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9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ADD9B-7575-4CDC-BE2B-A17966E58B9C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9C564-8D04-4416-8CE7-047A2242404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ADD9B-7575-4CDC-BE2B-A17966E58B9C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9C564-8D04-4416-8CE7-047A2242404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ADD9B-7575-4CDC-BE2B-A17966E58B9C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9C564-8D04-4416-8CE7-047A2242404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ADD9B-7575-4CDC-BE2B-A17966E58B9C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9C564-8D04-4416-8CE7-047A2242404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ADD9B-7575-4CDC-BE2B-A17966E58B9C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9C564-8D04-4416-8CE7-047A2242404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ADD9B-7575-4CDC-BE2B-A17966E58B9C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9C564-8D04-4416-8CE7-047A2242404C}" type="slidenum">
              <a:rPr lang="tr-TR" smtClean="0"/>
              <a:t>‹#›</a:t>
            </a:fld>
            <a:endParaRPr lang="tr-T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ADD9B-7575-4CDC-BE2B-A17966E58B9C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9C564-8D04-4416-8CE7-047A2242404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ADD9B-7575-4CDC-BE2B-A17966E58B9C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9C564-8D04-4416-8CE7-047A2242404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ADD9B-7575-4CDC-BE2B-A17966E58B9C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9C564-8D04-4416-8CE7-047A2242404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ADD9B-7575-4CDC-BE2B-A17966E58B9C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E39C564-8D04-4416-8CE7-047A2242404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ADD9B-7575-4CDC-BE2B-A17966E58B9C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9C564-8D04-4416-8CE7-047A2242404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E44ADD9B-7575-4CDC-BE2B-A17966E58B9C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9E39C564-8D04-4416-8CE7-047A2242404C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533400"/>
            <a:ext cx="8686800" cy="5410200"/>
          </a:xfrm>
        </p:spPr>
        <p:txBody>
          <a:bodyPr>
            <a:normAutofit/>
          </a:bodyPr>
          <a:lstStyle/>
          <a:p>
            <a:pPr algn="ctr" eaLnBrk="1" hangingPunct="1">
              <a:buFont typeface="Wingdings" pitchFamily="2" charset="2"/>
              <a:buNone/>
            </a:pPr>
            <a:r>
              <a:rPr lang="tr-TR" altLang="tr-TR" sz="2400" b="1" dirty="0" smtClean="0">
                <a:solidFill>
                  <a:srgbClr val="FF0000"/>
                </a:solidFill>
                <a:latin typeface="Arial Black" panose="020B0A04020102020204" pitchFamily="34" charset="0"/>
                <a:cs typeface="Times New Roman" pitchFamily="18" charset="0"/>
              </a:rPr>
              <a:t>TOPRAK SICAKLIĞI</a:t>
            </a:r>
            <a:endParaRPr lang="tr-TR" altLang="tr-TR" sz="2400" dirty="0" smtClean="0">
              <a:solidFill>
                <a:srgbClr val="FF0000"/>
              </a:solidFill>
              <a:latin typeface="Arial Black" panose="020B0A04020102020204" pitchFamily="34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Blip>
                <a:blip r:embed="rId2"/>
              </a:buBlip>
            </a:pP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Tohumların çimlenmesi,</a:t>
            </a:r>
          </a:p>
          <a:p>
            <a:pPr eaLnBrk="1" hangingPunct="1">
              <a:buFont typeface="Wingdings" pitchFamily="2" charset="2"/>
              <a:buBlip>
                <a:blip r:embed="rId2"/>
              </a:buBlip>
            </a:pP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Bitkinin büyüyüp gelişmesi,</a:t>
            </a:r>
          </a:p>
          <a:p>
            <a:pPr eaLnBrk="1" hangingPunct="1">
              <a:buFont typeface="Wingdings" pitchFamily="2" charset="2"/>
              <a:buBlip>
                <a:blip r:embed="rId2"/>
              </a:buBlip>
            </a:pP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Toprağın nem içeriği,</a:t>
            </a:r>
          </a:p>
          <a:p>
            <a:pPr eaLnBrk="1" hangingPunct="1">
              <a:buFont typeface="Wingdings" pitchFamily="2" charset="2"/>
              <a:buBlip>
                <a:blip r:embed="rId2"/>
              </a:buBlip>
            </a:pP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Strüktürün oluşumu,</a:t>
            </a:r>
          </a:p>
          <a:p>
            <a:pPr eaLnBrk="1" hangingPunct="1">
              <a:buFont typeface="Wingdings" pitchFamily="2" charset="2"/>
              <a:buBlip>
                <a:blip r:embed="rId2"/>
              </a:buBlip>
            </a:pP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Biyolojik aktiviteler,</a:t>
            </a:r>
          </a:p>
          <a:p>
            <a:pPr eaLnBrk="1" hangingPunct="1">
              <a:buFont typeface="Wingdings" pitchFamily="2" charset="2"/>
              <a:buBlip>
                <a:blip r:embed="rId2"/>
              </a:buBlip>
            </a:pP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Bitkisel artıkların ayrışması,</a:t>
            </a:r>
          </a:p>
          <a:p>
            <a:pPr eaLnBrk="1" hangingPunct="1">
              <a:buFont typeface="Wingdings" pitchFamily="2" charset="2"/>
              <a:buBlip>
                <a:blip r:embed="rId2"/>
              </a:buBlip>
            </a:pP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Besin elementlerinin </a:t>
            </a:r>
            <a:r>
              <a:rPr lang="tr-TR" altLang="tr-TR" sz="24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yarayışlılığı</a:t>
            </a: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eaLnBrk="1" hangingPunct="1">
              <a:buFont typeface="Wingdings" pitchFamily="2" charset="2"/>
              <a:buBlip>
                <a:blip r:embed="rId2"/>
              </a:buBlip>
            </a:pP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Kaya ve minerallerin parçalanması. </a:t>
            </a:r>
          </a:p>
        </p:txBody>
      </p:sp>
    </p:spTree>
    <p:extLst>
      <p:ext uri="{BB962C8B-B14F-4D97-AF65-F5344CB8AC3E}">
        <p14:creationId xmlns:p14="http://schemas.microsoft.com/office/powerpoint/2010/main" val="4130880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04348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304800"/>
            <a:ext cx="8610600" cy="4780384"/>
          </a:xfrm>
        </p:spPr>
        <p:txBody>
          <a:bodyPr>
            <a:normAutofit/>
          </a:bodyPr>
          <a:lstStyle/>
          <a:p>
            <a:pPr algn="ctr" eaLnBrk="1" hangingPunct="1">
              <a:buFont typeface="Wingdings" pitchFamily="2" charset="2"/>
              <a:buNone/>
            </a:pPr>
            <a:r>
              <a:rPr lang="tr-TR" altLang="tr-TR" sz="2400" b="1" dirty="0" smtClean="0">
                <a:solidFill>
                  <a:srgbClr val="FF0000"/>
                </a:solidFill>
                <a:latin typeface="Arial Black" panose="020B0A04020102020204" pitchFamily="34" charset="0"/>
                <a:cs typeface="Times New Roman" pitchFamily="18" charset="0"/>
              </a:rPr>
              <a:t>Toprak sıcaklığını etkileyen faktörler:</a:t>
            </a:r>
          </a:p>
          <a:p>
            <a:pPr algn="ctr" eaLnBrk="1" hangingPunct="1">
              <a:buClr>
                <a:srgbClr val="FF0000"/>
              </a:buClr>
            </a:pP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Arazinin eğimi, yönü ve yüksekliği,</a:t>
            </a:r>
          </a:p>
          <a:p>
            <a:pPr algn="ctr" eaLnBrk="1" hangingPunct="1">
              <a:buClr>
                <a:srgbClr val="FF0000"/>
              </a:buClr>
            </a:pP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Enlem derecesi,</a:t>
            </a:r>
          </a:p>
          <a:p>
            <a:pPr algn="ctr" eaLnBrk="1" hangingPunct="1">
              <a:buClr>
                <a:srgbClr val="FF0000"/>
              </a:buClr>
            </a:pP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Atmosfer etkisi,</a:t>
            </a:r>
          </a:p>
          <a:p>
            <a:pPr algn="ctr" eaLnBrk="1" hangingPunct="1">
              <a:buClr>
                <a:srgbClr val="FF0000"/>
              </a:buClr>
            </a:pP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Toprak rengi</a:t>
            </a:r>
          </a:p>
          <a:p>
            <a:pPr algn="ctr" eaLnBrk="1" hangingPunct="1">
              <a:buClr>
                <a:srgbClr val="FF0000"/>
              </a:buClr>
            </a:pP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Toprak strüktürü,</a:t>
            </a:r>
          </a:p>
          <a:p>
            <a:pPr algn="ctr" eaLnBrk="1" hangingPunct="1">
              <a:buClr>
                <a:srgbClr val="FF0000"/>
              </a:buClr>
            </a:pP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Toprağın hava boşlukları,</a:t>
            </a:r>
          </a:p>
          <a:p>
            <a:pPr algn="ctr" eaLnBrk="1" hangingPunct="1">
              <a:buClr>
                <a:srgbClr val="FF0000"/>
              </a:buClr>
            </a:pP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Toprak suyu,</a:t>
            </a:r>
          </a:p>
          <a:p>
            <a:pPr algn="ctr" eaLnBrk="1" hangingPunct="1">
              <a:buClr>
                <a:srgbClr val="FF0000"/>
              </a:buClr>
            </a:pP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Bitki örtüsü,</a:t>
            </a:r>
          </a:p>
          <a:p>
            <a:pPr algn="ctr" eaLnBrk="1" hangingPunct="1">
              <a:buClr>
                <a:srgbClr val="FF0000"/>
              </a:buClr>
            </a:pP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Kar örtüsü. </a:t>
            </a:r>
          </a:p>
        </p:txBody>
      </p:sp>
    </p:spTree>
    <p:extLst>
      <p:ext uri="{BB962C8B-B14F-4D97-AF65-F5344CB8AC3E}">
        <p14:creationId xmlns:p14="http://schemas.microsoft.com/office/powerpoint/2010/main" val="1322768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20688"/>
            <a:ext cx="7772400" cy="720080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tr-TR" b="1" dirty="0" smtClean="0">
                <a:solidFill>
                  <a:srgbClr val="002060"/>
                </a:solidFill>
                <a:latin typeface="Arial Black" panose="020B0A04020102020204" pitchFamily="34" charset="0"/>
                <a:cs typeface="Times New Roman" pitchFamily="18" charset="0"/>
              </a:rPr>
              <a:t>TOPRAK SICAKLIĞININ DENETİMİ:</a:t>
            </a:r>
            <a:r>
              <a:rPr lang="tr-TR" dirty="0" smtClean="0">
                <a:solidFill>
                  <a:srgbClr val="002060"/>
                </a:solidFill>
                <a:latin typeface="Arial Black" panose="020B0A04020102020204" pitchFamily="34" charset="0"/>
                <a:cs typeface="Times New Roman" pitchFamily="18" charset="0"/>
              </a:rPr>
              <a:t/>
            </a:r>
            <a:br>
              <a:rPr lang="tr-TR" dirty="0" smtClean="0">
                <a:solidFill>
                  <a:srgbClr val="002060"/>
                </a:solidFill>
                <a:latin typeface="Arial Black" panose="020B0A04020102020204" pitchFamily="34" charset="0"/>
                <a:cs typeface="Times New Roman" pitchFamily="18" charset="0"/>
              </a:rPr>
            </a:br>
            <a:endParaRPr lang="tr-TR" dirty="0" smtClean="0">
              <a:solidFill>
                <a:srgbClr val="002060"/>
              </a:solidFill>
              <a:latin typeface="Arial Black" panose="020B0A04020102020204" pitchFamily="34" charset="0"/>
              <a:cs typeface="Times New Roman" pitchFamily="18" charset="0"/>
            </a:endParaRP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52600"/>
            <a:ext cx="8686800" cy="2900536"/>
          </a:xfrm>
        </p:spPr>
        <p:txBody>
          <a:bodyPr>
            <a:normAutofit/>
          </a:bodyPr>
          <a:lstStyle/>
          <a:p>
            <a:pPr marL="0" indent="0" algn="ctr" eaLnBrk="1" hangingPunct="1"/>
            <a:r>
              <a:rPr lang="tr-TR" altLang="tr-TR" dirty="0" smtClean="0">
                <a:cs typeface="Times New Roman" pitchFamily="18" charset="0"/>
              </a:rPr>
              <a:t>  </a:t>
            </a:r>
            <a:r>
              <a:rPr lang="tr-TR" altLang="tr-TR" sz="26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Malçlama</a:t>
            </a:r>
            <a:r>
              <a:rPr lang="tr-TR" altLang="tr-TR" sz="2600" b="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0" indent="0" algn="ctr" eaLnBrk="1" hangingPunct="1"/>
            <a:r>
              <a:rPr lang="tr-TR" altLang="tr-TR" sz="2600" b="0" dirty="0" smtClean="0">
                <a:latin typeface="Arial" panose="020B0604020202020204" pitchFamily="34" charset="0"/>
                <a:cs typeface="Arial" panose="020B0604020202020204" pitchFamily="34" charset="0"/>
              </a:rPr>
              <a:t> Sulama ve drenaj,</a:t>
            </a:r>
          </a:p>
          <a:p>
            <a:pPr marL="0" indent="0" algn="ctr" eaLnBrk="1" hangingPunct="1"/>
            <a:r>
              <a:rPr lang="tr-TR" altLang="tr-TR" sz="2600" b="0" dirty="0" smtClean="0">
                <a:latin typeface="Arial" panose="020B0604020202020204" pitchFamily="34" charset="0"/>
                <a:cs typeface="Arial" panose="020B0604020202020204" pitchFamily="34" charset="0"/>
              </a:rPr>
              <a:t> Toprak yüzeyinin fiziksel özelliklerinin değiştirilmesi</a:t>
            </a:r>
          </a:p>
          <a:p>
            <a:pPr marL="0" indent="0" algn="ctr" eaLnBrk="1" hangingPunct="1"/>
            <a:r>
              <a:rPr lang="tr-TR" altLang="tr-TR" sz="2600" b="0" dirty="0" smtClean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0" indent="0" algn="ctr" eaLnBrk="1" hangingPunct="1"/>
            <a:r>
              <a:rPr lang="tr-TR" altLang="tr-TR" sz="2600" b="0" dirty="0" smtClean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0" indent="0" eaLnBrk="1" hangingPunct="1"/>
            <a:endParaRPr lang="tr-TR" altLang="tr-TR" sz="2600" b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4225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1 Başlık"/>
          <p:cNvSpPr>
            <a:spLocks noGrp="1"/>
          </p:cNvSpPr>
          <p:nvPr>
            <p:ph type="title" idx="4294967295"/>
          </p:nvPr>
        </p:nvSpPr>
        <p:spPr>
          <a:xfrm>
            <a:off x="0" y="457200"/>
            <a:ext cx="3570288" cy="1143000"/>
          </a:xfrm>
        </p:spPr>
        <p:txBody>
          <a:bodyPr lIns="91440" tIns="45720" rIns="91440" bIns="45720">
            <a:normAutofit/>
          </a:bodyPr>
          <a:lstStyle/>
          <a:p>
            <a:pPr eaLnBrk="1" hangingPunct="1">
              <a:defRPr/>
            </a:pPr>
            <a:r>
              <a:rPr lang="tr-TR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Toprak </a:t>
            </a:r>
            <a:r>
              <a:rPr lang="tr-TR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havasI</a:t>
            </a:r>
            <a:endParaRPr lang="tr-TR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963" name="2 İçerik Yer Tutucusu"/>
          <p:cNvSpPr>
            <a:spLocks noGrp="1"/>
          </p:cNvSpPr>
          <p:nvPr>
            <p:ph idx="4294967295"/>
          </p:nvPr>
        </p:nvSpPr>
        <p:spPr>
          <a:xfrm>
            <a:off x="0" y="1600200"/>
            <a:ext cx="7772400" cy="4114800"/>
          </a:xfrm>
        </p:spPr>
        <p:txBody>
          <a:bodyPr>
            <a:normAutofit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Yüksek CO</a:t>
            </a:r>
            <a:r>
              <a:rPr lang="tr-TR" altLang="tr-TR" sz="2400" b="0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Bitki köklerinin havalanması</a:t>
            </a:r>
          </a:p>
        </p:txBody>
      </p:sp>
      <p:pic>
        <p:nvPicPr>
          <p:cNvPr id="40964" name="Picture 4" descr="http://www.turf2max.com/Design%20Images/Images/P101023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3606574"/>
            <a:ext cx="4278762" cy="318135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5" name="Picture 8" descr="http://djslawnsite.com/images/aeration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505200"/>
            <a:ext cx="5076056" cy="33528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6" name="Picture 7" descr="http://faculty.plattsburgh.edu/robert.fuller/370%20Files/Weeks13Soil%20Air%20&amp;%20Temp/aeration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0"/>
            <a:ext cx="4490594" cy="360657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529358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116632"/>
            <a:ext cx="8964612" cy="6741368"/>
          </a:xfrm>
        </p:spPr>
        <p:txBody>
          <a:bodyPr>
            <a:normAutofit lnSpcReduction="10000"/>
          </a:bodyPr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altLang="tr-TR" sz="2400" b="1" dirty="0" smtClean="0">
                <a:solidFill>
                  <a:srgbClr val="FF0000"/>
                </a:solidFill>
                <a:latin typeface="Arial Black" panose="020B0A04020102020204" pitchFamily="34" charset="0"/>
                <a:cs typeface="Times New Roman" pitchFamily="18" charset="0"/>
              </a:rPr>
              <a:t>TOPRAK HAVASI</a:t>
            </a:r>
            <a:endParaRPr lang="tr-TR" altLang="tr-TR" sz="2400" dirty="0" smtClean="0">
              <a:solidFill>
                <a:srgbClr val="FF0000"/>
              </a:solidFill>
              <a:latin typeface="Arial Black" panose="020B0A04020102020204" pitchFamily="34" charset="0"/>
              <a:cs typeface="Times New Roman" pitchFamily="18" charset="0"/>
            </a:endParaRP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altLang="tr-TR" sz="2000" b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</a:t>
            </a:r>
            <a:r>
              <a:rPr lang="tr-TR" altLang="tr-TR" sz="2800" b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Toprak havasının bileşimine etki eden faktörler: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altLang="tr-TR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tr-TR" altLang="tr-T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tr-TR" altLang="tr-TR" sz="2000" dirty="0" smtClean="0">
                <a:latin typeface="Arial Black" panose="020B0A04020102020204" pitchFamily="34" charset="0"/>
                <a:cs typeface="Times New Roman" pitchFamily="18" charset="0"/>
              </a:rPr>
              <a:t>   </a:t>
            </a:r>
            <a:r>
              <a:rPr lang="tr-TR" altLang="tr-TR" sz="20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Toprak havasının CO</a:t>
            </a:r>
            <a:r>
              <a:rPr lang="tr-TR" altLang="tr-TR" sz="2000" b="0" baseline="-30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altLang="tr-TR" sz="20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kapsamı mevsimlere göre değişir. Yoğun kök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altLang="tr-TR" sz="20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sistemi ve artan mikroorganizma nedeniyle yazın CO</a:t>
            </a:r>
            <a:r>
              <a:rPr lang="tr-TR" altLang="tr-TR" sz="2000" b="0" baseline="-30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altLang="tr-TR" sz="20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oranı yüksek,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altLang="tr-TR" sz="20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kışın ise düşük olur.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altLang="tr-TR" sz="2000" b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altLang="tr-TR" sz="2000" b="0" dirty="0" smtClean="0">
                <a:latin typeface="Arial" panose="020B0604020202020204" pitchFamily="34" charset="0"/>
                <a:cs typeface="Arial" panose="020B0604020202020204" pitchFamily="34" charset="0"/>
              </a:rPr>
              <a:t>.    Kültür bitkileri yetiştirilen, kireçlenen, gübrelenen, sürülüp işlenen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altLang="tr-TR" sz="20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      toprakların CO</a:t>
            </a:r>
            <a:r>
              <a:rPr lang="tr-TR" altLang="tr-TR" sz="2000" b="0" baseline="-30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altLang="tr-TR" sz="20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kapsamı işlenmeyen, bitki yetiştirilmeyen topraklara  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altLang="tr-TR" sz="20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0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     göre daha yüksektir.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altLang="tr-TR" sz="2000" b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3. </a:t>
            </a:r>
            <a:r>
              <a:rPr lang="tr-TR" altLang="tr-TR" sz="2000" b="0" dirty="0" smtClean="0">
                <a:latin typeface="Arial" panose="020B0604020202020204" pitchFamily="34" charset="0"/>
                <a:cs typeface="Arial" panose="020B0604020202020204" pitchFamily="34" charset="0"/>
              </a:rPr>
              <a:t>   Difüzyonun engellenmesi nedeniyle ıslak toprakların CO</a:t>
            </a:r>
            <a:r>
              <a:rPr lang="tr-TR" altLang="tr-TR" sz="2000" b="0" baseline="-30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altLang="tr-TR" sz="20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kapsamı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altLang="tr-TR" sz="20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0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     kuru topraklara göre daha yüksektir.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altLang="tr-TR" sz="2000" b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4. </a:t>
            </a:r>
            <a:r>
              <a:rPr lang="tr-TR" altLang="tr-TR" sz="2000" b="0" dirty="0" smtClean="0">
                <a:latin typeface="Arial" panose="020B0604020202020204" pitchFamily="34" charset="0"/>
                <a:cs typeface="Arial" panose="020B0604020202020204" pitchFamily="34" charset="0"/>
              </a:rPr>
              <a:t>   Yüksek nem kapsamları ve buna bağlı olarak difüzyon oranının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altLang="tr-TR" sz="20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0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     düşmesi nedeniyle ince bünyeli toprakların CO</a:t>
            </a:r>
            <a:r>
              <a:rPr lang="tr-TR" altLang="tr-TR" sz="2000" b="0" baseline="-30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altLang="tr-TR" sz="20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kapsamı kaba bünyeli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altLang="tr-TR" sz="20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0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     topraklara göre daha yüksektir.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altLang="tr-TR" sz="2000" b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</a:t>
            </a:r>
            <a:r>
              <a:rPr lang="tr-TR" altLang="tr-TR" sz="2000" b="0" dirty="0" smtClean="0">
                <a:latin typeface="Arial" panose="020B0604020202020204" pitchFamily="34" charset="0"/>
                <a:cs typeface="Arial" panose="020B0604020202020204" pitchFamily="34" charset="0"/>
              </a:rPr>
              <a:t>    Difüzyon oranlarındaki farklılık nedeniyle zayıf </a:t>
            </a:r>
            <a:r>
              <a:rPr lang="tr-TR" altLang="tr-TR" sz="20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agregasyonlu</a:t>
            </a:r>
            <a:r>
              <a:rPr lang="tr-TR" altLang="tr-TR" sz="20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balçıklı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altLang="tr-TR" sz="20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      toprakların CO</a:t>
            </a:r>
            <a:r>
              <a:rPr lang="tr-TR" altLang="tr-TR" sz="2000" b="0" baseline="-30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altLang="tr-TR" sz="20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0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furda</a:t>
            </a:r>
            <a:r>
              <a:rPr lang="tr-TR" altLang="tr-TR" sz="20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strüktürlü topraklara göre daha yüksektir.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altLang="tr-TR" sz="2000" b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6. </a:t>
            </a:r>
            <a:r>
              <a:rPr lang="tr-TR" altLang="tr-TR" sz="2000" b="0" dirty="0" smtClean="0">
                <a:latin typeface="Arial" panose="020B0604020202020204" pitchFamily="34" charset="0"/>
                <a:cs typeface="Arial" panose="020B0604020202020204" pitchFamily="34" charset="0"/>
              </a:rPr>
              <a:t>   Atmosfer havası ile teması az olan alt toprak katlarının CO</a:t>
            </a:r>
            <a:r>
              <a:rPr lang="tr-TR" altLang="tr-TR" sz="2000" b="0" baseline="-30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altLang="tr-TR" sz="20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kapsamı,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altLang="tr-TR" sz="20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      atmosferle direk teması olan yüzey katlarına göre daha yüksektir. </a:t>
            </a:r>
          </a:p>
          <a:p>
            <a:pPr eaLnBrk="1" hangingPunct="1">
              <a:lnSpc>
                <a:spcPct val="90000"/>
              </a:lnSpc>
            </a:pPr>
            <a:endParaRPr lang="tr-TR" altLang="tr-TR" sz="2000" b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1573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1 Başlık"/>
          <p:cNvSpPr>
            <a:spLocks noGrp="1"/>
          </p:cNvSpPr>
          <p:nvPr>
            <p:ph type="title" idx="4294967295"/>
          </p:nvPr>
        </p:nvSpPr>
        <p:spPr>
          <a:xfrm>
            <a:off x="0" y="152400"/>
            <a:ext cx="5257800" cy="1143000"/>
          </a:xfrm>
        </p:spPr>
        <p:txBody>
          <a:bodyPr lIns="91440" tIns="45720" rIns="91440" bIns="45720"/>
          <a:lstStyle/>
          <a:p>
            <a:pPr algn="ctr" eaLnBrk="1" hangingPunct="1">
              <a:defRPr/>
            </a:pPr>
            <a:r>
              <a:rPr lang="tr-TR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Toprak Suyu</a:t>
            </a:r>
          </a:p>
        </p:txBody>
      </p:sp>
      <p:sp>
        <p:nvSpPr>
          <p:cNvPr id="43011" name="2 İçerik Yer Tutucusu"/>
          <p:cNvSpPr>
            <a:spLocks noGrp="1"/>
          </p:cNvSpPr>
          <p:nvPr>
            <p:ph idx="4294967295"/>
          </p:nvPr>
        </p:nvSpPr>
        <p:spPr>
          <a:xfrm>
            <a:off x="0" y="981075"/>
            <a:ext cx="9036050" cy="4103688"/>
          </a:xfrm>
        </p:spPr>
        <p:txBody>
          <a:bodyPr/>
          <a:lstStyle/>
          <a:p>
            <a:pPr eaLnBrk="1" hangingPunct="1">
              <a:buClr>
                <a:srgbClr val="FF0000"/>
              </a:buClr>
            </a:pPr>
            <a:r>
              <a:rPr lang="tr-TR" altLang="tr-TR" dirty="0" smtClean="0">
                <a:latin typeface="Arial Black" panose="020B0A04020102020204" pitchFamily="34" charset="0"/>
              </a:rPr>
              <a:t>Yağışlar</a:t>
            </a:r>
          </a:p>
          <a:p>
            <a:pPr eaLnBrk="1" hangingPunct="1">
              <a:buClr>
                <a:srgbClr val="FF0000"/>
              </a:buClr>
            </a:pPr>
            <a:r>
              <a:rPr lang="tr-TR" altLang="tr-TR" dirty="0" smtClean="0">
                <a:latin typeface="Arial Black" panose="020B0A04020102020204" pitchFamily="34" charset="0"/>
              </a:rPr>
              <a:t>Sulama</a:t>
            </a:r>
          </a:p>
          <a:p>
            <a:pPr eaLnBrk="1" hangingPunct="1">
              <a:buClr>
                <a:srgbClr val="FF0000"/>
              </a:buClr>
              <a:buFont typeface="Wingdings" pitchFamily="2" charset="2"/>
              <a:buNone/>
            </a:pPr>
            <a:endParaRPr lang="tr-TR" altLang="tr-TR" dirty="0" smtClean="0">
              <a:latin typeface="Arial Black" panose="020B0A04020102020204" pitchFamily="34" charset="0"/>
            </a:endParaRPr>
          </a:p>
          <a:p>
            <a:pPr eaLnBrk="1" hangingPunct="1">
              <a:buClr>
                <a:srgbClr val="FF0000"/>
              </a:buClr>
              <a:buFont typeface="Wingdings" pitchFamily="2" charset="2"/>
              <a:buNone/>
            </a:pPr>
            <a:endParaRPr lang="tr-TR" altLang="tr-TR" dirty="0" smtClean="0">
              <a:latin typeface="Arial Black" panose="020B0A04020102020204" pitchFamily="34" charset="0"/>
            </a:endParaRPr>
          </a:p>
          <a:p>
            <a:pPr eaLnBrk="1" hangingPunct="1">
              <a:buClr>
                <a:srgbClr val="FF0000"/>
              </a:buClr>
            </a:pPr>
            <a:r>
              <a:rPr lang="tr-TR" altLang="tr-TR" dirty="0" smtClean="0">
                <a:latin typeface="Arial Black" panose="020B0A04020102020204" pitchFamily="34" charset="0"/>
              </a:rPr>
              <a:t>Higroskopik su</a:t>
            </a:r>
          </a:p>
          <a:p>
            <a:pPr eaLnBrk="1" hangingPunct="1">
              <a:buClr>
                <a:srgbClr val="FF0000"/>
              </a:buClr>
            </a:pPr>
            <a:r>
              <a:rPr lang="tr-TR" altLang="tr-TR" dirty="0" err="1" smtClean="0">
                <a:latin typeface="Arial Black" panose="020B0A04020102020204" pitchFamily="34" charset="0"/>
              </a:rPr>
              <a:t>Kapillar</a:t>
            </a:r>
            <a:r>
              <a:rPr lang="tr-TR" altLang="tr-TR" dirty="0" smtClean="0">
                <a:latin typeface="Arial Black" panose="020B0A04020102020204" pitchFamily="34" charset="0"/>
              </a:rPr>
              <a:t> su (bitki yararlanır)</a:t>
            </a:r>
          </a:p>
          <a:p>
            <a:pPr eaLnBrk="1" hangingPunct="1">
              <a:buClr>
                <a:srgbClr val="FF0000"/>
              </a:buClr>
            </a:pPr>
            <a:r>
              <a:rPr lang="tr-TR" altLang="tr-TR" dirty="0" smtClean="0">
                <a:latin typeface="Arial Black" panose="020B0A04020102020204" pitchFamily="34" charset="0"/>
              </a:rPr>
              <a:t>Yerçekimi suyu (sızan su)</a:t>
            </a:r>
          </a:p>
        </p:txBody>
      </p:sp>
      <p:pic>
        <p:nvPicPr>
          <p:cNvPr id="43012" name="Picture 2" descr="http://www.biofarmag.com.au/soilwat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475" y="1125538"/>
            <a:ext cx="5724525" cy="3671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1462628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9213"/>
            <a:ext cx="9358313" cy="690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179388" y="0"/>
            <a:ext cx="8137525" cy="404813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tr-TR" altLang="tr-TR"/>
              <a:t>Toprak-bitki-Atmosfer arasındaki HİDROLOJİK ÇEVRİM</a:t>
            </a:r>
          </a:p>
        </p:txBody>
      </p:sp>
    </p:spTree>
    <p:extLst>
      <p:ext uri="{BB962C8B-B14F-4D97-AF65-F5344CB8AC3E}">
        <p14:creationId xmlns:p14="http://schemas.microsoft.com/office/powerpoint/2010/main" val="1736421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107504" y="260648"/>
            <a:ext cx="8928992" cy="5721350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tr-TR" sz="28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Suyun toprakta tutulması başlıca iki kuvvet yardımıyla olmaktadır: </a:t>
            </a:r>
          </a:p>
          <a:p>
            <a:pPr eaLnBrk="1" hangingPunct="1">
              <a:defRPr/>
            </a:pPr>
            <a:r>
              <a:rPr lang="tr-TR" sz="2800" b="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Adhezyon</a:t>
            </a:r>
            <a:r>
              <a:rPr 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= katı toprak yüzeylerinin su molekülünü çekme kuvveti. Bu kuvvet 50 Atmosfere yakın bir güçtür. </a:t>
            </a:r>
          </a:p>
          <a:p>
            <a:pPr eaLnBrk="1" hangingPunct="1">
              <a:defRPr/>
            </a:pPr>
            <a:r>
              <a:rPr lang="tr-TR" sz="2800" b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Kohezyon</a:t>
            </a:r>
            <a:r>
              <a:rPr 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tr-TR" sz="28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adhezyon</a:t>
            </a:r>
            <a:r>
              <a:rPr 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gücünün bittiği noktada su moleküllerinin birbirini çekme gücü. </a:t>
            </a:r>
          </a:p>
          <a:p>
            <a:pPr eaLnBrk="1" hangingPunct="1">
              <a:defRPr/>
            </a:pPr>
            <a:r>
              <a:rPr 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Organik ve inorganik </a:t>
            </a:r>
            <a:r>
              <a:rPr lang="tr-TR" sz="28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kolloidler</a:t>
            </a:r>
            <a:r>
              <a:rPr 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tarafından (organik madde ve kil mineralleri) tutulan su tabakasının zerreler etrafındaki kalınlığı arttıkça suyun tutulma gücü azalır ve sıfıra ulaşır. </a:t>
            </a:r>
          </a:p>
        </p:txBody>
      </p:sp>
    </p:spTree>
    <p:extLst>
      <p:ext uri="{BB962C8B-B14F-4D97-AF65-F5344CB8AC3E}">
        <p14:creationId xmlns:p14="http://schemas.microsoft.com/office/powerpoint/2010/main" val="4067519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274638"/>
            <a:ext cx="8075612" cy="490537"/>
          </a:xfrm>
        </p:spPr>
        <p:txBody>
          <a:bodyPr/>
          <a:lstStyle/>
          <a:p>
            <a:pPr algn="ctr" eaLnBrk="1" hangingPunct="1">
              <a:defRPr/>
            </a:pPr>
            <a:r>
              <a:rPr lang="tr-TR" sz="3200" dirty="0" smtClean="0">
                <a:solidFill>
                  <a:schemeClr val="folHlink"/>
                </a:solidFill>
              </a:rPr>
              <a:t/>
            </a:r>
            <a:br>
              <a:rPr lang="tr-TR" sz="3200" dirty="0" smtClean="0">
                <a:solidFill>
                  <a:schemeClr val="folHlink"/>
                </a:solidFill>
              </a:rPr>
            </a:br>
            <a:r>
              <a:rPr lang="tr-TR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Topraktaki suyun tutulma güçleri: </a:t>
            </a:r>
            <a:r>
              <a:rPr lang="tr-TR" dirty="0" err="1" smtClean="0">
                <a:solidFill>
                  <a:srgbClr val="FF0000"/>
                </a:solidFill>
                <a:latin typeface="Arial Black" panose="020B0A04020102020204" pitchFamily="34" charset="0"/>
              </a:rPr>
              <a:t>pF</a:t>
            </a:r>
            <a:r>
              <a:rPr lang="tr-TR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/>
            </a:r>
            <a:br>
              <a:rPr lang="tr-TR" dirty="0" smtClean="0">
                <a:solidFill>
                  <a:srgbClr val="FF0000"/>
                </a:solidFill>
                <a:latin typeface="Arial Black" panose="020B0A04020102020204" pitchFamily="34" charset="0"/>
              </a:rPr>
            </a:br>
            <a:endParaRPr lang="tr-TR" dirty="0" smtClean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52513"/>
            <a:ext cx="8229600" cy="5073650"/>
          </a:xfrm>
        </p:spPr>
        <p:txBody>
          <a:bodyPr/>
          <a:lstStyle/>
          <a:p>
            <a:pPr eaLnBrk="1" hangingPunct="1">
              <a:defRPr/>
            </a:pPr>
            <a:r>
              <a:rPr lang="tr-TR" sz="2400" dirty="0" err="1" smtClean="0">
                <a:latin typeface="Arial Black" panose="020B0A04020102020204" pitchFamily="34" charset="0"/>
              </a:rPr>
              <a:t>pF</a:t>
            </a:r>
            <a:r>
              <a:rPr lang="tr-TR" sz="2400" dirty="0" smtClean="0">
                <a:latin typeface="Arial Black" panose="020B0A04020102020204" pitchFamily="34" charset="0"/>
              </a:rPr>
              <a:t>: Toprağın su tutma enerjisi, su sütununun cm olarak yüksekliğinin logaritması</a:t>
            </a:r>
          </a:p>
          <a:p>
            <a:pPr eaLnBrk="1" hangingPunct="1">
              <a:defRPr/>
            </a:pPr>
            <a:r>
              <a:rPr lang="tr-TR" sz="2400" dirty="0" smtClean="0">
                <a:latin typeface="Arial Black" panose="020B0A04020102020204" pitchFamily="34" charset="0"/>
              </a:rPr>
              <a:t>p= potansiyel, </a:t>
            </a:r>
          </a:p>
          <a:p>
            <a:pPr eaLnBrk="1" hangingPunct="1">
              <a:defRPr/>
            </a:pPr>
            <a:r>
              <a:rPr lang="tr-TR" sz="2400" dirty="0" smtClean="0">
                <a:latin typeface="Arial Black" panose="020B0A04020102020204" pitchFamily="34" charset="0"/>
              </a:rPr>
              <a:t>F= suyun serbest enerjisi</a:t>
            </a:r>
          </a:p>
          <a:p>
            <a:pPr eaLnBrk="1" hangingPunct="1">
              <a:defRPr/>
            </a:pPr>
            <a:r>
              <a:rPr lang="tr-TR" sz="24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Toprakta en yüksek emme gücü=10.000 </a:t>
            </a:r>
            <a:r>
              <a:rPr lang="tr-TR" sz="2400" dirty="0" err="1" smtClean="0">
                <a:solidFill>
                  <a:srgbClr val="002060"/>
                </a:solidFill>
                <a:latin typeface="Arial Black" panose="020B0A04020102020204" pitchFamily="34" charset="0"/>
              </a:rPr>
              <a:t>atm</a:t>
            </a:r>
            <a:endParaRPr lang="tr-TR" sz="2400" dirty="0" smtClean="0">
              <a:solidFill>
                <a:srgbClr val="002060"/>
              </a:solidFill>
              <a:latin typeface="Arial Black" panose="020B0A04020102020204" pitchFamily="34" charset="0"/>
            </a:endParaRPr>
          </a:p>
          <a:p>
            <a:pPr eaLnBrk="1" hangingPunct="1">
              <a:defRPr/>
            </a:pPr>
            <a:r>
              <a:rPr lang="tr-TR" sz="2400" dirty="0" err="1" smtClean="0">
                <a:latin typeface="Arial Black" panose="020B0A04020102020204" pitchFamily="34" charset="0"/>
              </a:rPr>
              <a:t>pF</a:t>
            </a:r>
            <a:r>
              <a:rPr lang="tr-TR" sz="2400" dirty="0" smtClean="0">
                <a:latin typeface="Arial Black" panose="020B0A04020102020204" pitchFamily="34" charset="0"/>
              </a:rPr>
              <a:t>= 10 üzeri 7 cm su</a:t>
            </a:r>
          </a:p>
          <a:p>
            <a:pPr eaLnBrk="1" hangingPunct="1">
              <a:defRPr/>
            </a:pPr>
            <a:r>
              <a:rPr lang="tr-TR" sz="2400" dirty="0" err="1" smtClean="0">
                <a:latin typeface="Arial Black" panose="020B0A04020102020204" pitchFamily="34" charset="0"/>
              </a:rPr>
              <a:t>Log</a:t>
            </a:r>
            <a:r>
              <a:rPr lang="tr-TR" sz="2400" dirty="0" smtClean="0">
                <a:latin typeface="Arial Black" panose="020B0A04020102020204" pitchFamily="34" charset="0"/>
              </a:rPr>
              <a:t> 10 üzeri 7 ise </a:t>
            </a:r>
            <a:r>
              <a:rPr lang="tr-TR" sz="2400" dirty="0" err="1" smtClean="0">
                <a:latin typeface="Arial Black" panose="020B0A04020102020204" pitchFamily="34" charset="0"/>
              </a:rPr>
              <a:t>pF</a:t>
            </a:r>
            <a:r>
              <a:rPr lang="tr-TR" sz="2400" dirty="0" smtClean="0">
                <a:latin typeface="Arial Black" panose="020B0A04020102020204" pitchFamily="34" charset="0"/>
              </a:rPr>
              <a:t>= 7</a:t>
            </a:r>
          </a:p>
          <a:p>
            <a:pPr eaLnBrk="1" hangingPunct="1">
              <a:defRPr/>
            </a:pPr>
            <a:endParaRPr lang="tr-TR" sz="2400" dirty="0" smtClean="0">
              <a:latin typeface="Arial Black" panose="020B0A04020102020204" pitchFamily="34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198595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çılar">
  <a:themeElements>
    <a:clrScheme name="Açılar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çılar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çıla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</TotalTime>
  <Words>222</Words>
  <Application>Microsoft Office PowerPoint</Application>
  <PresentationFormat>Ekran Gösterisi (4:3)</PresentationFormat>
  <Paragraphs>65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Açılar</vt:lpstr>
      <vt:lpstr>PowerPoint Sunusu</vt:lpstr>
      <vt:lpstr>PowerPoint Sunusu</vt:lpstr>
      <vt:lpstr>TOPRAK SICAKLIĞININ DENETİMİ: </vt:lpstr>
      <vt:lpstr>Toprak havasI</vt:lpstr>
      <vt:lpstr>PowerPoint Sunusu</vt:lpstr>
      <vt:lpstr>Toprak Suyu</vt:lpstr>
      <vt:lpstr>PowerPoint Sunusu</vt:lpstr>
      <vt:lpstr>PowerPoint Sunusu</vt:lpstr>
      <vt:lpstr> Topraktaki suyun tutulma güçleri: pF 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samsungg</dc:creator>
  <cp:lastModifiedBy>samsungg</cp:lastModifiedBy>
  <cp:revision>2</cp:revision>
  <dcterms:created xsi:type="dcterms:W3CDTF">2019-04-28T20:41:03Z</dcterms:created>
  <dcterms:modified xsi:type="dcterms:W3CDTF">2019-04-28T20:42:12Z</dcterms:modified>
</cp:coreProperties>
</file>