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617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5071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713813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20536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4140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82972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4254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8961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68484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256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979975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1687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5523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851337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53983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82309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85124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228907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Unvan 1"/>
          <p:cNvSpPr>
            <a:spLocks noGrp="1"/>
          </p:cNvSpPr>
          <p:nvPr>
            <p:ph type="title"/>
          </p:nvPr>
        </p:nvSpPr>
        <p:spPr/>
        <p:txBody>
          <a:bodyPr/>
          <a:lstStyle/>
          <a:p>
            <a:pPr eaLnBrk="1" hangingPunct="1"/>
            <a:r>
              <a:rPr lang="tr-TR" altLang="tr-TR" smtClean="0">
                <a:ln>
                  <a:noFill/>
                </a:ln>
                <a:solidFill>
                  <a:srgbClr val="FF0000"/>
                </a:solidFill>
              </a:rPr>
              <a:t>5. Sosyal Pazarlama Anlayışı:</a:t>
            </a:r>
            <a:endParaRPr lang="tr-TR" altLang="tr-TR" smtClean="0">
              <a:ln>
                <a:noFill/>
              </a:ln>
            </a:endParaRPr>
          </a:p>
        </p:txBody>
      </p:sp>
      <p:sp>
        <p:nvSpPr>
          <p:cNvPr id="71683" name="İçerik Yer Tutucusu 2"/>
          <p:cNvSpPr>
            <a:spLocks noGrp="1"/>
          </p:cNvSpPr>
          <p:nvPr>
            <p:ph idx="1"/>
          </p:nvPr>
        </p:nvSpPr>
        <p:spPr/>
        <p:txBody>
          <a:bodyPr/>
          <a:lstStyle/>
          <a:p>
            <a:pPr algn="just" eaLnBrk="1" hangingPunct="1"/>
            <a:r>
              <a:rPr lang="tr-TR" altLang="tr-TR" sz="3600" smtClean="0"/>
              <a:t>Tüketici istek ve ihtiyaçlarına göre üretilen ürünleri rakiplerden daha etkili bir şekilde pazara sunarken kişilerin ve toplumun refah ve çıkarlarını göz önünde bulundurmayı savunan pazarlama anlayışıdır.</a:t>
            </a:r>
          </a:p>
        </p:txBody>
      </p:sp>
    </p:spTree>
    <p:extLst>
      <p:ext uri="{BB962C8B-B14F-4D97-AF65-F5344CB8AC3E}">
        <p14:creationId xmlns:p14="http://schemas.microsoft.com/office/powerpoint/2010/main" val="312919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3491" name="İçerik Yer Tutucusu 2"/>
          <p:cNvSpPr>
            <a:spLocks noGrp="1"/>
          </p:cNvSpPr>
          <p:nvPr>
            <p:ph idx="1"/>
          </p:nvPr>
        </p:nvSpPr>
        <p:spPr/>
        <p:txBody>
          <a:bodyPr/>
          <a:lstStyle/>
          <a:p>
            <a:r>
              <a:rPr lang="tr-TR" altLang="tr-TR" smtClean="0"/>
              <a:t>“İlişki pazarlaması, özellikle hizmet işletmelerinde uygulanmak üzere, müşterilerin sadakatini artırmak ve mevcut müşterilerle daha büyük hacimli ve tekrar iş yapmak amacıyla müşterilerle daha yakın ve kişiselliği de içeren uzun dönemli ilişkiler geliştirmeye dönük olarak tasarlanan bir pazarlama politikasıdır</a:t>
            </a:r>
          </a:p>
        </p:txBody>
      </p:sp>
    </p:spTree>
    <p:extLst>
      <p:ext uri="{BB962C8B-B14F-4D97-AF65-F5344CB8AC3E}">
        <p14:creationId xmlns:p14="http://schemas.microsoft.com/office/powerpoint/2010/main" val="419741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4515" name="İçerik Yer Tutucusu 2"/>
          <p:cNvSpPr>
            <a:spLocks noGrp="1"/>
          </p:cNvSpPr>
          <p:nvPr>
            <p:ph idx="1"/>
          </p:nvPr>
        </p:nvSpPr>
        <p:spPr/>
        <p:txBody>
          <a:bodyPr/>
          <a:lstStyle/>
          <a:p>
            <a:r>
              <a:rPr lang="tr-TR" altLang="tr-TR" smtClean="0"/>
              <a:t>“İlişki pazarlaması, özellikle hizmet işletmelerinde uygulanmak üzere, müşterilerin sadakatini artırmak ve mevcut müşterilerle daha büyük hacimli ve tekrar iş yapmak amacıyla müşterilerle daha yakın ve duygusallığı da içeren uzun dönemli ilişkiler geliştirmeye dönük olarak tasarlanan bir pazarlama gengüdümü ve politikasıdır</a:t>
            </a:r>
          </a:p>
        </p:txBody>
      </p:sp>
    </p:spTree>
    <p:extLst>
      <p:ext uri="{BB962C8B-B14F-4D97-AF65-F5344CB8AC3E}">
        <p14:creationId xmlns:p14="http://schemas.microsoft.com/office/powerpoint/2010/main" val="15404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5539" name="İçerik Yer Tutucusu 2"/>
          <p:cNvSpPr>
            <a:spLocks noGrp="1"/>
          </p:cNvSpPr>
          <p:nvPr>
            <p:ph idx="1"/>
          </p:nvPr>
        </p:nvSpPr>
        <p:spPr/>
        <p:txBody>
          <a:bodyPr/>
          <a:lstStyle/>
          <a:p>
            <a:r>
              <a:rPr lang="tr-TR" altLang="tr-TR" smtClean="0"/>
              <a:t>Bu anlayışa göre, tüketiciler pazarın merkezindedir. İşletmeler, ürünlerini sert ve baskıcı pazarlama etkinlikleriyle satmaya çalışmak yerine, tüketicilerle güven, iyi niyet ve içtenliğe dayanan bir iletişim ortamı sağlamayı hedeflemektedirler. Bu durum servis ve müşteri hizmetleri gibi unsurların daha etkin kullanımını gerektirmektedir. </a:t>
            </a:r>
          </a:p>
        </p:txBody>
      </p:sp>
    </p:spTree>
    <p:extLst>
      <p:ext uri="{BB962C8B-B14F-4D97-AF65-F5344CB8AC3E}">
        <p14:creationId xmlns:p14="http://schemas.microsoft.com/office/powerpoint/2010/main" val="29893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6563" name="İçerik Yer Tutucusu 2"/>
          <p:cNvSpPr>
            <a:spLocks noGrp="1"/>
          </p:cNvSpPr>
          <p:nvPr>
            <p:ph idx="1"/>
          </p:nvPr>
        </p:nvSpPr>
        <p:spPr/>
        <p:txBody>
          <a:bodyPr/>
          <a:lstStyle/>
          <a:p>
            <a:r>
              <a:rPr lang="tr-TR" altLang="tr-TR" smtClean="0"/>
              <a:t>İlişki pazarlaması, tüketicilerin bireyselliğini kabullenen ve “bireysel gereksinimlere” özel çözümler üretmeye odaklanan bir yaklaşımdır. Ürün bolluğunun yaşandığı rekabet ortamında, tüketicileri inandırma, önceki dönemlere göre daha zor gerçekleşmektedir. </a:t>
            </a:r>
          </a:p>
        </p:txBody>
      </p:sp>
    </p:spTree>
    <p:extLst>
      <p:ext uri="{BB962C8B-B14F-4D97-AF65-F5344CB8AC3E}">
        <p14:creationId xmlns:p14="http://schemas.microsoft.com/office/powerpoint/2010/main" val="428601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Unvan 1"/>
          <p:cNvSpPr>
            <a:spLocks noGrp="1"/>
          </p:cNvSpPr>
          <p:nvPr>
            <p:ph type="title"/>
          </p:nvPr>
        </p:nvSpPr>
        <p:spPr/>
        <p:txBody>
          <a:bodyPr/>
          <a:lstStyle/>
          <a:p>
            <a:r>
              <a:rPr lang="tr-TR" altLang="tr-TR" smtClean="0">
                <a:ln>
                  <a:noFill/>
                </a:ln>
                <a:solidFill>
                  <a:srgbClr val="FF0000"/>
                </a:solidFill>
              </a:rPr>
              <a:t>İçsel Pazarlama</a:t>
            </a:r>
          </a:p>
        </p:txBody>
      </p:sp>
      <p:sp>
        <p:nvSpPr>
          <p:cNvPr id="67587" name="İçerik Yer Tutucusu 2"/>
          <p:cNvSpPr>
            <a:spLocks noGrp="1"/>
          </p:cNvSpPr>
          <p:nvPr>
            <p:ph idx="1"/>
          </p:nvPr>
        </p:nvSpPr>
        <p:spPr/>
        <p:txBody>
          <a:bodyPr/>
          <a:lstStyle/>
          <a:p>
            <a:r>
              <a:rPr lang="tr-TR" altLang="tr-TR" smtClean="0"/>
              <a:t>Bütünsel pazarlama anlayışına gelinceye kadar, müşteri, şirket dışında kalan tüketiciler olarak anlaşılmaktaydı. Günümüzde pazarlama stratejilerinin, tüketicilerle birlikte, iç müşteriler olarak tanımlanan çalışanları da tatmin edecek şekilde  geliştirilmesi önemli bir unsur haline gelmiştir</a:t>
            </a:r>
          </a:p>
        </p:txBody>
      </p:sp>
    </p:spTree>
    <p:extLst>
      <p:ext uri="{BB962C8B-B14F-4D97-AF65-F5344CB8AC3E}">
        <p14:creationId xmlns:p14="http://schemas.microsoft.com/office/powerpoint/2010/main" val="55192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Unvan 1"/>
          <p:cNvSpPr>
            <a:spLocks noGrp="1"/>
          </p:cNvSpPr>
          <p:nvPr>
            <p:ph type="title"/>
          </p:nvPr>
        </p:nvSpPr>
        <p:spPr/>
        <p:txBody>
          <a:bodyPr/>
          <a:lstStyle/>
          <a:p>
            <a:r>
              <a:rPr lang="tr-TR" altLang="tr-TR" smtClean="0">
                <a:ln>
                  <a:noFill/>
                </a:ln>
                <a:solidFill>
                  <a:srgbClr val="FF0000"/>
                </a:solidFill>
              </a:rPr>
              <a:t>İçsel Pazarlama</a:t>
            </a:r>
          </a:p>
        </p:txBody>
      </p:sp>
      <p:sp>
        <p:nvSpPr>
          <p:cNvPr id="68611" name="İçerik Yer Tutucusu 2"/>
          <p:cNvSpPr>
            <a:spLocks noGrp="1"/>
          </p:cNvSpPr>
          <p:nvPr>
            <p:ph idx="1"/>
          </p:nvPr>
        </p:nvSpPr>
        <p:spPr/>
        <p:txBody>
          <a:bodyPr/>
          <a:lstStyle/>
          <a:p>
            <a:pPr algn="just"/>
            <a:r>
              <a:rPr lang="tr-TR" altLang="tr-TR" sz="3200" smtClean="0"/>
              <a:t>Çalışanların tatmini, örgütün hedeflerine ulaşması açısından önemli bir güdüleme kaynağı olarak görülmektedir. İçsel pazarlama, “çalışanların, iç ve dış müşteri gereksinimlerini ve beklentilerini karşılamak için, örgüt misyonu ve amaçları doğrultusunda, takım çalışmasına yöneltilmesi ve hem tedarikçi hem de müşteri olarak dikkate alınması” şeklinde tanımlanmaktadır. </a:t>
            </a:r>
          </a:p>
        </p:txBody>
      </p:sp>
    </p:spTree>
    <p:extLst>
      <p:ext uri="{BB962C8B-B14F-4D97-AF65-F5344CB8AC3E}">
        <p14:creationId xmlns:p14="http://schemas.microsoft.com/office/powerpoint/2010/main" val="378061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Unvan 1"/>
          <p:cNvSpPr>
            <a:spLocks noGrp="1"/>
          </p:cNvSpPr>
          <p:nvPr>
            <p:ph type="title"/>
          </p:nvPr>
        </p:nvSpPr>
        <p:spPr/>
        <p:txBody>
          <a:bodyPr/>
          <a:lstStyle/>
          <a:p>
            <a:r>
              <a:rPr lang="tr-TR" altLang="tr-TR" smtClean="0">
                <a:ln>
                  <a:noFill/>
                </a:ln>
                <a:solidFill>
                  <a:srgbClr val="FF0000"/>
                </a:solidFill>
              </a:rPr>
              <a:t>İçsel Pazarlama</a:t>
            </a:r>
          </a:p>
        </p:txBody>
      </p:sp>
      <p:sp>
        <p:nvSpPr>
          <p:cNvPr id="69635" name="İçerik Yer Tutucusu 2"/>
          <p:cNvSpPr>
            <a:spLocks noGrp="1"/>
          </p:cNvSpPr>
          <p:nvPr>
            <p:ph idx="1"/>
          </p:nvPr>
        </p:nvSpPr>
        <p:spPr/>
        <p:txBody>
          <a:bodyPr/>
          <a:lstStyle/>
          <a:p>
            <a:pPr algn="just"/>
            <a:r>
              <a:rPr lang="tr-TR" altLang="tr-TR" sz="3200" smtClean="0"/>
              <a:t>İçsel pazarlama, pazarlamanın “içe dönük” boyutunu temsil etmektedir ve müşteri tatmininin, tatmin olmuş çalışanlarla elde edilebileceği görüşüne dayanmaktadır. Çalışanların tatminsizliği şu sorunlara yol açabilmektedir</a:t>
            </a:r>
          </a:p>
        </p:txBody>
      </p:sp>
    </p:spTree>
    <p:extLst>
      <p:ext uri="{BB962C8B-B14F-4D97-AF65-F5344CB8AC3E}">
        <p14:creationId xmlns:p14="http://schemas.microsoft.com/office/powerpoint/2010/main" val="41812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Unvan 1"/>
          <p:cNvSpPr>
            <a:spLocks noGrp="1"/>
          </p:cNvSpPr>
          <p:nvPr>
            <p:ph type="title"/>
          </p:nvPr>
        </p:nvSpPr>
        <p:spPr/>
        <p:txBody>
          <a:bodyPr/>
          <a:lstStyle/>
          <a:p>
            <a:r>
              <a:rPr lang="tr-TR" altLang="tr-TR" smtClean="0">
                <a:ln>
                  <a:noFill/>
                </a:ln>
                <a:solidFill>
                  <a:srgbClr val="FF0000"/>
                </a:solidFill>
              </a:rPr>
              <a:t>İçsel Pazarlama</a:t>
            </a:r>
          </a:p>
        </p:txBody>
      </p:sp>
      <p:sp>
        <p:nvSpPr>
          <p:cNvPr id="70659" name="İçerik Yer Tutucusu 2"/>
          <p:cNvSpPr>
            <a:spLocks noGrp="1"/>
          </p:cNvSpPr>
          <p:nvPr>
            <p:ph idx="1"/>
          </p:nvPr>
        </p:nvSpPr>
        <p:spPr>
          <a:xfrm>
            <a:off x="609600" y="2289175"/>
            <a:ext cx="10972800" cy="3690938"/>
          </a:xfrm>
        </p:spPr>
        <p:txBody>
          <a:bodyPr/>
          <a:lstStyle/>
          <a:p>
            <a:pPr marL="0" indent="0">
              <a:buFont typeface="Arial" panose="020B0604020202020204" pitchFamily="34" charset="0"/>
              <a:buNone/>
            </a:pPr>
            <a:r>
              <a:rPr lang="tr-TR" altLang="tr-TR" sz="2800" smtClean="0"/>
              <a:t>Çalışanlar, çalıştıkları işletmelerden hizmet almazlar. </a:t>
            </a:r>
          </a:p>
          <a:p>
            <a:pPr marL="0" indent="0">
              <a:buFont typeface="Arial" panose="020B0604020202020204" pitchFamily="34" charset="0"/>
              <a:buNone/>
            </a:pPr>
            <a:r>
              <a:rPr lang="tr-TR" altLang="tr-TR" sz="2800" smtClean="0"/>
              <a:t>İstekli bir çalışma gerçekleşmediği için beklenilen performansı göstermezler. </a:t>
            </a:r>
          </a:p>
          <a:p>
            <a:pPr marL="0" indent="0">
              <a:buFont typeface="Arial" panose="020B0604020202020204" pitchFamily="34" charset="0"/>
              <a:buNone/>
            </a:pPr>
            <a:r>
              <a:rPr lang="tr-TR" altLang="tr-TR" sz="2800" smtClean="0"/>
              <a:t>Takım çalışması gerçekleşmez. </a:t>
            </a:r>
          </a:p>
          <a:p>
            <a:pPr marL="0" indent="0">
              <a:buFont typeface="Arial" panose="020B0604020202020204" pitchFamily="34" charset="0"/>
              <a:buNone/>
            </a:pPr>
            <a:r>
              <a:rPr lang="tr-TR" altLang="tr-TR" sz="2800" smtClean="0"/>
              <a:t>Kendi sorunlarını işletmeye yansıtırlar. </a:t>
            </a:r>
          </a:p>
          <a:p>
            <a:pPr marL="0" indent="0">
              <a:buFont typeface="Arial" panose="020B0604020202020204" pitchFamily="34" charset="0"/>
              <a:buNone/>
            </a:pPr>
            <a:r>
              <a:rPr lang="tr-TR" altLang="tr-TR" sz="2800" smtClean="0"/>
              <a:t>İşletmeyi dışarıya kötülerler. Bu yüzden, işletme ile ilgili olumsuz bir imaj oluşur.  </a:t>
            </a:r>
          </a:p>
          <a:p>
            <a:pPr marL="0" indent="0">
              <a:buFont typeface="Arial" panose="020B0604020202020204" pitchFamily="34" charset="0"/>
              <a:buNone/>
            </a:pPr>
            <a:r>
              <a:rPr lang="tr-TR" altLang="tr-TR" sz="2800" smtClean="0"/>
              <a:t>İşletme, kaliteli hizmet oluşturamadığı için pazarını yitirir. </a:t>
            </a:r>
          </a:p>
        </p:txBody>
      </p:sp>
    </p:spTree>
    <p:extLst>
      <p:ext uri="{BB962C8B-B14F-4D97-AF65-F5344CB8AC3E}">
        <p14:creationId xmlns:p14="http://schemas.microsoft.com/office/powerpoint/2010/main" val="1119949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404</Words>
  <Application>Microsoft Office PowerPoint</Application>
  <PresentationFormat>Geniş ekran</PresentationFormat>
  <Paragraphs>25</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 İlişkisel Pazarlama/İlişki Pazarlaması Anlayışı:</vt:lpstr>
      <vt:lpstr> İlişkisel Pazarlama/İlişki Pazarlaması Anlayışı:</vt:lpstr>
      <vt:lpstr> İlişkisel Pazarlama/İlişki Pazarlaması Anlayışı:</vt:lpstr>
      <vt:lpstr> İlişkisel Pazarlama/İlişki Pazarlaması Anlayışı:</vt:lpstr>
      <vt:lpstr>İçsel Pazarlama</vt:lpstr>
      <vt:lpstr>İçsel Pazarlama</vt:lpstr>
      <vt:lpstr>İçsel Pazarlama</vt:lpstr>
      <vt:lpstr>İçsel Pazarlama</vt:lpstr>
      <vt:lpstr>5. Sosyal Pazarlama Anlayışı: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6</cp:revision>
  <dcterms:created xsi:type="dcterms:W3CDTF">2017-10-29T11:58:33Z</dcterms:created>
  <dcterms:modified xsi:type="dcterms:W3CDTF">2017-10-29T12:06:36Z</dcterms:modified>
</cp:coreProperties>
</file>