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2" r:id="rId5"/>
    <p:sldId id="263" r:id="rId6"/>
    <p:sldId id="260" r:id="rId7"/>
    <p:sldId id="261"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8F5320A-FF73-49F9-B91B-387F401E4CD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3401599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F5320A-FF73-49F9-B91B-387F401E4CD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32906784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F5320A-FF73-49F9-B91B-387F401E4CD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2672682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8F5320A-FF73-49F9-B91B-387F401E4CD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3756547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8F5320A-FF73-49F9-B91B-387F401E4CD3}"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115807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8F5320A-FF73-49F9-B91B-387F401E4CD3}"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116396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8F5320A-FF73-49F9-B91B-387F401E4CD3}" type="datetimeFigureOut">
              <a:rPr lang="tr-TR" smtClean="0"/>
              <a:t>6.2.2020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3399982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8F5320A-FF73-49F9-B91B-387F401E4CD3}" type="datetimeFigureOut">
              <a:rPr lang="tr-TR" smtClean="0"/>
              <a:t>6.2.2020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2774621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8F5320A-FF73-49F9-B91B-387F401E4CD3}" type="datetimeFigureOut">
              <a:rPr lang="tr-TR" smtClean="0"/>
              <a:t>6.2.2020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1269440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8F5320A-FF73-49F9-B91B-387F401E4CD3}"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4266545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8F5320A-FF73-49F9-B91B-387F401E4CD3}"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101AB33-2523-4201-A06E-BFA482D35373}" type="slidenum">
              <a:rPr lang="tr-TR" smtClean="0"/>
              <a:t>‹#›</a:t>
            </a:fld>
            <a:endParaRPr lang="tr-TR"/>
          </a:p>
        </p:txBody>
      </p:sp>
    </p:spTree>
    <p:extLst>
      <p:ext uri="{BB962C8B-B14F-4D97-AF65-F5344CB8AC3E}">
        <p14:creationId xmlns:p14="http://schemas.microsoft.com/office/powerpoint/2010/main" val="38035532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5320A-FF73-49F9-B91B-387F401E4CD3}" type="datetimeFigureOut">
              <a:rPr lang="tr-TR" smtClean="0"/>
              <a:t>6.2.2020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01AB33-2523-4201-A06E-BFA482D35373}" type="slidenum">
              <a:rPr lang="tr-TR" smtClean="0"/>
              <a:t>‹#›</a:t>
            </a:fld>
            <a:endParaRPr lang="tr-TR"/>
          </a:p>
        </p:txBody>
      </p:sp>
    </p:spTree>
    <p:extLst>
      <p:ext uri="{BB962C8B-B14F-4D97-AF65-F5344CB8AC3E}">
        <p14:creationId xmlns:p14="http://schemas.microsoft.com/office/powerpoint/2010/main" val="12776518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nl.wikipedia.org/wiki/Nederlands" TargetMode="External"/><Relationship Id="rId3" Type="http://schemas.openxmlformats.org/officeDocument/2006/relationships/hyperlink" Target="https://nl.wikipedia.org/wiki/Bijwoord_(adverbium)" TargetMode="External"/><Relationship Id="rId7" Type="http://schemas.openxmlformats.org/officeDocument/2006/relationships/hyperlink" Target="https://nl.wikipedia.org/wiki/Uitgang_(taalkunde)" TargetMode="External"/><Relationship Id="rId2" Type="http://schemas.openxmlformats.org/officeDocument/2006/relationships/hyperlink" Target="https://nl.wikipedia.org/wiki/Latijn" TargetMode="External"/><Relationship Id="rId1" Type="http://schemas.openxmlformats.org/officeDocument/2006/relationships/slideLayout" Target="../slideLayouts/slideLayout2.xml"/><Relationship Id="rId6" Type="http://schemas.openxmlformats.org/officeDocument/2006/relationships/hyperlink" Target="https://nl.wikipedia.org/wiki/Zelfstandig_naamwoord" TargetMode="External"/><Relationship Id="rId5" Type="http://schemas.openxmlformats.org/officeDocument/2006/relationships/hyperlink" Target="https://nl.wikipedia.org/wiki/Taalkundige_benoeming" TargetMode="External"/><Relationship Id="rId4" Type="http://schemas.openxmlformats.org/officeDocument/2006/relationships/hyperlink" Target="https://nl.wikipedia.org/wiki/Woordsoort" TargetMode="External"/><Relationship Id="rId9" Type="http://schemas.openxmlformats.org/officeDocument/2006/relationships/hyperlink" Target="https://nl.wikipedia.org/wiki/Bijvoeglijk_naamwoord"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nl.wikibooks.org/wiki/Nederlands/Grammatica/Bijwoorden" TargetMode="External"/><Relationship Id="rId2" Type="http://schemas.openxmlformats.org/officeDocument/2006/relationships/hyperlink" Target="https://nl.wikipedia.org/wiki/Bijwoord" TargetMode="External"/><Relationship Id="rId1" Type="http://schemas.openxmlformats.org/officeDocument/2006/relationships/slideLayout" Target="../slideLayouts/slideLayout2.xml"/><Relationship Id="rId4" Type="http://schemas.openxmlformats.org/officeDocument/2006/relationships/hyperlink" Target="https://www.slimleren.nl/onderwerpen/spelling/12.475/alle-bijwoorden"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881784"/>
          </a:xfrm>
        </p:spPr>
        <p:txBody>
          <a:bodyPr>
            <a:normAutofit/>
          </a:bodyPr>
          <a:lstStyle/>
          <a:p>
            <a:pPr algn="ctr"/>
            <a:r>
              <a:rPr lang="tr-TR" b="1" dirty="0" err="1" smtClean="0">
                <a:solidFill>
                  <a:srgbClr val="C00000"/>
                </a:solidFill>
              </a:rPr>
              <a:t>Bijwoord</a:t>
            </a:r>
            <a:r>
              <a:rPr lang="tr-TR" b="1" dirty="0" smtClean="0">
                <a:solidFill>
                  <a:srgbClr val="C00000"/>
                </a:solidFill>
              </a:rPr>
              <a:t> (</a:t>
            </a:r>
            <a:r>
              <a:rPr lang="tr-TR" b="1" dirty="0" err="1">
                <a:solidFill>
                  <a:srgbClr val="C00000"/>
                </a:solidFill>
              </a:rPr>
              <a:t>adverbium</a:t>
            </a:r>
            <a:r>
              <a:rPr lang="tr-TR" b="1" dirty="0" smtClean="0">
                <a:solidFill>
                  <a:srgbClr val="C00000"/>
                </a:solidFill>
              </a:rPr>
              <a:t>)</a:t>
            </a:r>
            <a:endParaRPr lang="tr-TR" b="1" dirty="0">
              <a:solidFill>
                <a:srgbClr val="C00000"/>
              </a:solidFill>
            </a:endParaRPr>
          </a:p>
        </p:txBody>
      </p:sp>
      <p:sp>
        <p:nvSpPr>
          <p:cNvPr id="3" name="İçerik Yer Tutucusu 2"/>
          <p:cNvSpPr>
            <a:spLocks noGrp="1"/>
          </p:cNvSpPr>
          <p:nvPr>
            <p:ph idx="1"/>
          </p:nvPr>
        </p:nvSpPr>
        <p:spPr>
          <a:xfrm>
            <a:off x="838200" y="1246910"/>
            <a:ext cx="10515600" cy="4930053"/>
          </a:xfrm>
        </p:spPr>
        <p:txBody>
          <a:bodyPr/>
          <a:lstStyle/>
          <a:p>
            <a:pPr marL="0" indent="0">
              <a:buNone/>
            </a:pPr>
            <a:r>
              <a:rPr lang="nl-NL" dirty="0"/>
              <a:t>Het </a:t>
            </a:r>
            <a:r>
              <a:rPr lang="nl-NL" b="1" dirty="0"/>
              <a:t>bijwoord</a:t>
            </a:r>
            <a:r>
              <a:rPr lang="nl-NL" dirty="0"/>
              <a:t> (</a:t>
            </a:r>
            <a:r>
              <a:rPr lang="nl-NL" dirty="0">
                <a:hlinkClick r:id="rId2" tooltip="Latijn"/>
              </a:rPr>
              <a:t>Latijn</a:t>
            </a:r>
            <a:r>
              <a:rPr lang="nl-NL" dirty="0"/>
              <a:t>: </a:t>
            </a:r>
            <a:r>
              <a:rPr lang="nl-NL" i="1" dirty="0">
                <a:hlinkClick r:id="rId3" tooltip="Bijwoord (adverbium)"/>
              </a:rPr>
              <a:t>adverbium</a:t>
            </a:r>
            <a:r>
              <a:rPr lang="nl-NL" dirty="0"/>
              <a:t>) is een </a:t>
            </a:r>
            <a:r>
              <a:rPr lang="nl-NL" dirty="0">
                <a:hlinkClick r:id="rId4" tooltip="Woordsoort"/>
              </a:rPr>
              <a:t>woordsoort</a:t>
            </a:r>
            <a:r>
              <a:rPr lang="nl-NL" dirty="0"/>
              <a:t> in de </a:t>
            </a:r>
            <a:r>
              <a:rPr lang="nl-NL" dirty="0">
                <a:hlinkClick r:id="rId5" tooltip="Taalkundige benoeming"/>
              </a:rPr>
              <a:t>taalkundige benoeming</a:t>
            </a:r>
            <a:r>
              <a:rPr lang="nl-NL" dirty="0"/>
              <a:t>. Het zegt iets over een willekeurig ander element van de zin dat geen </a:t>
            </a:r>
            <a:r>
              <a:rPr lang="nl-NL" dirty="0">
                <a:hlinkClick r:id="rId6" tooltip="Zelfstandig naamwoord"/>
              </a:rPr>
              <a:t>zelfstandig naamwoord</a:t>
            </a:r>
            <a:r>
              <a:rPr lang="nl-NL" dirty="0"/>
              <a:t> is.</a:t>
            </a:r>
          </a:p>
          <a:p>
            <a:pPr marL="0" indent="0">
              <a:buNone/>
            </a:pPr>
            <a:r>
              <a:rPr lang="nl-NL" dirty="0"/>
              <a:t>In veel talen hebben bijwoorden specifieke </a:t>
            </a:r>
            <a:r>
              <a:rPr lang="nl-NL" dirty="0">
                <a:hlinkClick r:id="rId7" tooltip="Uitgang (taalkunde)"/>
              </a:rPr>
              <a:t>uitgangen</a:t>
            </a:r>
            <a:r>
              <a:rPr lang="nl-NL" dirty="0"/>
              <a:t> die hun functie als bijwoord markeren, bijvoorbeeld </a:t>
            </a:r>
            <a:r>
              <a:rPr lang="nl-NL" i="1" dirty="0"/>
              <a:t>-ly</a:t>
            </a:r>
            <a:r>
              <a:rPr lang="nl-NL" dirty="0"/>
              <a:t> in het Engels (</a:t>
            </a:r>
            <a:r>
              <a:rPr lang="nl-NL" i="1" dirty="0"/>
              <a:t>quick</a:t>
            </a:r>
            <a:r>
              <a:rPr lang="nl-NL" i="1" u="sng" dirty="0"/>
              <a:t>ly</a:t>
            </a:r>
            <a:r>
              <a:rPr lang="nl-NL" dirty="0"/>
              <a:t>), </a:t>
            </a:r>
            <a:r>
              <a:rPr lang="nl-NL" i="1" dirty="0"/>
              <a:t>rapide</a:t>
            </a:r>
            <a:r>
              <a:rPr lang="nl-NL" i="1" u="sng" dirty="0"/>
              <a:t>ment</a:t>
            </a:r>
            <a:r>
              <a:rPr lang="nl-NL" dirty="0"/>
              <a:t> in het Frans en </a:t>
            </a:r>
            <a:r>
              <a:rPr lang="nl-NL" i="1" dirty="0"/>
              <a:t>rapida</a:t>
            </a:r>
            <a:r>
              <a:rPr lang="nl-NL" i="1" u="sng" dirty="0"/>
              <a:t>mente</a:t>
            </a:r>
            <a:r>
              <a:rPr lang="nl-NL" dirty="0"/>
              <a:t> in het Spaans. In het </a:t>
            </a:r>
            <a:r>
              <a:rPr lang="nl-NL" dirty="0">
                <a:hlinkClick r:id="rId8" tooltip="Nederlands"/>
              </a:rPr>
              <a:t>Nederlands</a:t>
            </a:r>
            <a:r>
              <a:rPr lang="nl-NL" dirty="0"/>
              <a:t> is de vorm van het bijwoord meestal gelijk aan die van het onverbogen </a:t>
            </a:r>
            <a:r>
              <a:rPr lang="nl-NL" dirty="0">
                <a:hlinkClick r:id="rId9" tooltip="Bijvoeglijk naamwoord"/>
              </a:rPr>
              <a:t>bijvoeglijke naamwoord</a:t>
            </a:r>
            <a:r>
              <a:rPr lang="nl-NL" dirty="0"/>
              <a:t>.</a:t>
            </a:r>
          </a:p>
          <a:p>
            <a:pPr marL="0" indent="0">
              <a:buNone/>
            </a:pPr>
            <a:endParaRPr lang="tr-TR" dirty="0"/>
          </a:p>
          <a:p>
            <a:endParaRPr lang="tr-TR" dirty="0"/>
          </a:p>
        </p:txBody>
      </p:sp>
    </p:spTree>
    <p:extLst>
      <p:ext uri="{BB962C8B-B14F-4D97-AF65-F5344CB8AC3E}">
        <p14:creationId xmlns:p14="http://schemas.microsoft.com/office/powerpoint/2010/main" val="28374843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01230"/>
          </a:xfrm>
        </p:spPr>
        <p:txBody>
          <a:bodyPr>
            <a:normAutofit fontScale="90000"/>
          </a:bodyPr>
          <a:lstStyle/>
          <a:p>
            <a:pPr algn="ctr"/>
            <a:r>
              <a:rPr lang="tr-TR" b="1" dirty="0" err="1">
                <a:solidFill>
                  <a:srgbClr val="C00000"/>
                </a:solidFill>
              </a:rPr>
              <a:t>Bijwoord</a:t>
            </a:r>
            <a:endParaRPr lang="tr-TR" b="1" dirty="0"/>
          </a:p>
        </p:txBody>
      </p:sp>
      <p:sp>
        <p:nvSpPr>
          <p:cNvPr id="3" name="İçerik Yer Tutucusu 2"/>
          <p:cNvSpPr>
            <a:spLocks noGrp="1"/>
          </p:cNvSpPr>
          <p:nvPr>
            <p:ph idx="1"/>
          </p:nvPr>
        </p:nvSpPr>
        <p:spPr>
          <a:xfrm>
            <a:off x="477983" y="1122218"/>
            <a:ext cx="11513126" cy="5434446"/>
          </a:xfrm>
        </p:spPr>
        <p:txBody>
          <a:bodyPr>
            <a:normAutofit fontScale="92500" lnSpcReduction="10000"/>
          </a:bodyPr>
          <a:lstStyle/>
          <a:p>
            <a:pPr marL="0" indent="0">
              <a:buNone/>
            </a:pPr>
            <a:r>
              <a:rPr lang="nl-NL" dirty="0"/>
              <a:t>Er bestaan veel bijwoorden en verschillende soorten bijwoorden, waaronder:</a:t>
            </a:r>
          </a:p>
          <a:p>
            <a:pPr marL="0" indent="0">
              <a:buNone/>
            </a:pPr>
            <a:r>
              <a:rPr lang="nl-NL" dirty="0"/>
              <a:t>- bijwoorden van graad: </a:t>
            </a:r>
            <a:r>
              <a:rPr lang="nl-NL" i="1" dirty="0"/>
              <a:t>enorm, nogal, zeer, ontzettend, ...</a:t>
            </a:r>
            <a:r>
              <a:rPr lang="nl-NL" dirty="0"/>
              <a:t/>
            </a:r>
            <a:br>
              <a:rPr lang="nl-NL" dirty="0"/>
            </a:br>
            <a:r>
              <a:rPr lang="nl-NL" dirty="0"/>
              <a:t>- bijwoorden van plaats: </a:t>
            </a:r>
            <a:r>
              <a:rPr lang="nl-NL" i="1" dirty="0"/>
              <a:t>hier, daar, nergens, daarginds, ...</a:t>
            </a:r>
            <a:r>
              <a:rPr lang="nl-NL" dirty="0"/>
              <a:t/>
            </a:r>
            <a:br>
              <a:rPr lang="nl-NL" dirty="0"/>
            </a:br>
            <a:r>
              <a:rPr lang="nl-NL" dirty="0"/>
              <a:t>- bijwoorden van tijd: </a:t>
            </a:r>
            <a:r>
              <a:rPr lang="nl-NL" i="1" dirty="0"/>
              <a:t>gisteren, nu, soms, later, ...</a:t>
            </a:r>
            <a:r>
              <a:rPr lang="nl-NL" dirty="0"/>
              <a:t/>
            </a:r>
            <a:br>
              <a:rPr lang="nl-NL" dirty="0"/>
            </a:br>
            <a:r>
              <a:rPr lang="nl-NL" dirty="0"/>
              <a:t>- aanwijzende bijwoorden: </a:t>
            </a:r>
            <a:r>
              <a:rPr lang="nl-NL" i="1" dirty="0"/>
              <a:t>hier, daar, ...</a:t>
            </a:r>
            <a:r>
              <a:rPr lang="nl-NL" dirty="0"/>
              <a:t/>
            </a:r>
            <a:br>
              <a:rPr lang="nl-NL" dirty="0"/>
            </a:br>
            <a:r>
              <a:rPr lang="nl-NL" dirty="0"/>
              <a:t>- onbepaalde bijwoorden: </a:t>
            </a:r>
            <a:r>
              <a:rPr lang="nl-NL" i="1" dirty="0"/>
              <a:t>altijd, nooit, ergens, nergens, ...</a:t>
            </a:r>
            <a:r>
              <a:rPr lang="nl-NL" dirty="0"/>
              <a:t/>
            </a:r>
            <a:br>
              <a:rPr lang="nl-NL" dirty="0"/>
            </a:br>
            <a:r>
              <a:rPr lang="nl-NL" dirty="0"/>
              <a:t>- vragende bijwoorden: </a:t>
            </a:r>
            <a:r>
              <a:rPr lang="nl-NL" i="1" dirty="0"/>
              <a:t>waarom, waarheen, wanneer, hoe, ...</a:t>
            </a:r>
            <a:r>
              <a:rPr lang="nl-NL" dirty="0"/>
              <a:t/>
            </a:r>
            <a:br>
              <a:rPr lang="nl-NL" dirty="0"/>
            </a:br>
            <a:r>
              <a:rPr lang="nl-NL" dirty="0"/>
              <a:t>- voegwoordelijke bijwoorden: </a:t>
            </a:r>
            <a:r>
              <a:rPr lang="nl-NL" i="1" dirty="0"/>
              <a:t>dus, echter, bovendien, ...</a:t>
            </a:r>
            <a:r>
              <a:rPr lang="nl-NL" dirty="0"/>
              <a:t/>
            </a:r>
            <a:br>
              <a:rPr lang="nl-NL" dirty="0"/>
            </a:br>
            <a:r>
              <a:rPr lang="nl-NL" dirty="0"/>
              <a:t>- voornaamwoordelijke bijwoorden: </a:t>
            </a:r>
            <a:r>
              <a:rPr lang="nl-NL" i="1" dirty="0"/>
              <a:t>erbij, daardoor, hiermee, waarnaar, ....</a:t>
            </a:r>
            <a:r>
              <a:rPr lang="nl-NL" dirty="0"/>
              <a:t/>
            </a:r>
            <a:br>
              <a:rPr lang="nl-NL" dirty="0"/>
            </a:br>
            <a:r>
              <a:rPr lang="nl-NL" dirty="0"/>
              <a:t>- voorzetselbijwoorden: </a:t>
            </a:r>
            <a:r>
              <a:rPr lang="nl-NL" i="1" dirty="0"/>
              <a:t>aan, in, bij, achter, ...</a:t>
            </a:r>
            <a:r>
              <a:rPr lang="nl-NL" dirty="0"/>
              <a:t> (alleen als het geen voorzetsel is!)</a:t>
            </a:r>
          </a:p>
          <a:p>
            <a:pPr marL="0" indent="0">
              <a:buNone/>
            </a:pPr>
            <a:r>
              <a:rPr lang="nl-NL" dirty="0"/>
              <a:t> </a:t>
            </a:r>
          </a:p>
          <a:p>
            <a:pPr marL="0" indent="0">
              <a:buNone/>
            </a:pPr>
            <a:r>
              <a:rPr lang="nl-NL" dirty="0"/>
              <a:t>Onthoud: vaak is het zo dat als je nog een woord over hebt in een zin waarvan je niet weet wat het is, dat het een bijwoord is. Dit kan je nog helpen als je er een keer echt niet uitkomt.</a:t>
            </a:r>
          </a:p>
          <a:p>
            <a:endParaRPr lang="tr-TR" dirty="0"/>
          </a:p>
        </p:txBody>
      </p:sp>
    </p:spTree>
    <p:extLst>
      <p:ext uri="{BB962C8B-B14F-4D97-AF65-F5344CB8AC3E}">
        <p14:creationId xmlns:p14="http://schemas.microsoft.com/office/powerpoint/2010/main" val="87256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964911"/>
          </a:xfrm>
        </p:spPr>
        <p:txBody>
          <a:bodyPr>
            <a:normAutofit/>
          </a:bodyPr>
          <a:lstStyle/>
          <a:p>
            <a:pPr algn="ctr"/>
            <a:r>
              <a:rPr lang="tr-TR" b="1" dirty="0" smtClean="0">
                <a:solidFill>
                  <a:srgbClr val="C00000"/>
                </a:solidFill>
              </a:rPr>
              <a:t>Kaynakça</a:t>
            </a:r>
            <a:endParaRPr lang="tr-TR" b="1" dirty="0">
              <a:solidFill>
                <a:srgbClr val="C00000"/>
              </a:solidFill>
            </a:endParaRPr>
          </a:p>
        </p:txBody>
      </p:sp>
      <p:sp>
        <p:nvSpPr>
          <p:cNvPr id="3" name="İçerik Yer Tutucusu 2"/>
          <p:cNvSpPr>
            <a:spLocks noGrp="1"/>
          </p:cNvSpPr>
          <p:nvPr>
            <p:ph idx="1"/>
          </p:nvPr>
        </p:nvSpPr>
        <p:spPr>
          <a:xfrm>
            <a:off x="1028700" y="1776845"/>
            <a:ext cx="9653155" cy="4655127"/>
          </a:xfrm>
        </p:spPr>
        <p:txBody>
          <a:bodyPr/>
          <a:lstStyle/>
          <a:p>
            <a:pPr marL="0" indent="0">
              <a:buNone/>
            </a:pPr>
            <a:r>
              <a:rPr lang="tr-TR" dirty="0">
                <a:hlinkClick r:id="rId2"/>
              </a:rPr>
              <a:t>https://</a:t>
            </a:r>
            <a:r>
              <a:rPr lang="tr-TR" dirty="0" smtClean="0">
                <a:hlinkClick r:id="rId2"/>
              </a:rPr>
              <a:t>nl.wikipedia.org/wiki/Bijwoord</a:t>
            </a:r>
            <a:endParaRPr lang="tr-TR" dirty="0" smtClean="0"/>
          </a:p>
          <a:p>
            <a:pPr marL="0" indent="0">
              <a:buNone/>
            </a:pPr>
            <a:r>
              <a:rPr lang="tr-TR" dirty="0">
                <a:hlinkClick r:id="rId3"/>
              </a:rPr>
              <a:t>https://</a:t>
            </a:r>
            <a:r>
              <a:rPr lang="tr-TR" dirty="0" smtClean="0">
                <a:hlinkClick r:id="rId3"/>
              </a:rPr>
              <a:t>nl.wikibooks.org/wiki/Nederlands/Grammatica/Bijwoorden</a:t>
            </a:r>
            <a:endParaRPr lang="tr-TR" dirty="0" smtClean="0"/>
          </a:p>
          <a:p>
            <a:pPr marL="0" indent="0">
              <a:buNone/>
            </a:pPr>
            <a:r>
              <a:rPr lang="tr-TR" dirty="0">
                <a:hlinkClick r:id="rId4"/>
              </a:rPr>
              <a:t>https://</a:t>
            </a:r>
            <a:r>
              <a:rPr lang="tr-TR" dirty="0" smtClean="0">
                <a:hlinkClick r:id="rId4"/>
              </a:rPr>
              <a:t>www.slimleren.nl/onderwerpen/spelling/12.475/alle-bijwoorden</a:t>
            </a:r>
            <a:endParaRPr lang="tr-TR" dirty="0" smtClean="0"/>
          </a:p>
          <a:p>
            <a:pPr marL="0" indent="0">
              <a:buNone/>
            </a:pPr>
            <a:endParaRPr lang="tr-TR" dirty="0"/>
          </a:p>
        </p:txBody>
      </p:sp>
    </p:spTree>
    <p:extLst>
      <p:ext uri="{BB962C8B-B14F-4D97-AF65-F5344CB8AC3E}">
        <p14:creationId xmlns:p14="http://schemas.microsoft.com/office/powerpoint/2010/main" val="400034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Bijwoord</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r>
              <a:rPr lang="nl-NL" dirty="0"/>
              <a:t>Bijwoorden:</a:t>
            </a:r>
          </a:p>
          <a:p>
            <a:pPr marL="0" indent="0">
              <a:buNone/>
            </a:pPr>
            <a:r>
              <a:rPr lang="nl-NL" dirty="0"/>
              <a:t>geven een plaats aan: hier, er, daar, rechts, ergens, nergens</a:t>
            </a:r>
          </a:p>
          <a:p>
            <a:pPr marL="0" indent="0">
              <a:buNone/>
            </a:pPr>
            <a:r>
              <a:rPr lang="nl-NL" dirty="0"/>
              <a:t>geven een tijd aan: nu, soms, plotseling, 's morgens, gauw, vanavond, daarna</a:t>
            </a:r>
          </a:p>
          <a:p>
            <a:pPr marL="0" indent="0">
              <a:buNone/>
            </a:pPr>
            <a:r>
              <a:rPr lang="nl-NL" dirty="0"/>
              <a:t>zijn woorden als: wel, toch, ook, nog, immers, niet, misschien</a:t>
            </a:r>
          </a:p>
          <a:p>
            <a:pPr marL="0" indent="0">
              <a:buNone/>
            </a:pPr>
            <a:r>
              <a:rPr lang="nl-NL" dirty="0"/>
              <a:t>zijn vraagwoorden als: waar, wanneer, waarom, waardoor, waarmee en hoe. (Verwar het bijwoord niet met het vragend voornaamwoord)</a:t>
            </a:r>
          </a:p>
          <a:p>
            <a:pPr marL="0" indent="0">
              <a:buNone/>
            </a:pPr>
            <a:r>
              <a:rPr lang="nl-NL" dirty="0"/>
              <a:t>kunnen iets zeggen over:</a:t>
            </a:r>
          </a:p>
          <a:p>
            <a:pPr marL="0" indent="0">
              <a:buNone/>
            </a:pPr>
            <a:r>
              <a:rPr lang="nl-NL" dirty="0"/>
              <a:t>een werkwoord: De scooter rijdt hard.</a:t>
            </a:r>
          </a:p>
          <a:p>
            <a:pPr marL="0" indent="0">
              <a:buNone/>
            </a:pPr>
            <a:r>
              <a:rPr lang="nl-NL" dirty="0"/>
              <a:t>een ander bijwoord: Hij heeft zijn test bijzonder slecht gemaakt.</a:t>
            </a:r>
          </a:p>
          <a:p>
            <a:pPr marL="0" indent="0">
              <a:buNone/>
            </a:pPr>
            <a:r>
              <a:rPr lang="nl-NL" dirty="0"/>
              <a:t>een bijvoeglijk naamwoord: Er liggen erg zieke mensen in een ziekenhuis.</a:t>
            </a:r>
          </a:p>
          <a:p>
            <a:pPr marL="0" indent="0">
              <a:buNone/>
            </a:pPr>
            <a:endParaRPr lang="nl-NL" dirty="0"/>
          </a:p>
          <a:p>
            <a:pPr marL="0" indent="0">
              <a:buNone/>
            </a:pPr>
            <a:r>
              <a:rPr lang="nl-NL" dirty="0"/>
              <a:t>Let op: haal het bijwoord en het bijvoeglijk naamwoord niet door elkaar: een bijvoeglijk naamwoord zegt iets van een zelfstandig naamwoord!</a:t>
            </a:r>
            <a:endParaRPr lang="tr-TR" dirty="0"/>
          </a:p>
        </p:txBody>
      </p:sp>
    </p:spTree>
    <p:extLst>
      <p:ext uri="{BB962C8B-B14F-4D97-AF65-F5344CB8AC3E}">
        <p14:creationId xmlns:p14="http://schemas.microsoft.com/office/powerpoint/2010/main" val="316875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Bijwoord</a:t>
            </a:r>
            <a:endParaRPr lang="tr-TR" dirty="0"/>
          </a:p>
        </p:txBody>
      </p:sp>
      <p:sp>
        <p:nvSpPr>
          <p:cNvPr id="3" name="İçerik Yer Tutucusu 2"/>
          <p:cNvSpPr>
            <a:spLocks noGrp="1"/>
          </p:cNvSpPr>
          <p:nvPr>
            <p:ph idx="1"/>
          </p:nvPr>
        </p:nvSpPr>
        <p:spPr/>
        <p:txBody>
          <a:bodyPr>
            <a:normAutofit fontScale="47500" lnSpcReduction="20000"/>
          </a:bodyPr>
          <a:lstStyle/>
          <a:p>
            <a:pPr marL="0" indent="0">
              <a:buNone/>
            </a:pPr>
            <a:r>
              <a:rPr lang="nl-NL" dirty="0"/>
              <a:t>Een bijwoord zegt iets over een werkwoord, bijvoorbeeld hoe iemand iets doet. Voorbeeld:</a:t>
            </a:r>
          </a:p>
          <a:p>
            <a:pPr marL="0" indent="0">
              <a:buNone/>
            </a:pPr>
            <a:r>
              <a:rPr lang="nl-NL" dirty="0"/>
              <a:t>Hij rijdt voorzichtig.</a:t>
            </a:r>
          </a:p>
          <a:p>
            <a:pPr marL="0" indent="0">
              <a:buNone/>
            </a:pPr>
            <a:r>
              <a:rPr lang="nl-NL" dirty="0"/>
              <a:t>In dit voorbeeld zegt voorzichtig iets over rijden, namelijk: hij rijdt voorzichtig.</a:t>
            </a:r>
          </a:p>
          <a:p>
            <a:pPr marL="0" indent="0">
              <a:buNone/>
            </a:pPr>
            <a:endParaRPr lang="nl-NL" dirty="0"/>
          </a:p>
          <a:p>
            <a:pPr marL="0" indent="0">
              <a:buNone/>
            </a:pPr>
            <a:r>
              <a:rPr lang="nl-NL" dirty="0"/>
              <a:t>Verwar een bijwoord dus niet met een adjectief. Adjectieven zeggen iets over zelfstandige naamwoorden (bv.: boek, tafel, jongen, ...); bijwoorden staan nooit bij een zelfstandig naamwoord (zelfst. nmw.).</a:t>
            </a:r>
          </a:p>
          <a:p>
            <a:pPr marL="0" indent="0">
              <a:buNone/>
            </a:pPr>
            <a:endParaRPr lang="nl-NL" dirty="0"/>
          </a:p>
          <a:p>
            <a:pPr marL="0" indent="0">
              <a:buNone/>
            </a:pPr>
            <a:r>
              <a:rPr lang="nl-NL" dirty="0"/>
              <a:t>Een "bijwoord" dat bij een zelfst. nmw. staat (deze formulering klopt eigenlijk niet, omdat een bijwoord nooit bij een zelfst. nmw. kan staan), wordt een bijvoeglijk naamwoord (= adjectief).</a:t>
            </a:r>
          </a:p>
          <a:p>
            <a:pPr marL="0" indent="0">
              <a:buNone/>
            </a:pPr>
            <a:endParaRPr lang="nl-NL" dirty="0"/>
          </a:p>
          <a:p>
            <a:pPr marL="0" indent="0">
              <a:buNone/>
            </a:pPr>
            <a:endParaRPr lang="nl-NL" dirty="0"/>
          </a:p>
          <a:p>
            <a:pPr marL="0" indent="0">
              <a:buNone/>
            </a:pPr>
            <a:r>
              <a:rPr lang="nl-NL" dirty="0"/>
              <a:t>Het kan echter ook zijn dat een bijwoord iets zegt over een adjectief (= bijvoeglijk naamwoord). Voorbeeld:</a:t>
            </a:r>
          </a:p>
          <a:p>
            <a:pPr marL="0" indent="0">
              <a:buNone/>
            </a:pPr>
            <a:r>
              <a:rPr lang="nl-NL" dirty="0"/>
              <a:t>Hij is heel groot.</a:t>
            </a:r>
          </a:p>
          <a:p>
            <a:pPr marL="0" indent="0">
              <a:buNone/>
            </a:pPr>
            <a:r>
              <a:rPr lang="nl-NL" dirty="0"/>
              <a:t>Het bijwoord is in dit voorbeeld heel (en niet groot). Heel zegt iets over groot. Het bijvoeglijk naamwoord groot zegt op zijn beurt iets over zijn, namelijk: hij is groot..</a:t>
            </a:r>
          </a:p>
          <a:p>
            <a:pPr marL="0" indent="0">
              <a:buNone/>
            </a:pPr>
            <a:endParaRPr lang="nl-NL" dirty="0"/>
          </a:p>
          <a:p>
            <a:pPr marL="0" indent="0">
              <a:buNone/>
            </a:pPr>
            <a:r>
              <a:rPr lang="nl-NL" dirty="0"/>
              <a:t>Je kan bijwoorden onderscheiden van adjectieven, doordat ze steeds dezelfde spelling hebben (en dus in dezelfde vorm voorkomen). Adjectieven daarentegen passen zich aan aan het woord waar ze bij horen.</a:t>
            </a:r>
            <a:endParaRPr lang="tr-TR" dirty="0"/>
          </a:p>
        </p:txBody>
      </p:sp>
    </p:spTree>
    <p:extLst>
      <p:ext uri="{BB962C8B-B14F-4D97-AF65-F5344CB8AC3E}">
        <p14:creationId xmlns:p14="http://schemas.microsoft.com/office/powerpoint/2010/main" val="3188990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Bijwoord</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34136885"/>
              </p:ext>
            </p:extLst>
          </p:nvPr>
        </p:nvGraphicFramePr>
        <p:xfrm>
          <a:off x="838200" y="2202872"/>
          <a:ext cx="10515600" cy="3771900"/>
        </p:xfrm>
        <a:graphic>
          <a:graphicData uri="http://schemas.openxmlformats.org/drawingml/2006/table">
            <a:tbl>
              <a:tblPr/>
              <a:tblGrid>
                <a:gridCol w="5257800"/>
                <a:gridCol w="5257800"/>
              </a:tblGrid>
              <a:tr h="942975">
                <a:tc>
                  <a:txBody>
                    <a:bodyPr/>
                    <a:lstStyle/>
                    <a:p>
                      <a:r>
                        <a:rPr lang="tr-TR" dirty="0" err="1">
                          <a:effectLst/>
                        </a:rPr>
                        <a:t>Bijwoord</a:t>
                      </a:r>
                      <a:endParaRPr lang="tr-TR" dirty="0">
                        <a:effectLst/>
                      </a:endParaRP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DDDDDD"/>
                    </a:solidFill>
                  </a:tcPr>
                </a:tc>
                <a:tc>
                  <a:txBody>
                    <a:bodyPr/>
                    <a:lstStyle/>
                    <a:p>
                      <a:r>
                        <a:rPr lang="tr-TR">
                          <a:effectLst/>
                        </a:rPr>
                        <a:t>Adjectief</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DDDDDD"/>
                    </a:solidFill>
                  </a:tcPr>
                </a:tc>
              </a:tr>
              <a:tr h="942975">
                <a:tc>
                  <a:txBody>
                    <a:bodyPr/>
                    <a:lstStyle/>
                    <a:p>
                      <a:r>
                        <a:rPr lang="tr-TR" dirty="0" err="1">
                          <a:effectLst/>
                        </a:rPr>
                        <a:t>Hij</a:t>
                      </a:r>
                      <a:r>
                        <a:rPr lang="tr-TR" dirty="0">
                          <a:effectLst/>
                        </a:rPr>
                        <a:t> </a:t>
                      </a:r>
                      <a:r>
                        <a:rPr lang="tr-TR" dirty="0" err="1">
                          <a:effectLst/>
                        </a:rPr>
                        <a:t>stapt</a:t>
                      </a:r>
                      <a:r>
                        <a:rPr lang="tr-TR" dirty="0">
                          <a:effectLst/>
                        </a:rPr>
                        <a:t> </a:t>
                      </a:r>
                      <a:r>
                        <a:rPr lang="tr-TR" i="1" dirty="0" err="1">
                          <a:effectLst/>
                        </a:rPr>
                        <a:t>snel</a:t>
                      </a:r>
                      <a:r>
                        <a:rPr lang="tr-TR" dirty="0">
                          <a:effectLst/>
                        </a:rPr>
                        <a:t>.</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nl-NL">
                          <a:effectLst/>
                        </a:rPr>
                        <a:t>Hij heeft een </a:t>
                      </a:r>
                      <a:r>
                        <a:rPr lang="nl-NL" i="1">
                          <a:effectLst/>
                        </a:rPr>
                        <a:t>snelle</a:t>
                      </a:r>
                      <a:r>
                        <a:rPr lang="nl-NL">
                          <a:effectLst/>
                        </a:rPr>
                        <a:t> stap.</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942975">
                <a:tc>
                  <a:txBody>
                    <a:bodyPr/>
                    <a:lstStyle/>
                    <a:p>
                      <a:r>
                        <a:rPr lang="tr-TR">
                          <a:effectLst/>
                        </a:rPr>
                        <a:t>Haar dochter is </a:t>
                      </a:r>
                      <a:r>
                        <a:rPr lang="tr-TR" i="1">
                          <a:effectLst/>
                        </a:rPr>
                        <a:t>ziek</a:t>
                      </a:r>
                      <a:r>
                        <a:rPr lang="tr-TR">
                          <a:effectLst/>
                        </a:rPr>
                        <a:t>.</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tr-TR">
                          <a:effectLst/>
                        </a:rPr>
                        <a:t>Haar </a:t>
                      </a:r>
                      <a:r>
                        <a:rPr lang="tr-TR" i="1">
                          <a:effectLst/>
                        </a:rPr>
                        <a:t>zieke</a:t>
                      </a:r>
                      <a:r>
                        <a:rPr lang="tr-TR">
                          <a:effectLst/>
                        </a:rPr>
                        <a:t> dochter.</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r h="942975">
                <a:tc>
                  <a:txBody>
                    <a:bodyPr/>
                    <a:lstStyle/>
                    <a:p>
                      <a:r>
                        <a:rPr lang="nl-NL">
                          <a:effectLst/>
                        </a:rPr>
                        <a:t>De hond blaft </a:t>
                      </a:r>
                      <a:r>
                        <a:rPr lang="nl-NL" i="1">
                          <a:effectLst/>
                        </a:rPr>
                        <a:t>erg</a:t>
                      </a:r>
                      <a:r>
                        <a:rPr lang="nl-NL">
                          <a:effectLst/>
                        </a:rPr>
                        <a:t> luid.</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c>
                  <a:txBody>
                    <a:bodyPr/>
                    <a:lstStyle/>
                    <a:p>
                      <a:r>
                        <a:rPr lang="tr-TR" dirty="0" err="1">
                          <a:effectLst/>
                        </a:rPr>
                        <a:t>Wat</a:t>
                      </a:r>
                      <a:r>
                        <a:rPr lang="tr-TR" dirty="0">
                          <a:effectLst/>
                        </a:rPr>
                        <a:t> </a:t>
                      </a:r>
                      <a:r>
                        <a:rPr lang="tr-TR" dirty="0" err="1">
                          <a:effectLst/>
                        </a:rPr>
                        <a:t>een</a:t>
                      </a:r>
                      <a:r>
                        <a:rPr lang="tr-TR" dirty="0">
                          <a:effectLst/>
                        </a:rPr>
                        <a:t> </a:t>
                      </a:r>
                      <a:r>
                        <a:rPr lang="tr-TR" i="1" dirty="0">
                          <a:effectLst/>
                        </a:rPr>
                        <a:t>erg</a:t>
                      </a:r>
                      <a:r>
                        <a:rPr lang="tr-TR" dirty="0">
                          <a:effectLst/>
                        </a:rPr>
                        <a:t> </a:t>
                      </a:r>
                      <a:r>
                        <a:rPr lang="tr-TR" dirty="0" err="1">
                          <a:effectLst/>
                        </a:rPr>
                        <a:t>verhaal</a:t>
                      </a:r>
                      <a:r>
                        <a:rPr lang="tr-TR" dirty="0">
                          <a:effectLst/>
                        </a:rPr>
                        <a:t>!</a:t>
                      </a:r>
                    </a:p>
                  </a:txBody>
                  <a:tcPr marL="38100" marR="38100" marT="38100" marB="38100" anchor="ctr">
                    <a:lnL w="9525" cap="flat" cmpd="sng" algn="ctr">
                      <a:solidFill>
                        <a:srgbClr val="AAAAAA"/>
                      </a:solidFill>
                      <a:prstDash val="solid"/>
                      <a:round/>
                      <a:headEnd type="none" w="med" len="med"/>
                      <a:tailEnd type="none" w="med" len="med"/>
                    </a:lnL>
                    <a:lnR w="9525" cap="flat" cmpd="sng" algn="ctr">
                      <a:solidFill>
                        <a:srgbClr val="AAAAAA"/>
                      </a:solidFill>
                      <a:prstDash val="solid"/>
                      <a:round/>
                      <a:headEnd type="none" w="med" len="med"/>
                      <a:tailEnd type="none" w="med" len="med"/>
                    </a:lnR>
                    <a:lnT w="9525" cap="flat" cmpd="sng" algn="ctr">
                      <a:solidFill>
                        <a:srgbClr val="AAAAAA"/>
                      </a:solidFill>
                      <a:prstDash val="solid"/>
                      <a:round/>
                      <a:headEnd type="none" w="med" len="med"/>
                      <a:tailEnd type="none" w="med" len="med"/>
                    </a:lnT>
                    <a:lnB w="9525" cap="flat" cmpd="sng" algn="ctr">
                      <a:solidFill>
                        <a:srgbClr val="AAAAAA"/>
                      </a:solidFill>
                      <a:prstDash val="solid"/>
                      <a:round/>
                      <a:headEnd type="none" w="med" len="med"/>
                      <a:tailEnd type="none" w="med" len="med"/>
                    </a:lnB>
                    <a:solidFill>
                      <a:srgbClr val="F9F9F9"/>
                    </a:solidFill>
                  </a:tcPr>
                </a:tc>
              </a:tr>
            </a:tbl>
          </a:graphicData>
        </a:graphic>
      </p:graphicFrame>
    </p:spTree>
    <p:extLst>
      <p:ext uri="{BB962C8B-B14F-4D97-AF65-F5344CB8AC3E}">
        <p14:creationId xmlns:p14="http://schemas.microsoft.com/office/powerpoint/2010/main" val="1755887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err="1">
                <a:solidFill>
                  <a:srgbClr val="C00000"/>
                </a:solidFill>
              </a:rPr>
              <a:t>Bijwoord</a:t>
            </a:r>
            <a:endParaRPr lang="tr-TR" dirty="0"/>
          </a:p>
        </p:txBody>
      </p:sp>
      <p:sp>
        <p:nvSpPr>
          <p:cNvPr id="3" name="İçerik Yer Tutucusu 2"/>
          <p:cNvSpPr>
            <a:spLocks noGrp="1"/>
          </p:cNvSpPr>
          <p:nvPr>
            <p:ph idx="1"/>
          </p:nvPr>
        </p:nvSpPr>
        <p:spPr>
          <a:xfrm>
            <a:off x="602673" y="1475508"/>
            <a:ext cx="10751127" cy="5039591"/>
          </a:xfrm>
        </p:spPr>
        <p:txBody>
          <a:bodyPr>
            <a:normAutofit/>
          </a:bodyPr>
          <a:lstStyle/>
          <a:p>
            <a:pPr marL="0" indent="0">
              <a:buNone/>
            </a:pPr>
            <a:r>
              <a:rPr lang="nl-NL" sz="3600" dirty="0"/>
              <a:t>Hoewel de grenzen tussen de verschillende soorten bijwoorden soms niet scherp te trekken zijn, zijn er toch een aantal verschillende soorten aan te </a:t>
            </a:r>
            <a:r>
              <a:rPr lang="nl-NL" sz="3600" dirty="0" smtClean="0"/>
              <a:t>wijzen</a:t>
            </a:r>
            <a:r>
              <a:rPr lang="tr-TR" sz="3600" dirty="0"/>
              <a:t>:</a:t>
            </a:r>
            <a:endParaRPr lang="tr-TR" sz="3600" dirty="0" smtClean="0"/>
          </a:p>
          <a:p>
            <a:pPr marL="0" indent="0">
              <a:buNone/>
            </a:pPr>
            <a:r>
              <a:rPr lang="nl-NL" sz="3600" dirty="0" smtClean="0">
                <a:solidFill>
                  <a:srgbClr val="C00000"/>
                </a:solidFill>
              </a:rPr>
              <a:t>1Adjectivale bijwoorden</a:t>
            </a:r>
            <a:r>
              <a:rPr lang="tr-TR" sz="3600" dirty="0" smtClean="0">
                <a:solidFill>
                  <a:srgbClr val="C00000"/>
                </a:solidFill>
              </a:rPr>
              <a:t>: </a:t>
            </a:r>
            <a:r>
              <a:rPr lang="nl-NL" sz="3600" dirty="0" smtClean="0"/>
              <a:t>Dit </a:t>
            </a:r>
            <a:r>
              <a:rPr lang="nl-NL" sz="3600" dirty="0"/>
              <a:t>zijn bijwoorden die ofwel gelijkluidend zijn met bijvoeglijke naamwoorden of er met een achtervoegsel van afgeleid zijn. Het woord </a:t>
            </a:r>
            <a:r>
              <a:rPr lang="nl-NL" sz="3600" i="1" dirty="0"/>
              <a:t>snel</a:t>
            </a:r>
            <a:r>
              <a:rPr lang="nl-NL" sz="3600" dirty="0"/>
              <a:t> hierboven is een voorbeeld van het eerste</a:t>
            </a:r>
            <a:r>
              <a:rPr lang="nl-NL" sz="3600" dirty="0" smtClean="0"/>
              <a:t>.</a:t>
            </a:r>
            <a:endParaRPr lang="nl-NL" sz="3600" dirty="0"/>
          </a:p>
        </p:txBody>
      </p:sp>
    </p:spTree>
    <p:extLst>
      <p:ext uri="{BB962C8B-B14F-4D97-AF65-F5344CB8AC3E}">
        <p14:creationId xmlns:p14="http://schemas.microsoft.com/office/powerpoint/2010/main" val="2912077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705139"/>
          </a:xfrm>
        </p:spPr>
        <p:txBody>
          <a:bodyPr/>
          <a:lstStyle/>
          <a:p>
            <a:pPr algn="ctr"/>
            <a:r>
              <a:rPr lang="tr-TR" b="1" dirty="0" err="1">
                <a:solidFill>
                  <a:srgbClr val="C00000"/>
                </a:solidFill>
              </a:rPr>
              <a:t>Bijwoord</a:t>
            </a:r>
            <a:endParaRPr lang="tr-TR" dirty="0"/>
          </a:p>
        </p:txBody>
      </p:sp>
      <p:sp>
        <p:nvSpPr>
          <p:cNvPr id="3" name="İçerik Yer Tutucusu 2"/>
          <p:cNvSpPr>
            <a:spLocks noGrp="1"/>
          </p:cNvSpPr>
          <p:nvPr>
            <p:ph idx="1"/>
          </p:nvPr>
        </p:nvSpPr>
        <p:spPr>
          <a:xfrm>
            <a:off x="394855" y="1298864"/>
            <a:ext cx="11565081" cy="5392881"/>
          </a:xfrm>
        </p:spPr>
        <p:txBody>
          <a:bodyPr>
            <a:noAutofit/>
          </a:bodyPr>
          <a:lstStyle/>
          <a:p>
            <a:pPr marL="0" indent="0">
              <a:buNone/>
            </a:pPr>
            <a:r>
              <a:rPr lang="nl-NL" sz="2400" dirty="0" smtClean="0"/>
              <a:t>2Voorzetselbijwoorden</a:t>
            </a:r>
            <a:r>
              <a:rPr lang="tr-TR" sz="2400" dirty="0" smtClean="0"/>
              <a:t>:</a:t>
            </a:r>
            <a:endParaRPr lang="tr-TR" sz="2400" dirty="0"/>
          </a:p>
          <a:p>
            <a:pPr marL="0" indent="0">
              <a:buNone/>
            </a:pPr>
            <a:r>
              <a:rPr lang="nl-NL" sz="2400" dirty="0" smtClean="0"/>
              <a:t>Veel</a:t>
            </a:r>
            <a:r>
              <a:rPr lang="nl-NL" sz="2400" dirty="0"/>
              <a:t>, maar niet alle voorzetsels kunnen als bijwoord gebruikt worden. Soms veranderen ze van vorm, bijvoorbeeld </a:t>
            </a:r>
            <a:r>
              <a:rPr lang="nl-NL" sz="2400" i="1" dirty="0"/>
              <a:t>tot</a:t>
            </a:r>
            <a:r>
              <a:rPr lang="nl-NL" sz="2400" dirty="0"/>
              <a:t> wordt </a:t>
            </a:r>
            <a:r>
              <a:rPr lang="nl-NL" sz="2400" i="1" dirty="0"/>
              <a:t>toe</a:t>
            </a:r>
            <a:r>
              <a:rPr lang="nl-NL" sz="2400" dirty="0"/>
              <a:t> en </a:t>
            </a:r>
            <a:r>
              <a:rPr lang="nl-NL" sz="2400" i="1" dirty="0"/>
              <a:t>met</a:t>
            </a:r>
            <a:r>
              <a:rPr lang="nl-NL" sz="2400" dirty="0"/>
              <a:t> wordt </a:t>
            </a:r>
            <a:r>
              <a:rPr lang="nl-NL" sz="2400" i="1" dirty="0"/>
              <a:t>mede</a:t>
            </a:r>
            <a:r>
              <a:rPr lang="nl-NL" sz="2400" dirty="0"/>
              <a:t> of </a:t>
            </a:r>
            <a:r>
              <a:rPr lang="nl-NL" sz="2400" i="1" dirty="0"/>
              <a:t>mee</a:t>
            </a:r>
            <a:r>
              <a:rPr lang="nl-NL" sz="2400" dirty="0"/>
              <a:t>. Voorzetselbijwoorden spelen een belangrijke rol in de Nederlandse grammatica omdat zij zich met andere elementen verenigen kunnen, bijvoorbeeld</a:t>
            </a:r>
          </a:p>
          <a:p>
            <a:pPr marL="0" indent="0">
              <a:buNone/>
            </a:pPr>
            <a:r>
              <a:rPr lang="nl-NL" sz="2400" dirty="0"/>
              <a:t>met werkwoorden: </a:t>
            </a:r>
            <a:r>
              <a:rPr lang="nl-NL" sz="2400" i="1" dirty="0"/>
              <a:t>mee</a:t>
            </a:r>
            <a:r>
              <a:rPr lang="nl-NL" sz="2400" dirty="0"/>
              <a:t> + </a:t>
            </a:r>
            <a:r>
              <a:rPr lang="nl-NL" sz="2400" i="1" dirty="0"/>
              <a:t>gaan =&gt; </a:t>
            </a:r>
            <a:r>
              <a:rPr lang="nl-NL" sz="2400" dirty="0"/>
              <a:t>meegaan</a:t>
            </a:r>
            <a:r>
              <a:rPr lang="nl-NL" sz="2400" i="1" dirty="0"/>
              <a:t> (Scheidbare en onscheidbare werkwoorden)</a:t>
            </a:r>
            <a:endParaRPr lang="nl-NL" sz="2400" dirty="0"/>
          </a:p>
          <a:p>
            <a:pPr marL="0" indent="0">
              <a:buNone/>
            </a:pPr>
            <a:r>
              <a:rPr lang="nl-NL" sz="2400" dirty="0"/>
              <a:t>met bijwoorden van plaats: </a:t>
            </a:r>
            <a:r>
              <a:rPr lang="nl-NL" sz="2400" i="1" dirty="0"/>
              <a:t>hier</a:t>
            </a:r>
            <a:r>
              <a:rPr lang="nl-NL" sz="2400" dirty="0"/>
              <a:t> + </a:t>
            </a:r>
            <a:r>
              <a:rPr lang="nl-NL" sz="2400" i="1" dirty="0"/>
              <a:t>mee</a:t>
            </a:r>
            <a:r>
              <a:rPr lang="nl-NL" sz="2400" dirty="0"/>
              <a:t> =&gt; </a:t>
            </a:r>
            <a:r>
              <a:rPr lang="nl-NL" sz="2400" i="1" dirty="0"/>
              <a:t>hiermee</a:t>
            </a:r>
            <a:r>
              <a:rPr lang="nl-NL" sz="2400" dirty="0"/>
              <a:t> (Voornaamwoordelijke bijwoorden)</a:t>
            </a:r>
          </a:p>
          <a:p>
            <a:pPr marL="0" indent="0">
              <a:buNone/>
            </a:pPr>
            <a:r>
              <a:rPr lang="nl-NL" sz="2400" dirty="0"/>
              <a:t>met een ander voorzetselbijwoord: </a:t>
            </a:r>
            <a:r>
              <a:rPr lang="nl-NL" sz="2400" i="1" dirty="0"/>
              <a:t>achter</a:t>
            </a:r>
            <a:r>
              <a:rPr lang="nl-NL" sz="2400" dirty="0"/>
              <a:t> + </a:t>
            </a:r>
            <a:r>
              <a:rPr lang="nl-NL" sz="2400" i="1" dirty="0"/>
              <a:t>in</a:t>
            </a:r>
            <a:r>
              <a:rPr lang="nl-NL" sz="2400" dirty="0"/>
              <a:t> =&gt; </a:t>
            </a:r>
            <a:r>
              <a:rPr lang="nl-NL" sz="2400" i="1" dirty="0"/>
              <a:t>achterin</a:t>
            </a:r>
            <a:r>
              <a:rPr lang="nl-NL" sz="2400" dirty="0"/>
              <a:t> (Samengesteld voorzetselbijwoord)</a:t>
            </a:r>
          </a:p>
          <a:p>
            <a:pPr marL="0" indent="0">
              <a:buNone/>
            </a:pPr>
            <a:r>
              <a:rPr lang="nl-NL" sz="2400" dirty="0"/>
              <a:t>In alle drie deze gevallen kan sprake zijn van scheidbaarheid.</a:t>
            </a:r>
          </a:p>
          <a:p>
            <a:pPr marL="0" indent="0">
              <a:buNone/>
            </a:pPr>
            <a:r>
              <a:rPr lang="nl-NL" sz="2400" dirty="0"/>
              <a:t>Sommige voorzetsels zoals </a:t>
            </a:r>
            <a:r>
              <a:rPr lang="nl-NL" sz="2400" i="1" dirty="0"/>
              <a:t>gedurende</a:t>
            </a:r>
            <a:r>
              <a:rPr lang="nl-NL" sz="2400" dirty="0"/>
              <a:t> of </a:t>
            </a:r>
            <a:r>
              <a:rPr lang="nl-NL" sz="2400" i="1" dirty="0"/>
              <a:t>via</a:t>
            </a:r>
            <a:r>
              <a:rPr lang="nl-NL" sz="2400" dirty="0"/>
              <a:t> kunnen niet als bijwoord gebruikt worden. Daartegenover staat dat er een aantal voorzetselbijwoorden zijn zoals </a:t>
            </a:r>
            <a:r>
              <a:rPr lang="nl-NL" sz="2400" i="1" dirty="0"/>
              <a:t>af</a:t>
            </a:r>
            <a:r>
              <a:rPr lang="nl-NL" sz="2400" dirty="0"/>
              <a:t> en </a:t>
            </a:r>
            <a:r>
              <a:rPr lang="nl-NL" sz="2400" i="1" dirty="0"/>
              <a:t>heen</a:t>
            </a:r>
            <a:r>
              <a:rPr lang="nl-NL" sz="2400" dirty="0"/>
              <a:t> die niet als voorzetsel gebruikt kunnen worden</a:t>
            </a:r>
          </a:p>
          <a:p>
            <a:endParaRPr lang="tr-TR" sz="2400" dirty="0"/>
          </a:p>
        </p:txBody>
      </p:sp>
    </p:spTree>
    <p:extLst>
      <p:ext uri="{BB962C8B-B14F-4D97-AF65-F5344CB8AC3E}">
        <p14:creationId xmlns:p14="http://schemas.microsoft.com/office/powerpoint/2010/main" val="36958722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Bijwoord</a:t>
            </a:r>
            <a:endParaRPr lang="tr-TR" dirty="0"/>
          </a:p>
        </p:txBody>
      </p:sp>
      <p:sp>
        <p:nvSpPr>
          <p:cNvPr id="3" name="İçerik Yer Tutucusu 2"/>
          <p:cNvSpPr>
            <a:spLocks noGrp="1"/>
          </p:cNvSpPr>
          <p:nvPr>
            <p:ph idx="1"/>
          </p:nvPr>
        </p:nvSpPr>
        <p:spPr/>
        <p:txBody>
          <a:bodyPr/>
          <a:lstStyle/>
          <a:p>
            <a:pPr marL="0" indent="0">
              <a:buNone/>
            </a:pPr>
            <a:r>
              <a:rPr lang="nl-NL" dirty="0"/>
              <a:t>3Voegwoordelijke bijwoorden</a:t>
            </a:r>
            <a:r>
              <a:rPr lang="tr-TR" dirty="0" smtClean="0"/>
              <a:t>:</a:t>
            </a:r>
          </a:p>
          <a:p>
            <a:pPr marL="0" indent="0">
              <a:buNone/>
            </a:pPr>
            <a:r>
              <a:rPr lang="nl-NL" dirty="0"/>
              <a:t>Deze bijwoorden kunnen aan de ene zin toegevoegd worden om een verband met een andere zin aan te geven. Anders dan de echte voegwoorden staan zij vaak niet op de 'las' tussen de twee zinnen. Woorden als desondanks, immers:</a:t>
            </a:r>
          </a:p>
          <a:p>
            <a:pPr marL="0" indent="0">
              <a:buNone/>
            </a:pPr>
            <a:endParaRPr lang="nl-NL" dirty="0"/>
          </a:p>
          <a:p>
            <a:pPr marL="0" indent="0">
              <a:buNone/>
            </a:pPr>
            <a:r>
              <a:rPr lang="nl-NL" dirty="0"/>
              <a:t>Hij was erg nat geworden. Hij hield desondanks niet op met zoeken</a:t>
            </a:r>
          </a:p>
          <a:p>
            <a:pPr marL="0" indent="0">
              <a:buNone/>
            </a:pPr>
            <a:r>
              <a:rPr lang="nl-NL" dirty="0"/>
              <a:t>Hij is een koppig persoon. Hij was er immers niet mee opgehouden.</a:t>
            </a:r>
          </a:p>
          <a:p>
            <a:endParaRPr lang="tr-TR" dirty="0"/>
          </a:p>
        </p:txBody>
      </p:sp>
    </p:spTree>
    <p:extLst>
      <p:ext uri="{BB962C8B-B14F-4D97-AF65-F5344CB8AC3E}">
        <p14:creationId xmlns:p14="http://schemas.microsoft.com/office/powerpoint/2010/main" val="303116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Bijwoord</a:t>
            </a:r>
            <a:endParaRPr lang="tr-TR" dirty="0"/>
          </a:p>
        </p:txBody>
      </p:sp>
      <p:sp>
        <p:nvSpPr>
          <p:cNvPr id="3" name="İçerik Yer Tutucusu 2"/>
          <p:cNvSpPr>
            <a:spLocks noGrp="1"/>
          </p:cNvSpPr>
          <p:nvPr>
            <p:ph idx="1"/>
          </p:nvPr>
        </p:nvSpPr>
        <p:spPr/>
        <p:txBody>
          <a:bodyPr/>
          <a:lstStyle/>
          <a:p>
            <a:r>
              <a:rPr lang="nl-NL" dirty="0"/>
              <a:t>4Voornaamwoordelijke bijwoorden</a:t>
            </a:r>
            <a:r>
              <a:rPr lang="tr-TR" dirty="0"/>
              <a:t>:</a:t>
            </a:r>
          </a:p>
          <a:p>
            <a:pPr marL="0" indent="0">
              <a:buNone/>
            </a:pPr>
            <a:r>
              <a:rPr lang="nl-NL" dirty="0"/>
              <a:t>Deze bijwoorden nemen de plaats in van de combinatie voorzetsel + voornaamwoord. Anders dan in andere Germaanse talen, waar ze weinig productief meer zijn, zijn ze in het Nederlands een belangrijk en actief deel van de grammatica.</a:t>
            </a:r>
          </a:p>
          <a:p>
            <a:pPr marL="0" indent="0">
              <a:buNone/>
            </a:pPr>
            <a:r>
              <a:rPr lang="nl-NL" dirty="0"/>
              <a:t>Qua vorm bestaan ze uit een locatief bijwoord + een voorzetselbijwoord, bijvoorbeeld in plaats van </a:t>
            </a:r>
            <a:r>
              <a:rPr lang="nl-NL" i="1" dirty="0"/>
              <a:t>met + het</a:t>
            </a:r>
            <a:r>
              <a:rPr lang="nl-NL" dirty="0"/>
              <a:t> gebruiken we </a:t>
            </a:r>
            <a:r>
              <a:rPr lang="nl-NL" i="1" dirty="0"/>
              <a:t>ermee</a:t>
            </a:r>
            <a:r>
              <a:rPr lang="nl-NL" dirty="0"/>
              <a:t>. </a:t>
            </a:r>
            <a:r>
              <a:rPr lang="nl-NL" i="1" dirty="0"/>
              <a:t>Met</a:t>
            </a:r>
            <a:r>
              <a:rPr lang="nl-NL" dirty="0"/>
              <a:t> en </a:t>
            </a:r>
            <a:r>
              <a:rPr lang="nl-NL" i="1" dirty="0"/>
              <a:t>het</a:t>
            </a:r>
            <a:r>
              <a:rPr lang="nl-NL" dirty="0"/>
              <a:t> worden dus kruiselings vervangen, het persoonlijk voornaamwoord </a:t>
            </a:r>
            <a:r>
              <a:rPr lang="nl-NL" i="1" dirty="0"/>
              <a:t>het</a:t>
            </a:r>
            <a:r>
              <a:rPr lang="nl-NL" dirty="0"/>
              <a:t> door het overeenkomstig locatief </a:t>
            </a:r>
            <a:r>
              <a:rPr lang="nl-NL" i="1" dirty="0"/>
              <a:t>er</a:t>
            </a:r>
            <a:r>
              <a:rPr lang="nl-NL" dirty="0"/>
              <a:t> en het voorzetsel </a:t>
            </a:r>
            <a:r>
              <a:rPr lang="nl-NL" i="1" dirty="0"/>
              <a:t>met</a:t>
            </a:r>
            <a:r>
              <a:rPr lang="nl-NL" dirty="0"/>
              <a:t> door het voorzetselbijwoord </a:t>
            </a:r>
            <a:r>
              <a:rPr lang="nl-NL" i="1" dirty="0"/>
              <a:t>mee</a:t>
            </a:r>
            <a:r>
              <a:rPr lang="nl-NL" dirty="0"/>
              <a:t>.</a:t>
            </a:r>
          </a:p>
          <a:p>
            <a:pPr marL="0" indent="0">
              <a:buNone/>
            </a:pPr>
            <a:endParaRPr lang="tr-TR" dirty="0"/>
          </a:p>
        </p:txBody>
      </p:sp>
    </p:spTree>
    <p:extLst>
      <p:ext uri="{BB962C8B-B14F-4D97-AF65-F5344CB8AC3E}">
        <p14:creationId xmlns:p14="http://schemas.microsoft.com/office/powerpoint/2010/main" val="112237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515600" cy="611620"/>
          </a:xfrm>
        </p:spPr>
        <p:txBody>
          <a:bodyPr>
            <a:normAutofit fontScale="90000"/>
          </a:bodyPr>
          <a:lstStyle/>
          <a:p>
            <a:pPr algn="ctr"/>
            <a:r>
              <a:rPr lang="tr-TR" b="1" dirty="0" err="1">
                <a:solidFill>
                  <a:srgbClr val="C00000"/>
                </a:solidFill>
              </a:rPr>
              <a:t>Bijwoord</a:t>
            </a:r>
            <a:endParaRPr lang="tr-TR" dirty="0"/>
          </a:p>
        </p:txBody>
      </p:sp>
      <p:sp>
        <p:nvSpPr>
          <p:cNvPr id="3" name="İçerik Yer Tutucusu 2"/>
          <p:cNvSpPr>
            <a:spLocks noGrp="1"/>
          </p:cNvSpPr>
          <p:nvPr>
            <p:ph idx="1"/>
          </p:nvPr>
        </p:nvSpPr>
        <p:spPr>
          <a:xfrm>
            <a:off x="838200" y="976746"/>
            <a:ext cx="10515600" cy="5200217"/>
          </a:xfrm>
        </p:spPr>
        <p:txBody>
          <a:bodyPr>
            <a:normAutofit fontScale="92500" lnSpcReduction="20000"/>
          </a:bodyPr>
          <a:lstStyle/>
          <a:p>
            <a:pPr marL="0" indent="0">
              <a:buNone/>
            </a:pPr>
            <a:r>
              <a:rPr lang="nl-NL" dirty="0"/>
              <a:t>Een </a:t>
            </a:r>
            <a:r>
              <a:rPr lang="nl-NL" b="1" dirty="0"/>
              <a:t>bijwoord</a:t>
            </a:r>
            <a:r>
              <a:rPr lang="nl-NL" dirty="0"/>
              <a:t> is een woord dat meer informatie geeft over het woord waar het bij hoort, vandaar de naam bijwoord. Bijwoorden zeggen bijna altijd iets over:</a:t>
            </a:r>
          </a:p>
          <a:p>
            <a:pPr marL="0" indent="0">
              <a:buNone/>
            </a:pPr>
            <a:r>
              <a:rPr lang="nl-NL" dirty="0"/>
              <a:t>1 - een </a:t>
            </a:r>
            <a:r>
              <a:rPr lang="nl-NL" b="1" dirty="0"/>
              <a:t>ander werkwoord</a:t>
            </a:r>
            <a:r>
              <a:rPr lang="nl-NL" dirty="0"/>
              <a:t>: ik loop </a:t>
            </a:r>
            <a:r>
              <a:rPr lang="nl-NL" i="1" dirty="0"/>
              <a:t>hard</a:t>
            </a:r>
            <a:r>
              <a:rPr lang="nl-NL" dirty="0"/>
              <a:t> (</a:t>
            </a:r>
            <a:r>
              <a:rPr lang="nl-NL" i="1" dirty="0"/>
              <a:t>hard </a:t>
            </a:r>
            <a:r>
              <a:rPr lang="nl-NL" dirty="0"/>
              <a:t>geeft meer informatie over het werkwoord lopen)</a:t>
            </a:r>
            <a:br>
              <a:rPr lang="nl-NL" dirty="0"/>
            </a:br>
            <a:r>
              <a:rPr lang="nl-NL" dirty="0"/>
              <a:t>2 - een </a:t>
            </a:r>
            <a:r>
              <a:rPr lang="nl-NL" b="1" dirty="0"/>
              <a:t>ander bijwoord</a:t>
            </a:r>
            <a:r>
              <a:rPr lang="nl-NL" dirty="0"/>
              <a:t>: ik loop </a:t>
            </a:r>
            <a:r>
              <a:rPr lang="nl-NL" i="1" dirty="0"/>
              <a:t>ontzettend</a:t>
            </a:r>
            <a:r>
              <a:rPr lang="nl-NL" dirty="0"/>
              <a:t> snel (</a:t>
            </a:r>
            <a:r>
              <a:rPr lang="nl-NL" i="1" dirty="0"/>
              <a:t>ontzettend</a:t>
            </a:r>
            <a:r>
              <a:rPr lang="nl-NL" dirty="0"/>
              <a:t> zegt iets over het bijwoord </a:t>
            </a:r>
            <a:r>
              <a:rPr lang="nl-NL" i="1" dirty="0"/>
              <a:t>snel,</a:t>
            </a:r>
            <a:r>
              <a:rPr lang="nl-NL" dirty="0"/>
              <a:t> dat iets zegt over het werkwoord </a:t>
            </a:r>
            <a:r>
              <a:rPr lang="nl-NL" i="1" dirty="0"/>
              <a:t>lopen</a:t>
            </a:r>
            <a:r>
              <a:rPr lang="nl-NL" dirty="0"/>
              <a:t>)</a:t>
            </a:r>
            <a:br>
              <a:rPr lang="nl-NL" dirty="0"/>
            </a:br>
            <a:r>
              <a:rPr lang="nl-NL" dirty="0"/>
              <a:t>3 - een </a:t>
            </a:r>
            <a:r>
              <a:rPr lang="nl-NL" b="1" dirty="0"/>
              <a:t>bijvoeglijk naamwoord</a:t>
            </a:r>
            <a:r>
              <a:rPr lang="nl-NL" dirty="0"/>
              <a:t>: de </a:t>
            </a:r>
            <a:r>
              <a:rPr lang="nl-NL" i="1" dirty="0"/>
              <a:t>super</a:t>
            </a:r>
            <a:r>
              <a:rPr lang="nl-NL" dirty="0"/>
              <a:t> knappe jongen loopt snel (</a:t>
            </a:r>
            <a:r>
              <a:rPr lang="nl-NL" i="1" dirty="0"/>
              <a:t>super</a:t>
            </a:r>
            <a:r>
              <a:rPr lang="nl-NL" dirty="0"/>
              <a:t> zegt iets over het bijvoeglijk naamwoord </a:t>
            </a:r>
            <a:r>
              <a:rPr lang="nl-NL" i="1" dirty="0"/>
              <a:t>knappe</a:t>
            </a:r>
            <a:r>
              <a:rPr lang="nl-NL" dirty="0"/>
              <a:t>, </a:t>
            </a:r>
            <a:r>
              <a:rPr lang="nl-NL" i="1" dirty="0"/>
              <a:t>knappe</a:t>
            </a:r>
            <a:r>
              <a:rPr lang="nl-NL" dirty="0"/>
              <a:t> is een bijvoeglijk naamwoord om dat het iets zegt over het zelfstandig naamwoord </a:t>
            </a:r>
            <a:r>
              <a:rPr lang="nl-NL" i="1" dirty="0"/>
              <a:t>jongen</a:t>
            </a:r>
            <a:r>
              <a:rPr lang="nl-NL" dirty="0"/>
              <a:t>)</a:t>
            </a:r>
            <a:br>
              <a:rPr lang="nl-NL" dirty="0"/>
            </a:br>
            <a:r>
              <a:rPr lang="nl-NL" dirty="0"/>
              <a:t>4 - een </a:t>
            </a:r>
            <a:r>
              <a:rPr lang="nl-NL" b="1" dirty="0"/>
              <a:t>plaats of tijd</a:t>
            </a:r>
            <a:r>
              <a:rPr lang="nl-NL" dirty="0"/>
              <a:t>: </a:t>
            </a:r>
            <a:r>
              <a:rPr lang="nl-NL" i="1" dirty="0"/>
              <a:t>daar</a:t>
            </a:r>
            <a:r>
              <a:rPr lang="nl-NL" dirty="0"/>
              <a:t> moet je naartoe gaan (</a:t>
            </a:r>
            <a:r>
              <a:rPr lang="nl-NL" i="1" dirty="0"/>
              <a:t>daar</a:t>
            </a:r>
            <a:r>
              <a:rPr lang="nl-NL" dirty="0"/>
              <a:t> zegt iets over de plaats waar je naartoe moet gaan)</a:t>
            </a:r>
          </a:p>
          <a:p>
            <a:pPr marL="0" indent="0">
              <a:buNone/>
            </a:pPr>
            <a:r>
              <a:rPr lang="nl-NL" dirty="0"/>
              <a:t>Let op: verwar het bijwoord dus niet met het bijvoeglijk naamwoord. Een bijvoeglijk naamwoord zegt iets over een zelfstandig naamwoord (een </a:t>
            </a:r>
            <a:r>
              <a:rPr lang="nl-NL" i="1" dirty="0"/>
              <a:t>knappe</a:t>
            </a:r>
            <a:r>
              <a:rPr lang="nl-NL" dirty="0"/>
              <a:t> jongen), een bijwoord niet (ik loop </a:t>
            </a:r>
            <a:r>
              <a:rPr lang="nl-NL" i="1" dirty="0"/>
              <a:t>ontzettend</a:t>
            </a:r>
            <a:r>
              <a:rPr lang="nl-NL" dirty="0"/>
              <a:t> snel door).</a:t>
            </a:r>
          </a:p>
          <a:p>
            <a:endParaRPr lang="tr-TR" dirty="0"/>
          </a:p>
        </p:txBody>
      </p:sp>
    </p:spTree>
    <p:extLst>
      <p:ext uri="{BB962C8B-B14F-4D97-AF65-F5344CB8AC3E}">
        <p14:creationId xmlns:p14="http://schemas.microsoft.com/office/powerpoint/2010/main" val="10786939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609</Words>
  <Application>Microsoft Office PowerPoint</Application>
  <PresentationFormat>Geniş ekran</PresentationFormat>
  <Paragraphs>73</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Calibri</vt:lpstr>
      <vt:lpstr>Calibri Light</vt:lpstr>
      <vt:lpstr>Office Teması</vt:lpstr>
      <vt:lpstr>Bijwoord (adverbium)</vt:lpstr>
      <vt:lpstr>Bijwoord</vt:lpstr>
      <vt:lpstr>Bijwoord</vt:lpstr>
      <vt:lpstr>Bijwoord</vt:lpstr>
      <vt:lpstr>Bijwoord</vt:lpstr>
      <vt:lpstr>Bijwoord</vt:lpstr>
      <vt:lpstr>Bijwoord</vt:lpstr>
      <vt:lpstr>Bijwoord</vt:lpstr>
      <vt:lpstr>Bijwoord</vt:lpstr>
      <vt:lpstr>Bijwoord</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Hafta11</dc:title>
  <dc:creator>MUSTAFA GÜLEÇ</dc:creator>
  <cp:lastModifiedBy>Mustafa Güleç</cp:lastModifiedBy>
  <cp:revision>20</cp:revision>
  <dcterms:created xsi:type="dcterms:W3CDTF">2018-02-22T10:34:40Z</dcterms:created>
  <dcterms:modified xsi:type="dcterms:W3CDTF">2020-02-06T19:09:40Z</dcterms:modified>
</cp:coreProperties>
</file>