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Başlık Slaydı">
    <p:spTree>
      <p:nvGrpSpPr>
        <p:cNvPr id="1" name=""/>
        <p:cNvGrpSpPr/>
        <p:nvPr/>
      </p:nvGrpSpPr>
      <p:grpSpPr>
        <a:xfrm>
          <a:off x="0" y="0"/>
          <a:ext cx="0" cy="0"/>
          <a:chOff x="0" y="0"/>
          <a:chExt cx="0" cy="0"/>
        </a:xfrm>
      </p:grpSpPr>
      <p:sp>
        <p:nvSpPr>
          <p:cNvPr id="8" name="7 Başlık"/>
          <p:cNvSpPr>
            <a:spLocks noGrp="1"/>
          </p:cNvSpPr>
          <p:nvPr>
            <p:ph type="ctrTitle" hasCustomPrompt="1"/>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hasCustomPrompt="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274638"/>
            <a:ext cx="6019800" cy="5851525"/>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İçerik Yer Tutucusu"/>
          <p:cNvSpPr>
            <a:spLocks noGrp="1"/>
          </p:cNvSpPr>
          <p:nvPr>
            <p:ph sz="quarter" idx="1" hasCustomPrompt="1"/>
          </p:nvPr>
        </p:nvSpPr>
        <p:spPr>
          <a:xfrm>
            <a:off x="457200" y="1219200"/>
            <a:ext cx="8229600"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9" name="8 İçerik Yer Tutucusu"/>
          <p:cNvSpPr>
            <a:spLocks noGrp="1"/>
          </p:cNvSpPr>
          <p:nvPr>
            <p:ph sz="quarter" idx="1" hasCustomPrompt="1"/>
          </p:nvPr>
        </p:nvSpPr>
        <p:spPr>
          <a:xfrm>
            <a:off x="457200" y="1219200"/>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1" name="10 İçerik Yer Tutucusu"/>
          <p:cNvSpPr>
            <a:spLocks noGrp="1"/>
          </p:cNvSpPr>
          <p:nvPr>
            <p:ph sz="quarter" idx="2" hasCustomPrompt="1"/>
          </p:nvPr>
        </p:nvSpPr>
        <p:spPr>
          <a:xfrm>
            <a:off x="4632198" y="1216152"/>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11" name="10 İçerik Yer Tutucusu"/>
          <p:cNvSpPr>
            <a:spLocks noGrp="1"/>
          </p:cNvSpPr>
          <p:nvPr>
            <p:ph sz="quarter" idx="2" hasCustomPrompt="1"/>
          </p:nvPr>
        </p:nvSpPr>
        <p:spPr>
          <a:xfrm>
            <a:off x="457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3" name="12 İçerik Yer Tutucusu"/>
          <p:cNvSpPr>
            <a:spLocks noGrp="1"/>
          </p:cNvSpPr>
          <p:nvPr>
            <p:ph sz="quarter" idx="4" hasCustomPrompt="1"/>
          </p:nvPr>
        </p:nvSpPr>
        <p:spPr>
          <a:xfrm>
            <a:off x="4648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hasCustomPrompt="1"/>
          </p:nvPr>
        </p:nvSpPr>
        <p:spPr>
          <a:xfrm>
            <a:off x="304800" y="304800"/>
            <a:ext cx="5715000" cy="57150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hasCustomPrompt="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hasCustomPrompt="1"/>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panose="05040102010807070707"/>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panose="05040102010807070707"/>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panose="05040102010807070707"/>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panose="05000000000000000000"/>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panose="05000000000000000000"/>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panose="05040102010807070707"/>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panose="05040102010807070707"/>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panose="05040102010807070707"/>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panose="05040102010807070707"/>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anose="020F0502020204030204" pitchFamily="34" charset="0"/>
                <a:cs typeface="Calibri" panose="020F0502020204030204" pitchFamily="34" charset="0"/>
              </a:rPr>
              <a:t>Dersin Adı: Gruplarla Sosyal Hizmet</a:t>
            </a:r>
            <a:endParaRPr lang="tr-TR" sz="3000" dirty="0" smtClean="0">
              <a:solidFill>
                <a:schemeClr val="tx1"/>
              </a:solidFill>
              <a:latin typeface="Calibri" panose="020F0502020204030204" pitchFamily="34" charset="0"/>
              <a:cs typeface="Calibri" panose="020F0502020204030204" pitchFamily="34" charset="0"/>
            </a:endParaRPr>
          </a:p>
          <a:p>
            <a:pPr algn="just"/>
            <a:r>
              <a:rPr lang="tr-TR" sz="3000" dirty="0" smtClean="0">
                <a:solidFill>
                  <a:schemeClr val="tx1"/>
                </a:solidFill>
                <a:latin typeface="Calibri" panose="020F0502020204030204" pitchFamily="34" charset="0"/>
                <a:cs typeface="Calibri" panose="020F0502020204030204" pitchFamily="34" charset="0"/>
              </a:rPr>
              <a:t>Sorumlu Öğretim Üyesi: Prof. Dr. Veli DUYAN</a:t>
            </a:r>
            <a:endParaRPr lang="tr-TR" sz="3000" dirty="0" smtClean="0">
              <a:solidFill>
                <a:schemeClr val="tx1"/>
              </a:solidFill>
              <a:latin typeface="Calibri" panose="020F0502020204030204" pitchFamily="34" charset="0"/>
              <a:cs typeface="Calibri" panose="020F0502020204030204" pitchFamily="34" charset="0"/>
            </a:endParaRPr>
          </a:p>
          <a:p>
            <a:pPr algn="just"/>
            <a:endParaRPr lang="tr-TR" sz="3000" dirty="0" smtClean="0">
              <a:solidFill>
                <a:schemeClr val="tx1"/>
              </a:solidFill>
              <a:latin typeface="Calibri" panose="020F0502020204030204" pitchFamily="34" charset="0"/>
              <a:cs typeface="Calibri" panose="020F0502020204030204" pitchFamily="34" charset="0"/>
            </a:endParaRPr>
          </a:p>
          <a:p>
            <a:pPr algn="just"/>
            <a:r>
              <a:rPr lang="tr-TR" sz="3000" smtClean="0">
                <a:solidFill>
                  <a:schemeClr val="tx1"/>
                </a:solidFill>
                <a:latin typeface="Calibri" panose="020F0502020204030204" pitchFamily="34" charset="0"/>
                <a:cs typeface="Calibri" panose="020F0502020204030204" pitchFamily="34" charset="0"/>
              </a:rPr>
              <a:t>Konu: </a:t>
            </a:r>
            <a:r>
              <a:rPr lang="tr-TR" sz="3200" smtClean="0"/>
              <a:t>Gruplarla sosyal hizmet müdahalesini sonlandırma ve izleme</a:t>
            </a:r>
            <a:endParaRPr lang="tr-TR" sz="3000" dirty="0" smtClean="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492896"/>
            <a:ext cx="8229600" cy="3664064"/>
          </a:xfrm>
        </p:spPr>
        <p:txBody>
          <a:bodyPr/>
          <a:lstStyle/>
          <a:p>
            <a:pPr algn="ctr"/>
            <a:r>
              <a:rPr lang="tr-TR" dirty="0" smtClean="0"/>
              <a:t>Her grup sonlanma noktasına ulaşır. Son olarak, ayrılma adı verilen, bu aşamada grup amaçlarını gerçekleştirir ve üyeler gruptan duygusal olarak ayrılmaya başlar. Bu aşamada, grubun sonlanmasına bağlı olarak kayıp duygusu yaşanır, ancak öfke duyguları da yaşanabilir.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b="1" dirty="0" smtClean="0"/>
              <a:t>Başarılı bir grubun sonlandırılması: </a:t>
            </a:r>
            <a:endParaRPr lang="tr-TR" dirty="0" smtClean="0"/>
          </a:p>
          <a:p>
            <a:r>
              <a:rPr lang="tr-TR" dirty="0" smtClean="0"/>
              <a:t>Başarılı bir grup, grubun ve üyelerinin genelde amaçlarına ulaştıkları bir gruptur. Bu tür bir grubun sonlandırılması üyeler arasında arasında 'hoşluk ve üzüntü' tepkisi yaratmaya elverişlidir.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b="1" dirty="0" smtClean="0"/>
              <a:t>Başarısız bir grubun sonlandırılması: </a:t>
            </a:r>
            <a:endParaRPr lang="tr-TR" dirty="0" smtClean="0"/>
          </a:p>
          <a:p>
            <a:r>
              <a:rPr lang="tr-TR" dirty="0" smtClean="0"/>
              <a:t>Başarısız grup, grubun ve üyelerinin amaçlarının tamamının ya da çoğunluğunun büyük ölçüde karşılanmadığı gruptur. Grup üyelerinin, grup sürecinde ilerleme kaydedilememesine kızgınlık, hayal kırıklığı, hüsran, umutsuzluk, suçluluk, </a:t>
            </a:r>
            <a:r>
              <a:rPr lang="tr-TR" dirty="0" err="1" smtClean="0"/>
              <a:t>günahkeçiliği</a:t>
            </a:r>
            <a:r>
              <a:rPr lang="tr-TR" dirty="0" smtClean="0"/>
              <a:t>, suçlama ve kayıtsızlık gibi tepkiler verebilir.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b="1" dirty="0" smtClean="0"/>
              <a:t>Bir üyenin ayrılması nedeniyle grubun sonlanması: </a:t>
            </a:r>
            <a:endParaRPr lang="tr-TR" dirty="0" smtClean="0"/>
          </a:p>
          <a:p>
            <a:r>
              <a:rPr lang="tr-TR" dirty="0" smtClean="0"/>
              <a:t>Bir üye ayrıldığında grup devam etse bile o üye için grup sonlanmış olur. Üyeler birçok nedenden dolayı gruptan ayrılabilir. Grup onu hayal kırıklığına uğratmış olabilir ve ne grubun ne de kendisinin belirlenen amaçları başaramayacağını düşünebilir.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Bir üyenin havale edilmesi nedeniyle grubun sonlandırılması: </a:t>
            </a:r>
            <a:endParaRPr lang="tr-TR" dirty="0" smtClean="0"/>
          </a:p>
          <a:p>
            <a:r>
              <a:rPr lang="tr-TR" dirty="0" smtClean="0"/>
              <a:t>Bir grup üyesinin başka bir gruba ya da diğer bazı profesyonel hizmetlere havale edilmesi, genellikle grup lideri olarak sosyal hizmet uzmanları ve grup üyesi arasında planlanmış bir ayarlamayı içerir. Havale, pek çok nedenden dolayı meydana gelebilir.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Sosyal hizmet uzmanının ayrılması nedeniyle grubun sonlandırılması: </a:t>
            </a:r>
            <a:endParaRPr lang="tr-TR" dirty="0" smtClean="0"/>
          </a:p>
          <a:p>
            <a:r>
              <a:rPr lang="tr-TR" dirty="0" smtClean="0"/>
              <a:t>Grup liderliğini yürüten sosyal hizmet uzmanları, başka bir yere atanma, iş değişikliği, sağlık nedenleri, ya da aile sorunları nedeniyle bir grupla sosyal hizmet uygulamasını sonlandırabilir. Sonlandırma çoğunlukla hem sosyal hizmet uzmanları hem de üyeler için zor bir süreçtir. </a:t>
            </a:r>
            <a:endParaRPr lang="tr-TR" dirty="0" smtClean="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Grubun Özellikleri </a:t>
            </a:r>
            <a:endParaRPr lang="tr-TR" dirty="0" smtClean="0"/>
          </a:p>
          <a:p>
            <a:r>
              <a:rPr lang="tr-TR" dirty="0" smtClean="0"/>
              <a:t>Sonlandırma aşaması,  grupla sosyal hizmet müdahalesinin ritminin ayrılma ve gelecek için hazırlanmaya dönüşmesi ile belirlenir. Erken kayıp, bağımlılık ve belirsizlik temaları yeniden yaşanır ve memnuniyet duyguları da beraberinde gelir ve ayrıca sınırlı ama değerli başarıların </a:t>
            </a:r>
            <a:r>
              <a:rPr lang="tr-TR" dirty="0" err="1" smtClean="0"/>
              <a:t>farkındalığı</a:t>
            </a:r>
            <a:r>
              <a:rPr lang="tr-TR" dirty="0" smtClean="0"/>
              <a:t> varıdır.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sym typeface="+mn-ea"/>
              </a:rPr>
              <a:t>Kaynaklar</a:t>
            </a:r>
            <a:endParaRPr lang="tr-TR" altLang="en-US">
              <a:sym typeface="+mn-ea"/>
            </a:endParaRPr>
          </a:p>
        </p:txBody>
      </p:sp>
      <p:sp>
        <p:nvSpPr>
          <p:cNvPr id="3" name="Content Placeholder 2"/>
          <p:cNvSpPr>
            <a:spLocks noGrp="1"/>
          </p:cNvSpPr>
          <p:nvPr>
            <p:ph sz="quarter" idx="1"/>
          </p:nvPr>
        </p:nvSpPr>
        <p:spPr/>
        <p:txBody>
          <a:bodyPr/>
          <a:p>
            <a:endParaRPr lang="tr-TR" altLang="en-US"/>
          </a:p>
          <a:p>
            <a:r>
              <a:rPr lang="tr-TR" altLang="en-US"/>
              <a:t>Duyan, V. (2016). Sosyal Hizmet Temelleri Yaklaşımları  Müdahale Yöntemleri. Sosyal Çalışma Yayınları. Ankara.</a:t>
            </a:r>
            <a:endParaRPr lang="tr-TR" altLang="en-US"/>
          </a:p>
          <a:p>
            <a:r>
              <a:rPr lang="tr-TR" altLang="en-US"/>
              <a:t>Turan N. (2009). Sosyal Kişisel Çalışma: Birey ve Aileler İçin Sosyal Hizmet. (Ed. V. Duyan) Ankara: Aydınlar Matbaacılık.</a:t>
            </a:r>
            <a:endParaRPr lang="tr-TR" alt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Origin</Template>
  <TotalTime>0</TotalTime>
  <Words>2568</Words>
  <Application>WPS Presentation</Application>
  <PresentationFormat>Ekran Gösterisi (4:3)</PresentationFormat>
  <Paragraphs>33</Paragraphs>
  <Slides>9</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9</vt:i4>
      </vt:variant>
    </vt:vector>
  </HeadingPairs>
  <TitlesOfParts>
    <vt:vector size="21" baseType="lpstr">
      <vt:lpstr>Arial</vt:lpstr>
      <vt:lpstr>SimSun</vt:lpstr>
      <vt:lpstr>Wingdings</vt:lpstr>
      <vt:lpstr>Wingdings 3</vt:lpstr>
      <vt:lpstr>Wingdings</vt:lpstr>
      <vt:lpstr>Calibri</vt:lpstr>
      <vt:lpstr>Gill Sans MT</vt:lpstr>
      <vt:lpstr>Bookman Old Style</vt:lpstr>
      <vt:lpstr>Microsoft YaHei</vt:lpstr>
      <vt:lpstr/>
      <vt:lpstr>Arial Unicode MS</vt:lpstr>
      <vt:lpstr>Kaynak</vt:lpstr>
      <vt:lpstr>Ankara Üniversitesi  Sağlık Bilimleri Fakültesi Sosyal Hizmet Bölümü</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münevver göker</cp:lastModifiedBy>
  <cp:revision>8</cp:revision>
  <dcterms:created xsi:type="dcterms:W3CDTF">2017-04-26T08:36:00Z</dcterms:created>
  <dcterms:modified xsi:type="dcterms:W3CDTF">2020-04-28T20:11:07Z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1033-11.2.0.9281</vt:lpwstr>
  </property>
</Properties>
</file>