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84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1FACAF-46AD-4500-8FF0-A87040F4E3A3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59916C-3F26-4A1D-8E83-C8FF210762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255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506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1589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4486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5850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8489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525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9277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2382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8774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001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6157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7961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İskandinav Hukuk Çevresi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2060"/>
                </a:solidFill>
              </a:rPr>
              <a:t>Prof. Dr. Arzu OĞUZ</a:t>
            </a:r>
          </a:p>
          <a:p>
            <a:r>
              <a:rPr lang="tr-TR" dirty="0" smtClean="0">
                <a:solidFill>
                  <a:srgbClr val="002060"/>
                </a:solidFill>
              </a:rPr>
              <a:t>Yrd. Doç. Dr. Selin ÖZDEN MERHACI</a:t>
            </a: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738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İskandinav Hukuk Çevresi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Clr>
                <a:srgbClr val="FF0000"/>
              </a:buClr>
            </a:pPr>
            <a:r>
              <a:rPr lang="tr-TR" dirty="0" err="1" smtClean="0">
                <a:solidFill>
                  <a:srgbClr val="002060"/>
                </a:solidFill>
              </a:rPr>
              <a:t>Common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law’a</a:t>
            </a:r>
            <a:r>
              <a:rPr lang="tr-TR" dirty="0" smtClean="0">
                <a:solidFill>
                  <a:srgbClr val="002060"/>
                </a:solidFill>
              </a:rPr>
              <a:t> dahil edilemiyor. </a:t>
            </a:r>
            <a:r>
              <a:rPr lang="tr-TR" dirty="0" err="1" smtClean="0">
                <a:solidFill>
                  <a:srgbClr val="002060"/>
                </a:solidFill>
              </a:rPr>
              <a:t>Common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law</a:t>
            </a:r>
            <a:r>
              <a:rPr lang="tr-TR" dirty="0" smtClean="0">
                <a:solidFill>
                  <a:srgbClr val="002060"/>
                </a:solidFill>
              </a:rPr>
              <a:t>, ortaçağ </a:t>
            </a:r>
            <a:r>
              <a:rPr lang="tr-TR" dirty="0" err="1" smtClean="0">
                <a:solidFill>
                  <a:srgbClr val="002060"/>
                </a:solidFill>
              </a:rPr>
              <a:t>İngilteresi’nin</a:t>
            </a:r>
            <a:r>
              <a:rPr lang="tr-TR" dirty="0" smtClean="0">
                <a:solidFill>
                  <a:srgbClr val="002060"/>
                </a:solidFill>
              </a:rPr>
              <a:t> hukukundan doğmuş. Tarihsel gelişimleri tamamen farklı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Kıta Avrupası hukuklarına yani Latin hukuk çevresi ya da Alman hukuk çevresine dahil edilemiyor.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Aralarında farklılıklar olsa da bu çevreler Roma hukukunda büyük ölçüde etkilenmiştir ve geleneksel olarak kodifikasyonlara dayanmaktadır</a:t>
            </a:r>
          </a:p>
          <a:p>
            <a:pPr marL="514350" indent="-514350">
              <a:buClr>
                <a:srgbClr val="FF0000"/>
              </a:buClr>
              <a:buAutoNum type="alphaLcParenR"/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 marL="0" indent="0">
              <a:buClr>
                <a:srgbClr val="FF0000"/>
              </a:buClr>
              <a:buNone/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5568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İskandinav Hukuk Çevresi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Kuzey Avrupa ülkelerinde Roma hukuku çok az bir rol oynamıştır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Almanya’da ya da Fransa’da olduğu gibi medeni kanun yok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Danimarka, Norveç, İsveç , Finlandiya ve İzlanda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Kökenleri germen hukuk geleneği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Yakınlık; ortak tarihsel ve kültürel geleneklere dayanmakta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Genel bir işbirliği hatta hukukun </a:t>
            </a:r>
            <a:r>
              <a:rPr lang="tr-TR" smtClean="0">
                <a:solidFill>
                  <a:srgbClr val="002060"/>
                </a:solidFill>
              </a:rPr>
              <a:t>uyumlaştırma çalışması </a:t>
            </a:r>
            <a:endParaRPr lang="tr-TR" dirty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 marL="0" indent="0">
              <a:buClr>
                <a:srgbClr val="FF0000"/>
              </a:buClr>
              <a:buNone/>
            </a:pPr>
            <a:endParaRPr lang="tr-TR" b="1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201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İngiliz  Hukuku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Clr>
                <a:srgbClr val="FF0000"/>
              </a:buClr>
              <a:buNone/>
            </a:pPr>
            <a:r>
              <a:rPr lang="tr-TR" b="1" dirty="0" smtClean="0">
                <a:solidFill>
                  <a:srgbClr val="002060"/>
                </a:solidFill>
              </a:rPr>
              <a:t>Case </a:t>
            </a:r>
            <a:r>
              <a:rPr lang="tr-TR" b="1" dirty="0" err="1" smtClean="0">
                <a:solidFill>
                  <a:srgbClr val="002060"/>
                </a:solidFill>
              </a:rPr>
              <a:t>Law</a:t>
            </a:r>
            <a:r>
              <a:rPr lang="tr-TR" b="1" dirty="0" smtClean="0">
                <a:solidFill>
                  <a:srgbClr val="002060"/>
                </a:solidFill>
              </a:rPr>
              <a:t>: 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Verilecek bir karar, kendisinden önce benzer konularda verilmiş kararlara dayanmalıdır</a:t>
            </a:r>
          </a:p>
          <a:p>
            <a:pPr>
              <a:buClr>
                <a:srgbClr val="FF0000"/>
              </a:buClr>
            </a:pPr>
            <a:r>
              <a:rPr lang="tr-TR" dirty="0" err="1" smtClean="0">
                <a:solidFill>
                  <a:srgbClr val="002060"/>
                </a:solidFill>
              </a:rPr>
              <a:t>Stare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decisis</a:t>
            </a:r>
            <a:r>
              <a:rPr lang="tr-TR" dirty="0" smtClean="0">
                <a:solidFill>
                  <a:srgbClr val="002060"/>
                </a:solidFill>
              </a:rPr>
              <a:t> doktrini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tr-TR" b="1" dirty="0" err="1" smtClean="0">
                <a:solidFill>
                  <a:srgbClr val="002060"/>
                </a:solidFill>
              </a:rPr>
              <a:t>Satatutory</a:t>
            </a:r>
            <a:r>
              <a:rPr lang="tr-TR" b="1" dirty="0" smtClean="0">
                <a:solidFill>
                  <a:srgbClr val="002060"/>
                </a:solidFill>
              </a:rPr>
              <a:t> </a:t>
            </a:r>
            <a:r>
              <a:rPr lang="tr-TR" b="1" dirty="0" err="1" smtClean="0">
                <a:solidFill>
                  <a:srgbClr val="002060"/>
                </a:solidFill>
              </a:rPr>
              <a:t>Law</a:t>
            </a:r>
            <a:r>
              <a:rPr lang="tr-TR" b="1" dirty="0" smtClean="0">
                <a:solidFill>
                  <a:srgbClr val="002060"/>
                </a:solidFill>
              </a:rPr>
              <a:t>:</a:t>
            </a:r>
          </a:p>
          <a:p>
            <a:pPr>
              <a:buClr>
                <a:srgbClr val="FF0000"/>
              </a:buClr>
            </a:pPr>
            <a:r>
              <a:rPr lang="tr-TR" dirty="0" err="1" smtClean="0">
                <a:solidFill>
                  <a:srgbClr val="002060"/>
                </a:solidFill>
              </a:rPr>
              <a:t>Parlemato</a:t>
            </a:r>
            <a:r>
              <a:rPr lang="tr-TR" dirty="0" smtClean="0">
                <a:solidFill>
                  <a:srgbClr val="002060"/>
                </a:solidFill>
              </a:rPr>
              <a:t> tarafından çıkarılan </a:t>
            </a:r>
            <a:r>
              <a:rPr lang="tr-TR" dirty="0" err="1" smtClean="0">
                <a:solidFill>
                  <a:srgbClr val="002060"/>
                </a:solidFill>
              </a:rPr>
              <a:t>statute</a:t>
            </a:r>
            <a:r>
              <a:rPr lang="tr-TR" dirty="0" smtClean="0">
                <a:solidFill>
                  <a:srgbClr val="002060"/>
                </a:solidFill>
              </a:rPr>
              <a:t>-parlamento dışında çıkarılan </a:t>
            </a:r>
            <a:r>
              <a:rPr lang="tr-TR" dirty="0" err="1" smtClean="0">
                <a:solidFill>
                  <a:srgbClr val="002060"/>
                </a:solidFill>
              </a:rPr>
              <a:t>statute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661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Amerikan Hukuku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Federal bir yapı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Yazılı bir anayasa yok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Her federe devletin ayrı bir hukuku var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Kanunla düzenlensin düzenlenmesin içtihatlara dayanan bir hukuk düzeni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Federal kanunlar-</a:t>
            </a:r>
            <a:r>
              <a:rPr lang="tr-TR" dirty="0" err="1" smtClean="0">
                <a:solidFill>
                  <a:srgbClr val="002060"/>
                </a:solidFill>
              </a:rPr>
              <a:t>uniform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commercial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code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Amerikan Hukuk Enstitüsü-</a:t>
            </a:r>
            <a:r>
              <a:rPr lang="tr-TR" dirty="0" err="1" smtClean="0">
                <a:solidFill>
                  <a:srgbClr val="002060"/>
                </a:solidFill>
              </a:rPr>
              <a:t>Restatement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662465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179</Words>
  <Application>Microsoft Office PowerPoint</Application>
  <PresentationFormat>Ekran Gösterisi (4:3)</PresentationFormat>
  <Paragraphs>34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İskandinav Hukuk Çevresi</vt:lpstr>
      <vt:lpstr>İskandinav Hukuk Çevresi</vt:lpstr>
      <vt:lpstr>İskandinav Hukuk Çevresi</vt:lpstr>
      <vt:lpstr>İngiliz  Hukuku</vt:lpstr>
      <vt:lpstr>Amerikan Hukuku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Karşılaştırmalı Hukuka Giriş</dc:title>
  <dc:creator>zehra</dc:creator>
  <cp:lastModifiedBy>zehra</cp:lastModifiedBy>
  <cp:revision>32</cp:revision>
  <dcterms:created xsi:type="dcterms:W3CDTF">2017-11-08T12:42:18Z</dcterms:created>
  <dcterms:modified xsi:type="dcterms:W3CDTF">2017-11-09T12:02:21Z</dcterms:modified>
</cp:coreProperties>
</file>