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06" r:id="rId3"/>
    <p:sldId id="307" r:id="rId4"/>
    <p:sldId id="303" r:id="rId5"/>
    <p:sldId id="308" r:id="rId6"/>
    <p:sldId id="309" r:id="rId7"/>
    <p:sldId id="304" r:id="rId8"/>
    <p:sldId id="310" r:id="rId9"/>
    <p:sldId id="315" r:id="rId10"/>
    <p:sldId id="311" r:id="rId11"/>
    <p:sldId id="316" r:id="rId12"/>
    <p:sldId id="317" r:id="rId13"/>
    <p:sldId id="318" r:id="rId14"/>
    <p:sldId id="312" r:id="rId15"/>
    <p:sldId id="313" r:id="rId16"/>
    <p:sldId id="314" r:id="rId17"/>
    <p:sldId id="319" r:id="rId18"/>
    <p:sldId id="320" r:id="rId19"/>
    <p:sldId id="305" r:id="rId20"/>
    <p:sldId id="257" r:id="rId21"/>
    <p:sldId id="258" r:id="rId22"/>
    <p:sldId id="277" r:id="rId23"/>
    <p:sldId id="259" r:id="rId24"/>
    <p:sldId id="262" r:id="rId25"/>
    <p:sldId id="263" r:id="rId26"/>
    <p:sldId id="264" r:id="rId27"/>
    <p:sldId id="265" r:id="rId28"/>
    <p:sldId id="290" r:id="rId29"/>
    <p:sldId id="266" r:id="rId30"/>
    <p:sldId id="267" r:id="rId31"/>
    <p:sldId id="268" r:id="rId32"/>
    <p:sldId id="269" r:id="rId33"/>
    <p:sldId id="270" r:id="rId34"/>
    <p:sldId id="291" r:id="rId35"/>
    <p:sldId id="271" r:id="rId36"/>
    <p:sldId id="272" r:id="rId37"/>
    <p:sldId id="273" r:id="rId38"/>
    <p:sldId id="274" r:id="rId39"/>
    <p:sldId id="275" r:id="rId40"/>
    <p:sldId id="278" r:id="rId41"/>
    <p:sldId id="279" r:id="rId42"/>
    <p:sldId id="280" r:id="rId43"/>
    <p:sldId id="287" r:id="rId44"/>
    <p:sldId id="281" r:id="rId45"/>
    <p:sldId id="288" r:id="rId46"/>
    <p:sldId id="282" r:id="rId47"/>
    <p:sldId id="289" r:id="rId48"/>
    <p:sldId id="283" r:id="rId49"/>
    <p:sldId id="292" r:id="rId50"/>
    <p:sldId id="293" r:id="rId51"/>
    <p:sldId id="284" r:id="rId52"/>
    <p:sldId id="285" r:id="rId53"/>
    <p:sldId id="286" r:id="rId54"/>
    <p:sldId id="294" r:id="rId55"/>
    <p:sldId id="295" r:id="rId56"/>
    <p:sldId id="296" r:id="rId57"/>
    <p:sldId id="297" r:id="rId58"/>
    <p:sldId id="298" r:id="rId59"/>
    <p:sldId id="299" r:id="rId60"/>
    <p:sldId id="302" r:id="rId61"/>
    <p:sldId id="300" r:id="rId62"/>
    <p:sldId id="301" r:id="rId6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3B12BFC1-241C-44D0-8109-3AD0B5CF92E3}" type="datetimeFigureOut">
              <a:rPr lang="tr-TR" smtClean="0"/>
              <a:pPr/>
              <a:t>30.10.2019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846D913-A88D-4D48-B350-F44839D8A168}"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3B12BFC1-241C-44D0-8109-3AD0B5CF92E3}" type="datetimeFigureOut">
              <a:rPr lang="tr-TR" smtClean="0"/>
              <a:pPr/>
              <a:t>30.10.2019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846D913-A88D-4D48-B350-F44839D8A168}"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3B12BFC1-241C-44D0-8109-3AD0B5CF92E3}" type="datetimeFigureOut">
              <a:rPr lang="tr-TR" smtClean="0"/>
              <a:pPr/>
              <a:t>30.10.2019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846D913-A88D-4D48-B350-F44839D8A168}"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3B12BFC1-241C-44D0-8109-3AD0B5CF92E3}" type="datetimeFigureOut">
              <a:rPr lang="tr-TR" smtClean="0"/>
              <a:pPr/>
              <a:t>30.10.2019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846D913-A88D-4D48-B350-F44839D8A168}"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3B12BFC1-241C-44D0-8109-3AD0B5CF92E3}" type="datetimeFigureOut">
              <a:rPr lang="tr-TR" smtClean="0"/>
              <a:pPr/>
              <a:t>30.10.2019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846D913-A88D-4D48-B350-F44839D8A168}"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3B12BFC1-241C-44D0-8109-3AD0B5CF92E3}" type="datetimeFigureOut">
              <a:rPr lang="tr-TR" smtClean="0"/>
              <a:pPr/>
              <a:t>30.10.2019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4846D913-A88D-4D48-B350-F44839D8A168}"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3B12BFC1-241C-44D0-8109-3AD0B5CF92E3}" type="datetimeFigureOut">
              <a:rPr lang="tr-TR" smtClean="0"/>
              <a:pPr/>
              <a:t>30.10.2019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4846D913-A88D-4D48-B350-F44839D8A168}"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3B12BFC1-241C-44D0-8109-3AD0B5CF92E3}" type="datetimeFigureOut">
              <a:rPr lang="tr-TR" smtClean="0"/>
              <a:pPr/>
              <a:t>30.10.2019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4846D913-A88D-4D48-B350-F44839D8A168}"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3B12BFC1-241C-44D0-8109-3AD0B5CF92E3}" type="datetimeFigureOut">
              <a:rPr lang="tr-TR" smtClean="0"/>
              <a:pPr/>
              <a:t>30.10.2019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4846D913-A88D-4D48-B350-F44839D8A168}"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3B12BFC1-241C-44D0-8109-3AD0B5CF92E3}" type="datetimeFigureOut">
              <a:rPr lang="tr-TR" smtClean="0"/>
              <a:pPr/>
              <a:t>30.10.2019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4846D913-A88D-4D48-B350-F44839D8A168}"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3B12BFC1-241C-44D0-8109-3AD0B5CF92E3}" type="datetimeFigureOut">
              <a:rPr lang="tr-TR" smtClean="0"/>
              <a:pPr/>
              <a:t>30.10.2019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4846D913-A88D-4D48-B350-F44839D8A168}"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12BFC1-241C-44D0-8109-3AD0B5CF92E3}" type="datetimeFigureOut">
              <a:rPr lang="tr-TR" smtClean="0"/>
              <a:pPr/>
              <a:t>30.10.2019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46D913-A88D-4D48-B350-F44839D8A168}"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www.turkhemsirelerdernegi.org.tr/tr/yasa-ve-yonetmelikler.aspx"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3568" y="1052736"/>
            <a:ext cx="7772400" cy="1899642"/>
          </a:xfrm>
        </p:spPr>
        <p:txBody>
          <a:bodyPr>
            <a:noAutofit/>
          </a:bodyPr>
          <a:lstStyle/>
          <a:p>
            <a:r>
              <a:rPr lang="tr-TR" sz="4600" b="1" dirty="0" smtClean="0">
                <a:latin typeface="Times New Roman" pitchFamily="18" charset="0"/>
                <a:cs typeface="Times New Roman" pitchFamily="18" charset="0"/>
              </a:rPr>
              <a:t>Hemşirelikte Yasa ve Yönetmelikler</a:t>
            </a:r>
            <a:endParaRPr lang="tr-TR" sz="4600" b="1" dirty="0">
              <a:latin typeface="Times New Roman" pitchFamily="18" charset="0"/>
              <a:cs typeface="Times New Roman" pitchFamily="18" charset="0"/>
            </a:endParaRPr>
          </a:p>
        </p:txBody>
      </p:sp>
      <p:sp>
        <p:nvSpPr>
          <p:cNvPr id="3" name="2 Alt Başlık"/>
          <p:cNvSpPr>
            <a:spLocks noGrp="1"/>
          </p:cNvSpPr>
          <p:nvPr>
            <p:ph type="subTitle" idx="1"/>
          </p:nvPr>
        </p:nvSpPr>
        <p:spPr/>
        <p:txBody>
          <a:bodyPr/>
          <a:lstStyle/>
          <a:p>
            <a:pPr algn="r"/>
            <a:r>
              <a:rPr lang="tr-TR" dirty="0" smtClean="0">
                <a:solidFill>
                  <a:schemeClr val="tx1"/>
                </a:solidFill>
                <a:latin typeface="Times New Roman" pitchFamily="18" charset="0"/>
                <a:cs typeface="Times New Roman" pitchFamily="18" charset="0"/>
              </a:rPr>
              <a:t>Öğretim Görevlisi</a:t>
            </a:r>
          </a:p>
          <a:p>
            <a:pPr algn="r"/>
            <a:r>
              <a:rPr lang="tr-TR" dirty="0" smtClean="0">
                <a:solidFill>
                  <a:schemeClr val="tx1"/>
                </a:solidFill>
                <a:latin typeface="Times New Roman" pitchFamily="18" charset="0"/>
                <a:cs typeface="Times New Roman" pitchFamily="18" charset="0"/>
              </a:rPr>
              <a:t>Meltem ÖZDUYAN KILIÇ</a:t>
            </a:r>
            <a:endParaRPr lang="tr-TR" dirty="0">
              <a:solidFill>
                <a:schemeClr val="tx1"/>
              </a:solid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Hukukun Kaynakları </a:t>
            </a:r>
            <a:endParaRPr lang="tr-TR" b="1" dirty="0">
              <a:latin typeface="Times New Roman" pitchFamily="18" charset="0"/>
              <a:cs typeface="Times New Roman" pitchFamily="18" charset="0"/>
            </a:endParaRPr>
          </a:p>
        </p:txBody>
      </p:sp>
      <p:sp>
        <p:nvSpPr>
          <p:cNvPr id="3" name="2 İçerik Yer Tutucusu"/>
          <p:cNvSpPr>
            <a:spLocks noGrp="1"/>
          </p:cNvSpPr>
          <p:nvPr>
            <p:ph idx="1"/>
          </p:nvPr>
        </p:nvSpPr>
        <p:spPr>
          <a:xfrm>
            <a:off x="457200" y="1600200"/>
            <a:ext cx="8229600" cy="4781128"/>
          </a:xfrm>
        </p:spPr>
        <p:txBody>
          <a:bodyPr>
            <a:normAutofit fontScale="92500"/>
          </a:bodyPr>
          <a:lstStyle/>
          <a:p>
            <a:pPr>
              <a:lnSpc>
                <a:spcPct val="150000"/>
              </a:lnSpc>
            </a:pPr>
            <a:r>
              <a:rPr lang="tr-TR" b="1" dirty="0" smtClean="0">
                <a:latin typeface="Times New Roman" pitchFamily="18" charset="0"/>
                <a:cs typeface="Times New Roman" pitchFamily="18" charset="0"/>
              </a:rPr>
              <a:t>Kanun: </a:t>
            </a:r>
            <a:r>
              <a:rPr lang="tr-TR" dirty="0">
                <a:latin typeface="Times New Roman" pitchFamily="18" charset="0"/>
                <a:cs typeface="Times New Roman" pitchFamily="18" charset="0"/>
              </a:rPr>
              <a:t>Y</a:t>
            </a:r>
            <a:r>
              <a:rPr lang="tr-TR" dirty="0" smtClean="0">
                <a:latin typeface="Times New Roman" pitchFamily="18" charset="0"/>
                <a:cs typeface="Times New Roman" pitchFamily="18" charset="0"/>
              </a:rPr>
              <a:t>etkili </a:t>
            </a:r>
            <a:r>
              <a:rPr lang="tr-TR" dirty="0">
                <a:latin typeface="Times New Roman" pitchFamily="18" charset="0"/>
                <a:cs typeface="Times New Roman" pitchFamily="18" charset="0"/>
              </a:rPr>
              <a:t>organ tarafından yazılı olarak çıkarılan</a:t>
            </a:r>
            <a:r>
              <a:rPr lang="tr-TR" dirty="0" smtClean="0">
                <a:latin typeface="Times New Roman" pitchFamily="18" charset="0"/>
                <a:cs typeface="Times New Roman" pitchFamily="18" charset="0"/>
              </a:rPr>
              <a:t>, </a:t>
            </a:r>
            <a:r>
              <a:rPr lang="tr-TR" dirty="0">
                <a:latin typeface="Times New Roman" pitchFamily="18" charset="0"/>
                <a:cs typeface="Times New Roman" pitchFamily="18" charset="0"/>
              </a:rPr>
              <a:t>genel, sürekli ve soyut hukuk kuralıdır. </a:t>
            </a:r>
            <a:endParaRPr lang="tr-TR" dirty="0" smtClean="0">
              <a:latin typeface="Times New Roman" pitchFamily="18" charset="0"/>
              <a:cs typeface="Times New Roman" pitchFamily="18" charset="0"/>
            </a:endParaRPr>
          </a:p>
          <a:p>
            <a:pPr>
              <a:lnSpc>
                <a:spcPct val="150000"/>
              </a:lnSpc>
            </a:pPr>
            <a:r>
              <a:rPr lang="tr-TR" dirty="0" smtClean="0">
                <a:latin typeface="Times New Roman" pitchFamily="18" charset="0"/>
                <a:cs typeface="Times New Roman" pitchFamily="18" charset="0"/>
              </a:rPr>
              <a:t>Kanunu </a:t>
            </a:r>
            <a:r>
              <a:rPr lang="tr-TR" dirty="0">
                <a:latin typeface="Times New Roman" pitchFamily="18" charset="0"/>
                <a:cs typeface="Times New Roman" pitchFamily="18" charset="0"/>
              </a:rPr>
              <a:t>çıkarmaya yetkili organ ülkenin yönetim biçimine göre değişir. </a:t>
            </a:r>
            <a:endParaRPr lang="tr-TR" dirty="0" smtClean="0">
              <a:latin typeface="Times New Roman" pitchFamily="18" charset="0"/>
              <a:cs typeface="Times New Roman" pitchFamily="18" charset="0"/>
            </a:endParaRPr>
          </a:p>
          <a:p>
            <a:pPr>
              <a:lnSpc>
                <a:spcPct val="150000"/>
              </a:lnSpc>
            </a:pPr>
            <a:r>
              <a:rPr lang="tr-TR" dirty="0" smtClean="0">
                <a:latin typeface="Times New Roman" pitchFamily="18" charset="0"/>
                <a:cs typeface="Times New Roman" pitchFamily="18" charset="0"/>
              </a:rPr>
              <a:t>Ülkemizde </a:t>
            </a:r>
            <a:r>
              <a:rPr lang="tr-TR" dirty="0">
                <a:latin typeface="Times New Roman" pitchFamily="18" charset="0"/>
                <a:cs typeface="Times New Roman" pitchFamily="18" charset="0"/>
              </a:rPr>
              <a:t>olduğu gibi parlamenter sistemlerde bu organ meclistir</a:t>
            </a:r>
            <a:r>
              <a:rPr lang="tr-TR" dirty="0" smtClean="0">
                <a:latin typeface="Times New Roman" pitchFamily="18" charset="0"/>
                <a:cs typeface="Times New Roman" pitchFamily="18" charset="0"/>
              </a:rPr>
              <a:t>.</a:t>
            </a:r>
          </a:p>
          <a:p>
            <a:pPr>
              <a:lnSpc>
                <a:spcPct val="150000"/>
              </a:lnSpc>
              <a:buNone/>
            </a:pP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Hukukun Kaynakları </a:t>
            </a:r>
            <a:endParaRPr lang="tr-TR" b="1" dirty="0">
              <a:latin typeface="Times New Roman" pitchFamily="18" charset="0"/>
              <a:cs typeface="Times New Roman" pitchFamily="18" charset="0"/>
            </a:endParaRPr>
          </a:p>
        </p:txBody>
      </p:sp>
      <p:sp>
        <p:nvSpPr>
          <p:cNvPr id="3" name="2 İçerik Yer Tutucusu"/>
          <p:cNvSpPr>
            <a:spLocks noGrp="1"/>
          </p:cNvSpPr>
          <p:nvPr>
            <p:ph idx="1"/>
          </p:nvPr>
        </p:nvSpPr>
        <p:spPr>
          <a:xfrm>
            <a:off x="457200" y="1600200"/>
            <a:ext cx="8229600" cy="4781128"/>
          </a:xfrm>
        </p:spPr>
        <p:txBody>
          <a:bodyPr>
            <a:normAutofit fontScale="92500"/>
          </a:bodyPr>
          <a:lstStyle/>
          <a:p>
            <a:pPr>
              <a:lnSpc>
                <a:spcPct val="150000"/>
              </a:lnSpc>
            </a:pPr>
            <a:r>
              <a:rPr lang="tr-TR" b="1" dirty="0" smtClean="0">
                <a:latin typeface="Times New Roman" pitchFamily="18" charset="0"/>
                <a:cs typeface="Times New Roman" pitchFamily="18" charset="0"/>
              </a:rPr>
              <a:t>Kanun: </a:t>
            </a:r>
            <a:r>
              <a:rPr lang="tr-TR" dirty="0" smtClean="0">
                <a:latin typeface="Times New Roman" pitchFamily="18" charset="0"/>
                <a:cs typeface="Times New Roman" pitchFamily="18" charset="0"/>
              </a:rPr>
              <a:t>Kanunlar </a:t>
            </a:r>
            <a:r>
              <a:rPr lang="tr-TR" dirty="0">
                <a:latin typeface="Times New Roman" pitchFamily="18" charset="0"/>
                <a:cs typeface="Times New Roman" pitchFamily="18" charset="0"/>
              </a:rPr>
              <a:t>yürürlükten kaldırılmadıkları sürece sürekli bir biçimde uygulanırlar. </a:t>
            </a:r>
            <a:endParaRPr lang="tr-TR" dirty="0" smtClean="0">
              <a:latin typeface="Times New Roman" pitchFamily="18" charset="0"/>
              <a:cs typeface="Times New Roman" pitchFamily="18" charset="0"/>
            </a:endParaRPr>
          </a:p>
          <a:p>
            <a:pPr>
              <a:lnSpc>
                <a:spcPct val="150000"/>
              </a:lnSpc>
            </a:pPr>
            <a:r>
              <a:rPr lang="tr-TR" dirty="0" smtClean="0">
                <a:latin typeface="Times New Roman" pitchFamily="18" charset="0"/>
                <a:cs typeface="Times New Roman" pitchFamily="18" charset="0"/>
              </a:rPr>
              <a:t>Öte </a:t>
            </a:r>
            <a:r>
              <a:rPr lang="tr-TR" dirty="0">
                <a:latin typeface="Times New Roman" pitchFamily="18" charset="0"/>
                <a:cs typeface="Times New Roman" pitchFamily="18" charset="0"/>
              </a:rPr>
              <a:t>yandan kanunlar belirli bir durum ya da olayı değil, olması muhtemel soyut durumları düzenler; somut olay ortaya çıktığında soyut kural somut olaya uygulanır</a:t>
            </a:r>
            <a:r>
              <a:rPr lang="tr-TR" i="1" dirty="0"/>
              <a:t>.</a:t>
            </a:r>
            <a:r>
              <a:rPr lang="tr-TR" dirty="0" smtClean="0">
                <a:latin typeface="Times New Roman" pitchFamily="18" charset="0"/>
                <a:cs typeface="Times New Roman" pitchFamily="18" charset="0"/>
              </a:rPr>
              <a:t> </a:t>
            </a:r>
            <a:endParaRPr lang="tr-TR" dirty="0">
              <a:latin typeface="Times New Roman" pitchFamily="18" charset="0"/>
              <a:cs typeface="Times New Roman" pitchFamily="18" charset="0"/>
            </a:endParaRPr>
          </a:p>
          <a:p>
            <a:pPr>
              <a:lnSpc>
                <a:spcPct val="150000"/>
              </a:lnSpc>
              <a:buNone/>
            </a:pP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Hukukun Kaynakları </a:t>
            </a:r>
            <a:endParaRPr lang="tr-TR" b="1" dirty="0">
              <a:latin typeface="Times New Roman" pitchFamily="18" charset="0"/>
              <a:cs typeface="Times New Roman" pitchFamily="18" charset="0"/>
            </a:endParaRPr>
          </a:p>
        </p:txBody>
      </p:sp>
      <p:sp>
        <p:nvSpPr>
          <p:cNvPr id="3" name="2 İçerik Yer Tutucusu"/>
          <p:cNvSpPr>
            <a:spLocks noGrp="1"/>
          </p:cNvSpPr>
          <p:nvPr>
            <p:ph idx="1"/>
          </p:nvPr>
        </p:nvSpPr>
        <p:spPr>
          <a:xfrm>
            <a:off x="457200" y="1600200"/>
            <a:ext cx="8229600" cy="4781128"/>
          </a:xfrm>
        </p:spPr>
        <p:txBody>
          <a:bodyPr>
            <a:normAutofit fontScale="85000" lnSpcReduction="20000"/>
          </a:bodyPr>
          <a:lstStyle/>
          <a:p>
            <a:pPr algn="just">
              <a:lnSpc>
                <a:spcPct val="150000"/>
              </a:lnSpc>
            </a:pPr>
            <a:r>
              <a:rPr lang="tr-TR" b="1" dirty="0" smtClean="0">
                <a:latin typeface="Times New Roman" pitchFamily="18" charset="0"/>
                <a:cs typeface="Times New Roman" pitchFamily="18" charset="0"/>
              </a:rPr>
              <a:t>Kanun:</a:t>
            </a:r>
            <a:r>
              <a:rPr lang="tr-TR" dirty="0">
                <a:latin typeface="Times New Roman" pitchFamily="18" charset="0"/>
                <a:cs typeface="Times New Roman" pitchFamily="18" charset="0"/>
              </a:rPr>
              <a:t> Kanun teklif etmeye milletvekilleri yetkilidir. </a:t>
            </a:r>
            <a:endParaRPr lang="tr-TR" dirty="0" smtClean="0">
              <a:latin typeface="Times New Roman" pitchFamily="18" charset="0"/>
              <a:cs typeface="Times New Roman" pitchFamily="18" charset="0"/>
            </a:endParaRPr>
          </a:p>
          <a:p>
            <a:pPr algn="just">
              <a:lnSpc>
                <a:spcPct val="150000"/>
              </a:lnSpc>
            </a:pPr>
            <a:r>
              <a:rPr lang="tr-TR" dirty="0" smtClean="0">
                <a:latin typeface="Times New Roman" pitchFamily="18" charset="0"/>
                <a:cs typeface="Times New Roman" pitchFamily="18" charset="0"/>
              </a:rPr>
              <a:t>Türkiye </a:t>
            </a:r>
            <a:r>
              <a:rPr lang="tr-TR" dirty="0">
                <a:latin typeface="Times New Roman" pitchFamily="18" charset="0"/>
                <a:cs typeface="Times New Roman" pitchFamily="18" charset="0"/>
              </a:rPr>
              <a:t>Büyük Millet Meclisi, yapacağı seçimler dahil bütün işlerinde üye tamsayısının en az üçte biri ile toplanır. </a:t>
            </a:r>
            <a:endParaRPr lang="tr-TR" dirty="0" smtClean="0">
              <a:latin typeface="Times New Roman" pitchFamily="18" charset="0"/>
              <a:cs typeface="Times New Roman" pitchFamily="18" charset="0"/>
            </a:endParaRPr>
          </a:p>
          <a:p>
            <a:pPr algn="just">
              <a:lnSpc>
                <a:spcPct val="150000"/>
              </a:lnSpc>
            </a:pPr>
            <a:r>
              <a:rPr lang="tr-TR" dirty="0" smtClean="0">
                <a:latin typeface="Times New Roman" pitchFamily="18" charset="0"/>
                <a:cs typeface="Times New Roman" pitchFamily="18" charset="0"/>
              </a:rPr>
              <a:t>Türkiye </a:t>
            </a:r>
            <a:r>
              <a:rPr lang="tr-TR" dirty="0">
                <a:latin typeface="Times New Roman" pitchFamily="18" charset="0"/>
                <a:cs typeface="Times New Roman" pitchFamily="18" charset="0"/>
              </a:rPr>
              <a:t>Büyük Millet Meclisi, Anayasa’da başkaca bir hüküm yoksa toplantıya katılanların salt çoğunluğu ile karar verir; ancak karar yeter sayısı hiçbir şekilde üye tamsayısının dörtte birinin bir fazlasından az olamaz. </a:t>
            </a:r>
            <a:endParaRPr lang="tr-TR" dirty="0" smtClean="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Hukukun Kaynakları </a:t>
            </a:r>
            <a:endParaRPr lang="tr-TR" b="1" dirty="0">
              <a:latin typeface="Times New Roman" pitchFamily="18" charset="0"/>
              <a:cs typeface="Times New Roman" pitchFamily="18" charset="0"/>
            </a:endParaRPr>
          </a:p>
        </p:txBody>
      </p:sp>
      <p:sp>
        <p:nvSpPr>
          <p:cNvPr id="3" name="2 İçerik Yer Tutucusu"/>
          <p:cNvSpPr>
            <a:spLocks noGrp="1"/>
          </p:cNvSpPr>
          <p:nvPr>
            <p:ph idx="1"/>
          </p:nvPr>
        </p:nvSpPr>
        <p:spPr>
          <a:xfrm>
            <a:off x="457200" y="1600200"/>
            <a:ext cx="8229600" cy="4781128"/>
          </a:xfrm>
        </p:spPr>
        <p:txBody>
          <a:bodyPr>
            <a:normAutofit fontScale="92500" lnSpcReduction="10000"/>
          </a:bodyPr>
          <a:lstStyle/>
          <a:p>
            <a:pPr algn="just">
              <a:lnSpc>
                <a:spcPct val="150000"/>
              </a:lnSpc>
            </a:pPr>
            <a:r>
              <a:rPr lang="tr-TR" b="1" dirty="0" smtClean="0">
                <a:latin typeface="Times New Roman" pitchFamily="18" charset="0"/>
                <a:cs typeface="Times New Roman" pitchFamily="18" charset="0"/>
              </a:rPr>
              <a:t>Kanun:</a:t>
            </a:r>
            <a:r>
              <a:rPr lang="tr-TR" dirty="0">
                <a:latin typeface="Times New Roman" pitchFamily="18" charset="0"/>
                <a:cs typeface="Times New Roman" pitchFamily="18" charset="0"/>
              </a:rPr>
              <a:t> </a:t>
            </a:r>
            <a:r>
              <a:rPr lang="tr-TR" dirty="0" smtClean="0">
                <a:latin typeface="Times New Roman" pitchFamily="18" charset="0"/>
                <a:cs typeface="Times New Roman" pitchFamily="18" charset="0"/>
              </a:rPr>
              <a:t>Türkiye </a:t>
            </a:r>
            <a:r>
              <a:rPr lang="tr-TR" dirty="0">
                <a:latin typeface="Times New Roman" pitchFamily="18" charset="0"/>
                <a:cs typeface="Times New Roman" pitchFamily="18" charset="0"/>
              </a:rPr>
              <a:t>Büyük Millet Meclisi, geri gönderilen kanunu üye tam sayısının salt çoğunluğu ile aynen kabul ederse, kanun Cumhurbaşkanınca yayımlanır; Meclis, geri gönderilen kanunda yeni bir değişiklik yaparsa, Cumhurbaşkanı değiştirilen kanunu tekrar Meclise geri gönderebilir.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Hukukun Kaynakları </a:t>
            </a:r>
            <a:endParaRPr lang="tr-TR" b="1" dirty="0">
              <a:latin typeface="Times New Roman" pitchFamily="18" charset="0"/>
              <a:cs typeface="Times New Roman" pitchFamily="18" charset="0"/>
            </a:endParaRPr>
          </a:p>
        </p:txBody>
      </p:sp>
      <p:sp>
        <p:nvSpPr>
          <p:cNvPr id="3" name="2 İçerik Yer Tutucusu"/>
          <p:cNvSpPr>
            <a:spLocks noGrp="1"/>
          </p:cNvSpPr>
          <p:nvPr>
            <p:ph idx="1"/>
          </p:nvPr>
        </p:nvSpPr>
        <p:spPr>
          <a:xfrm>
            <a:off x="457200" y="1600200"/>
            <a:ext cx="8229600" cy="4781128"/>
          </a:xfrm>
        </p:spPr>
        <p:txBody>
          <a:bodyPr>
            <a:normAutofit fontScale="77500" lnSpcReduction="20000"/>
          </a:bodyPr>
          <a:lstStyle/>
          <a:p>
            <a:pPr algn="just">
              <a:lnSpc>
                <a:spcPct val="150000"/>
              </a:lnSpc>
            </a:pPr>
            <a:r>
              <a:rPr lang="tr-TR" b="1" dirty="0" smtClean="0">
                <a:latin typeface="Times New Roman" pitchFamily="18" charset="0"/>
                <a:cs typeface="Times New Roman" pitchFamily="18" charset="0"/>
              </a:rPr>
              <a:t>Kanun Hükmünde Kararname/ Cumhurbaşkanlığı Kararnamesi: </a:t>
            </a:r>
            <a:r>
              <a:rPr lang="tr-TR" dirty="0">
                <a:latin typeface="Times New Roman" pitchFamily="18" charset="0"/>
                <a:cs typeface="Times New Roman" pitchFamily="18" charset="0"/>
              </a:rPr>
              <a:t>Yürütme yetkisi ve görevi, Cumhurbaşkanı tarafından, Anayasa’ya ve kanunlara uygun olarak kullanılır ve yerine getirilir . Cumhurbaşkanı, yürütme yetkisine ilişkin konularda Cumhurbaşkanlığı kararnamesi çıkarabilir. Anayasa’nın ikinci kısmının birinci ve ikinci bölümlerinde yer alan temel haklar, kişi hakları ve ödevleriyle </a:t>
            </a:r>
            <a:r>
              <a:rPr lang="tr-TR" dirty="0" smtClean="0">
                <a:latin typeface="Times New Roman" pitchFamily="18" charset="0"/>
                <a:cs typeface="Times New Roman" pitchFamily="18" charset="0"/>
              </a:rPr>
              <a:t>dördüncü </a:t>
            </a:r>
            <a:r>
              <a:rPr lang="tr-TR" dirty="0">
                <a:latin typeface="Times New Roman" pitchFamily="18" charset="0"/>
                <a:cs typeface="Times New Roman" pitchFamily="18" charset="0"/>
              </a:rPr>
              <a:t>bölümde yer alan siyasi haklar ve ödevler Cumhurbaşkanlığı kararnamesi ile düzenlenemez. </a:t>
            </a:r>
            <a:r>
              <a:rPr lang="tr-TR" dirty="0" smtClean="0">
                <a:latin typeface="Times New Roman" pitchFamily="18" charset="0"/>
                <a:cs typeface="Times New Roman" pitchFamily="18" charset="0"/>
              </a:rPr>
              <a:t> </a:t>
            </a:r>
            <a:endParaRPr lang="tr-TR" dirty="0">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Hukukun Kaynakları </a:t>
            </a:r>
            <a:endParaRPr lang="tr-TR" b="1" dirty="0">
              <a:latin typeface="Times New Roman" pitchFamily="18" charset="0"/>
              <a:cs typeface="Times New Roman" pitchFamily="18" charset="0"/>
            </a:endParaRPr>
          </a:p>
        </p:txBody>
      </p:sp>
      <p:sp>
        <p:nvSpPr>
          <p:cNvPr id="3" name="2 İçerik Yer Tutucusu"/>
          <p:cNvSpPr>
            <a:spLocks noGrp="1"/>
          </p:cNvSpPr>
          <p:nvPr>
            <p:ph idx="1"/>
          </p:nvPr>
        </p:nvSpPr>
        <p:spPr>
          <a:xfrm>
            <a:off x="457200" y="1600200"/>
            <a:ext cx="8229600" cy="4781128"/>
          </a:xfrm>
        </p:spPr>
        <p:txBody>
          <a:bodyPr>
            <a:normAutofit fontScale="77500" lnSpcReduction="20000"/>
          </a:bodyPr>
          <a:lstStyle/>
          <a:p>
            <a:pPr algn="just">
              <a:lnSpc>
                <a:spcPct val="150000"/>
              </a:lnSpc>
            </a:pPr>
            <a:r>
              <a:rPr lang="tr-TR" b="1" dirty="0" smtClean="0">
                <a:latin typeface="Times New Roman" pitchFamily="18" charset="0"/>
                <a:cs typeface="Times New Roman" pitchFamily="18" charset="0"/>
              </a:rPr>
              <a:t>Yönetmelik: </a:t>
            </a:r>
            <a:r>
              <a:rPr lang="tr-TR" dirty="0">
                <a:latin typeface="Times New Roman" pitchFamily="18" charset="0"/>
                <a:cs typeface="Times New Roman" pitchFamily="18" charset="0"/>
              </a:rPr>
              <a:t>Cumhurbaşkanı, bakanlıklar ve kamu </a:t>
            </a:r>
            <a:r>
              <a:rPr lang="tr-TR" dirty="0" smtClean="0">
                <a:latin typeface="Times New Roman" pitchFamily="18" charset="0"/>
                <a:cs typeface="Times New Roman" pitchFamily="18" charset="0"/>
              </a:rPr>
              <a:t>tüzel kişileri</a:t>
            </a:r>
            <a:r>
              <a:rPr lang="tr-TR" dirty="0">
                <a:latin typeface="Times New Roman" pitchFamily="18" charset="0"/>
                <a:cs typeface="Times New Roman" pitchFamily="18" charset="0"/>
              </a:rPr>
              <a:t>, kendi görev alanlarını ilgilendiren kanunların ve Cumhurbaşkanlığı kararnamelerinin uygulanmasını sağlamak üzere ve bunlara aykırı olmamak şartıyla, yönetmelikler çıkarabilirler. </a:t>
            </a:r>
            <a:endParaRPr lang="tr-TR" dirty="0" smtClean="0">
              <a:latin typeface="Times New Roman" pitchFamily="18" charset="0"/>
              <a:cs typeface="Times New Roman" pitchFamily="18" charset="0"/>
            </a:endParaRPr>
          </a:p>
          <a:p>
            <a:pPr algn="just">
              <a:lnSpc>
                <a:spcPct val="150000"/>
              </a:lnSpc>
            </a:pPr>
            <a:r>
              <a:rPr lang="tr-TR" dirty="0" smtClean="0">
                <a:latin typeface="Times New Roman" pitchFamily="18" charset="0"/>
                <a:cs typeface="Times New Roman" pitchFamily="18" charset="0"/>
              </a:rPr>
              <a:t>Hangi </a:t>
            </a:r>
            <a:r>
              <a:rPr lang="tr-TR" dirty="0">
                <a:latin typeface="Times New Roman" pitchFamily="18" charset="0"/>
                <a:cs typeface="Times New Roman" pitchFamily="18" charset="0"/>
              </a:rPr>
              <a:t>yönetmeliklerin Resmi Gazetede yayımlanacağı kanunda </a:t>
            </a:r>
            <a:r>
              <a:rPr lang="tr-TR" dirty="0" smtClean="0">
                <a:latin typeface="Times New Roman" pitchFamily="18" charset="0"/>
                <a:cs typeface="Times New Roman" pitchFamily="18" charset="0"/>
              </a:rPr>
              <a:t>belirtilir. </a:t>
            </a:r>
          </a:p>
          <a:p>
            <a:pPr algn="just">
              <a:lnSpc>
                <a:spcPct val="150000"/>
              </a:lnSpc>
            </a:pPr>
            <a:r>
              <a:rPr lang="tr-TR" dirty="0" smtClean="0">
                <a:latin typeface="Times New Roman" pitchFamily="18" charset="0"/>
                <a:cs typeface="Times New Roman" pitchFamily="18" charset="0"/>
              </a:rPr>
              <a:t>Yönetmelikler</a:t>
            </a:r>
            <a:r>
              <a:rPr lang="tr-TR" dirty="0">
                <a:latin typeface="Times New Roman" pitchFamily="18" charset="0"/>
                <a:cs typeface="Times New Roman" pitchFamily="18" charset="0"/>
              </a:rPr>
              <a:t>, yayımdan sonraki bir tarih belirlenmemişse Resmi Gazetede yayımlandıkları gün yürürlüğe girer. </a:t>
            </a:r>
            <a:r>
              <a:rPr lang="tr-TR" dirty="0" smtClean="0">
                <a:latin typeface="Times New Roman" pitchFamily="18" charset="0"/>
                <a:cs typeface="Times New Roman" pitchFamily="18" charset="0"/>
              </a:rPr>
              <a:t> </a:t>
            </a:r>
          </a:p>
          <a:p>
            <a:pPr algn="just"/>
            <a:endParaRPr lang="tr-TR" dirty="0">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Hukukun Kaynakları </a:t>
            </a:r>
            <a:endParaRPr lang="tr-TR" b="1" dirty="0">
              <a:latin typeface="Times New Roman" pitchFamily="18" charset="0"/>
              <a:cs typeface="Times New Roman" pitchFamily="18" charset="0"/>
            </a:endParaRPr>
          </a:p>
        </p:txBody>
      </p:sp>
      <p:sp>
        <p:nvSpPr>
          <p:cNvPr id="3" name="2 İçerik Yer Tutucusu"/>
          <p:cNvSpPr>
            <a:spLocks noGrp="1"/>
          </p:cNvSpPr>
          <p:nvPr>
            <p:ph idx="1"/>
          </p:nvPr>
        </p:nvSpPr>
        <p:spPr>
          <a:xfrm>
            <a:off x="457200" y="1600200"/>
            <a:ext cx="8229600" cy="4781128"/>
          </a:xfrm>
        </p:spPr>
        <p:txBody>
          <a:bodyPr>
            <a:normAutofit fontScale="85000" lnSpcReduction="10000"/>
          </a:bodyPr>
          <a:lstStyle/>
          <a:p>
            <a:pPr algn="just"/>
            <a:r>
              <a:rPr lang="tr-TR" b="1" dirty="0" smtClean="0">
                <a:latin typeface="Times New Roman" pitchFamily="18" charset="0"/>
                <a:cs typeface="Times New Roman" pitchFamily="18" charset="0"/>
              </a:rPr>
              <a:t>Uluslararası sözleşme</a:t>
            </a:r>
            <a:r>
              <a:rPr lang="tr-TR" dirty="0" smtClean="0">
                <a:latin typeface="Times New Roman" pitchFamily="18" charset="0"/>
                <a:cs typeface="Times New Roman" pitchFamily="18" charset="0"/>
              </a:rPr>
              <a:t>: </a:t>
            </a:r>
            <a:r>
              <a:rPr lang="tr-TR" dirty="0">
                <a:latin typeface="Times New Roman" pitchFamily="18" charset="0"/>
                <a:cs typeface="Times New Roman" pitchFamily="18" charset="0"/>
              </a:rPr>
              <a:t>Uluslararası anlaşmalar, iki veya daha fazla devlet tarafından akdedilmiş olan ve TBMM’nin kabulünün ardından Cumhurbaşkanınca onaylanıp Resmî Gazete’de yayınlanarak yürürlüğe giren bağlayıcı hukuk kurallarıdır. </a:t>
            </a:r>
          </a:p>
          <a:p>
            <a:pPr algn="just"/>
            <a:r>
              <a:rPr lang="tr-TR" dirty="0">
                <a:latin typeface="Times New Roman" pitchFamily="18" charset="0"/>
                <a:cs typeface="Times New Roman" pitchFamily="18" charset="0"/>
              </a:rPr>
              <a:t>Bir uluslararası anlaşmanın geçerlik ve bağlayıcılık kazanabilmesi TBMM’nin sözleşmenin onaylanmasını bir kanunla uygun bulmasına, Cumhurbaşkanının onayına ve Resmî Gazete’de yayınlamasına bağlıdır. </a:t>
            </a:r>
            <a:endParaRPr lang="tr-TR" dirty="0" smtClean="0">
              <a:latin typeface="Times New Roman" pitchFamily="18" charset="0"/>
              <a:cs typeface="Times New Roman" pitchFamily="18" charset="0"/>
            </a:endParaRPr>
          </a:p>
          <a:p>
            <a:pPr algn="just"/>
            <a:r>
              <a:rPr lang="tr-TR" dirty="0" smtClean="0">
                <a:latin typeface="Times New Roman" pitchFamily="18" charset="0"/>
                <a:cs typeface="Times New Roman" pitchFamily="18" charset="0"/>
              </a:rPr>
              <a:t>Bu </a:t>
            </a:r>
            <a:r>
              <a:rPr lang="tr-TR" dirty="0">
                <a:latin typeface="Times New Roman" pitchFamily="18" charset="0"/>
                <a:cs typeface="Times New Roman" pitchFamily="18" charset="0"/>
              </a:rPr>
              <a:t>süreci geçen uluslararası anlaşmalar, kanun niteliğini taşır. </a:t>
            </a:r>
          </a:p>
          <a:p>
            <a:pPr algn="just"/>
            <a:endParaRPr lang="tr-TR" dirty="0">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Hukukun Kaynakları </a:t>
            </a:r>
            <a:endParaRPr lang="tr-TR" b="1" dirty="0">
              <a:latin typeface="Times New Roman" pitchFamily="18" charset="0"/>
              <a:cs typeface="Times New Roman" pitchFamily="18" charset="0"/>
            </a:endParaRPr>
          </a:p>
        </p:txBody>
      </p:sp>
      <p:sp>
        <p:nvSpPr>
          <p:cNvPr id="3" name="2 İçerik Yer Tutucusu"/>
          <p:cNvSpPr>
            <a:spLocks noGrp="1"/>
          </p:cNvSpPr>
          <p:nvPr>
            <p:ph idx="1"/>
          </p:nvPr>
        </p:nvSpPr>
        <p:spPr>
          <a:xfrm>
            <a:off x="457200" y="1600200"/>
            <a:ext cx="8229600" cy="4781128"/>
          </a:xfrm>
        </p:spPr>
        <p:txBody>
          <a:bodyPr>
            <a:normAutofit fontScale="85000" lnSpcReduction="20000"/>
          </a:bodyPr>
          <a:lstStyle/>
          <a:p>
            <a:pPr algn="just"/>
            <a:r>
              <a:rPr lang="tr-TR" b="1" dirty="0" smtClean="0">
                <a:latin typeface="Times New Roman" pitchFamily="18" charset="0"/>
                <a:cs typeface="Times New Roman" pitchFamily="18" charset="0"/>
              </a:rPr>
              <a:t>Uluslararası sözleşme</a:t>
            </a:r>
            <a:r>
              <a:rPr lang="tr-TR" dirty="0" smtClean="0">
                <a:latin typeface="Times New Roman" pitchFamily="18" charset="0"/>
                <a:cs typeface="Times New Roman" pitchFamily="18" charset="0"/>
              </a:rPr>
              <a:t>: Bazı uluslararası anlaşmaların onaylanması için kanunla uygun bulunmasına gerek yoktur. </a:t>
            </a:r>
            <a:endParaRPr lang="tr-TR" dirty="0" smtClean="0">
              <a:latin typeface="Times New Roman" pitchFamily="18" charset="0"/>
              <a:cs typeface="Times New Roman" pitchFamily="18" charset="0"/>
            </a:endParaRPr>
          </a:p>
          <a:p>
            <a:pPr algn="just"/>
            <a:r>
              <a:rPr lang="tr-TR" dirty="0" smtClean="0">
                <a:latin typeface="Times New Roman" pitchFamily="18" charset="0"/>
                <a:cs typeface="Times New Roman" pitchFamily="18" charset="0"/>
              </a:rPr>
              <a:t>Anayasa’nın </a:t>
            </a:r>
            <a:r>
              <a:rPr lang="tr-TR" dirty="0" smtClean="0">
                <a:latin typeface="Times New Roman" pitchFamily="18" charset="0"/>
                <a:cs typeface="Times New Roman" pitchFamily="18" charset="0"/>
              </a:rPr>
              <a:t>90’ıncı maddesinin ikinci fıkrasına göre ekonomik, ticari veya teknik ilişkileri düzenleyen ve süresi bir yılı aşmayan anlaşmalar, devlet maliyesi bakımından bir yüklenme getirmemek, kişi hâllerine ve Türklerin yabancı memleketler-deki mülkiyet haklarına dokunmamak şartıyla yayımlanma ile yürürlüğe konabilir. </a:t>
            </a:r>
            <a:endParaRPr lang="tr-TR" dirty="0" smtClean="0">
              <a:latin typeface="Times New Roman" pitchFamily="18" charset="0"/>
              <a:cs typeface="Times New Roman" pitchFamily="18" charset="0"/>
            </a:endParaRPr>
          </a:p>
          <a:p>
            <a:pPr algn="just"/>
            <a:r>
              <a:rPr lang="tr-TR" dirty="0" smtClean="0">
                <a:latin typeface="Times New Roman" pitchFamily="18" charset="0"/>
                <a:cs typeface="Times New Roman" pitchFamily="18" charset="0"/>
              </a:rPr>
              <a:t>Bu </a:t>
            </a:r>
            <a:r>
              <a:rPr lang="tr-TR" dirty="0" smtClean="0">
                <a:latin typeface="Times New Roman" pitchFamily="18" charset="0"/>
                <a:cs typeface="Times New Roman" pitchFamily="18" charset="0"/>
              </a:rPr>
              <a:t>takdirde bu anlaşmalar, yayımlarından başlayarak iki ay içinde Türkiye Büyük Millet Meclisinin bilgisine sunulur. </a:t>
            </a:r>
            <a:endParaRPr lang="tr-TR" dirty="0">
              <a:latin typeface="Times New Roman" pitchFamily="18" charset="0"/>
              <a:cs typeface="Times New Roman" pitchFamily="18" charset="0"/>
            </a:endParaRPr>
          </a:p>
          <a:p>
            <a:pPr algn="just"/>
            <a:endParaRPr lang="tr-TR" dirty="0">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Hukukun Kaynakları </a:t>
            </a:r>
            <a:endParaRPr lang="tr-TR" b="1" dirty="0">
              <a:latin typeface="Times New Roman" pitchFamily="18" charset="0"/>
              <a:cs typeface="Times New Roman" pitchFamily="18" charset="0"/>
            </a:endParaRPr>
          </a:p>
        </p:txBody>
      </p:sp>
      <p:sp>
        <p:nvSpPr>
          <p:cNvPr id="3" name="2 İçerik Yer Tutucusu"/>
          <p:cNvSpPr>
            <a:spLocks noGrp="1"/>
          </p:cNvSpPr>
          <p:nvPr>
            <p:ph idx="1"/>
          </p:nvPr>
        </p:nvSpPr>
        <p:spPr>
          <a:xfrm>
            <a:off x="457200" y="1600200"/>
            <a:ext cx="8229600" cy="4781128"/>
          </a:xfrm>
        </p:spPr>
        <p:txBody>
          <a:bodyPr>
            <a:normAutofit/>
          </a:bodyPr>
          <a:lstStyle/>
          <a:p>
            <a:pPr algn="just"/>
            <a:r>
              <a:rPr lang="tr-TR" b="1" dirty="0" smtClean="0">
                <a:latin typeface="Times New Roman" pitchFamily="18" charset="0"/>
                <a:cs typeface="Times New Roman" pitchFamily="18" charset="0"/>
              </a:rPr>
              <a:t>Uluslararası sözleşme</a:t>
            </a:r>
            <a:r>
              <a:rPr lang="tr-TR" dirty="0" smtClean="0">
                <a:latin typeface="Times New Roman" pitchFamily="18" charset="0"/>
                <a:cs typeface="Times New Roman" pitchFamily="18" charset="0"/>
              </a:rPr>
              <a:t>: Anayasa’da </a:t>
            </a:r>
            <a:r>
              <a:rPr lang="tr-TR" dirty="0">
                <a:latin typeface="Times New Roman" pitchFamily="18" charset="0"/>
                <a:cs typeface="Times New Roman" pitchFamily="18" charset="0"/>
              </a:rPr>
              <a:t>2004 yılında yapılan bir değişiklikle temel hak ve özgürlüklere ilişkin uluslararası anlaşma hükümleriyle kanunların aynı konudaki hükümleri arasında uyuşmazlık çıkması hâlinde uluslararası anlaşma hükümlerinin uygulanacağı belirtilmiştir</a:t>
            </a:r>
            <a:r>
              <a:rPr lang="tr-TR" dirty="0" smtClean="0">
                <a:latin typeface="Times New Roman" pitchFamily="18" charset="0"/>
                <a:cs typeface="Times New Roman" pitchFamily="18" charset="0"/>
              </a:rPr>
              <a:t>.  </a:t>
            </a:r>
            <a:endParaRPr lang="tr-TR" dirty="0" smtClean="0">
              <a:latin typeface="Times New Roman" pitchFamily="18" charset="0"/>
              <a:cs typeface="Times New Roman" pitchFamily="18" charset="0"/>
            </a:endParaRPr>
          </a:p>
          <a:p>
            <a:pPr algn="just"/>
            <a:endParaRPr lang="tr-TR" dirty="0">
              <a:latin typeface="Times New Roman" pitchFamily="18" charset="0"/>
              <a:cs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pic>
        <p:nvPicPr>
          <p:cNvPr id="5" name="4 İçerik Yer Tutucusu" descr="indir.jpg"/>
          <p:cNvPicPr>
            <a:picLocks noGrp="1" noChangeAspect="1"/>
          </p:cNvPicPr>
          <p:nvPr>
            <p:ph idx="1"/>
          </p:nvPr>
        </p:nvPicPr>
        <p:blipFill>
          <a:blip r:embed="rId2" cstate="print"/>
          <a:stretch>
            <a:fillRect/>
          </a:stretch>
        </p:blipFill>
        <p:spPr>
          <a:xfrm>
            <a:off x="1619672" y="3212976"/>
            <a:ext cx="6192688" cy="2736304"/>
          </a:xfrm>
        </p:spPr>
      </p:pic>
      <p:sp>
        <p:nvSpPr>
          <p:cNvPr id="4" name="3 Dikdörtgen"/>
          <p:cNvSpPr/>
          <p:nvPr/>
        </p:nvSpPr>
        <p:spPr>
          <a:xfrm>
            <a:off x="251520" y="908720"/>
            <a:ext cx="8703216" cy="1323439"/>
          </a:xfrm>
          <a:prstGeom prst="rect">
            <a:avLst/>
          </a:prstGeom>
          <a:noFill/>
        </p:spPr>
        <p:txBody>
          <a:bodyPr wrap="non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tr-TR" sz="4000" b="1" cap="all" spc="0" dirty="0" smtClean="0">
                <a:ln/>
                <a:solidFill>
                  <a:schemeClr val="accent2"/>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Times New Roman" pitchFamily="18" charset="0"/>
                <a:cs typeface="Times New Roman" pitchFamily="18" charset="0"/>
              </a:rPr>
              <a:t>neden yasal düzenlemelere </a:t>
            </a:r>
          </a:p>
          <a:p>
            <a:pPr algn="ctr"/>
            <a:r>
              <a:rPr lang="tr-TR" sz="4000" b="1" cap="all" spc="0" dirty="0" smtClean="0">
                <a:ln/>
                <a:solidFill>
                  <a:schemeClr val="accent2"/>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Times New Roman" pitchFamily="18" charset="0"/>
                <a:cs typeface="Times New Roman" pitchFamily="18" charset="0"/>
              </a:rPr>
              <a:t>gereksinim var?</a:t>
            </a:r>
            <a:endParaRPr lang="tr-TR" sz="4000" b="1" cap="all" spc="0" dirty="0">
              <a:ln/>
              <a:solidFill>
                <a:schemeClr val="accent2"/>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pic>
        <p:nvPicPr>
          <p:cNvPr id="4" name="3 İçerik Yer Tutucusu" descr="indir (2).jpg"/>
          <p:cNvPicPr>
            <a:picLocks noGrp="1" noChangeAspect="1"/>
          </p:cNvPicPr>
          <p:nvPr>
            <p:ph idx="1"/>
          </p:nvPr>
        </p:nvPicPr>
        <p:blipFill>
          <a:blip r:embed="rId2" cstate="print"/>
          <a:stretch>
            <a:fillRect/>
          </a:stretch>
        </p:blipFill>
        <p:spPr>
          <a:xfrm>
            <a:off x="179512" y="404664"/>
            <a:ext cx="8712968" cy="6120680"/>
          </a:xfr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latin typeface="Times New Roman" pitchFamily="18" charset="0"/>
                <a:cs typeface="Times New Roman" pitchFamily="18" charset="0"/>
              </a:rPr>
              <a:t>Mesleksel Açıdan Yasal Düzenleme</a:t>
            </a:r>
            <a:endParaRPr lang="tr-TR" b="1"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lnSpcReduction="10000"/>
          </a:bodyPr>
          <a:lstStyle/>
          <a:p>
            <a:pPr>
              <a:lnSpc>
                <a:spcPct val="150000"/>
              </a:lnSpc>
            </a:pPr>
            <a:r>
              <a:rPr lang="tr-TR" dirty="0" smtClean="0">
                <a:latin typeface="Times New Roman" pitchFamily="18" charset="0"/>
                <a:cs typeface="Times New Roman" pitchFamily="18" charset="0"/>
              </a:rPr>
              <a:t>Mesleklerin var olması</a:t>
            </a:r>
          </a:p>
          <a:p>
            <a:pPr>
              <a:lnSpc>
                <a:spcPct val="150000"/>
              </a:lnSpc>
            </a:pPr>
            <a:r>
              <a:rPr lang="tr-TR" dirty="0" smtClean="0">
                <a:latin typeface="Times New Roman" pitchFamily="18" charset="0"/>
                <a:cs typeface="Times New Roman" pitchFamily="18" charset="0"/>
              </a:rPr>
              <a:t>Bir kimlik kazanması</a:t>
            </a:r>
          </a:p>
          <a:p>
            <a:pPr>
              <a:lnSpc>
                <a:spcPct val="150000"/>
              </a:lnSpc>
            </a:pPr>
            <a:r>
              <a:rPr lang="tr-TR" dirty="0" smtClean="0">
                <a:latin typeface="Times New Roman" pitchFamily="18" charset="0"/>
                <a:cs typeface="Times New Roman" pitchFamily="18" charset="0"/>
              </a:rPr>
              <a:t>Bütünlüğünü koruması</a:t>
            </a:r>
          </a:p>
          <a:p>
            <a:pPr>
              <a:lnSpc>
                <a:spcPct val="150000"/>
              </a:lnSpc>
            </a:pPr>
            <a:r>
              <a:rPr lang="tr-TR" dirty="0" smtClean="0">
                <a:latin typeface="Times New Roman" pitchFamily="18" charset="0"/>
                <a:cs typeface="Times New Roman" pitchFamily="18" charset="0"/>
              </a:rPr>
              <a:t>Faaliyetlerini düzenli bir şekilde yerine getirmesi için bazı yasal düzenlemelere gereksinim vardır.</a:t>
            </a:r>
          </a:p>
          <a:p>
            <a:endParaRPr lang="tr-T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latin typeface="Times New Roman" pitchFamily="18" charset="0"/>
                <a:cs typeface="Times New Roman" pitchFamily="18" charset="0"/>
              </a:rPr>
              <a:t>Hemşirelikteki Yasal Düzenlemeler</a:t>
            </a:r>
            <a:endParaRPr lang="tr-TR" b="1" dirty="0"/>
          </a:p>
        </p:txBody>
      </p:sp>
      <p:sp>
        <p:nvSpPr>
          <p:cNvPr id="3" name="2 İçerik Yer Tutucusu"/>
          <p:cNvSpPr>
            <a:spLocks noGrp="1"/>
          </p:cNvSpPr>
          <p:nvPr>
            <p:ph idx="1"/>
          </p:nvPr>
        </p:nvSpPr>
        <p:spPr/>
        <p:txBody>
          <a:bodyPr>
            <a:normAutofit lnSpcReduction="10000"/>
          </a:bodyPr>
          <a:lstStyle/>
          <a:p>
            <a:pPr algn="just">
              <a:lnSpc>
                <a:spcPct val="150000"/>
              </a:lnSpc>
            </a:pPr>
            <a:r>
              <a:rPr lang="tr-TR" dirty="0" smtClean="0">
                <a:latin typeface="Times New Roman" pitchFamily="18" charset="0"/>
                <a:cs typeface="Times New Roman" pitchFamily="18" charset="0"/>
              </a:rPr>
              <a:t>Mesleğe kabul edilecek adayların kabulünde kullanılacak ölçütlerin belirlenmesinde</a:t>
            </a:r>
          </a:p>
          <a:p>
            <a:pPr algn="just">
              <a:lnSpc>
                <a:spcPct val="150000"/>
              </a:lnSpc>
            </a:pPr>
            <a:r>
              <a:rPr lang="tr-TR" dirty="0" smtClean="0">
                <a:latin typeface="Times New Roman" pitchFamily="18" charset="0"/>
                <a:cs typeface="Times New Roman" pitchFamily="18" charset="0"/>
              </a:rPr>
              <a:t>Hemşirelerin yeteneklerini biçimlendirmek üzere eğitsel standartların belirlenmesinde</a:t>
            </a:r>
          </a:p>
          <a:p>
            <a:pPr algn="just">
              <a:lnSpc>
                <a:spcPct val="150000"/>
              </a:lnSpc>
            </a:pPr>
            <a:r>
              <a:rPr lang="tr-TR" dirty="0" smtClean="0">
                <a:latin typeface="Times New Roman" pitchFamily="18" charset="0"/>
                <a:cs typeface="Times New Roman" pitchFamily="18" charset="0"/>
              </a:rPr>
              <a:t>Mezunların resmi kayıtlara geçmesi ve yetkilendirilmesi sürecine ve ölçütlerine</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latin typeface="Times New Roman" pitchFamily="18" charset="0"/>
                <a:cs typeface="Times New Roman" pitchFamily="18" charset="0"/>
              </a:rPr>
              <a:t>Hemşirelikteki Yasal Düzenlemeler</a:t>
            </a:r>
            <a:endParaRPr lang="tr-TR" b="1" dirty="0"/>
          </a:p>
        </p:txBody>
      </p:sp>
      <p:sp>
        <p:nvSpPr>
          <p:cNvPr id="3" name="2 İçerik Yer Tutucusu"/>
          <p:cNvSpPr>
            <a:spLocks noGrp="1"/>
          </p:cNvSpPr>
          <p:nvPr>
            <p:ph idx="1"/>
          </p:nvPr>
        </p:nvSpPr>
        <p:spPr/>
        <p:txBody>
          <a:bodyPr>
            <a:normAutofit/>
          </a:bodyPr>
          <a:lstStyle/>
          <a:p>
            <a:pPr algn="just">
              <a:lnSpc>
                <a:spcPct val="150000"/>
              </a:lnSpc>
            </a:pPr>
            <a:r>
              <a:rPr lang="tr-TR" dirty="0" smtClean="0">
                <a:latin typeface="Times New Roman" pitchFamily="18" charset="0"/>
                <a:cs typeface="Times New Roman" pitchFamily="18" charset="0"/>
              </a:rPr>
              <a:t>Hemşirelik personelinin iş tanımları ve iş unvanlarına göre sınıflandırılmasına</a:t>
            </a:r>
          </a:p>
          <a:p>
            <a:pPr algn="just">
              <a:lnSpc>
                <a:spcPct val="150000"/>
              </a:lnSpc>
            </a:pPr>
            <a:r>
              <a:rPr lang="tr-TR" dirty="0" smtClean="0">
                <a:latin typeface="Times New Roman" pitchFamily="18" charset="0"/>
                <a:cs typeface="Times New Roman" pitchFamily="18" charset="0"/>
              </a:rPr>
              <a:t>Sağlık iş yasalarına</a:t>
            </a:r>
          </a:p>
          <a:p>
            <a:pPr algn="just">
              <a:lnSpc>
                <a:spcPct val="150000"/>
              </a:lnSpc>
            </a:pPr>
            <a:r>
              <a:rPr lang="tr-TR" dirty="0" smtClean="0">
                <a:latin typeface="Times New Roman" pitchFamily="18" charset="0"/>
                <a:cs typeface="Times New Roman" pitchFamily="18" charset="0"/>
              </a:rPr>
              <a:t>İş değerleme sistemlerine, </a:t>
            </a:r>
            <a:r>
              <a:rPr lang="tr-TR" dirty="0" err="1" smtClean="0">
                <a:latin typeface="Times New Roman" pitchFamily="18" charset="0"/>
                <a:cs typeface="Times New Roman" pitchFamily="18" charset="0"/>
              </a:rPr>
              <a:t>ücretleme</a:t>
            </a:r>
            <a:r>
              <a:rPr lang="tr-TR" dirty="0" smtClean="0">
                <a:latin typeface="Times New Roman" pitchFamily="18" charset="0"/>
                <a:cs typeface="Times New Roman" pitchFamily="18" charset="0"/>
              </a:rPr>
              <a:t> ve performans değerlendirmeye yer verir.</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pic>
        <p:nvPicPr>
          <p:cNvPr id="4" name="3 İçerik Yer Tutucusu" descr="indir (1).jpg"/>
          <p:cNvPicPr>
            <a:picLocks noGrp="1" noChangeAspect="1"/>
          </p:cNvPicPr>
          <p:nvPr>
            <p:ph idx="1"/>
          </p:nvPr>
        </p:nvPicPr>
        <p:blipFill>
          <a:blip r:embed="rId2" cstate="print"/>
          <a:stretch>
            <a:fillRect/>
          </a:stretch>
        </p:blipFill>
        <p:spPr>
          <a:xfrm>
            <a:off x="395537" y="404664"/>
            <a:ext cx="8544220" cy="6120679"/>
          </a:xfr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pic>
        <p:nvPicPr>
          <p:cNvPr id="4" name="Picture 2"/>
          <p:cNvPicPr>
            <a:picLocks noGrp="1" noChangeAspect="1" noChangeArrowheads="1"/>
          </p:cNvPicPr>
          <p:nvPr>
            <p:ph idx="1"/>
          </p:nvPr>
        </p:nvPicPr>
        <p:blipFill>
          <a:blip r:embed="rId2" cstate="print"/>
          <a:srcRect/>
          <a:stretch>
            <a:fillRect/>
          </a:stretch>
        </p:blipFill>
        <p:spPr bwMode="auto">
          <a:xfrm>
            <a:off x="323528" y="260648"/>
            <a:ext cx="8640960" cy="6264696"/>
          </a:xfrm>
          <a:prstGeom prst="rect">
            <a:avLst/>
          </a:prstGeom>
          <a:noFill/>
          <a:ln w="9525">
            <a:noFill/>
            <a:miter lim="800000"/>
            <a:headEnd/>
            <a:tailEnd/>
          </a:ln>
          <a:effectLst/>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pic>
        <p:nvPicPr>
          <p:cNvPr id="4" name="Picture 2"/>
          <p:cNvPicPr>
            <a:picLocks noGrp="1" noChangeAspect="1" noChangeArrowheads="1"/>
          </p:cNvPicPr>
          <p:nvPr>
            <p:ph idx="1"/>
          </p:nvPr>
        </p:nvPicPr>
        <p:blipFill>
          <a:blip r:embed="rId2" cstate="print"/>
          <a:srcRect/>
          <a:stretch>
            <a:fillRect/>
          </a:stretch>
        </p:blipFill>
        <p:spPr bwMode="auto">
          <a:xfrm>
            <a:off x="179512" y="260648"/>
            <a:ext cx="8712968" cy="6336704"/>
          </a:xfrm>
          <a:prstGeom prst="rect">
            <a:avLst/>
          </a:prstGeom>
          <a:noFill/>
          <a:ln w="9525">
            <a:noFill/>
            <a:miter lim="800000"/>
            <a:headEnd/>
            <a:tailEnd/>
          </a:ln>
          <a:effectLst/>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pic>
        <p:nvPicPr>
          <p:cNvPr id="4" name="Picture 2"/>
          <p:cNvPicPr>
            <a:picLocks noGrp="1" noChangeAspect="1" noChangeArrowheads="1"/>
          </p:cNvPicPr>
          <p:nvPr>
            <p:ph idx="1"/>
          </p:nvPr>
        </p:nvPicPr>
        <p:blipFill>
          <a:blip r:embed="rId2" cstate="print"/>
          <a:srcRect/>
          <a:stretch>
            <a:fillRect/>
          </a:stretch>
        </p:blipFill>
        <p:spPr bwMode="auto">
          <a:xfrm>
            <a:off x="323528" y="188640"/>
            <a:ext cx="8496944" cy="6408712"/>
          </a:xfrm>
          <a:prstGeom prst="rect">
            <a:avLst/>
          </a:prstGeom>
          <a:noFill/>
          <a:ln w="9525">
            <a:noFill/>
            <a:miter lim="800000"/>
            <a:headEnd/>
            <a:tailEnd/>
          </a:ln>
          <a:effectLst/>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endParaRPr lang="tr-TR" dirty="0" smtClean="0">
              <a:hlinkClick r:id="rId2"/>
            </a:endParaRPr>
          </a:p>
          <a:p>
            <a:r>
              <a:rPr lang="tr-TR" dirty="0" smtClean="0">
                <a:hlinkClick r:id="rId2"/>
              </a:rPr>
              <a:t>http://www.</a:t>
            </a:r>
            <a:r>
              <a:rPr lang="tr-TR" dirty="0" err="1" smtClean="0">
                <a:hlinkClick r:id="rId2"/>
              </a:rPr>
              <a:t>turkhemsirelerdernegi</a:t>
            </a:r>
            <a:r>
              <a:rPr lang="tr-TR" dirty="0" smtClean="0">
                <a:hlinkClick r:id="rId2"/>
              </a:rPr>
              <a:t>.</a:t>
            </a:r>
            <a:r>
              <a:rPr lang="tr-TR" dirty="0" err="1" smtClean="0">
                <a:hlinkClick r:id="rId2"/>
              </a:rPr>
              <a:t>org.tr</a:t>
            </a:r>
            <a:r>
              <a:rPr lang="tr-TR" dirty="0" smtClean="0">
                <a:hlinkClick r:id="rId2"/>
              </a:rPr>
              <a:t>/tr/yasa-ve-</a:t>
            </a:r>
            <a:r>
              <a:rPr lang="tr-TR" dirty="0" err="1" smtClean="0">
                <a:hlinkClick r:id="rId2"/>
              </a:rPr>
              <a:t>yonetmelikler</a:t>
            </a:r>
            <a:r>
              <a:rPr lang="tr-TR" dirty="0" smtClean="0">
                <a:hlinkClick r:id="rId2"/>
              </a:rPr>
              <a:t>.</a:t>
            </a:r>
            <a:r>
              <a:rPr lang="tr-TR" dirty="0" err="1" smtClean="0">
                <a:hlinkClick r:id="rId2"/>
              </a:rPr>
              <a:t>aspx</a:t>
            </a:r>
            <a:r>
              <a:rPr lang="tr-TR" dirty="0" smtClean="0"/>
              <a:t> </a:t>
            </a:r>
            <a:endParaRPr lang="tr-T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Hemşirelikte Yasal Düzenlemeler </a:t>
            </a:r>
            <a:endParaRPr lang="tr-TR" b="1" dirty="0"/>
          </a:p>
        </p:txBody>
      </p:sp>
      <p:sp>
        <p:nvSpPr>
          <p:cNvPr id="3" name="2 İçerik Yer Tutucusu"/>
          <p:cNvSpPr>
            <a:spLocks noGrp="1"/>
          </p:cNvSpPr>
          <p:nvPr>
            <p:ph idx="1"/>
          </p:nvPr>
        </p:nvSpPr>
        <p:spPr/>
        <p:txBody>
          <a:bodyPr>
            <a:normAutofit/>
          </a:bodyPr>
          <a:lstStyle/>
          <a:p>
            <a:pPr algn="ctr">
              <a:buNone/>
            </a:pPr>
            <a:endParaRPr lang="tr-TR" sz="4400" b="1" dirty="0" smtClean="0">
              <a:latin typeface="Times New Roman" pitchFamily="18" charset="0"/>
              <a:cs typeface="Times New Roman" pitchFamily="18" charset="0"/>
            </a:endParaRPr>
          </a:p>
          <a:p>
            <a:pPr algn="ctr">
              <a:buNone/>
            </a:pPr>
            <a:r>
              <a:rPr lang="tr-TR" sz="4400" b="1" dirty="0" smtClean="0">
                <a:latin typeface="Times New Roman" pitchFamily="18" charset="0"/>
                <a:cs typeface="Times New Roman" pitchFamily="18" charset="0"/>
              </a:rPr>
              <a:t>Hemşirelik Yasasının Yeniden Düzenlenmesi (2007)</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Hemşirelikte Yasal Düzenlemeler </a:t>
            </a:r>
            <a:endParaRPr lang="tr-TR" b="1" dirty="0"/>
          </a:p>
        </p:txBody>
      </p:sp>
      <p:sp>
        <p:nvSpPr>
          <p:cNvPr id="3" name="2 İçerik Yer Tutucusu"/>
          <p:cNvSpPr>
            <a:spLocks noGrp="1"/>
          </p:cNvSpPr>
          <p:nvPr>
            <p:ph idx="1"/>
          </p:nvPr>
        </p:nvSpPr>
        <p:spPr>
          <a:xfrm>
            <a:off x="457200" y="1340768"/>
            <a:ext cx="8229600" cy="5184576"/>
          </a:xfrm>
        </p:spPr>
        <p:txBody>
          <a:bodyPr>
            <a:normAutofit fontScale="85000" lnSpcReduction="10000"/>
          </a:bodyPr>
          <a:lstStyle/>
          <a:p>
            <a:pPr algn="just">
              <a:buNone/>
            </a:pPr>
            <a:r>
              <a:rPr lang="tr-TR" b="1" dirty="0" smtClean="0">
                <a:latin typeface="Times New Roman" pitchFamily="18" charset="0"/>
                <a:cs typeface="Times New Roman" pitchFamily="18" charset="0"/>
              </a:rPr>
              <a:t>Hemşirelik Yasasının Yeniden Düzenlenmesi (2007)</a:t>
            </a:r>
          </a:p>
          <a:p>
            <a:pPr algn="just"/>
            <a:r>
              <a:rPr lang="tr-TR" b="1" dirty="0" smtClean="0">
                <a:latin typeface="Times New Roman" pitchFamily="18" charset="0"/>
                <a:cs typeface="Times New Roman" pitchFamily="18" charset="0"/>
              </a:rPr>
              <a:t>Madde 1: </a:t>
            </a:r>
            <a:r>
              <a:rPr lang="tr-TR" dirty="0" smtClean="0">
                <a:latin typeface="Times New Roman" pitchFamily="18" charset="0"/>
                <a:cs typeface="Times New Roman" pitchFamily="18" charset="0"/>
              </a:rPr>
              <a:t>Türkiye’de üniversitelerin hemşirelik ile ilgili </a:t>
            </a:r>
            <a:r>
              <a:rPr lang="tr-TR" dirty="0" smtClean="0">
                <a:solidFill>
                  <a:srgbClr val="FF0000"/>
                </a:solidFill>
                <a:latin typeface="Times New Roman" pitchFamily="18" charset="0"/>
                <a:cs typeface="Times New Roman" pitchFamily="18" charset="0"/>
              </a:rPr>
              <a:t>lisans eğitimi veren fakülte ve yüksek </a:t>
            </a:r>
            <a:r>
              <a:rPr lang="tr-TR" dirty="0" smtClean="0">
                <a:latin typeface="Times New Roman" pitchFamily="18" charset="0"/>
                <a:cs typeface="Times New Roman" pitchFamily="18" charset="0"/>
              </a:rPr>
              <a:t>okullarından mezun olan ve diplomaları Sağlık Bakanlığınca tescil edilenler ile öğrenimlerini yurt dışında hemşirelik ile ilgili, Devlet tarafından tanınan bir okulda tamamlayarak denklikleri onaylanan ve diplomaları Sağlık Bakanlığınca tescil edilenlere </a:t>
            </a:r>
            <a:r>
              <a:rPr lang="tr-TR" dirty="0" smtClean="0">
                <a:solidFill>
                  <a:srgbClr val="FF0000"/>
                </a:solidFill>
                <a:latin typeface="Times New Roman" pitchFamily="18" charset="0"/>
                <a:cs typeface="Times New Roman" pitchFamily="18" charset="0"/>
              </a:rPr>
              <a:t>Hemşire</a:t>
            </a:r>
            <a:r>
              <a:rPr lang="tr-TR" dirty="0" smtClean="0">
                <a:latin typeface="Times New Roman" pitchFamily="18" charset="0"/>
                <a:cs typeface="Times New Roman" pitchFamily="18" charset="0"/>
              </a:rPr>
              <a:t> unvanı </a:t>
            </a:r>
            <a:r>
              <a:rPr lang="tr-TR" dirty="0" smtClean="0">
                <a:latin typeface="Times New Roman" pitchFamily="18" charset="0"/>
                <a:cs typeface="Times New Roman" pitchFamily="18" charset="0"/>
              </a:rPr>
              <a:t>verilir.</a:t>
            </a:r>
          </a:p>
          <a:p>
            <a:pPr algn="just"/>
            <a:r>
              <a:rPr lang="tr-TR" dirty="0" smtClean="0">
                <a:latin typeface="Times New Roman" pitchFamily="18" charset="0"/>
                <a:cs typeface="Times New Roman" pitchFamily="18" charset="0"/>
              </a:rPr>
              <a:t>Bu </a:t>
            </a:r>
            <a:r>
              <a:rPr lang="tr-TR" dirty="0" smtClean="0">
                <a:latin typeface="Times New Roman" pitchFamily="18" charset="0"/>
                <a:cs typeface="Times New Roman" pitchFamily="18" charset="0"/>
              </a:rPr>
              <a:t>kanunun yürürlüğe girmesinden evvel usulüne göre hemşirelik sınıfına alınmış olanlar sanatlarını yapmaya ve hemşire unvanını kullanmaya devam ederler.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pPr algn="just">
              <a:lnSpc>
                <a:spcPct val="150000"/>
              </a:lnSpc>
            </a:pPr>
            <a:r>
              <a:rPr lang="tr-TR" dirty="0" smtClean="0">
                <a:latin typeface="Times New Roman" pitchFamily="18" charset="0"/>
                <a:cs typeface="Times New Roman" pitchFamily="18" charset="0"/>
              </a:rPr>
              <a:t>Bu </a:t>
            </a:r>
            <a:r>
              <a:rPr lang="tr-TR" dirty="0">
                <a:latin typeface="Times New Roman" pitchFamily="18" charset="0"/>
                <a:cs typeface="Times New Roman" pitchFamily="18" charset="0"/>
              </a:rPr>
              <a:t>sosyal ilişkilerin tâbi olduğu </a:t>
            </a:r>
            <a:r>
              <a:rPr lang="tr-TR" dirty="0" smtClean="0">
                <a:latin typeface="Times New Roman" pitchFamily="18" charset="0"/>
                <a:cs typeface="Times New Roman" pitchFamily="18" charset="0"/>
              </a:rPr>
              <a:t>düzen, </a:t>
            </a:r>
            <a:r>
              <a:rPr lang="tr-TR" dirty="0">
                <a:latin typeface="Times New Roman" pitchFamily="18" charset="0"/>
                <a:cs typeface="Times New Roman" pitchFamily="18" charset="0"/>
              </a:rPr>
              <a:t>sosyal düzen olarak ifade edilmektedir. </a:t>
            </a:r>
            <a:endParaRPr lang="tr-TR" dirty="0" smtClean="0">
              <a:latin typeface="Times New Roman" pitchFamily="18" charset="0"/>
              <a:cs typeface="Times New Roman" pitchFamily="18" charset="0"/>
            </a:endParaRPr>
          </a:p>
          <a:p>
            <a:pPr algn="just">
              <a:lnSpc>
                <a:spcPct val="150000"/>
              </a:lnSpc>
            </a:pPr>
            <a:r>
              <a:rPr lang="tr-TR" dirty="0" smtClean="0">
                <a:latin typeface="Times New Roman" pitchFamily="18" charset="0"/>
                <a:cs typeface="Times New Roman" pitchFamily="18" charset="0"/>
              </a:rPr>
              <a:t>Genel </a:t>
            </a:r>
            <a:r>
              <a:rPr lang="tr-TR" dirty="0">
                <a:latin typeface="Times New Roman" pitchFamily="18" charset="0"/>
                <a:cs typeface="Times New Roman" pitchFamily="18" charset="0"/>
              </a:rPr>
              <a:t>kabul gören </a:t>
            </a:r>
            <a:r>
              <a:rPr lang="tr-TR" dirty="0" smtClean="0">
                <a:latin typeface="Times New Roman" pitchFamily="18" charset="0"/>
                <a:cs typeface="Times New Roman" pitchFamily="18" charset="0"/>
              </a:rPr>
              <a:t>yaklaşıma </a:t>
            </a:r>
            <a:r>
              <a:rPr lang="tr-TR" dirty="0">
                <a:latin typeface="Times New Roman" pitchFamily="18" charset="0"/>
                <a:cs typeface="Times New Roman" pitchFamily="18" charset="0"/>
              </a:rPr>
              <a:t>göre sosyal düzen kuralları; din kuralları, ahlak kuralları, görgü kuralları ve hukuk kuralları şeklinde sınıflandırılmaktadır.</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Hemşirelikte Yasal Düzenlemeler </a:t>
            </a:r>
            <a:endParaRPr lang="tr-TR" dirty="0"/>
          </a:p>
        </p:txBody>
      </p:sp>
      <p:sp>
        <p:nvSpPr>
          <p:cNvPr id="3" name="2 İçerik Yer Tutucusu"/>
          <p:cNvSpPr>
            <a:spLocks noGrp="1"/>
          </p:cNvSpPr>
          <p:nvPr>
            <p:ph idx="1"/>
          </p:nvPr>
        </p:nvSpPr>
        <p:spPr/>
        <p:txBody>
          <a:bodyPr/>
          <a:lstStyle/>
          <a:p>
            <a:pPr algn="just">
              <a:lnSpc>
                <a:spcPct val="150000"/>
              </a:lnSpc>
              <a:buNone/>
            </a:pPr>
            <a:r>
              <a:rPr lang="tr-TR" sz="2800" b="1" dirty="0" smtClean="0">
                <a:latin typeface="Times New Roman" pitchFamily="18" charset="0"/>
                <a:cs typeface="Times New Roman" pitchFamily="18" charset="0"/>
              </a:rPr>
              <a:t>Hemşirelik Yasasının Yeniden Düzenlenmesi (2007)</a:t>
            </a:r>
          </a:p>
          <a:p>
            <a:pPr>
              <a:lnSpc>
                <a:spcPct val="150000"/>
              </a:lnSpc>
            </a:pPr>
            <a:r>
              <a:rPr lang="tr-TR" b="1" dirty="0" smtClean="0">
                <a:latin typeface="Times New Roman" pitchFamily="18" charset="0"/>
                <a:cs typeface="Times New Roman" pitchFamily="18" charset="0"/>
              </a:rPr>
              <a:t>Madde 3: </a:t>
            </a:r>
            <a:r>
              <a:rPr lang="tr-TR" dirty="0" smtClean="0">
                <a:latin typeface="Times New Roman" pitchFamily="18" charset="0"/>
                <a:cs typeface="Times New Roman" pitchFamily="18" charset="0"/>
              </a:rPr>
              <a:t>Türkiye’de hemşirelik mesleğini bu Kanun hükümleri dahilinde hemşire unvanı kazanmış </a:t>
            </a:r>
            <a:r>
              <a:rPr lang="tr-TR" dirty="0" smtClean="0">
                <a:solidFill>
                  <a:srgbClr val="FF0000"/>
                </a:solidFill>
                <a:latin typeface="Times New Roman" pitchFamily="18" charset="0"/>
                <a:cs typeface="Times New Roman" pitchFamily="18" charset="0"/>
              </a:rPr>
              <a:t>Türk vatandaşı </a:t>
            </a:r>
            <a:r>
              <a:rPr lang="tr-TR" dirty="0" smtClean="0">
                <a:latin typeface="Times New Roman" pitchFamily="18" charset="0"/>
                <a:cs typeface="Times New Roman" pitchFamily="18" charset="0"/>
              </a:rPr>
              <a:t>hemşirelerden başka kimse yapamaz.</a:t>
            </a:r>
            <a:endParaRPr lang="tr-T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Hemşirelikte Yasal Düzenlemeler </a:t>
            </a:r>
            <a:endParaRPr lang="tr-TR" dirty="0"/>
          </a:p>
        </p:txBody>
      </p:sp>
      <p:sp>
        <p:nvSpPr>
          <p:cNvPr id="3" name="2 İçerik Yer Tutucusu"/>
          <p:cNvSpPr>
            <a:spLocks noGrp="1"/>
          </p:cNvSpPr>
          <p:nvPr>
            <p:ph idx="1"/>
          </p:nvPr>
        </p:nvSpPr>
        <p:spPr>
          <a:xfrm>
            <a:off x="457200" y="1600200"/>
            <a:ext cx="8229600" cy="4781128"/>
          </a:xfrm>
        </p:spPr>
        <p:txBody>
          <a:bodyPr>
            <a:normAutofit fontScale="92500"/>
          </a:bodyPr>
          <a:lstStyle/>
          <a:p>
            <a:pPr algn="just">
              <a:buNone/>
            </a:pPr>
            <a:r>
              <a:rPr lang="tr-TR" sz="3000" b="1" dirty="0" smtClean="0">
                <a:latin typeface="Times New Roman" pitchFamily="18" charset="0"/>
                <a:cs typeface="Times New Roman" pitchFamily="18" charset="0"/>
              </a:rPr>
              <a:t>Hemşirelik Yasasının Yeniden Düzenlenmesi (2007)</a:t>
            </a:r>
            <a:endParaRPr lang="tr-TR" sz="3000" dirty="0" smtClean="0">
              <a:latin typeface="Times New Roman" pitchFamily="18" charset="0"/>
              <a:cs typeface="Times New Roman" pitchFamily="18" charset="0"/>
            </a:endParaRPr>
          </a:p>
          <a:p>
            <a:pPr algn="just"/>
            <a:r>
              <a:rPr lang="tr-TR" b="1" dirty="0" smtClean="0">
                <a:latin typeface="Times New Roman" pitchFamily="18" charset="0"/>
                <a:cs typeface="Times New Roman" pitchFamily="18" charset="0"/>
              </a:rPr>
              <a:t>Madde 4 -</a:t>
            </a:r>
            <a:r>
              <a:rPr lang="tr-TR" dirty="0" smtClean="0">
                <a:latin typeface="Times New Roman" pitchFamily="18" charset="0"/>
                <a:cs typeface="Times New Roman" pitchFamily="18" charset="0"/>
              </a:rPr>
              <a:t> Hemşireler; tabip tarafından acil haller dışında yazılı olarak </a:t>
            </a:r>
            <a:r>
              <a:rPr lang="tr-TR" dirty="0" smtClean="0">
                <a:solidFill>
                  <a:srgbClr val="FF0000"/>
                </a:solidFill>
                <a:latin typeface="Times New Roman" pitchFamily="18" charset="0"/>
                <a:cs typeface="Times New Roman" pitchFamily="18" charset="0"/>
              </a:rPr>
              <a:t>verilen tedavileri uygulamak</a:t>
            </a:r>
            <a:r>
              <a:rPr lang="tr-TR" dirty="0" smtClean="0">
                <a:latin typeface="Times New Roman" pitchFamily="18" charset="0"/>
                <a:cs typeface="Times New Roman" pitchFamily="18" charset="0"/>
              </a:rPr>
              <a:t>, her ortamda bireyin, ailenin ve toplumun hemşirelik girişimleri ile karşılanabilecek </a:t>
            </a:r>
            <a:r>
              <a:rPr lang="tr-TR" dirty="0" smtClean="0">
                <a:solidFill>
                  <a:srgbClr val="FF0000"/>
                </a:solidFill>
                <a:latin typeface="Times New Roman" pitchFamily="18" charset="0"/>
                <a:cs typeface="Times New Roman" pitchFamily="18" charset="0"/>
              </a:rPr>
              <a:t>sağlıkla ilgili ihtiyaçlarını belirlemek</a:t>
            </a:r>
            <a:r>
              <a:rPr lang="tr-TR" dirty="0" smtClean="0">
                <a:latin typeface="Times New Roman" pitchFamily="18" charset="0"/>
                <a:cs typeface="Times New Roman" pitchFamily="18" charset="0"/>
              </a:rPr>
              <a:t> ve hemşirelik tanılama süreci kapsamında belirlenen ihtiyaçlar çerçevesinde </a:t>
            </a:r>
            <a:r>
              <a:rPr lang="tr-TR" dirty="0" smtClean="0">
                <a:solidFill>
                  <a:srgbClr val="FF0000"/>
                </a:solidFill>
                <a:latin typeface="Times New Roman" pitchFamily="18" charset="0"/>
                <a:cs typeface="Times New Roman" pitchFamily="18" charset="0"/>
              </a:rPr>
              <a:t>hemşirelik bakımını planlamak, uygulamak, denetlemek ve değerlendirmekle</a:t>
            </a:r>
            <a:r>
              <a:rPr lang="tr-TR" dirty="0" smtClean="0">
                <a:latin typeface="Times New Roman" pitchFamily="18" charset="0"/>
                <a:cs typeface="Times New Roman" pitchFamily="18" charset="0"/>
              </a:rPr>
              <a:t> görevli ve yetkili sağlık personelidir…..</a:t>
            </a:r>
          </a:p>
          <a:p>
            <a:pPr algn="just"/>
            <a:endParaRPr lang="tr-TR" dirty="0" smtClean="0">
              <a:latin typeface="Times New Roman" pitchFamily="18" charset="0"/>
              <a:cs typeface="Times New Roman" pitchFamily="18" charset="0"/>
            </a:endParaRPr>
          </a:p>
          <a:p>
            <a:endParaRPr lang="tr-T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Hemşirelikte Yasal Düzenlemeler </a:t>
            </a:r>
            <a:endParaRPr lang="tr-TR" dirty="0"/>
          </a:p>
        </p:txBody>
      </p:sp>
      <p:sp>
        <p:nvSpPr>
          <p:cNvPr id="3" name="2 İçerik Yer Tutucusu"/>
          <p:cNvSpPr>
            <a:spLocks noGrp="1"/>
          </p:cNvSpPr>
          <p:nvPr>
            <p:ph idx="1"/>
          </p:nvPr>
        </p:nvSpPr>
        <p:spPr>
          <a:xfrm>
            <a:off x="457200" y="1340768"/>
            <a:ext cx="8229600" cy="5040560"/>
          </a:xfrm>
        </p:spPr>
        <p:txBody>
          <a:bodyPr>
            <a:normAutofit fontScale="85000" lnSpcReduction="10000"/>
          </a:bodyPr>
          <a:lstStyle/>
          <a:p>
            <a:pPr algn="just">
              <a:buNone/>
            </a:pPr>
            <a:r>
              <a:rPr lang="tr-TR" b="1" dirty="0" smtClean="0">
                <a:latin typeface="Times New Roman" pitchFamily="18" charset="0"/>
                <a:cs typeface="Times New Roman" pitchFamily="18" charset="0"/>
              </a:rPr>
              <a:t>Hemşirelik Yasasının Yeniden Düzenlenmesi (2007)</a:t>
            </a:r>
            <a:endParaRPr lang="tr-TR" dirty="0" smtClean="0">
              <a:latin typeface="Times New Roman" pitchFamily="18" charset="0"/>
              <a:cs typeface="Times New Roman" pitchFamily="18" charset="0"/>
            </a:endParaRPr>
          </a:p>
          <a:p>
            <a:pPr algn="just"/>
            <a:r>
              <a:rPr lang="tr-TR" b="1" dirty="0" smtClean="0">
                <a:latin typeface="Times New Roman" pitchFamily="18" charset="0"/>
                <a:cs typeface="Times New Roman" pitchFamily="18" charset="0"/>
              </a:rPr>
              <a:t>Madde 8 -</a:t>
            </a:r>
            <a:r>
              <a:rPr lang="tr-TR" dirty="0" smtClean="0">
                <a:latin typeface="Times New Roman" pitchFamily="18" charset="0"/>
                <a:cs typeface="Times New Roman" pitchFamily="18" charset="0"/>
              </a:rPr>
              <a:t> Lisans mezunu hemşireler meslekleriyle ilgili lisansüstü eğitim alarak uzmanlaştıktan ve diplomaları Sağlık Bakanlığınca tescil edildikten sonra uzman hemşire olarak çalışırlar.</a:t>
            </a:r>
            <a:br>
              <a:rPr lang="tr-TR" dirty="0" smtClean="0">
                <a:latin typeface="Times New Roman" pitchFamily="18" charset="0"/>
                <a:cs typeface="Times New Roman" pitchFamily="18" charset="0"/>
              </a:rPr>
            </a:br>
            <a:r>
              <a:rPr lang="tr-TR" dirty="0" smtClean="0">
                <a:latin typeface="Times New Roman" pitchFamily="18" charset="0"/>
                <a:cs typeface="Times New Roman" pitchFamily="18" charset="0"/>
              </a:rPr>
              <a:t>Hemşireler meslekleri ile ilgili olan özellik arz eden birim ve alanlarda belirlenecek esaslar çerçevesinde yetki belgesi alırlar. Yetki belgesi alınacak eğitim programlarının düzenlenmesi, uygulanması, koordinasyonu, belgelendirme ve tescili ile kredilendirme ve yetki belgelerinin iptali gibi hususlar, Sağlık Bakanlığınca çıkarılacak yönetmelikle düzenlenir</a:t>
            </a:r>
            <a:endParaRPr lang="tr-T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Hemşirelikte Yasal Düzenlemeler </a:t>
            </a:r>
            <a:endParaRPr lang="tr-TR" dirty="0"/>
          </a:p>
        </p:txBody>
      </p:sp>
      <p:sp>
        <p:nvSpPr>
          <p:cNvPr id="3" name="2 İçerik Yer Tutucusu"/>
          <p:cNvSpPr>
            <a:spLocks noGrp="1"/>
          </p:cNvSpPr>
          <p:nvPr>
            <p:ph idx="1"/>
          </p:nvPr>
        </p:nvSpPr>
        <p:spPr/>
        <p:txBody>
          <a:bodyPr>
            <a:normAutofit/>
          </a:bodyPr>
          <a:lstStyle/>
          <a:p>
            <a:pPr>
              <a:lnSpc>
                <a:spcPct val="150000"/>
              </a:lnSpc>
              <a:buNone/>
            </a:pPr>
            <a:r>
              <a:rPr lang="tr-TR" sz="2800" b="1" dirty="0" smtClean="0">
                <a:latin typeface="Times New Roman" pitchFamily="18" charset="0"/>
                <a:cs typeface="Times New Roman" pitchFamily="18" charset="0"/>
              </a:rPr>
              <a:t>Hemşirelik Yasasının Yeniden Düzenlenmesi (2007)</a:t>
            </a:r>
          </a:p>
          <a:p>
            <a:pPr>
              <a:lnSpc>
                <a:spcPct val="150000"/>
              </a:lnSpc>
            </a:pPr>
            <a:r>
              <a:rPr lang="tr-TR" b="1" dirty="0" smtClean="0">
                <a:latin typeface="Times New Roman" pitchFamily="18" charset="0"/>
                <a:cs typeface="Times New Roman" pitchFamily="18" charset="0"/>
              </a:rPr>
              <a:t>Madde 9 -</a:t>
            </a:r>
            <a:r>
              <a:rPr lang="tr-TR" dirty="0" smtClean="0">
                <a:latin typeface="Times New Roman" pitchFamily="18" charset="0"/>
                <a:cs typeface="Times New Roman" pitchFamily="18" charset="0"/>
              </a:rPr>
              <a:t>  Hemşirelikle ilgili yönetim görevlerinde lisans ve lisansüstü eğitime sahip hemşirelerin rüçhan (üstünlük, öncelik) hakları vardır.</a:t>
            </a:r>
          </a:p>
          <a:p>
            <a:endParaRPr lang="tr-TR"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Hemşirelikte Yasal Düzenlemeler </a:t>
            </a:r>
            <a:endParaRPr lang="tr-TR" dirty="0"/>
          </a:p>
        </p:txBody>
      </p:sp>
      <p:sp>
        <p:nvSpPr>
          <p:cNvPr id="3" name="2 İçerik Yer Tutucusu"/>
          <p:cNvSpPr>
            <a:spLocks noGrp="1"/>
          </p:cNvSpPr>
          <p:nvPr>
            <p:ph idx="1"/>
          </p:nvPr>
        </p:nvSpPr>
        <p:spPr/>
        <p:txBody>
          <a:bodyPr>
            <a:normAutofit/>
          </a:bodyPr>
          <a:lstStyle/>
          <a:p>
            <a:pPr algn="ctr">
              <a:lnSpc>
                <a:spcPct val="150000"/>
              </a:lnSpc>
              <a:buNone/>
            </a:pPr>
            <a:endParaRPr lang="tr-TR" sz="4400" b="1" dirty="0" smtClean="0">
              <a:latin typeface="Times New Roman" pitchFamily="18" charset="0"/>
              <a:cs typeface="Times New Roman" pitchFamily="18" charset="0"/>
            </a:endParaRPr>
          </a:p>
          <a:p>
            <a:pPr algn="ctr">
              <a:lnSpc>
                <a:spcPct val="150000"/>
              </a:lnSpc>
              <a:buNone/>
            </a:pPr>
            <a:r>
              <a:rPr lang="tr-TR" sz="4400" b="1" dirty="0" smtClean="0">
                <a:solidFill>
                  <a:srgbClr val="FF0000"/>
                </a:solidFill>
                <a:latin typeface="Times New Roman" pitchFamily="18" charset="0"/>
                <a:cs typeface="Times New Roman" pitchFamily="18" charset="0"/>
              </a:rPr>
              <a:t>Hemşirelik Yönetmeliği (2010)</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Hemşirelikte Yasal Düzenlemeler </a:t>
            </a:r>
            <a:endParaRPr lang="tr-TR" dirty="0"/>
          </a:p>
        </p:txBody>
      </p:sp>
      <p:sp>
        <p:nvSpPr>
          <p:cNvPr id="3" name="2 İçerik Yer Tutucusu"/>
          <p:cNvSpPr>
            <a:spLocks noGrp="1"/>
          </p:cNvSpPr>
          <p:nvPr>
            <p:ph idx="1"/>
          </p:nvPr>
        </p:nvSpPr>
        <p:spPr/>
        <p:txBody>
          <a:bodyPr>
            <a:normAutofit fontScale="85000" lnSpcReduction="10000"/>
          </a:bodyPr>
          <a:lstStyle/>
          <a:p>
            <a:pPr algn="just">
              <a:lnSpc>
                <a:spcPct val="150000"/>
              </a:lnSpc>
              <a:buNone/>
            </a:pPr>
            <a:r>
              <a:rPr lang="tr-TR" b="1" dirty="0" smtClean="0">
                <a:latin typeface="Times New Roman" pitchFamily="18" charset="0"/>
                <a:cs typeface="Times New Roman" pitchFamily="18" charset="0"/>
              </a:rPr>
              <a:t>Hemşirelik Yönetmeliği (2010)</a:t>
            </a:r>
          </a:p>
          <a:p>
            <a:pPr algn="just"/>
            <a:r>
              <a:rPr lang="tr-TR" b="1" dirty="0" smtClean="0">
                <a:latin typeface="Times New Roman" pitchFamily="18" charset="0"/>
                <a:cs typeface="Times New Roman" pitchFamily="18" charset="0"/>
              </a:rPr>
              <a:t>MADDE 4 –</a:t>
            </a:r>
            <a:r>
              <a:rPr lang="tr-TR" dirty="0" smtClean="0">
                <a:latin typeface="Times New Roman" pitchFamily="18" charset="0"/>
                <a:cs typeface="Times New Roman" pitchFamily="18" charset="0"/>
              </a:rPr>
              <a:t> (1) Bu Yönetmelikte geçen;</a:t>
            </a:r>
          </a:p>
          <a:p>
            <a:pPr algn="just"/>
            <a:r>
              <a:rPr lang="tr-TR" dirty="0" smtClean="0">
                <a:latin typeface="Times New Roman" pitchFamily="18" charset="0"/>
                <a:cs typeface="Times New Roman" pitchFamily="18" charset="0"/>
              </a:rPr>
              <a:t>a) Bakanlık: Sağlık Bakanlığını,</a:t>
            </a:r>
          </a:p>
          <a:p>
            <a:pPr algn="just"/>
            <a:r>
              <a:rPr lang="tr-TR" dirty="0" smtClean="0">
                <a:latin typeface="Times New Roman" pitchFamily="18" charset="0"/>
                <a:cs typeface="Times New Roman" pitchFamily="18" charset="0"/>
              </a:rPr>
              <a:t>b) Hemşire: 6283 sayılı Hemşirelik Kanununa göre hemşirelik mesleğini icra etmeye yetkili sağlık personelini,</a:t>
            </a:r>
          </a:p>
          <a:p>
            <a:pPr algn="just"/>
            <a:r>
              <a:rPr lang="tr-TR" dirty="0" smtClean="0">
                <a:latin typeface="Times New Roman" pitchFamily="18" charset="0"/>
                <a:cs typeface="Times New Roman" pitchFamily="18" charset="0"/>
              </a:rPr>
              <a:t>c) Hemşirelik tanılama süreci: Bireyin muhtemel veya mevcut sağlık sorununa yönelik olarak, hemşirelik hizmetleri çerçevesinde bakıma en uygun yaklaşımı belirlemeyi mümkün kılan durum değerlendirmesini,</a:t>
            </a:r>
          </a:p>
          <a:p>
            <a:endParaRPr lang="tr-TR"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Hemşirelikte Yasal Düzenlemeler </a:t>
            </a:r>
            <a:endParaRPr lang="tr-TR" dirty="0"/>
          </a:p>
        </p:txBody>
      </p:sp>
      <p:sp>
        <p:nvSpPr>
          <p:cNvPr id="3" name="2 İçerik Yer Tutucusu"/>
          <p:cNvSpPr>
            <a:spLocks noGrp="1"/>
          </p:cNvSpPr>
          <p:nvPr>
            <p:ph idx="1"/>
          </p:nvPr>
        </p:nvSpPr>
        <p:spPr/>
        <p:txBody>
          <a:bodyPr>
            <a:normAutofit fontScale="77500" lnSpcReduction="20000"/>
          </a:bodyPr>
          <a:lstStyle/>
          <a:p>
            <a:pPr algn="just">
              <a:lnSpc>
                <a:spcPct val="150000"/>
              </a:lnSpc>
              <a:buNone/>
            </a:pPr>
            <a:r>
              <a:rPr lang="tr-TR" b="1" dirty="0" smtClean="0">
                <a:latin typeface="Times New Roman" pitchFamily="18" charset="0"/>
                <a:cs typeface="Times New Roman" pitchFamily="18" charset="0"/>
              </a:rPr>
              <a:t>Hemşirelik Yönetmeliği (2010)</a:t>
            </a:r>
          </a:p>
          <a:p>
            <a:pPr algn="just"/>
            <a:r>
              <a:rPr lang="tr-TR" dirty="0" smtClean="0">
                <a:latin typeface="Times New Roman" pitchFamily="18" charset="0"/>
                <a:cs typeface="Times New Roman" pitchFamily="18" charset="0"/>
              </a:rPr>
              <a:t>ç) Kanun: 25/2/1954 tarihli ve 6283 sayılı Hemşirelik Kanununu,</a:t>
            </a:r>
          </a:p>
          <a:p>
            <a:pPr algn="just"/>
            <a:r>
              <a:rPr lang="tr-TR" dirty="0" smtClean="0">
                <a:latin typeface="Times New Roman" pitchFamily="18" charset="0"/>
                <a:cs typeface="Times New Roman" pitchFamily="18" charset="0"/>
              </a:rPr>
              <a:t>d) Başhemşire: Kurum ve kuruluşlarda hemşirelik hizmetlerini en üst düzeyde temsil eden hemşireyi,</a:t>
            </a:r>
          </a:p>
          <a:p>
            <a:pPr algn="just"/>
            <a:r>
              <a:rPr lang="tr-TR" dirty="0" smtClean="0">
                <a:latin typeface="Times New Roman" pitchFamily="18" charset="0"/>
                <a:cs typeface="Times New Roman" pitchFamily="18" charset="0"/>
              </a:rPr>
              <a:t>e) Uzman hemşire: Mesleğiyle ilgili lisansüstü eğitim alarak uzmanlaşan ve diploması Bakanlıkça tescil edilen hemşireyi,</a:t>
            </a:r>
          </a:p>
          <a:p>
            <a:pPr algn="just"/>
            <a:r>
              <a:rPr lang="tr-TR" dirty="0" smtClean="0">
                <a:latin typeface="Times New Roman" pitchFamily="18" charset="0"/>
                <a:cs typeface="Times New Roman" pitchFamily="18" charset="0"/>
              </a:rPr>
              <a:t>f) Yetki belgesi: Hemşirelerin meslekleriyle ilgili özellik arz eden birim ve alanlarda ilgili mevzuatında düzenlenen hizmet içi eğitim çalışmaları neticesinde Bakanlıkça tanzim olunan belgeyi ifade eder.</a:t>
            </a:r>
          </a:p>
          <a:p>
            <a:endParaRPr lang="tr-TR"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Hemşirelikte Yasal Düzenlemeler </a:t>
            </a:r>
            <a:endParaRPr lang="tr-TR" dirty="0"/>
          </a:p>
        </p:txBody>
      </p:sp>
      <p:sp>
        <p:nvSpPr>
          <p:cNvPr id="3" name="2 İçerik Yer Tutucusu"/>
          <p:cNvSpPr>
            <a:spLocks noGrp="1"/>
          </p:cNvSpPr>
          <p:nvPr>
            <p:ph idx="1"/>
          </p:nvPr>
        </p:nvSpPr>
        <p:spPr/>
        <p:txBody>
          <a:bodyPr>
            <a:normAutofit fontScale="85000" lnSpcReduction="20000"/>
          </a:bodyPr>
          <a:lstStyle/>
          <a:p>
            <a:pPr algn="just">
              <a:lnSpc>
                <a:spcPct val="150000"/>
              </a:lnSpc>
              <a:buNone/>
            </a:pPr>
            <a:r>
              <a:rPr lang="tr-TR" b="1" dirty="0" smtClean="0">
                <a:latin typeface="Times New Roman" pitchFamily="18" charset="0"/>
                <a:cs typeface="Times New Roman" pitchFamily="18" charset="0"/>
              </a:rPr>
              <a:t>Hemşirelik Yönetmeliği (2010)</a:t>
            </a:r>
          </a:p>
          <a:p>
            <a:pPr algn="just">
              <a:buNone/>
            </a:pPr>
            <a:r>
              <a:rPr lang="tr-TR" b="1" dirty="0" smtClean="0">
                <a:latin typeface="Times New Roman" pitchFamily="18" charset="0"/>
                <a:cs typeface="Times New Roman" pitchFamily="18" charset="0"/>
              </a:rPr>
              <a:t>Hemşirelik hizmetlerinin kapsamı </a:t>
            </a:r>
            <a:endParaRPr lang="tr-TR" dirty="0" smtClean="0">
              <a:latin typeface="Times New Roman" pitchFamily="18" charset="0"/>
              <a:cs typeface="Times New Roman" pitchFamily="18" charset="0"/>
            </a:endParaRPr>
          </a:p>
          <a:p>
            <a:pPr algn="just"/>
            <a:r>
              <a:rPr lang="tr-TR" b="1" dirty="0" smtClean="0">
                <a:latin typeface="Times New Roman" pitchFamily="18" charset="0"/>
                <a:cs typeface="Times New Roman" pitchFamily="18" charset="0"/>
              </a:rPr>
              <a:t>MADDE 5 –</a:t>
            </a:r>
            <a:r>
              <a:rPr lang="tr-TR" dirty="0" smtClean="0">
                <a:latin typeface="Times New Roman" pitchFamily="18" charset="0"/>
                <a:cs typeface="Times New Roman" pitchFamily="18" charset="0"/>
              </a:rPr>
              <a:t> (1) Hemşirelik hizmetleri aşağıdaki hususları kapsar:</a:t>
            </a:r>
          </a:p>
          <a:p>
            <a:pPr algn="just"/>
            <a:r>
              <a:rPr lang="tr-TR" dirty="0" smtClean="0">
                <a:latin typeface="Times New Roman" pitchFamily="18" charset="0"/>
                <a:cs typeface="Times New Roman" pitchFamily="18" charset="0"/>
              </a:rPr>
              <a:t>a) Birey, aile, grup ve toplumun sağlığının geliştirilmesi, korunması, hastalık durumunda iyileştirilmesi ve yaşam kalitesinin artırılması amacıyla hemşirenin yerine getirdiği </a:t>
            </a:r>
            <a:r>
              <a:rPr lang="tr-TR" dirty="0" smtClean="0">
                <a:solidFill>
                  <a:srgbClr val="FF0000"/>
                </a:solidFill>
                <a:latin typeface="Times New Roman" pitchFamily="18" charset="0"/>
                <a:cs typeface="Times New Roman" pitchFamily="18" charset="0"/>
              </a:rPr>
              <a:t>bakım verme, hekimce hazırlanan tıbbî tanı ve tedavi planının oluşturulması ve uygulanması, güvenli ve sağlıklı bir çevre oluşturma, eğitim, danışmanlık, araştırma, yönetim, kalite geliştirme, işbirliği yapma ve iletişimi sağlama rolleri</a:t>
            </a:r>
            <a:r>
              <a:rPr lang="tr-TR" dirty="0" smtClean="0">
                <a:latin typeface="Times New Roman" pitchFamily="18" charset="0"/>
                <a:cs typeface="Times New Roman" pitchFamily="18" charset="0"/>
              </a:rPr>
              <a:t>,</a:t>
            </a:r>
          </a:p>
          <a:p>
            <a:endParaRPr lang="tr-TR"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Hemşirelikte Yasal Düzenlemeler </a:t>
            </a:r>
            <a:endParaRPr lang="tr-TR" dirty="0"/>
          </a:p>
        </p:txBody>
      </p:sp>
      <p:sp>
        <p:nvSpPr>
          <p:cNvPr id="3" name="2 İçerik Yer Tutucusu"/>
          <p:cNvSpPr>
            <a:spLocks noGrp="1"/>
          </p:cNvSpPr>
          <p:nvPr>
            <p:ph idx="1"/>
          </p:nvPr>
        </p:nvSpPr>
        <p:spPr/>
        <p:txBody>
          <a:bodyPr>
            <a:normAutofit fontScale="85000" lnSpcReduction="10000"/>
          </a:bodyPr>
          <a:lstStyle/>
          <a:p>
            <a:pPr algn="just">
              <a:lnSpc>
                <a:spcPct val="150000"/>
              </a:lnSpc>
              <a:buNone/>
            </a:pPr>
            <a:r>
              <a:rPr lang="tr-TR" b="1" dirty="0" smtClean="0">
                <a:latin typeface="Times New Roman" pitchFamily="18" charset="0"/>
                <a:cs typeface="Times New Roman" pitchFamily="18" charset="0"/>
              </a:rPr>
              <a:t>Hemşirelik Yönetmeliği (2010)</a:t>
            </a:r>
          </a:p>
          <a:p>
            <a:pPr algn="just"/>
            <a:r>
              <a:rPr lang="tr-TR" dirty="0" smtClean="0">
                <a:latin typeface="Times New Roman" pitchFamily="18" charset="0"/>
                <a:cs typeface="Times New Roman" pitchFamily="18" charset="0"/>
              </a:rPr>
              <a:t>b) Mesleki eğitimle kazanılan bilgi, beceri ve karar verme yeteneklerini kullanarak, </a:t>
            </a:r>
            <a:r>
              <a:rPr lang="tr-TR" u="sng" dirty="0" smtClean="0">
                <a:latin typeface="Times New Roman" pitchFamily="18" charset="0"/>
                <a:cs typeface="Times New Roman" pitchFamily="18" charset="0"/>
              </a:rPr>
              <a:t>insanlara yaşadıkları </a:t>
            </a:r>
            <a:r>
              <a:rPr lang="tr-TR" dirty="0" smtClean="0">
                <a:latin typeface="Times New Roman" pitchFamily="18" charset="0"/>
                <a:cs typeface="Times New Roman" pitchFamily="18" charset="0"/>
              </a:rPr>
              <a:t>ve </a:t>
            </a:r>
            <a:r>
              <a:rPr lang="tr-TR" u="sng" dirty="0" smtClean="0">
                <a:latin typeface="Times New Roman" pitchFamily="18" charset="0"/>
                <a:cs typeface="Times New Roman" pitchFamily="18" charset="0"/>
              </a:rPr>
              <a:t>çalıştıkları her ortamda </a:t>
            </a:r>
            <a:r>
              <a:rPr lang="tr-TR" dirty="0" smtClean="0">
                <a:solidFill>
                  <a:srgbClr val="FF0000"/>
                </a:solidFill>
                <a:latin typeface="Times New Roman" pitchFamily="18" charset="0"/>
                <a:cs typeface="Times New Roman" pitchFamily="18" charset="0"/>
              </a:rPr>
              <a:t>doğum öncesinden başlayarak yaşamın tüm evrelerinde meslek standartları ve etik ilkeler çerçevesinde sunduğu hemşirelik bakımı,</a:t>
            </a:r>
          </a:p>
          <a:p>
            <a:pPr algn="just"/>
            <a:r>
              <a:rPr lang="tr-TR" dirty="0" smtClean="0">
                <a:latin typeface="Times New Roman" pitchFamily="18" charset="0"/>
                <a:cs typeface="Times New Roman" pitchFamily="18" charset="0"/>
              </a:rPr>
              <a:t>c) Hemşirelik hizmetlerinin ve bu hizmetlerden sorumlu insan gücü kaynaklarının, diğer kaynakların ve bakım ortamının yönetimi ile risk yönetimini.</a:t>
            </a:r>
          </a:p>
          <a:p>
            <a:endParaRPr lang="tr-TR"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Hemşirelikte Yasal Düzenlemeler </a:t>
            </a:r>
            <a:endParaRPr lang="tr-TR" dirty="0"/>
          </a:p>
        </p:txBody>
      </p:sp>
      <p:sp>
        <p:nvSpPr>
          <p:cNvPr id="3" name="2 İçerik Yer Tutucusu"/>
          <p:cNvSpPr>
            <a:spLocks noGrp="1"/>
          </p:cNvSpPr>
          <p:nvPr>
            <p:ph idx="1"/>
          </p:nvPr>
        </p:nvSpPr>
        <p:spPr>
          <a:xfrm>
            <a:off x="457200" y="1340768"/>
            <a:ext cx="8229600" cy="5256584"/>
          </a:xfrm>
        </p:spPr>
        <p:txBody>
          <a:bodyPr>
            <a:normAutofit fontScale="85000" lnSpcReduction="20000"/>
          </a:bodyPr>
          <a:lstStyle/>
          <a:p>
            <a:pPr algn="just">
              <a:lnSpc>
                <a:spcPct val="150000"/>
              </a:lnSpc>
              <a:buNone/>
            </a:pPr>
            <a:r>
              <a:rPr lang="tr-TR" b="1" dirty="0" smtClean="0">
                <a:latin typeface="Times New Roman" pitchFamily="18" charset="0"/>
                <a:cs typeface="Times New Roman" pitchFamily="18" charset="0"/>
              </a:rPr>
              <a:t>Hemşirelik Yönetmeliği (2010)</a:t>
            </a:r>
          </a:p>
          <a:p>
            <a:pPr algn="just"/>
            <a:r>
              <a:rPr lang="tr-TR" b="1" dirty="0" smtClean="0">
                <a:latin typeface="Times New Roman" pitchFamily="18" charset="0"/>
                <a:cs typeface="Times New Roman" pitchFamily="18" charset="0"/>
              </a:rPr>
              <a:t>Hemşirelerin görev, yetki ve sorumlulukları</a:t>
            </a:r>
            <a:endParaRPr lang="tr-TR" dirty="0" smtClean="0">
              <a:latin typeface="Times New Roman" pitchFamily="18" charset="0"/>
              <a:cs typeface="Times New Roman" pitchFamily="18" charset="0"/>
            </a:endParaRPr>
          </a:p>
          <a:p>
            <a:pPr algn="just"/>
            <a:r>
              <a:rPr lang="tr-TR" b="1" dirty="0" smtClean="0">
                <a:latin typeface="Times New Roman" pitchFamily="18" charset="0"/>
                <a:cs typeface="Times New Roman" pitchFamily="18" charset="0"/>
              </a:rPr>
              <a:t>MADDE 6 – </a:t>
            </a:r>
            <a:r>
              <a:rPr lang="tr-TR" dirty="0" smtClean="0">
                <a:latin typeface="Times New Roman" pitchFamily="18" charset="0"/>
                <a:cs typeface="Times New Roman" pitchFamily="18" charset="0"/>
              </a:rPr>
              <a:t>(1) Hemşireler;</a:t>
            </a:r>
          </a:p>
          <a:p>
            <a:pPr algn="just"/>
            <a:r>
              <a:rPr lang="tr-TR" dirty="0" smtClean="0">
                <a:latin typeface="Times New Roman" pitchFamily="18" charset="0"/>
                <a:cs typeface="Times New Roman" pitchFamily="18" charset="0"/>
              </a:rPr>
              <a:t>a) Her ortamda bireyin, ailenin ve toplumun hemşirelik girişimleri ile karşılanabilecek sağlıkla ilgili ihtiyaçlarını belirler ve hemşirelik tanılama süreci kapsamında belirlenen ihtiyaçlar çerçevesinde </a:t>
            </a:r>
            <a:r>
              <a:rPr lang="tr-TR" dirty="0" smtClean="0">
                <a:solidFill>
                  <a:srgbClr val="FF0000"/>
                </a:solidFill>
                <a:latin typeface="Times New Roman" pitchFamily="18" charset="0"/>
                <a:cs typeface="Times New Roman" pitchFamily="18" charset="0"/>
              </a:rPr>
              <a:t>hemşirelik bakımını kanıta dayalı olarak planlar, uygular, değerlendirir ve denetler</a:t>
            </a:r>
            <a:r>
              <a:rPr lang="tr-TR" dirty="0" smtClean="0">
                <a:latin typeface="Times New Roman" pitchFamily="18" charset="0"/>
                <a:cs typeface="Times New Roman" pitchFamily="18" charset="0"/>
              </a:rPr>
              <a:t>.</a:t>
            </a:r>
          </a:p>
          <a:p>
            <a:pPr algn="just"/>
            <a:r>
              <a:rPr lang="tr-TR" dirty="0" smtClean="0">
                <a:latin typeface="Times New Roman" pitchFamily="18" charset="0"/>
                <a:cs typeface="Times New Roman" pitchFamily="18" charset="0"/>
              </a:rPr>
              <a:t>b) Verilen hemşirelik bakımının kalitesini ve sonuçlarını değerlendirir, hizmet sunumunda bu sonuçlardan yararlanarak gerekli iyileştirmeleri yapar ve sonuçları ilgili birime iletir.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Hukuk </a:t>
            </a:r>
            <a:endParaRPr lang="tr-TR" b="1"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lnSpcReduction="10000"/>
          </a:bodyPr>
          <a:lstStyle/>
          <a:p>
            <a:pPr algn="just">
              <a:lnSpc>
                <a:spcPct val="150000"/>
              </a:lnSpc>
            </a:pPr>
            <a:r>
              <a:rPr lang="tr-TR" dirty="0">
                <a:latin typeface="Times New Roman" pitchFamily="18" charset="0"/>
                <a:cs typeface="Times New Roman" pitchFamily="18" charset="0"/>
              </a:rPr>
              <a:t>Hukuk kuralları en önemli sosyal </a:t>
            </a:r>
            <a:r>
              <a:rPr lang="tr-TR" dirty="0" smtClean="0">
                <a:latin typeface="Times New Roman" pitchFamily="18" charset="0"/>
                <a:cs typeface="Times New Roman" pitchFamily="18" charset="0"/>
              </a:rPr>
              <a:t>kurallardır.</a:t>
            </a:r>
          </a:p>
          <a:p>
            <a:pPr algn="just">
              <a:lnSpc>
                <a:spcPct val="150000"/>
              </a:lnSpc>
            </a:pPr>
            <a:r>
              <a:rPr lang="tr-TR" dirty="0" smtClean="0">
                <a:latin typeface="Times New Roman" pitchFamily="18" charset="0"/>
                <a:cs typeface="Times New Roman" pitchFamily="18" charset="0"/>
              </a:rPr>
              <a:t>Hukuk </a:t>
            </a:r>
            <a:r>
              <a:rPr lang="tr-TR" dirty="0">
                <a:latin typeface="Times New Roman" pitchFamily="18" charset="0"/>
                <a:cs typeface="Times New Roman" pitchFamily="18" charset="0"/>
              </a:rPr>
              <a:t>kuralları kişilerin dışa yansıyan ilişkilerini düzenlediği gibi toplum yaşamını düzenlemek, huzuru ve barışı sağlamak, dayanışmayı gerçekleştirmek gibi fonksiyonları yerine getirir. </a:t>
            </a:r>
          </a:p>
          <a:p>
            <a:endParaRPr lang="tr-TR"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Hemşirelikte Yasal Düzenlemeler </a:t>
            </a:r>
            <a:endParaRPr lang="tr-TR" dirty="0"/>
          </a:p>
        </p:txBody>
      </p:sp>
      <p:sp>
        <p:nvSpPr>
          <p:cNvPr id="3" name="2 İçerik Yer Tutucusu"/>
          <p:cNvSpPr>
            <a:spLocks noGrp="1"/>
          </p:cNvSpPr>
          <p:nvPr>
            <p:ph idx="1"/>
          </p:nvPr>
        </p:nvSpPr>
        <p:spPr>
          <a:xfrm>
            <a:off x="457200" y="1340768"/>
            <a:ext cx="8229600" cy="5256584"/>
          </a:xfrm>
        </p:spPr>
        <p:txBody>
          <a:bodyPr>
            <a:normAutofit fontScale="85000" lnSpcReduction="10000"/>
          </a:bodyPr>
          <a:lstStyle/>
          <a:p>
            <a:pPr algn="just">
              <a:lnSpc>
                <a:spcPct val="150000"/>
              </a:lnSpc>
              <a:buNone/>
            </a:pPr>
            <a:r>
              <a:rPr lang="tr-TR" b="1" dirty="0" smtClean="0">
                <a:latin typeface="Times New Roman" pitchFamily="18" charset="0"/>
                <a:cs typeface="Times New Roman" pitchFamily="18" charset="0"/>
              </a:rPr>
              <a:t>Hemşirelik Yönetmeliği (2010)</a:t>
            </a:r>
          </a:p>
          <a:p>
            <a:pPr algn="just"/>
            <a:r>
              <a:rPr lang="tr-TR" dirty="0" smtClean="0">
                <a:latin typeface="Times New Roman" pitchFamily="18" charset="0"/>
                <a:cs typeface="Times New Roman" pitchFamily="18" charset="0"/>
              </a:rPr>
              <a:t>c) Tıbbî tanı ve tedavi planının uygulanmasında; hekim tarafından, acil durumlar dışında yazılı olarak verilen tedavileri uygular, hastada beklenmeyen veya ani gelişen durumlar ile acil uygulanması gereken tanı ve tedavi planlarında müdavi hekimin şifahi tıbbi istemini kabul eder. Bu süreçte hasta ve çalışan güvenliği açısından gerekli tedbirleri alır.</a:t>
            </a:r>
          </a:p>
          <a:p>
            <a:pPr algn="just"/>
            <a:r>
              <a:rPr lang="tr-TR" dirty="0" smtClean="0">
                <a:latin typeface="Times New Roman" pitchFamily="18" charset="0"/>
                <a:cs typeface="Times New Roman" pitchFamily="18" charset="0"/>
              </a:rPr>
              <a:t>ç) Hastaya lüzumu halinde uygulanmak üzere hekim tarafından reçete edilen </a:t>
            </a:r>
            <a:r>
              <a:rPr lang="tr-TR" dirty="0" smtClean="0">
                <a:solidFill>
                  <a:srgbClr val="FF0000"/>
                </a:solidFill>
                <a:latin typeface="Times New Roman" pitchFamily="18" charset="0"/>
                <a:cs typeface="Times New Roman" pitchFamily="18" charset="0"/>
              </a:rPr>
              <a:t>tıbbî talepleri bilimsel esaslara göre belirlenen sağlık bakım, tanı ve tedavi protokolleri doğrultusunda yerine getirir</a:t>
            </a:r>
            <a:r>
              <a:rPr lang="tr-TR" dirty="0" smtClean="0">
                <a:latin typeface="Times New Roman" pitchFamily="18" charset="0"/>
                <a:cs typeface="Times New Roman" pitchFamily="18" charset="0"/>
              </a:rPr>
              <a:t>.</a:t>
            </a:r>
          </a:p>
          <a:p>
            <a:pPr algn="just">
              <a:lnSpc>
                <a:spcPct val="150000"/>
              </a:lnSpc>
              <a:buNone/>
            </a:pPr>
            <a:endParaRPr lang="tr-TR" dirty="0" smtClean="0">
              <a:latin typeface="Times New Roman" pitchFamily="18" charset="0"/>
              <a:cs typeface="Times New Roman" pitchFamily="18" charset="0"/>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Hemşirelikte Yasal Düzenlemeler </a:t>
            </a:r>
            <a:endParaRPr lang="tr-TR" dirty="0"/>
          </a:p>
        </p:txBody>
      </p:sp>
      <p:sp>
        <p:nvSpPr>
          <p:cNvPr id="3" name="2 İçerik Yer Tutucusu"/>
          <p:cNvSpPr>
            <a:spLocks noGrp="1"/>
          </p:cNvSpPr>
          <p:nvPr>
            <p:ph idx="1"/>
          </p:nvPr>
        </p:nvSpPr>
        <p:spPr>
          <a:xfrm>
            <a:off x="457200" y="1340768"/>
            <a:ext cx="8229600" cy="5256584"/>
          </a:xfrm>
        </p:spPr>
        <p:txBody>
          <a:bodyPr>
            <a:normAutofit fontScale="77500" lnSpcReduction="20000"/>
          </a:bodyPr>
          <a:lstStyle/>
          <a:p>
            <a:pPr algn="just">
              <a:lnSpc>
                <a:spcPct val="150000"/>
              </a:lnSpc>
              <a:buNone/>
            </a:pPr>
            <a:r>
              <a:rPr lang="tr-TR" b="1" dirty="0" smtClean="0">
                <a:latin typeface="Times New Roman" pitchFamily="18" charset="0"/>
                <a:cs typeface="Times New Roman" pitchFamily="18" charset="0"/>
              </a:rPr>
              <a:t>Hemşirelik Yönetmeliği (2010)</a:t>
            </a:r>
          </a:p>
          <a:p>
            <a:pPr algn="just"/>
            <a:r>
              <a:rPr lang="tr-TR" dirty="0" smtClean="0">
                <a:latin typeface="Times New Roman" pitchFamily="18" charset="0"/>
                <a:cs typeface="Times New Roman" pitchFamily="18" charset="0"/>
              </a:rPr>
              <a:t>d) Tıbbi tanı ve tedavi işlemlerinin hizmetten faydalanana zarar vereceğini öngördüğü durumlarda, müdavi hekim ile durumu görüşür, hekim işlemin uygulanmasında ısrar ederse durumu kayıt altına alarak </a:t>
            </a:r>
            <a:r>
              <a:rPr lang="tr-TR" u="sng" dirty="0" smtClean="0">
                <a:latin typeface="Times New Roman" pitchFamily="18" charset="0"/>
                <a:cs typeface="Times New Roman" pitchFamily="18" charset="0"/>
              </a:rPr>
              <a:t>hekimin yazılı talebi üzerine söz konusu işlemi uygular</a:t>
            </a:r>
            <a:r>
              <a:rPr lang="tr-TR" dirty="0" smtClean="0">
                <a:latin typeface="Times New Roman" pitchFamily="18" charset="0"/>
                <a:cs typeface="Times New Roman" pitchFamily="18" charset="0"/>
              </a:rPr>
              <a:t>.</a:t>
            </a:r>
          </a:p>
          <a:p>
            <a:pPr algn="just"/>
            <a:r>
              <a:rPr lang="tr-TR" dirty="0" smtClean="0">
                <a:latin typeface="Times New Roman" pitchFamily="18" charset="0"/>
                <a:cs typeface="Times New Roman" pitchFamily="18" charset="0"/>
              </a:rPr>
              <a:t>e) Tıbbî tanı ve tedavi girişimlerinin hasta üzerindeki </a:t>
            </a:r>
            <a:r>
              <a:rPr lang="tr-TR" u="sng" dirty="0" smtClean="0">
                <a:latin typeface="Times New Roman" pitchFamily="18" charset="0"/>
                <a:cs typeface="Times New Roman" pitchFamily="18" charset="0"/>
              </a:rPr>
              <a:t>etkilerini izler, </a:t>
            </a:r>
            <a:r>
              <a:rPr lang="tr-TR" dirty="0" smtClean="0">
                <a:latin typeface="Times New Roman" pitchFamily="18" charset="0"/>
                <a:cs typeface="Times New Roman" pitchFamily="18" charset="0"/>
              </a:rPr>
              <a:t>istenmeyen durumların oluşması halinde gerekli kayıtları tutarak  hekime bildirir ve gerekli önlemleri alır.</a:t>
            </a:r>
          </a:p>
          <a:p>
            <a:pPr algn="just"/>
            <a:r>
              <a:rPr lang="tr-TR" dirty="0" smtClean="0">
                <a:latin typeface="Times New Roman" pitchFamily="18" charset="0"/>
                <a:cs typeface="Times New Roman" pitchFamily="18" charset="0"/>
              </a:rPr>
              <a:t>f) Görevi teslim alacak hemşire gelmeden ve gerekli bilgiyi hasta başında </a:t>
            </a:r>
            <a:r>
              <a:rPr lang="tr-TR" u="sng" dirty="0" smtClean="0">
                <a:latin typeface="Times New Roman" pitchFamily="18" charset="0"/>
                <a:cs typeface="Times New Roman" pitchFamily="18" charset="0"/>
              </a:rPr>
              <a:t>sözlü ve yazılı olarak teslim etmeden </a:t>
            </a:r>
            <a:r>
              <a:rPr lang="tr-TR" dirty="0" smtClean="0">
                <a:latin typeface="Times New Roman" pitchFamily="18" charset="0"/>
                <a:cs typeface="Times New Roman" pitchFamily="18" charset="0"/>
              </a:rPr>
              <a:t>ve </a:t>
            </a:r>
            <a:r>
              <a:rPr lang="tr-TR" u="sng" dirty="0" smtClean="0">
                <a:latin typeface="Times New Roman" pitchFamily="18" charset="0"/>
                <a:cs typeface="Times New Roman" pitchFamily="18" charset="0"/>
              </a:rPr>
              <a:t>doğal afet, toplu kazalar gibi olağanüstü durumlarda ise hemşireye olan ihtiyaç ortadan kalkmadan </a:t>
            </a:r>
            <a:r>
              <a:rPr lang="tr-TR" dirty="0" smtClean="0">
                <a:solidFill>
                  <a:srgbClr val="FF0000"/>
                </a:solidFill>
                <a:latin typeface="Times New Roman" pitchFamily="18" charset="0"/>
                <a:cs typeface="Times New Roman" pitchFamily="18" charset="0"/>
              </a:rPr>
              <a:t>kurumdan ayrılamaz.</a:t>
            </a:r>
          </a:p>
          <a:p>
            <a:pPr algn="just">
              <a:lnSpc>
                <a:spcPct val="150000"/>
              </a:lnSpc>
              <a:buNone/>
            </a:pPr>
            <a:endParaRPr lang="tr-TR" dirty="0" smtClean="0">
              <a:latin typeface="Times New Roman" pitchFamily="18" charset="0"/>
              <a:cs typeface="Times New Roman" pitchFamily="18" charset="0"/>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Hemşirelikte Yasal Düzenlemeler </a:t>
            </a:r>
            <a:endParaRPr lang="tr-TR" dirty="0"/>
          </a:p>
        </p:txBody>
      </p:sp>
      <p:sp>
        <p:nvSpPr>
          <p:cNvPr id="3" name="2 İçerik Yer Tutucusu"/>
          <p:cNvSpPr>
            <a:spLocks noGrp="1"/>
          </p:cNvSpPr>
          <p:nvPr>
            <p:ph idx="1"/>
          </p:nvPr>
        </p:nvSpPr>
        <p:spPr>
          <a:xfrm>
            <a:off x="457200" y="1340768"/>
            <a:ext cx="8229600" cy="5256584"/>
          </a:xfrm>
        </p:spPr>
        <p:txBody>
          <a:bodyPr>
            <a:normAutofit fontScale="92500"/>
          </a:bodyPr>
          <a:lstStyle/>
          <a:p>
            <a:pPr algn="just">
              <a:lnSpc>
                <a:spcPct val="150000"/>
              </a:lnSpc>
              <a:buNone/>
            </a:pPr>
            <a:r>
              <a:rPr lang="tr-TR" b="1" dirty="0" smtClean="0">
                <a:latin typeface="Times New Roman" pitchFamily="18" charset="0"/>
                <a:cs typeface="Times New Roman" pitchFamily="18" charset="0"/>
              </a:rPr>
              <a:t>Hemşirelik Yönetmeliği (2010)</a:t>
            </a:r>
          </a:p>
          <a:p>
            <a:pPr algn="just"/>
            <a:r>
              <a:rPr lang="tr-TR" dirty="0" smtClean="0">
                <a:latin typeface="Times New Roman" pitchFamily="18" charset="0"/>
                <a:cs typeface="Times New Roman" pitchFamily="18" charset="0"/>
              </a:rPr>
              <a:t>g) Hemşirelikle ilgili eğitim, danışmanlık, araştırma faaliyetlerini yürütür. Mesleği ile ilgili bilimsel etkinliklere katılır. Toplumun, öğrenci hemşirelerin, sağlık çalışanlarının ve adaylarının eğitimine destek verir ve katkıda bulunur.</a:t>
            </a:r>
          </a:p>
          <a:p>
            <a:pPr algn="just"/>
            <a:r>
              <a:rPr lang="tr-TR" dirty="0" smtClean="0">
                <a:latin typeface="Times New Roman" pitchFamily="18" charset="0"/>
                <a:cs typeface="Times New Roman" pitchFamily="18" charset="0"/>
              </a:rPr>
              <a:t>h) Sağlık hizmetlerinin verildiği tüm alanlarda etkin bir şekilde görev alır, oluşturulan sağlık politikalarının yürütülmesinde, mevzuat çerçevesinde karar mekanizmalarına katılır.</a:t>
            </a:r>
          </a:p>
          <a:p>
            <a:pPr algn="just"/>
            <a:endParaRPr lang="tr-TR" dirty="0" smtClean="0">
              <a:latin typeface="Times New Roman" pitchFamily="18" charset="0"/>
              <a:cs typeface="Times New Roman" pitchFamily="18" charset="0"/>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Hemşirelikte Yasal Düzenlemeler </a:t>
            </a:r>
            <a:endParaRPr lang="tr-TR" dirty="0"/>
          </a:p>
        </p:txBody>
      </p:sp>
      <p:sp>
        <p:nvSpPr>
          <p:cNvPr id="3" name="2 İçerik Yer Tutucusu"/>
          <p:cNvSpPr>
            <a:spLocks noGrp="1"/>
          </p:cNvSpPr>
          <p:nvPr>
            <p:ph idx="1"/>
          </p:nvPr>
        </p:nvSpPr>
        <p:spPr>
          <a:xfrm>
            <a:off x="457200" y="1340768"/>
            <a:ext cx="8229600" cy="5256584"/>
          </a:xfrm>
        </p:spPr>
        <p:txBody>
          <a:bodyPr>
            <a:normAutofit/>
          </a:bodyPr>
          <a:lstStyle/>
          <a:p>
            <a:pPr algn="just">
              <a:lnSpc>
                <a:spcPct val="150000"/>
              </a:lnSpc>
              <a:buNone/>
            </a:pPr>
            <a:r>
              <a:rPr lang="tr-TR" b="1" dirty="0" smtClean="0">
                <a:latin typeface="Times New Roman" pitchFamily="18" charset="0"/>
                <a:cs typeface="Times New Roman" pitchFamily="18" charset="0"/>
              </a:rPr>
              <a:t>Hemşirelik Yönetmeliği (2010)</a:t>
            </a:r>
          </a:p>
          <a:p>
            <a:pPr algn="just"/>
            <a:r>
              <a:rPr lang="tr-TR" dirty="0" smtClean="0">
                <a:latin typeface="Times New Roman" pitchFamily="18" charset="0"/>
                <a:cs typeface="Times New Roman" pitchFamily="18" charset="0"/>
              </a:rPr>
              <a:t>ı) Hizmet sunumunda, hizmetten faydalananların bireysel farklılıklarını kabul ederek, insan onurunu, mahremiyetini ve kültürel değerlerini azami ölçüde göz önünde bulundurur.</a:t>
            </a:r>
          </a:p>
          <a:p>
            <a:pPr algn="just"/>
            <a:r>
              <a:rPr lang="tr-TR" dirty="0" smtClean="0">
                <a:latin typeface="Times New Roman" pitchFamily="18" charset="0"/>
                <a:cs typeface="Times New Roman" pitchFamily="18" charset="0"/>
              </a:rPr>
              <a:t>i) Tüm uygulamalarını kayıt altına alır.</a:t>
            </a:r>
          </a:p>
          <a:p>
            <a:pPr algn="just">
              <a:lnSpc>
                <a:spcPct val="150000"/>
              </a:lnSpc>
              <a:buNone/>
            </a:pPr>
            <a:endParaRPr lang="tr-TR" dirty="0" smtClean="0">
              <a:latin typeface="Times New Roman" pitchFamily="18" charset="0"/>
              <a:cs typeface="Times New Roman" pitchFamily="18" charset="0"/>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Hemşirelikte Yasal Düzenlemeler </a:t>
            </a:r>
            <a:endParaRPr lang="tr-TR" dirty="0"/>
          </a:p>
        </p:txBody>
      </p:sp>
      <p:sp>
        <p:nvSpPr>
          <p:cNvPr id="3" name="2 İçerik Yer Tutucusu"/>
          <p:cNvSpPr>
            <a:spLocks noGrp="1"/>
          </p:cNvSpPr>
          <p:nvPr>
            <p:ph idx="1"/>
          </p:nvPr>
        </p:nvSpPr>
        <p:spPr>
          <a:xfrm>
            <a:off x="457200" y="1268760"/>
            <a:ext cx="8435280" cy="5256584"/>
          </a:xfrm>
        </p:spPr>
        <p:txBody>
          <a:bodyPr>
            <a:noAutofit/>
          </a:bodyPr>
          <a:lstStyle/>
          <a:p>
            <a:pPr algn="just">
              <a:lnSpc>
                <a:spcPct val="150000"/>
              </a:lnSpc>
              <a:buNone/>
            </a:pPr>
            <a:r>
              <a:rPr lang="tr-TR" sz="2800" b="1" dirty="0" smtClean="0">
                <a:latin typeface="Times New Roman" pitchFamily="18" charset="0"/>
                <a:cs typeface="Times New Roman" pitchFamily="18" charset="0"/>
              </a:rPr>
              <a:t>Hemşirelik Yönetmeliği (2010)</a:t>
            </a:r>
          </a:p>
          <a:p>
            <a:pPr algn="just"/>
            <a:r>
              <a:rPr lang="tr-TR" sz="2800" b="1" dirty="0" smtClean="0">
                <a:latin typeface="Times New Roman" pitchFamily="18" charset="0"/>
                <a:cs typeface="Times New Roman" pitchFamily="18" charset="0"/>
              </a:rPr>
              <a:t>Uzman hemşire</a:t>
            </a:r>
            <a:endParaRPr lang="tr-TR" sz="2800" dirty="0" smtClean="0">
              <a:latin typeface="Times New Roman" pitchFamily="18" charset="0"/>
              <a:cs typeface="Times New Roman" pitchFamily="18" charset="0"/>
            </a:endParaRPr>
          </a:p>
          <a:p>
            <a:pPr algn="just"/>
            <a:r>
              <a:rPr lang="tr-TR" sz="2800" b="1" dirty="0" smtClean="0">
                <a:latin typeface="Times New Roman" pitchFamily="18" charset="0"/>
                <a:cs typeface="Times New Roman" pitchFamily="18" charset="0"/>
              </a:rPr>
              <a:t>MADDE 7 –</a:t>
            </a:r>
            <a:r>
              <a:rPr lang="tr-TR" sz="2800" dirty="0" smtClean="0">
                <a:latin typeface="Times New Roman" pitchFamily="18" charset="0"/>
                <a:cs typeface="Times New Roman" pitchFamily="18" charset="0"/>
              </a:rPr>
              <a:t> (1) Lisans mezunu hemşirelerden; yurtiçinde hemşirelik anabilim dallarında ve bunların altında açılan lisansüstü eğitim programlarından mezun olan ve diplomaları Bakanlıkça tescil edilen hemşireler ile yurtdışında bu programlardan mezun olup, diplomalarının denklikleri onaylanan ve diplomaları Bakanlıkça tescil edilen hemşireler alanlarında uzman hemşire olarak çalışırlar.</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Hemşirelikte Yasal Düzenlemeler </a:t>
            </a:r>
            <a:endParaRPr lang="tr-TR" dirty="0"/>
          </a:p>
        </p:txBody>
      </p:sp>
      <p:sp>
        <p:nvSpPr>
          <p:cNvPr id="3" name="2 İçerik Yer Tutucusu"/>
          <p:cNvSpPr>
            <a:spLocks noGrp="1"/>
          </p:cNvSpPr>
          <p:nvPr>
            <p:ph idx="1"/>
          </p:nvPr>
        </p:nvSpPr>
        <p:spPr>
          <a:xfrm>
            <a:off x="457200" y="1268760"/>
            <a:ext cx="8435280" cy="5256584"/>
          </a:xfrm>
        </p:spPr>
        <p:txBody>
          <a:bodyPr>
            <a:noAutofit/>
          </a:bodyPr>
          <a:lstStyle/>
          <a:p>
            <a:pPr algn="just">
              <a:lnSpc>
                <a:spcPct val="150000"/>
              </a:lnSpc>
              <a:buNone/>
            </a:pPr>
            <a:r>
              <a:rPr lang="tr-TR" sz="2800" b="1" dirty="0" smtClean="0">
                <a:latin typeface="Times New Roman" pitchFamily="18" charset="0"/>
                <a:cs typeface="Times New Roman" pitchFamily="18" charset="0"/>
              </a:rPr>
              <a:t>Hemşirelik Yönetmeliği (2010)</a:t>
            </a:r>
          </a:p>
          <a:p>
            <a:pPr algn="just"/>
            <a:r>
              <a:rPr lang="tr-TR" sz="2800" b="1" dirty="0" smtClean="0">
                <a:latin typeface="Times New Roman" pitchFamily="18" charset="0"/>
                <a:cs typeface="Times New Roman" pitchFamily="18" charset="0"/>
              </a:rPr>
              <a:t>Uzman hemşire</a:t>
            </a:r>
            <a:endParaRPr lang="tr-TR" sz="2800" dirty="0" smtClean="0">
              <a:latin typeface="Times New Roman" pitchFamily="18" charset="0"/>
              <a:cs typeface="Times New Roman" pitchFamily="18" charset="0"/>
            </a:endParaRPr>
          </a:p>
          <a:p>
            <a:pPr algn="just"/>
            <a:r>
              <a:rPr lang="tr-TR" sz="2800" b="1" dirty="0" smtClean="0">
                <a:latin typeface="Times New Roman" pitchFamily="18" charset="0"/>
                <a:cs typeface="Times New Roman" pitchFamily="18" charset="0"/>
              </a:rPr>
              <a:t>MADDE 7 –</a:t>
            </a:r>
            <a:r>
              <a:rPr lang="tr-TR" sz="2800" dirty="0" smtClean="0">
                <a:latin typeface="Times New Roman" pitchFamily="18" charset="0"/>
                <a:cs typeface="Times New Roman" pitchFamily="18" charset="0"/>
              </a:rPr>
              <a:t> (2) Uzman hemşireler, temel hemşirelik rollerinin yanı sıra uzmanlığını yaptığı alana yönelik klinik bilgi, beceri, sağlık araştırmaları, danışmanlık hizmetleri, sağlık eğitim hizmetlerinin programlanması, uygulanması ve değerlendirilmesinde sorumluluk alır, uygular ve değerlendirir.</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Hemşirelikte Yasal Düzenlemeler </a:t>
            </a:r>
            <a:endParaRPr lang="tr-TR" dirty="0"/>
          </a:p>
        </p:txBody>
      </p:sp>
      <p:sp>
        <p:nvSpPr>
          <p:cNvPr id="3" name="2 İçerik Yer Tutucusu"/>
          <p:cNvSpPr>
            <a:spLocks noGrp="1"/>
          </p:cNvSpPr>
          <p:nvPr>
            <p:ph idx="1"/>
          </p:nvPr>
        </p:nvSpPr>
        <p:spPr>
          <a:xfrm>
            <a:off x="457200" y="1340768"/>
            <a:ext cx="8229600" cy="5256584"/>
          </a:xfrm>
        </p:spPr>
        <p:txBody>
          <a:bodyPr>
            <a:normAutofit fontScale="85000" lnSpcReduction="10000"/>
          </a:bodyPr>
          <a:lstStyle/>
          <a:p>
            <a:pPr algn="just">
              <a:lnSpc>
                <a:spcPct val="150000"/>
              </a:lnSpc>
              <a:buNone/>
            </a:pPr>
            <a:r>
              <a:rPr lang="tr-TR" b="1" dirty="0" smtClean="0">
                <a:latin typeface="Times New Roman" pitchFamily="18" charset="0"/>
                <a:cs typeface="Times New Roman" pitchFamily="18" charset="0"/>
              </a:rPr>
              <a:t>Hemşirelik Yönetmeliği (2010-2011)</a:t>
            </a:r>
          </a:p>
          <a:p>
            <a:pPr algn="just"/>
            <a:r>
              <a:rPr lang="tr-TR" dirty="0" smtClean="0">
                <a:latin typeface="Times New Roman" pitchFamily="18" charset="0"/>
                <a:cs typeface="Times New Roman" pitchFamily="18" charset="0"/>
              </a:rPr>
              <a:t>(3) </a:t>
            </a:r>
            <a:r>
              <a:rPr lang="tr-TR" b="1" dirty="0" smtClean="0">
                <a:latin typeface="Times New Roman" pitchFamily="18" charset="0"/>
                <a:cs typeface="Times New Roman" pitchFamily="18" charset="0"/>
              </a:rPr>
              <a:t>(Ek:R.G-19/4/2011-27910)</a:t>
            </a:r>
            <a:r>
              <a:rPr lang="tr-TR" dirty="0" smtClean="0">
                <a:latin typeface="Times New Roman" pitchFamily="18" charset="0"/>
                <a:cs typeface="Times New Roman" pitchFamily="18" charset="0"/>
              </a:rPr>
              <a:t> Uzmanlık alanı ile ilgili kapsamlı sağlık değerlendirmeleri yapar. Hemşirelik bakımını planlar, uygular ve yönetir. Bakımda istenen hedeflere ulaşılamaması durumunda, yeni stratejiler geliştirir.</a:t>
            </a:r>
          </a:p>
          <a:p>
            <a:pPr algn="just"/>
            <a:r>
              <a:rPr lang="tr-TR" dirty="0" smtClean="0">
                <a:latin typeface="Times New Roman" pitchFamily="18" charset="0"/>
                <a:cs typeface="Times New Roman" pitchFamily="18" charset="0"/>
              </a:rPr>
              <a:t>(4) </a:t>
            </a:r>
            <a:r>
              <a:rPr lang="tr-TR" b="1" dirty="0" smtClean="0">
                <a:latin typeface="Times New Roman" pitchFamily="18" charset="0"/>
                <a:cs typeface="Times New Roman" pitchFamily="18" charset="0"/>
              </a:rPr>
              <a:t>(Ek:R.G-19/4/2011-27910)</a:t>
            </a:r>
            <a:r>
              <a:rPr lang="tr-TR" dirty="0" smtClean="0">
                <a:latin typeface="Times New Roman" pitchFamily="18" charset="0"/>
                <a:cs typeface="Times New Roman" pitchFamily="18" charset="0"/>
              </a:rPr>
              <a:t> Hastalara uygulanan tıbbi tanı ve tedavi işlemlerine ilişkin karşılaşılan kritik durumlarda, uygun kararın verilmesinde hemşirelere danışmanlık yapar, meslekî gelişimleri açısından hemşirelere yardımcı olur.</a:t>
            </a:r>
          </a:p>
          <a:p>
            <a:pPr algn="just">
              <a:lnSpc>
                <a:spcPct val="150000"/>
              </a:lnSpc>
              <a:buNone/>
            </a:pPr>
            <a:endParaRPr lang="tr-TR" dirty="0" smtClean="0">
              <a:latin typeface="Times New Roman" pitchFamily="18" charset="0"/>
              <a:cs typeface="Times New Roman" pitchFamily="18" charset="0"/>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Hemşirelikte Yasal Düzenlemeler </a:t>
            </a:r>
            <a:endParaRPr lang="tr-TR" dirty="0"/>
          </a:p>
        </p:txBody>
      </p:sp>
      <p:sp>
        <p:nvSpPr>
          <p:cNvPr id="3" name="2 İçerik Yer Tutucusu"/>
          <p:cNvSpPr>
            <a:spLocks noGrp="1"/>
          </p:cNvSpPr>
          <p:nvPr>
            <p:ph idx="1"/>
          </p:nvPr>
        </p:nvSpPr>
        <p:spPr>
          <a:xfrm>
            <a:off x="457200" y="1340768"/>
            <a:ext cx="8229600" cy="5256584"/>
          </a:xfrm>
        </p:spPr>
        <p:txBody>
          <a:bodyPr>
            <a:normAutofit fontScale="92500" lnSpcReduction="10000"/>
          </a:bodyPr>
          <a:lstStyle/>
          <a:p>
            <a:pPr algn="just">
              <a:lnSpc>
                <a:spcPct val="150000"/>
              </a:lnSpc>
              <a:buNone/>
            </a:pPr>
            <a:r>
              <a:rPr lang="tr-TR" b="1" dirty="0" smtClean="0">
                <a:latin typeface="Times New Roman" pitchFamily="18" charset="0"/>
                <a:cs typeface="Times New Roman" pitchFamily="18" charset="0"/>
              </a:rPr>
              <a:t>Hemşirelik Yönetmeliği (2010-2011)</a:t>
            </a:r>
          </a:p>
          <a:p>
            <a:pPr algn="just"/>
            <a:r>
              <a:rPr lang="tr-TR" dirty="0" smtClean="0">
                <a:latin typeface="Times New Roman" pitchFamily="18" charset="0"/>
                <a:cs typeface="Times New Roman" pitchFamily="18" charset="0"/>
              </a:rPr>
              <a:t>(5) </a:t>
            </a:r>
            <a:r>
              <a:rPr lang="tr-TR" b="1" dirty="0" smtClean="0">
                <a:latin typeface="Times New Roman" pitchFamily="18" charset="0"/>
                <a:cs typeface="Times New Roman" pitchFamily="18" charset="0"/>
              </a:rPr>
              <a:t>(Ek:R.G-19/4/2011-27910)</a:t>
            </a:r>
            <a:r>
              <a:rPr lang="tr-TR" dirty="0" smtClean="0">
                <a:latin typeface="Times New Roman" pitchFamily="18" charset="0"/>
                <a:cs typeface="Times New Roman" pitchFamily="18" charset="0"/>
              </a:rPr>
              <a:t> Hasta ve ailesinin eğitimini planlar. Hastaları, bakım ve tedavi yöntemleri ile olası yan etkileri hakkında bilgilendirir. Hastaların güncel ve güvenilir sağlık bilgisine ulaşmasını sağlar.</a:t>
            </a:r>
          </a:p>
          <a:p>
            <a:pPr algn="just"/>
            <a:r>
              <a:rPr lang="tr-TR" dirty="0" smtClean="0">
                <a:latin typeface="Times New Roman" pitchFamily="18" charset="0"/>
                <a:cs typeface="Times New Roman" pitchFamily="18" charset="0"/>
              </a:rPr>
              <a:t>(6) </a:t>
            </a:r>
            <a:r>
              <a:rPr lang="tr-TR" b="1" dirty="0" smtClean="0">
                <a:latin typeface="Times New Roman" pitchFamily="18" charset="0"/>
                <a:cs typeface="Times New Roman" pitchFamily="18" charset="0"/>
              </a:rPr>
              <a:t>(Ek:R.G-19/4/2011-27910)</a:t>
            </a:r>
            <a:r>
              <a:rPr lang="tr-TR" dirty="0" smtClean="0">
                <a:latin typeface="Times New Roman" pitchFamily="18" charset="0"/>
                <a:cs typeface="Times New Roman" pitchFamily="18" charset="0"/>
              </a:rPr>
              <a:t> Uzmanlık alanı ile ilgili ve etik konularda kişi, kurum ve kuruluşlara danışmanlık ve bilirkişilik yapar. Çalıştığı kurumda araştırmalarla ilgili etik komitede görev alabilir.</a:t>
            </a:r>
          </a:p>
          <a:p>
            <a:pPr algn="just">
              <a:lnSpc>
                <a:spcPct val="150000"/>
              </a:lnSpc>
              <a:buNone/>
            </a:pPr>
            <a:endParaRPr lang="tr-TR" dirty="0" smtClean="0">
              <a:latin typeface="Times New Roman" pitchFamily="18" charset="0"/>
              <a:cs typeface="Times New Roman" pitchFamily="18" charset="0"/>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Hemşirelikte Yasal Düzenlemeler </a:t>
            </a:r>
            <a:endParaRPr lang="tr-TR" dirty="0"/>
          </a:p>
        </p:txBody>
      </p:sp>
      <p:sp>
        <p:nvSpPr>
          <p:cNvPr id="3" name="2 İçerik Yer Tutucusu"/>
          <p:cNvSpPr>
            <a:spLocks noGrp="1"/>
          </p:cNvSpPr>
          <p:nvPr>
            <p:ph idx="1"/>
          </p:nvPr>
        </p:nvSpPr>
        <p:spPr>
          <a:xfrm>
            <a:off x="457200" y="1340768"/>
            <a:ext cx="8229600" cy="5256584"/>
          </a:xfrm>
        </p:spPr>
        <p:txBody>
          <a:bodyPr>
            <a:normAutofit/>
          </a:bodyPr>
          <a:lstStyle/>
          <a:p>
            <a:pPr algn="ctr">
              <a:buNone/>
            </a:pPr>
            <a:endParaRPr lang="tr-TR" sz="4400" b="1" dirty="0" smtClean="0">
              <a:latin typeface="Times New Roman" pitchFamily="18" charset="0"/>
              <a:cs typeface="Times New Roman" pitchFamily="18" charset="0"/>
            </a:endParaRPr>
          </a:p>
          <a:p>
            <a:pPr algn="ctr">
              <a:buNone/>
            </a:pPr>
            <a:r>
              <a:rPr lang="tr-TR" sz="4400" b="1" dirty="0" smtClean="0">
                <a:solidFill>
                  <a:srgbClr val="FF0000"/>
                </a:solidFill>
                <a:latin typeface="Times New Roman" pitchFamily="18" charset="0"/>
                <a:cs typeface="Times New Roman" pitchFamily="18" charset="0"/>
              </a:rPr>
              <a:t>Yataklı Tedavi Kurumları İşletme Yönetmeliği </a:t>
            </a:r>
          </a:p>
          <a:p>
            <a:pPr algn="ctr">
              <a:buNone/>
            </a:pPr>
            <a:r>
              <a:rPr lang="tr-TR" sz="4400" b="1" dirty="0" smtClean="0">
                <a:solidFill>
                  <a:srgbClr val="FF0000"/>
                </a:solidFill>
                <a:latin typeface="Times New Roman" pitchFamily="18" charset="0"/>
                <a:cs typeface="Times New Roman" pitchFamily="18" charset="0"/>
              </a:rPr>
              <a:t>(1983)</a:t>
            </a:r>
          </a:p>
          <a:p>
            <a:pPr algn="just">
              <a:lnSpc>
                <a:spcPct val="150000"/>
              </a:lnSpc>
              <a:buNone/>
            </a:pPr>
            <a:endParaRPr lang="tr-TR" dirty="0" smtClean="0">
              <a:latin typeface="Times New Roman" pitchFamily="18" charset="0"/>
              <a:cs typeface="Times New Roman" pitchFamily="18" charset="0"/>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Hemşirelikte Yasal Düzenlemeler </a:t>
            </a:r>
            <a:endParaRPr lang="tr-TR" dirty="0"/>
          </a:p>
        </p:txBody>
      </p:sp>
      <p:sp>
        <p:nvSpPr>
          <p:cNvPr id="3" name="2 İçerik Yer Tutucusu"/>
          <p:cNvSpPr>
            <a:spLocks noGrp="1"/>
          </p:cNvSpPr>
          <p:nvPr>
            <p:ph idx="1"/>
          </p:nvPr>
        </p:nvSpPr>
        <p:spPr>
          <a:xfrm>
            <a:off x="457200" y="1340768"/>
            <a:ext cx="8229600" cy="5256584"/>
          </a:xfrm>
        </p:spPr>
        <p:txBody>
          <a:bodyPr>
            <a:normAutofit/>
          </a:bodyPr>
          <a:lstStyle/>
          <a:p>
            <a:pPr algn="just">
              <a:buNone/>
            </a:pPr>
            <a:r>
              <a:rPr lang="tr-TR" sz="2800" b="1" dirty="0" smtClean="0">
                <a:latin typeface="Times New Roman" pitchFamily="18" charset="0"/>
                <a:cs typeface="Times New Roman" pitchFamily="18" charset="0"/>
              </a:rPr>
              <a:t>Yataklı Tedavi Kurumları İşletme Yönetmeliği (1983)</a:t>
            </a:r>
          </a:p>
          <a:p>
            <a:pPr algn="just"/>
            <a:r>
              <a:rPr lang="tr-TR" dirty="0" smtClean="0">
                <a:latin typeface="Times New Roman" pitchFamily="18" charset="0"/>
                <a:cs typeface="Times New Roman" pitchFamily="18" charset="0"/>
              </a:rPr>
              <a:t>Hemşirelerin Görev ve Yetkileri : </a:t>
            </a:r>
          </a:p>
          <a:p>
            <a:pPr algn="just">
              <a:buNone/>
            </a:pPr>
            <a:r>
              <a:rPr lang="tr-TR" b="1" dirty="0" smtClean="0">
                <a:latin typeface="Times New Roman" pitchFamily="18" charset="0"/>
                <a:cs typeface="Times New Roman" pitchFamily="18" charset="0"/>
              </a:rPr>
              <a:t>Madde 132 </a:t>
            </a:r>
            <a:r>
              <a:rPr lang="tr-TR" dirty="0" smtClean="0">
                <a:latin typeface="Times New Roman" pitchFamily="18" charset="0"/>
                <a:cs typeface="Times New Roman" pitchFamily="18" charset="0"/>
              </a:rPr>
              <a:t>– Hemşire, hasta ile tıbbi ve psikolojik bakımından devamlı ilgilenebilecek yapıda ve yetenekte </a:t>
            </a:r>
            <a:r>
              <a:rPr lang="tr-TR" dirty="0" smtClean="0">
                <a:solidFill>
                  <a:srgbClr val="FF0000"/>
                </a:solidFill>
                <a:latin typeface="Times New Roman" pitchFamily="18" charset="0"/>
                <a:cs typeface="Times New Roman" pitchFamily="18" charset="0"/>
              </a:rPr>
              <a:t>sağlık meslek lisesi mezunu </a:t>
            </a:r>
            <a:r>
              <a:rPr lang="tr-TR" dirty="0" smtClean="0">
                <a:latin typeface="Times New Roman" pitchFamily="18" charset="0"/>
                <a:cs typeface="Times New Roman" pitchFamily="18" charset="0"/>
              </a:rPr>
              <a:t>yardımcı sağlık personelidir... </a:t>
            </a:r>
          </a:p>
          <a:p>
            <a:pPr algn="just">
              <a:lnSpc>
                <a:spcPct val="150000"/>
              </a:lnSpc>
              <a:buNone/>
            </a:pPr>
            <a:endParaRPr lang="tr-TR" dirty="0" smtClean="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Hukuk </a:t>
            </a:r>
            <a:endParaRPr lang="tr-TR" b="1"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a:bodyPr>
          <a:lstStyle/>
          <a:p>
            <a:pPr>
              <a:lnSpc>
                <a:spcPct val="150000"/>
              </a:lnSpc>
            </a:pPr>
            <a:r>
              <a:rPr lang="tr-TR" dirty="0" smtClean="0"/>
              <a:t> </a:t>
            </a:r>
            <a:r>
              <a:rPr lang="tr-TR" dirty="0" smtClean="0">
                <a:latin typeface="Times New Roman" pitchFamily="18" charset="0"/>
                <a:cs typeface="Times New Roman" pitchFamily="18" charset="0"/>
              </a:rPr>
              <a:t>Hukuk </a:t>
            </a:r>
            <a:r>
              <a:rPr lang="tr-TR" dirty="0">
                <a:latin typeface="Times New Roman" pitchFamily="18" charset="0"/>
                <a:cs typeface="Times New Roman" pitchFamily="18" charset="0"/>
              </a:rPr>
              <a:t>kurallarının temel özellikleri: </a:t>
            </a:r>
          </a:p>
          <a:p>
            <a:pPr lvl="1">
              <a:lnSpc>
                <a:spcPct val="150000"/>
              </a:lnSpc>
            </a:pPr>
            <a:r>
              <a:rPr lang="tr-TR" sz="3200" dirty="0" smtClean="0">
                <a:latin typeface="Times New Roman" pitchFamily="18" charset="0"/>
                <a:cs typeface="Times New Roman" pitchFamily="18" charset="0"/>
              </a:rPr>
              <a:t> </a:t>
            </a:r>
            <a:r>
              <a:rPr lang="tr-TR" sz="3200" dirty="0">
                <a:latin typeface="Times New Roman" pitchFamily="18" charset="0"/>
                <a:cs typeface="Times New Roman" pitchFamily="18" charset="0"/>
              </a:rPr>
              <a:t>Genel olması </a:t>
            </a:r>
          </a:p>
          <a:p>
            <a:pPr lvl="1">
              <a:lnSpc>
                <a:spcPct val="150000"/>
              </a:lnSpc>
            </a:pPr>
            <a:r>
              <a:rPr lang="tr-TR" sz="3200" dirty="0" smtClean="0">
                <a:latin typeface="Times New Roman" pitchFamily="18" charset="0"/>
                <a:cs typeface="Times New Roman" pitchFamily="18" charset="0"/>
              </a:rPr>
              <a:t> </a:t>
            </a:r>
            <a:r>
              <a:rPr lang="tr-TR" sz="3200" dirty="0">
                <a:latin typeface="Times New Roman" pitchFamily="18" charset="0"/>
                <a:cs typeface="Times New Roman" pitchFamily="18" charset="0"/>
              </a:rPr>
              <a:t>Soyut olması </a:t>
            </a:r>
          </a:p>
          <a:p>
            <a:pPr lvl="1">
              <a:lnSpc>
                <a:spcPct val="150000"/>
              </a:lnSpc>
            </a:pPr>
            <a:r>
              <a:rPr lang="tr-TR" sz="3200" dirty="0" smtClean="0">
                <a:latin typeface="Times New Roman" pitchFamily="18" charset="0"/>
                <a:cs typeface="Times New Roman" pitchFamily="18" charset="0"/>
              </a:rPr>
              <a:t> </a:t>
            </a:r>
            <a:r>
              <a:rPr lang="tr-TR" sz="3200" dirty="0">
                <a:latin typeface="Times New Roman" pitchFamily="18" charset="0"/>
                <a:cs typeface="Times New Roman" pitchFamily="18" charset="0"/>
              </a:rPr>
              <a:t>Emir vermesi </a:t>
            </a:r>
          </a:p>
          <a:p>
            <a:pPr lvl="1">
              <a:lnSpc>
                <a:spcPct val="150000"/>
              </a:lnSpc>
            </a:pPr>
            <a:r>
              <a:rPr lang="tr-TR" sz="3200" dirty="0" smtClean="0">
                <a:latin typeface="Times New Roman" pitchFamily="18" charset="0"/>
                <a:cs typeface="Times New Roman" pitchFamily="18" charset="0"/>
              </a:rPr>
              <a:t> </a:t>
            </a:r>
            <a:r>
              <a:rPr lang="tr-TR" sz="3200" dirty="0">
                <a:latin typeface="Times New Roman" pitchFamily="18" charset="0"/>
                <a:cs typeface="Times New Roman" pitchFamily="18" charset="0"/>
              </a:rPr>
              <a:t>Yaptırım içermesi </a:t>
            </a:r>
          </a:p>
          <a:p>
            <a:endParaRPr lang="tr-TR"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Hemşirelikte Yasal Düzenlemeler </a:t>
            </a:r>
            <a:endParaRPr lang="tr-TR" dirty="0"/>
          </a:p>
        </p:txBody>
      </p:sp>
      <p:sp>
        <p:nvSpPr>
          <p:cNvPr id="3" name="2 İçerik Yer Tutucusu"/>
          <p:cNvSpPr>
            <a:spLocks noGrp="1"/>
          </p:cNvSpPr>
          <p:nvPr>
            <p:ph idx="1"/>
          </p:nvPr>
        </p:nvSpPr>
        <p:spPr>
          <a:xfrm>
            <a:off x="457200" y="1340768"/>
            <a:ext cx="8229600" cy="5256584"/>
          </a:xfrm>
        </p:spPr>
        <p:txBody>
          <a:bodyPr>
            <a:normAutofit fontScale="92500" lnSpcReduction="10000"/>
          </a:bodyPr>
          <a:lstStyle/>
          <a:p>
            <a:pPr algn="just">
              <a:buNone/>
            </a:pPr>
            <a:r>
              <a:rPr lang="tr-TR" dirty="0" smtClean="0">
                <a:latin typeface="Times New Roman" pitchFamily="18" charset="0"/>
                <a:cs typeface="Times New Roman" pitchFamily="18" charset="0"/>
              </a:rPr>
              <a:t>Yataklı Tedavi Kurumları İşletme Yönetmeliği (1983)</a:t>
            </a:r>
          </a:p>
          <a:p>
            <a:pPr algn="just"/>
            <a:r>
              <a:rPr lang="tr-TR" dirty="0" smtClean="0">
                <a:latin typeface="Times New Roman" pitchFamily="18" charset="0"/>
                <a:cs typeface="Times New Roman" pitchFamily="18" charset="0"/>
              </a:rPr>
              <a:t>Hemşirelerin Görev ve Yetkileri : </a:t>
            </a:r>
          </a:p>
          <a:p>
            <a:pPr algn="just">
              <a:buNone/>
            </a:pPr>
            <a:r>
              <a:rPr lang="tr-TR" b="1" dirty="0" smtClean="0">
                <a:latin typeface="Times New Roman" pitchFamily="18" charset="0"/>
                <a:cs typeface="Times New Roman" pitchFamily="18" charset="0"/>
              </a:rPr>
              <a:t>Madde 132 </a:t>
            </a:r>
            <a:r>
              <a:rPr lang="tr-TR" dirty="0" smtClean="0">
                <a:latin typeface="Times New Roman" pitchFamily="18" charset="0"/>
                <a:cs typeface="Times New Roman" pitchFamily="18" charset="0"/>
              </a:rPr>
              <a:t>–Hemşireler servislerindeki hastane hizmetlilerinin hizmette birinci derecede amiridir. Hemşireler sabah çalışmasına, </a:t>
            </a:r>
            <a:r>
              <a:rPr lang="tr-TR" dirty="0" smtClean="0">
                <a:solidFill>
                  <a:srgbClr val="FF0000"/>
                </a:solidFill>
                <a:latin typeface="Times New Roman" pitchFamily="18" charset="0"/>
                <a:cs typeface="Times New Roman" pitchFamily="18" charset="0"/>
              </a:rPr>
              <a:t>kurumun hasta odalarının ve hastaların genel temizliğini yaptırmakla başlarlar. </a:t>
            </a:r>
            <a:r>
              <a:rPr lang="tr-TR" dirty="0" smtClean="0">
                <a:latin typeface="Times New Roman" pitchFamily="18" charset="0"/>
                <a:cs typeface="Times New Roman" pitchFamily="18" charset="0"/>
              </a:rPr>
              <a:t>Hastaların hal ve hatırlarını sorar, derecelerini alır, nabız ve teneffüslerini sayar, derece kağıtlarına </a:t>
            </a:r>
            <a:r>
              <a:rPr lang="tr-TR" dirty="0" err="1" smtClean="0">
                <a:latin typeface="Times New Roman" pitchFamily="18" charset="0"/>
                <a:cs typeface="Times New Roman" pitchFamily="18" charset="0"/>
              </a:rPr>
              <a:t>tenefüslerini</a:t>
            </a:r>
            <a:r>
              <a:rPr lang="tr-TR" dirty="0" smtClean="0">
                <a:latin typeface="Times New Roman" pitchFamily="18" charset="0"/>
                <a:cs typeface="Times New Roman" pitchFamily="18" charset="0"/>
              </a:rPr>
              <a:t> çizerler. (Nabız kırmızı, ateş siyah, teneffüs mavi kalemle çizilir.)</a:t>
            </a:r>
          </a:p>
          <a:p>
            <a:pPr algn="just">
              <a:lnSpc>
                <a:spcPct val="150000"/>
              </a:lnSpc>
              <a:buNone/>
            </a:pPr>
            <a:endParaRPr lang="tr-TR" dirty="0" smtClean="0">
              <a:latin typeface="Times New Roman" pitchFamily="18" charset="0"/>
              <a:cs typeface="Times New Roman" pitchFamily="18" charset="0"/>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Hemşirelikte Yasal Düzenlemeler </a:t>
            </a:r>
            <a:endParaRPr lang="tr-TR" dirty="0"/>
          </a:p>
        </p:txBody>
      </p:sp>
      <p:sp>
        <p:nvSpPr>
          <p:cNvPr id="3" name="2 İçerik Yer Tutucusu"/>
          <p:cNvSpPr>
            <a:spLocks noGrp="1"/>
          </p:cNvSpPr>
          <p:nvPr>
            <p:ph idx="1"/>
          </p:nvPr>
        </p:nvSpPr>
        <p:spPr>
          <a:xfrm>
            <a:off x="457200" y="1340768"/>
            <a:ext cx="8229600" cy="5256584"/>
          </a:xfrm>
        </p:spPr>
        <p:txBody>
          <a:bodyPr>
            <a:normAutofit lnSpcReduction="10000"/>
          </a:bodyPr>
          <a:lstStyle/>
          <a:p>
            <a:pPr algn="just">
              <a:buNone/>
            </a:pPr>
            <a:r>
              <a:rPr lang="tr-TR" sz="2800" b="1" dirty="0" smtClean="0">
                <a:latin typeface="Times New Roman" pitchFamily="18" charset="0"/>
                <a:cs typeface="Times New Roman" pitchFamily="18" charset="0"/>
              </a:rPr>
              <a:t>Yataklı Tedavi Kurumları İşletme Yönetmeliği (1983)</a:t>
            </a:r>
          </a:p>
          <a:p>
            <a:pPr algn="just"/>
            <a:r>
              <a:rPr lang="tr-TR" dirty="0" smtClean="0">
                <a:latin typeface="Times New Roman" pitchFamily="18" charset="0"/>
                <a:cs typeface="Times New Roman" pitchFamily="18" charset="0"/>
              </a:rPr>
              <a:t>b) Hastaların tedavisi için gerekli bütün kayıt, bakım ve tedavi uygulamalarını meslekleri dahilinde ve </a:t>
            </a:r>
            <a:r>
              <a:rPr lang="tr-TR" dirty="0" smtClean="0">
                <a:solidFill>
                  <a:srgbClr val="FF0000"/>
                </a:solidFill>
                <a:latin typeface="Times New Roman" pitchFamily="18" charset="0"/>
                <a:cs typeface="Times New Roman" pitchFamily="18" charset="0"/>
              </a:rPr>
              <a:t>tabiplerin tariflerine göre </a:t>
            </a:r>
            <a:r>
              <a:rPr lang="tr-TR" dirty="0" smtClean="0">
                <a:latin typeface="Times New Roman" pitchFamily="18" charset="0"/>
                <a:cs typeface="Times New Roman" pitchFamily="18" charset="0"/>
              </a:rPr>
              <a:t>yapmak göreviyle yükümlüdürler. Hastaların ilaçlarını, içten ve dıştan olduğuna göre bizzat içirir ve tatbik ederler, enjeksiyonları yaparlar ve bunları hemşire notuna miktar ve zaman belirterek kaydedip imzalarlar…</a:t>
            </a:r>
          </a:p>
          <a:p>
            <a:pPr algn="just"/>
            <a:r>
              <a:rPr lang="tr-TR" dirty="0" smtClean="0">
                <a:latin typeface="Times New Roman" pitchFamily="18" charset="0"/>
                <a:cs typeface="Times New Roman" pitchFamily="18" charset="0"/>
              </a:rPr>
              <a:t>BAKIM????</a:t>
            </a:r>
          </a:p>
          <a:p>
            <a:pPr algn="just">
              <a:lnSpc>
                <a:spcPct val="150000"/>
              </a:lnSpc>
              <a:buNone/>
            </a:pPr>
            <a:endParaRPr lang="tr-TR" dirty="0" smtClean="0">
              <a:latin typeface="Times New Roman" pitchFamily="18" charset="0"/>
              <a:cs typeface="Times New Roman" pitchFamily="18" charset="0"/>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Hemşirelikte Yasal Düzenlemeler </a:t>
            </a:r>
            <a:endParaRPr lang="tr-TR" dirty="0"/>
          </a:p>
        </p:txBody>
      </p:sp>
      <p:sp>
        <p:nvSpPr>
          <p:cNvPr id="3" name="2 İçerik Yer Tutucusu"/>
          <p:cNvSpPr>
            <a:spLocks noGrp="1"/>
          </p:cNvSpPr>
          <p:nvPr>
            <p:ph idx="1"/>
          </p:nvPr>
        </p:nvSpPr>
        <p:spPr>
          <a:xfrm>
            <a:off x="457200" y="1340768"/>
            <a:ext cx="8229600" cy="5256584"/>
          </a:xfrm>
        </p:spPr>
        <p:txBody>
          <a:bodyPr>
            <a:normAutofit lnSpcReduction="10000"/>
          </a:bodyPr>
          <a:lstStyle/>
          <a:p>
            <a:pPr algn="just">
              <a:buNone/>
            </a:pPr>
            <a:r>
              <a:rPr lang="tr-TR" sz="2800" b="1" dirty="0" smtClean="0">
                <a:latin typeface="Times New Roman" pitchFamily="18" charset="0"/>
                <a:cs typeface="Times New Roman" pitchFamily="18" charset="0"/>
              </a:rPr>
              <a:t>Yataklı Tedavi Kurumları İşletme Yönetmeliği (1983)</a:t>
            </a:r>
          </a:p>
          <a:p>
            <a:pPr algn="just"/>
            <a:r>
              <a:rPr lang="tr-TR" dirty="0" smtClean="0">
                <a:latin typeface="Times New Roman" pitchFamily="18" charset="0"/>
                <a:cs typeface="Times New Roman" pitchFamily="18" charset="0"/>
              </a:rPr>
              <a:t>c) Hastalara iyi muamele etmek, onların dertlerini dinlemek, teselliye muhtaç olanları ve ameliyat heyecanı içinde bulunanları teselli ve teskin etmek, sağlık eğitimi konusunda bilgi vermek hemşirelerin esas görevleridir….</a:t>
            </a:r>
          </a:p>
          <a:p>
            <a:pPr algn="just"/>
            <a:r>
              <a:rPr lang="tr-TR" dirty="0" smtClean="0">
                <a:latin typeface="Times New Roman" pitchFamily="18" charset="0"/>
                <a:cs typeface="Times New Roman" pitchFamily="18" charset="0"/>
              </a:rPr>
              <a:t>d) Servis acil dolabında bulunan ilaçları servis şefi, uzmanı veya nöbetçi </a:t>
            </a:r>
            <a:r>
              <a:rPr lang="tr-TR" dirty="0" smtClean="0">
                <a:solidFill>
                  <a:srgbClr val="FF0000"/>
                </a:solidFill>
                <a:latin typeface="Times New Roman" pitchFamily="18" charset="0"/>
                <a:cs typeface="Times New Roman" pitchFamily="18" charset="0"/>
              </a:rPr>
              <a:t>tabibinin direktifi ile ve onun sorumluluğu altında hastalara uygular</a:t>
            </a:r>
            <a:r>
              <a:rPr lang="tr-TR" dirty="0" smtClean="0">
                <a:latin typeface="Times New Roman" pitchFamily="18" charset="0"/>
                <a:cs typeface="Times New Roman" pitchFamily="18" charset="0"/>
              </a:rPr>
              <a:t>…..</a:t>
            </a:r>
          </a:p>
          <a:p>
            <a:pPr algn="just">
              <a:lnSpc>
                <a:spcPct val="150000"/>
              </a:lnSpc>
              <a:buNone/>
            </a:pPr>
            <a:endParaRPr lang="tr-TR" dirty="0" smtClean="0">
              <a:latin typeface="Times New Roman" pitchFamily="18" charset="0"/>
              <a:cs typeface="Times New Roman" pitchFamily="18" charset="0"/>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Hemşirelikte Yasal Düzenlemeler </a:t>
            </a:r>
            <a:endParaRPr lang="tr-TR" dirty="0"/>
          </a:p>
        </p:txBody>
      </p:sp>
      <p:sp>
        <p:nvSpPr>
          <p:cNvPr id="3" name="2 İçerik Yer Tutucusu"/>
          <p:cNvSpPr>
            <a:spLocks noGrp="1"/>
          </p:cNvSpPr>
          <p:nvPr>
            <p:ph idx="1"/>
          </p:nvPr>
        </p:nvSpPr>
        <p:spPr>
          <a:xfrm>
            <a:off x="457200" y="1340768"/>
            <a:ext cx="8229600" cy="5256584"/>
          </a:xfrm>
        </p:spPr>
        <p:txBody>
          <a:bodyPr>
            <a:normAutofit/>
          </a:bodyPr>
          <a:lstStyle/>
          <a:p>
            <a:pPr algn="just">
              <a:buNone/>
            </a:pPr>
            <a:r>
              <a:rPr lang="tr-TR" sz="2800" b="1" dirty="0" smtClean="0">
                <a:latin typeface="Times New Roman" pitchFamily="18" charset="0"/>
                <a:cs typeface="Times New Roman" pitchFamily="18" charset="0"/>
              </a:rPr>
              <a:t>Yataklı Tedavi Kurumları İşletme Yönetmeliği (1983)</a:t>
            </a:r>
          </a:p>
          <a:p>
            <a:pPr algn="just"/>
            <a:r>
              <a:rPr lang="tr-TR" dirty="0" smtClean="0">
                <a:latin typeface="Times New Roman" pitchFamily="18" charset="0"/>
                <a:cs typeface="Times New Roman" pitchFamily="18" charset="0"/>
              </a:rPr>
              <a:t>e) Kendilerine teslim edilen demirbaş eşya ile alet, ilaç vesaire malzemeyi iyi bir şekilde saklamaya ve bunları yerine göre kullanmaya ve ilgili tabipler tarafından istendiği zaman hazır bulundurmaya, bunların dikkatsizlik ve israf suretiyle boşa gitmelerini önlemek zorundadırlar…..</a:t>
            </a:r>
          </a:p>
          <a:p>
            <a:pPr algn="just">
              <a:lnSpc>
                <a:spcPct val="150000"/>
              </a:lnSpc>
              <a:buNone/>
            </a:pPr>
            <a:endParaRPr lang="tr-TR" dirty="0" smtClean="0">
              <a:latin typeface="Times New Roman" pitchFamily="18" charset="0"/>
              <a:cs typeface="Times New Roman" pitchFamily="18" charset="0"/>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Hemşirelikte Yasal Düzenlemeler </a:t>
            </a:r>
            <a:endParaRPr lang="tr-TR" dirty="0"/>
          </a:p>
        </p:txBody>
      </p:sp>
      <p:sp>
        <p:nvSpPr>
          <p:cNvPr id="3" name="2 İçerik Yer Tutucusu"/>
          <p:cNvSpPr>
            <a:spLocks noGrp="1"/>
          </p:cNvSpPr>
          <p:nvPr>
            <p:ph idx="1"/>
          </p:nvPr>
        </p:nvSpPr>
        <p:spPr/>
        <p:txBody>
          <a:bodyPr>
            <a:normAutofit/>
          </a:bodyPr>
          <a:lstStyle/>
          <a:p>
            <a:pPr algn="just"/>
            <a:endParaRPr lang="tr-TR" dirty="0" smtClean="0">
              <a:latin typeface="Times New Roman" pitchFamily="18" charset="0"/>
              <a:cs typeface="Times New Roman" pitchFamily="18" charset="0"/>
            </a:endParaRPr>
          </a:p>
          <a:p>
            <a:pPr algn="just"/>
            <a:endParaRPr lang="tr-TR" dirty="0">
              <a:latin typeface="Times New Roman" pitchFamily="18" charset="0"/>
              <a:cs typeface="Times New Roman" pitchFamily="18" charset="0"/>
            </a:endParaRPr>
          </a:p>
          <a:p>
            <a:pPr algn="just"/>
            <a:r>
              <a:rPr lang="tr-TR" dirty="0" smtClean="0">
                <a:latin typeface="Times New Roman" pitchFamily="18" charset="0"/>
                <a:cs typeface="Times New Roman" pitchFamily="18" charset="0"/>
              </a:rPr>
              <a:t>Hemşirelik yönetmeliğinde hemşirelik işleri arındırılıp sınırları belirlenmiştir, </a:t>
            </a:r>
            <a:r>
              <a:rPr lang="tr-TR" dirty="0" err="1" smtClean="0">
                <a:latin typeface="Times New Roman" pitchFamily="18" charset="0"/>
                <a:cs typeface="Times New Roman" pitchFamily="18" charset="0"/>
              </a:rPr>
              <a:t>YTKİY’nde</a:t>
            </a:r>
            <a:r>
              <a:rPr lang="tr-TR" dirty="0" smtClean="0">
                <a:latin typeface="Times New Roman" pitchFamily="18" charset="0"/>
                <a:cs typeface="Times New Roman" pitchFamily="18" charset="0"/>
              </a:rPr>
              <a:t> hemşirelik işleri?</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Hemşirelikte Yasal Düzenlemeler </a:t>
            </a:r>
            <a:endParaRPr lang="tr-TR" dirty="0"/>
          </a:p>
        </p:txBody>
      </p:sp>
      <p:sp>
        <p:nvSpPr>
          <p:cNvPr id="3" name="2 İçerik Yer Tutucusu"/>
          <p:cNvSpPr>
            <a:spLocks noGrp="1"/>
          </p:cNvSpPr>
          <p:nvPr>
            <p:ph idx="1"/>
          </p:nvPr>
        </p:nvSpPr>
        <p:spPr/>
        <p:txBody>
          <a:bodyPr>
            <a:normAutofit/>
          </a:bodyPr>
          <a:lstStyle/>
          <a:p>
            <a:pPr algn="just"/>
            <a:endParaRPr lang="tr-TR" dirty="0" smtClean="0">
              <a:latin typeface="Times New Roman" pitchFamily="18" charset="0"/>
              <a:cs typeface="Times New Roman" pitchFamily="18" charset="0"/>
            </a:endParaRPr>
          </a:p>
          <a:p>
            <a:pPr algn="just"/>
            <a:r>
              <a:rPr lang="tr-TR" dirty="0" smtClean="0">
                <a:latin typeface="Times New Roman" pitchFamily="18" charset="0"/>
                <a:cs typeface="Times New Roman" pitchFamily="18" charset="0"/>
              </a:rPr>
              <a:t>Hemşirelik yönetmeliğinde, hemşire hastaya hekim tarafından zararlı olabilecek her türlü işlem hakkında doktoru uyarma, yapmak zorunda kalma durumunda resmi kayıt altına alma ve gerekli yerlere baş vurma yer alırken, </a:t>
            </a:r>
            <a:r>
              <a:rPr lang="tr-TR" dirty="0" err="1" smtClean="0">
                <a:latin typeface="Times New Roman" pitchFamily="18" charset="0"/>
                <a:cs typeface="Times New Roman" pitchFamily="18" charset="0"/>
              </a:rPr>
              <a:t>YTKİY’nde</a:t>
            </a:r>
            <a:r>
              <a:rPr lang="tr-TR" dirty="0" smtClean="0">
                <a:latin typeface="Times New Roman" pitchFamily="18" charset="0"/>
                <a:cs typeface="Times New Roman" pitchFamily="18" charset="0"/>
              </a:rPr>
              <a:t> hiç yer verilmemiş.</a:t>
            </a:r>
          </a:p>
          <a:p>
            <a:endParaRPr lang="tr-TR"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Hemşirelikte Yasal Düzenlemeler </a:t>
            </a:r>
            <a:endParaRPr lang="tr-TR" dirty="0"/>
          </a:p>
        </p:txBody>
      </p:sp>
      <p:sp>
        <p:nvSpPr>
          <p:cNvPr id="3" name="2 İçerik Yer Tutucusu"/>
          <p:cNvSpPr>
            <a:spLocks noGrp="1"/>
          </p:cNvSpPr>
          <p:nvPr>
            <p:ph idx="1"/>
          </p:nvPr>
        </p:nvSpPr>
        <p:spPr/>
        <p:txBody>
          <a:bodyPr>
            <a:normAutofit/>
          </a:bodyPr>
          <a:lstStyle/>
          <a:p>
            <a:pPr algn="just"/>
            <a:r>
              <a:rPr lang="tr-TR" dirty="0" smtClean="0">
                <a:latin typeface="Times New Roman" pitchFamily="18" charset="0"/>
                <a:cs typeface="Times New Roman" pitchFamily="18" charset="0"/>
              </a:rPr>
              <a:t>İlaç uygulama konusunda </a:t>
            </a:r>
            <a:r>
              <a:rPr lang="tr-TR" dirty="0" err="1" smtClean="0">
                <a:latin typeface="Times New Roman" pitchFamily="18" charset="0"/>
                <a:cs typeface="Times New Roman" pitchFamily="18" charset="0"/>
              </a:rPr>
              <a:t>YTKİY’nde</a:t>
            </a:r>
            <a:r>
              <a:rPr lang="tr-TR" dirty="0" smtClean="0">
                <a:latin typeface="Times New Roman" pitchFamily="18" charset="0"/>
                <a:cs typeface="Times New Roman" pitchFamily="18" charset="0"/>
              </a:rPr>
              <a:t> ilaçların nasıl uygulayacağına tamamen hekim karar verip, hemşire mekanik olarak uygulama yapmaktadır. Hemşirelik Kanunu’nda yükseköğrenime sahip hemşireler ilaç uygulamasında sadece teknik olarak sorumlu tutulmayacak kadar donanımlı profesyonellerdir.</a:t>
            </a:r>
          </a:p>
          <a:p>
            <a:endParaRPr lang="tr-TR"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Hemşirelikte Yasal Düzenlemeler </a:t>
            </a:r>
            <a:endParaRPr lang="tr-TR" dirty="0"/>
          </a:p>
        </p:txBody>
      </p:sp>
      <p:sp>
        <p:nvSpPr>
          <p:cNvPr id="3" name="2 İçerik Yer Tutucusu"/>
          <p:cNvSpPr>
            <a:spLocks noGrp="1"/>
          </p:cNvSpPr>
          <p:nvPr>
            <p:ph idx="1"/>
          </p:nvPr>
        </p:nvSpPr>
        <p:spPr/>
        <p:txBody>
          <a:bodyPr>
            <a:normAutofit/>
          </a:bodyPr>
          <a:lstStyle/>
          <a:p>
            <a:pPr algn="just">
              <a:lnSpc>
                <a:spcPct val="150000"/>
              </a:lnSpc>
            </a:pPr>
            <a:endParaRPr lang="tr-TR" dirty="0" smtClean="0">
              <a:latin typeface="Times New Roman" pitchFamily="18" charset="0"/>
              <a:cs typeface="Times New Roman" pitchFamily="18" charset="0"/>
            </a:endParaRPr>
          </a:p>
          <a:p>
            <a:pPr algn="just">
              <a:lnSpc>
                <a:spcPct val="150000"/>
              </a:lnSpc>
            </a:pPr>
            <a:r>
              <a:rPr lang="tr-TR" dirty="0" smtClean="0">
                <a:latin typeface="Times New Roman" pitchFamily="18" charset="0"/>
                <a:cs typeface="Times New Roman" pitchFamily="18" charset="0"/>
              </a:rPr>
              <a:t>Hemşirelik yönetmeliğinde ve kanununda hemşirelik süreci açıkça ve üzerine basa basa yer alırken, </a:t>
            </a:r>
            <a:r>
              <a:rPr lang="tr-TR" dirty="0" err="1" smtClean="0">
                <a:latin typeface="Times New Roman" pitchFamily="18" charset="0"/>
                <a:cs typeface="Times New Roman" pitchFamily="18" charset="0"/>
              </a:rPr>
              <a:t>YTKİY’nde</a:t>
            </a:r>
            <a:r>
              <a:rPr lang="tr-TR" dirty="0" smtClean="0">
                <a:latin typeface="Times New Roman" pitchFamily="18" charset="0"/>
                <a:cs typeface="Times New Roman" pitchFamily="18" charset="0"/>
              </a:rPr>
              <a:t> ???</a:t>
            </a:r>
          </a:p>
          <a:p>
            <a:endParaRPr lang="tr-TR"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Hemşirelikte Yasal Düzenlemeler </a:t>
            </a:r>
            <a:endParaRPr lang="tr-TR" dirty="0"/>
          </a:p>
        </p:txBody>
      </p:sp>
      <p:sp>
        <p:nvSpPr>
          <p:cNvPr id="3" name="2 İçerik Yer Tutucusu"/>
          <p:cNvSpPr>
            <a:spLocks noGrp="1"/>
          </p:cNvSpPr>
          <p:nvPr>
            <p:ph idx="1"/>
          </p:nvPr>
        </p:nvSpPr>
        <p:spPr/>
        <p:txBody>
          <a:bodyPr/>
          <a:lstStyle/>
          <a:p>
            <a:pPr algn="just">
              <a:lnSpc>
                <a:spcPct val="150000"/>
              </a:lnSpc>
            </a:pPr>
            <a:r>
              <a:rPr lang="tr-TR" dirty="0" smtClean="0">
                <a:latin typeface="Times New Roman" pitchFamily="18" charset="0"/>
                <a:cs typeface="Times New Roman" pitchFamily="18" charset="0"/>
              </a:rPr>
              <a:t>Hemşirelik Kanunu’nda hemşire unvanı hemşirelikte lisans mezunu olanlara verileceğine değinilirken, </a:t>
            </a:r>
            <a:r>
              <a:rPr lang="tr-TR" dirty="0" err="1" smtClean="0">
                <a:latin typeface="Times New Roman" pitchFamily="18" charset="0"/>
                <a:cs typeface="Times New Roman" pitchFamily="18" charset="0"/>
              </a:rPr>
              <a:t>YTKİY’nde</a:t>
            </a:r>
            <a:r>
              <a:rPr lang="tr-TR" dirty="0" smtClean="0">
                <a:latin typeface="Times New Roman" pitchFamily="18" charset="0"/>
                <a:cs typeface="Times New Roman" pitchFamily="18" charset="0"/>
              </a:rPr>
              <a:t> SML olanlara hemşire unvanı verildiği yer almakta.</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Hemşirelikte Yasal Düzenlemeler </a:t>
            </a:r>
            <a:endParaRPr lang="tr-TR" dirty="0"/>
          </a:p>
        </p:txBody>
      </p:sp>
      <p:sp>
        <p:nvSpPr>
          <p:cNvPr id="3" name="2 İçerik Yer Tutucusu"/>
          <p:cNvSpPr>
            <a:spLocks noGrp="1"/>
          </p:cNvSpPr>
          <p:nvPr>
            <p:ph idx="1"/>
          </p:nvPr>
        </p:nvSpPr>
        <p:spPr/>
        <p:txBody>
          <a:bodyPr/>
          <a:lstStyle/>
          <a:p>
            <a:pPr algn="just">
              <a:lnSpc>
                <a:spcPct val="150000"/>
              </a:lnSpc>
            </a:pPr>
            <a:endParaRPr lang="tr-TR" dirty="0" smtClean="0">
              <a:latin typeface="Times New Roman" pitchFamily="18" charset="0"/>
              <a:cs typeface="Times New Roman" pitchFamily="18" charset="0"/>
            </a:endParaRPr>
          </a:p>
          <a:p>
            <a:pPr algn="just">
              <a:lnSpc>
                <a:spcPct val="150000"/>
              </a:lnSpc>
            </a:pPr>
            <a:r>
              <a:rPr lang="tr-TR" dirty="0" err="1" smtClean="0">
                <a:latin typeface="Times New Roman" pitchFamily="18" charset="0"/>
                <a:cs typeface="Times New Roman" pitchFamily="18" charset="0"/>
              </a:rPr>
              <a:t>YTKİY’nde</a:t>
            </a:r>
            <a:r>
              <a:rPr lang="tr-TR" dirty="0" smtClean="0">
                <a:latin typeface="Times New Roman" pitchFamily="18" charset="0"/>
                <a:cs typeface="Times New Roman" pitchFamily="18" charset="0"/>
              </a:rPr>
              <a:t> hemşirelikte lisansüstü eğitim, yönetici olarak görevlendirme kriterleri, baştabibe mutlak itaat konuları?????</a:t>
            </a:r>
          </a:p>
          <a:p>
            <a:pPr>
              <a:lnSpc>
                <a:spcPct val="150000"/>
              </a:lnSpc>
            </a:pP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Hukuk </a:t>
            </a:r>
            <a:endParaRPr lang="tr-TR" dirty="0"/>
          </a:p>
        </p:txBody>
      </p:sp>
      <p:sp>
        <p:nvSpPr>
          <p:cNvPr id="3" name="2 İçerik Yer Tutucusu"/>
          <p:cNvSpPr>
            <a:spLocks noGrp="1"/>
          </p:cNvSpPr>
          <p:nvPr>
            <p:ph idx="1"/>
          </p:nvPr>
        </p:nvSpPr>
        <p:spPr>
          <a:xfrm>
            <a:off x="457200" y="1600200"/>
            <a:ext cx="8229600" cy="4709120"/>
          </a:xfrm>
        </p:spPr>
        <p:txBody>
          <a:bodyPr>
            <a:normAutofit fontScale="92500" lnSpcReduction="10000"/>
          </a:bodyPr>
          <a:lstStyle/>
          <a:p>
            <a:pPr algn="just">
              <a:lnSpc>
                <a:spcPct val="150000"/>
              </a:lnSpc>
            </a:pPr>
            <a:r>
              <a:rPr lang="tr-TR" dirty="0">
                <a:latin typeface="Times New Roman" pitchFamily="18" charset="0"/>
                <a:cs typeface="Times New Roman" pitchFamily="18" charset="0"/>
              </a:rPr>
              <a:t>Hukuk kuralları, belirli bir toplumsal-kültürel çevre içinde şekillense de bu kuralları yapan irade, siyasal iktidarın / devletin iradesidir; ayrıca, diğer sosyal düzen kurallarından farklı olarak, hukuk kurallarına uyulmaması hâlinde devlet (kamu) gücüyle desteklenen maddi yaptırımla karşılaşılır. </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p:txBody>
          <a:bodyPr/>
          <a:lstStyle/>
          <a:p>
            <a:r>
              <a:rPr lang="tr-TR" b="1" dirty="0" smtClean="0">
                <a:latin typeface="Times New Roman" pitchFamily="18" charset="0"/>
                <a:cs typeface="Times New Roman" pitchFamily="18" charset="0"/>
              </a:rPr>
              <a:t>Hemşirelikte Yasal Düzenlemeler </a:t>
            </a:r>
            <a:endParaRPr lang="tr-TR" dirty="0"/>
          </a:p>
        </p:txBody>
      </p:sp>
      <p:sp>
        <p:nvSpPr>
          <p:cNvPr id="5" name="4 İçerik Yer Tutucusu"/>
          <p:cNvSpPr>
            <a:spLocks noGrp="1"/>
          </p:cNvSpPr>
          <p:nvPr>
            <p:ph sz="half" idx="1"/>
          </p:nvPr>
        </p:nvSpPr>
        <p:spPr/>
        <p:txBody>
          <a:bodyPr>
            <a:normAutofit/>
          </a:bodyPr>
          <a:lstStyle/>
          <a:p>
            <a:pPr>
              <a:lnSpc>
                <a:spcPct val="150000"/>
              </a:lnSpc>
            </a:pPr>
            <a:endParaRPr lang="tr-TR" sz="3200" b="1" dirty="0" smtClean="0">
              <a:latin typeface="Times New Roman" pitchFamily="18" charset="0"/>
              <a:cs typeface="Times New Roman" pitchFamily="18" charset="0"/>
            </a:endParaRPr>
          </a:p>
          <a:p>
            <a:pPr algn="ctr">
              <a:lnSpc>
                <a:spcPct val="150000"/>
              </a:lnSpc>
            </a:pPr>
            <a:r>
              <a:rPr lang="tr-TR" sz="3200" b="1" dirty="0" smtClean="0">
                <a:solidFill>
                  <a:srgbClr val="FF0000"/>
                </a:solidFill>
                <a:latin typeface="Times New Roman" pitchFamily="18" charset="0"/>
                <a:cs typeface="Times New Roman" pitchFamily="18" charset="0"/>
              </a:rPr>
              <a:t>657 Sayılı Devlet Memurları Kanunu </a:t>
            </a:r>
            <a:endParaRPr lang="tr-TR" sz="3200" b="1" dirty="0">
              <a:solidFill>
                <a:srgbClr val="FF0000"/>
              </a:solidFill>
              <a:latin typeface="Times New Roman" pitchFamily="18" charset="0"/>
              <a:cs typeface="Times New Roman" pitchFamily="18" charset="0"/>
            </a:endParaRPr>
          </a:p>
        </p:txBody>
      </p:sp>
      <p:sp>
        <p:nvSpPr>
          <p:cNvPr id="6" name="5 İçerik Yer Tutucusu"/>
          <p:cNvSpPr>
            <a:spLocks noGrp="1"/>
          </p:cNvSpPr>
          <p:nvPr>
            <p:ph sz="half" idx="2"/>
          </p:nvPr>
        </p:nvSpPr>
        <p:spPr/>
        <p:txBody>
          <a:bodyPr>
            <a:normAutofit/>
          </a:bodyPr>
          <a:lstStyle/>
          <a:p>
            <a:pPr algn="ctr"/>
            <a:endParaRPr lang="tr-TR" sz="3200" b="1" dirty="0" smtClean="0">
              <a:latin typeface="Times New Roman" pitchFamily="18" charset="0"/>
              <a:cs typeface="Times New Roman" pitchFamily="18" charset="0"/>
            </a:endParaRPr>
          </a:p>
          <a:p>
            <a:pPr algn="ctr"/>
            <a:endParaRPr lang="tr-TR" sz="3200" b="1" dirty="0">
              <a:latin typeface="Times New Roman" pitchFamily="18" charset="0"/>
              <a:cs typeface="Times New Roman" pitchFamily="18" charset="0"/>
            </a:endParaRPr>
          </a:p>
          <a:p>
            <a:pPr algn="ctr"/>
            <a:r>
              <a:rPr lang="tr-TR" sz="3200" b="1" dirty="0" smtClean="0">
                <a:solidFill>
                  <a:srgbClr val="FF0000"/>
                </a:solidFill>
                <a:latin typeface="Times New Roman" pitchFamily="18" charset="0"/>
                <a:cs typeface="Times New Roman" pitchFamily="18" charset="0"/>
              </a:rPr>
              <a:t>4857 Sayılı İş Kanunu</a:t>
            </a:r>
            <a:endParaRPr lang="tr-TR" sz="3200" b="1" dirty="0">
              <a:solidFill>
                <a:srgbClr val="FF0000"/>
              </a:solidFill>
              <a:latin typeface="Times New Roman" pitchFamily="18" charset="0"/>
              <a:cs typeface="Times New Roman" pitchFamily="18" charset="0"/>
            </a:endParaRP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endParaRPr lang="tr-TR" dirty="0"/>
          </a:p>
        </p:txBody>
      </p:sp>
      <p:sp>
        <p:nvSpPr>
          <p:cNvPr id="3" name="2 İçerik Yer Tutucusu"/>
          <p:cNvSpPr>
            <a:spLocks noGrp="1"/>
          </p:cNvSpPr>
          <p:nvPr>
            <p:ph idx="1"/>
          </p:nvPr>
        </p:nvSpPr>
        <p:spPr/>
        <p:txBody>
          <a:bodyPr>
            <a:normAutofit/>
          </a:bodyPr>
          <a:lstStyle/>
          <a:p>
            <a:pPr>
              <a:lnSpc>
                <a:spcPct val="150000"/>
              </a:lnSpc>
            </a:pPr>
            <a:r>
              <a:rPr lang="tr-TR" sz="4400" dirty="0" smtClean="0">
                <a:latin typeface="Times New Roman" pitchFamily="18" charset="0"/>
                <a:cs typeface="Times New Roman" pitchFamily="18" charset="0"/>
              </a:rPr>
              <a:t>Sorular…. </a:t>
            </a:r>
          </a:p>
          <a:p>
            <a:pPr>
              <a:lnSpc>
                <a:spcPct val="150000"/>
              </a:lnSpc>
            </a:pPr>
            <a:r>
              <a:rPr lang="tr-TR" sz="4400" dirty="0" smtClean="0">
                <a:latin typeface="Times New Roman" pitchFamily="18" charset="0"/>
                <a:cs typeface="Times New Roman" pitchFamily="18" charset="0"/>
              </a:rPr>
              <a:t>Katkılar…</a:t>
            </a:r>
            <a:endParaRPr lang="tr-TR" sz="4400" dirty="0">
              <a:latin typeface="Times New Roman" pitchFamily="18" charset="0"/>
              <a:cs typeface="Times New Roman" pitchFamily="18" charset="0"/>
            </a:endParaRP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pic>
        <p:nvPicPr>
          <p:cNvPr id="4" name="3 İçerik Yer Tutucusu" descr="indir.png"/>
          <p:cNvPicPr>
            <a:picLocks noGrp="1" noChangeAspect="1"/>
          </p:cNvPicPr>
          <p:nvPr>
            <p:ph idx="1"/>
          </p:nvPr>
        </p:nvPicPr>
        <p:blipFill>
          <a:blip r:embed="rId2" cstate="print"/>
          <a:stretch>
            <a:fillRect/>
          </a:stretch>
        </p:blipFill>
        <p:spPr>
          <a:xfrm>
            <a:off x="251520" y="476672"/>
            <a:ext cx="8496944" cy="5976664"/>
          </a:xfr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Hukukun Kaynakları </a:t>
            </a:r>
            <a:endParaRPr lang="tr-TR" b="1" dirty="0">
              <a:latin typeface="Times New Roman" pitchFamily="18" charset="0"/>
              <a:cs typeface="Times New Roman" pitchFamily="18" charset="0"/>
            </a:endParaRPr>
          </a:p>
        </p:txBody>
      </p:sp>
      <p:sp>
        <p:nvSpPr>
          <p:cNvPr id="3" name="2 İçerik Yer Tutucusu"/>
          <p:cNvSpPr>
            <a:spLocks noGrp="1"/>
          </p:cNvSpPr>
          <p:nvPr>
            <p:ph idx="1"/>
          </p:nvPr>
        </p:nvSpPr>
        <p:spPr>
          <a:xfrm>
            <a:off x="457200" y="1600200"/>
            <a:ext cx="8229600" cy="4781128"/>
          </a:xfrm>
        </p:spPr>
        <p:txBody>
          <a:bodyPr>
            <a:normAutofit lnSpcReduction="10000"/>
          </a:bodyPr>
          <a:lstStyle/>
          <a:p>
            <a:pPr>
              <a:lnSpc>
                <a:spcPct val="150000"/>
              </a:lnSpc>
            </a:pPr>
            <a:r>
              <a:rPr lang="tr-TR" dirty="0">
                <a:latin typeface="Times New Roman" pitchFamily="18" charset="0"/>
                <a:cs typeface="Times New Roman" pitchFamily="18" charset="0"/>
              </a:rPr>
              <a:t>Anayasa </a:t>
            </a:r>
          </a:p>
          <a:p>
            <a:pPr>
              <a:lnSpc>
                <a:spcPct val="150000"/>
              </a:lnSpc>
            </a:pPr>
            <a:r>
              <a:rPr lang="tr-TR" dirty="0" smtClean="0">
                <a:latin typeface="Times New Roman" pitchFamily="18" charset="0"/>
                <a:cs typeface="Times New Roman" pitchFamily="18" charset="0"/>
              </a:rPr>
              <a:t>Kanun </a:t>
            </a:r>
            <a:endParaRPr lang="tr-TR" dirty="0">
              <a:latin typeface="Times New Roman" pitchFamily="18" charset="0"/>
              <a:cs typeface="Times New Roman" pitchFamily="18" charset="0"/>
            </a:endParaRPr>
          </a:p>
          <a:p>
            <a:pPr>
              <a:lnSpc>
                <a:spcPct val="150000"/>
              </a:lnSpc>
            </a:pPr>
            <a:r>
              <a:rPr lang="tr-TR" dirty="0" smtClean="0">
                <a:latin typeface="Times New Roman" pitchFamily="18" charset="0"/>
                <a:cs typeface="Times New Roman" pitchFamily="18" charset="0"/>
              </a:rPr>
              <a:t> Kanun Hükmünde Kararname/ Cumhurbaşkanlığı </a:t>
            </a:r>
            <a:r>
              <a:rPr lang="tr-TR" dirty="0">
                <a:latin typeface="Times New Roman" pitchFamily="18" charset="0"/>
                <a:cs typeface="Times New Roman" pitchFamily="18" charset="0"/>
              </a:rPr>
              <a:t>Kararnamesi </a:t>
            </a:r>
          </a:p>
          <a:p>
            <a:pPr>
              <a:lnSpc>
                <a:spcPct val="150000"/>
              </a:lnSpc>
            </a:pPr>
            <a:r>
              <a:rPr lang="tr-TR" dirty="0" smtClean="0">
                <a:latin typeface="Times New Roman" pitchFamily="18" charset="0"/>
                <a:cs typeface="Times New Roman" pitchFamily="18" charset="0"/>
              </a:rPr>
              <a:t>Yönetmelik </a:t>
            </a:r>
          </a:p>
          <a:p>
            <a:pPr>
              <a:lnSpc>
                <a:spcPct val="150000"/>
              </a:lnSpc>
            </a:pPr>
            <a:r>
              <a:rPr lang="tr-TR" dirty="0" smtClean="0">
                <a:latin typeface="Times New Roman" pitchFamily="18" charset="0"/>
                <a:cs typeface="Times New Roman" pitchFamily="18" charset="0"/>
              </a:rPr>
              <a:t>Uluslararası sözleşme </a:t>
            </a: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Hukukun Kaynakları </a:t>
            </a:r>
            <a:endParaRPr lang="tr-TR" b="1" dirty="0">
              <a:latin typeface="Times New Roman" pitchFamily="18" charset="0"/>
              <a:cs typeface="Times New Roman" pitchFamily="18" charset="0"/>
            </a:endParaRPr>
          </a:p>
        </p:txBody>
      </p:sp>
      <p:sp>
        <p:nvSpPr>
          <p:cNvPr id="3" name="2 İçerik Yer Tutucusu"/>
          <p:cNvSpPr>
            <a:spLocks noGrp="1"/>
          </p:cNvSpPr>
          <p:nvPr>
            <p:ph idx="1"/>
          </p:nvPr>
        </p:nvSpPr>
        <p:spPr>
          <a:xfrm>
            <a:off x="457200" y="1600200"/>
            <a:ext cx="8229600" cy="4781128"/>
          </a:xfrm>
        </p:spPr>
        <p:txBody>
          <a:bodyPr>
            <a:normAutofit/>
          </a:bodyPr>
          <a:lstStyle/>
          <a:p>
            <a:pPr algn="just"/>
            <a:r>
              <a:rPr lang="tr-TR" b="1" dirty="0">
                <a:latin typeface="Times New Roman" pitchFamily="18" charset="0"/>
                <a:cs typeface="Times New Roman" pitchFamily="18" charset="0"/>
              </a:rPr>
              <a:t>Anayasa</a:t>
            </a:r>
            <a:r>
              <a:rPr lang="tr-TR" dirty="0">
                <a:latin typeface="Times New Roman" pitchFamily="18" charset="0"/>
                <a:cs typeface="Times New Roman" pitchFamily="18" charset="0"/>
              </a:rPr>
              <a:t> </a:t>
            </a:r>
            <a:r>
              <a:rPr lang="tr-TR" dirty="0" smtClean="0">
                <a:latin typeface="Times New Roman" pitchFamily="18" charset="0"/>
                <a:cs typeface="Times New Roman" pitchFamily="18" charset="0"/>
              </a:rPr>
              <a:t>: </a:t>
            </a:r>
            <a:r>
              <a:rPr lang="tr-TR" dirty="0">
                <a:latin typeface="Times New Roman" pitchFamily="18" charset="0"/>
                <a:cs typeface="Times New Roman" pitchFamily="18" charset="0"/>
              </a:rPr>
              <a:t>Anayasa, devletin temel yapısını, kişilerin hak ve ödevlerini, devlet organlarını ve bu organların işleyişini düzenleyen esas ve kurallar bütünüdür. </a:t>
            </a:r>
            <a:endParaRPr lang="tr-TR" dirty="0" smtClean="0">
              <a:latin typeface="Times New Roman" pitchFamily="18" charset="0"/>
              <a:cs typeface="Times New Roman" pitchFamily="18" charset="0"/>
            </a:endParaRPr>
          </a:p>
          <a:p>
            <a:pPr algn="just"/>
            <a:r>
              <a:rPr lang="tr-TR" dirty="0" smtClean="0">
                <a:latin typeface="Times New Roman" pitchFamily="18" charset="0"/>
                <a:cs typeface="Times New Roman" pitchFamily="18" charset="0"/>
              </a:rPr>
              <a:t>Anayasa </a:t>
            </a:r>
            <a:r>
              <a:rPr lang="tr-TR" dirty="0">
                <a:latin typeface="Times New Roman" pitchFamily="18" charset="0"/>
                <a:cs typeface="Times New Roman" pitchFamily="18" charset="0"/>
              </a:rPr>
              <a:t>en genel, en soyut ve en güçlü hukuk kurallarından oluşur. </a:t>
            </a:r>
            <a:endParaRPr lang="tr-TR" dirty="0" smtClean="0">
              <a:latin typeface="Times New Roman" pitchFamily="18" charset="0"/>
              <a:cs typeface="Times New Roman" pitchFamily="18" charset="0"/>
            </a:endParaRPr>
          </a:p>
          <a:p>
            <a:pPr algn="just"/>
            <a:r>
              <a:rPr lang="tr-TR" dirty="0" smtClean="0">
                <a:latin typeface="Times New Roman" pitchFamily="18" charset="0"/>
                <a:cs typeface="Times New Roman" pitchFamily="18" charset="0"/>
              </a:rPr>
              <a:t>Anayasa </a:t>
            </a:r>
            <a:r>
              <a:rPr lang="tr-TR" dirty="0">
                <a:latin typeface="Times New Roman" pitchFamily="18" charset="0"/>
                <a:cs typeface="Times New Roman" pitchFamily="18" charset="0"/>
              </a:rPr>
              <a:t>hükümleri yasama, yürütme ve yargı organları ile idare makamlarını; diğer kişi ve kuruluşları bağlar. </a:t>
            </a:r>
          </a:p>
          <a:p>
            <a:pPr algn="just"/>
            <a:endParaRPr lang="tr-TR"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Hukukun Kaynakları </a:t>
            </a:r>
            <a:endParaRPr lang="tr-TR" b="1" dirty="0">
              <a:latin typeface="Times New Roman" pitchFamily="18" charset="0"/>
              <a:cs typeface="Times New Roman" pitchFamily="18" charset="0"/>
            </a:endParaRPr>
          </a:p>
        </p:txBody>
      </p:sp>
      <p:sp>
        <p:nvSpPr>
          <p:cNvPr id="3" name="2 İçerik Yer Tutucusu"/>
          <p:cNvSpPr>
            <a:spLocks noGrp="1"/>
          </p:cNvSpPr>
          <p:nvPr>
            <p:ph idx="1"/>
          </p:nvPr>
        </p:nvSpPr>
        <p:spPr>
          <a:xfrm>
            <a:off x="457200" y="1600200"/>
            <a:ext cx="8229600" cy="4781128"/>
          </a:xfrm>
        </p:spPr>
        <p:txBody>
          <a:bodyPr>
            <a:normAutofit/>
          </a:bodyPr>
          <a:lstStyle/>
          <a:p>
            <a:pPr algn="just">
              <a:lnSpc>
                <a:spcPct val="150000"/>
              </a:lnSpc>
            </a:pPr>
            <a:r>
              <a:rPr lang="tr-TR" b="1" dirty="0">
                <a:latin typeface="Times New Roman" pitchFamily="18" charset="0"/>
                <a:cs typeface="Times New Roman" pitchFamily="18" charset="0"/>
              </a:rPr>
              <a:t>Anayasa </a:t>
            </a:r>
            <a:r>
              <a:rPr lang="tr-TR" dirty="0" smtClean="0">
                <a:latin typeface="Times New Roman" pitchFamily="18" charset="0"/>
                <a:cs typeface="Times New Roman" pitchFamily="18" charset="0"/>
              </a:rPr>
              <a:t>: Türkiye Cumhuriyeti’nde </a:t>
            </a:r>
            <a:r>
              <a:rPr lang="tr-TR" dirty="0">
                <a:latin typeface="Times New Roman" pitchFamily="18" charset="0"/>
                <a:cs typeface="Times New Roman" pitchFamily="18" charset="0"/>
              </a:rPr>
              <a:t>1921, 1924, 1961 ve 1982 Anayasa’ları olmak üzere </a:t>
            </a:r>
            <a:r>
              <a:rPr lang="tr-TR" dirty="0" smtClean="0">
                <a:latin typeface="Times New Roman" pitchFamily="18" charset="0"/>
                <a:cs typeface="Times New Roman" pitchFamily="18" charset="0"/>
              </a:rPr>
              <a:t>toplam dört </a:t>
            </a:r>
            <a:r>
              <a:rPr lang="tr-TR" dirty="0">
                <a:latin typeface="Times New Roman" pitchFamily="18" charset="0"/>
                <a:cs typeface="Times New Roman" pitchFamily="18" charset="0"/>
              </a:rPr>
              <a:t>Anayasa </a:t>
            </a:r>
            <a:r>
              <a:rPr lang="tr-TR" dirty="0" smtClean="0">
                <a:latin typeface="Times New Roman" pitchFamily="18" charset="0"/>
                <a:cs typeface="Times New Roman" pitchFamily="18" charset="0"/>
              </a:rPr>
              <a:t>uygulanmıştır -12 </a:t>
            </a:r>
            <a:r>
              <a:rPr lang="tr-TR" dirty="0">
                <a:latin typeface="Times New Roman" pitchFamily="18" charset="0"/>
                <a:cs typeface="Times New Roman" pitchFamily="18" charset="0"/>
              </a:rPr>
              <a:t>Eylül 2010 tarihinde gerçekleştirilen halk oylaması ile yapılan değişiklikle Anayasa’nın çeşitli maddeleri değiştirilmiştir. </a:t>
            </a:r>
            <a:r>
              <a:rPr lang="tr-TR" dirty="0" smtClean="0">
                <a:latin typeface="Times New Roman" pitchFamily="18" charset="0"/>
                <a:cs typeface="Times New Roman" pitchFamily="18" charset="0"/>
              </a:rPr>
              <a:t>-</a:t>
            </a:r>
            <a:endParaRPr lang="tr-TR" dirty="0">
              <a:latin typeface="Times New Roman" pitchFamily="18" charset="0"/>
              <a:cs typeface="Times New Roman" pitchFamily="18" charset="0"/>
            </a:endParaRPr>
          </a:p>
          <a:p>
            <a:pPr algn="just"/>
            <a:endParaRPr lang="tr-TR"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1369</TotalTime>
  <Words>1952</Words>
  <Application>Microsoft Office PowerPoint</Application>
  <PresentationFormat>Ekran Gösterisi (4:3)</PresentationFormat>
  <Paragraphs>204</Paragraphs>
  <Slides>62</Slides>
  <Notes>0</Notes>
  <HiddenSlides>0</HiddenSlides>
  <MMClips>0</MMClips>
  <ScaleCrop>false</ScaleCrop>
  <HeadingPairs>
    <vt:vector size="4" baseType="variant">
      <vt:variant>
        <vt:lpstr>Tema</vt:lpstr>
      </vt:variant>
      <vt:variant>
        <vt:i4>1</vt:i4>
      </vt:variant>
      <vt:variant>
        <vt:lpstr>Slayt Başlıkları</vt:lpstr>
      </vt:variant>
      <vt:variant>
        <vt:i4>62</vt:i4>
      </vt:variant>
    </vt:vector>
  </HeadingPairs>
  <TitlesOfParts>
    <vt:vector size="63" baseType="lpstr">
      <vt:lpstr>Ofis Teması</vt:lpstr>
      <vt:lpstr>Hemşirelikte Yasa ve Yönetmelikler</vt:lpstr>
      <vt:lpstr>Slayt 2</vt:lpstr>
      <vt:lpstr>Slayt 3</vt:lpstr>
      <vt:lpstr>Hukuk </vt:lpstr>
      <vt:lpstr>Hukuk </vt:lpstr>
      <vt:lpstr>Hukuk </vt:lpstr>
      <vt:lpstr>Hukukun Kaynakları </vt:lpstr>
      <vt:lpstr>Hukukun Kaynakları </vt:lpstr>
      <vt:lpstr>Hukukun Kaynakları </vt:lpstr>
      <vt:lpstr>Hukukun Kaynakları </vt:lpstr>
      <vt:lpstr>Hukukun Kaynakları </vt:lpstr>
      <vt:lpstr>Hukukun Kaynakları </vt:lpstr>
      <vt:lpstr>Hukukun Kaynakları </vt:lpstr>
      <vt:lpstr>Hukukun Kaynakları </vt:lpstr>
      <vt:lpstr>Hukukun Kaynakları </vt:lpstr>
      <vt:lpstr>Hukukun Kaynakları </vt:lpstr>
      <vt:lpstr>Hukukun Kaynakları </vt:lpstr>
      <vt:lpstr>Hukukun Kaynakları </vt:lpstr>
      <vt:lpstr>Slayt 19</vt:lpstr>
      <vt:lpstr>Mesleksel Açıdan Yasal Düzenleme</vt:lpstr>
      <vt:lpstr>Hemşirelikteki Yasal Düzenlemeler</vt:lpstr>
      <vt:lpstr>Hemşirelikteki Yasal Düzenlemeler</vt:lpstr>
      <vt:lpstr>Slayt 23</vt:lpstr>
      <vt:lpstr>Slayt 24</vt:lpstr>
      <vt:lpstr>Slayt 25</vt:lpstr>
      <vt:lpstr>Slayt 26</vt:lpstr>
      <vt:lpstr>Slayt 27</vt:lpstr>
      <vt:lpstr>Hemşirelikte Yasal Düzenlemeler </vt:lpstr>
      <vt:lpstr>Hemşirelikte Yasal Düzenlemeler </vt:lpstr>
      <vt:lpstr>Hemşirelikte Yasal Düzenlemeler </vt:lpstr>
      <vt:lpstr>Hemşirelikte Yasal Düzenlemeler </vt:lpstr>
      <vt:lpstr>Hemşirelikte Yasal Düzenlemeler </vt:lpstr>
      <vt:lpstr>Hemşirelikte Yasal Düzenlemeler </vt:lpstr>
      <vt:lpstr>Hemşirelikte Yasal Düzenlemeler </vt:lpstr>
      <vt:lpstr>Hemşirelikte Yasal Düzenlemeler </vt:lpstr>
      <vt:lpstr>Hemşirelikte Yasal Düzenlemeler </vt:lpstr>
      <vt:lpstr>Hemşirelikte Yasal Düzenlemeler </vt:lpstr>
      <vt:lpstr>Hemşirelikte Yasal Düzenlemeler </vt:lpstr>
      <vt:lpstr>Hemşirelikte Yasal Düzenlemeler </vt:lpstr>
      <vt:lpstr>Hemşirelikte Yasal Düzenlemeler </vt:lpstr>
      <vt:lpstr>Hemşirelikte Yasal Düzenlemeler </vt:lpstr>
      <vt:lpstr>Hemşirelikte Yasal Düzenlemeler </vt:lpstr>
      <vt:lpstr>Hemşirelikte Yasal Düzenlemeler </vt:lpstr>
      <vt:lpstr>Hemşirelikte Yasal Düzenlemeler </vt:lpstr>
      <vt:lpstr>Hemşirelikte Yasal Düzenlemeler </vt:lpstr>
      <vt:lpstr>Hemşirelikte Yasal Düzenlemeler </vt:lpstr>
      <vt:lpstr>Hemşirelikte Yasal Düzenlemeler </vt:lpstr>
      <vt:lpstr>Hemşirelikte Yasal Düzenlemeler </vt:lpstr>
      <vt:lpstr>Hemşirelikte Yasal Düzenlemeler </vt:lpstr>
      <vt:lpstr>Hemşirelikte Yasal Düzenlemeler </vt:lpstr>
      <vt:lpstr>Hemşirelikte Yasal Düzenlemeler </vt:lpstr>
      <vt:lpstr>Hemşirelikte Yasal Düzenlemeler </vt:lpstr>
      <vt:lpstr>Hemşirelikte Yasal Düzenlemeler </vt:lpstr>
      <vt:lpstr>Hemşirelikte Yasal Düzenlemeler </vt:lpstr>
      <vt:lpstr>Hemşirelikte Yasal Düzenlemeler </vt:lpstr>
      <vt:lpstr>Hemşirelikte Yasal Düzenlemeler </vt:lpstr>
      <vt:lpstr>Hemşirelikte Yasal Düzenlemeler </vt:lpstr>
      <vt:lpstr>Hemşirelikte Yasal Düzenlemeler </vt:lpstr>
      <vt:lpstr>Hemşirelikte Yasal Düzenlemeler </vt:lpstr>
      <vt:lpstr>Hemşirelikte Yasal Düzenlemeler </vt:lpstr>
      <vt:lpstr>Slayt 61</vt:lpstr>
      <vt:lpstr>Slayt 62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Hemşirelikte Yasa ve Yönetmelikler</dc:title>
  <dc:creator>Kemal Toprak KILIÇ</dc:creator>
  <cp:lastModifiedBy>Kemal Toprak KILIÇ</cp:lastModifiedBy>
  <cp:revision>16</cp:revision>
  <dcterms:created xsi:type="dcterms:W3CDTF">2019-10-28T21:13:25Z</dcterms:created>
  <dcterms:modified xsi:type="dcterms:W3CDTF">2019-10-30T11:02:59Z</dcterms:modified>
</cp:coreProperties>
</file>