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41370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142044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12489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244302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59549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183055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388948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70853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67969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187240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3645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tr-TR" spc="-60" smtClean="0"/>
              <a:t>‹#›</a:t>
            </a:fld>
            <a:endParaRPr lang="tr-TR" spc="-60" dirty="0"/>
          </a:p>
        </p:txBody>
      </p:sp>
    </p:spTree>
    <p:extLst>
      <p:ext uri="{BB962C8B-B14F-4D97-AF65-F5344CB8AC3E}">
        <p14:creationId xmlns:p14="http://schemas.microsoft.com/office/powerpoint/2010/main" val="20557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1305580"/>
            <a:ext cx="7813040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/>
              <a:t>MİKROBİYOLOJİK TANI İÇİN ÖRNEKLERİN </a:t>
            </a:r>
            <a:r>
              <a:rPr lang="tr-TR" dirty="0"/>
              <a:t>ALINMASI TAŞINMASI VE SAKLANMASI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534792" y="3488070"/>
            <a:ext cx="7123430" cy="139573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2400" spc="-175" dirty="0">
                <a:latin typeface="Arial"/>
                <a:cs typeface="Arial"/>
              </a:rPr>
              <a:t>Dr. </a:t>
            </a:r>
            <a:r>
              <a:rPr lang="tr-TR" sz="2400" spc="-140" dirty="0">
                <a:latin typeface="Arial"/>
                <a:cs typeface="Arial"/>
              </a:rPr>
              <a:t>Duygu ÖCAL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2400" spc="-140" dirty="0">
                <a:latin typeface="Arial"/>
                <a:cs typeface="Arial"/>
              </a:rPr>
              <a:t>Ankara </a:t>
            </a:r>
            <a:r>
              <a:rPr sz="2400" spc="-90" dirty="0">
                <a:latin typeface="Arial"/>
                <a:cs typeface="Arial"/>
              </a:rPr>
              <a:t>Üniversitesi </a:t>
            </a:r>
            <a:r>
              <a:rPr sz="2400" spc="-215" dirty="0">
                <a:latin typeface="Arial"/>
                <a:cs typeface="Arial"/>
              </a:rPr>
              <a:t>Tıp </a:t>
            </a:r>
            <a:r>
              <a:rPr sz="2400" spc="-120" dirty="0">
                <a:latin typeface="Arial"/>
                <a:cs typeface="Arial"/>
              </a:rPr>
              <a:t>Fakültesi </a:t>
            </a:r>
            <a:r>
              <a:rPr sz="2400" spc="-140" dirty="0">
                <a:latin typeface="Arial"/>
                <a:cs typeface="Arial"/>
              </a:rPr>
              <a:t>Tıbbi </a:t>
            </a:r>
            <a:r>
              <a:rPr sz="2400" spc="-35" dirty="0">
                <a:latin typeface="Arial"/>
                <a:cs typeface="Arial"/>
              </a:rPr>
              <a:t>Mikrobiyoloji </a:t>
            </a:r>
            <a:r>
              <a:rPr sz="2400" spc="-235" dirty="0">
                <a:latin typeface="Arial"/>
                <a:cs typeface="Arial"/>
              </a:rPr>
              <a:t>AD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ve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lang="tr-TR" sz="2400" spc="-50" dirty="0">
                <a:latin typeface="Arial"/>
                <a:cs typeface="Arial"/>
              </a:rPr>
              <a:t>Cebeci </a:t>
            </a:r>
            <a:r>
              <a:rPr sz="2400" spc="-140" dirty="0" err="1">
                <a:latin typeface="Arial"/>
                <a:cs typeface="Arial"/>
              </a:rPr>
              <a:t>Hastanesi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Merkez </a:t>
            </a:r>
            <a:r>
              <a:rPr sz="2400" spc="-35" dirty="0">
                <a:latin typeface="Arial"/>
                <a:cs typeface="Arial"/>
              </a:rPr>
              <a:t>Mikrobiyoloji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Laboratuvarı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54583"/>
            <a:ext cx="9525000" cy="126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04"/>
              </a:lnSpc>
              <a:spcBef>
                <a:spcPts val="100"/>
              </a:spcBef>
            </a:pPr>
            <a:r>
              <a:rPr sz="2900" dirty="0"/>
              <a:t>PREANALİTİK</a:t>
            </a:r>
            <a:r>
              <a:rPr sz="2900" spc="-20" dirty="0"/>
              <a:t> </a:t>
            </a:r>
            <a:r>
              <a:rPr sz="2900" dirty="0"/>
              <a:t>FAZ</a:t>
            </a:r>
            <a:endParaRPr sz="2900"/>
          </a:p>
          <a:p>
            <a:pPr marL="12700" marR="5080">
              <a:lnSpc>
                <a:spcPts val="3130"/>
              </a:lnSpc>
              <a:spcBef>
                <a:spcPts val="225"/>
              </a:spcBef>
            </a:pPr>
            <a:r>
              <a:rPr sz="2900" dirty="0"/>
              <a:t>MİKROBİYOLOJİ LABORATUVARI İÇİN ÖRNEK </a:t>
            </a:r>
            <a:r>
              <a:rPr sz="2900" spc="-5" dirty="0"/>
              <a:t>RET  </a:t>
            </a:r>
            <a:r>
              <a:rPr sz="2900" dirty="0"/>
              <a:t>KRİTERLERİ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916939" y="1947418"/>
            <a:ext cx="8894445" cy="4878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→ </a:t>
            </a:r>
            <a:r>
              <a:rPr sz="2000" dirty="0">
                <a:latin typeface="Comic Sans MS"/>
                <a:cs typeface="Comic Sans MS"/>
              </a:rPr>
              <a:t>Uygun </a:t>
            </a:r>
            <a:r>
              <a:rPr sz="2000" spc="-5" dirty="0">
                <a:latin typeface="Comic Sans MS"/>
                <a:cs typeface="Comic Sans MS"/>
              </a:rPr>
              <a:t>barkodlama </a:t>
            </a:r>
            <a:r>
              <a:rPr sz="2000" dirty="0">
                <a:latin typeface="Comic Sans MS"/>
                <a:cs typeface="Comic Sans MS"/>
              </a:rPr>
              <a:t>yapılmamış</a:t>
            </a:r>
            <a:r>
              <a:rPr sz="2000" spc="3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örnekler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1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→</a:t>
            </a:r>
            <a:r>
              <a:rPr sz="2000" dirty="0">
                <a:latin typeface="Comic Sans MS"/>
                <a:cs typeface="Comic Sans MS"/>
              </a:rPr>
              <a:t>Formalin </a:t>
            </a:r>
            <a:r>
              <a:rPr sz="2000" spc="-5" dirty="0">
                <a:latin typeface="Comic Sans MS"/>
                <a:cs typeface="Comic Sans MS"/>
              </a:rPr>
              <a:t>içinde </a:t>
            </a:r>
            <a:r>
              <a:rPr sz="2000" dirty="0">
                <a:latin typeface="Comic Sans MS"/>
                <a:cs typeface="Comic Sans MS"/>
              </a:rPr>
              <a:t>gelen</a:t>
            </a:r>
            <a:r>
              <a:rPr sz="2000" spc="-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örnekler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2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-5" dirty="0">
                <a:latin typeface="Times New Roman"/>
                <a:cs typeface="Times New Roman"/>
              </a:rPr>
              <a:t>→</a:t>
            </a:r>
            <a:r>
              <a:rPr sz="2000" spc="-5" dirty="0">
                <a:latin typeface="Comic Sans MS"/>
                <a:cs typeface="Comic Sans MS"/>
              </a:rPr>
              <a:t>Baryum </a:t>
            </a:r>
            <a:r>
              <a:rPr sz="2000" dirty="0">
                <a:latin typeface="Comic Sans MS"/>
                <a:cs typeface="Comic Sans MS"/>
              </a:rPr>
              <a:t>ile </a:t>
            </a:r>
            <a:r>
              <a:rPr sz="2000" spc="-5" dirty="0">
                <a:latin typeface="Comic Sans MS"/>
                <a:cs typeface="Comic Sans MS"/>
              </a:rPr>
              <a:t>kontamine </a:t>
            </a:r>
            <a:r>
              <a:rPr sz="2000" dirty="0">
                <a:latin typeface="Comic Sans MS"/>
                <a:cs typeface="Comic Sans MS"/>
              </a:rPr>
              <a:t>olduğu görülen</a:t>
            </a:r>
            <a:r>
              <a:rPr sz="2000" spc="-5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örnekler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1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-5" dirty="0">
                <a:latin typeface="Times New Roman"/>
                <a:cs typeface="Times New Roman"/>
              </a:rPr>
              <a:t>→</a:t>
            </a:r>
            <a:r>
              <a:rPr sz="2000" spc="-5" dirty="0">
                <a:latin typeface="Comic Sans MS"/>
                <a:cs typeface="Comic Sans MS"/>
              </a:rPr>
              <a:t>Enjektör içinde </a:t>
            </a:r>
            <a:r>
              <a:rPr sz="2000" dirty="0">
                <a:latin typeface="Comic Sans MS"/>
                <a:cs typeface="Comic Sans MS"/>
              </a:rPr>
              <a:t>gönderilen</a:t>
            </a:r>
            <a:r>
              <a:rPr sz="2000" spc="-5" dirty="0">
                <a:latin typeface="Comic Sans MS"/>
                <a:cs typeface="Comic Sans MS"/>
              </a:rPr>
              <a:t> örnekler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2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-5" dirty="0">
                <a:latin typeface="Times New Roman"/>
                <a:cs typeface="Times New Roman"/>
              </a:rPr>
              <a:t>→</a:t>
            </a:r>
            <a:r>
              <a:rPr sz="2000" spc="-5" dirty="0">
                <a:latin typeface="Comic Sans MS"/>
                <a:cs typeface="Comic Sans MS"/>
              </a:rPr>
              <a:t>Steril kap içinde </a:t>
            </a:r>
            <a:r>
              <a:rPr sz="2000" dirty="0">
                <a:latin typeface="Comic Sans MS"/>
                <a:cs typeface="Comic Sans MS"/>
              </a:rPr>
              <a:t>gönderilmeyen</a:t>
            </a:r>
            <a:r>
              <a:rPr sz="2000" spc="-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örnekler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20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→</a:t>
            </a:r>
            <a:r>
              <a:rPr sz="2000" dirty="0">
                <a:latin typeface="Comic Sans MS"/>
                <a:cs typeface="Comic Sans MS"/>
              </a:rPr>
              <a:t>24 </a:t>
            </a:r>
            <a:r>
              <a:rPr sz="2000" spc="-5" dirty="0">
                <a:latin typeface="Comic Sans MS"/>
                <a:cs typeface="Comic Sans MS"/>
              </a:rPr>
              <a:t>saat biriktirilmiş balgam</a:t>
            </a:r>
            <a:r>
              <a:rPr sz="2000" spc="-4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örneği</a:t>
            </a:r>
            <a:endParaRPr sz="2000">
              <a:latin typeface="Comic Sans MS"/>
              <a:cs typeface="Comic Sans MS"/>
            </a:endParaRPr>
          </a:p>
          <a:p>
            <a:pPr marL="241300" marR="5080" indent="-229235">
              <a:lnSpc>
                <a:spcPct val="1501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→ </a:t>
            </a:r>
            <a:r>
              <a:rPr sz="2000" spc="-5" dirty="0">
                <a:latin typeface="Comic Sans MS"/>
                <a:cs typeface="Comic Sans MS"/>
              </a:rPr>
              <a:t>Anaerop bakteri kültürü istenen </a:t>
            </a:r>
            <a:r>
              <a:rPr sz="2000" dirty="0">
                <a:latin typeface="Comic Sans MS"/>
                <a:cs typeface="Comic Sans MS"/>
              </a:rPr>
              <a:t>örneğin </a:t>
            </a:r>
            <a:r>
              <a:rPr sz="2000" spc="-5" dirty="0">
                <a:latin typeface="Comic Sans MS"/>
                <a:cs typeface="Comic Sans MS"/>
              </a:rPr>
              <a:t>aerop koşullarda laboratuvara  </a:t>
            </a:r>
            <a:r>
              <a:rPr sz="2000" dirty="0">
                <a:latin typeface="Comic Sans MS"/>
                <a:cs typeface="Comic Sans MS"/>
              </a:rPr>
              <a:t>gönderilmesi</a:t>
            </a:r>
            <a:endParaRPr sz="200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21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Times New Roman"/>
                <a:cs typeface="Times New Roman"/>
              </a:rPr>
              <a:t>→</a:t>
            </a:r>
            <a:r>
              <a:rPr sz="2000" dirty="0">
                <a:latin typeface="Comic Sans MS"/>
                <a:cs typeface="Comic Sans MS"/>
              </a:rPr>
              <a:t>Uzun süre </a:t>
            </a:r>
            <a:r>
              <a:rPr sz="2000" spc="-5" dirty="0">
                <a:latin typeface="Comic Sans MS"/>
                <a:cs typeface="Comic Sans MS"/>
              </a:rPr>
              <a:t>beklemiş</a:t>
            </a:r>
            <a:r>
              <a:rPr sz="2000" spc="-3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örnek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27328"/>
            <a:ext cx="74142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5" dirty="0">
                <a:latin typeface="Times New Roman"/>
                <a:cs typeface="Times New Roman"/>
              </a:rPr>
              <a:t>LABORATUVAR </a:t>
            </a:r>
            <a:r>
              <a:rPr b="1" spc="-60" dirty="0">
                <a:latin typeface="Times New Roman"/>
                <a:cs typeface="Times New Roman"/>
              </a:rPr>
              <a:t>TANI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BASAMAKLARI</a:t>
            </a:r>
          </a:p>
        </p:txBody>
      </p:sp>
      <p:sp>
        <p:nvSpPr>
          <p:cNvPr id="3" name="object 3"/>
          <p:cNvSpPr/>
          <p:nvPr/>
        </p:nvSpPr>
        <p:spPr>
          <a:xfrm>
            <a:off x="1193291" y="2916935"/>
            <a:ext cx="2683764" cy="2359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59355" y="3275202"/>
            <a:ext cx="1137285" cy="160718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 indent="635" algn="ctr">
              <a:lnSpc>
                <a:spcPct val="91600"/>
              </a:lnSpc>
              <a:spcBef>
                <a:spcPts val="245"/>
              </a:spcBef>
            </a:pPr>
            <a:r>
              <a:rPr sz="1400" spc="-65" dirty="0">
                <a:latin typeface="Arial"/>
                <a:cs typeface="Arial"/>
              </a:rPr>
              <a:t>Örneğin </a:t>
            </a:r>
            <a:r>
              <a:rPr sz="1400" spc="-55" dirty="0">
                <a:latin typeface="Arial"/>
                <a:cs typeface="Arial"/>
              </a:rPr>
              <a:t>alınıp,  </a:t>
            </a:r>
            <a:r>
              <a:rPr sz="1400" spc="-20" dirty="0">
                <a:latin typeface="Arial"/>
                <a:cs typeface="Arial"/>
              </a:rPr>
              <a:t>testlerin  </a:t>
            </a:r>
            <a:r>
              <a:rPr sz="1400" spc="-30" dirty="0">
                <a:latin typeface="Arial"/>
                <a:cs typeface="Arial"/>
              </a:rPr>
              <a:t>istemlerinin  </a:t>
            </a:r>
            <a:r>
              <a:rPr sz="1400" spc="-60" dirty="0">
                <a:latin typeface="Arial"/>
                <a:cs typeface="Arial"/>
              </a:rPr>
              <a:t>yapılıp,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örneğin  </a:t>
            </a:r>
            <a:r>
              <a:rPr sz="1400" spc="-50" dirty="0">
                <a:latin typeface="Arial"/>
                <a:cs typeface="Arial"/>
              </a:rPr>
              <a:t>laboratuvara</a:t>
            </a:r>
            <a:endParaRPr sz="1400" dirty="0">
              <a:latin typeface="Arial"/>
              <a:cs typeface="Arial"/>
            </a:endParaRPr>
          </a:p>
          <a:p>
            <a:pPr marL="133985" marR="124460" indent="-1905" algn="ctr">
              <a:lnSpc>
                <a:spcPts val="1540"/>
              </a:lnSpc>
              <a:spcBef>
                <a:spcPts val="25"/>
              </a:spcBef>
            </a:pPr>
            <a:r>
              <a:rPr sz="1400" spc="-85" dirty="0">
                <a:latin typeface="Arial"/>
                <a:cs typeface="Arial"/>
              </a:rPr>
              <a:t>ulaşmasına  </a:t>
            </a:r>
            <a:r>
              <a:rPr sz="1400" spc="-70" dirty="0">
                <a:latin typeface="Arial"/>
                <a:cs typeface="Arial"/>
              </a:rPr>
              <a:t>kadar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geçen  </a:t>
            </a:r>
            <a:r>
              <a:rPr sz="1400" spc="-80" dirty="0">
                <a:latin typeface="Arial"/>
                <a:cs typeface="Arial"/>
              </a:rPr>
              <a:t>süreç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5780" y="3419855"/>
            <a:ext cx="1353312" cy="1353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0143" y="3893946"/>
            <a:ext cx="83121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04800" marR="5080" indent="-292735">
              <a:lnSpc>
                <a:spcPts val="1320"/>
              </a:lnSpc>
              <a:spcBef>
                <a:spcPts val="240"/>
              </a:spcBef>
            </a:pPr>
            <a:r>
              <a:rPr sz="1200" spc="-210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ANALİTİK  </a:t>
            </a:r>
            <a:r>
              <a:rPr sz="1200" spc="-180" dirty="0">
                <a:solidFill>
                  <a:srgbClr val="FFFFFF"/>
                </a:solidFill>
                <a:latin typeface="Arial"/>
                <a:cs typeface="Arial"/>
              </a:rPr>
              <a:t>FAZ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86300" y="2916935"/>
            <a:ext cx="2679191" cy="2359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85257" y="3763771"/>
            <a:ext cx="1069340" cy="6299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ctr">
              <a:lnSpc>
                <a:spcPts val="1540"/>
              </a:lnSpc>
              <a:spcBef>
                <a:spcPts val="270"/>
              </a:spcBef>
            </a:pPr>
            <a:r>
              <a:rPr sz="1400" spc="-120" dirty="0">
                <a:latin typeface="Arial"/>
                <a:cs typeface="Arial"/>
              </a:rPr>
              <a:t>La</a:t>
            </a:r>
            <a:r>
              <a:rPr sz="1400" spc="-125" dirty="0">
                <a:latin typeface="Arial"/>
                <a:cs typeface="Arial"/>
              </a:rPr>
              <a:t>b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30" dirty="0">
                <a:latin typeface="Arial"/>
                <a:cs typeface="Arial"/>
              </a:rPr>
              <a:t>r</a:t>
            </a:r>
            <a:r>
              <a:rPr sz="1400" spc="-125" dirty="0">
                <a:latin typeface="Arial"/>
                <a:cs typeface="Arial"/>
              </a:rPr>
              <a:t>a</a:t>
            </a:r>
            <a:r>
              <a:rPr sz="1400" spc="10" dirty="0">
                <a:latin typeface="Arial"/>
                <a:cs typeface="Arial"/>
              </a:rPr>
              <a:t>t</a:t>
            </a:r>
            <a:r>
              <a:rPr sz="1400" spc="15" dirty="0">
                <a:latin typeface="Arial"/>
                <a:cs typeface="Arial"/>
              </a:rPr>
              <a:t>u</a:t>
            </a:r>
            <a:r>
              <a:rPr sz="1400" spc="-95" dirty="0">
                <a:latin typeface="Arial"/>
                <a:cs typeface="Arial"/>
              </a:rPr>
              <a:t>v</a:t>
            </a:r>
            <a:r>
              <a:rPr sz="1400" spc="-55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d</a:t>
            </a:r>
            <a:r>
              <a:rPr sz="1400" spc="-75" dirty="0">
                <a:latin typeface="Arial"/>
                <a:cs typeface="Arial"/>
              </a:rPr>
              <a:t>a  </a:t>
            </a:r>
            <a:r>
              <a:rPr sz="1400" spc="-40" dirty="0">
                <a:latin typeface="Arial"/>
                <a:cs typeface="Arial"/>
              </a:rPr>
              <a:t>tanı </a:t>
            </a:r>
            <a:r>
              <a:rPr sz="1400" spc="-80" dirty="0">
                <a:latin typeface="Arial"/>
                <a:cs typeface="Arial"/>
              </a:rPr>
              <a:t>koyma  </a:t>
            </a:r>
            <a:r>
              <a:rPr sz="1400" spc="-90" dirty="0">
                <a:latin typeface="Arial"/>
                <a:cs typeface="Arial"/>
              </a:rPr>
              <a:t>Süreci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18788" y="3419855"/>
            <a:ext cx="1353312" cy="1353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73422" y="3977767"/>
            <a:ext cx="8489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10" dirty="0">
                <a:solidFill>
                  <a:srgbClr val="FFFFFF"/>
                </a:solidFill>
                <a:latin typeface="Arial"/>
                <a:cs typeface="Arial"/>
              </a:rPr>
              <a:t>ANALİTİK</a:t>
            </a:r>
            <a:r>
              <a:rPr sz="1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80" dirty="0">
                <a:solidFill>
                  <a:srgbClr val="FFFFFF"/>
                </a:solidFill>
                <a:latin typeface="Arial"/>
                <a:cs typeface="Arial"/>
              </a:rPr>
              <a:t>FAZ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79307" y="2916935"/>
            <a:ext cx="2679191" cy="2359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893809" y="3861308"/>
            <a:ext cx="1236980" cy="43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>
              <a:lnSpc>
                <a:spcPts val="1610"/>
              </a:lnSpc>
              <a:spcBef>
                <a:spcPts val="100"/>
              </a:spcBef>
            </a:pPr>
            <a:r>
              <a:rPr sz="1400" spc="-65" dirty="0">
                <a:latin typeface="Arial"/>
                <a:cs typeface="Arial"/>
              </a:rPr>
              <a:t>Laboratuvarda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0" dirty="0">
                <a:latin typeface="Arial"/>
                <a:cs typeface="Arial"/>
              </a:rPr>
              <a:t>raporlama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65" dirty="0">
                <a:latin typeface="Arial"/>
                <a:cs typeface="Arial"/>
              </a:rPr>
              <a:t>süreci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11795" y="3419855"/>
            <a:ext cx="1348740" cy="1353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36840" y="3893946"/>
            <a:ext cx="90741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42900" marR="5080" indent="-330835">
              <a:lnSpc>
                <a:spcPts val="1320"/>
              </a:lnSpc>
              <a:spcBef>
                <a:spcPts val="240"/>
              </a:spcBef>
            </a:pPr>
            <a:r>
              <a:rPr sz="1200" spc="-19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200" spc="-19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ANALİTİK  </a:t>
            </a:r>
            <a:r>
              <a:rPr sz="1200" spc="-180" dirty="0">
                <a:solidFill>
                  <a:srgbClr val="FFFFFF"/>
                </a:solidFill>
                <a:latin typeface="Arial"/>
                <a:cs typeface="Arial"/>
              </a:rPr>
              <a:t>FAZ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39" y="1782825"/>
            <a:ext cx="9741535" cy="2896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501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omic Sans MS"/>
                <a:cs typeface="Comic Sans MS"/>
              </a:rPr>
              <a:t>Enfeksiyon </a:t>
            </a:r>
            <a:r>
              <a:rPr sz="2400" dirty="0">
                <a:latin typeface="Comic Sans MS"/>
                <a:cs typeface="Comic Sans MS"/>
              </a:rPr>
              <a:t>hastalıklarına sebep olan </a:t>
            </a:r>
            <a:r>
              <a:rPr sz="2400" spc="-5" dirty="0">
                <a:latin typeface="Comic Sans MS"/>
                <a:cs typeface="Comic Sans MS"/>
              </a:rPr>
              <a:t>etkenin doğru tanısı için doğru  </a:t>
            </a:r>
            <a:r>
              <a:rPr sz="2400" dirty="0">
                <a:latin typeface="Comic Sans MS"/>
                <a:cs typeface="Comic Sans MS"/>
              </a:rPr>
              <a:t>örneğin </a:t>
            </a:r>
            <a:r>
              <a:rPr sz="2400" spc="-5" dirty="0">
                <a:latin typeface="Comic Sans MS"/>
                <a:cs typeface="Comic Sans MS"/>
              </a:rPr>
              <a:t>alınıp, doğru kap içerisine koyulup, </a:t>
            </a:r>
            <a:r>
              <a:rPr sz="2400" dirty="0">
                <a:latin typeface="Comic Sans MS"/>
                <a:cs typeface="Comic Sans MS"/>
              </a:rPr>
              <a:t>uygun </a:t>
            </a:r>
            <a:r>
              <a:rPr sz="2400" spc="-5" dirty="0">
                <a:latin typeface="Comic Sans MS"/>
                <a:cs typeface="Comic Sans MS"/>
              </a:rPr>
              <a:t>taşıma </a:t>
            </a:r>
            <a:r>
              <a:rPr sz="2400" dirty="0">
                <a:latin typeface="Comic Sans MS"/>
                <a:cs typeface="Comic Sans MS"/>
              </a:rPr>
              <a:t>süresi </a:t>
            </a:r>
            <a:r>
              <a:rPr sz="2400" spc="-5" dirty="0">
                <a:latin typeface="Comic Sans MS"/>
                <a:cs typeface="Comic Sans MS"/>
              </a:rPr>
              <a:t>ve  </a:t>
            </a:r>
            <a:r>
              <a:rPr sz="2400" dirty="0">
                <a:latin typeface="Comic Sans MS"/>
                <a:cs typeface="Comic Sans MS"/>
              </a:rPr>
              <a:t>sıcaklığında laboratuvara ulaştırılması çok</a:t>
            </a:r>
            <a:r>
              <a:rPr sz="2400" spc="-7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önemlidir</a:t>
            </a:r>
          </a:p>
          <a:p>
            <a:pPr marL="241300" marR="377825" indent="-229235">
              <a:lnSpc>
                <a:spcPct val="1501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omic Sans MS"/>
                <a:cs typeface="Comic Sans MS"/>
              </a:rPr>
              <a:t>Kültür </a:t>
            </a:r>
            <a:r>
              <a:rPr sz="2400" spc="-5" dirty="0">
                <a:latin typeface="Comic Sans MS"/>
                <a:cs typeface="Comic Sans MS"/>
              </a:rPr>
              <a:t>için </a:t>
            </a:r>
            <a:r>
              <a:rPr sz="2400" dirty="0">
                <a:latin typeface="Comic Sans MS"/>
                <a:cs typeface="Comic Sans MS"/>
              </a:rPr>
              <a:t>mutlaka </a:t>
            </a:r>
            <a:r>
              <a:rPr sz="2400" spc="-5" dirty="0">
                <a:latin typeface="Comic Sans MS"/>
                <a:cs typeface="Comic Sans MS"/>
              </a:rPr>
              <a:t>antibiyotik tedavisine başlamadan </a:t>
            </a:r>
            <a:r>
              <a:rPr sz="2400" dirty="0">
                <a:latin typeface="Comic Sans MS"/>
                <a:cs typeface="Comic Sans MS"/>
              </a:rPr>
              <a:t>önce </a:t>
            </a:r>
            <a:r>
              <a:rPr sz="2400" dirty="0" err="1">
                <a:latin typeface="Comic Sans MS"/>
                <a:cs typeface="Comic Sans MS"/>
              </a:rPr>
              <a:t>örnek</a:t>
            </a:r>
            <a:r>
              <a:rPr sz="2400" dirty="0">
                <a:latin typeface="Comic Sans MS"/>
                <a:cs typeface="Comic Sans MS"/>
              </a:rPr>
              <a:t>  </a:t>
            </a:r>
            <a:r>
              <a:rPr sz="2400" spc="-5" dirty="0" err="1">
                <a:latin typeface="Comic Sans MS"/>
                <a:cs typeface="Comic Sans MS"/>
              </a:rPr>
              <a:t>alınmalıdır</a:t>
            </a:r>
            <a:r>
              <a:rPr lang="tr-TR" sz="2400" spc="-5" dirty="0">
                <a:latin typeface="Comic Sans MS"/>
                <a:cs typeface="Comic Sans MS"/>
              </a:rPr>
              <a:t>.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39" y="1965705"/>
            <a:ext cx="10335895" cy="3938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omic Sans MS"/>
                <a:cs typeface="Comic Sans MS"/>
              </a:rPr>
              <a:t>Örnek alımı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sırasında;</a:t>
            </a:r>
            <a:endParaRPr sz="2400" dirty="0">
              <a:latin typeface="Comic Sans MS"/>
              <a:cs typeface="Comic Sans MS"/>
            </a:endParaRPr>
          </a:p>
          <a:p>
            <a:pPr marL="12065" marR="5080">
              <a:lnSpc>
                <a:spcPct val="150000"/>
              </a:lnSpc>
              <a:spcBef>
                <a:spcPts val="1000"/>
              </a:spcBef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spc="-5" dirty="0">
                <a:latin typeface="Comic Sans MS"/>
                <a:cs typeface="Comic Sans MS"/>
              </a:rPr>
              <a:t>Alınan </a:t>
            </a:r>
            <a:r>
              <a:rPr sz="2400" dirty="0">
                <a:latin typeface="Comic Sans MS"/>
                <a:cs typeface="Comic Sans MS"/>
              </a:rPr>
              <a:t>örnek, gerçek </a:t>
            </a:r>
            <a:r>
              <a:rPr sz="2400" spc="-5" dirty="0">
                <a:latin typeface="Comic Sans MS"/>
                <a:cs typeface="Comic Sans MS"/>
              </a:rPr>
              <a:t>enfeksiyon </a:t>
            </a:r>
            <a:r>
              <a:rPr sz="2400" dirty="0">
                <a:latin typeface="Comic Sans MS"/>
                <a:cs typeface="Comic Sans MS"/>
              </a:rPr>
              <a:t>bölgesinden </a:t>
            </a:r>
            <a:r>
              <a:rPr sz="2400" spc="-5" dirty="0">
                <a:latin typeface="Comic Sans MS"/>
                <a:cs typeface="Comic Sans MS"/>
              </a:rPr>
              <a:t>alınmalıdır, komşu doku,  </a:t>
            </a:r>
            <a:r>
              <a:rPr sz="2400" dirty="0">
                <a:latin typeface="Comic Sans MS"/>
                <a:cs typeface="Comic Sans MS"/>
              </a:rPr>
              <a:t>organ </a:t>
            </a:r>
            <a:r>
              <a:rPr sz="2400" spc="-5" dirty="0">
                <a:latin typeface="Comic Sans MS"/>
                <a:cs typeface="Comic Sans MS"/>
              </a:rPr>
              <a:t>veya </a:t>
            </a:r>
            <a:r>
              <a:rPr sz="2400" dirty="0">
                <a:latin typeface="Comic Sans MS"/>
                <a:cs typeface="Comic Sans MS"/>
              </a:rPr>
              <a:t>sekresyonlar </a:t>
            </a:r>
            <a:r>
              <a:rPr sz="2400" spc="-5" dirty="0">
                <a:latin typeface="Comic Sans MS"/>
                <a:cs typeface="Comic Sans MS"/>
              </a:rPr>
              <a:t>ile kontaminasyon olmamalı veya </a:t>
            </a:r>
            <a:r>
              <a:rPr sz="2400" dirty="0">
                <a:latin typeface="Comic Sans MS"/>
                <a:cs typeface="Comic Sans MS"/>
              </a:rPr>
              <a:t>minimum  olmalıdır</a:t>
            </a:r>
          </a:p>
          <a:p>
            <a:pPr marL="12065" marR="554355">
              <a:lnSpc>
                <a:spcPct val="150000"/>
              </a:lnSpc>
              <a:spcBef>
                <a:spcPts val="1010"/>
              </a:spcBef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</a:t>
            </a:r>
            <a:r>
              <a:rPr sz="2400" dirty="0">
                <a:latin typeface="Comic Sans MS"/>
                <a:cs typeface="Comic Sans MS"/>
              </a:rPr>
              <a:t>Örneğin </a:t>
            </a:r>
            <a:r>
              <a:rPr sz="2400" spc="-5" dirty="0">
                <a:latin typeface="Comic Sans MS"/>
                <a:cs typeface="Comic Sans MS"/>
              </a:rPr>
              <a:t>kalitesi </a:t>
            </a:r>
            <a:r>
              <a:rPr sz="2400" dirty="0">
                <a:latin typeface="Comic Sans MS"/>
                <a:cs typeface="Comic Sans MS"/>
              </a:rPr>
              <a:t>çok önemlidir (örneğin </a:t>
            </a:r>
            <a:r>
              <a:rPr sz="2400" spc="-5" dirty="0">
                <a:latin typeface="Comic Sans MS"/>
                <a:cs typeface="Comic Sans MS"/>
              </a:rPr>
              <a:t>balgam örneği. Hastanın  </a:t>
            </a:r>
            <a:r>
              <a:rPr sz="2400" dirty="0">
                <a:latin typeface="Comic Sans MS"/>
                <a:cs typeface="Comic Sans MS"/>
              </a:rPr>
              <a:t>örneği </a:t>
            </a:r>
            <a:r>
              <a:rPr sz="2400" spc="-5" dirty="0">
                <a:latin typeface="Comic Sans MS"/>
                <a:cs typeface="Comic Sans MS"/>
              </a:rPr>
              <a:t>nasıl vermesi gerektiği doğru </a:t>
            </a:r>
            <a:r>
              <a:rPr sz="2400" dirty="0">
                <a:latin typeface="Comic Sans MS"/>
                <a:cs typeface="Comic Sans MS"/>
              </a:rPr>
              <a:t>olarak </a:t>
            </a:r>
            <a:r>
              <a:rPr sz="2400" spc="-5" dirty="0">
                <a:latin typeface="Comic Sans MS"/>
                <a:cs typeface="Comic Sans MS"/>
              </a:rPr>
              <a:t>anlatılmalı, tükürük veya  </a:t>
            </a:r>
            <a:r>
              <a:rPr sz="2400" dirty="0">
                <a:latin typeface="Comic Sans MS"/>
                <a:cs typeface="Comic Sans MS"/>
              </a:rPr>
              <a:t>postnazal akıntı </a:t>
            </a:r>
            <a:r>
              <a:rPr sz="2400" spc="-5" dirty="0">
                <a:latin typeface="Comic Sans MS"/>
                <a:cs typeface="Comic Sans MS"/>
              </a:rPr>
              <a:t>vermesi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engellenmelidir)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965705"/>
            <a:ext cx="10116185" cy="30598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lang="tr-TR" sz="2400" dirty="0">
                <a:latin typeface="Comic Sans MS"/>
                <a:cs typeface="Comic Sans MS"/>
              </a:rPr>
              <a:t>Doğru örnek uygun kap</a:t>
            </a:r>
          </a:p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endParaRPr lang="tr-TR" sz="2400" dirty="0">
              <a:latin typeface="Comic Sans MS"/>
              <a:cs typeface="Comic Sans MS"/>
            </a:endParaRPr>
          </a:p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 err="1">
                <a:latin typeface="Comic Sans MS"/>
                <a:cs typeface="Comic Sans MS"/>
              </a:rPr>
              <a:t>Örneği</a:t>
            </a:r>
            <a:r>
              <a:rPr sz="24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koymak için </a:t>
            </a:r>
            <a:r>
              <a:rPr sz="2400" dirty="0">
                <a:latin typeface="Comic Sans MS"/>
                <a:cs typeface="Comic Sans MS"/>
              </a:rPr>
              <a:t>uygun </a:t>
            </a:r>
            <a:r>
              <a:rPr sz="2400" spc="-5" dirty="0">
                <a:latin typeface="Comic Sans MS"/>
                <a:cs typeface="Comic Sans MS"/>
              </a:rPr>
              <a:t>kaplarınız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olmalıdır</a:t>
            </a:r>
          </a:p>
          <a:p>
            <a:pPr marL="241300" marR="5080" indent="-229235">
              <a:lnSpc>
                <a:spcPct val="15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omic Sans MS"/>
                <a:cs typeface="Comic Sans MS"/>
              </a:rPr>
              <a:t>Mikrobiyolojik </a:t>
            </a:r>
            <a:r>
              <a:rPr sz="2400" dirty="0">
                <a:latin typeface="Comic Sans MS"/>
                <a:cs typeface="Comic Sans MS"/>
              </a:rPr>
              <a:t>inceleme </a:t>
            </a:r>
            <a:r>
              <a:rPr sz="2400" spc="-5" dirty="0">
                <a:latin typeface="Comic Sans MS"/>
                <a:cs typeface="Comic Sans MS"/>
              </a:rPr>
              <a:t>için </a:t>
            </a:r>
            <a:r>
              <a:rPr sz="2400" dirty="0">
                <a:latin typeface="Comic Sans MS"/>
                <a:cs typeface="Comic Sans MS"/>
              </a:rPr>
              <a:t>örnek </a:t>
            </a:r>
            <a:r>
              <a:rPr sz="2400" spc="-5" dirty="0">
                <a:latin typeface="Comic Sans MS"/>
                <a:cs typeface="Comic Sans MS"/>
              </a:rPr>
              <a:t>kaplarınız </a:t>
            </a:r>
            <a:r>
              <a:rPr sz="2400" dirty="0">
                <a:latin typeface="Comic Sans MS"/>
                <a:cs typeface="Comic Sans MS"/>
              </a:rPr>
              <a:t>mutlaka </a:t>
            </a:r>
            <a:r>
              <a:rPr sz="2400" spc="-5" dirty="0">
                <a:latin typeface="Comic Sans MS"/>
                <a:cs typeface="Comic Sans MS"/>
              </a:rPr>
              <a:t>steril, </a:t>
            </a:r>
            <a:r>
              <a:rPr sz="2400" dirty="0">
                <a:latin typeface="Comic Sans MS"/>
                <a:cs typeface="Comic Sans MS"/>
              </a:rPr>
              <a:t>sızdırmaz  olmalıdır</a:t>
            </a:r>
          </a:p>
          <a:p>
            <a:pPr marL="241300" indent="-229235">
              <a:lnSpc>
                <a:spcPct val="100000"/>
              </a:lnSpc>
              <a:spcBef>
                <a:spcPts val="24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omic Sans MS"/>
                <a:cs typeface="Comic Sans MS"/>
              </a:rPr>
              <a:t>İdrar,balgam, </a:t>
            </a:r>
            <a:r>
              <a:rPr sz="2400" dirty="0">
                <a:latin typeface="Comic Sans MS"/>
                <a:cs typeface="Comic Sans MS"/>
              </a:rPr>
              <a:t>gaita örnekleri </a:t>
            </a:r>
            <a:r>
              <a:rPr sz="2400" spc="-5" dirty="0">
                <a:latin typeface="Comic Sans MS"/>
                <a:cs typeface="Comic Sans MS"/>
              </a:rPr>
              <a:t>için </a:t>
            </a:r>
            <a:r>
              <a:rPr sz="2400" dirty="0">
                <a:latin typeface="Comic Sans MS"/>
                <a:cs typeface="Comic Sans MS"/>
              </a:rPr>
              <a:t>örnek </a:t>
            </a:r>
            <a:r>
              <a:rPr sz="2400" spc="-5" dirty="0">
                <a:latin typeface="Comic Sans MS"/>
                <a:cs typeface="Comic Sans MS"/>
              </a:rPr>
              <a:t>kaplarının </a:t>
            </a:r>
            <a:r>
              <a:rPr sz="2400" dirty="0">
                <a:latin typeface="Comic Sans MS"/>
                <a:cs typeface="Comic Sans MS"/>
              </a:rPr>
              <a:t>ağzı </a:t>
            </a:r>
            <a:r>
              <a:rPr sz="2400" spc="-5" dirty="0">
                <a:latin typeface="Comic Sans MS"/>
                <a:cs typeface="Comic Sans MS"/>
              </a:rPr>
              <a:t>geniş</a:t>
            </a:r>
            <a:r>
              <a:rPr sz="2400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olmalıdır</a:t>
            </a:r>
          </a:p>
        </p:txBody>
      </p:sp>
      <p:sp>
        <p:nvSpPr>
          <p:cNvPr id="3" name="object 3"/>
          <p:cNvSpPr/>
          <p:nvPr/>
        </p:nvSpPr>
        <p:spPr>
          <a:xfrm>
            <a:off x="515112" y="4996665"/>
            <a:ext cx="1372765" cy="1843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66244" y="5050997"/>
            <a:ext cx="1959482" cy="1826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5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6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39" y="1201272"/>
            <a:ext cx="10239375" cy="4669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842010" indent="-229235">
              <a:lnSpc>
                <a:spcPct val="15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omic Sans MS"/>
                <a:cs typeface="Comic Sans MS"/>
              </a:rPr>
              <a:t>Sürüntü </a:t>
            </a:r>
            <a:r>
              <a:rPr sz="2400" dirty="0">
                <a:latin typeface="Comic Sans MS"/>
                <a:cs typeface="Comic Sans MS"/>
              </a:rPr>
              <a:t>örnekleri </a:t>
            </a:r>
            <a:r>
              <a:rPr sz="2400" spc="-5" dirty="0">
                <a:latin typeface="Comic Sans MS"/>
                <a:cs typeface="Comic Sans MS"/>
              </a:rPr>
              <a:t>için </a:t>
            </a:r>
            <a:r>
              <a:rPr sz="2400" dirty="0">
                <a:latin typeface="Comic Sans MS"/>
                <a:cs typeface="Comic Sans MS"/>
              </a:rPr>
              <a:t>genellikle pamuklu </a:t>
            </a:r>
            <a:r>
              <a:rPr sz="2400" spc="-5" dirty="0">
                <a:latin typeface="Comic Sans MS"/>
                <a:cs typeface="Comic Sans MS"/>
              </a:rPr>
              <a:t>eküvyon </a:t>
            </a:r>
            <a:r>
              <a:rPr sz="2400" dirty="0">
                <a:latin typeface="Comic Sans MS"/>
                <a:cs typeface="Comic Sans MS"/>
              </a:rPr>
              <a:t>çubukları  </a:t>
            </a:r>
            <a:r>
              <a:rPr sz="2400" spc="-5" dirty="0">
                <a:latin typeface="Comic Sans MS"/>
                <a:cs typeface="Comic Sans MS"/>
              </a:rPr>
              <a:t>kullanılmakdır, </a:t>
            </a:r>
            <a:r>
              <a:rPr sz="2400" dirty="0">
                <a:latin typeface="Comic Sans MS"/>
                <a:cs typeface="Comic Sans MS"/>
              </a:rPr>
              <a:t>ancak pamuk pekçok mikroorganizma </a:t>
            </a:r>
            <a:r>
              <a:rPr sz="2400" spc="-5" dirty="0">
                <a:latin typeface="Comic Sans MS"/>
                <a:cs typeface="Comic Sans MS"/>
              </a:rPr>
              <a:t>için toksik  olabilmektedir (Boğaz </a:t>
            </a:r>
            <a:r>
              <a:rPr sz="2400" spc="-5" dirty="0" err="1">
                <a:latin typeface="Comic Sans MS"/>
                <a:cs typeface="Comic Sans MS"/>
              </a:rPr>
              <a:t>kültüründe</a:t>
            </a:r>
            <a:r>
              <a:rPr sz="2400" spc="-5" dirty="0">
                <a:latin typeface="Comic Sans MS"/>
                <a:cs typeface="Comic Sans MS"/>
              </a:rPr>
              <a:t> </a:t>
            </a:r>
            <a:r>
              <a:rPr lang="tr-TR" sz="2400" i="1" dirty="0">
                <a:latin typeface="Comic Sans MS"/>
                <a:cs typeface="Comic Sans MS"/>
              </a:rPr>
              <a:t>S.</a:t>
            </a:r>
            <a:r>
              <a:rPr sz="2400" i="1" dirty="0">
                <a:latin typeface="Comic Sans MS"/>
                <a:cs typeface="Comic Sans MS"/>
              </a:rPr>
              <a:t> pyogenes</a:t>
            </a:r>
            <a:r>
              <a:rPr sz="2400" i="1" spc="-8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hariç)</a:t>
            </a:r>
          </a:p>
          <a:p>
            <a:pPr marL="241300" marR="501650" indent="-229235" algn="just">
              <a:lnSpc>
                <a:spcPct val="1501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omic Sans MS"/>
                <a:cs typeface="Comic Sans MS"/>
              </a:rPr>
              <a:t>Pamuklu </a:t>
            </a:r>
            <a:r>
              <a:rPr sz="2400" spc="-5" dirty="0">
                <a:latin typeface="Comic Sans MS"/>
                <a:cs typeface="Comic Sans MS"/>
              </a:rPr>
              <a:t>eküvyon kullanılması gerekiyor ise </a:t>
            </a:r>
            <a:r>
              <a:rPr sz="2400" dirty="0">
                <a:latin typeface="Comic Sans MS"/>
                <a:cs typeface="Comic Sans MS"/>
              </a:rPr>
              <a:t>mutlaka </a:t>
            </a:r>
            <a:r>
              <a:rPr sz="2400" spc="-5" dirty="0">
                <a:latin typeface="Comic Sans MS"/>
                <a:cs typeface="Comic Sans MS"/>
              </a:rPr>
              <a:t>taşıyıcı </a:t>
            </a:r>
            <a:r>
              <a:rPr sz="2400" dirty="0">
                <a:latin typeface="Comic Sans MS"/>
                <a:cs typeface="Comic Sans MS"/>
              </a:rPr>
              <a:t>besiyeri  </a:t>
            </a:r>
            <a:r>
              <a:rPr sz="2400" spc="-5" dirty="0">
                <a:latin typeface="Comic Sans MS"/>
                <a:cs typeface="Comic Sans MS"/>
              </a:rPr>
              <a:t>içerisinde gönderilmelidir (ticari </a:t>
            </a:r>
            <a:r>
              <a:rPr sz="2400" dirty="0">
                <a:latin typeface="Comic Sans MS"/>
                <a:cs typeface="Comic Sans MS"/>
              </a:rPr>
              <a:t>olarak satılan pamuklu </a:t>
            </a:r>
            <a:r>
              <a:rPr sz="2400" spc="-5" dirty="0">
                <a:latin typeface="Comic Sans MS"/>
                <a:cs typeface="Comic Sans MS"/>
              </a:rPr>
              <a:t>eküvyonlar,  taşıma </a:t>
            </a:r>
            <a:r>
              <a:rPr sz="2400" dirty="0">
                <a:latin typeface="Comic Sans MS"/>
                <a:cs typeface="Comic Sans MS"/>
              </a:rPr>
              <a:t>besiyerli olarak </a:t>
            </a:r>
            <a:r>
              <a:rPr sz="2400" spc="-5" dirty="0">
                <a:latin typeface="Comic Sans MS"/>
                <a:cs typeface="Comic Sans MS"/>
              </a:rPr>
              <a:t>satın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alınabilir</a:t>
            </a:r>
          </a:p>
          <a:p>
            <a:pPr marL="241300" marR="5080" indent="-229235" algn="just">
              <a:lnSpc>
                <a:spcPct val="15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omic Sans MS"/>
                <a:cs typeface="Comic Sans MS"/>
              </a:rPr>
              <a:t>Eğer bu sistem yok </a:t>
            </a:r>
            <a:r>
              <a:rPr sz="2400" spc="-5" dirty="0">
                <a:latin typeface="Comic Sans MS"/>
                <a:cs typeface="Comic Sans MS"/>
              </a:rPr>
              <a:t>ise </a:t>
            </a:r>
            <a:r>
              <a:rPr sz="2400" dirty="0">
                <a:latin typeface="Comic Sans MS"/>
                <a:cs typeface="Comic Sans MS"/>
              </a:rPr>
              <a:t>laboratuvar </a:t>
            </a:r>
            <a:r>
              <a:rPr sz="2400" spc="-5" dirty="0">
                <a:latin typeface="Comic Sans MS"/>
                <a:cs typeface="Comic Sans MS"/>
              </a:rPr>
              <a:t>ile iletişime </a:t>
            </a:r>
            <a:r>
              <a:rPr sz="2400" dirty="0">
                <a:latin typeface="Comic Sans MS"/>
                <a:cs typeface="Comic Sans MS"/>
              </a:rPr>
              <a:t>geçilerek </a:t>
            </a:r>
            <a:r>
              <a:rPr sz="2400" spc="-5" dirty="0">
                <a:latin typeface="Comic Sans MS"/>
                <a:cs typeface="Comic Sans MS"/>
              </a:rPr>
              <a:t>Stuart’s</a:t>
            </a:r>
            <a:r>
              <a:rPr sz="2400" spc="-18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veya  Amies’ taşıma </a:t>
            </a:r>
            <a:r>
              <a:rPr sz="2400" dirty="0">
                <a:latin typeface="Comic Sans MS"/>
                <a:cs typeface="Comic Sans MS"/>
              </a:rPr>
              <a:t>besiyeri</a:t>
            </a:r>
            <a:r>
              <a:rPr sz="2400" spc="-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istenebilir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39" y="1782825"/>
            <a:ext cx="10195560" cy="344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33985" indent="-229235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omic Sans MS"/>
                <a:cs typeface="Comic Sans MS"/>
              </a:rPr>
              <a:t>Eğer moleküler testler çalışılacak </a:t>
            </a:r>
            <a:r>
              <a:rPr sz="2400" spc="-5" dirty="0">
                <a:latin typeface="Comic Sans MS"/>
                <a:cs typeface="Comic Sans MS"/>
              </a:rPr>
              <a:t>ise mutlaka viral transport</a:t>
            </a:r>
            <a:r>
              <a:rPr sz="2400" spc="-14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besiyeri  </a:t>
            </a:r>
            <a:r>
              <a:rPr sz="2400" spc="-5" dirty="0">
                <a:latin typeface="Comic Sans MS"/>
                <a:cs typeface="Comic Sans MS"/>
              </a:rPr>
              <a:t>içeren eküvyon için </a:t>
            </a:r>
            <a:r>
              <a:rPr sz="2400" dirty="0">
                <a:latin typeface="Comic Sans MS"/>
                <a:cs typeface="Comic Sans MS"/>
              </a:rPr>
              <a:t>laboratuvar </a:t>
            </a:r>
            <a:r>
              <a:rPr sz="2400" spc="-5" dirty="0">
                <a:latin typeface="Comic Sans MS"/>
                <a:cs typeface="Comic Sans MS"/>
              </a:rPr>
              <a:t>ile iletişime</a:t>
            </a:r>
            <a:r>
              <a:rPr sz="2400" spc="-4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geçilmelidir</a:t>
            </a:r>
            <a:endParaRPr sz="2400">
              <a:latin typeface="Comic Sans MS"/>
              <a:cs typeface="Comic Sans MS"/>
            </a:endParaRPr>
          </a:p>
          <a:p>
            <a:pPr marL="241300" marR="5080" indent="-229235">
              <a:lnSpc>
                <a:spcPct val="15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omic Sans MS"/>
                <a:cs typeface="Comic Sans MS"/>
              </a:rPr>
              <a:t>Anaerobik enfeksiyon </a:t>
            </a:r>
            <a:r>
              <a:rPr sz="2400" dirty="0">
                <a:latin typeface="Comic Sans MS"/>
                <a:cs typeface="Comic Sans MS"/>
              </a:rPr>
              <a:t>şüphesinde örnek </a:t>
            </a:r>
            <a:r>
              <a:rPr sz="2400" spc="-5" dirty="0">
                <a:latin typeface="Comic Sans MS"/>
                <a:cs typeface="Comic Sans MS"/>
              </a:rPr>
              <a:t>alınmadan </a:t>
            </a:r>
            <a:r>
              <a:rPr sz="2400" dirty="0">
                <a:latin typeface="Comic Sans MS"/>
                <a:cs typeface="Comic Sans MS"/>
              </a:rPr>
              <a:t>önce laboratuvar </a:t>
            </a:r>
            <a:r>
              <a:rPr sz="2400" spc="-5" dirty="0">
                <a:latin typeface="Comic Sans MS"/>
                <a:cs typeface="Comic Sans MS"/>
              </a:rPr>
              <a:t>ile  iletişime </a:t>
            </a:r>
            <a:r>
              <a:rPr sz="2400" dirty="0">
                <a:latin typeface="Comic Sans MS"/>
                <a:cs typeface="Comic Sans MS"/>
              </a:rPr>
              <a:t>geçilmeli, öncelikle </a:t>
            </a:r>
            <a:r>
              <a:rPr sz="2400" spc="-5" dirty="0">
                <a:latin typeface="Comic Sans MS"/>
                <a:cs typeface="Comic Sans MS"/>
              </a:rPr>
              <a:t>anaerobik kültür </a:t>
            </a:r>
            <a:r>
              <a:rPr sz="2400" dirty="0">
                <a:latin typeface="Comic Sans MS"/>
                <a:cs typeface="Comic Sans MS"/>
              </a:rPr>
              <a:t>yapılıp yapılmadığı  </a:t>
            </a:r>
            <a:r>
              <a:rPr sz="2400" spc="-5" dirty="0">
                <a:latin typeface="Comic Sans MS"/>
                <a:cs typeface="Comic Sans MS"/>
              </a:rPr>
              <a:t>öğrenilmelidir, </a:t>
            </a:r>
            <a:r>
              <a:rPr sz="2400" dirty="0">
                <a:latin typeface="Comic Sans MS"/>
                <a:cs typeface="Comic Sans MS"/>
              </a:rPr>
              <a:t>yapılıyor </a:t>
            </a:r>
            <a:r>
              <a:rPr sz="2400" spc="-5" dirty="0">
                <a:latin typeface="Comic Sans MS"/>
                <a:cs typeface="Comic Sans MS"/>
              </a:rPr>
              <a:t>ise </a:t>
            </a:r>
            <a:r>
              <a:rPr sz="2400" dirty="0">
                <a:latin typeface="Comic Sans MS"/>
                <a:cs typeface="Comic Sans MS"/>
              </a:rPr>
              <a:t>mutlaka </a:t>
            </a:r>
            <a:r>
              <a:rPr sz="2400" spc="-5" dirty="0">
                <a:latin typeface="Comic Sans MS"/>
                <a:cs typeface="Comic Sans MS"/>
              </a:rPr>
              <a:t>taşıma </a:t>
            </a:r>
            <a:r>
              <a:rPr sz="2400" dirty="0">
                <a:latin typeface="Comic Sans MS"/>
                <a:cs typeface="Comic Sans MS"/>
              </a:rPr>
              <a:t>besiyeri </a:t>
            </a:r>
            <a:r>
              <a:rPr sz="2400" spc="-5" dirty="0">
                <a:latin typeface="Comic Sans MS"/>
                <a:cs typeface="Comic Sans MS"/>
              </a:rPr>
              <a:t>veya </a:t>
            </a:r>
            <a:r>
              <a:rPr sz="2400" dirty="0">
                <a:latin typeface="Comic Sans MS"/>
                <a:cs typeface="Comic Sans MS"/>
              </a:rPr>
              <a:t>anaerop  </a:t>
            </a:r>
            <a:r>
              <a:rPr sz="2400" spc="-5" dirty="0">
                <a:latin typeface="Comic Sans MS"/>
                <a:cs typeface="Comic Sans MS"/>
              </a:rPr>
              <a:t>taşıma </a:t>
            </a:r>
            <a:r>
              <a:rPr sz="2400" dirty="0">
                <a:latin typeface="Comic Sans MS"/>
                <a:cs typeface="Comic Sans MS"/>
              </a:rPr>
              <a:t>sistemi</a:t>
            </a:r>
            <a:r>
              <a:rPr sz="2400" spc="-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istenmelidir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25805"/>
            <a:ext cx="81565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ÖRNEĞİN LABORATUVARA</a:t>
            </a:r>
            <a:r>
              <a:rPr spc="-135" dirty="0"/>
              <a:t> </a:t>
            </a:r>
            <a:r>
              <a:rPr dirty="0"/>
              <a:t>TAŞINMASI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82825"/>
            <a:ext cx="10342880" cy="412178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dirty="0">
                <a:latin typeface="Comic Sans MS"/>
                <a:cs typeface="Comic Sans MS"/>
              </a:rPr>
              <a:t>Mümkün olan en </a:t>
            </a:r>
            <a:r>
              <a:rPr sz="2400" spc="-5" dirty="0">
                <a:latin typeface="Comic Sans MS"/>
                <a:cs typeface="Comic Sans MS"/>
              </a:rPr>
              <a:t>kısa </a:t>
            </a:r>
            <a:r>
              <a:rPr sz="2400" dirty="0">
                <a:latin typeface="Comic Sans MS"/>
                <a:cs typeface="Comic Sans MS"/>
              </a:rPr>
              <a:t>sürede laboratuvara ulaştırılmalıdır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(Genellikle</a:t>
            </a:r>
            <a:endParaRPr sz="2400">
              <a:latin typeface="Comic Sans MS"/>
              <a:cs typeface="Comic Sans MS"/>
            </a:endParaRPr>
          </a:p>
          <a:p>
            <a:pPr marL="241300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Comic Sans MS"/>
                <a:cs typeface="Comic Sans MS"/>
              </a:rPr>
              <a:t>&lt;=2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saat)</a:t>
            </a:r>
            <a:endParaRPr sz="2400">
              <a:latin typeface="Comic Sans MS"/>
              <a:cs typeface="Comic Sans MS"/>
            </a:endParaRPr>
          </a:p>
          <a:p>
            <a:pPr marL="241300" marR="6985" indent="-229235">
              <a:lnSpc>
                <a:spcPct val="15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dirty="0">
                <a:latin typeface="Comic Sans MS"/>
                <a:cs typeface="Comic Sans MS"/>
              </a:rPr>
              <a:t>Dışkı örneğinde </a:t>
            </a:r>
            <a:r>
              <a:rPr sz="2400" spc="-5" dirty="0">
                <a:latin typeface="Comic Sans MS"/>
                <a:cs typeface="Comic Sans MS"/>
              </a:rPr>
              <a:t>veya vajinal akıntıda </a:t>
            </a:r>
            <a:r>
              <a:rPr sz="2400" dirty="0">
                <a:latin typeface="Comic Sans MS"/>
                <a:cs typeface="Comic Sans MS"/>
              </a:rPr>
              <a:t>parazitolojik inceleme yapılacak  </a:t>
            </a:r>
            <a:r>
              <a:rPr sz="2400" spc="-5" dirty="0">
                <a:latin typeface="Comic Sans MS"/>
                <a:cs typeface="Comic Sans MS"/>
              </a:rPr>
              <a:t>ise </a:t>
            </a:r>
            <a:r>
              <a:rPr sz="2400" dirty="0">
                <a:latin typeface="Comic Sans MS"/>
                <a:cs typeface="Comic Sans MS"/>
              </a:rPr>
              <a:t>örnek en geç </a:t>
            </a:r>
            <a:r>
              <a:rPr sz="2400" spc="-5" dirty="0">
                <a:latin typeface="Comic Sans MS"/>
                <a:cs typeface="Comic Sans MS"/>
              </a:rPr>
              <a:t>30dk içerisinde </a:t>
            </a:r>
            <a:r>
              <a:rPr sz="2400" dirty="0">
                <a:latin typeface="Comic Sans MS"/>
                <a:cs typeface="Comic Sans MS"/>
              </a:rPr>
              <a:t>laboratuvara</a:t>
            </a:r>
            <a:r>
              <a:rPr sz="2400" spc="-10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ulaştırılmalıdır</a:t>
            </a:r>
            <a:endParaRPr sz="2400">
              <a:latin typeface="Comic Sans MS"/>
              <a:cs typeface="Comic Sans MS"/>
            </a:endParaRPr>
          </a:p>
          <a:p>
            <a:pPr marL="241300" marR="5080" indent="-229235">
              <a:lnSpc>
                <a:spcPct val="15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dirty="0">
                <a:latin typeface="Comic Sans MS"/>
                <a:cs typeface="Comic Sans MS"/>
              </a:rPr>
              <a:t>Örneğin laboratuvara </a:t>
            </a:r>
            <a:r>
              <a:rPr sz="2400" spc="-5" dirty="0">
                <a:latin typeface="Comic Sans MS"/>
                <a:cs typeface="Comic Sans MS"/>
              </a:rPr>
              <a:t>ulaşma </a:t>
            </a:r>
            <a:r>
              <a:rPr sz="2400" dirty="0">
                <a:latin typeface="Comic Sans MS"/>
                <a:cs typeface="Comic Sans MS"/>
              </a:rPr>
              <a:t>süresi uzayacak </a:t>
            </a:r>
            <a:r>
              <a:rPr sz="2400" spc="-5" dirty="0">
                <a:latin typeface="Comic Sans MS"/>
                <a:cs typeface="Comic Sans MS"/>
              </a:rPr>
              <a:t>ise veya bir </a:t>
            </a:r>
            <a:r>
              <a:rPr sz="2400" dirty="0">
                <a:latin typeface="Comic Sans MS"/>
                <a:cs typeface="Comic Sans MS"/>
              </a:rPr>
              <a:t>merkezden  </a:t>
            </a:r>
            <a:r>
              <a:rPr sz="2400" spc="-5" dirty="0">
                <a:latin typeface="Comic Sans MS"/>
                <a:cs typeface="Comic Sans MS"/>
              </a:rPr>
              <a:t>diğerine </a:t>
            </a:r>
            <a:r>
              <a:rPr sz="2400" dirty="0">
                <a:latin typeface="Comic Sans MS"/>
                <a:cs typeface="Comic Sans MS"/>
              </a:rPr>
              <a:t>örnek </a:t>
            </a:r>
            <a:r>
              <a:rPr sz="2400" spc="-5" dirty="0">
                <a:latin typeface="Comic Sans MS"/>
                <a:cs typeface="Comic Sans MS"/>
              </a:rPr>
              <a:t>göndermeniz gerekiyor ise </a:t>
            </a:r>
            <a:r>
              <a:rPr sz="2400" dirty="0">
                <a:latin typeface="Comic Sans MS"/>
                <a:cs typeface="Comic Sans MS"/>
              </a:rPr>
              <a:t>mutlaka laboratuvar </a:t>
            </a:r>
            <a:r>
              <a:rPr sz="2400" spc="-5" dirty="0">
                <a:latin typeface="Comic Sans MS"/>
                <a:cs typeface="Comic Sans MS"/>
              </a:rPr>
              <a:t>ile  iletişime</a:t>
            </a:r>
            <a:r>
              <a:rPr sz="2400" spc="-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geçilmelidir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46535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9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25805"/>
            <a:ext cx="81565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ÖRNEĞİN LABORATUVARA</a:t>
            </a:r>
            <a:r>
              <a:rPr spc="-135" dirty="0"/>
              <a:t> </a:t>
            </a:r>
            <a:r>
              <a:rPr dirty="0"/>
              <a:t>TAŞINMASI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82825"/>
            <a:ext cx="10110470" cy="289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00355" indent="-229235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dirty="0">
                <a:latin typeface="Comic Sans MS"/>
                <a:cs typeface="Comic Sans MS"/>
              </a:rPr>
              <a:t>Anaerop </a:t>
            </a:r>
            <a:r>
              <a:rPr sz="2400" spc="-5" dirty="0">
                <a:latin typeface="Comic Sans MS"/>
                <a:cs typeface="Comic Sans MS"/>
              </a:rPr>
              <a:t>bakteriden </a:t>
            </a:r>
            <a:r>
              <a:rPr sz="2400" dirty="0">
                <a:latin typeface="Comic Sans MS"/>
                <a:cs typeface="Comic Sans MS"/>
              </a:rPr>
              <a:t>şüphelenilen örnekler </a:t>
            </a:r>
            <a:r>
              <a:rPr sz="2400" spc="-5" dirty="0">
                <a:latin typeface="Comic Sans MS"/>
                <a:cs typeface="Comic Sans MS"/>
              </a:rPr>
              <a:t>ve </a:t>
            </a:r>
            <a:r>
              <a:rPr sz="2400" dirty="0">
                <a:latin typeface="Comic Sans MS"/>
                <a:cs typeface="Comic Sans MS"/>
              </a:rPr>
              <a:t>beyin omurilik sıvısı  asla </a:t>
            </a:r>
            <a:r>
              <a:rPr sz="2400" spc="-5" dirty="0">
                <a:latin typeface="Comic Sans MS"/>
                <a:cs typeface="Comic Sans MS"/>
              </a:rPr>
              <a:t>buzdolabına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koyulmaz</a:t>
            </a:r>
            <a:endParaRPr sz="2400">
              <a:latin typeface="Comic Sans MS"/>
              <a:cs typeface="Comic Sans MS"/>
            </a:endParaRPr>
          </a:p>
          <a:p>
            <a:pPr marL="241300" marR="5080" indent="-229235">
              <a:lnSpc>
                <a:spcPct val="15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dirty="0">
                <a:latin typeface="Comic Sans MS"/>
                <a:cs typeface="Comic Sans MS"/>
              </a:rPr>
              <a:t>Polimeraz </a:t>
            </a:r>
            <a:r>
              <a:rPr sz="2400" spc="-5" dirty="0">
                <a:latin typeface="Comic Sans MS"/>
                <a:cs typeface="Comic Sans MS"/>
              </a:rPr>
              <a:t>zincir </a:t>
            </a:r>
            <a:r>
              <a:rPr sz="2400" dirty="0">
                <a:latin typeface="Comic Sans MS"/>
                <a:cs typeface="Comic Sans MS"/>
              </a:rPr>
              <a:t>reaksiyonu </a:t>
            </a:r>
            <a:r>
              <a:rPr sz="2400" spc="-5" dirty="0">
                <a:latin typeface="Comic Sans MS"/>
                <a:cs typeface="Comic Sans MS"/>
              </a:rPr>
              <a:t>(PZR) </a:t>
            </a:r>
            <a:r>
              <a:rPr sz="2400" dirty="0">
                <a:latin typeface="Comic Sans MS"/>
                <a:cs typeface="Comic Sans MS"/>
              </a:rPr>
              <a:t>gibi moleküler </a:t>
            </a:r>
            <a:r>
              <a:rPr sz="2400" spc="-5" dirty="0">
                <a:latin typeface="Comic Sans MS"/>
                <a:cs typeface="Comic Sans MS"/>
              </a:rPr>
              <a:t>bir </a:t>
            </a:r>
            <a:r>
              <a:rPr sz="2400" dirty="0">
                <a:latin typeface="Comic Sans MS"/>
                <a:cs typeface="Comic Sans MS"/>
              </a:rPr>
              <a:t>yöntem </a:t>
            </a:r>
            <a:r>
              <a:rPr sz="2400" spc="-5" dirty="0">
                <a:latin typeface="Comic Sans MS"/>
                <a:cs typeface="Comic Sans MS"/>
              </a:rPr>
              <a:t>ile tanı  koyulacak ise </a:t>
            </a:r>
            <a:r>
              <a:rPr sz="2400" dirty="0">
                <a:latin typeface="Comic Sans MS"/>
                <a:cs typeface="Comic Sans MS"/>
              </a:rPr>
              <a:t>örnek, </a:t>
            </a:r>
            <a:r>
              <a:rPr sz="2400" spc="-5" dirty="0">
                <a:latin typeface="Comic Sans MS"/>
                <a:cs typeface="Comic Sans MS"/>
              </a:rPr>
              <a:t>taşıma </a:t>
            </a:r>
            <a:r>
              <a:rPr sz="2400" dirty="0">
                <a:latin typeface="Comic Sans MS"/>
                <a:cs typeface="Comic Sans MS"/>
              </a:rPr>
              <a:t>besiyeri </a:t>
            </a:r>
            <a:r>
              <a:rPr sz="2400" spc="-5" dirty="0">
                <a:latin typeface="Comic Sans MS"/>
                <a:cs typeface="Comic Sans MS"/>
              </a:rPr>
              <a:t>içerisinde veya </a:t>
            </a:r>
            <a:r>
              <a:rPr sz="2400" dirty="0">
                <a:latin typeface="Comic Sans MS"/>
                <a:cs typeface="Comic Sans MS"/>
              </a:rPr>
              <a:t>soğuk ortamda  </a:t>
            </a:r>
            <a:r>
              <a:rPr sz="2400" spc="-5" dirty="0">
                <a:latin typeface="Comic Sans MS"/>
                <a:cs typeface="Comic Sans MS"/>
              </a:rPr>
              <a:t>(+4oC) </a:t>
            </a:r>
            <a:r>
              <a:rPr sz="2400" dirty="0">
                <a:latin typeface="Comic Sans MS"/>
                <a:cs typeface="Comic Sans MS"/>
              </a:rPr>
              <a:t>laboratuvara</a:t>
            </a:r>
            <a:r>
              <a:rPr sz="2400" spc="-75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ulaştırılmalıdır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443</Words>
  <Application>Microsoft Office PowerPoint</Application>
  <PresentationFormat>Geniş ekran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Ofis Teması</vt:lpstr>
      <vt:lpstr>MİKROBİYOLOJİK TANI İÇİN ÖRNEKLERİN ALINMASI TAŞINMASI VE SAKLANMASI</vt:lpstr>
      <vt:lpstr>LABORATUVAR TANI BASAMAKLARI</vt:lpstr>
      <vt:lpstr>PowerPoint Sunusu</vt:lpstr>
      <vt:lpstr>PowerPoint Sunusu</vt:lpstr>
      <vt:lpstr>PowerPoint Sunusu</vt:lpstr>
      <vt:lpstr>PowerPoint Sunusu</vt:lpstr>
      <vt:lpstr>PowerPoint Sunusu</vt:lpstr>
      <vt:lpstr>ÖRNEĞİN LABORATUVARA TAŞINMASI</vt:lpstr>
      <vt:lpstr>ÖRNEĞİN LABORATUVARA TAŞINMASI</vt:lpstr>
      <vt:lpstr>PREANALİTİK FAZ MİKROBİYOLOJİ LABORATUVARI İÇİN ÖRNEK RET  KRİTERLERİ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LABORATUVAR GÜVENLİĞİ VE İYİ LABORATUVAR UYGULAMALARI</dc:title>
  <dc:creator>PC</dc:creator>
  <cp:lastModifiedBy>Duygu Öcal</cp:lastModifiedBy>
  <cp:revision>5</cp:revision>
  <dcterms:created xsi:type="dcterms:W3CDTF">2022-12-10T16:45:27Z</dcterms:created>
  <dcterms:modified xsi:type="dcterms:W3CDTF">2024-01-14T20:48:00Z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2022-12-10T00:00:00Z</vt:filetime>
  </property>
</Properties>
</file>