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93" r:id="rId2"/>
    <p:sldId id="264" r:id="rId3"/>
    <p:sldId id="266" r:id="rId4"/>
    <p:sldId id="267"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-II</a:t>
            </a:r>
            <a:endParaRPr lang="tr-TR" dirty="0"/>
          </a:p>
        </p:txBody>
      </p:sp>
      <p:sp>
        <p:nvSpPr>
          <p:cNvPr id="3" name="İçerik Yer Tutucusu 2"/>
          <p:cNvSpPr>
            <a:spLocks noGrp="1"/>
          </p:cNvSpPr>
          <p:nvPr>
            <p:ph idx="1"/>
          </p:nvPr>
        </p:nvSpPr>
        <p:spPr/>
        <p:txBody>
          <a:bodyPr>
            <a:normAutofit fontScale="92500" lnSpcReduction="10000"/>
          </a:bodyPr>
          <a:lstStyle/>
          <a:p>
            <a:r>
              <a:rPr lang="tr-TR" dirty="0"/>
              <a:t>Emre yazılı bir kıymetli evrakta, senetten anlaşılamayan defilerin bazıları mutlak defi niteliğindedir. Bu tür defileri, sadece defi sahibi, senetteki tüm ilgililere karşı ileri sürebilir.</a:t>
            </a:r>
          </a:p>
          <a:p>
            <a:r>
              <a:rPr lang="tr-TR" i="1" dirty="0"/>
              <a:t>Senet Metninden Anlaşılamayan Mutlak Defiler: </a:t>
            </a:r>
            <a:r>
              <a:rPr lang="tr-TR" dirty="0"/>
              <a:t>Senet metninden</a:t>
            </a:r>
            <a:br>
              <a:rPr lang="tr-TR" dirty="0"/>
            </a:br>
            <a:r>
              <a:rPr lang="tr-TR" dirty="0"/>
              <a:t>anlaşılmamakla birlikte, aşağıdaki dört </a:t>
            </a:r>
            <a:r>
              <a:rPr lang="tr-TR" dirty="0" err="1"/>
              <a:t>defiyi</a:t>
            </a:r>
            <a:r>
              <a:rPr lang="tr-TR" dirty="0"/>
              <a:t>, defi sahibi, senetteki</a:t>
            </a:r>
            <a:br>
              <a:rPr lang="tr-TR" dirty="0"/>
            </a:br>
            <a:r>
              <a:rPr lang="tr-TR" dirty="0"/>
              <a:t>diğer ilgililere ileri sürebilir:</a:t>
            </a:r>
            <a:br>
              <a:rPr lang="tr-TR" dirty="0"/>
            </a:br>
            <a:r>
              <a:rPr lang="tr-TR" dirty="0"/>
              <a:t>• Kendisinin ehliyetsiz olduğunu</a:t>
            </a:r>
            <a:br>
              <a:rPr lang="tr-TR" dirty="0"/>
            </a:br>
            <a:r>
              <a:rPr lang="tr-TR" dirty="0"/>
              <a:t>• İmzasının sahte olduğunu</a:t>
            </a:r>
            <a:br>
              <a:rPr lang="tr-TR" dirty="0"/>
            </a:br>
            <a:r>
              <a:rPr lang="tr-TR" dirty="0"/>
              <a:t>• Kendisini temsil ettiğini ileri sürerek senedi imzalamış kişinin</a:t>
            </a:r>
            <a:br>
              <a:rPr lang="tr-TR" dirty="0"/>
            </a:br>
            <a:r>
              <a:rPr lang="tr-TR" dirty="0"/>
              <a:t>kendisini temsil yetkisinin bulunmadığını</a:t>
            </a:r>
            <a:br>
              <a:rPr lang="tr-TR" dirty="0"/>
            </a:br>
            <a:r>
              <a:rPr lang="tr-TR" dirty="0"/>
              <a:t>• Senede imzasını maddi cebir nedeniyle atmış olduğunu.</a:t>
            </a:r>
            <a:br>
              <a:rPr lang="tr-TR" dirty="0"/>
            </a:br>
            <a:r>
              <a:rPr lang="tr-TR" dirty="0"/>
              <a:t>Söz konusu dört defi, sadece defi sahibi tarafından senetteki tüm ilgililere karşı ileri sürülebilir. Ancak bu defileri, defi sahibi olmayanlar</a:t>
            </a:r>
            <a:br>
              <a:rPr lang="tr-TR" dirty="0"/>
            </a:br>
            <a:r>
              <a:rPr lang="tr-TR" dirty="0"/>
              <a:t>ileri süremezler.</a:t>
            </a:r>
          </a:p>
        </p:txBody>
      </p:sp>
    </p:spTree>
    <p:extLst>
      <p:ext uri="{BB962C8B-B14F-4D97-AF65-F5344CB8AC3E}">
        <p14:creationId xmlns:p14="http://schemas.microsoft.com/office/powerpoint/2010/main" val="245828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-II</a:t>
            </a:r>
            <a:endParaRPr lang="tr-TR" dirty="0"/>
          </a:p>
        </p:txBody>
      </p:sp>
      <p:sp>
        <p:nvSpPr>
          <p:cNvPr id="3" name="İçerik Yer Tutucusu 2"/>
          <p:cNvSpPr>
            <a:spLocks noGrp="1"/>
          </p:cNvSpPr>
          <p:nvPr>
            <p:ph idx="1"/>
          </p:nvPr>
        </p:nvSpPr>
        <p:spPr/>
        <p:txBody>
          <a:bodyPr>
            <a:normAutofit/>
          </a:bodyPr>
          <a:lstStyle/>
          <a:p>
            <a:r>
              <a:rPr lang="tr-TR" dirty="0"/>
              <a:t>Emre yazılı bir kıymetli evrakta, senetten anlaşılamayan defilerin bazıları ise şahsi defi niteliğindedir. Bu tür defileri, sadece defi sahibi, sadece definin temelindeki ilişkinin diğer tarafına karşı ileri sürebilir.</a:t>
            </a:r>
          </a:p>
          <a:p>
            <a:r>
              <a:rPr lang="tr-TR" i="1" dirty="0"/>
              <a:t>Senet Metninden Anlaşılamayan Şahsi Defiler: </a:t>
            </a:r>
            <a:r>
              <a:rPr lang="tr-TR" dirty="0"/>
              <a:t>Kıymetli evrakta,</a:t>
            </a:r>
            <a:br>
              <a:rPr lang="tr-TR" dirty="0"/>
            </a:br>
            <a:r>
              <a:rPr lang="tr-TR" dirty="0"/>
              <a:t>borçlunun, senetteki ilgililerden biri ile kendisi arasındaki hukuki</a:t>
            </a:r>
            <a:br>
              <a:rPr lang="tr-TR" dirty="0"/>
            </a:br>
            <a:r>
              <a:rPr lang="tr-TR" dirty="0"/>
              <a:t>ilişkiden doğan defiler, şahsi (kişisel) defilerdir. Bu tür defiler, kural</a:t>
            </a:r>
            <a:br>
              <a:rPr lang="tr-TR" dirty="0"/>
            </a:br>
            <a:r>
              <a:rPr lang="tr-TR" dirty="0"/>
              <a:t>olarak, sadece doğrudan doğruya ilişkide bulunan kişiler arasında</a:t>
            </a:r>
            <a:br>
              <a:rPr lang="tr-TR" dirty="0"/>
            </a:br>
            <a:r>
              <a:rPr lang="tr-TR" dirty="0"/>
              <a:t>ileri sürülebilir. Defi sahibi, kendisine ödeme talebi ile başvurmuş</a:t>
            </a:r>
            <a:br>
              <a:rPr lang="tr-TR" dirty="0"/>
            </a:br>
            <a:r>
              <a:rPr lang="tr-TR" dirty="0"/>
              <a:t>olan alacaklıya, kendisi ile söz konusu alacaklı arasındaki şahsi defileri ileri sürebilir. </a:t>
            </a:r>
            <a:br>
              <a:rPr lang="tr-TR" dirty="0"/>
            </a:br>
            <a:endParaRPr lang="tr-TR" dirty="0"/>
          </a:p>
        </p:txBody>
      </p:sp>
    </p:spTree>
    <p:extLst>
      <p:ext uri="{BB962C8B-B14F-4D97-AF65-F5344CB8AC3E}">
        <p14:creationId xmlns:p14="http://schemas.microsoft.com/office/powerpoint/2010/main" val="153823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-II</a:t>
            </a:r>
            <a:endParaRPr lang="tr-TR" dirty="0"/>
          </a:p>
        </p:txBody>
      </p:sp>
      <p:sp>
        <p:nvSpPr>
          <p:cNvPr id="3" name="İçerik Yer Tutucusu 2"/>
          <p:cNvSpPr>
            <a:spLocks noGrp="1"/>
          </p:cNvSpPr>
          <p:nvPr>
            <p:ph idx="1"/>
          </p:nvPr>
        </p:nvSpPr>
        <p:spPr/>
        <p:txBody>
          <a:bodyPr/>
          <a:lstStyle/>
          <a:p>
            <a:r>
              <a:rPr lang="tr-TR" b="1" dirty="0"/>
              <a:t>Bilerek Borçlunun Zararına Hareket Edilmesi Halinde</a:t>
            </a:r>
            <a:br>
              <a:rPr lang="tr-TR" b="1" dirty="0"/>
            </a:br>
            <a:r>
              <a:rPr lang="tr-TR" dirty="0"/>
              <a:t>Şahsi defilerin, sadece doğrudan doğruya ilişkide bulunan kişiler arasında ileri sürülebileceği, ilişkinin tarafı olmayan üçüncü kişilere ileri sürülemeyeceği kuralının istisnası, hamilin, senedi elde ederken, bilerek borçlunun zararına hareket etmiş olması halidir. Anılan durum</a:t>
            </a:r>
            <a:br>
              <a:rPr lang="tr-TR" dirty="0"/>
            </a:br>
            <a:r>
              <a:rPr lang="tr-TR" dirty="0"/>
              <a:t>gerçekleşirse borçlu, kendisiyle doğrudan doğruya ilişkide bulunmamış kişilere dahi şahsi defilerini ileri sürebilecektir. </a:t>
            </a:r>
            <a:br>
              <a:rPr lang="tr-TR" dirty="0"/>
            </a:br>
            <a:endParaRPr lang="tr-TR" dirty="0"/>
          </a:p>
        </p:txBody>
      </p:sp>
    </p:spTree>
    <p:extLst>
      <p:ext uri="{BB962C8B-B14F-4D97-AF65-F5344CB8AC3E}">
        <p14:creationId xmlns:p14="http://schemas.microsoft.com/office/powerpoint/2010/main" val="169211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9442" y="616690"/>
            <a:ext cx="8047618" cy="5209952"/>
          </a:xfrm>
        </p:spPr>
      </p:pic>
      <p:sp>
        <p:nvSpPr>
          <p:cNvPr id="2" name="Dikdörtgen 1"/>
          <p:cNvSpPr/>
          <p:nvPr/>
        </p:nvSpPr>
        <p:spPr>
          <a:xfrm>
            <a:off x="2169442" y="5945302"/>
            <a:ext cx="8047618" cy="646331"/>
          </a:xfrm>
          <a:prstGeom prst="rect">
            <a:avLst/>
          </a:prstGeom>
        </p:spPr>
        <p:txBody>
          <a:bodyPr wrap="square">
            <a:spAutoFit/>
          </a:bodyPr>
          <a:lstStyle/>
          <a:p>
            <a:r>
              <a:rPr lang="tr-TR" dirty="0"/>
              <a:t>Tablo için bkz. Burçak Yıldız / Hikmet Bilgin: </a:t>
            </a:r>
            <a:r>
              <a:rPr lang="tr-TR" dirty="0" err="1"/>
              <a:t>Kıymetlli</a:t>
            </a:r>
            <a:r>
              <a:rPr lang="tr-TR" dirty="0"/>
              <a:t> Evrak ve Takip Hukuku Bilgisi, Ankara 2010.</a:t>
            </a:r>
          </a:p>
        </p:txBody>
      </p:sp>
    </p:spTree>
    <p:extLst>
      <p:ext uri="{BB962C8B-B14F-4D97-AF65-F5344CB8AC3E}">
        <p14:creationId xmlns:p14="http://schemas.microsoft.com/office/powerpoint/2010/main" val="87708512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125</TotalTime>
  <Words>141</Words>
  <Application>Microsoft Office PowerPoint</Application>
  <PresentationFormat>Geniş ekran</PresentationFormat>
  <Paragraphs>13</Paragraphs>
  <Slides>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Century Gothic</vt:lpstr>
      <vt:lpstr>Wingdings 3</vt:lpstr>
      <vt:lpstr>Duman</vt:lpstr>
      <vt:lpstr>ANKARA ÜNİVERSİTESİ HUKUK FAKÜLTESİ – KIYMETLİ EVRAK HUKUKU DERS NOTLARI</vt:lpstr>
      <vt:lpstr>Kıymetli evrakta def'iler-II</vt:lpstr>
      <vt:lpstr>Kıymetli evrakta def'iler-II</vt:lpstr>
      <vt:lpstr>Kıymetli evrakta def'iler-II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13</cp:revision>
  <dcterms:created xsi:type="dcterms:W3CDTF">2017-02-13T10:15:49Z</dcterms:created>
  <dcterms:modified xsi:type="dcterms:W3CDTF">2017-02-14T10:49:18Z</dcterms:modified>
</cp:coreProperties>
</file>