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4" r:id="rId3"/>
    <p:sldId id="265" r:id="rId4"/>
    <p:sldId id="266" r:id="rId5"/>
    <p:sldId id="267" r:id="rId6"/>
    <p:sldId id="268" r:id="rId7"/>
    <p:sldId id="302" r:id="rId8"/>
    <p:sldId id="306" r:id="rId9"/>
    <p:sldId id="269" r:id="rId10"/>
    <p:sldId id="270" r:id="rId11"/>
    <p:sldId id="271" r:id="rId12"/>
    <p:sldId id="304"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03" autoAdjust="0"/>
    <p:restoredTop sz="94624"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27552"/>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E3822805-E8B8-4067-9912-06D10AC25EB2}" type="datetimeFigureOut">
              <a:rPr lang="tr-TR" smtClean="0"/>
              <a:pPr/>
              <a:t>29.10.2017</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1E2A9A3B-39D4-44C9-81D1-FAC69EA3FFAF}" type="slidenum">
              <a:rPr lang="tr-TR" smtClean="0"/>
              <a:pPr/>
              <a:t>‹#›</a:t>
            </a:fld>
            <a:endParaRPr lang="tr-TR"/>
          </a:p>
        </p:txBody>
      </p:sp>
      <p:sp>
        <p:nvSpPr>
          <p:cNvPr id="7" name="6 Dikdörtgen"/>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3822805-E8B8-4067-9912-06D10AC25EB2}" type="datetimeFigureOut">
              <a:rPr lang="tr-TR" smtClean="0"/>
              <a:pPr/>
              <a:t>29.10.2017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E2A9A3B-39D4-44C9-81D1-FAC69EA3FFA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3822805-E8B8-4067-9912-06D10AC25EB2}" type="datetimeFigureOut">
              <a:rPr lang="tr-TR" smtClean="0"/>
              <a:pPr/>
              <a:t>29.10.2017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E2A9A3B-39D4-44C9-81D1-FAC69EA3FFA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E3822805-E8B8-4067-9912-06D10AC25EB2}" type="datetimeFigureOut">
              <a:rPr lang="tr-TR" smtClean="0"/>
              <a:pPr/>
              <a:t>29.10.2017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E2A9A3B-39D4-44C9-81D1-FAC69EA3FFAF}" type="slidenum">
              <a:rPr lang="tr-TR" smtClean="0"/>
              <a:pPr/>
              <a:t>‹#›</a:t>
            </a:fld>
            <a:endParaRPr lang="tr-TR"/>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E3822805-E8B8-4067-9912-06D10AC25EB2}" type="datetimeFigureOut">
              <a:rPr lang="tr-TR" smtClean="0"/>
              <a:pPr/>
              <a:t>29.10.2017</a:t>
            </a:fld>
            <a:endParaRPr lang="tr-TR"/>
          </a:p>
        </p:txBody>
      </p:sp>
      <p:sp>
        <p:nvSpPr>
          <p:cNvPr id="5" name="4 Altbilgi Yer Tutucusu"/>
          <p:cNvSpPr>
            <a:spLocks noGrp="1"/>
          </p:cNvSpPr>
          <p:nvPr>
            <p:ph type="ftr" sz="quarter" idx="11"/>
          </p:nvPr>
        </p:nvSpPr>
        <p:spPr>
          <a:xfrm>
            <a:off x="800100" y="6172200"/>
            <a:ext cx="4000500" cy="457200"/>
          </a:xfrm>
        </p:spPr>
        <p:txBody>
          <a:bodyPr/>
          <a:lstStyle/>
          <a:p>
            <a:endParaRPr lang="tr-TR"/>
          </a:p>
        </p:txBody>
      </p:sp>
      <p:sp>
        <p:nvSpPr>
          <p:cNvPr id="7" name="6 Dikdörtgen"/>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46304" y="6208776"/>
            <a:ext cx="457200" cy="457200"/>
          </a:xfrm>
        </p:spPr>
        <p:txBody>
          <a:bodyPr/>
          <a:lstStyle/>
          <a:p>
            <a:fld id="{1E2A9A3B-39D4-44C9-81D1-FAC69EA3FFAF}"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E3822805-E8B8-4067-9912-06D10AC25EB2}" type="datetimeFigureOut">
              <a:rPr lang="tr-TR" smtClean="0"/>
              <a:pPr/>
              <a:t>29.10.2017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E2A9A3B-39D4-44C9-81D1-FAC69EA3FFAF}" type="slidenum">
              <a:rPr lang="tr-TR" smtClean="0"/>
              <a:pPr/>
              <a:t>‹#›</a:t>
            </a:fld>
            <a:endParaRPr lang="tr-TR"/>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E3822805-E8B8-4067-9912-06D10AC25EB2}" type="datetimeFigureOut">
              <a:rPr lang="tr-TR" smtClean="0"/>
              <a:pPr/>
              <a:t>29.10.2017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1E2A9A3B-39D4-44C9-81D1-FAC69EA3FFAF}" type="slidenum">
              <a:rPr lang="tr-TR" smtClean="0"/>
              <a:pPr/>
              <a:t>‹#›</a:t>
            </a:fld>
            <a:endParaRPr lang="tr-TR"/>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E3822805-E8B8-4067-9912-06D10AC25EB2}" type="datetimeFigureOut">
              <a:rPr lang="tr-TR" smtClean="0"/>
              <a:pPr/>
              <a:t>29.10.2017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1E2A9A3B-39D4-44C9-81D1-FAC69EA3FFA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3822805-E8B8-4067-9912-06D10AC25EB2}" type="datetimeFigureOut">
              <a:rPr lang="tr-TR" smtClean="0"/>
              <a:pPr/>
              <a:t>29.10.2017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1E2A9A3B-39D4-44C9-81D1-FAC69EA3FFA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E3822805-E8B8-4067-9912-06D10AC25EB2}" type="datetimeFigureOut">
              <a:rPr lang="tr-TR" smtClean="0"/>
              <a:pPr/>
              <a:t>29.10.2017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E2A9A3B-39D4-44C9-81D1-FAC69EA3FFAF}" type="slidenum">
              <a:rPr lang="tr-TR" smtClean="0"/>
              <a:pPr/>
              <a:t>‹#›</a:t>
            </a:fld>
            <a:endParaRPr lang="tr-TR"/>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E3822805-E8B8-4067-9912-06D10AC25EB2}" type="datetimeFigureOut">
              <a:rPr lang="tr-TR" smtClean="0"/>
              <a:pPr/>
              <a:t>29.10.2017</a:t>
            </a:fld>
            <a:endParaRPr lang="tr-TR"/>
          </a:p>
        </p:txBody>
      </p:sp>
      <p:sp>
        <p:nvSpPr>
          <p:cNvPr id="6" name="5 Altbilgi Yer Tutucusu"/>
          <p:cNvSpPr>
            <a:spLocks noGrp="1"/>
          </p:cNvSpPr>
          <p:nvPr>
            <p:ph type="ftr" sz="quarter" idx="11"/>
          </p:nvPr>
        </p:nvSpPr>
        <p:spPr>
          <a:xfrm>
            <a:off x="914400" y="6172200"/>
            <a:ext cx="3886200" cy="457200"/>
          </a:xfrm>
        </p:spPr>
        <p:txBody>
          <a:bodyPr/>
          <a:lstStyle/>
          <a:p>
            <a:endParaRPr lang="tr-TR"/>
          </a:p>
        </p:txBody>
      </p:sp>
      <p:sp>
        <p:nvSpPr>
          <p:cNvPr id="7" name="6 Slayt Numarası Yer Tutucusu"/>
          <p:cNvSpPr>
            <a:spLocks noGrp="1"/>
          </p:cNvSpPr>
          <p:nvPr>
            <p:ph type="sldNum" sz="quarter" idx="12"/>
          </p:nvPr>
        </p:nvSpPr>
        <p:spPr>
          <a:xfrm>
            <a:off x="146304" y="6208776"/>
            <a:ext cx="457200" cy="457200"/>
          </a:xfrm>
        </p:spPr>
        <p:txBody>
          <a:bodyPr/>
          <a:lstStyle/>
          <a:p>
            <a:fld id="{1E2A9A3B-39D4-44C9-81D1-FAC69EA3FFAF}" type="slidenum">
              <a:rPr lang="tr-TR" smtClean="0"/>
              <a:pPr/>
              <a:t>‹#›</a:t>
            </a:fld>
            <a:endParaRPr lang="tr-TR"/>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3822805-E8B8-4067-9912-06D10AC25EB2}" type="datetimeFigureOut">
              <a:rPr lang="tr-TR" smtClean="0"/>
              <a:pPr/>
              <a:t>29.10.2017</a:t>
            </a:fld>
            <a:endParaRPr lang="tr-T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E2A9A3B-39D4-44C9-81D1-FAC69EA3FFA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7772400" cy="490066"/>
          </a:xfrm>
        </p:spPr>
        <p:txBody>
          <a:bodyPr>
            <a:normAutofit fontScale="90000"/>
          </a:bodyPr>
          <a:lstStyle/>
          <a:p>
            <a:pPr algn="just"/>
            <a:r>
              <a:rPr lang="tr-TR" sz="2400" dirty="0" smtClean="0">
                <a:latin typeface="Book Antiqua" pitchFamily="18" charset="0"/>
              </a:rPr>
              <a:t>SERVİS ARABALARININ HAZIRLIĞI</a:t>
            </a:r>
            <a:endParaRPr lang="tr-TR" sz="2400" dirty="0">
              <a:latin typeface="Book Antiqua" pitchFamily="18" charset="0"/>
            </a:endParaRPr>
          </a:p>
        </p:txBody>
      </p:sp>
      <p:sp>
        <p:nvSpPr>
          <p:cNvPr id="3" name="2 İçerik Yer Tutucusu"/>
          <p:cNvSpPr>
            <a:spLocks noGrp="1"/>
          </p:cNvSpPr>
          <p:nvPr>
            <p:ph sz="quarter" idx="1"/>
          </p:nvPr>
        </p:nvSpPr>
        <p:spPr>
          <a:xfrm>
            <a:off x="251520" y="1052736"/>
            <a:ext cx="8435280" cy="5805264"/>
          </a:xfrm>
        </p:spPr>
        <p:txBody>
          <a:bodyPr>
            <a:normAutofit lnSpcReduction="10000"/>
          </a:bodyPr>
          <a:lstStyle/>
          <a:p>
            <a:pPr algn="just"/>
            <a:r>
              <a:rPr lang="tr-TR" sz="2400" dirty="0" smtClean="0">
                <a:latin typeface="Book Antiqua" pitchFamily="18" charset="0"/>
              </a:rPr>
              <a:t>İçecek Arabası</a:t>
            </a: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r>
              <a:rPr lang="tr-TR" sz="2400" dirty="0" smtClean="0">
                <a:latin typeface="Book Antiqua" pitchFamily="18" charset="0"/>
              </a:rPr>
              <a:t>Yemeklerden önce alınan iştah açıcı (</a:t>
            </a:r>
            <a:r>
              <a:rPr lang="tr-TR" sz="2400" dirty="0" err="1" smtClean="0">
                <a:latin typeface="Book Antiqua" pitchFamily="18" charset="0"/>
              </a:rPr>
              <a:t>aperitif</a:t>
            </a:r>
            <a:r>
              <a:rPr lang="tr-TR" sz="2400" dirty="0" smtClean="0">
                <a:latin typeface="Book Antiqua" pitchFamily="18" charset="0"/>
              </a:rPr>
              <a:t>) içkilerle yemekten sonra alınan likörler ve hazmı kolaylaştırıcı (</a:t>
            </a:r>
            <a:r>
              <a:rPr lang="tr-TR" sz="2400" dirty="0" err="1" smtClean="0">
                <a:latin typeface="Book Antiqua" pitchFamily="18" charset="0"/>
              </a:rPr>
              <a:t>digestive</a:t>
            </a:r>
            <a:r>
              <a:rPr lang="tr-TR" sz="2400" dirty="0" smtClean="0">
                <a:latin typeface="Book Antiqua" pitchFamily="18" charset="0"/>
              </a:rPr>
              <a:t>) içkilerin sergilenmesinde ve konuğa servisinde kullanılan arabalardır.</a:t>
            </a:r>
            <a:endParaRPr lang="tr-TR" sz="2400" dirty="0">
              <a:latin typeface="Book Antiqua" pitchFamily="18" charset="0"/>
            </a:endParaRPr>
          </a:p>
        </p:txBody>
      </p:sp>
      <p:pic>
        <p:nvPicPr>
          <p:cNvPr id="6146" name="Picture 2"/>
          <p:cNvPicPr>
            <a:picLocks noChangeAspect="1" noChangeArrowheads="1"/>
          </p:cNvPicPr>
          <p:nvPr/>
        </p:nvPicPr>
        <p:blipFill>
          <a:blip r:embed="rId2" cstate="print"/>
          <a:srcRect/>
          <a:stretch>
            <a:fillRect/>
          </a:stretch>
        </p:blipFill>
        <p:spPr bwMode="auto">
          <a:xfrm>
            <a:off x="1043608" y="1772816"/>
            <a:ext cx="7041651" cy="2669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0"/>
            <a:ext cx="7772400" cy="836712"/>
          </a:xfrm>
        </p:spPr>
        <p:txBody>
          <a:bodyPr>
            <a:normAutofit/>
          </a:bodyPr>
          <a:lstStyle/>
          <a:p>
            <a:pPr algn="just"/>
            <a:r>
              <a:rPr lang="tr-TR" sz="2400" dirty="0" smtClean="0">
                <a:latin typeface="Book Antiqua" pitchFamily="18" charset="0"/>
              </a:rPr>
              <a:t>4. SERVANTLARIN HAZIRLIĞI</a:t>
            </a:r>
            <a:endParaRPr lang="tr-TR" sz="2400" dirty="0">
              <a:latin typeface="Book Antiqua" pitchFamily="18" charset="0"/>
            </a:endParaRPr>
          </a:p>
        </p:txBody>
      </p:sp>
      <p:sp>
        <p:nvSpPr>
          <p:cNvPr id="3" name="2 İçerik Yer Tutucusu"/>
          <p:cNvSpPr>
            <a:spLocks noGrp="1"/>
          </p:cNvSpPr>
          <p:nvPr>
            <p:ph sz="quarter" idx="1"/>
          </p:nvPr>
        </p:nvSpPr>
        <p:spPr>
          <a:xfrm>
            <a:off x="0" y="980728"/>
            <a:ext cx="8686800" cy="5688632"/>
          </a:xfrm>
        </p:spPr>
        <p:txBody>
          <a:bodyPr>
            <a:normAutofit fontScale="85000" lnSpcReduction="10000"/>
          </a:bodyPr>
          <a:lstStyle/>
          <a:p>
            <a:pPr algn="just"/>
            <a:r>
              <a:rPr lang="tr-TR" sz="2400" dirty="0" smtClean="0">
                <a:latin typeface="Book Antiqua" pitchFamily="18" charset="0"/>
              </a:rPr>
              <a:t>Posta </a:t>
            </a:r>
            <a:r>
              <a:rPr lang="tr-TR" sz="2400" dirty="0" err="1" smtClean="0">
                <a:latin typeface="Book Antiqua" pitchFamily="18" charset="0"/>
              </a:rPr>
              <a:t>servantı</a:t>
            </a:r>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r>
              <a:rPr lang="tr-TR" sz="2400" dirty="0" smtClean="0">
                <a:latin typeface="Book Antiqua" pitchFamily="18" charset="0"/>
              </a:rPr>
              <a:t>Posta, servis elemanının servis sırasında sorumlu olduğu masalar grubudur. Posta </a:t>
            </a:r>
            <a:r>
              <a:rPr lang="tr-TR" sz="2400" dirty="0" err="1" smtClean="0">
                <a:latin typeface="Book Antiqua" pitchFamily="18" charset="0"/>
              </a:rPr>
              <a:t>servantı</a:t>
            </a:r>
            <a:r>
              <a:rPr lang="tr-TR" sz="2400" dirty="0" smtClean="0">
                <a:latin typeface="Book Antiqua" pitchFamily="18" charset="0"/>
              </a:rPr>
              <a:t> da büyük restoranlarda servis esnasında karışıklığa meydan vermeden zamanın iyi kullanılmasını ve ana </a:t>
            </a:r>
            <a:r>
              <a:rPr lang="tr-TR" sz="2400" dirty="0" err="1" smtClean="0">
                <a:latin typeface="Book Antiqua" pitchFamily="18" charset="0"/>
              </a:rPr>
              <a:t>servantın</a:t>
            </a:r>
            <a:r>
              <a:rPr lang="tr-TR" sz="2400" dirty="0" smtClean="0">
                <a:latin typeface="Book Antiqua" pitchFamily="18" charset="0"/>
              </a:rPr>
              <a:t> yetmediği durumlarda destek sağlamak amacı ile kullanılan </a:t>
            </a:r>
            <a:r>
              <a:rPr lang="tr-TR" sz="2400" dirty="0" err="1" smtClean="0">
                <a:latin typeface="Book Antiqua" pitchFamily="18" charset="0"/>
              </a:rPr>
              <a:t>servant</a:t>
            </a:r>
            <a:r>
              <a:rPr lang="tr-TR" sz="2400" dirty="0" smtClean="0">
                <a:latin typeface="Book Antiqua" pitchFamily="18" charset="0"/>
              </a:rPr>
              <a:t> çeşididir. Ana </a:t>
            </a:r>
            <a:r>
              <a:rPr lang="tr-TR" sz="2400" dirty="0" err="1" smtClean="0">
                <a:latin typeface="Book Antiqua" pitchFamily="18" charset="0"/>
              </a:rPr>
              <a:t>servanta</a:t>
            </a:r>
            <a:r>
              <a:rPr lang="tr-TR" sz="2400" dirty="0" smtClean="0">
                <a:latin typeface="Book Antiqua" pitchFamily="18" charset="0"/>
              </a:rPr>
              <a:t> göre daha küçüktür. Her posta için ayrı veya birkaç postaya bir </a:t>
            </a:r>
            <a:r>
              <a:rPr lang="tr-TR" sz="2400" dirty="0" err="1" smtClean="0">
                <a:latin typeface="Book Antiqua" pitchFamily="18" charset="0"/>
              </a:rPr>
              <a:t>servant</a:t>
            </a:r>
            <a:r>
              <a:rPr lang="tr-TR" sz="2400" dirty="0" smtClean="0">
                <a:latin typeface="Book Antiqua" pitchFamily="18" charset="0"/>
              </a:rPr>
              <a:t> şeklinde kullanılır.</a:t>
            </a:r>
          </a:p>
          <a:p>
            <a:pPr algn="just"/>
            <a:endParaRPr lang="tr-TR" sz="2400" dirty="0" smtClean="0">
              <a:latin typeface="Book Antiqua" pitchFamily="18" charset="0"/>
            </a:endParaRPr>
          </a:p>
          <a:p>
            <a:pPr algn="just">
              <a:buNone/>
            </a:pPr>
            <a:endParaRPr lang="tr-TR" sz="2400" dirty="0" smtClean="0">
              <a:latin typeface="Book Antiqua" pitchFamily="18" charset="0"/>
            </a:endParaRPr>
          </a:p>
        </p:txBody>
      </p:sp>
      <p:pic>
        <p:nvPicPr>
          <p:cNvPr id="13314" name="Picture 2"/>
          <p:cNvPicPr>
            <a:picLocks noChangeAspect="1" noChangeArrowheads="1"/>
          </p:cNvPicPr>
          <p:nvPr/>
        </p:nvPicPr>
        <p:blipFill>
          <a:blip r:embed="rId2" cstate="print"/>
          <a:srcRect/>
          <a:stretch>
            <a:fillRect/>
          </a:stretch>
        </p:blipFill>
        <p:spPr bwMode="auto">
          <a:xfrm>
            <a:off x="1691680" y="1340768"/>
            <a:ext cx="4687667" cy="33165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0"/>
            <a:ext cx="7772400" cy="764704"/>
          </a:xfrm>
        </p:spPr>
        <p:txBody>
          <a:bodyPr>
            <a:normAutofit/>
          </a:bodyPr>
          <a:lstStyle/>
          <a:p>
            <a:pPr algn="just"/>
            <a:r>
              <a:rPr lang="tr-TR" sz="2400" dirty="0" smtClean="0">
                <a:latin typeface="Book Antiqua" pitchFamily="18" charset="0"/>
              </a:rPr>
              <a:t>SERVANTLARIN HAZIRLIĞI</a:t>
            </a:r>
            <a:endParaRPr lang="tr-TR" sz="2400" dirty="0">
              <a:latin typeface="Book Antiqua" pitchFamily="18" charset="0"/>
            </a:endParaRPr>
          </a:p>
        </p:txBody>
      </p:sp>
      <p:sp>
        <p:nvSpPr>
          <p:cNvPr id="3" name="2 İçerik Yer Tutucusu"/>
          <p:cNvSpPr>
            <a:spLocks noGrp="1"/>
          </p:cNvSpPr>
          <p:nvPr>
            <p:ph sz="quarter" idx="1"/>
          </p:nvPr>
        </p:nvSpPr>
        <p:spPr>
          <a:xfrm>
            <a:off x="0" y="980728"/>
            <a:ext cx="8686800" cy="5877272"/>
          </a:xfrm>
        </p:spPr>
        <p:txBody>
          <a:bodyPr>
            <a:normAutofit lnSpcReduction="10000"/>
          </a:bodyPr>
          <a:lstStyle/>
          <a:p>
            <a:pPr algn="just"/>
            <a:r>
              <a:rPr lang="tr-TR" sz="2400" dirty="0" err="1" smtClean="0">
                <a:latin typeface="Book Antiqua" pitchFamily="18" charset="0"/>
              </a:rPr>
              <a:t>Gueridon</a:t>
            </a:r>
            <a:r>
              <a:rPr lang="tr-TR" sz="2400" dirty="0" smtClean="0">
                <a:latin typeface="Book Antiqua" pitchFamily="18" charset="0"/>
              </a:rPr>
              <a:t> (masa </a:t>
            </a:r>
            <a:r>
              <a:rPr lang="tr-TR" sz="2400" dirty="0" err="1" smtClean="0">
                <a:latin typeface="Book Antiqua" pitchFamily="18" charset="0"/>
              </a:rPr>
              <a:t>servantı</a:t>
            </a:r>
            <a:r>
              <a:rPr lang="tr-TR" sz="2400" dirty="0" smtClean="0">
                <a:latin typeface="Book Antiqua" pitchFamily="18" charset="0"/>
              </a:rPr>
              <a:t>):</a:t>
            </a: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r>
              <a:rPr lang="tr-TR" sz="2400" dirty="0" smtClean="0">
                <a:latin typeface="Book Antiqua" pitchFamily="18" charset="0"/>
              </a:rPr>
              <a:t>Servis sırasında misafir masasında gerekli fakat masada fazla yer kaplaması istenmeyen malzemelerin konulması, servis edilecek olanların ise zamanı gelene kadar bekletilmesi için kullanılan küçük masa veya arabadır. Misafir masasına bitişik kullanılır.</a:t>
            </a:r>
            <a:endParaRPr lang="tr-TR" sz="2400" dirty="0">
              <a:latin typeface="Book Antiqua" pitchFamily="18" charset="0"/>
            </a:endParaRPr>
          </a:p>
        </p:txBody>
      </p:sp>
      <p:pic>
        <p:nvPicPr>
          <p:cNvPr id="14338" name="Picture 2"/>
          <p:cNvPicPr>
            <a:picLocks noChangeAspect="1" noChangeArrowheads="1"/>
          </p:cNvPicPr>
          <p:nvPr/>
        </p:nvPicPr>
        <p:blipFill>
          <a:blip r:embed="rId2" cstate="print"/>
          <a:srcRect/>
          <a:stretch>
            <a:fillRect/>
          </a:stretch>
        </p:blipFill>
        <p:spPr bwMode="auto">
          <a:xfrm>
            <a:off x="279640" y="1628800"/>
            <a:ext cx="7028664" cy="2728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188640"/>
            <a:ext cx="7772400" cy="720080"/>
          </a:xfrm>
        </p:spPr>
        <p:txBody>
          <a:bodyPr>
            <a:normAutofit/>
          </a:bodyPr>
          <a:lstStyle/>
          <a:p>
            <a:r>
              <a:rPr lang="tr-TR" sz="2800" dirty="0" smtClean="0">
                <a:latin typeface="Book Antiqua" pitchFamily="18" charset="0"/>
              </a:rPr>
              <a:t>SERVANTLARIN HAZIRLIĞI</a:t>
            </a:r>
            <a:endParaRPr lang="tr-TR" sz="2800" dirty="0"/>
          </a:p>
        </p:txBody>
      </p:sp>
      <p:sp>
        <p:nvSpPr>
          <p:cNvPr id="3" name="2 İçerik Yer Tutucusu"/>
          <p:cNvSpPr>
            <a:spLocks noGrp="1"/>
          </p:cNvSpPr>
          <p:nvPr>
            <p:ph sz="quarter" idx="1"/>
          </p:nvPr>
        </p:nvSpPr>
        <p:spPr>
          <a:xfrm>
            <a:off x="0" y="1340768"/>
            <a:ext cx="8686800" cy="5517232"/>
          </a:xfrm>
        </p:spPr>
        <p:txBody>
          <a:bodyPr>
            <a:normAutofit fontScale="92500"/>
          </a:bodyPr>
          <a:lstStyle/>
          <a:p>
            <a:pPr algn="just"/>
            <a:r>
              <a:rPr lang="tr-TR" dirty="0" smtClean="0">
                <a:latin typeface="Book Antiqua" pitchFamily="18" charset="0"/>
              </a:rPr>
              <a:t>Serviste kullanılan araçların </a:t>
            </a:r>
            <a:r>
              <a:rPr lang="tr-TR" dirty="0" err="1" smtClean="0">
                <a:latin typeface="Book Antiqua" pitchFamily="18" charset="0"/>
              </a:rPr>
              <a:t>servanta</a:t>
            </a:r>
            <a:r>
              <a:rPr lang="tr-TR" dirty="0" smtClean="0">
                <a:latin typeface="Book Antiqua" pitchFamily="18" charset="0"/>
              </a:rPr>
              <a:t> yerleştirilmesinde uyulması gerekli standart bir şekil yoktur. Her işletmede </a:t>
            </a:r>
            <a:r>
              <a:rPr lang="tr-TR" dirty="0" err="1" smtClean="0">
                <a:latin typeface="Book Antiqua" pitchFamily="18" charset="0"/>
              </a:rPr>
              <a:t>servantın</a:t>
            </a:r>
            <a:r>
              <a:rPr lang="tr-TR" dirty="0" smtClean="0">
                <a:latin typeface="Book Antiqua" pitchFamily="18" charset="0"/>
              </a:rPr>
              <a:t> yapısı ve bölümleri farklıdır. Öncelikle </a:t>
            </a:r>
            <a:r>
              <a:rPr lang="tr-TR" dirty="0" err="1" smtClean="0">
                <a:latin typeface="Book Antiqua" pitchFamily="18" charset="0"/>
              </a:rPr>
              <a:t>servant</a:t>
            </a:r>
            <a:r>
              <a:rPr lang="tr-TR" dirty="0" smtClean="0">
                <a:latin typeface="Book Antiqua" pitchFamily="18" charset="0"/>
              </a:rPr>
              <a:t> için uygun bir yer planlanmalıdır. Konulduğu yerde göze hoş görünmeli ve diğer mobilyalarla uyum sağlamalıdır.</a:t>
            </a:r>
          </a:p>
          <a:p>
            <a:pPr algn="just"/>
            <a:endParaRPr lang="tr-TR" dirty="0" smtClean="0">
              <a:latin typeface="Book Antiqua" pitchFamily="18" charset="0"/>
            </a:endParaRPr>
          </a:p>
          <a:p>
            <a:pPr algn="just"/>
            <a:r>
              <a:rPr lang="tr-TR" dirty="0" smtClean="0">
                <a:latin typeface="Book Antiqua" pitchFamily="18" charset="0"/>
              </a:rPr>
              <a:t>Tüm işletmeler </a:t>
            </a:r>
            <a:r>
              <a:rPr lang="tr-TR" dirty="0" err="1" smtClean="0">
                <a:latin typeface="Book Antiqua" pitchFamily="18" charset="0"/>
              </a:rPr>
              <a:t>servantlarını</a:t>
            </a:r>
            <a:r>
              <a:rPr lang="tr-TR" dirty="0" smtClean="0">
                <a:latin typeface="Book Antiqua" pitchFamily="18" charset="0"/>
              </a:rPr>
              <a:t> kendi servis şekillerine ve menülerindeki yemeklerin ve içeceklerin cinslerine göre farklı şekillerde hazırlar. Örneğin tabakla yemek servisi sistemi uygulanan restoranın </a:t>
            </a:r>
            <a:r>
              <a:rPr lang="tr-TR" dirty="0" err="1" smtClean="0">
                <a:latin typeface="Book Antiqua" pitchFamily="18" charset="0"/>
              </a:rPr>
              <a:t>servantında</a:t>
            </a:r>
            <a:r>
              <a:rPr lang="tr-TR" dirty="0" smtClean="0">
                <a:latin typeface="Book Antiqua" pitchFamily="18" charset="0"/>
              </a:rPr>
              <a:t> ısıtıcı </a:t>
            </a:r>
            <a:r>
              <a:rPr lang="tr-TR" dirty="0" err="1" smtClean="0">
                <a:latin typeface="Book Antiqua" pitchFamily="18" charset="0"/>
              </a:rPr>
              <a:t>reşoların</a:t>
            </a:r>
            <a:r>
              <a:rPr lang="tr-TR" dirty="0" smtClean="0">
                <a:latin typeface="Book Antiqua" pitchFamily="18" charset="0"/>
              </a:rPr>
              <a:t> bulunması gerekmez ya da fıçıdan bira servisi yapan işletme </a:t>
            </a:r>
            <a:r>
              <a:rPr lang="tr-TR" dirty="0" err="1" smtClean="0">
                <a:latin typeface="Book Antiqua" pitchFamily="18" charset="0"/>
              </a:rPr>
              <a:t>servantında</a:t>
            </a:r>
            <a:r>
              <a:rPr lang="tr-TR" dirty="0" smtClean="0">
                <a:latin typeface="Book Antiqua" pitchFamily="18" charset="0"/>
              </a:rPr>
              <a:t> bira bardağı bulunmaz. Oysa alakart restoranlarda bu tür malzemelerin yanında </a:t>
            </a:r>
            <a:r>
              <a:rPr lang="tr-TR" dirty="0" err="1" smtClean="0">
                <a:latin typeface="Book Antiqua" pitchFamily="18" charset="0"/>
              </a:rPr>
              <a:t>servantta</a:t>
            </a:r>
            <a:r>
              <a:rPr lang="tr-TR" dirty="0" smtClean="0">
                <a:latin typeface="Book Antiqua" pitchFamily="18" charset="0"/>
              </a:rPr>
              <a:t> mönü ve içki kartları da bulunmaktadır.</a:t>
            </a:r>
            <a:endParaRPr lang="tr-TR" dirty="0">
              <a:latin typeface="Book Antiqu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7772400" cy="706090"/>
          </a:xfrm>
        </p:spPr>
        <p:txBody>
          <a:bodyPr>
            <a:normAutofit/>
          </a:bodyPr>
          <a:lstStyle/>
          <a:p>
            <a:pPr algn="just"/>
            <a:r>
              <a:rPr lang="tr-TR" sz="2400" dirty="0" smtClean="0">
                <a:latin typeface="Book Antiqua" pitchFamily="18" charset="0"/>
              </a:rPr>
              <a:t>SERVİS ARABALARININ HAZIRLIĞI</a:t>
            </a:r>
            <a:endParaRPr lang="tr-TR" sz="2400" dirty="0">
              <a:latin typeface="Book Antiqua" pitchFamily="18" charset="0"/>
            </a:endParaRPr>
          </a:p>
        </p:txBody>
      </p:sp>
      <p:sp>
        <p:nvSpPr>
          <p:cNvPr id="3" name="2 İçerik Yer Tutucusu"/>
          <p:cNvSpPr>
            <a:spLocks noGrp="1"/>
          </p:cNvSpPr>
          <p:nvPr>
            <p:ph sz="quarter" idx="1"/>
          </p:nvPr>
        </p:nvSpPr>
        <p:spPr>
          <a:xfrm>
            <a:off x="179512" y="1196752"/>
            <a:ext cx="8507288" cy="5661248"/>
          </a:xfrm>
        </p:spPr>
        <p:txBody>
          <a:bodyPr>
            <a:normAutofit/>
          </a:bodyPr>
          <a:lstStyle/>
          <a:p>
            <a:pPr algn="just"/>
            <a:r>
              <a:rPr lang="tr-TR" sz="2400" dirty="0" smtClean="0">
                <a:latin typeface="Book Antiqua" pitchFamily="18" charset="0"/>
              </a:rPr>
              <a:t>Çorba Servis Arabası</a:t>
            </a: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r>
              <a:rPr lang="tr-TR" sz="2400" dirty="0" smtClean="0">
                <a:latin typeface="Book Antiqua" pitchFamily="18" charset="0"/>
              </a:rPr>
              <a:t>Özellikle düğün, nişan, gala yemekleri gibi ziyafetlerde menüde yer alan çorbaların servisinde kullanılan arabadır. Üzerinde çorba servis kaplarının sıcak kalmasını sağlayan ısıtıcı </a:t>
            </a:r>
            <a:r>
              <a:rPr lang="tr-TR" sz="2400" dirty="0" err="1" smtClean="0">
                <a:latin typeface="Book Antiqua" pitchFamily="18" charset="0"/>
              </a:rPr>
              <a:t>reşolar</a:t>
            </a:r>
            <a:r>
              <a:rPr lang="tr-TR" sz="2400" dirty="0" smtClean="0">
                <a:latin typeface="Book Antiqua" pitchFamily="18" charset="0"/>
              </a:rPr>
              <a:t> bulunur</a:t>
            </a:r>
            <a:endParaRPr lang="tr-TR" sz="2400" dirty="0">
              <a:latin typeface="Book Antiqua" pitchFamily="18" charset="0"/>
            </a:endParaRPr>
          </a:p>
        </p:txBody>
      </p:sp>
      <p:pic>
        <p:nvPicPr>
          <p:cNvPr id="7170" name="Picture 2"/>
          <p:cNvPicPr>
            <a:picLocks noChangeAspect="1" noChangeArrowheads="1"/>
          </p:cNvPicPr>
          <p:nvPr/>
        </p:nvPicPr>
        <p:blipFill>
          <a:blip r:embed="rId2" cstate="print"/>
          <a:srcRect/>
          <a:stretch>
            <a:fillRect/>
          </a:stretch>
        </p:blipFill>
        <p:spPr bwMode="auto">
          <a:xfrm>
            <a:off x="1142419" y="1844824"/>
            <a:ext cx="5949861" cy="30938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7772400" cy="562074"/>
          </a:xfrm>
        </p:spPr>
        <p:txBody>
          <a:bodyPr>
            <a:normAutofit/>
          </a:bodyPr>
          <a:lstStyle/>
          <a:p>
            <a:pPr algn="just"/>
            <a:r>
              <a:rPr lang="tr-TR" sz="2400" dirty="0" smtClean="0">
                <a:latin typeface="Book Antiqua" pitchFamily="18" charset="0"/>
              </a:rPr>
              <a:t>SERVİS ARABALARININ HAZIRLIĞI</a:t>
            </a:r>
            <a:endParaRPr lang="tr-TR" sz="2400" dirty="0">
              <a:latin typeface="Book Antiqua" pitchFamily="18" charset="0"/>
            </a:endParaRPr>
          </a:p>
        </p:txBody>
      </p:sp>
      <p:sp>
        <p:nvSpPr>
          <p:cNvPr id="3" name="2 İçerik Yer Tutucusu"/>
          <p:cNvSpPr>
            <a:spLocks noGrp="1"/>
          </p:cNvSpPr>
          <p:nvPr>
            <p:ph sz="quarter" idx="1"/>
          </p:nvPr>
        </p:nvSpPr>
        <p:spPr>
          <a:xfrm>
            <a:off x="0" y="1124744"/>
            <a:ext cx="8686800" cy="5733256"/>
          </a:xfrm>
        </p:spPr>
        <p:txBody>
          <a:bodyPr>
            <a:normAutofit/>
          </a:bodyPr>
          <a:lstStyle/>
          <a:p>
            <a:pPr algn="just"/>
            <a:r>
              <a:rPr lang="tr-TR" sz="2400" dirty="0" smtClean="0">
                <a:latin typeface="Book Antiqua" pitchFamily="18" charset="0"/>
              </a:rPr>
              <a:t>Peynir Arabası</a:t>
            </a: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r>
              <a:rPr lang="tr-TR" sz="2400" dirty="0" smtClean="0">
                <a:latin typeface="Book Antiqua" pitchFamily="18" charset="0"/>
              </a:rPr>
              <a:t>Üzerinde peynir çeşitlerinin sergilendiği ve servise sunulduğu arabadır. Araba misafir masasına götürülüp konuklara takdim edilir ve siparişleri alınır. Daha sonra servisi yapılır.</a:t>
            </a:r>
            <a:endParaRPr lang="tr-TR" sz="2400" dirty="0">
              <a:latin typeface="Book Antiqua" pitchFamily="18" charset="0"/>
            </a:endParaRPr>
          </a:p>
        </p:txBody>
      </p:sp>
      <p:pic>
        <p:nvPicPr>
          <p:cNvPr id="8194" name="Picture 2"/>
          <p:cNvPicPr>
            <a:picLocks noChangeAspect="1" noChangeArrowheads="1"/>
          </p:cNvPicPr>
          <p:nvPr/>
        </p:nvPicPr>
        <p:blipFill>
          <a:blip r:embed="rId2" cstate="print"/>
          <a:srcRect/>
          <a:stretch>
            <a:fillRect/>
          </a:stretch>
        </p:blipFill>
        <p:spPr bwMode="auto">
          <a:xfrm>
            <a:off x="1043608" y="1772816"/>
            <a:ext cx="2376264" cy="2796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7772400" cy="490066"/>
          </a:xfrm>
        </p:spPr>
        <p:txBody>
          <a:bodyPr>
            <a:normAutofit fontScale="90000"/>
          </a:bodyPr>
          <a:lstStyle/>
          <a:p>
            <a:pPr algn="just"/>
            <a:r>
              <a:rPr lang="tr-TR" sz="2400" dirty="0" smtClean="0">
                <a:latin typeface="Book Antiqua" pitchFamily="18" charset="0"/>
              </a:rPr>
              <a:t>SERVİS ARABALARININ HAZIRLIĞI</a:t>
            </a:r>
            <a:endParaRPr lang="tr-TR" sz="2400" dirty="0">
              <a:latin typeface="Book Antiqua" pitchFamily="18" charset="0"/>
            </a:endParaRPr>
          </a:p>
        </p:txBody>
      </p:sp>
      <p:sp>
        <p:nvSpPr>
          <p:cNvPr id="3" name="2 İçerik Yer Tutucusu"/>
          <p:cNvSpPr>
            <a:spLocks noGrp="1"/>
          </p:cNvSpPr>
          <p:nvPr>
            <p:ph sz="quarter" idx="1"/>
          </p:nvPr>
        </p:nvSpPr>
        <p:spPr>
          <a:xfrm>
            <a:off x="179512" y="1124744"/>
            <a:ext cx="8507288" cy="5472608"/>
          </a:xfrm>
        </p:spPr>
        <p:txBody>
          <a:bodyPr>
            <a:normAutofit/>
          </a:bodyPr>
          <a:lstStyle/>
          <a:p>
            <a:pPr algn="just"/>
            <a:r>
              <a:rPr lang="tr-TR" sz="2400" dirty="0" err="1" smtClean="0">
                <a:latin typeface="Book Antiqua" pitchFamily="18" charset="0"/>
              </a:rPr>
              <a:t>Tranche</a:t>
            </a:r>
            <a:r>
              <a:rPr lang="tr-TR" sz="2400" dirty="0" smtClean="0">
                <a:latin typeface="Book Antiqua" pitchFamily="18" charset="0"/>
              </a:rPr>
              <a:t> Arabası</a:t>
            </a: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r>
              <a:rPr lang="tr-TR" sz="2400" dirty="0" err="1" smtClean="0">
                <a:latin typeface="Book Antiqua" pitchFamily="18" charset="0"/>
              </a:rPr>
              <a:t>Tranche</a:t>
            </a:r>
            <a:r>
              <a:rPr lang="tr-TR" sz="2400" dirty="0" smtClean="0">
                <a:latin typeface="Book Antiqua" pitchFamily="18" charset="0"/>
              </a:rPr>
              <a:t> (tranş), dilimleme ve </a:t>
            </a:r>
            <a:r>
              <a:rPr lang="tr-TR" sz="2400" dirty="0" err="1" smtClean="0">
                <a:latin typeface="Book Antiqua" pitchFamily="18" charset="0"/>
              </a:rPr>
              <a:t>porsiyonlama</a:t>
            </a:r>
            <a:r>
              <a:rPr lang="tr-TR" sz="2400" dirty="0" smtClean="0">
                <a:latin typeface="Book Antiqua" pitchFamily="18" charset="0"/>
              </a:rPr>
              <a:t> anlamına gelmektedir. Mutfakta bütün hâlinde pişirilen tavuk, kaz, ördek, balık, kuzu, hindi ve geyik gibi büyük parça etlerin, misafir masasına getirilerek gözü önünde, </a:t>
            </a:r>
            <a:r>
              <a:rPr lang="tr-TR" sz="2400" dirty="0" err="1" smtClean="0">
                <a:latin typeface="Book Antiqua" pitchFamily="18" charset="0"/>
              </a:rPr>
              <a:t>servant</a:t>
            </a:r>
            <a:r>
              <a:rPr lang="tr-TR" sz="2400" dirty="0" smtClean="0">
                <a:latin typeface="Book Antiqua" pitchFamily="18" charset="0"/>
              </a:rPr>
              <a:t> üzerinde </a:t>
            </a:r>
            <a:r>
              <a:rPr lang="tr-TR" sz="2400" dirty="0" err="1" smtClean="0">
                <a:latin typeface="Book Antiqua" pitchFamily="18" charset="0"/>
              </a:rPr>
              <a:t>porsiyonlandığı</a:t>
            </a:r>
            <a:r>
              <a:rPr lang="tr-TR" sz="2400" dirty="0" smtClean="0">
                <a:latin typeface="Book Antiqua" pitchFamily="18" charset="0"/>
              </a:rPr>
              <a:t> arabadır.</a:t>
            </a:r>
            <a:endParaRPr lang="tr-TR" sz="2400" dirty="0">
              <a:latin typeface="Book Antiqua" pitchFamily="18" charset="0"/>
            </a:endParaRPr>
          </a:p>
        </p:txBody>
      </p:sp>
      <p:pic>
        <p:nvPicPr>
          <p:cNvPr id="9218" name="Picture 2"/>
          <p:cNvPicPr>
            <a:picLocks noChangeAspect="1" noChangeArrowheads="1"/>
          </p:cNvPicPr>
          <p:nvPr/>
        </p:nvPicPr>
        <p:blipFill>
          <a:blip r:embed="rId2" cstate="print"/>
          <a:srcRect/>
          <a:stretch>
            <a:fillRect/>
          </a:stretch>
        </p:blipFill>
        <p:spPr bwMode="auto">
          <a:xfrm>
            <a:off x="1619672" y="1628800"/>
            <a:ext cx="3161506" cy="29683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0"/>
            <a:ext cx="7772400" cy="692696"/>
          </a:xfrm>
        </p:spPr>
        <p:txBody>
          <a:bodyPr>
            <a:normAutofit/>
          </a:bodyPr>
          <a:lstStyle/>
          <a:p>
            <a:pPr algn="just"/>
            <a:r>
              <a:rPr lang="tr-TR" sz="2400" dirty="0" smtClean="0">
                <a:latin typeface="Book Antiqua" pitchFamily="18" charset="0"/>
              </a:rPr>
              <a:t>SERVİS ARABALARININ HAZIRLIĞI</a:t>
            </a:r>
            <a:endParaRPr lang="tr-TR" sz="2400" dirty="0">
              <a:latin typeface="Book Antiqua" pitchFamily="18" charset="0"/>
            </a:endParaRPr>
          </a:p>
        </p:txBody>
      </p:sp>
      <p:sp>
        <p:nvSpPr>
          <p:cNvPr id="3" name="2 İçerik Yer Tutucusu"/>
          <p:cNvSpPr>
            <a:spLocks noGrp="1"/>
          </p:cNvSpPr>
          <p:nvPr>
            <p:ph sz="quarter" idx="1"/>
          </p:nvPr>
        </p:nvSpPr>
        <p:spPr>
          <a:xfrm>
            <a:off x="179512" y="1124744"/>
            <a:ext cx="8507288" cy="5472608"/>
          </a:xfrm>
        </p:spPr>
        <p:txBody>
          <a:bodyPr/>
          <a:lstStyle/>
          <a:p>
            <a:pPr algn="just"/>
            <a:r>
              <a:rPr lang="tr-TR" sz="2400" dirty="0" err="1" smtClean="0">
                <a:latin typeface="Book Antiqua" pitchFamily="18" charset="0"/>
              </a:rPr>
              <a:t>Minibar</a:t>
            </a:r>
            <a:r>
              <a:rPr lang="tr-TR" sz="2400" dirty="0" smtClean="0">
                <a:latin typeface="Book Antiqua" pitchFamily="18" charset="0"/>
              </a:rPr>
              <a:t> Arabası</a:t>
            </a: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r>
              <a:rPr lang="tr-TR" sz="2400" dirty="0" err="1" smtClean="0">
                <a:latin typeface="Book Antiqua" pitchFamily="18" charset="0"/>
              </a:rPr>
              <a:t>Minibar</a:t>
            </a:r>
            <a:r>
              <a:rPr lang="tr-TR" sz="2400" dirty="0" smtClean="0">
                <a:latin typeface="Book Antiqua" pitchFamily="18" charset="0"/>
              </a:rPr>
              <a:t>, otel odalarına konulan küçük bir buzdolabıdır. Bu dolaba konukların ihtiyaç duyabilecekleri bazı temel yiyecek ve içecekler konur. İşte bu yiyecek ve içecekleri odalara koyarken taşımada kullanılan arabalara </a:t>
            </a:r>
            <a:r>
              <a:rPr lang="tr-TR" sz="2400" dirty="0" err="1" smtClean="0">
                <a:latin typeface="Book Antiqua" pitchFamily="18" charset="0"/>
              </a:rPr>
              <a:t>minibar</a:t>
            </a:r>
            <a:r>
              <a:rPr lang="tr-TR" sz="2400" dirty="0" smtClean="0">
                <a:latin typeface="Book Antiqua" pitchFamily="18" charset="0"/>
              </a:rPr>
              <a:t> arabası denir.</a:t>
            </a:r>
            <a:endParaRPr lang="tr-TR" sz="2400" dirty="0">
              <a:latin typeface="Book Antiqua" pitchFamily="18" charset="0"/>
            </a:endParaRPr>
          </a:p>
        </p:txBody>
      </p:sp>
      <p:pic>
        <p:nvPicPr>
          <p:cNvPr id="10242" name="Picture 2"/>
          <p:cNvPicPr>
            <a:picLocks noChangeAspect="1" noChangeArrowheads="1"/>
          </p:cNvPicPr>
          <p:nvPr/>
        </p:nvPicPr>
        <p:blipFill>
          <a:blip r:embed="rId2" cstate="print"/>
          <a:srcRect/>
          <a:stretch>
            <a:fillRect/>
          </a:stretch>
        </p:blipFill>
        <p:spPr bwMode="auto">
          <a:xfrm>
            <a:off x="1331640" y="1772815"/>
            <a:ext cx="5688632" cy="27117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0"/>
            <a:ext cx="7772400" cy="692696"/>
          </a:xfrm>
        </p:spPr>
        <p:txBody>
          <a:bodyPr>
            <a:normAutofit/>
          </a:bodyPr>
          <a:lstStyle/>
          <a:p>
            <a:pPr algn="just"/>
            <a:r>
              <a:rPr lang="tr-TR" sz="2400" dirty="0" smtClean="0">
                <a:latin typeface="Book Antiqua" pitchFamily="18" charset="0"/>
              </a:rPr>
              <a:t>SERVİS ARABALARININ HAZIRLIĞI</a:t>
            </a:r>
            <a:endParaRPr lang="tr-TR" sz="2400" dirty="0">
              <a:latin typeface="Book Antiqua" pitchFamily="18" charset="0"/>
            </a:endParaRPr>
          </a:p>
        </p:txBody>
      </p:sp>
      <p:sp>
        <p:nvSpPr>
          <p:cNvPr id="3" name="2 İçerik Yer Tutucusu"/>
          <p:cNvSpPr>
            <a:spLocks noGrp="1"/>
          </p:cNvSpPr>
          <p:nvPr>
            <p:ph sz="quarter" idx="1"/>
          </p:nvPr>
        </p:nvSpPr>
        <p:spPr>
          <a:xfrm>
            <a:off x="179512" y="980728"/>
            <a:ext cx="8507288" cy="5877272"/>
          </a:xfrm>
        </p:spPr>
        <p:txBody>
          <a:bodyPr/>
          <a:lstStyle/>
          <a:p>
            <a:pPr algn="just"/>
            <a:r>
              <a:rPr lang="tr-TR" sz="2400" dirty="0" smtClean="0">
                <a:latin typeface="Book Antiqua" pitchFamily="18" charset="0"/>
              </a:rPr>
              <a:t>11. Türk Kahvesi Arabası</a:t>
            </a: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r>
              <a:rPr lang="tr-TR" sz="2400" dirty="0" smtClean="0">
                <a:latin typeface="Book Antiqua" pitchFamily="18" charset="0"/>
              </a:rPr>
              <a:t>Otelin lobi veya restoran gibi servis alanlarında kahveci güzeli adlı kendine has personeli ile misafirlere Türk kahvesi hazırlanıp servisinde kullanılan arabadır</a:t>
            </a:r>
            <a:endParaRPr lang="tr-TR" sz="2400" dirty="0">
              <a:latin typeface="Book Antiqua" pitchFamily="18" charset="0"/>
            </a:endParaRPr>
          </a:p>
        </p:txBody>
      </p:sp>
      <p:pic>
        <p:nvPicPr>
          <p:cNvPr id="11266" name="Picture 2"/>
          <p:cNvPicPr>
            <a:picLocks noChangeAspect="1" noChangeArrowheads="1"/>
          </p:cNvPicPr>
          <p:nvPr/>
        </p:nvPicPr>
        <p:blipFill>
          <a:blip r:embed="rId2" cstate="print"/>
          <a:srcRect/>
          <a:stretch>
            <a:fillRect/>
          </a:stretch>
        </p:blipFill>
        <p:spPr bwMode="auto">
          <a:xfrm>
            <a:off x="1907704" y="1484784"/>
            <a:ext cx="3326482"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179512" y="1268760"/>
            <a:ext cx="8507288" cy="5328592"/>
          </a:xfrm>
        </p:spPr>
        <p:txBody>
          <a:bodyPr>
            <a:normAutofit/>
          </a:bodyPr>
          <a:lstStyle/>
          <a:p>
            <a:pPr algn="just"/>
            <a:r>
              <a:rPr lang="tr-TR" dirty="0" smtClean="0">
                <a:latin typeface="Book Antiqua" pitchFamily="18" charset="0"/>
              </a:rPr>
              <a:t>Restoranda veya otelin diğer servis ünitelerinde kullanılan arabaların mutlaka her servisten önce temizlikleri kontrol edilmelidir. Yapıldıkları malzemelerin cinsine ve arabaların özelliklerine göre temizlik yöntemleri değişmektedir.</a:t>
            </a:r>
          </a:p>
          <a:p>
            <a:pPr algn="just"/>
            <a:r>
              <a:rPr lang="tr-TR" dirty="0" smtClean="0">
                <a:latin typeface="Book Antiqua" pitchFamily="18" charset="0"/>
              </a:rPr>
              <a:t>Ahşaptan yapılan arabalar fazla sudan zarar görebilir. Nemli bir bezle silinip sonra mutlaka kurulanmalıdır. Yılda bir defa veya gerek duyulduğunda cilalanmalıdır.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quarter" idx="1"/>
          </p:nvPr>
        </p:nvSpPr>
        <p:spPr>
          <a:xfrm>
            <a:off x="323528" y="1447800"/>
            <a:ext cx="8363272" cy="5221560"/>
          </a:xfrm>
        </p:spPr>
        <p:txBody>
          <a:bodyPr/>
          <a:lstStyle/>
          <a:p>
            <a:pPr lvl="0" algn="just">
              <a:buClr>
                <a:srgbClr val="D34817"/>
              </a:buClr>
            </a:pPr>
            <a:r>
              <a:rPr lang="tr-TR" sz="2400" dirty="0">
                <a:solidFill>
                  <a:prstClr val="black"/>
                </a:solidFill>
                <a:latin typeface="Book Antiqua" pitchFamily="18" charset="0"/>
              </a:rPr>
              <a:t>Metalden yapılanlar ya da metal kısımları olanlarda yine nemli bezlerle silinir. Aşırı kirlenmelerde sabunlu suyla ıslatılmış bezle silinip kurulanmalıdır. İhtiyaç duyuldukça metalin özelliğine göre </a:t>
            </a:r>
            <a:r>
              <a:rPr lang="tr-TR" sz="2400" dirty="0" err="1">
                <a:solidFill>
                  <a:prstClr val="black"/>
                </a:solidFill>
                <a:latin typeface="Book Antiqua" pitchFamily="18" charset="0"/>
              </a:rPr>
              <a:t>kaol</a:t>
            </a:r>
            <a:r>
              <a:rPr lang="tr-TR" sz="2400" dirty="0">
                <a:solidFill>
                  <a:prstClr val="black"/>
                </a:solidFill>
                <a:latin typeface="Book Antiqua" pitchFamily="18" charset="0"/>
              </a:rPr>
              <a:t> gibi maddelerle parlatılır.</a:t>
            </a:r>
          </a:p>
          <a:p>
            <a:pPr lvl="0" algn="just">
              <a:buClr>
                <a:srgbClr val="D34817"/>
              </a:buClr>
            </a:pPr>
            <a:r>
              <a:rPr lang="tr-TR" sz="2400" dirty="0" err="1">
                <a:solidFill>
                  <a:prstClr val="black"/>
                </a:solidFill>
                <a:latin typeface="Book Antiqua" pitchFamily="18" charset="0"/>
              </a:rPr>
              <a:t>Flambe</a:t>
            </a:r>
            <a:r>
              <a:rPr lang="tr-TR" sz="2400" dirty="0">
                <a:solidFill>
                  <a:prstClr val="black"/>
                </a:solidFill>
                <a:latin typeface="Book Antiqua" pitchFamily="18" charset="0"/>
              </a:rPr>
              <a:t>, salata, tranş, çorba ve ordövr gibi araba çeşitleri çok kirlenir. Her servisten önce çıkabilen parçalar alınarak sabunlu sıcak suyla yıkanır ve kurulanır. Yağ ve sos lekeleri için uygun yağ çözücü deterjanlar ölçülü bir şekilde kullanılır.</a:t>
            </a:r>
          </a:p>
          <a:p>
            <a:endParaRPr lang="tr-TR" dirty="0"/>
          </a:p>
        </p:txBody>
      </p:sp>
    </p:spTree>
    <p:extLst>
      <p:ext uri="{BB962C8B-B14F-4D97-AF65-F5344CB8AC3E}">
        <p14:creationId xmlns:p14="http://schemas.microsoft.com/office/powerpoint/2010/main" val="1890307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72008"/>
            <a:ext cx="7772400" cy="692696"/>
          </a:xfrm>
        </p:spPr>
        <p:txBody>
          <a:bodyPr>
            <a:normAutofit/>
          </a:bodyPr>
          <a:lstStyle/>
          <a:p>
            <a:pPr algn="just"/>
            <a:r>
              <a:rPr lang="tr-TR" sz="2400" dirty="0" smtClean="0">
                <a:latin typeface="Book Antiqua" pitchFamily="18" charset="0"/>
              </a:rPr>
              <a:t>4. SERVANTLARIN HAZIRLIĞI</a:t>
            </a:r>
            <a:endParaRPr lang="tr-TR" sz="2400" dirty="0">
              <a:latin typeface="Book Antiqua" pitchFamily="18" charset="0"/>
            </a:endParaRPr>
          </a:p>
        </p:txBody>
      </p:sp>
      <p:sp>
        <p:nvSpPr>
          <p:cNvPr id="3" name="2 İçerik Yer Tutucusu"/>
          <p:cNvSpPr>
            <a:spLocks noGrp="1"/>
          </p:cNvSpPr>
          <p:nvPr>
            <p:ph sz="quarter" idx="1"/>
          </p:nvPr>
        </p:nvSpPr>
        <p:spPr>
          <a:xfrm>
            <a:off x="323528" y="836712"/>
            <a:ext cx="8568952" cy="6021288"/>
          </a:xfrm>
        </p:spPr>
        <p:txBody>
          <a:bodyPr>
            <a:noAutofit/>
          </a:bodyPr>
          <a:lstStyle/>
          <a:p>
            <a:pPr algn="just"/>
            <a:r>
              <a:rPr lang="tr-TR" sz="2400" dirty="0" smtClean="0">
                <a:latin typeface="Book Antiqua" pitchFamily="18" charset="0"/>
              </a:rPr>
              <a:t>Ana </a:t>
            </a:r>
            <a:r>
              <a:rPr lang="tr-TR" sz="2400" dirty="0" err="1" smtClean="0">
                <a:latin typeface="Book Antiqua" pitchFamily="18" charset="0"/>
              </a:rPr>
              <a:t>servant</a:t>
            </a:r>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endParaRPr lang="tr-TR" sz="2400" dirty="0" smtClean="0">
              <a:latin typeface="Book Antiqua" pitchFamily="18" charset="0"/>
            </a:endParaRPr>
          </a:p>
          <a:p>
            <a:pPr algn="just">
              <a:buNone/>
            </a:pPr>
            <a:endParaRPr lang="tr-TR" sz="2400" dirty="0" smtClean="0">
              <a:latin typeface="Book Antiqua" pitchFamily="18" charset="0"/>
            </a:endParaRPr>
          </a:p>
          <a:p>
            <a:pPr algn="just">
              <a:buNone/>
            </a:pPr>
            <a:endParaRPr lang="tr-TR" sz="2400" dirty="0" smtClean="0">
              <a:latin typeface="Book Antiqua" pitchFamily="18" charset="0"/>
            </a:endParaRPr>
          </a:p>
          <a:p>
            <a:pPr algn="just"/>
            <a:r>
              <a:rPr lang="tr-TR" sz="2400" dirty="0" err="1" smtClean="0">
                <a:latin typeface="Book Antiqua" pitchFamily="18" charset="0"/>
              </a:rPr>
              <a:t>Servant</a:t>
            </a:r>
            <a:r>
              <a:rPr lang="tr-TR" sz="2400" dirty="0" smtClean="0">
                <a:latin typeface="Book Antiqua" pitchFamily="18" charset="0"/>
              </a:rPr>
              <a:t>, servis sırasında personelin servis takımı ihtiyaçlarını karşılamak üzere kullanılan ara depodur. Ana </a:t>
            </a:r>
            <a:r>
              <a:rPr lang="tr-TR" sz="2400" dirty="0" err="1" smtClean="0">
                <a:latin typeface="Book Antiqua" pitchFamily="18" charset="0"/>
              </a:rPr>
              <a:t>servant</a:t>
            </a:r>
            <a:r>
              <a:rPr lang="tr-TR" sz="2400" dirty="0" smtClean="0">
                <a:latin typeface="Book Antiqua" pitchFamily="18" charset="0"/>
              </a:rPr>
              <a:t>, çeşitli servis takımları, masa örtüleri ve peçeteleri için bölümleri bulunan bir dolaptır. Genellikle yemek masası yüksekliğindedir. Ana </a:t>
            </a:r>
            <a:r>
              <a:rPr lang="tr-TR" sz="2400" dirty="0" err="1" smtClean="0">
                <a:latin typeface="Book Antiqua" pitchFamily="18" charset="0"/>
              </a:rPr>
              <a:t>servantlar</a:t>
            </a:r>
            <a:r>
              <a:rPr lang="tr-TR" sz="2400" dirty="0" smtClean="0">
                <a:latin typeface="Book Antiqua" pitchFamily="18" charset="0"/>
              </a:rPr>
              <a:t> restoranların uygun bir yerine yerleştirilerek sabit dururlar</a:t>
            </a:r>
            <a:endParaRPr lang="tr-TR" sz="2400" dirty="0">
              <a:latin typeface="Book Antiqua" pitchFamily="18" charset="0"/>
            </a:endParaRPr>
          </a:p>
        </p:txBody>
      </p:sp>
      <p:pic>
        <p:nvPicPr>
          <p:cNvPr id="12290" name="Picture 2"/>
          <p:cNvPicPr>
            <a:picLocks noChangeAspect="1" noChangeArrowheads="1"/>
          </p:cNvPicPr>
          <p:nvPr/>
        </p:nvPicPr>
        <p:blipFill>
          <a:blip r:embed="rId2" cstate="print"/>
          <a:srcRect/>
          <a:stretch>
            <a:fillRect/>
          </a:stretch>
        </p:blipFill>
        <p:spPr bwMode="auto">
          <a:xfrm>
            <a:off x="827584" y="1844824"/>
            <a:ext cx="6536826"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616</TotalTime>
  <Words>586</Words>
  <Application>Microsoft Office PowerPoint</Application>
  <PresentationFormat>Ekran Gösterisi (4:3)</PresentationFormat>
  <Paragraphs>107</Paragraphs>
  <Slides>12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12</vt:i4>
      </vt:variant>
    </vt:vector>
  </HeadingPairs>
  <TitlesOfParts>
    <vt:vector size="17" baseType="lpstr">
      <vt:lpstr>Book Antiqua</vt:lpstr>
      <vt:lpstr>Franklin Gothic Book</vt:lpstr>
      <vt:lpstr>Perpetua</vt:lpstr>
      <vt:lpstr>Wingdings 2</vt:lpstr>
      <vt:lpstr>Hisse Senedi</vt:lpstr>
      <vt:lpstr>SERVİS ARABALARININ HAZIRLIĞI</vt:lpstr>
      <vt:lpstr>SERVİS ARABALARININ HAZIRLIĞI</vt:lpstr>
      <vt:lpstr>SERVİS ARABALARININ HAZIRLIĞI</vt:lpstr>
      <vt:lpstr>SERVİS ARABALARININ HAZIRLIĞI</vt:lpstr>
      <vt:lpstr>SERVİS ARABALARININ HAZIRLIĞI</vt:lpstr>
      <vt:lpstr>SERVİS ARABALARININ HAZIRLIĞI</vt:lpstr>
      <vt:lpstr>PowerPoint Sunusu</vt:lpstr>
      <vt:lpstr>PowerPoint Sunusu</vt:lpstr>
      <vt:lpstr>4. SERVANTLARIN HAZIRLIĞI</vt:lpstr>
      <vt:lpstr>4. SERVANTLARIN HAZIRLIĞI</vt:lpstr>
      <vt:lpstr>SERVANTLARIN HAZIRLIĞI</vt:lpstr>
      <vt:lpstr>SERVANTLARIN HAZIRLIĞI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fransız mutfağı</dc:creator>
  <cp:lastModifiedBy>emir üner</cp:lastModifiedBy>
  <cp:revision>102</cp:revision>
  <dcterms:created xsi:type="dcterms:W3CDTF">2015-09-25T09:58:42Z</dcterms:created>
  <dcterms:modified xsi:type="dcterms:W3CDTF">2017-10-29T10:00:01Z</dcterms:modified>
</cp:coreProperties>
</file>