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0348-6D3C-41A5-8D18-0F2BD8D7DBA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41F-D83A-4C11-9B11-F75C1213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0348-6D3C-41A5-8D18-0F2BD8D7DBA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41F-D83A-4C11-9B11-F75C1213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2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0348-6D3C-41A5-8D18-0F2BD8D7DBA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41F-D83A-4C11-9B11-F75C1213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3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0348-6D3C-41A5-8D18-0F2BD8D7DBA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41F-D83A-4C11-9B11-F75C1213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6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0348-6D3C-41A5-8D18-0F2BD8D7DBA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41F-D83A-4C11-9B11-F75C1213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0348-6D3C-41A5-8D18-0F2BD8D7DBA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41F-D83A-4C11-9B11-F75C1213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3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0348-6D3C-41A5-8D18-0F2BD8D7DBA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41F-D83A-4C11-9B11-F75C1213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3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0348-6D3C-41A5-8D18-0F2BD8D7DBA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41F-D83A-4C11-9B11-F75C1213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1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0348-6D3C-41A5-8D18-0F2BD8D7DBA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41F-D83A-4C11-9B11-F75C1213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0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0348-6D3C-41A5-8D18-0F2BD8D7DBA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41F-D83A-4C11-9B11-F75C1213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0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0348-6D3C-41A5-8D18-0F2BD8D7DBA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B41F-D83A-4C11-9B11-F75C1213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0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0348-6D3C-41A5-8D18-0F2BD8D7DBA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B41F-D83A-4C11-9B11-F75C1213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1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91544" y="2996952"/>
            <a:ext cx="8229600" cy="29809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/>
              <a:t>Yetersiz Fiziksel Aktivite – Risk Faktörü</a:t>
            </a:r>
          </a:p>
          <a:p>
            <a:pPr>
              <a:buFontTx/>
              <a:buChar char="-"/>
            </a:pPr>
            <a:r>
              <a:rPr lang="tr-TR" dirty="0" smtClean="0"/>
              <a:t>Kardiyovasküler </a:t>
            </a:r>
            <a:r>
              <a:rPr lang="tr-TR" dirty="0"/>
              <a:t>hastalıklar, </a:t>
            </a:r>
            <a:endParaRPr lang="tr-TR" dirty="0" smtClean="0"/>
          </a:p>
          <a:p>
            <a:pPr>
              <a:buFontTx/>
              <a:buChar char="-"/>
            </a:pPr>
            <a:r>
              <a:rPr lang="tr-TR" dirty="0" smtClean="0"/>
              <a:t>Kanser,  </a:t>
            </a:r>
          </a:p>
          <a:p>
            <a:pPr>
              <a:buFontTx/>
              <a:buChar char="-"/>
            </a:pPr>
            <a:r>
              <a:rPr lang="tr-TR" dirty="0" smtClean="0"/>
              <a:t>Diyabet </a:t>
            </a:r>
            <a:r>
              <a:rPr lang="tr-TR" dirty="0"/>
              <a:t>gibi bulaşıcı olmayan hastalıklar </a:t>
            </a:r>
            <a:r>
              <a:rPr lang="tr-TR" dirty="0" smtClean="0"/>
              <a:t>(</a:t>
            </a:r>
            <a:r>
              <a:rPr lang="tr-TR" dirty="0"/>
              <a:t>BOH) için önemli bir risk faktörüdür</a:t>
            </a:r>
            <a:r>
              <a:rPr lang="tr-TR" dirty="0" smtClean="0"/>
              <a:t>.</a:t>
            </a:r>
          </a:p>
          <a:p>
            <a:pPr>
              <a:buFontTx/>
              <a:buChar char="-"/>
            </a:pPr>
            <a:endParaRPr lang="tr-TR" dirty="0" smtClean="0"/>
          </a:p>
          <a:p>
            <a:pPr>
              <a:buFontTx/>
              <a:buChar char="-"/>
            </a:pPr>
            <a:r>
              <a:rPr lang="tr-TR" dirty="0" smtClean="0"/>
              <a:t>Türkiye’de Kadınların % 87 si, erkeklerin ise % 77 si yeteri kadar aktif değildir.</a:t>
            </a:r>
            <a:endParaRPr lang="en-US" dirty="0"/>
          </a:p>
        </p:txBody>
      </p:sp>
      <p:pic>
        <p:nvPicPr>
          <p:cNvPr id="23554" name="Picture 2" descr="risc factors ile ilgili görsel sonucu"/>
          <p:cNvPicPr>
            <a:picLocks noChangeAspect="1" noChangeArrowheads="1"/>
          </p:cNvPicPr>
          <p:nvPr/>
        </p:nvPicPr>
        <p:blipFill>
          <a:blip r:embed="rId2" cstate="print"/>
          <a:srcRect r="1140" b="10901"/>
          <a:stretch>
            <a:fillRect/>
          </a:stretch>
        </p:blipFill>
        <p:spPr bwMode="auto">
          <a:xfrm>
            <a:off x="4871864" y="476672"/>
            <a:ext cx="244827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33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3645024"/>
            <a:ext cx="8229600" cy="254888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Dünyada, </a:t>
            </a:r>
            <a:r>
              <a:rPr lang="tr-TR" dirty="0"/>
              <a:t>her 4 yetişkinden biri yeterince aktif değildir.</a:t>
            </a:r>
            <a:br>
              <a:rPr lang="tr-TR" dirty="0"/>
            </a:br>
            <a:r>
              <a:rPr lang="tr-TR" dirty="0"/>
              <a:t>     </a:t>
            </a:r>
            <a:r>
              <a:rPr lang="tr-TR" dirty="0" smtClean="0"/>
              <a:t>	Dünyadaki yetişkin </a:t>
            </a:r>
            <a:r>
              <a:rPr lang="tr-TR" dirty="0"/>
              <a:t>nüfusunun% 80'inden fazlası fiziksel olarak yetersizdir.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47" y="277544"/>
            <a:ext cx="3178107" cy="33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296186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+mn-lt"/>
              </a:rPr>
              <a:t>Sporun Sağlıklı Yaşama </a:t>
            </a:r>
            <a:r>
              <a:rPr lang="tr-TR" dirty="0" smtClean="0">
                <a:latin typeface="+mn-lt"/>
              </a:rPr>
              <a:t>Katkısı I</a:t>
            </a:r>
            <a:endParaRPr lang="tr-TR" dirty="0">
              <a:latin typeface="+mn-lt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895600" y="4437112"/>
            <a:ext cx="6400800" cy="1752600"/>
          </a:xfrm>
        </p:spPr>
        <p:txBody>
          <a:bodyPr>
            <a:normAutofit/>
          </a:bodyPr>
          <a:lstStyle/>
          <a:p>
            <a:r>
              <a:rPr lang="tr-TR" dirty="0" smtClean="0"/>
              <a:t>Dr. Burcu ERTAŞ DÖLEK</a:t>
            </a:r>
          </a:p>
          <a:p>
            <a:r>
              <a:rPr lang="tr-TR" sz="2200" dirty="0"/>
              <a:t>Spor Bilimleri Fakültesi Öğretim Üyesi</a:t>
            </a:r>
            <a:endParaRPr lang="tr-TR" sz="22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260648"/>
            <a:ext cx="3059321" cy="285536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80" y="752095"/>
            <a:ext cx="1718320" cy="17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Yaşam Kalitemizi Neler Etkiler?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35" y="1600201"/>
            <a:ext cx="5262131" cy="4525963"/>
          </a:xfrm>
        </p:spPr>
      </p:pic>
    </p:spTree>
    <p:extLst>
      <p:ext uri="{BB962C8B-B14F-4D97-AF65-F5344CB8AC3E}">
        <p14:creationId xmlns:p14="http://schemas.microsoft.com/office/powerpoint/2010/main" val="9495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 r="-523" b="8201"/>
          <a:stretch>
            <a:fillRect/>
          </a:stretch>
        </p:blipFill>
        <p:spPr bwMode="auto">
          <a:xfrm>
            <a:off x="2639616" y="1621405"/>
            <a:ext cx="7200800" cy="3353798"/>
          </a:xfrm>
          <a:prstGeom prst="rect">
            <a:avLst/>
          </a:prstGeom>
          <a:noFill/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25216" y="450912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İnsan Vücudu-mükemmel makine!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80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143672" y="620688"/>
            <a:ext cx="5904656" cy="3196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400" b="1" dirty="0"/>
              <a:t>Sanayi Devrimi</a:t>
            </a:r>
          </a:p>
          <a:p>
            <a:pPr algn="ctr"/>
            <a:r>
              <a:rPr lang="tr-TR" sz="2400" dirty="0"/>
              <a:t>Şehirlerde Nüfus Artışı</a:t>
            </a:r>
          </a:p>
          <a:p>
            <a:pPr algn="ctr"/>
            <a:r>
              <a:rPr lang="tr-TR" sz="2400" dirty="0"/>
              <a:t>Çevre Sorunları</a:t>
            </a:r>
          </a:p>
          <a:p>
            <a:pPr algn="ctr"/>
            <a:r>
              <a:rPr lang="tr-TR" sz="2400" dirty="0"/>
              <a:t>Bilimsel ve Teknik Gelişmelerin Hızlanması</a:t>
            </a:r>
          </a:p>
          <a:p>
            <a:pPr algn="ctr"/>
            <a:r>
              <a:rPr lang="tr-TR" sz="2400" dirty="0"/>
              <a:t>Genel Refahın Artması</a:t>
            </a:r>
          </a:p>
          <a:p>
            <a:pPr algn="ctr"/>
            <a:r>
              <a:rPr lang="tr-TR" sz="2400" dirty="0"/>
              <a:t>İnsan Ömrünün Uzaması</a:t>
            </a:r>
            <a:endParaRPr lang="tr-TR" sz="2400" dirty="0"/>
          </a:p>
        </p:txBody>
      </p:sp>
      <p:pic>
        <p:nvPicPr>
          <p:cNvPr id="5" name="Picture 2" descr="sanayi devrim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8" y="3429001"/>
            <a:ext cx="5387752" cy="3030611"/>
          </a:xfrm>
          <a:prstGeom prst="rect">
            <a:avLst/>
          </a:prstGeom>
          <a:noFill/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367753"/>
            <a:ext cx="219452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91544" y="1268760"/>
            <a:ext cx="8229600" cy="2044824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Fiziksel Aktivite</a:t>
            </a:r>
          </a:p>
          <a:p>
            <a:pPr algn="ctr">
              <a:buNone/>
            </a:pPr>
            <a:r>
              <a:rPr lang="tr-TR" dirty="0" smtClean="0"/>
              <a:t>Egzersiz</a:t>
            </a:r>
          </a:p>
          <a:p>
            <a:pPr algn="ctr">
              <a:buNone/>
            </a:pPr>
            <a:r>
              <a:rPr lang="tr-TR" dirty="0" smtClean="0"/>
              <a:t>Spor</a:t>
            </a:r>
          </a:p>
          <a:p>
            <a:endParaRPr lang="tr-TR" dirty="0"/>
          </a:p>
        </p:txBody>
      </p:sp>
      <p:pic>
        <p:nvPicPr>
          <p:cNvPr id="1026" name="Picture 2" descr="activ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7" y="3573016"/>
            <a:ext cx="7463095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0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91544" y="1340769"/>
            <a:ext cx="375476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dirty="0" smtClean="0"/>
              <a:t>	</a:t>
            </a:r>
            <a:r>
              <a:rPr lang="tr-TR" sz="3000" b="1" dirty="0"/>
              <a:t>Fiziksel aktivite</a:t>
            </a:r>
          </a:p>
          <a:p>
            <a:pPr algn="ctr">
              <a:buNone/>
            </a:pPr>
            <a:r>
              <a:rPr lang="tr-TR" sz="3000" dirty="0"/>
              <a:t> Günlük yaşam içerisinde, iskelet kasları kullanılarak yapılan ve enerji harcamasını gerektiren her hareket fiziksel aktivite olarak tanımlanır.</a:t>
            </a:r>
          </a:p>
          <a:p>
            <a:pPr algn="ctr">
              <a:buNone/>
            </a:pPr>
            <a:r>
              <a:rPr lang="tr-TR" sz="3000" dirty="0"/>
              <a:t>	türüdür.</a:t>
            </a:r>
          </a:p>
        </p:txBody>
      </p:sp>
      <p:pic>
        <p:nvPicPr>
          <p:cNvPr id="2050" name="Picture 2" descr="physical activity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251" b="8173"/>
          <a:stretch>
            <a:fillRect/>
          </a:stretch>
        </p:blipFill>
        <p:spPr bwMode="auto">
          <a:xfrm>
            <a:off x="5951984" y="1196753"/>
            <a:ext cx="4286400" cy="4261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6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63552" y="1268760"/>
            <a:ext cx="3816424" cy="46085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b="1" dirty="0"/>
              <a:t>	Egzersiz </a:t>
            </a:r>
          </a:p>
          <a:p>
            <a:pPr algn="ctr">
              <a:buNone/>
            </a:pPr>
            <a:r>
              <a:rPr lang="tr-TR" b="1" dirty="0"/>
              <a:t>(Düzenli Fiziksel Aktivite)</a:t>
            </a:r>
          </a:p>
          <a:p>
            <a:pPr algn="ctr">
              <a:buNone/>
            </a:pPr>
            <a:r>
              <a:rPr lang="tr-TR" dirty="0"/>
              <a:t>	Fiziksel uygunluğun bir veya daha fazla bileşeninin korunmasını veya geliştirilmesini amaçlayan düzenli, planlanmış ve tekrarlı fiziksel aktivitelerdir.</a:t>
            </a:r>
          </a:p>
          <a:p>
            <a:pPr algn="ctr">
              <a:buNone/>
            </a:pPr>
            <a:r>
              <a:rPr lang="tr-TR" dirty="0"/>
              <a:t>	</a:t>
            </a:r>
            <a:endParaRPr lang="tr-TR" dirty="0"/>
          </a:p>
        </p:txBody>
      </p:sp>
      <p:pic>
        <p:nvPicPr>
          <p:cNvPr id="31748" name="Picture 4" descr="physical activity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251" b="8173"/>
          <a:stretch>
            <a:fillRect/>
          </a:stretch>
        </p:blipFill>
        <p:spPr bwMode="auto">
          <a:xfrm>
            <a:off x="6168008" y="1268761"/>
            <a:ext cx="4141548" cy="4117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8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556793"/>
            <a:ext cx="4186808" cy="45693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600" dirty="0"/>
              <a:t>	</a:t>
            </a:r>
            <a:r>
              <a:rPr lang="tr-TR" sz="2600" b="1" dirty="0"/>
              <a:t>Spor</a:t>
            </a:r>
          </a:p>
          <a:p>
            <a:pPr algn="ctr">
              <a:buNone/>
            </a:pPr>
            <a:r>
              <a:rPr lang="tr-TR" sz="2600" dirty="0"/>
              <a:t>	</a:t>
            </a:r>
            <a:r>
              <a:rPr lang="tr-TR" sz="2600" dirty="0"/>
              <a:t>Belirli kurallar içerisinde yapılan, genellikle yarışma amacı taşıyan, lisanslı amatör ve profesyonel sporcuların gerçekleştirdiği aktivite türüdür.</a:t>
            </a:r>
            <a:endParaRPr lang="tr-TR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1624" y="1556792"/>
            <a:ext cx="4236377" cy="398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00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Geniş ekran</PresentationFormat>
  <Paragraphs>30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PowerPoint Sunusu</vt:lpstr>
      <vt:lpstr>Sporun Sağlıklı Yaşama Katkısı I</vt:lpstr>
      <vt:lpstr>Yaşam Kalitemizi Neler Etkiler?</vt:lpstr>
      <vt:lpstr>İnsan Vücudu-mükemmel makine!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BURCU</dc:creator>
  <cp:lastModifiedBy>BURCU</cp:lastModifiedBy>
  <cp:revision>1</cp:revision>
  <dcterms:created xsi:type="dcterms:W3CDTF">2020-03-26T07:46:31Z</dcterms:created>
  <dcterms:modified xsi:type="dcterms:W3CDTF">2020-03-26T07:46:43Z</dcterms:modified>
</cp:coreProperties>
</file>