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0"/>
  </p:notesMasterIdLst>
  <p:sldIdLst>
    <p:sldId id="284" r:id="rId2"/>
    <p:sldId id="263" r:id="rId3"/>
    <p:sldId id="264" r:id="rId4"/>
    <p:sldId id="265" r:id="rId5"/>
    <p:sldId id="266" r:id="rId6"/>
    <p:sldId id="267" r:id="rId7"/>
    <p:sldId id="268"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42C3DD-F2DE-43FA-BF74-B175DE09D190}" type="datetimeFigureOut">
              <a:rPr lang="tr-TR" smtClean="0"/>
              <a:t>16.11.2020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770AE-F9E6-4E15-A0C8-DFD40A06D94B}" type="slidenum">
              <a:rPr lang="tr-TR" smtClean="0"/>
              <a:t>‹#›</a:t>
            </a:fld>
            <a:endParaRPr lang="tr-TR"/>
          </a:p>
        </p:txBody>
      </p:sp>
    </p:spTree>
    <p:extLst>
      <p:ext uri="{BB962C8B-B14F-4D97-AF65-F5344CB8AC3E}">
        <p14:creationId xmlns:p14="http://schemas.microsoft.com/office/powerpoint/2010/main" val="204976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01767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437040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5637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19586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4316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4138449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2368778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53852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23615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622555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60782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181323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411678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339295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Tree>
    <p:extLst>
      <p:ext uri="{BB962C8B-B14F-4D97-AF65-F5344CB8AC3E}">
        <p14:creationId xmlns:p14="http://schemas.microsoft.com/office/powerpoint/2010/main" val="54147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1D1E06-A342-41F8-8AD7-E99219CBEFC4}" type="slidenum">
              <a:rPr lang="tr-TR" smtClean="0"/>
              <a:pPr/>
              <a:t>‹#›</a:t>
            </a:fld>
            <a:endParaRPr lang="tr-TR"/>
          </a:p>
        </p:txBody>
      </p:sp>
      <p:sp>
        <p:nvSpPr>
          <p:cNvPr id="5" name="Date Placeholder 4"/>
          <p:cNvSpPr>
            <a:spLocks noGrp="1"/>
          </p:cNvSpPr>
          <p:nvPr>
            <p:ph type="dt" sz="half" idx="10"/>
          </p:nvPr>
        </p:nvSpPr>
        <p:spPr/>
        <p:txBody>
          <a:bodyPr/>
          <a:lstStyle/>
          <a:p>
            <a:fld id="{2CDD6EAC-7EA7-4B7B-8FB7-B0F5AD643D28}" type="datetimeFigureOut">
              <a:rPr lang="tr-TR" smtClean="0"/>
              <a:pPr/>
              <a:t>16.11.2020</a:t>
            </a:fld>
            <a:endParaRPr lang="tr-TR"/>
          </a:p>
        </p:txBody>
      </p:sp>
    </p:spTree>
    <p:extLst>
      <p:ext uri="{BB962C8B-B14F-4D97-AF65-F5344CB8AC3E}">
        <p14:creationId xmlns:p14="http://schemas.microsoft.com/office/powerpoint/2010/main" val="2624004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DD6EAC-7EA7-4B7B-8FB7-B0F5AD643D28}" type="datetimeFigureOut">
              <a:rPr lang="tr-TR" smtClean="0"/>
              <a:pPr/>
              <a:t>16.11.2020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1D1E06-A342-41F8-8AD7-E99219CBEFC4}" type="slidenum">
              <a:rPr lang="tr-TR" smtClean="0"/>
              <a:pPr/>
              <a:t>‹#›</a:t>
            </a:fld>
            <a:endParaRPr lang="tr-TR"/>
          </a:p>
        </p:txBody>
      </p:sp>
    </p:spTree>
    <p:extLst>
      <p:ext uri="{BB962C8B-B14F-4D97-AF65-F5344CB8AC3E}">
        <p14:creationId xmlns:p14="http://schemas.microsoft.com/office/powerpoint/2010/main" val="37407949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p:txBody>
          <a:bodyPr/>
          <a:lstStyle/>
          <a:p>
            <a:r>
              <a:rPr lang="tr-TR" dirty="0" smtClean="0"/>
              <a:t>2. HAFTA</a:t>
            </a:r>
          </a:p>
          <a:p>
            <a:r>
              <a:rPr lang="tr-TR" dirty="0" smtClean="0"/>
              <a:t>DOÇ.DR. HAVVA EYLEM POLAT</a:t>
            </a:r>
            <a:endParaRPr lang="tr-TR" dirty="0"/>
          </a:p>
        </p:txBody>
      </p:sp>
    </p:spTree>
    <p:extLst>
      <p:ext uri="{BB962C8B-B14F-4D97-AF65-F5344CB8AC3E}">
        <p14:creationId xmlns:p14="http://schemas.microsoft.com/office/powerpoint/2010/main" val="30657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20801"/>
            <a:ext cx="8596668" cy="4720562"/>
          </a:xfrm>
        </p:spPr>
        <p:txBody>
          <a:bodyPr>
            <a:normAutofit/>
          </a:bodyPr>
          <a:lstStyle/>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Sistem ilişkilerini biraz daha genişletirsek, yani; genel ekonomide alınan kararlar, endüstriyel gelişme, teknolojik gelişme ve yenilikler, altyapı hizmetleri ile uluslararası para akışı da yapılan faaliyeti etkileyecektir ( Şekil 1.3). </a:t>
            </a:r>
            <a:endParaRPr lang="tr-TR"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3686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222029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20801"/>
            <a:ext cx="8596668" cy="4720562"/>
          </a:xfrm>
        </p:spPr>
        <p:txBody>
          <a:bodyPr>
            <a:normAutofit/>
          </a:bodyPr>
          <a:lstStyle/>
          <a:p>
            <a:pPr algn="just">
              <a:lnSpc>
                <a:spcPct val="150000"/>
              </a:lnSpc>
              <a:buFont typeface="Wingdings" panose="05000000000000000000" pitchFamily="2" charset="2"/>
              <a:buChar char="q"/>
            </a:pPr>
            <a:r>
              <a:rPr lang="tr-TR" sz="2000" b="1" u="sng" dirty="0" smtClean="0">
                <a:solidFill>
                  <a:srgbClr val="FF0000"/>
                </a:solidFill>
                <a:latin typeface="Times New Roman" panose="02020603050405020304" pitchFamily="18" charset="0"/>
                <a:cs typeface="Times New Roman" panose="02020603050405020304" pitchFamily="18" charset="0"/>
              </a:rPr>
              <a:t>C. Altyapı:</a:t>
            </a:r>
          </a:p>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Altyapı terimi kolayca açıklanabilen bir terim değildir. Terim ilk defa II. Dünya Savaşı sırasında askeri plancılar tarafından kullanılmış ve sonra da özellikle kalkınma ve büyüme çalışmaları ile ilgilenen sosyolog ve iktisatçılar tarafından benimsenmiştir. Savaş sonrası yıllar incelendiğinde altyapı teriminin farklılık gösterdiği görülmektedir. </a:t>
            </a:r>
          </a:p>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Taylor ( 1966) altyapı teriminin, makine ve alet gibi tam üretken olmayan yatırımlar hariç olmak üzere ulaşım sistemleri, su temini, eğitim ve sağlık hizmetleri gibi ekonomik sermayeyi kapsadığına işaret etmektedir.</a:t>
            </a:r>
            <a:endParaRPr lang="tr-TR"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288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46507"/>
            <a:ext cx="8596668" cy="4694856"/>
          </a:xfrm>
        </p:spPr>
        <p:txBody>
          <a:bodyPr>
            <a:normAutofit/>
          </a:bodyPr>
          <a:lstStyle/>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Benzer şekilde </a:t>
            </a:r>
            <a:r>
              <a:rPr lang="tr-TR" sz="1800" dirty="0" err="1" smtClean="0">
                <a:solidFill>
                  <a:schemeClr val="tx1"/>
                </a:solidFill>
                <a:latin typeface="Times New Roman" panose="02020603050405020304" pitchFamily="18" charset="0"/>
                <a:cs typeface="Times New Roman" panose="02020603050405020304" pitchFamily="18" charset="0"/>
              </a:rPr>
              <a:t>Mountjoy</a:t>
            </a:r>
            <a:r>
              <a:rPr lang="tr-TR" sz="1800" dirty="0" smtClean="0">
                <a:solidFill>
                  <a:schemeClr val="tx1"/>
                </a:solidFill>
                <a:latin typeface="Times New Roman" panose="02020603050405020304" pitchFamily="18" charset="0"/>
                <a:cs typeface="Times New Roman" panose="02020603050405020304" pitchFamily="18" charset="0"/>
              </a:rPr>
              <a:t> (1966) sanayileşme, ulaşım ve iletişim sistemleri, enerji ve su temini yanında eğitimi sağlık hizmetleri ve kurumsal düzen ve ilkeler oluşturulması ile mümkün olabileceğini bütün bunların altyapı terimi içerisinde sayılması gerektiğini belirtmektedir. </a:t>
            </a:r>
          </a:p>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Bu tanımlamalar ve açıklamalardan da anlaşılacağı üzere altyapı yatırımları bir ülke hayatının değişik yönlerini ilgilendiren birbirine bağlı değişik konuları kapsar. </a:t>
            </a:r>
          </a:p>
          <a:p>
            <a:pPr lvl="1" algn="just">
              <a:lnSpc>
                <a:spcPct val="150000"/>
              </a:lnSpc>
              <a:buFont typeface="Wingdings" panose="05000000000000000000" pitchFamily="2" charset="2"/>
              <a:buChar char="Ø"/>
            </a:pPr>
            <a:r>
              <a:rPr lang="tr-TR" sz="1800" dirty="0" smtClean="0">
                <a:solidFill>
                  <a:schemeClr val="tx1"/>
                </a:solidFill>
                <a:latin typeface="Times New Roman" panose="02020603050405020304" pitchFamily="18" charset="0"/>
                <a:cs typeface="Times New Roman" panose="02020603050405020304" pitchFamily="18" charset="0"/>
              </a:rPr>
              <a:t>Konu başlangıçta genel ekonomistlerin ve siyasetçilerin ilgisini çekmişse de sonradan tarımla uğraşan bilim adamları ve uygulamacıların da dikkatinden kaçmamıştır. Bunda, tarımın ve kırsal kalkınmayı ilgilendiren altyapı tiplerinin belirlenmesindeki güçlükte aramak gerekir.</a:t>
            </a:r>
            <a:endParaRPr lang="tr-TR"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3704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30595"/>
            <a:ext cx="8596668" cy="4099534"/>
          </a:xfrm>
        </p:spPr>
        <p:txBody>
          <a:bodyPr>
            <a:normAutofit lnSpcReduction="10000"/>
          </a:bodyPr>
          <a:lstStyle/>
          <a:p>
            <a:pPr lvl="1" algn="just">
              <a:lnSpc>
                <a:spcPct val="160000"/>
              </a:lnSpc>
              <a:buFont typeface="Wingdings" pitchFamily="2" charset="2"/>
              <a:buChar char="Ø"/>
            </a:pPr>
            <a:r>
              <a:rPr lang="tr-TR" sz="1800" dirty="0" smtClean="0">
                <a:latin typeface="Times New Roman" pitchFamily="18" charset="0"/>
                <a:cs typeface="Times New Roman" pitchFamily="18" charset="0"/>
              </a:rPr>
              <a:t>De </a:t>
            </a:r>
            <a:r>
              <a:rPr lang="tr-TR" sz="1800" dirty="0" err="1" smtClean="0">
                <a:latin typeface="Times New Roman" pitchFamily="18" charset="0"/>
                <a:cs typeface="Times New Roman" pitchFamily="18" charset="0"/>
              </a:rPr>
              <a:t>Virees</a:t>
            </a:r>
            <a:r>
              <a:rPr lang="tr-TR" sz="1800" dirty="0" smtClean="0">
                <a:latin typeface="Times New Roman" pitchFamily="18" charset="0"/>
                <a:cs typeface="Times New Roman" pitchFamily="18" charset="0"/>
              </a:rPr>
              <a:t> (1960) ulaşım, iletişim ve enerji sistemlerini ekonomik nitelikli sağlık, eğitim, su temini ve konut yapımını sosyal nitelikli altyapı elemanları olarak ayırmıştır. </a:t>
            </a:r>
          </a:p>
          <a:p>
            <a:pPr lvl="1" algn="just">
              <a:lnSpc>
                <a:spcPct val="160000"/>
              </a:lnSpc>
              <a:buFont typeface="Wingdings" pitchFamily="2" charset="2"/>
              <a:buChar char="Ø"/>
            </a:pPr>
            <a:r>
              <a:rPr lang="tr-TR" sz="1800" dirty="0" smtClean="0">
                <a:latin typeface="Times New Roman" pitchFamily="18" charset="0"/>
                <a:cs typeface="Times New Roman" pitchFamily="18" charset="0"/>
              </a:rPr>
              <a:t>Bazı yazarlar tarımın altyapı tiplerine eğilmişlerdir. </a:t>
            </a:r>
            <a:r>
              <a:rPr lang="tr-TR" sz="1800" dirty="0" err="1" smtClean="0">
                <a:latin typeface="Times New Roman" pitchFamily="18" charset="0"/>
                <a:cs typeface="Times New Roman" pitchFamily="18" charset="0"/>
              </a:rPr>
              <a:t>Clark</a:t>
            </a:r>
            <a:r>
              <a:rPr lang="tr-TR" sz="1800" dirty="0" smtClean="0">
                <a:latin typeface="Times New Roman" pitchFamily="18" charset="0"/>
                <a:cs typeface="Times New Roman" pitchFamily="18" charset="0"/>
              </a:rPr>
              <a:t> (1976) sulama ekonomisi, </a:t>
            </a:r>
            <a:r>
              <a:rPr lang="tr-TR" sz="1800" dirty="0" err="1" smtClean="0">
                <a:latin typeface="Times New Roman" pitchFamily="18" charset="0"/>
                <a:cs typeface="Times New Roman" pitchFamily="18" charset="0"/>
              </a:rPr>
              <a:t>Schultz</a:t>
            </a:r>
            <a:r>
              <a:rPr lang="tr-TR" sz="1800" dirty="0" smtClean="0">
                <a:latin typeface="Times New Roman" pitchFamily="18" charset="0"/>
                <a:cs typeface="Times New Roman" pitchFamily="18" charset="0"/>
              </a:rPr>
              <a:t> (1964) eğitilmiş insan için gerekli yatırımlarla ilgilenmişlerdir. </a:t>
            </a:r>
          </a:p>
          <a:p>
            <a:pPr lvl="1" algn="just">
              <a:lnSpc>
                <a:spcPct val="160000"/>
              </a:lnSpc>
              <a:buFont typeface="Wingdings" pitchFamily="2" charset="2"/>
              <a:buChar char="Ø"/>
            </a:pPr>
            <a:r>
              <a:rPr lang="tr-TR" sz="1800" dirty="0" err="1" smtClean="0">
                <a:latin typeface="Times New Roman" pitchFamily="18" charset="0"/>
                <a:cs typeface="Times New Roman" pitchFamily="18" charset="0"/>
              </a:rPr>
              <a:t>Wharton</a:t>
            </a:r>
            <a:r>
              <a:rPr lang="tr-TR" sz="1800" dirty="0" smtClean="0">
                <a:latin typeface="Times New Roman" pitchFamily="18" charset="0"/>
                <a:cs typeface="Times New Roman" pitchFamily="18" charset="0"/>
              </a:rPr>
              <a:t> (1967) tarımsal altyapıyı ilk defa bir bütün olarak ele almış ve ‘’ ekonomik hizmet üreten doğrudan veya dolaylı olarak tarım işletmesinin fonksiyonu üzerine etki eden, kamu veya fiziki sermaye ve kurumlar’’ olarak tanımlamıştır.</a:t>
            </a: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325264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77334" y="1372798"/>
            <a:ext cx="8596668" cy="3880773"/>
          </a:xfrm>
        </p:spPr>
        <p:txBody>
          <a:bodyPr>
            <a:normAutofit/>
          </a:bodyPr>
          <a:lstStyle/>
          <a:p>
            <a:pPr lvl="1" algn="just">
              <a:lnSpc>
                <a:spcPct val="150000"/>
              </a:lnSpc>
              <a:buFont typeface="Wingdings" pitchFamily="2" charset="2"/>
              <a:buChar char="Ø"/>
            </a:pPr>
            <a:r>
              <a:rPr lang="tr-TR" sz="1800" dirty="0" err="1" smtClean="0">
                <a:latin typeface="Times New Roman" pitchFamily="18" charset="0"/>
                <a:cs typeface="Times New Roman" pitchFamily="18" charset="0"/>
              </a:rPr>
              <a:t>Mosher</a:t>
            </a:r>
            <a:r>
              <a:rPr lang="tr-TR" sz="1800" dirty="0" smtClean="0">
                <a:latin typeface="Times New Roman" pitchFamily="18" charset="0"/>
                <a:cs typeface="Times New Roman" pitchFamily="18" charset="0"/>
              </a:rPr>
              <a:t> (1969) ise, kırsal yapı kavramı içinde kalkınmaya etkili tüm faktörleri sayarak, kırsal yolların bunlar içerisinde öncelikli bir yere sahip olduğunu vurgulamıştır. </a:t>
            </a:r>
          </a:p>
          <a:p>
            <a:pPr lvl="1" algn="just">
              <a:lnSpc>
                <a:spcPct val="150000"/>
              </a:lnSpc>
              <a:buFont typeface="Wingdings" pitchFamily="2" charset="2"/>
              <a:buChar char="Ø"/>
            </a:pPr>
            <a:r>
              <a:rPr lang="tr-TR" sz="1800" dirty="0" smtClean="0">
                <a:latin typeface="Times New Roman" pitchFamily="18" charset="0"/>
                <a:cs typeface="Times New Roman" pitchFamily="18" charset="0"/>
              </a:rPr>
              <a:t>Bu tanımlama ve açıklamaların bir özeti olarak; kırsal altyapı kapsamına giren yatırımları </a:t>
            </a:r>
            <a:r>
              <a:rPr lang="tr-TR" sz="1800" b="1" dirty="0" smtClean="0">
                <a:latin typeface="Times New Roman" pitchFamily="18" charset="0"/>
                <a:cs typeface="Times New Roman" pitchFamily="18" charset="0"/>
              </a:rPr>
              <a:t>a) ekonomik, b) sosyal ve c) yönetim </a:t>
            </a:r>
            <a:r>
              <a:rPr lang="tr-TR" sz="1800" dirty="0" smtClean="0">
                <a:latin typeface="Times New Roman" pitchFamily="18" charset="0"/>
                <a:cs typeface="Times New Roman" pitchFamily="18" charset="0"/>
              </a:rPr>
              <a:t>olmak üzere üç bölüme ayırmak mümkündür.</a:t>
            </a:r>
          </a:p>
          <a:p>
            <a:pPr lvl="1" algn="just">
              <a:lnSpc>
                <a:spcPct val="150000"/>
              </a:lnSpc>
              <a:buFont typeface="Wingdings" pitchFamily="2" charset="2"/>
              <a:buChar char="Ø"/>
            </a:pPr>
            <a:r>
              <a:rPr lang="tr-TR" sz="1800" dirty="0" smtClean="0">
                <a:latin typeface="Times New Roman" pitchFamily="18" charset="0"/>
                <a:cs typeface="Times New Roman" pitchFamily="18" charset="0"/>
              </a:rPr>
              <a:t>Bunlar kırsal toplumun bütün yaşamını ilgilendirdiği gibi toplumsal kalınmanın da vazgeçilmez temel unsurunu oluştururlar.</a:t>
            </a:r>
            <a:endParaRPr lang="tr-TR" sz="1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77334" y="0"/>
            <a:ext cx="8596668" cy="6857999"/>
          </a:xfrm>
        </p:spPr>
        <p:txBody>
          <a:bodyPr>
            <a:normAutofit lnSpcReduction="10000"/>
          </a:bodyPr>
          <a:lstStyle/>
          <a:p>
            <a:pPr marL="800100" lvl="1" indent="-342900" algn="just">
              <a:buFont typeface="+mj-lt"/>
              <a:buAutoNum type="alphaLcPeriod"/>
            </a:pPr>
            <a:r>
              <a:rPr lang="tr-TR" b="1" i="1" dirty="0" smtClean="0">
                <a:latin typeface="Times New Roman" pitchFamily="18" charset="0"/>
                <a:cs typeface="Times New Roman" pitchFamily="18" charset="0"/>
              </a:rPr>
              <a:t>Ekonomik yatırımlar</a:t>
            </a:r>
          </a:p>
          <a:p>
            <a:pPr marL="1200150" lvl="2" indent="-342900" algn="just">
              <a:buFont typeface="Arial" pitchFamily="34" charset="0"/>
              <a:buChar char="•"/>
            </a:pPr>
            <a:r>
              <a:rPr lang="tr-TR" dirty="0" smtClean="0">
                <a:latin typeface="Times New Roman" pitchFamily="18" charset="0"/>
                <a:cs typeface="Times New Roman" pitchFamily="18" charset="0"/>
              </a:rPr>
              <a:t>Ulaşım</a:t>
            </a:r>
          </a:p>
          <a:p>
            <a:pPr marL="1200150" lvl="2" indent="-342900" algn="just">
              <a:buFont typeface="Arial" pitchFamily="34" charset="0"/>
              <a:buChar char="•"/>
            </a:pPr>
            <a:r>
              <a:rPr lang="tr-TR" dirty="0" smtClean="0">
                <a:latin typeface="Times New Roman" pitchFamily="18" charset="0"/>
                <a:cs typeface="Times New Roman" pitchFamily="18" charset="0"/>
              </a:rPr>
              <a:t>İletişim</a:t>
            </a:r>
          </a:p>
          <a:p>
            <a:pPr marL="1200150" lvl="2" indent="-342900" algn="just">
              <a:buFont typeface="Arial" pitchFamily="34" charset="0"/>
              <a:buChar char="•"/>
            </a:pPr>
            <a:r>
              <a:rPr lang="tr-TR" dirty="0" smtClean="0">
                <a:latin typeface="Times New Roman" pitchFamily="18" charset="0"/>
                <a:cs typeface="Times New Roman" pitchFamily="18" charset="0"/>
              </a:rPr>
              <a:t>Elektrifikasyon</a:t>
            </a:r>
          </a:p>
          <a:p>
            <a:pPr marL="1200150" lvl="2" indent="-342900" algn="just">
              <a:buFont typeface="Arial" pitchFamily="34" charset="0"/>
              <a:buChar char="•"/>
            </a:pPr>
            <a:r>
              <a:rPr lang="tr-TR" dirty="0" smtClean="0">
                <a:latin typeface="Times New Roman" pitchFamily="18" charset="0"/>
                <a:cs typeface="Times New Roman" pitchFamily="18" charset="0"/>
              </a:rPr>
              <a:t>Sulama+ Drenaj</a:t>
            </a:r>
          </a:p>
          <a:p>
            <a:pPr marL="1200150" lvl="2" indent="-342900" algn="just">
              <a:buFont typeface="Arial" pitchFamily="34" charset="0"/>
              <a:buChar char="•"/>
            </a:pPr>
            <a:r>
              <a:rPr lang="tr-TR" dirty="0" smtClean="0">
                <a:latin typeface="Times New Roman" pitchFamily="18" charset="0"/>
                <a:cs typeface="Times New Roman" pitchFamily="18" charset="0"/>
              </a:rPr>
              <a:t>Feyezan  kontrolü</a:t>
            </a:r>
          </a:p>
          <a:p>
            <a:pPr marL="1200150" lvl="2" indent="-342900" algn="just">
              <a:buFont typeface="Arial" pitchFamily="34" charset="0"/>
              <a:buChar char="•"/>
            </a:pPr>
            <a:r>
              <a:rPr lang="tr-TR" dirty="0" smtClean="0">
                <a:latin typeface="Times New Roman" pitchFamily="18" charset="0"/>
                <a:cs typeface="Times New Roman" pitchFamily="18" charset="0"/>
              </a:rPr>
              <a:t>Su temin + Kanalizasyon</a:t>
            </a:r>
          </a:p>
          <a:p>
            <a:pPr marL="1200150" lvl="2" indent="-342900" algn="just">
              <a:buFont typeface="Arial" pitchFamily="34" charset="0"/>
              <a:buChar char="•"/>
            </a:pPr>
            <a:r>
              <a:rPr lang="tr-TR" dirty="0" smtClean="0">
                <a:latin typeface="Times New Roman" pitchFamily="18" charset="0"/>
                <a:cs typeface="Times New Roman" pitchFamily="18" charset="0"/>
              </a:rPr>
              <a:t>Tarımsal sanayi</a:t>
            </a:r>
          </a:p>
          <a:p>
            <a:pPr marL="1200150" lvl="2" indent="-342900" algn="just">
              <a:buFont typeface="Arial" pitchFamily="34" charset="0"/>
              <a:buChar char="•"/>
            </a:pPr>
            <a:r>
              <a:rPr lang="tr-TR" dirty="0" smtClean="0">
                <a:latin typeface="Times New Roman" pitchFamily="18" charset="0"/>
                <a:cs typeface="Times New Roman" pitchFamily="18" charset="0"/>
              </a:rPr>
              <a:t>İmalat sanayi</a:t>
            </a:r>
          </a:p>
          <a:p>
            <a:pPr marL="1200150" lvl="2" indent="-342900" algn="just">
              <a:buFont typeface="Arial" pitchFamily="34" charset="0"/>
              <a:buChar char="•"/>
            </a:pPr>
            <a:r>
              <a:rPr lang="tr-TR" dirty="0" smtClean="0">
                <a:latin typeface="Times New Roman" pitchFamily="18" charset="0"/>
                <a:cs typeface="Times New Roman" pitchFamily="18" charset="0"/>
              </a:rPr>
              <a:t>Ticari kuruluşlar</a:t>
            </a:r>
          </a:p>
          <a:p>
            <a:pPr marL="800100" lvl="1" indent="-342900" algn="just">
              <a:buFont typeface="+mj-lt"/>
              <a:buAutoNum type="alphaLcPeriod"/>
            </a:pPr>
            <a:r>
              <a:rPr lang="tr-TR" b="1" i="1" dirty="0" smtClean="0">
                <a:latin typeface="Times New Roman" pitchFamily="18" charset="0"/>
                <a:cs typeface="Times New Roman" pitchFamily="18" charset="0"/>
              </a:rPr>
              <a:t>Sosyal yatırımlar</a:t>
            </a:r>
          </a:p>
          <a:p>
            <a:pPr marL="1200150" lvl="2" indent="-342900" algn="just">
              <a:buFont typeface="Arial" pitchFamily="34" charset="0"/>
              <a:buChar char="•"/>
            </a:pPr>
            <a:r>
              <a:rPr lang="tr-TR" dirty="0" smtClean="0">
                <a:latin typeface="Times New Roman" pitchFamily="18" charset="0"/>
                <a:cs typeface="Times New Roman" pitchFamily="18" charset="0"/>
              </a:rPr>
              <a:t>Eğitim-öğretim</a:t>
            </a:r>
          </a:p>
          <a:p>
            <a:pPr marL="1200150" lvl="2" indent="-342900" algn="just">
              <a:buFont typeface="Arial" pitchFamily="34" charset="0"/>
              <a:buChar char="•"/>
            </a:pPr>
            <a:r>
              <a:rPr lang="tr-TR" dirty="0" smtClean="0">
                <a:latin typeface="Times New Roman" pitchFamily="18" charset="0"/>
                <a:cs typeface="Times New Roman" pitchFamily="18" charset="0"/>
              </a:rPr>
              <a:t>Sağlık</a:t>
            </a:r>
          </a:p>
          <a:p>
            <a:pPr marL="1200150" lvl="2" indent="-342900" algn="just">
              <a:buFont typeface="Arial" pitchFamily="34" charset="0"/>
              <a:buChar char="•"/>
            </a:pPr>
            <a:r>
              <a:rPr lang="tr-TR" dirty="0" smtClean="0">
                <a:latin typeface="Times New Roman" pitchFamily="18" charset="0"/>
                <a:cs typeface="Times New Roman" pitchFamily="18" charset="0"/>
              </a:rPr>
              <a:t>Toplumsal tesisler</a:t>
            </a:r>
          </a:p>
          <a:p>
            <a:pPr marL="1200150" lvl="2" indent="-342900" algn="just">
              <a:buFont typeface="Arial" pitchFamily="34" charset="0"/>
              <a:buChar char="•"/>
            </a:pPr>
            <a:r>
              <a:rPr lang="tr-TR" dirty="0" smtClean="0">
                <a:latin typeface="Times New Roman" pitchFamily="18" charset="0"/>
                <a:cs typeface="Times New Roman" pitchFamily="18" charset="0"/>
              </a:rPr>
              <a:t>Kültürel tesisler</a:t>
            </a:r>
          </a:p>
          <a:p>
            <a:pPr marL="1200150" lvl="2" indent="-342900" algn="just">
              <a:buFont typeface="Arial" pitchFamily="34" charset="0"/>
              <a:buChar char="•"/>
            </a:pPr>
            <a:r>
              <a:rPr lang="tr-TR" dirty="0" smtClean="0">
                <a:latin typeface="Times New Roman" pitchFamily="18" charset="0"/>
                <a:cs typeface="Times New Roman" pitchFamily="18" charset="0"/>
              </a:rPr>
              <a:t>İtfaiye vb. </a:t>
            </a:r>
          </a:p>
          <a:p>
            <a:pPr marL="800100" lvl="1" indent="-342900" algn="just">
              <a:buFont typeface="+mj-lt"/>
              <a:buAutoNum type="alphaLcPeriod"/>
            </a:pPr>
            <a:r>
              <a:rPr lang="tr-TR" b="1" i="1" dirty="0" smtClean="0">
                <a:latin typeface="Times New Roman" pitchFamily="18" charset="0"/>
                <a:cs typeface="Times New Roman" pitchFamily="18" charset="0"/>
              </a:rPr>
              <a:t>Yönetim hizmetleri</a:t>
            </a:r>
          </a:p>
          <a:p>
            <a:pPr marL="1200150" lvl="2" indent="-342900" algn="just">
              <a:buFont typeface="Arial" pitchFamily="34" charset="0"/>
              <a:buChar char="•"/>
            </a:pPr>
            <a:r>
              <a:rPr lang="tr-TR" dirty="0" smtClean="0">
                <a:latin typeface="Times New Roman" pitchFamily="18" charset="0"/>
                <a:cs typeface="Times New Roman" pitchFamily="18" charset="0"/>
              </a:rPr>
              <a:t>İdari hizmetler</a:t>
            </a:r>
          </a:p>
          <a:p>
            <a:pPr marL="1200150" lvl="2" indent="-342900" algn="just">
              <a:buFont typeface="Arial" pitchFamily="34" charset="0"/>
              <a:buChar char="•"/>
            </a:pPr>
            <a:r>
              <a:rPr lang="tr-TR" dirty="0" smtClean="0">
                <a:latin typeface="Times New Roman" pitchFamily="18" charset="0"/>
                <a:cs typeface="Times New Roman" pitchFamily="18" charset="0"/>
              </a:rPr>
              <a:t>Politik kurumlar</a:t>
            </a:r>
          </a:p>
          <a:p>
            <a:pPr marL="1200150" lvl="2" indent="-342900" algn="just">
              <a:buFont typeface="Arial" pitchFamily="34" charset="0"/>
              <a:buChar char="•"/>
            </a:pPr>
            <a:r>
              <a:rPr lang="tr-TR" dirty="0" smtClean="0">
                <a:latin typeface="Times New Roman" pitchFamily="18" charset="0"/>
                <a:cs typeface="Times New Roman" pitchFamily="18" charset="0"/>
              </a:rPr>
              <a:t>Banka + kredi</a:t>
            </a:r>
          </a:p>
          <a:p>
            <a:pPr marL="1200150" lvl="2" indent="-342900" algn="just">
              <a:buFont typeface="Arial" pitchFamily="34" charset="0"/>
              <a:buChar char="•"/>
            </a:pPr>
            <a:r>
              <a:rPr lang="tr-TR" dirty="0" smtClean="0">
                <a:latin typeface="Times New Roman" pitchFamily="18" charset="0"/>
                <a:cs typeface="Times New Roman" pitchFamily="18" charset="0"/>
              </a:rPr>
              <a:t>Sivil toplum </a:t>
            </a:r>
            <a:r>
              <a:rPr lang="tr-TR" dirty="0" err="1" smtClean="0">
                <a:latin typeface="Times New Roman" pitchFamily="18" charset="0"/>
                <a:cs typeface="Times New Roman" pitchFamily="18" charset="0"/>
              </a:rPr>
              <a:t>orgütleri</a:t>
            </a:r>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312</TotalTime>
  <Words>435</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Times New Roman</vt:lpstr>
      <vt:lpstr>Trebuchet MS</vt:lpstr>
      <vt:lpstr>Wingdings</vt:lpstr>
      <vt:lpstr>Wingdings 3</vt:lpstr>
      <vt:lpstr>Kristal</vt:lpstr>
      <vt:lpstr>KIRSAL ALTYAPI VE ÇEVRE</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ALTYAPI</dc:title>
  <dc:creator>TYS</dc:creator>
  <cp:lastModifiedBy>user</cp:lastModifiedBy>
  <cp:revision>30</cp:revision>
  <dcterms:created xsi:type="dcterms:W3CDTF">2020-10-02T12:37:19Z</dcterms:created>
  <dcterms:modified xsi:type="dcterms:W3CDTF">2020-11-16T05:17:16Z</dcterms:modified>
</cp:coreProperties>
</file>