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/>
    <p:restoredTop sz="94648"/>
  </p:normalViewPr>
  <p:slideViewPr>
    <p:cSldViewPr snapToGrid="0" snapToObjects="1">
      <p:cViewPr varScale="1">
        <p:scale>
          <a:sx n="69" d="100"/>
          <a:sy n="69" d="100"/>
        </p:scale>
        <p:origin x="216" y="10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Relationship Id="rId3" Type="http://schemas.openxmlformats.org/officeDocument/2006/relationships/image" Target="../media/image2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Sağlık bilimleri fakültesi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Sağlık Hukuku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212" y="313560"/>
            <a:ext cx="2081671" cy="2081671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9785" y="313560"/>
            <a:ext cx="2145227" cy="2081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568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73472"/>
            <a:ext cx="8534400" cy="1507067"/>
          </a:xfrm>
        </p:spPr>
        <p:txBody>
          <a:bodyPr/>
          <a:lstStyle/>
          <a:p>
            <a:r>
              <a:rPr lang="tr-TR" smtClean="0"/>
              <a:t>II. </a:t>
            </a:r>
            <a:r>
              <a:rPr lang="tr-TR" dirty="0" smtClean="0"/>
              <a:t>bölüm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562101"/>
            <a:ext cx="8534400" cy="3615267"/>
          </a:xfrm>
        </p:spPr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3200" dirty="0" smtClean="0"/>
              <a:t>KİŞİ KAVRAMI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706680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363201"/>
            <a:ext cx="8534400" cy="1507067"/>
          </a:xfrm>
        </p:spPr>
        <p:txBody>
          <a:bodyPr/>
          <a:lstStyle/>
          <a:p>
            <a:r>
              <a:rPr lang="tr-TR" dirty="0" smtClean="0"/>
              <a:t>KİŞİ KAVRAMI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346649"/>
            <a:ext cx="8534400" cy="3615267"/>
          </a:xfrm>
        </p:spPr>
        <p:txBody>
          <a:bodyPr/>
          <a:lstStyle/>
          <a:p>
            <a:r>
              <a:rPr lang="tr-TR" dirty="0"/>
              <a:t>Hukukta hak sahibi olabilen varlıklara </a:t>
            </a:r>
            <a:r>
              <a:rPr lang="tr-TR" dirty="0" smtClean="0"/>
              <a:t>kişi </a:t>
            </a:r>
            <a:r>
              <a:rPr lang="tr-TR" dirty="0"/>
              <a:t>denir. </a:t>
            </a:r>
            <a:endParaRPr lang="tr-TR" dirty="0" smtClean="0"/>
          </a:p>
          <a:p>
            <a:r>
              <a:rPr lang="tr-TR" dirty="0"/>
              <a:t>Hangi varlıkların </a:t>
            </a:r>
            <a:r>
              <a:rPr lang="tr-TR" dirty="0" smtClean="0"/>
              <a:t>kişi sayılacağı, </a:t>
            </a:r>
            <a:r>
              <a:rPr lang="tr-TR" dirty="0"/>
              <a:t>yani haklara ve </a:t>
            </a:r>
            <a:r>
              <a:rPr lang="tr-TR" dirty="0" smtClean="0"/>
              <a:t>borçlara </a:t>
            </a:r>
            <a:r>
              <a:rPr lang="tr-TR" dirty="0"/>
              <a:t>sahip </a:t>
            </a:r>
            <a:r>
              <a:rPr lang="tr-TR" dirty="0" smtClean="0"/>
              <a:t>olabileceği, </a:t>
            </a:r>
            <a:r>
              <a:rPr lang="tr-TR" dirty="0"/>
              <a:t>hukuk </a:t>
            </a:r>
            <a:r>
              <a:rPr lang="tr-TR" dirty="0" smtClean="0"/>
              <a:t>düzenince </a:t>
            </a:r>
            <a:r>
              <a:rPr lang="tr-TR" dirty="0"/>
              <a:t>tayin ve tespit edilir. </a:t>
            </a:r>
          </a:p>
        </p:txBody>
      </p:sp>
    </p:spTree>
    <p:extLst>
      <p:ext uri="{BB962C8B-B14F-4D97-AF65-F5344CB8AC3E}">
        <p14:creationId xmlns:p14="http://schemas.microsoft.com/office/powerpoint/2010/main" val="6745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56508"/>
            <a:ext cx="8534400" cy="1507067"/>
          </a:xfrm>
        </p:spPr>
        <p:txBody>
          <a:bodyPr/>
          <a:lstStyle/>
          <a:p>
            <a:r>
              <a:rPr lang="tr-TR" dirty="0" smtClean="0"/>
              <a:t>KİŞİ TÜRLERİ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5281" y="2141376"/>
            <a:ext cx="8534400" cy="3615267"/>
          </a:xfrm>
        </p:spPr>
        <p:txBody>
          <a:bodyPr/>
          <a:lstStyle/>
          <a:p>
            <a:r>
              <a:rPr lang="tr-TR" dirty="0" smtClean="0"/>
              <a:t>Gerçek Kişiler-Tüzel Kişiler</a:t>
            </a:r>
          </a:p>
          <a:p>
            <a:r>
              <a:rPr lang="tr-TR" dirty="0" smtClean="0"/>
              <a:t>Günümüzde her </a:t>
            </a:r>
            <a:r>
              <a:rPr lang="tr-TR" dirty="0"/>
              <a:t>insan hukuki </a:t>
            </a:r>
            <a:r>
              <a:rPr lang="tr-TR" dirty="0" smtClean="0"/>
              <a:t>açıdan kişi (gerçek kişi) </a:t>
            </a:r>
            <a:r>
              <a:rPr lang="tr-TR" dirty="0"/>
              <a:t>olarak kabul edilmektedir. Ancak kanun koyucu zaman </a:t>
            </a:r>
            <a:r>
              <a:rPr lang="tr-TR" dirty="0" smtClean="0"/>
              <a:t>içinde </a:t>
            </a:r>
            <a:r>
              <a:rPr lang="tr-TR" dirty="0"/>
              <a:t>insanların yanında haklara ve </a:t>
            </a:r>
            <a:r>
              <a:rPr lang="tr-TR" dirty="0" smtClean="0"/>
              <a:t>borçlara </a:t>
            </a:r>
            <a:r>
              <a:rPr lang="tr-TR" dirty="0"/>
              <a:t>sahip olması gereken </a:t>
            </a:r>
            <a:r>
              <a:rPr lang="tr-TR" dirty="0" smtClean="0"/>
              <a:t>başka </a:t>
            </a:r>
            <a:r>
              <a:rPr lang="tr-TR" dirty="0"/>
              <a:t>varlıklara da </a:t>
            </a:r>
            <a:r>
              <a:rPr lang="tr-TR" dirty="0" smtClean="0"/>
              <a:t>ihtiyaç̧ olduğu gerçeğinden </a:t>
            </a:r>
            <a:r>
              <a:rPr lang="tr-TR" dirty="0"/>
              <a:t>hareket ederek </a:t>
            </a:r>
            <a:r>
              <a:rPr lang="tr-TR" dirty="0" smtClean="0"/>
              <a:t>tüzel kişi </a:t>
            </a:r>
            <a:r>
              <a:rPr lang="tr-TR" dirty="0"/>
              <a:t>kavramını </a:t>
            </a:r>
            <a:r>
              <a:rPr lang="tr-TR" dirty="0" smtClean="0"/>
              <a:t>yaratmıştır. Tüzel kişiler, </a:t>
            </a:r>
            <a:r>
              <a:rPr lang="tr-TR" dirty="0"/>
              <a:t>hukuk </a:t>
            </a:r>
            <a:r>
              <a:rPr lang="tr-TR" dirty="0" smtClean="0"/>
              <a:t>gereği kişi </a:t>
            </a:r>
            <a:r>
              <a:rPr lang="tr-TR" dirty="0"/>
              <a:t>kabul edilen bu sebeple </a:t>
            </a:r>
            <a:r>
              <a:rPr lang="tr-TR" dirty="0" smtClean="0"/>
              <a:t>doğrudan </a:t>
            </a:r>
            <a:r>
              <a:rPr lang="tr-TR" dirty="0"/>
              <a:t>haklara ve </a:t>
            </a:r>
            <a:r>
              <a:rPr lang="tr-TR" dirty="0" smtClean="0"/>
              <a:t>borçlara </a:t>
            </a:r>
            <a:r>
              <a:rPr lang="tr-TR" dirty="0"/>
              <a:t>sahip olabilen </a:t>
            </a:r>
            <a:r>
              <a:rPr lang="tr-TR" dirty="0" smtClean="0"/>
              <a:t>kişi </a:t>
            </a:r>
            <a:r>
              <a:rPr lang="tr-TR" dirty="0"/>
              <a:t>ve mal topluluklarıdır.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9746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06652"/>
            <a:ext cx="8534400" cy="1507067"/>
          </a:xfrm>
        </p:spPr>
        <p:txBody>
          <a:bodyPr/>
          <a:lstStyle/>
          <a:p>
            <a:r>
              <a:rPr lang="tr-TR" dirty="0" smtClean="0"/>
              <a:t>Gerçek kişiler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227997"/>
            <a:ext cx="8534400" cy="3615267"/>
          </a:xfrm>
        </p:spPr>
        <p:txBody>
          <a:bodyPr/>
          <a:lstStyle/>
          <a:p>
            <a:r>
              <a:rPr lang="tr-TR" dirty="0" smtClean="0"/>
              <a:t>İnsan</a:t>
            </a:r>
          </a:p>
          <a:p>
            <a:r>
              <a:rPr lang="tr-TR" dirty="0" smtClean="0"/>
              <a:t>Kişilik doğumla başlar</a:t>
            </a:r>
          </a:p>
          <a:p>
            <a:r>
              <a:rPr lang="tr-TR" dirty="0" smtClean="0"/>
              <a:t>Tam ve sağ doğum (?)</a:t>
            </a:r>
          </a:p>
        </p:txBody>
      </p:sp>
    </p:spTree>
    <p:extLst>
      <p:ext uri="{BB962C8B-B14F-4D97-AF65-F5344CB8AC3E}">
        <p14:creationId xmlns:p14="http://schemas.microsoft.com/office/powerpoint/2010/main" val="1805600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338413"/>
            <a:ext cx="8534400" cy="1507067"/>
          </a:xfrm>
        </p:spPr>
        <p:txBody>
          <a:bodyPr/>
          <a:lstStyle/>
          <a:p>
            <a:r>
              <a:rPr lang="tr-TR" dirty="0" smtClean="0"/>
              <a:t>Gerçek kişiliğin sona ermesi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227997"/>
            <a:ext cx="8534400" cy="3615267"/>
          </a:xfrm>
        </p:spPr>
        <p:txBody>
          <a:bodyPr/>
          <a:lstStyle/>
          <a:p>
            <a:r>
              <a:rPr lang="tr-TR" dirty="0"/>
              <a:t>Ölüm</a:t>
            </a:r>
          </a:p>
          <a:p>
            <a:r>
              <a:rPr lang="tr-TR" dirty="0"/>
              <a:t>Gaiplik</a:t>
            </a:r>
          </a:p>
          <a:p>
            <a:r>
              <a:rPr lang="tr-TR" dirty="0"/>
              <a:t>Kesin ölüm tehlikesi içinde kaybolma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8792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88537"/>
            <a:ext cx="8534400" cy="1507067"/>
          </a:xfrm>
        </p:spPr>
        <p:txBody>
          <a:bodyPr/>
          <a:lstStyle/>
          <a:p>
            <a:r>
              <a:rPr lang="tr-TR" smtClean="0"/>
              <a:t>Tüzel kişiler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296236"/>
            <a:ext cx="8534400" cy="3615267"/>
          </a:xfrm>
        </p:spPr>
        <p:txBody>
          <a:bodyPr/>
          <a:lstStyle/>
          <a:p>
            <a:r>
              <a:rPr lang="tr-TR" dirty="0"/>
              <a:t>K</a:t>
            </a:r>
            <a:r>
              <a:rPr lang="tr-TR" dirty="0" smtClean="0"/>
              <a:t>anun </a:t>
            </a:r>
            <a:r>
              <a:rPr lang="tr-TR" dirty="0"/>
              <a:t>koyucu zaman </a:t>
            </a:r>
            <a:r>
              <a:rPr lang="tr-TR" dirty="0" smtClean="0"/>
              <a:t>içinde </a:t>
            </a:r>
            <a:r>
              <a:rPr lang="tr-TR" dirty="0"/>
              <a:t>insanların yanında haklara ve </a:t>
            </a:r>
            <a:r>
              <a:rPr lang="tr-TR" dirty="0" smtClean="0"/>
              <a:t>borçlara </a:t>
            </a:r>
            <a:r>
              <a:rPr lang="tr-TR" dirty="0"/>
              <a:t>sahip olması gereken </a:t>
            </a:r>
            <a:r>
              <a:rPr lang="tr-TR" dirty="0" smtClean="0"/>
              <a:t>başka </a:t>
            </a:r>
            <a:r>
              <a:rPr lang="tr-TR" dirty="0"/>
              <a:t>varlıklara da </a:t>
            </a:r>
            <a:r>
              <a:rPr lang="tr-TR" dirty="0" smtClean="0"/>
              <a:t>ihtiyaç̧ olduğu gerçeğinden </a:t>
            </a:r>
            <a:r>
              <a:rPr lang="tr-TR" dirty="0"/>
              <a:t>hareket ederek </a:t>
            </a:r>
            <a:r>
              <a:rPr lang="tr-TR" dirty="0" smtClean="0"/>
              <a:t>tüzel kişi </a:t>
            </a:r>
            <a:r>
              <a:rPr lang="tr-TR" dirty="0"/>
              <a:t>kavramını </a:t>
            </a:r>
            <a:r>
              <a:rPr lang="tr-TR" dirty="0" smtClean="0"/>
              <a:t>yaratmıştır. </a:t>
            </a:r>
          </a:p>
          <a:p>
            <a:r>
              <a:rPr lang="tr-TR" dirty="0" smtClean="0"/>
              <a:t>Tüzel kişilerin </a:t>
            </a:r>
            <a:r>
              <a:rPr lang="tr-TR" dirty="0"/>
              <a:t>kendilerini </a:t>
            </a:r>
            <a:r>
              <a:rPr lang="tr-TR" dirty="0" smtClean="0"/>
              <a:t>oluşturan kişilerden </a:t>
            </a:r>
            <a:r>
              <a:rPr lang="tr-TR" dirty="0"/>
              <a:t>ayrı olarak bir </a:t>
            </a:r>
            <a:r>
              <a:rPr lang="tr-TR" dirty="0" smtClean="0"/>
              <a:t>kişiliği </a:t>
            </a:r>
            <a:r>
              <a:rPr lang="tr-TR" dirty="0"/>
              <a:t>bulunmaktadır. Bu </a:t>
            </a:r>
            <a:r>
              <a:rPr lang="tr-TR" dirty="0" smtClean="0"/>
              <a:t>bağlamda tüzel kişiler </a:t>
            </a:r>
            <a:r>
              <a:rPr lang="tr-TR" dirty="0"/>
              <a:t>de </a:t>
            </a:r>
            <a:r>
              <a:rPr lang="tr-TR" dirty="0" smtClean="0"/>
              <a:t>gerçek kişiler </a:t>
            </a:r>
            <a:r>
              <a:rPr lang="tr-TR" dirty="0"/>
              <a:t>gibi hak ve fiil ehliyetine sahip olmaktadırlar</a:t>
            </a:r>
            <a:r>
              <a:rPr lang="tr-TR" dirty="0" smtClean="0"/>
              <a:t>.</a:t>
            </a:r>
          </a:p>
          <a:p>
            <a:r>
              <a:rPr lang="tr-TR" dirty="0" smtClean="0"/>
              <a:t>Tüzel kişiler </a:t>
            </a:r>
            <a:r>
              <a:rPr lang="tr-TR" dirty="0"/>
              <a:t>hukuk </a:t>
            </a:r>
            <a:r>
              <a:rPr lang="tr-TR" dirty="0" smtClean="0"/>
              <a:t>gereği kişi </a:t>
            </a:r>
            <a:r>
              <a:rPr lang="tr-TR" dirty="0"/>
              <a:t>kabul edilen bu sebeple </a:t>
            </a:r>
            <a:r>
              <a:rPr lang="tr-TR" dirty="0" smtClean="0"/>
              <a:t>doğrudan </a:t>
            </a:r>
            <a:r>
              <a:rPr lang="tr-TR" dirty="0"/>
              <a:t>haklara ve </a:t>
            </a:r>
            <a:r>
              <a:rPr lang="tr-TR" dirty="0" smtClean="0"/>
              <a:t>borçlara </a:t>
            </a:r>
            <a:r>
              <a:rPr lang="tr-TR" dirty="0"/>
              <a:t>sahip olabilen </a:t>
            </a:r>
            <a:r>
              <a:rPr lang="tr-TR" dirty="0" smtClean="0"/>
              <a:t>kişi </a:t>
            </a:r>
            <a:r>
              <a:rPr lang="tr-TR" dirty="0"/>
              <a:t>ve mal topluluklarıdır. </a:t>
            </a:r>
            <a:r>
              <a:rPr lang="tr-TR" dirty="0" smtClean="0"/>
              <a:t>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260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324765"/>
            <a:ext cx="8534400" cy="1507067"/>
          </a:xfrm>
        </p:spPr>
        <p:txBody>
          <a:bodyPr/>
          <a:lstStyle/>
          <a:p>
            <a:r>
              <a:rPr lang="tr-TR" dirty="0" smtClean="0"/>
              <a:t>TÜZEL KİŞİLİĞİN BAŞLANGICI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227997"/>
            <a:ext cx="8534400" cy="3615267"/>
          </a:xfrm>
        </p:spPr>
        <p:txBody>
          <a:bodyPr>
            <a:normAutofit fontScale="85000" lnSpcReduction="10000"/>
          </a:bodyPr>
          <a:lstStyle/>
          <a:p>
            <a:r>
              <a:rPr lang="tr-TR" dirty="0" smtClean="0"/>
              <a:t>Tüzel kişilerin </a:t>
            </a:r>
            <a:r>
              <a:rPr lang="tr-TR" dirty="0"/>
              <a:t>insanlar gibi fizyolojik </a:t>
            </a:r>
            <a:r>
              <a:rPr lang="tr-TR" dirty="0" smtClean="0"/>
              <a:t>varlığı olmadığından </a:t>
            </a:r>
            <a:r>
              <a:rPr lang="tr-TR" dirty="0"/>
              <a:t>onların </a:t>
            </a:r>
            <a:r>
              <a:rPr lang="tr-TR" dirty="0" smtClean="0"/>
              <a:t>kişiliğinin başlangıç̧ </a:t>
            </a:r>
            <a:r>
              <a:rPr lang="tr-TR" dirty="0"/>
              <a:t>anını </a:t>
            </a:r>
            <a:r>
              <a:rPr lang="tr-TR" dirty="0" smtClean="0"/>
              <a:t>doğum </a:t>
            </a:r>
            <a:r>
              <a:rPr lang="tr-TR" dirty="0"/>
              <a:t>gibi biyolojik bir olaya </a:t>
            </a:r>
            <a:r>
              <a:rPr lang="tr-TR" dirty="0" smtClean="0"/>
              <a:t>bağlamaya imkân </a:t>
            </a:r>
            <a:r>
              <a:rPr lang="tr-TR" dirty="0"/>
              <a:t>yoktur. O halde, bu anın hukuk </a:t>
            </a:r>
            <a:r>
              <a:rPr lang="tr-TR" dirty="0" smtClean="0"/>
              <a:t>düzenince </a:t>
            </a:r>
            <a:r>
              <a:rPr lang="tr-TR" dirty="0"/>
              <a:t>belirlenmesi bir zorunluluktur. </a:t>
            </a:r>
          </a:p>
          <a:p>
            <a:r>
              <a:rPr lang="tr-TR" dirty="0" smtClean="0"/>
              <a:t>Tüzel kişilerin </a:t>
            </a:r>
            <a:r>
              <a:rPr lang="tr-TR" dirty="0"/>
              <a:t>hangi anda </a:t>
            </a:r>
            <a:r>
              <a:rPr lang="tr-TR" dirty="0" smtClean="0"/>
              <a:t>kişilik </a:t>
            </a:r>
            <a:r>
              <a:rPr lang="tr-TR" dirty="0"/>
              <a:t>kazandıklarını tespit eden sistemler Serbest </a:t>
            </a:r>
            <a:r>
              <a:rPr lang="tr-TR" dirty="0" smtClean="0"/>
              <a:t>Kuruluş̧ Sistemi- İzin </a:t>
            </a:r>
            <a:r>
              <a:rPr lang="tr-TR" dirty="0"/>
              <a:t>Sistemi-Tescil Sistemi olmak </a:t>
            </a:r>
            <a:r>
              <a:rPr lang="tr-TR" dirty="0" smtClean="0"/>
              <a:t>üzere üçe </a:t>
            </a:r>
            <a:r>
              <a:rPr lang="tr-TR" dirty="0"/>
              <a:t>ayrılır. </a:t>
            </a:r>
          </a:p>
          <a:p>
            <a:pPr lvl="1"/>
            <a:r>
              <a:rPr lang="tr-TR" dirty="0"/>
              <a:t>Serbest </a:t>
            </a:r>
            <a:r>
              <a:rPr lang="tr-TR" dirty="0" smtClean="0"/>
              <a:t>kuruluş̧ </a:t>
            </a:r>
            <a:r>
              <a:rPr lang="tr-TR" dirty="0"/>
              <a:t>sistemi: Dernekler </a:t>
            </a:r>
            <a:r>
              <a:rPr lang="tr-TR" dirty="0" smtClean="0"/>
              <a:t>açısından </a:t>
            </a:r>
            <a:r>
              <a:rPr lang="tr-TR" dirty="0"/>
              <a:t>serbest </a:t>
            </a:r>
            <a:r>
              <a:rPr lang="tr-TR" dirty="0" smtClean="0"/>
              <a:t>kuruluş̧ </a:t>
            </a:r>
            <a:r>
              <a:rPr lang="tr-TR" dirty="0"/>
              <a:t>sistemi kabul </a:t>
            </a:r>
            <a:r>
              <a:rPr lang="tr-TR" dirty="0" smtClean="0"/>
              <a:t>edilmiştir. Gerçekten </a:t>
            </a:r>
            <a:r>
              <a:rPr lang="tr-TR" dirty="0"/>
              <a:t>de TMK. m. 59’a </a:t>
            </a:r>
            <a:r>
              <a:rPr lang="tr-TR" dirty="0" smtClean="0"/>
              <a:t>göre, </a:t>
            </a:r>
            <a:r>
              <a:rPr lang="tr-TR" dirty="0"/>
              <a:t>“Dernekler, </a:t>
            </a:r>
            <a:r>
              <a:rPr lang="tr-TR" dirty="0" smtClean="0"/>
              <a:t>kuruluş̧ </a:t>
            </a:r>
            <a:r>
              <a:rPr lang="tr-TR" dirty="0"/>
              <a:t>bildirimini, dernek </a:t>
            </a:r>
            <a:r>
              <a:rPr lang="tr-TR" dirty="0" smtClean="0"/>
              <a:t>tüzüğünü </a:t>
            </a:r>
            <a:r>
              <a:rPr lang="tr-TR" dirty="0"/>
              <a:t>ve gerekli belgeleri </a:t>
            </a:r>
            <a:r>
              <a:rPr lang="tr-TR" dirty="0" smtClean="0"/>
              <a:t>yerleşim </a:t>
            </a:r>
            <a:r>
              <a:rPr lang="tr-TR" dirty="0"/>
              <a:t>yerinin </a:t>
            </a:r>
            <a:r>
              <a:rPr lang="tr-TR" dirty="0" smtClean="0"/>
              <a:t>bulunduğu </a:t>
            </a:r>
            <a:r>
              <a:rPr lang="tr-TR" dirty="0"/>
              <a:t>yerin en </a:t>
            </a:r>
            <a:r>
              <a:rPr lang="tr-TR" dirty="0" smtClean="0"/>
              <a:t>büyük mülki </a:t>
            </a:r>
            <a:r>
              <a:rPr lang="tr-TR" dirty="0"/>
              <a:t>amirine verdikleri anda </a:t>
            </a:r>
            <a:r>
              <a:rPr lang="tr-TR" dirty="0" smtClean="0"/>
              <a:t>tüzel kişilik </a:t>
            </a:r>
            <a:r>
              <a:rPr lang="tr-TR" dirty="0"/>
              <a:t>kazanırlar”. </a:t>
            </a:r>
          </a:p>
          <a:p>
            <a:pPr lvl="1"/>
            <a:r>
              <a:rPr lang="tr-TR" dirty="0" smtClean="0"/>
              <a:t>İzin </a:t>
            </a:r>
            <a:r>
              <a:rPr lang="tr-TR" dirty="0"/>
              <a:t>sistemi: </a:t>
            </a:r>
            <a:r>
              <a:rPr lang="tr-TR" dirty="0" smtClean="0"/>
              <a:t>İzin </a:t>
            </a:r>
            <a:r>
              <a:rPr lang="tr-TR" dirty="0"/>
              <a:t>sistemine, Anonim Ortaklıkların kurulmasında Sanayi ve </a:t>
            </a:r>
            <a:r>
              <a:rPr lang="tr-TR" dirty="0" smtClean="0"/>
              <a:t>Ticaret Bakanlığından </a:t>
            </a:r>
            <a:r>
              <a:rPr lang="tr-TR" dirty="0"/>
              <a:t>izin alınmasının </a:t>
            </a:r>
            <a:r>
              <a:rPr lang="tr-TR" dirty="0" smtClean="0"/>
              <a:t>gerekliliği örnek gösterilebilir. </a:t>
            </a:r>
            <a:endParaRPr lang="tr-TR" dirty="0"/>
          </a:p>
          <a:p>
            <a:pPr lvl="1"/>
            <a:r>
              <a:rPr lang="tr-TR" dirty="0"/>
              <a:t>Tescil sistemi: Kolektif ortaklıklar, Ticaret Kanununa </a:t>
            </a:r>
            <a:r>
              <a:rPr lang="tr-TR" dirty="0" smtClean="0"/>
              <a:t>göre, </a:t>
            </a:r>
            <a:r>
              <a:rPr lang="tr-TR" dirty="0"/>
              <a:t>“ticaret </a:t>
            </a:r>
            <a:r>
              <a:rPr lang="tr-TR" dirty="0" smtClean="0"/>
              <a:t>sicili ”ne </a:t>
            </a:r>
            <a:r>
              <a:rPr lang="tr-TR" dirty="0"/>
              <a:t>kaydedilmekle </a:t>
            </a:r>
            <a:r>
              <a:rPr lang="tr-TR" dirty="0" smtClean="0"/>
              <a:t>tüzel kişilik </a:t>
            </a:r>
            <a:r>
              <a:rPr lang="tr-TR" dirty="0"/>
              <a:t>kazanırlar. </a:t>
            </a:r>
          </a:p>
        </p:txBody>
      </p:sp>
    </p:spTree>
    <p:extLst>
      <p:ext uri="{BB962C8B-B14F-4D97-AF65-F5344CB8AC3E}">
        <p14:creationId xmlns:p14="http://schemas.microsoft.com/office/powerpoint/2010/main" val="196862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74890"/>
            <a:ext cx="8534400" cy="1507067"/>
          </a:xfrm>
        </p:spPr>
        <p:txBody>
          <a:bodyPr/>
          <a:lstStyle/>
          <a:p>
            <a:r>
              <a:rPr lang="tr-TR" dirty="0" smtClean="0"/>
              <a:t>Tüzel kişiliğin sona ermesi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227997"/>
            <a:ext cx="8534400" cy="3615267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Tüzel kişiler </a:t>
            </a:r>
            <a:r>
              <a:rPr lang="tr-TR" dirty="0"/>
              <a:t>ya </a:t>
            </a:r>
            <a:r>
              <a:rPr lang="tr-TR" dirty="0" smtClean="0"/>
              <a:t>kendiliğinden </a:t>
            </a:r>
            <a:r>
              <a:rPr lang="tr-TR" dirty="0"/>
              <a:t>ya da yetkili organın veya makamın kararıyla sona erebilirler. </a:t>
            </a:r>
          </a:p>
          <a:p>
            <a:r>
              <a:rPr lang="tr-TR" dirty="0"/>
              <a:t>Bir </a:t>
            </a:r>
            <a:r>
              <a:rPr lang="tr-TR" dirty="0" smtClean="0"/>
              <a:t>tüzel kişinin </a:t>
            </a:r>
            <a:r>
              <a:rPr lang="tr-TR" dirty="0"/>
              <a:t>kanunda belirtilen hallerde, </a:t>
            </a:r>
            <a:r>
              <a:rPr lang="tr-TR" dirty="0" smtClean="0"/>
              <a:t>başka </a:t>
            </a:r>
            <a:r>
              <a:rPr lang="tr-TR" dirty="0"/>
              <a:t>bir </a:t>
            </a:r>
            <a:r>
              <a:rPr lang="tr-TR" dirty="0" smtClean="0"/>
              <a:t>işleme </a:t>
            </a:r>
            <a:r>
              <a:rPr lang="tr-TR" dirty="0"/>
              <a:t>gerek kalmaksızın, kanun </a:t>
            </a:r>
            <a:r>
              <a:rPr lang="tr-TR" dirty="0" smtClean="0"/>
              <a:t>gereği kendiliğinden </a:t>
            </a:r>
            <a:r>
              <a:rPr lang="tr-TR" dirty="0"/>
              <a:t>sona ermesine </a:t>
            </a:r>
            <a:r>
              <a:rPr lang="tr-TR" dirty="0" smtClean="0"/>
              <a:t>dağılma </a:t>
            </a:r>
            <a:r>
              <a:rPr lang="tr-TR" dirty="0"/>
              <a:t>(infisah) denir. </a:t>
            </a:r>
            <a:r>
              <a:rPr lang="tr-TR" dirty="0" smtClean="0"/>
              <a:t>Örneğin, </a:t>
            </a:r>
            <a:r>
              <a:rPr lang="tr-TR" dirty="0"/>
              <a:t>belli bir </a:t>
            </a:r>
            <a:r>
              <a:rPr lang="tr-TR" dirty="0" smtClean="0"/>
              <a:t>süre için kurulmuş̧ </a:t>
            </a:r>
            <a:r>
              <a:rPr lang="tr-TR" dirty="0"/>
              <a:t>olan </a:t>
            </a:r>
            <a:r>
              <a:rPr lang="tr-TR" dirty="0" smtClean="0"/>
              <a:t>tüzel kişinin </a:t>
            </a:r>
            <a:r>
              <a:rPr lang="tr-TR" dirty="0"/>
              <a:t>bu </a:t>
            </a:r>
            <a:r>
              <a:rPr lang="tr-TR" dirty="0" smtClean="0"/>
              <a:t>sürenin </a:t>
            </a:r>
            <a:r>
              <a:rPr lang="tr-TR" dirty="0"/>
              <a:t>dolmasıyla, belli bir </a:t>
            </a:r>
            <a:r>
              <a:rPr lang="tr-TR" dirty="0" smtClean="0"/>
              <a:t>amaç̧ için </a:t>
            </a:r>
            <a:r>
              <a:rPr lang="tr-TR" dirty="0"/>
              <a:t>kurulan </a:t>
            </a:r>
            <a:r>
              <a:rPr lang="tr-TR" dirty="0" smtClean="0"/>
              <a:t>tüzel kişinin </a:t>
            </a:r>
            <a:r>
              <a:rPr lang="tr-TR" dirty="0"/>
              <a:t>bu amacının </a:t>
            </a:r>
            <a:r>
              <a:rPr lang="tr-TR" dirty="0" smtClean="0"/>
              <a:t>gerçekleşmesiyle </a:t>
            </a:r>
            <a:r>
              <a:rPr lang="tr-TR" dirty="0"/>
              <a:t>sona ermesi gibi. Bu gibi durumlarda herhangi bir </a:t>
            </a:r>
            <a:r>
              <a:rPr lang="tr-TR" dirty="0" smtClean="0"/>
              <a:t>işleme </a:t>
            </a:r>
            <a:r>
              <a:rPr lang="tr-TR" dirty="0"/>
              <a:t>gerek kalmaksızın </a:t>
            </a:r>
            <a:r>
              <a:rPr lang="tr-TR" dirty="0" smtClean="0"/>
              <a:t>tüzel kişilik kendiliğinden </a:t>
            </a:r>
            <a:r>
              <a:rPr lang="tr-TR" dirty="0"/>
              <a:t>sona ermektedir. </a:t>
            </a:r>
          </a:p>
          <a:p>
            <a:r>
              <a:rPr lang="tr-TR" dirty="0" smtClean="0"/>
              <a:t>Tüzel kişilik, </a:t>
            </a:r>
            <a:r>
              <a:rPr lang="tr-TR" dirty="0"/>
              <a:t>yetkili organ veya mahkeme kararıyla da sona erebilir. Hangi durumlarda </a:t>
            </a:r>
            <a:r>
              <a:rPr lang="tr-TR" dirty="0" smtClean="0"/>
              <a:t>tüzel kişiliğin </a:t>
            </a:r>
            <a:r>
              <a:rPr lang="tr-TR" dirty="0"/>
              <a:t>mahkeme kararıyla sona </a:t>
            </a:r>
            <a:r>
              <a:rPr lang="tr-TR" dirty="0" smtClean="0"/>
              <a:t>erdirilebileceği </a:t>
            </a:r>
            <a:r>
              <a:rPr lang="tr-TR" dirty="0"/>
              <a:t>kanunlarda </a:t>
            </a:r>
            <a:r>
              <a:rPr lang="tr-TR" dirty="0" smtClean="0"/>
              <a:t>düzenlenmiştir. Örneğin, tüzel kişinin </a:t>
            </a:r>
            <a:r>
              <a:rPr lang="tr-TR" dirty="0"/>
              <a:t>amacı hukuka, </a:t>
            </a:r>
            <a:r>
              <a:rPr lang="tr-TR" dirty="0" smtClean="0"/>
              <a:t>ahlaka </a:t>
            </a:r>
            <a:r>
              <a:rPr lang="tr-TR"/>
              <a:t>ve </a:t>
            </a:r>
            <a:r>
              <a:rPr lang="tr-TR" smtClean="0"/>
              <a:t>adaba </a:t>
            </a:r>
            <a:r>
              <a:rPr lang="tr-TR" dirty="0"/>
              <a:t>aykırı hale gelirse mahkeme kararıyla feshedilebilir. </a:t>
            </a:r>
          </a:p>
        </p:txBody>
      </p:sp>
    </p:spTree>
    <p:extLst>
      <p:ext uri="{BB962C8B-B14F-4D97-AF65-F5344CB8AC3E}">
        <p14:creationId xmlns:p14="http://schemas.microsoft.com/office/powerpoint/2010/main" val="1546162345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Dilim</Template>
  <TotalTime>0</TotalTime>
  <Words>472</Words>
  <Application>Microsoft Macintosh PowerPoint</Application>
  <PresentationFormat>Geniş Ekran</PresentationFormat>
  <Paragraphs>32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Century Gothic</vt:lpstr>
      <vt:lpstr>Wingdings 3</vt:lpstr>
      <vt:lpstr>Dilim</vt:lpstr>
      <vt:lpstr>Sağlık bilimleri fakültesi</vt:lpstr>
      <vt:lpstr>II. bölüm</vt:lpstr>
      <vt:lpstr>KİŞİ KAVRAMI</vt:lpstr>
      <vt:lpstr>KİŞİ TÜRLERİ</vt:lpstr>
      <vt:lpstr>Gerçek kişiler</vt:lpstr>
      <vt:lpstr>Gerçek kişiliğin sona ermesi</vt:lpstr>
      <vt:lpstr>Tüzel kişiler</vt:lpstr>
      <vt:lpstr>TÜZEL KİŞİLİĞİN BAŞLANGICI</vt:lpstr>
      <vt:lpstr>Tüzel kişiliğin sona ermesi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bilimleri fakültesi</dc:title>
  <dc:creator>Tuğçe ORAL</dc:creator>
  <cp:lastModifiedBy>Tuğçe ORAL</cp:lastModifiedBy>
  <cp:revision>2</cp:revision>
  <dcterms:created xsi:type="dcterms:W3CDTF">2018-09-24T08:34:18Z</dcterms:created>
  <dcterms:modified xsi:type="dcterms:W3CDTF">2018-09-24T08:52:14Z</dcterms:modified>
</cp:coreProperties>
</file>