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6" r:id="rId7"/>
    <p:sldId id="261" r:id="rId8"/>
    <p:sldId id="262" r:id="rId9"/>
    <p:sldId id="264" r:id="rId10"/>
    <p:sldId id="287" r:id="rId11"/>
    <p:sldId id="265" r:id="rId12"/>
    <p:sldId id="273" r:id="rId13"/>
    <p:sldId id="272" r:id="rId14"/>
    <p:sldId id="271" r:id="rId15"/>
    <p:sldId id="270" r:id="rId16"/>
    <p:sldId id="269" r:id="rId17"/>
    <p:sldId id="263" r:id="rId18"/>
    <p:sldId id="291" r:id="rId19"/>
    <p:sldId id="266" r:id="rId20"/>
    <p:sldId id="267" r:id="rId21"/>
    <p:sldId id="268" r:id="rId22"/>
    <p:sldId id="274" r:id="rId23"/>
    <p:sldId id="277" r:id="rId24"/>
    <p:sldId id="292" r:id="rId25"/>
    <p:sldId id="276" r:id="rId26"/>
    <p:sldId id="288" r:id="rId27"/>
    <p:sldId id="275" r:id="rId28"/>
    <p:sldId id="289" r:id="rId29"/>
    <p:sldId id="278" r:id="rId30"/>
    <p:sldId id="282" r:id="rId31"/>
    <p:sldId id="290" r:id="rId32"/>
    <p:sldId id="281" r:id="rId33"/>
    <p:sldId id="280" r:id="rId34"/>
    <p:sldId id="283" r:id="rId35"/>
    <p:sldId id="284" r:id="rId36"/>
    <p:sldId id="285"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29.01.2017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29.01.2017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29.01.2017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29.01.2017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29.01.2017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29.01.2017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29.01.2017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ÖZEL EĞİTİMDE KULLANILAN YÖNTEMLER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7529264" cy="1156990"/>
          </a:xfrm>
        </p:spPr>
        <p:txBody>
          <a:bodyPr>
            <a:noAutofit/>
          </a:bodyPr>
          <a:lstStyle/>
          <a:p>
            <a:pPr marL="274320" lvl="0" indent="-274320">
              <a:lnSpc>
                <a:spcPct val="150000"/>
              </a:lnSpc>
              <a:spcBef>
                <a:spcPts val="600"/>
              </a:spcBef>
              <a:spcAft>
                <a:spcPts val="600"/>
              </a:spcAft>
            </a:pPr>
            <a:r>
              <a:rPr lang="tr-TR" sz="2800" b="1" cap="none" dirty="0">
                <a:solidFill>
                  <a:prstClr val="black"/>
                </a:solidFill>
                <a:latin typeface="Times New Roman"/>
                <a:ea typeface="Times New Roman"/>
                <a:cs typeface="+mn-cs"/>
              </a:rPr>
              <a:t>Keşif  Yoluyla Öğrenme </a:t>
            </a:r>
            <a:endParaRPr lang="tr-TR" sz="2800" dirty="0"/>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Bu şekilde konunun temel öğesinin ve bunlar arasındaki ilişkilerin kavranması, yeni öğrenmelere ve yeni buluşlara yol açabilir. Keşif yoluyla öğrenmede öğretmen, yol gösterici, öğrenmeyi kolaylaştırıcı ve rehberlik eden kişi konumundadır</a:t>
            </a:r>
            <a:endParaRPr lang="tr-TR" sz="2800" dirty="0">
              <a:solidFill>
                <a:prstClr val="black"/>
              </a:solidFill>
            </a:endParaRPr>
          </a:p>
          <a:p>
            <a:endParaRPr lang="tr-TR" sz="2800" dirty="0"/>
          </a:p>
        </p:txBody>
      </p:sp>
    </p:spTree>
    <p:extLst>
      <p:ext uri="{BB962C8B-B14F-4D97-AF65-F5344CB8AC3E}">
        <p14:creationId xmlns:p14="http://schemas.microsoft.com/office/powerpoint/2010/main" val="3596324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600"/>
              </a:spcAft>
            </a:pPr>
            <a:r>
              <a:rPr lang="tr-TR" sz="2800" b="1" cap="none" dirty="0">
                <a:solidFill>
                  <a:prstClr val="black"/>
                </a:solidFill>
                <a:latin typeface="Times New Roman"/>
                <a:ea typeface="Times New Roman"/>
                <a:cs typeface="+mn-cs"/>
              </a:rPr>
              <a:t>İşbirliğine Dayalı Öğrenme</a:t>
            </a:r>
            <a:endParaRPr lang="tr-TR" sz="28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dirty="0" smtClean="0">
                <a:latin typeface="Times New Roman"/>
                <a:ea typeface="Times New Roman"/>
              </a:rPr>
              <a:t>İşbirliğine </a:t>
            </a:r>
            <a:r>
              <a:rPr lang="tr-TR" sz="2800" dirty="0">
                <a:latin typeface="Times New Roman"/>
                <a:ea typeface="Times New Roman"/>
              </a:rPr>
              <a:t>dayalı öğrenme, çocukların küçük gruplar oluşturarak bir problemi çözmek ya da bir görevi yerine getirmek üzere ortak bir amaç uğruna birlikte çalışma yoluyla bir konuyu öğrenme yaklaşımıdır. </a:t>
            </a:r>
            <a:endParaRPr lang="tr-TR" sz="2800" dirty="0" smtClean="0">
              <a:latin typeface="Times New Roman"/>
              <a:ea typeface="Times New Roman"/>
            </a:endParaRPr>
          </a:p>
          <a:p>
            <a:r>
              <a:rPr lang="tr-TR" sz="2800" dirty="0" smtClean="0">
                <a:latin typeface="Times New Roman"/>
                <a:ea typeface="Times New Roman"/>
              </a:rPr>
              <a:t>Bu </a:t>
            </a:r>
            <a:r>
              <a:rPr lang="tr-TR" sz="2800" dirty="0">
                <a:latin typeface="Times New Roman"/>
                <a:ea typeface="Times New Roman"/>
              </a:rPr>
              <a:t>yaklaşım çocukların başarısını artırmak, çocuklar arasında olumlu ilişkiler geliştirmek ve çocukların psikolojik bakımdan kendilerini iyi hissetmelerine yardımcı olmak amaçlarını taşır</a:t>
            </a:r>
            <a:endParaRPr lang="tr-TR" sz="2800" dirty="0"/>
          </a:p>
        </p:txBody>
      </p:sp>
    </p:spTree>
    <p:extLst>
      <p:ext uri="{BB962C8B-B14F-4D97-AF65-F5344CB8AC3E}">
        <p14:creationId xmlns:p14="http://schemas.microsoft.com/office/powerpoint/2010/main" val="3065207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marL="274320" lvl="0" indent="-274320">
              <a:lnSpc>
                <a:spcPct val="150000"/>
              </a:lnSpc>
              <a:spcBef>
                <a:spcPts val="600"/>
              </a:spcBef>
              <a:spcAft>
                <a:spcPts val="600"/>
              </a:spcAft>
            </a:pPr>
            <a:r>
              <a:rPr lang="tr-TR" sz="2800" b="1" cap="none" dirty="0" smtClean="0">
                <a:solidFill>
                  <a:prstClr val="black"/>
                </a:solidFill>
                <a:latin typeface="Times New Roman"/>
                <a:ea typeface="Times New Roman"/>
                <a:cs typeface="+mn-cs"/>
              </a:rPr>
              <a:t/>
            </a:r>
            <a:br>
              <a:rPr lang="tr-TR" sz="2800" b="1" cap="none" dirty="0" smtClean="0">
                <a:solidFill>
                  <a:prstClr val="black"/>
                </a:solidFill>
                <a:latin typeface="Times New Roman"/>
                <a:ea typeface="Times New Roman"/>
                <a:cs typeface="+mn-cs"/>
              </a:rPr>
            </a:br>
            <a:r>
              <a:rPr lang="tr-TR" sz="2800" b="1" cap="none" dirty="0">
                <a:solidFill>
                  <a:prstClr val="black"/>
                </a:solidFill>
                <a:latin typeface="Times New Roman"/>
                <a:ea typeface="Times New Roman"/>
                <a:cs typeface="+mn-cs"/>
              </a:rPr>
              <a:t/>
            </a:r>
            <a:br>
              <a:rPr lang="tr-TR" sz="2800" b="1" cap="none" dirty="0">
                <a:solidFill>
                  <a:prstClr val="black"/>
                </a:solidFill>
                <a:latin typeface="Times New Roman"/>
                <a:ea typeface="Times New Roman"/>
                <a:cs typeface="+mn-cs"/>
              </a:rPr>
            </a:br>
            <a:r>
              <a:rPr lang="tr-TR" sz="2800" b="1" cap="none" dirty="0" smtClean="0">
                <a:solidFill>
                  <a:prstClr val="black"/>
                </a:solidFill>
                <a:latin typeface="Times New Roman"/>
                <a:ea typeface="Times New Roman"/>
                <a:cs typeface="+mn-cs"/>
              </a:rPr>
              <a:t/>
            </a:r>
            <a:br>
              <a:rPr lang="tr-TR" sz="2800" b="1" cap="none" dirty="0" smtClean="0">
                <a:solidFill>
                  <a:prstClr val="black"/>
                </a:solidFill>
                <a:latin typeface="Times New Roman"/>
                <a:ea typeface="Times New Roman"/>
                <a:cs typeface="+mn-cs"/>
              </a:rPr>
            </a:br>
            <a:r>
              <a:rPr lang="tr-TR" sz="2800" b="1" cap="none" dirty="0" smtClean="0">
                <a:solidFill>
                  <a:prstClr val="black"/>
                </a:solidFill>
                <a:latin typeface="Times New Roman"/>
                <a:ea typeface="Times New Roman"/>
                <a:cs typeface="+mn-cs"/>
              </a:rPr>
              <a:t>İşbirliğine </a:t>
            </a:r>
            <a:r>
              <a:rPr lang="tr-TR" sz="2800" b="1" cap="none" dirty="0">
                <a:solidFill>
                  <a:prstClr val="black"/>
                </a:solidFill>
                <a:latin typeface="Times New Roman"/>
                <a:ea typeface="Times New Roman"/>
                <a:cs typeface="+mn-cs"/>
              </a:rPr>
              <a:t>Dayalı Öğrenme</a:t>
            </a:r>
            <a:r>
              <a:rPr lang="tr-TR" sz="2800" i="1" cap="none" dirty="0">
                <a:solidFill>
                  <a:prstClr val="black"/>
                </a:solidFill>
                <a:latin typeface="Times New Roman"/>
                <a:ea typeface="Times New Roman"/>
                <a:cs typeface="+mn-cs"/>
              </a:rPr>
              <a:t/>
            </a:r>
            <a:br>
              <a:rPr lang="tr-TR" sz="2800" i="1" cap="none" dirty="0">
                <a:solidFill>
                  <a:prstClr val="black"/>
                </a:solidFill>
                <a:latin typeface="Times New Roman"/>
                <a:ea typeface="Times New Roman"/>
                <a:cs typeface="+mn-cs"/>
              </a:rPr>
            </a:br>
            <a:endParaRPr lang="tr-TR" sz="2800" dirty="0"/>
          </a:p>
        </p:txBody>
      </p:sp>
      <p:sp>
        <p:nvSpPr>
          <p:cNvPr id="3" name="İçerik Yer Tutucusu 2"/>
          <p:cNvSpPr>
            <a:spLocks noGrp="1"/>
          </p:cNvSpPr>
          <p:nvPr>
            <p:ph sz="quarter" idx="1"/>
          </p:nvPr>
        </p:nvSpPr>
        <p:spPr/>
        <p:txBody>
          <a:bodyPr/>
          <a:lstStyle/>
          <a:p>
            <a:r>
              <a:rPr lang="tr-TR" dirty="0">
                <a:latin typeface="Times New Roman"/>
                <a:ea typeface="Times New Roman"/>
              </a:rPr>
              <a:t>İşbirliğine dayalı öğrenmede gruplar küçük ve heterojen olmalıdır. Grup üyelerinin hepsi de çalışmaya katılmalı, yardımlaşmalı ve birbirinin öğrenmesinden sorumlu olmalıdır. </a:t>
            </a:r>
            <a:endParaRPr lang="tr-TR" dirty="0" smtClean="0">
              <a:latin typeface="Times New Roman"/>
              <a:ea typeface="Times New Roman"/>
            </a:endParaRPr>
          </a:p>
          <a:p>
            <a:r>
              <a:rPr lang="tr-TR" dirty="0" smtClean="0">
                <a:latin typeface="Times New Roman"/>
                <a:ea typeface="Times New Roman"/>
              </a:rPr>
              <a:t>İşbirliğine </a:t>
            </a:r>
            <a:r>
              <a:rPr lang="tr-TR" dirty="0">
                <a:latin typeface="Times New Roman"/>
                <a:ea typeface="Times New Roman"/>
              </a:rPr>
              <a:t>dayalı öğrenmede çocukların grup içindeki etkileşimleri önemli rol oynar. Çocukların başarıları ya da başarısızlığı bireylerden çok gruplara aittir. İşbirliğine dayalı öğrenme, özel </a:t>
            </a:r>
            <a:r>
              <a:rPr lang="tr-TR" dirty="0" err="1">
                <a:latin typeface="Times New Roman"/>
                <a:ea typeface="Times New Roman"/>
              </a:rPr>
              <a:t>gereksinimli</a:t>
            </a:r>
            <a:r>
              <a:rPr lang="tr-TR" dirty="0">
                <a:latin typeface="Times New Roman"/>
                <a:ea typeface="Times New Roman"/>
              </a:rPr>
              <a:t> çocuklarla birlikte, sınıfta yer alan tüm çocukların akademik ve sosyal performanslarını geliştirmede etkili bir yöntemdir. </a:t>
            </a:r>
            <a:endParaRPr lang="tr-TR" dirty="0"/>
          </a:p>
        </p:txBody>
      </p:sp>
    </p:spTree>
    <p:extLst>
      <p:ext uri="{BB962C8B-B14F-4D97-AF65-F5344CB8AC3E}">
        <p14:creationId xmlns:p14="http://schemas.microsoft.com/office/powerpoint/2010/main" val="881122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marL="274320" lvl="0" indent="-274320">
              <a:lnSpc>
                <a:spcPct val="150000"/>
              </a:lnSpc>
              <a:spcBef>
                <a:spcPts val="600"/>
              </a:spcBef>
              <a:spcAft>
                <a:spcPts val="600"/>
              </a:spcAft>
            </a:pPr>
            <a:r>
              <a:rPr lang="tr-TR" sz="2800" b="1" cap="none" dirty="0">
                <a:solidFill>
                  <a:prstClr val="black"/>
                </a:solidFill>
                <a:latin typeface="Times New Roman"/>
                <a:ea typeface="Times New Roman"/>
                <a:cs typeface="+mn-cs"/>
              </a:rPr>
              <a:t>İşbirliğine Dayalı Öğrenme</a:t>
            </a:r>
            <a:r>
              <a:rPr lang="tr-TR" sz="2800" i="1" cap="none" dirty="0">
                <a:solidFill>
                  <a:prstClr val="black"/>
                </a:solidFill>
                <a:latin typeface="Times New Roman"/>
                <a:ea typeface="Times New Roman"/>
                <a:cs typeface="+mn-cs"/>
              </a:rPr>
              <a:t/>
            </a:r>
            <a:br>
              <a:rPr lang="tr-TR" sz="2800" i="1" cap="none" dirty="0">
                <a:solidFill>
                  <a:prstClr val="black"/>
                </a:solidFill>
                <a:latin typeface="Times New Roman"/>
                <a:ea typeface="Times New Roman"/>
                <a:cs typeface="+mn-cs"/>
              </a:rPr>
            </a:br>
            <a:endParaRPr lang="tr-TR" sz="2800" dirty="0"/>
          </a:p>
        </p:txBody>
      </p:sp>
      <p:sp>
        <p:nvSpPr>
          <p:cNvPr id="3" name="İçerik Yer Tutucusu 2"/>
          <p:cNvSpPr>
            <a:spLocks noGrp="1"/>
          </p:cNvSpPr>
          <p:nvPr>
            <p:ph sz="quarter" idx="1"/>
          </p:nvPr>
        </p:nvSpPr>
        <p:spPr/>
        <p:txBody>
          <a:bodyPr/>
          <a:lstStyle/>
          <a:p>
            <a:r>
              <a:rPr lang="tr-TR" sz="2800" dirty="0">
                <a:latin typeface="Times New Roman"/>
                <a:ea typeface="Times New Roman"/>
              </a:rPr>
              <a:t>İşbirliğine dayalı öğrenme tüm çocukların aktif katılımıyla aktif öğrenmeyi sağlar. İşbirliğine dayalı öğrenme sınıftaki farklı yetenek ve kişilik özelliğine sahip çocukları bütünleştirir. Bu öğrenme modeli çocukların sadece bilişsel yönlerini değil, </a:t>
            </a:r>
            <a:r>
              <a:rPr lang="tr-TR" sz="2800" dirty="0" err="1">
                <a:latin typeface="Times New Roman"/>
                <a:ea typeface="Times New Roman"/>
              </a:rPr>
              <a:t>duyuşsal</a:t>
            </a:r>
            <a:r>
              <a:rPr lang="tr-TR" sz="2800" dirty="0">
                <a:latin typeface="Times New Roman"/>
                <a:ea typeface="Times New Roman"/>
              </a:rPr>
              <a:t> ve sosyal yönlerini de destekler. </a:t>
            </a:r>
            <a:endParaRPr lang="tr-TR" sz="2800" dirty="0" smtClean="0">
              <a:latin typeface="Times New Roman"/>
              <a:ea typeface="Times New Roman"/>
            </a:endParaRPr>
          </a:p>
          <a:p>
            <a:r>
              <a:rPr lang="tr-TR" sz="2800" dirty="0" smtClean="0">
                <a:latin typeface="Times New Roman"/>
                <a:ea typeface="Times New Roman"/>
              </a:rPr>
              <a:t>Çocukların </a:t>
            </a:r>
            <a:r>
              <a:rPr lang="tr-TR" sz="2800" dirty="0">
                <a:latin typeface="Times New Roman"/>
                <a:ea typeface="Times New Roman"/>
              </a:rPr>
              <a:t>kendilerine ve başkalarına saygılarını geliştirir. Akademik başarılarını artırır. Sosyal beceriler ile akran kabulü ve arkadaşlık ilişkilerini güçlendiri</a:t>
            </a:r>
            <a:r>
              <a:rPr lang="tr-TR" dirty="0">
                <a:latin typeface="Times New Roman"/>
                <a:ea typeface="Times New Roman"/>
              </a:rPr>
              <a:t>r.</a:t>
            </a:r>
            <a:endParaRPr lang="tr-TR" dirty="0"/>
          </a:p>
        </p:txBody>
      </p:sp>
    </p:spTree>
    <p:extLst>
      <p:ext uri="{BB962C8B-B14F-4D97-AF65-F5344CB8AC3E}">
        <p14:creationId xmlns:p14="http://schemas.microsoft.com/office/powerpoint/2010/main" val="1138096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600"/>
              </a:spcAft>
            </a:pPr>
            <a:r>
              <a:rPr lang="tr-TR" sz="2400" b="1" cap="none" dirty="0">
                <a:solidFill>
                  <a:prstClr val="black"/>
                </a:solidFill>
                <a:latin typeface="Times New Roman"/>
                <a:ea typeface="Times New Roman"/>
                <a:cs typeface="+mn-cs"/>
              </a:rPr>
              <a:t>İşbirliğine Dayalı Öğrenme</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İşbirliğine dayalı öğrenme sürecinde öğretme;,  öğretim amaçlarını belirler ve açıklar, grubun büyüklüğüne ya da üye sayısına karar verir, çocukları gruplara yerleştirir, sınıfın organizasyonunu sağlar, öğretim materyallerini seçer, rollerin dağıtımını yapar, değerlendirme süreci için kriterler belirler, grup çalışmalarının etkili olarak işlemesini sağlar </a:t>
            </a:r>
            <a:endParaRPr lang="tr-TR" sz="2800" dirty="0"/>
          </a:p>
        </p:txBody>
      </p:sp>
    </p:spTree>
    <p:extLst>
      <p:ext uri="{BB962C8B-B14F-4D97-AF65-F5344CB8AC3E}">
        <p14:creationId xmlns:p14="http://schemas.microsoft.com/office/powerpoint/2010/main" val="3763701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cap="none" dirty="0">
                <a:solidFill>
                  <a:prstClr val="black"/>
                </a:solidFill>
                <a:latin typeface="Times New Roman"/>
                <a:ea typeface="Times New Roman"/>
                <a:cs typeface="+mn-cs"/>
              </a:rPr>
              <a:t>Kaynaştırma eğitiminde kullanılan teknikler:</a:t>
            </a:r>
            <a:endParaRPr lang="tr-TR" sz="2800"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dirty="0" smtClean="0">
                <a:latin typeface="Times New Roman"/>
                <a:ea typeface="Times New Roman"/>
              </a:rPr>
              <a:t>Başarılı </a:t>
            </a:r>
            <a:r>
              <a:rPr lang="tr-TR" dirty="0">
                <a:latin typeface="Times New Roman"/>
                <a:ea typeface="Times New Roman"/>
              </a:rPr>
              <a:t>bir entegre eğitimde kullanılan teknikler de çok </a:t>
            </a:r>
            <a:r>
              <a:rPr lang="tr-TR" dirty="0" smtClean="0">
                <a:latin typeface="Times New Roman"/>
                <a:ea typeface="Times New Roman"/>
              </a:rPr>
              <a:t>önemlidir. Entegre </a:t>
            </a:r>
            <a:r>
              <a:rPr lang="tr-TR" dirty="0">
                <a:latin typeface="Times New Roman"/>
                <a:ea typeface="Times New Roman"/>
              </a:rPr>
              <a:t>eğitimde kullanılan teknikler şu şekilde sıralanabilir:</a:t>
            </a:r>
            <a:endParaRPr lang="tr-TR" i="1" dirty="0">
              <a:latin typeface="Times New Roman"/>
              <a:ea typeface="Times New Roman"/>
            </a:endParaRPr>
          </a:p>
          <a:p>
            <a:r>
              <a:rPr lang="tr-TR" b="1" dirty="0">
                <a:latin typeface="Times New Roman"/>
                <a:ea typeface="Times New Roman"/>
              </a:rPr>
              <a:t>Yardım:</a:t>
            </a:r>
            <a:r>
              <a:rPr lang="tr-TR" dirty="0">
                <a:latin typeface="Times New Roman"/>
                <a:ea typeface="Times New Roman"/>
              </a:rPr>
              <a:t> Çocuklara bazı davranışları kazandırmak amacı ile kullanılan bir tekniktir. </a:t>
            </a:r>
            <a:r>
              <a:rPr lang="tr-TR" dirty="0" smtClean="0">
                <a:latin typeface="Times New Roman"/>
                <a:ea typeface="Times New Roman"/>
              </a:rPr>
              <a:t>Genellikte</a:t>
            </a:r>
          </a:p>
          <a:p>
            <a:r>
              <a:rPr lang="tr-TR" dirty="0" smtClean="0">
                <a:latin typeface="Times New Roman"/>
                <a:ea typeface="Times New Roman"/>
              </a:rPr>
              <a:t>fiziksel</a:t>
            </a:r>
            <a:r>
              <a:rPr lang="tr-TR" dirty="0">
                <a:latin typeface="Times New Roman"/>
                <a:ea typeface="Times New Roman"/>
              </a:rPr>
              <a:t>, </a:t>
            </a:r>
            <a:endParaRPr lang="tr-TR" dirty="0" smtClean="0">
              <a:latin typeface="Times New Roman"/>
              <a:ea typeface="Times New Roman"/>
            </a:endParaRPr>
          </a:p>
          <a:p>
            <a:r>
              <a:rPr lang="tr-TR" dirty="0" smtClean="0">
                <a:latin typeface="Times New Roman"/>
                <a:ea typeface="Times New Roman"/>
              </a:rPr>
              <a:t>işaret </a:t>
            </a:r>
          </a:p>
          <a:p>
            <a:r>
              <a:rPr lang="tr-TR" dirty="0" smtClean="0">
                <a:latin typeface="Times New Roman"/>
                <a:ea typeface="Times New Roman"/>
              </a:rPr>
              <a:t>sözel </a:t>
            </a:r>
            <a:r>
              <a:rPr lang="tr-TR" dirty="0">
                <a:latin typeface="Times New Roman"/>
                <a:ea typeface="Times New Roman"/>
              </a:rPr>
              <a:t>yardım olmak üzere üç şekilde kullanılmaktadır </a:t>
            </a:r>
            <a:endParaRPr lang="tr-TR" dirty="0"/>
          </a:p>
        </p:txBody>
      </p:sp>
    </p:spTree>
    <p:extLst>
      <p:ext uri="{BB962C8B-B14F-4D97-AF65-F5344CB8AC3E}">
        <p14:creationId xmlns:p14="http://schemas.microsoft.com/office/powerpoint/2010/main" val="1881864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Fiziksel yardım:</a:t>
            </a:r>
            <a:r>
              <a:rPr lang="tr-TR" dirty="0">
                <a:latin typeface="Times New Roman"/>
                <a:ea typeface="Times New Roman"/>
              </a:rPr>
              <a:t> Çocuğun bir davranışı öğrenmeğe başladığı ilk dönemlerde kullanılan bir yardım şeklidir. Bu yardımda, öğretmen çocuğu elleriyle yönlendirmekte ve davranış boyunca ona rehberlik etmektedir. Örneğin; çocuğa ‘bana topu ver’ yönergesi verildiğinde, çocuk istenilen davranışı göstermiyorsa, öğretmen elini çocuğun elinin üzerine koyarak topu vermesine yardımcı olur.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3519519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İşaret yardımı:</a:t>
            </a:r>
            <a:r>
              <a:rPr lang="tr-TR" dirty="0">
                <a:latin typeface="Times New Roman"/>
                <a:ea typeface="Times New Roman"/>
              </a:rPr>
              <a:t> Bu tür yardım, çocuğa öğretilmek istenen davranışın işaretle gösterilmesi şeklinde kullanılmaktadır. Örneğin; çocuğa ‘el’ yönergesi verildiğinde çocuk bu yönergeye tepki vermiyorsa, öğretmen eliyle gel işareti yaparak ona yardımcı olur</a:t>
            </a:r>
            <a:r>
              <a:rPr lang="tr-TR" dirty="0" smtClean="0">
                <a:latin typeface="Times New Roman"/>
                <a:ea typeface="Times New Roman"/>
              </a:rPr>
              <a:t>.</a:t>
            </a:r>
            <a:endParaRPr lang="tr-TR" i="1" dirty="0">
              <a:latin typeface="Times New Roman"/>
              <a:ea typeface="Times New Roman"/>
            </a:endParaRPr>
          </a:p>
        </p:txBody>
      </p:sp>
    </p:spTree>
    <p:extLst>
      <p:ext uri="{BB962C8B-B14F-4D97-AF65-F5344CB8AC3E}">
        <p14:creationId xmlns:p14="http://schemas.microsoft.com/office/powerpoint/2010/main" val="2478051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b="1" dirty="0">
                <a:solidFill>
                  <a:prstClr val="black"/>
                </a:solidFill>
                <a:latin typeface="Times New Roman"/>
                <a:ea typeface="Times New Roman"/>
              </a:rPr>
              <a:t>Sözel yardım:</a:t>
            </a:r>
            <a:r>
              <a:rPr lang="tr-TR" sz="2800" dirty="0">
                <a:solidFill>
                  <a:prstClr val="black"/>
                </a:solidFill>
                <a:latin typeface="Times New Roman"/>
                <a:ea typeface="Times New Roman"/>
              </a:rPr>
              <a:t> Yeni bir davranışın öğretilmesinde kullanılırken uyaranın daha açıklayıcı olarak çocuğa iletilmesidir. Örneğin; çocuğa ‘topu kuyuya at’  yönergesi ‘topu kutunun içine at’ şeklinde daha açıklayıcı olarak verilmelidir. </a:t>
            </a:r>
            <a:endParaRPr lang="tr-TR" sz="2800" dirty="0">
              <a:solidFill>
                <a:prstClr val="black"/>
              </a:solidFill>
            </a:endParaRPr>
          </a:p>
        </p:txBody>
      </p:sp>
    </p:spTree>
    <p:extLst>
      <p:ext uri="{BB962C8B-B14F-4D97-AF65-F5344CB8AC3E}">
        <p14:creationId xmlns:p14="http://schemas.microsoft.com/office/powerpoint/2010/main" val="2098652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lstStyle/>
          <a:p>
            <a:r>
              <a:rPr lang="tr-TR" b="1" dirty="0">
                <a:latin typeface="Times New Roman"/>
                <a:ea typeface="Times New Roman"/>
              </a:rPr>
              <a:t>Model Alma:</a:t>
            </a:r>
            <a:r>
              <a:rPr lang="tr-TR" dirty="0">
                <a:latin typeface="Times New Roman"/>
                <a:ea typeface="Times New Roman"/>
              </a:rPr>
              <a:t> Çocuklara birçok davranış bir </a:t>
            </a:r>
            <a:r>
              <a:rPr lang="tr-TR" dirty="0" smtClean="0">
                <a:latin typeface="Times New Roman"/>
                <a:ea typeface="Times New Roman"/>
              </a:rPr>
              <a:t>başkasını </a:t>
            </a:r>
            <a:r>
              <a:rPr lang="tr-TR" dirty="0">
                <a:latin typeface="Times New Roman"/>
                <a:ea typeface="Times New Roman"/>
              </a:rPr>
              <a:t>taklit yoluyla kazandırılmaktadır. Öğretmen ya da diğer çocuklar engelli çocuk için bir modeldir. Çocuk modeli gözlemleyerek davranışı daha iyi anlar</a:t>
            </a:r>
            <a:r>
              <a:rPr lang="tr-TR" dirty="0" smtClean="0">
                <a:latin typeface="Times New Roman"/>
                <a:ea typeface="Times New Roman"/>
              </a:rPr>
              <a:t>.</a:t>
            </a:r>
          </a:p>
          <a:p>
            <a:r>
              <a:rPr lang="tr-TR" dirty="0" smtClean="0">
                <a:latin typeface="Times New Roman"/>
                <a:ea typeface="Times New Roman"/>
              </a:rPr>
              <a:t> </a:t>
            </a:r>
            <a:r>
              <a:rPr lang="tr-TR" dirty="0">
                <a:latin typeface="Times New Roman"/>
                <a:ea typeface="Times New Roman"/>
              </a:rPr>
              <a:t>Model olan kişi, davranışı yavaş ve çocuğun kolayca takip edebileceği şekilde yapmalıdır. Örneğin; öğretmen masayı silerek model olurken, aynı zamanda bu davranışı nasıl yerine getirdiğini sözel olarak açıklayabilir. Modeli taklit etme, film, hikaye ve kukla kahramanlarıyla da teşvik edilebilir </a:t>
            </a:r>
            <a:endParaRPr lang="tr-TR" dirty="0"/>
          </a:p>
        </p:txBody>
      </p:sp>
    </p:spTree>
    <p:extLst>
      <p:ext uri="{BB962C8B-B14F-4D97-AF65-F5344CB8AC3E}">
        <p14:creationId xmlns:p14="http://schemas.microsoft.com/office/powerpoint/2010/main" val="1168244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lnSpc>
                <a:spcPct val="150000"/>
              </a:lnSpc>
              <a:spcBef>
                <a:spcPts val="1000"/>
              </a:spcBef>
              <a:spcAft>
                <a:spcPts val="0"/>
              </a:spcAft>
            </a:pPr>
            <a:r>
              <a:rPr lang="tr-TR" sz="2000" dirty="0">
                <a:solidFill>
                  <a:srgbClr val="000000"/>
                </a:solidFill>
                <a:latin typeface="Times New Roman"/>
              </a:rPr>
              <a:t>Bu bölüm;</a:t>
            </a:r>
            <a:endParaRPr lang="tr-TR" sz="2000" dirty="0">
              <a:latin typeface="Times New Roman"/>
              <a:ea typeface="Times New Roman"/>
            </a:endParaRPr>
          </a:p>
          <a:p>
            <a:pPr marL="742950" lvl="1" indent="-285750" fontAlgn="base">
              <a:spcAft>
                <a:spcPts val="0"/>
              </a:spcAft>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spcAft>
                <a:spcPts val="0"/>
              </a:spcAft>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latin typeface="Times New Roman"/>
              <a:ea typeface="Times New Roman"/>
              <a:cs typeface="Times New Roman"/>
            </a:endParaRPr>
          </a:p>
          <a:p>
            <a:pPr marL="347345" indent="-347345" fontAlgn="base">
              <a:spcBef>
                <a:spcPts val="1000"/>
              </a:spcBef>
              <a:spcAft>
                <a:spcPts val="0"/>
              </a:spcAft>
            </a:pPr>
            <a:r>
              <a:rPr lang="tr-TR" sz="2000" dirty="0">
                <a:solidFill>
                  <a:srgbClr val="000000"/>
                </a:solidFill>
                <a:latin typeface="Times New Roman"/>
              </a:rPr>
              <a:t>kaynağından aynen alınmıştır.        </a:t>
            </a:r>
            <a:endParaRPr lang="tr-TR" sz="2000" dirty="0">
              <a:latin typeface="Times New Roman"/>
              <a:ea typeface="Times New Roman"/>
            </a:endParaRPr>
          </a:p>
          <a:p>
            <a:pPr>
              <a:lnSpc>
                <a:spcPct val="150000"/>
              </a:lnSpc>
              <a:spcAft>
                <a:spcPts val="0"/>
              </a:spcAft>
            </a:pPr>
            <a:r>
              <a:rPr lang="tr-TR" sz="2000" dirty="0">
                <a:latin typeface="Times New Roman"/>
                <a:ea typeface="Times New Roman"/>
              </a:rPr>
              <a:t> </a:t>
            </a:r>
            <a:endParaRPr lang="tr-TR" sz="2000" i="1" dirty="0">
              <a:latin typeface="Times New Roman"/>
              <a:ea typeface="Times New Roman"/>
            </a:endParaRP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r>
              <a:rPr lang="tr-TR" sz="2800" b="1" dirty="0">
                <a:latin typeface="Times New Roman"/>
                <a:ea typeface="Times New Roman"/>
              </a:rPr>
              <a:t>Ödül:</a:t>
            </a:r>
            <a:r>
              <a:rPr lang="tr-TR" sz="2800" dirty="0">
                <a:latin typeface="Times New Roman"/>
                <a:ea typeface="Times New Roman"/>
              </a:rPr>
              <a:t> Çocuğa istenilen davranışları kazandırmak için uygulanan bir tekniktir. Ödül, çocuk istenilen davranışı yaptığında, bu davranışın yerleşmesini sağlayan pekiştiricileri içermektedir. Bu anlamda ödül verme, istenilen davranışlar için çocukta haz yaratacak pekiştiricileri kullanmaktır. </a:t>
            </a:r>
            <a:endParaRPr lang="tr-TR" sz="2800" dirty="0"/>
          </a:p>
        </p:txBody>
      </p:sp>
    </p:spTree>
    <p:extLst>
      <p:ext uri="{BB962C8B-B14F-4D97-AF65-F5344CB8AC3E}">
        <p14:creationId xmlns:p14="http://schemas.microsoft.com/office/powerpoint/2010/main" val="637202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74638"/>
            <a:ext cx="7457256" cy="634082"/>
          </a:xfrm>
        </p:spPr>
        <p:txBody>
          <a:bodyPr/>
          <a:lstStyle/>
          <a:p>
            <a:endParaRPr lang="tr-TR" dirty="0"/>
          </a:p>
        </p:txBody>
      </p:sp>
      <p:sp>
        <p:nvSpPr>
          <p:cNvPr id="3" name="İçerik Yer Tutucusu 2"/>
          <p:cNvSpPr>
            <a:spLocks noGrp="1"/>
          </p:cNvSpPr>
          <p:nvPr>
            <p:ph sz="quarter" idx="1"/>
          </p:nvPr>
        </p:nvSpPr>
        <p:spPr>
          <a:xfrm>
            <a:off x="539552" y="1052736"/>
            <a:ext cx="7385248" cy="5421216"/>
          </a:xfrm>
        </p:spPr>
        <p:txBody>
          <a:bodyPr>
            <a:noAutofit/>
          </a:bodyPr>
          <a:lstStyle/>
          <a:p>
            <a:pPr lvl="0">
              <a:buClr>
                <a:srgbClr val="FE8637"/>
              </a:buClr>
            </a:pPr>
            <a:r>
              <a:rPr lang="tr-TR" dirty="0">
                <a:solidFill>
                  <a:prstClr val="black"/>
                </a:solidFill>
                <a:latin typeface="Times New Roman"/>
                <a:ea typeface="Times New Roman"/>
              </a:rPr>
              <a:t>Çocuğa olumlu davranışın hemen arkasından verilen ödüller üç grupta toplanmaktadır </a:t>
            </a:r>
            <a:endParaRPr lang="tr-TR" dirty="0" smtClean="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smtClean="0">
                <a:latin typeface="Times New Roman"/>
                <a:ea typeface="Times New Roman"/>
              </a:rPr>
              <a:t>çocuğun </a:t>
            </a:r>
            <a:r>
              <a:rPr lang="tr-TR" dirty="0">
                <a:latin typeface="Times New Roman"/>
                <a:ea typeface="Times New Roman"/>
              </a:rPr>
              <a:t>sevdiği yiyecek ve içecek birincil ödülleri,</a:t>
            </a:r>
            <a:endParaRPr lang="tr-TR"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a:latin typeface="Times New Roman"/>
                <a:ea typeface="Times New Roman"/>
              </a:rPr>
              <a:t>çocuğun istenilen davranışı yapması sonucunda övgüler duyması ikincil ödülleri,</a:t>
            </a:r>
            <a:endParaRPr lang="tr-TR"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a:latin typeface="Times New Roman"/>
                <a:ea typeface="Times New Roman"/>
              </a:rPr>
              <a:t>çocuğun hoşlandığı etkinlikler ise etkinlik ödüllerini oluşturmaktadır.</a:t>
            </a:r>
            <a:endParaRPr lang="tr-TR" i="1" dirty="0">
              <a:latin typeface="Times New Roman"/>
              <a:ea typeface="Times New Roman"/>
            </a:endParaRPr>
          </a:p>
          <a:p>
            <a:r>
              <a:rPr lang="tr-TR" dirty="0">
                <a:latin typeface="Times New Roman"/>
                <a:ea typeface="Times New Roman"/>
              </a:rPr>
              <a:t>Yeni bir davranışın kazandırılması aşamasında çocuğu güdelemek amacıyla birincil ödülleri kullanmak gereklidir. </a:t>
            </a:r>
            <a:endParaRPr lang="tr-TR" dirty="0"/>
          </a:p>
        </p:txBody>
      </p:sp>
    </p:spTree>
    <p:extLst>
      <p:ext uri="{BB962C8B-B14F-4D97-AF65-F5344CB8AC3E}">
        <p14:creationId xmlns:p14="http://schemas.microsoft.com/office/powerpoint/2010/main" val="2899399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Çocuk istenilen bir davranışı kazandığı zaman birincil ödüller düzenli bir şekilde azaltılmaya başlanmalıdır. Örneğin; her doğru yanıt sonunda verilen birincil ödüller, daha sonra iki ya da üç doğru yanıt sonunda verilmelidir. Birincil ödüller, çocuk davranışı kazandıkça yerini sosyal ya da etkinlik ödüllerine bırakmalıdır. Bununla beraber, ödülün azaltılmasında çocuğun hazır olduğu zamanı belirlemek çok önemlidir </a:t>
            </a:r>
            <a:endParaRPr lang="tr-TR" sz="2800" dirty="0">
              <a:solidFill>
                <a:prstClr val="black"/>
              </a:solidFill>
            </a:endParaRPr>
          </a:p>
          <a:p>
            <a:endParaRPr lang="tr-TR" sz="2800" dirty="0"/>
          </a:p>
        </p:txBody>
      </p:sp>
    </p:spTree>
    <p:extLst>
      <p:ext uri="{BB962C8B-B14F-4D97-AF65-F5344CB8AC3E}">
        <p14:creationId xmlns:p14="http://schemas.microsoft.com/office/powerpoint/2010/main" val="28208717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r>
              <a:rPr lang="tr-TR" sz="2400" cap="none" dirty="0">
                <a:solidFill>
                  <a:prstClr val="black"/>
                </a:solidFill>
                <a:latin typeface="Times New Roman"/>
                <a:ea typeface="Times New Roman"/>
                <a:cs typeface="+mn-cs"/>
              </a:rPr>
              <a:t> </a:t>
            </a:r>
            <a:endParaRPr lang="tr-TR" dirty="0"/>
          </a:p>
        </p:txBody>
      </p:sp>
      <p:sp>
        <p:nvSpPr>
          <p:cNvPr id="3" name="İçerik Yer Tutucusu 2"/>
          <p:cNvSpPr>
            <a:spLocks noGrp="1"/>
          </p:cNvSpPr>
          <p:nvPr>
            <p:ph sz="quarter" idx="1"/>
          </p:nvPr>
        </p:nvSpPr>
        <p:spPr/>
        <p:txBody>
          <a:bodyPr/>
          <a:lstStyle/>
          <a:p>
            <a:r>
              <a:rPr lang="tr-TR" b="1" dirty="0">
                <a:latin typeface="Times New Roman"/>
                <a:ea typeface="Times New Roman"/>
              </a:rPr>
              <a:t>Zincirleme davranışların adım adım öğretilmesi:</a:t>
            </a:r>
            <a:r>
              <a:rPr lang="tr-TR" dirty="0">
                <a:latin typeface="Times New Roman"/>
                <a:ea typeface="Times New Roman"/>
              </a:rPr>
              <a:t> Öğretmenlerin çocuklara kazandırmaya çalıştığı davranışlar çoğunlukla tek bir davranış olmayıp, zincirleme davranışlardır. Zincirleme, bir davranışın kazandırılması için o davranışı oluşturan basamakların belli sırayla öğretilmesidir. Bu basamakların neler olduğunun belirlenmesine ise beceri analizi denilmektedir. </a:t>
            </a:r>
            <a:endParaRPr lang="tr-TR" dirty="0"/>
          </a:p>
        </p:txBody>
      </p:sp>
    </p:spTree>
    <p:extLst>
      <p:ext uri="{BB962C8B-B14F-4D97-AF65-F5344CB8AC3E}">
        <p14:creationId xmlns:p14="http://schemas.microsoft.com/office/powerpoint/2010/main" val="3711820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dirty="0">
                <a:solidFill>
                  <a:prstClr val="black"/>
                </a:solidFill>
                <a:latin typeface="Times New Roman"/>
                <a:ea typeface="Times New Roman"/>
              </a:rPr>
              <a:t>Beceri analizi, bir beceriyi oluşturan her bir basamağın sıralanmasıdır. Öğretim için zincirleme davranışların beceri analizleri geliştirildikten sonra, öğretmen bu beceriyi nasıl öğreteceğine karar vermelidir. Öğretilebilecek beceri analizleri üç grupta toplanmaktadır </a:t>
            </a:r>
            <a:endParaRPr lang="tr-TR" sz="3200" dirty="0">
              <a:solidFill>
                <a:prstClr val="black"/>
              </a:solidFill>
            </a:endParaRPr>
          </a:p>
        </p:txBody>
      </p:sp>
    </p:spTree>
    <p:extLst>
      <p:ext uri="{BB962C8B-B14F-4D97-AF65-F5344CB8AC3E}">
        <p14:creationId xmlns:p14="http://schemas.microsoft.com/office/powerpoint/2010/main" val="3097948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sz="2800" b="1" dirty="0">
                <a:latin typeface="Times New Roman"/>
                <a:ea typeface="Times New Roman"/>
              </a:rPr>
              <a:t>İleriye zincirleme:</a:t>
            </a:r>
            <a:r>
              <a:rPr lang="tr-TR" sz="2800" dirty="0">
                <a:latin typeface="Times New Roman"/>
                <a:ea typeface="Times New Roman"/>
              </a:rPr>
              <a:t> İleriye zincirleme, davranışın beceri analizinde yer alan ilk basamakla öğretime başlanarak her denemede yalnızca bir basamağın öğretilmesi olarak tanımlanmaktadır. </a:t>
            </a:r>
            <a:endParaRPr lang="tr-TR" sz="2800" i="1" dirty="0">
              <a:latin typeface="Times New Roman"/>
              <a:ea typeface="Times New Roman"/>
            </a:endParaRPr>
          </a:p>
          <a:p>
            <a:endParaRPr lang="tr-TR" sz="2800" dirty="0"/>
          </a:p>
        </p:txBody>
      </p:sp>
    </p:spTree>
    <p:extLst>
      <p:ext uri="{BB962C8B-B14F-4D97-AF65-F5344CB8AC3E}">
        <p14:creationId xmlns:p14="http://schemas.microsoft.com/office/powerpoint/2010/main" val="3671963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lvl="0" algn="just">
              <a:lnSpc>
                <a:spcPct val="150000"/>
              </a:lnSpc>
              <a:spcAft>
                <a:spcPts val="800"/>
              </a:spcAft>
              <a:buClr>
                <a:srgbClr val="FE8637"/>
              </a:buClr>
            </a:pPr>
            <a:r>
              <a:rPr lang="tr-TR" sz="2800" b="1" dirty="0">
                <a:solidFill>
                  <a:prstClr val="black"/>
                </a:solidFill>
                <a:latin typeface="Times New Roman"/>
                <a:ea typeface="Times New Roman"/>
              </a:rPr>
              <a:t>Geriye zincirleme:</a:t>
            </a:r>
            <a:r>
              <a:rPr lang="tr-TR" sz="2800" dirty="0">
                <a:solidFill>
                  <a:prstClr val="black"/>
                </a:solidFill>
                <a:latin typeface="Times New Roman"/>
                <a:ea typeface="Times New Roman"/>
              </a:rPr>
              <a:t> İleriye zincirlemenin tersi olarak düşünülmektedir. Geriye zincirleme, zincirleme davranışının beceri analizinde yer alan son basamakla öğretime başlanarak her denemede yalnızca bir basamağın öğretilmesi olarak tanımlanmaktadır.</a:t>
            </a:r>
            <a:endParaRPr lang="tr-TR" sz="2800" i="1" dirty="0">
              <a:solidFill>
                <a:prstClr val="black"/>
              </a:solidFill>
              <a:latin typeface="Times New Roman"/>
              <a:ea typeface="Times New Roman"/>
            </a:endParaRPr>
          </a:p>
          <a:p>
            <a:endParaRPr lang="tr-TR" sz="2800" dirty="0"/>
          </a:p>
        </p:txBody>
      </p:sp>
    </p:spTree>
    <p:extLst>
      <p:ext uri="{BB962C8B-B14F-4D97-AF65-F5344CB8AC3E}">
        <p14:creationId xmlns:p14="http://schemas.microsoft.com/office/powerpoint/2010/main" val="507928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Tüm basamakların bir arada öğretilmesi:</a:t>
            </a:r>
            <a:r>
              <a:rPr lang="tr-TR" dirty="0">
                <a:latin typeface="Times New Roman"/>
                <a:ea typeface="Times New Roman"/>
              </a:rPr>
              <a:t> Her denemede zincirleme davranışın beceri analizinde yer alan basamağın öğretilmesi yerine, basamakların tümünün birden öğretilmesi olarak </a:t>
            </a:r>
            <a:r>
              <a:rPr lang="tr-TR" dirty="0" smtClean="0">
                <a:latin typeface="Times New Roman"/>
                <a:ea typeface="Times New Roman"/>
              </a:rPr>
              <a:t>tanımlanmaktadır</a:t>
            </a:r>
            <a:endParaRPr lang="tr-TR" i="1" dirty="0">
              <a:latin typeface="Times New Roman"/>
              <a:ea typeface="Times New Roman"/>
            </a:endParaRPr>
          </a:p>
        </p:txBody>
      </p:sp>
    </p:spTree>
    <p:extLst>
      <p:ext uri="{BB962C8B-B14F-4D97-AF65-F5344CB8AC3E}">
        <p14:creationId xmlns:p14="http://schemas.microsoft.com/office/powerpoint/2010/main" val="1636712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lvl="0">
              <a:buClr>
                <a:srgbClr val="FE8637"/>
              </a:buClr>
            </a:pPr>
            <a:r>
              <a:rPr lang="tr-TR" sz="2800" b="1" dirty="0">
                <a:solidFill>
                  <a:prstClr val="black"/>
                </a:solidFill>
                <a:latin typeface="Times New Roman"/>
                <a:ea typeface="Times New Roman"/>
              </a:rPr>
              <a:t>Davranışların tekrarlanması:</a:t>
            </a:r>
            <a:r>
              <a:rPr lang="tr-TR" sz="2800" dirty="0">
                <a:solidFill>
                  <a:prstClr val="black"/>
                </a:solidFill>
                <a:latin typeface="Times New Roman"/>
                <a:ea typeface="Times New Roman"/>
              </a:rPr>
              <a:t> Davranışların pekiştirilmesinde önemli bir tekniktir. Örneğin; öğretmen çocuğa ona kadar saymasını öğretirken sayı saymayı değişik nesnelerle tekrarlayabilir. Öğretmenin kazandırmak istediği bazı davranışlar okul ortamında tekrarlanmayacak türden olabilir (örneğin, otobüse binme, bilet kullanma, otobüste durma ve inme gibi). Bu durumlarda öğretmen söz konusu davranışları dramatik oyun etkinliği kullanarak öğretebilir </a:t>
            </a:r>
            <a:endParaRPr lang="tr-TR" sz="2800" dirty="0">
              <a:solidFill>
                <a:prstClr val="black"/>
              </a:solidFill>
            </a:endParaRPr>
          </a:p>
          <a:p>
            <a:endParaRPr lang="tr-TR" sz="2800" dirty="0"/>
          </a:p>
        </p:txBody>
      </p:sp>
    </p:spTree>
    <p:extLst>
      <p:ext uri="{BB962C8B-B14F-4D97-AF65-F5344CB8AC3E}">
        <p14:creationId xmlns:p14="http://schemas.microsoft.com/office/powerpoint/2010/main" val="1146103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latin typeface="Times New Roman"/>
                <a:ea typeface="Times New Roman"/>
              </a:rPr>
              <a:t>G</a:t>
            </a:r>
            <a:r>
              <a:rPr lang="tr-TR" sz="2800" b="1" dirty="0">
                <a:latin typeface="Times New Roman"/>
                <a:ea typeface="Times New Roman"/>
              </a:rPr>
              <a:t>enelleme:</a:t>
            </a:r>
            <a:r>
              <a:rPr lang="tr-TR" sz="2800" dirty="0">
                <a:latin typeface="Times New Roman"/>
                <a:ea typeface="Times New Roman"/>
              </a:rPr>
              <a:t> Genelleme, çocuğun öğretim koşulları dışında diğer koşullarda da öğrendiklerini sergileyebilmesidir. Çocukların öğrenilen davranışları günlük yaşamda da kullanabilmesi için öğrenilen davranışlarını genellemesine yönelik öğretmenlerin, çocuklara yaşantılar sunması </a:t>
            </a:r>
            <a:r>
              <a:rPr lang="tr-TR" sz="2800" dirty="0" smtClean="0">
                <a:latin typeface="Times New Roman"/>
                <a:ea typeface="Times New Roman"/>
              </a:rPr>
              <a:t>gerekmektedir</a:t>
            </a:r>
            <a:endParaRPr lang="tr-TR" sz="2800" dirty="0"/>
          </a:p>
        </p:txBody>
      </p:sp>
    </p:spTree>
    <p:extLst>
      <p:ext uri="{BB962C8B-B14F-4D97-AF65-F5344CB8AC3E}">
        <p14:creationId xmlns:p14="http://schemas.microsoft.com/office/powerpoint/2010/main" val="92680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lnSpc>
                <a:spcPct val="150000"/>
              </a:lnSpc>
              <a:spcBef>
                <a:spcPts val="600"/>
              </a:spcBef>
              <a:spcAft>
                <a:spcPts val="600"/>
              </a:spcAft>
            </a:pPr>
            <a:r>
              <a:rPr lang="tr-TR" sz="2400" b="1" cap="none" dirty="0">
                <a:solidFill>
                  <a:prstClr val="black"/>
                </a:solidFill>
                <a:latin typeface="Times New Roman"/>
                <a:ea typeface="Times New Roman"/>
                <a:cs typeface="+mn-cs"/>
              </a:rPr>
              <a:t>ÖZEL EĞİTİMDE KULLANILAN YÖNTEMLER</a:t>
            </a:r>
            <a:endParaRPr lang="tr-TR" sz="2400" i="1" cap="none" dirty="0">
              <a:solidFill>
                <a:prstClr val="black"/>
              </a:solidFill>
              <a:latin typeface="Times New Roman"/>
              <a:ea typeface="Times New Roman"/>
              <a:cs typeface="+mn-cs"/>
            </a:endParaRPr>
          </a:p>
        </p:txBody>
      </p:sp>
      <p:sp>
        <p:nvSpPr>
          <p:cNvPr id="3" name="2 İçerik Yer Tutucusu"/>
          <p:cNvSpPr>
            <a:spLocks noGrp="1"/>
          </p:cNvSpPr>
          <p:nvPr>
            <p:ph sz="quarter" idx="1"/>
          </p:nvPr>
        </p:nvSpPr>
        <p:spPr/>
        <p:txBody>
          <a:bodyPr>
            <a:normAutofit/>
          </a:bodyPr>
          <a:lstStyle/>
          <a:p>
            <a:pPr algn="just">
              <a:lnSpc>
                <a:spcPct val="150000"/>
              </a:lnSpc>
              <a:spcAft>
                <a:spcPts val="600"/>
              </a:spcAft>
            </a:pPr>
            <a:r>
              <a:rPr lang="tr-TR" dirty="0" smtClean="0">
                <a:latin typeface="Times New Roman"/>
                <a:ea typeface="Times New Roman"/>
              </a:rPr>
              <a:t>Çocukların </a:t>
            </a:r>
            <a:r>
              <a:rPr lang="tr-TR" dirty="0">
                <a:latin typeface="Times New Roman"/>
                <a:ea typeface="Times New Roman"/>
              </a:rPr>
              <a:t>belirlenen amaçlara ulaşmalarında öğretim yöntemleri önemli bir yer tutmaktadır. Öğretmen hangi öğretim yöntemini kullanacağına çocukların performanslarını göz önünde bulundurarak karar vermelidir. Etkili bir kaynaştırmada doğrudan öğretim, keşif yoluyla öğrenme ve işbirliğine dayalı öğrenme yöntemleri kullanılabilir.</a:t>
            </a:r>
            <a:endParaRPr lang="tr-TR" i="1" dirty="0">
              <a:latin typeface="Times New Roman"/>
              <a:ea typeface="Times New Roman"/>
            </a:endParaRP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rPr>
              <a:t>Kaynaştırma eğitiminde kullanılan teknikler:</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Uyaran genellemesi: </a:t>
            </a:r>
            <a:r>
              <a:rPr lang="tr-TR" dirty="0">
                <a:latin typeface="Times New Roman"/>
                <a:ea typeface="Times New Roman"/>
              </a:rPr>
              <a:t>Öğrenilen davranışların, öğretimin gerçekleştiği ortam ya da uyarıcıların dışındaki ortamlarda sergilenmesidir. Örneğin; bir çocuğun hayat bilgisi dersinde öğrendiği bilgileri, evde gerektiği durumda kullanmasıdır.</a:t>
            </a:r>
            <a:endParaRPr lang="tr-TR" i="1" dirty="0">
              <a:latin typeface="Times New Roman"/>
              <a:ea typeface="Times New Roman"/>
            </a:endParaRPr>
          </a:p>
          <a:p>
            <a:r>
              <a:rPr lang="tr-TR" dirty="0">
                <a:latin typeface="Times New Roman"/>
                <a:ea typeface="Times New Roman"/>
              </a:rPr>
              <a:t> </a:t>
            </a:r>
            <a:endParaRPr lang="tr-TR" dirty="0"/>
          </a:p>
        </p:txBody>
      </p:sp>
    </p:spTree>
    <p:extLst>
      <p:ext uri="{BB962C8B-B14F-4D97-AF65-F5344CB8AC3E}">
        <p14:creationId xmlns:p14="http://schemas.microsoft.com/office/powerpoint/2010/main" val="3490845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b="1" dirty="0">
                <a:solidFill>
                  <a:prstClr val="black"/>
                </a:solidFill>
                <a:latin typeface="Times New Roman"/>
                <a:ea typeface="Times New Roman"/>
              </a:rPr>
              <a:t>Tepki </a:t>
            </a:r>
            <a:r>
              <a:rPr lang="tr-TR" sz="2800" b="1" dirty="0" smtClean="0">
                <a:solidFill>
                  <a:prstClr val="black"/>
                </a:solidFill>
                <a:latin typeface="Times New Roman"/>
                <a:ea typeface="Times New Roman"/>
              </a:rPr>
              <a:t>genellemesi</a:t>
            </a:r>
            <a:r>
              <a:rPr lang="tr-TR" sz="2800" dirty="0" smtClean="0">
                <a:solidFill>
                  <a:prstClr val="black"/>
                </a:solidFill>
                <a:latin typeface="Times New Roman"/>
                <a:ea typeface="Times New Roman"/>
              </a:rPr>
              <a:t> </a:t>
            </a:r>
            <a:endParaRPr lang="tr-TR" sz="2800" dirty="0" smtClean="0">
              <a:solidFill>
                <a:prstClr val="black"/>
              </a:solidFill>
              <a:latin typeface="Times New Roman"/>
              <a:ea typeface="Times New Roman"/>
            </a:endParaRPr>
          </a:p>
          <a:p>
            <a:pPr lvl="0">
              <a:buClr>
                <a:srgbClr val="FE8637"/>
              </a:buClr>
            </a:pPr>
            <a:r>
              <a:rPr lang="tr-TR" sz="2800" dirty="0" smtClean="0">
                <a:solidFill>
                  <a:prstClr val="black"/>
                </a:solidFill>
                <a:latin typeface="Times New Roman"/>
                <a:ea typeface="Times New Roman"/>
              </a:rPr>
              <a:t>Değiştirilmek </a:t>
            </a:r>
            <a:r>
              <a:rPr lang="tr-TR" sz="2800" dirty="0">
                <a:solidFill>
                  <a:prstClr val="black"/>
                </a:solidFill>
                <a:latin typeface="Times New Roman"/>
                <a:ea typeface="Times New Roman"/>
              </a:rPr>
              <a:t>istenen hedef davranışla ilişkili olan ve henüz öğretilmemiş olan davranışların sergilenmesidir. Örneğin; selamlaşma davranışı öğretilen çocuğun gerekli durumlarda farklı şekillerde selamlaşma yöntemini kullanarak aynı amacı karşılayabilmesidir </a:t>
            </a:r>
            <a:endParaRPr lang="tr-TR" sz="2800" dirty="0">
              <a:solidFill>
                <a:prstClr val="black"/>
              </a:solidFill>
            </a:endParaRPr>
          </a:p>
        </p:txBody>
      </p:sp>
    </p:spTree>
    <p:extLst>
      <p:ext uri="{BB962C8B-B14F-4D97-AF65-F5344CB8AC3E}">
        <p14:creationId xmlns:p14="http://schemas.microsoft.com/office/powerpoint/2010/main" val="1331982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b="1" dirty="0">
                <a:latin typeface="Times New Roman"/>
                <a:ea typeface="Times New Roman"/>
              </a:rPr>
              <a:t>Soru sorma:</a:t>
            </a:r>
            <a:r>
              <a:rPr lang="tr-TR" sz="2800" dirty="0">
                <a:latin typeface="Times New Roman"/>
                <a:ea typeface="Times New Roman"/>
              </a:rPr>
              <a:t> Öğretmenler belirli davranışların kazandırılmasında soru sorma tekniğini kullanmalıdırlar. Soru sorma çocuklarda, empati becerisini geliştirdiği gibi problem çözme becerisine de yardımcı olmaktadır. Ancak bazı durumlarda çocuklar sorulan sorulara istenilen cevapları verememektedir. </a:t>
            </a:r>
            <a:endParaRPr lang="tr-TR" sz="2800" dirty="0"/>
          </a:p>
        </p:txBody>
      </p:sp>
    </p:spTree>
    <p:extLst>
      <p:ext uri="{BB962C8B-B14F-4D97-AF65-F5344CB8AC3E}">
        <p14:creationId xmlns:p14="http://schemas.microsoft.com/office/powerpoint/2010/main" val="1071850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lnSpc>
                <a:spcPct val="150000"/>
              </a:lnSpc>
              <a:spcAft>
                <a:spcPts val="800"/>
              </a:spcAft>
            </a:pPr>
            <a:r>
              <a:rPr lang="tr-TR" dirty="0">
                <a:latin typeface="Times New Roman"/>
                <a:ea typeface="Times New Roman"/>
              </a:rPr>
              <a:t>Çocuklardan oyuncak ayının yerini hatırlamalarını ister. Genelden özele doğru sorular sorarak, onlara yardımcı olur. Çocuklar hatırlayamadığında öğretmen genel ve daha özel ipucu niteliğindeki soruları sorar:</a:t>
            </a:r>
            <a:endParaRPr lang="tr-TR"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a:latin typeface="Times New Roman"/>
                <a:ea typeface="Times New Roman"/>
              </a:rPr>
              <a:t>‘Tekrar başa dönelim, ayıyı aldım sonra ne yaptım?’</a:t>
            </a:r>
            <a:endParaRPr lang="tr-TR"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a:latin typeface="Times New Roman"/>
                <a:ea typeface="Times New Roman"/>
              </a:rPr>
              <a:t>‘Ayının ne kadar büyük olduğunu düşünün (Elleri ile ayının boyutlarını gösterir). Nereye koymuş olabilirim’.</a:t>
            </a:r>
            <a:endParaRPr lang="tr-TR" i="1" dirty="0">
              <a:latin typeface="Times New Roman"/>
              <a:ea typeface="Times New Roman"/>
            </a:endParaRPr>
          </a:p>
          <a:p>
            <a:pPr marL="342900" lvl="0" indent="-342900" algn="just">
              <a:lnSpc>
                <a:spcPct val="150000"/>
              </a:lnSpc>
              <a:spcAft>
                <a:spcPts val="800"/>
              </a:spcAft>
              <a:buFont typeface="Symbol"/>
              <a:buChar char=""/>
              <a:tabLst>
                <a:tab pos="228600" algn="l"/>
              </a:tabLst>
            </a:pPr>
            <a:r>
              <a:rPr lang="tr-TR" dirty="0" smtClean="0">
                <a:latin typeface="Times New Roman"/>
                <a:ea typeface="Times New Roman"/>
              </a:rPr>
              <a:t>‘</a:t>
            </a:r>
            <a:endParaRPr lang="tr-TR" dirty="0"/>
          </a:p>
        </p:txBody>
      </p:sp>
    </p:spTree>
    <p:extLst>
      <p:ext uri="{BB962C8B-B14F-4D97-AF65-F5344CB8AC3E}">
        <p14:creationId xmlns:p14="http://schemas.microsoft.com/office/powerpoint/2010/main" val="2038011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cap="none" dirty="0">
                <a:solidFill>
                  <a:prstClr val="black"/>
                </a:solidFill>
                <a:latin typeface="Times New Roman"/>
                <a:ea typeface="Times New Roman"/>
              </a:rPr>
              <a:t>Kaynaştırma eğitiminde kullanılan </a:t>
            </a:r>
            <a:r>
              <a:rPr lang="tr-TR" sz="2800" b="1" cap="none" dirty="0" smtClean="0">
                <a:solidFill>
                  <a:prstClr val="black"/>
                </a:solidFill>
                <a:latin typeface="Times New Roman"/>
                <a:ea typeface="Times New Roman"/>
              </a:rPr>
              <a:t>teknikler</a:t>
            </a:r>
            <a:endParaRPr lang="tr-TR" sz="2800" dirty="0"/>
          </a:p>
        </p:txBody>
      </p:sp>
      <p:sp>
        <p:nvSpPr>
          <p:cNvPr id="3" name="İçerik Yer Tutucusu 2"/>
          <p:cNvSpPr>
            <a:spLocks noGrp="1"/>
          </p:cNvSpPr>
          <p:nvPr>
            <p:ph sz="quarter" idx="1"/>
          </p:nvPr>
        </p:nvSpPr>
        <p:spPr/>
        <p:txBody>
          <a:bodyPr>
            <a:normAutofit/>
          </a:bodyPr>
          <a:lstStyle/>
          <a:p>
            <a:pPr marL="342900" lvl="0" indent="-342900" algn="just">
              <a:lnSpc>
                <a:spcPct val="150000"/>
              </a:lnSpc>
              <a:spcAft>
                <a:spcPts val="800"/>
              </a:spcAft>
              <a:buFont typeface="Symbol"/>
              <a:buChar char=""/>
              <a:tabLst>
                <a:tab pos="228600" algn="l"/>
              </a:tabLst>
            </a:pPr>
            <a:r>
              <a:rPr lang="tr-TR" sz="2800" dirty="0">
                <a:latin typeface="Times New Roman"/>
                <a:ea typeface="Times New Roman"/>
              </a:rPr>
              <a:t>Öğretmen yeri el hareketleriyle biraz daha belirleyerek ‘Bu yakınlarda bir yere koydum. Şimdi hatırlıyor musunuz?’</a:t>
            </a:r>
            <a:endParaRPr lang="tr-TR" sz="2800" i="1" dirty="0">
              <a:latin typeface="Times New Roman"/>
              <a:ea typeface="Times New Roman"/>
            </a:endParaRPr>
          </a:p>
          <a:p>
            <a:r>
              <a:rPr lang="tr-TR" sz="2800" dirty="0">
                <a:latin typeface="Times New Roman"/>
                <a:ea typeface="Times New Roman"/>
              </a:rPr>
              <a:t>Öğretmen ellerini biraz daha yakın çevrede dolaştırarak ‘Buralarda bir şeyin içine koydum, hatırlıyor musunuz?’ gibi sorularla çocukların oyuncak ayıyı bulmalarına yardımcı olur </a:t>
            </a:r>
            <a:endParaRPr lang="tr-TR" sz="2800" dirty="0"/>
          </a:p>
        </p:txBody>
      </p:sp>
    </p:spTree>
    <p:extLst>
      <p:ext uri="{BB962C8B-B14F-4D97-AF65-F5344CB8AC3E}">
        <p14:creationId xmlns:p14="http://schemas.microsoft.com/office/powerpoint/2010/main" val="9253489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rPr>
              <a:t>Kaynaştırma eğitiminde kullanılan teknikler:</a:t>
            </a:r>
            <a:endParaRPr lang="tr-TR" dirty="0"/>
          </a:p>
        </p:txBody>
      </p:sp>
      <p:sp>
        <p:nvSpPr>
          <p:cNvPr id="3" name="İçerik Yer Tutucusu 2"/>
          <p:cNvSpPr>
            <a:spLocks noGrp="1"/>
          </p:cNvSpPr>
          <p:nvPr>
            <p:ph sz="quarter" idx="1"/>
          </p:nvPr>
        </p:nvSpPr>
        <p:spPr/>
        <p:txBody>
          <a:bodyPr>
            <a:normAutofit fontScale="77500" lnSpcReduction="20000"/>
          </a:bodyPr>
          <a:lstStyle/>
          <a:p>
            <a:pPr algn="just">
              <a:lnSpc>
                <a:spcPct val="150000"/>
              </a:lnSpc>
              <a:spcAft>
                <a:spcPts val="800"/>
              </a:spcAft>
            </a:pPr>
            <a:r>
              <a:rPr lang="tr-TR" sz="4000" b="1" dirty="0">
                <a:latin typeface="Times New Roman"/>
                <a:ea typeface="Times New Roman"/>
              </a:rPr>
              <a:t>Ayırt etme becerilerinin </a:t>
            </a:r>
            <a:r>
              <a:rPr lang="tr-TR" sz="4000" b="1" dirty="0" smtClean="0">
                <a:latin typeface="Times New Roman"/>
                <a:ea typeface="Times New Roman"/>
              </a:rPr>
              <a:t>eğitimi</a:t>
            </a:r>
          </a:p>
          <a:p>
            <a:pPr algn="just">
              <a:lnSpc>
                <a:spcPct val="150000"/>
              </a:lnSpc>
              <a:spcAft>
                <a:spcPts val="800"/>
              </a:spcAft>
            </a:pPr>
            <a:r>
              <a:rPr lang="tr-TR" sz="4000" dirty="0" smtClean="0">
                <a:latin typeface="Times New Roman"/>
                <a:ea typeface="Times New Roman"/>
              </a:rPr>
              <a:t> </a:t>
            </a:r>
            <a:r>
              <a:rPr lang="tr-TR" sz="3600" dirty="0" smtClean="0">
                <a:latin typeface="Times New Roman"/>
                <a:ea typeface="Times New Roman"/>
              </a:rPr>
              <a:t>Ayırt etme eğitimi özellikle algı problemlerinin çözümlenmesinde büyük katkılar sağlamaktadır. Ayırt </a:t>
            </a:r>
            <a:r>
              <a:rPr lang="tr-TR" sz="3600" dirty="0">
                <a:latin typeface="Times New Roman"/>
                <a:ea typeface="Times New Roman"/>
              </a:rPr>
              <a:t>etme eğitimi şu aşamalarda hazırlanmalıdır. Örneğin; kendi </a:t>
            </a:r>
            <a:r>
              <a:rPr lang="tr-TR" sz="3600" dirty="0" smtClean="0">
                <a:latin typeface="Times New Roman"/>
                <a:ea typeface="Times New Roman"/>
              </a:rPr>
              <a:t>ismini </a:t>
            </a:r>
            <a:r>
              <a:rPr lang="tr-TR" sz="3600" dirty="0">
                <a:latin typeface="Times New Roman"/>
                <a:ea typeface="Times New Roman"/>
              </a:rPr>
              <a:t>ayırt edemeyen bir çocuk </a:t>
            </a:r>
            <a:r>
              <a:rPr lang="tr-TR" sz="3600" dirty="0" smtClean="0">
                <a:latin typeface="Times New Roman"/>
                <a:ea typeface="Times New Roman"/>
              </a:rPr>
              <a:t>için; Çocuğun </a:t>
            </a:r>
            <a:r>
              <a:rPr lang="tr-TR" sz="3600" dirty="0">
                <a:latin typeface="Times New Roman"/>
                <a:ea typeface="Times New Roman"/>
              </a:rPr>
              <a:t>adından çok farklı ve az farklı olan adları listelenir</a:t>
            </a:r>
            <a:r>
              <a:rPr lang="tr-TR" sz="3600" dirty="0" smtClean="0">
                <a:latin typeface="Times New Roman"/>
                <a:ea typeface="Times New Roman"/>
              </a:rPr>
              <a:t>.</a:t>
            </a:r>
            <a:endParaRPr lang="tr-TR" sz="3600" i="1" dirty="0">
              <a:latin typeface="Times New Roman"/>
              <a:ea typeface="Times New Roman"/>
            </a:endParaRPr>
          </a:p>
        </p:txBody>
      </p:sp>
    </p:spTree>
    <p:extLst>
      <p:ext uri="{BB962C8B-B14F-4D97-AF65-F5344CB8AC3E}">
        <p14:creationId xmlns:p14="http://schemas.microsoft.com/office/powerpoint/2010/main" val="10197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cap="none" dirty="0">
                <a:solidFill>
                  <a:prstClr val="black"/>
                </a:solidFill>
                <a:latin typeface="Times New Roman"/>
                <a:ea typeface="Times New Roman"/>
              </a:rPr>
              <a:t>Kaynaştırma eğitiminde kullanılan teknikler:</a:t>
            </a:r>
            <a:endParaRPr lang="tr-TR" sz="2800" dirty="0"/>
          </a:p>
        </p:txBody>
      </p:sp>
      <p:sp>
        <p:nvSpPr>
          <p:cNvPr id="3" name="İçerik Yer Tutucusu 2"/>
          <p:cNvSpPr>
            <a:spLocks noGrp="1"/>
          </p:cNvSpPr>
          <p:nvPr>
            <p:ph sz="quarter" idx="1"/>
          </p:nvPr>
        </p:nvSpPr>
        <p:spPr/>
        <p:txBody>
          <a:bodyPr>
            <a:normAutofit lnSpcReduction="10000"/>
          </a:bodyPr>
          <a:lstStyle/>
          <a:p>
            <a:pPr marL="342900" lvl="0" indent="-342900" algn="just">
              <a:lnSpc>
                <a:spcPct val="150000"/>
              </a:lnSpc>
              <a:spcAft>
                <a:spcPts val="800"/>
              </a:spcAft>
              <a:buFont typeface="Symbol"/>
              <a:buChar char=""/>
              <a:tabLst>
                <a:tab pos="228600" algn="l"/>
              </a:tabLst>
            </a:pPr>
            <a:r>
              <a:rPr lang="tr-TR" dirty="0">
                <a:latin typeface="Times New Roman"/>
                <a:ea typeface="Times New Roman"/>
              </a:rPr>
              <a:t>Çocuğun adına çok yakın olan semboller listelenir (harfler, aynı uzunlukta ve baş harfi aynı olan kelimeler gibi</a:t>
            </a:r>
            <a:r>
              <a:rPr lang="tr-TR" dirty="0" smtClean="0">
                <a:latin typeface="Times New Roman"/>
                <a:ea typeface="Times New Roman"/>
              </a:rPr>
              <a:t>).Bu </a:t>
            </a:r>
            <a:r>
              <a:rPr lang="tr-TR" dirty="0">
                <a:latin typeface="Times New Roman"/>
                <a:ea typeface="Times New Roman"/>
              </a:rPr>
              <a:t>semboller en çok farklı olandan en çok benzeyene doğru sıralanır.</a:t>
            </a:r>
            <a:endParaRPr lang="tr-TR" i="1" dirty="0">
              <a:latin typeface="Times New Roman"/>
              <a:ea typeface="Times New Roman"/>
            </a:endParaRPr>
          </a:p>
          <a:p>
            <a:r>
              <a:rPr lang="tr-TR" dirty="0">
                <a:latin typeface="Times New Roman"/>
                <a:ea typeface="Times New Roman"/>
              </a:rPr>
              <a:t>Bunlar, aşama </a:t>
            </a:r>
            <a:r>
              <a:rPr lang="tr-TR" dirty="0" err="1">
                <a:latin typeface="Times New Roman"/>
                <a:ea typeface="Times New Roman"/>
              </a:rPr>
              <a:t>aşama</a:t>
            </a:r>
            <a:r>
              <a:rPr lang="tr-TR" dirty="0">
                <a:latin typeface="Times New Roman"/>
                <a:ea typeface="Times New Roman"/>
              </a:rPr>
              <a:t> çocuğa uygulanabilir. </a:t>
            </a:r>
            <a:endParaRPr lang="tr-TR" dirty="0" smtClean="0">
              <a:latin typeface="Times New Roman"/>
              <a:ea typeface="Times New Roman"/>
            </a:endParaRPr>
          </a:p>
          <a:p>
            <a:pPr>
              <a:lnSpc>
                <a:spcPct val="150000"/>
              </a:lnSpc>
            </a:pPr>
            <a:r>
              <a:rPr lang="tr-TR" dirty="0" smtClean="0">
                <a:latin typeface="Times New Roman"/>
                <a:ea typeface="Times New Roman"/>
              </a:rPr>
              <a:t>Örneğin</a:t>
            </a:r>
            <a:r>
              <a:rPr lang="tr-TR" dirty="0">
                <a:latin typeface="Times New Roman"/>
                <a:ea typeface="Times New Roman"/>
              </a:rPr>
              <a:t>, önce adını hayvan resminden, renkli bir şekilden, çizgilerden, harflerden, aynı uzunluktaki ve aynı sesle başlayan kelimelerden ve diğer adlardan ayırt etmesi istenebilir</a:t>
            </a:r>
            <a:endParaRPr lang="tr-TR" dirty="0"/>
          </a:p>
        </p:txBody>
      </p:sp>
    </p:spTree>
    <p:extLst>
      <p:ext uri="{BB962C8B-B14F-4D97-AF65-F5344CB8AC3E}">
        <p14:creationId xmlns:p14="http://schemas.microsoft.com/office/powerpoint/2010/main" val="1654645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lnSpc>
                <a:spcPct val="150000"/>
              </a:lnSpc>
              <a:spcAft>
                <a:spcPts val="600"/>
              </a:spcAft>
            </a:pPr>
            <a:r>
              <a:rPr lang="tr-TR" b="1" dirty="0">
                <a:latin typeface="Times New Roman"/>
                <a:ea typeface="Times New Roman"/>
              </a:rPr>
              <a:t>Doğrudan Öğretim Yöntemi</a:t>
            </a:r>
            <a:endParaRPr lang="tr-TR" i="1" dirty="0">
              <a:latin typeface="Times New Roman"/>
              <a:ea typeface="Times New Roman"/>
            </a:endParaRPr>
          </a:p>
          <a:p>
            <a:r>
              <a:rPr lang="tr-TR" dirty="0">
                <a:latin typeface="Times New Roman"/>
                <a:ea typeface="Times New Roman"/>
              </a:rPr>
              <a:t>Doğrudan öğretim yöntemi</a:t>
            </a:r>
            <a:r>
              <a:rPr lang="tr-TR" b="1" dirty="0">
                <a:latin typeface="Times New Roman"/>
                <a:ea typeface="Times New Roman"/>
              </a:rPr>
              <a:t>;</a:t>
            </a:r>
            <a:r>
              <a:rPr lang="tr-TR" dirty="0">
                <a:latin typeface="Times New Roman"/>
                <a:ea typeface="Times New Roman"/>
              </a:rPr>
              <a:t> konuları küçük basamaklarla sunan ve çocuğun etkinliklerden ne kadar yararlandıklarını belirlemek için sürekli değerlendirme yapmayı içeren bir yöntemdir. </a:t>
            </a:r>
            <a:endParaRPr lang="tr-TR" dirty="0" smtClean="0">
              <a:latin typeface="Times New Roman"/>
              <a:ea typeface="Times New Roman"/>
            </a:endParaRPr>
          </a:p>
          <a:p>
            <a:r>
              <a:rPr lang="tr-TR" dirty="0" smtClean="0">
                <a:latin typeface="Times New Roman"/>
                <a:ea typeface="Times New Roman"/>
              </a:rPr>
              <a:t>Doğrudan </a:t>
            </a:r>
            <a:r>
              <a:rPr lang="tr-TR" dirty="0">
                <a:latin typeface="Times New Roman"/>
                <a:ea typeface="Times New Roman"/>
              </a:rPr>
              <a:t>öğretim öğretmen merkezlidir. Doğrudan öğretimde sorulan sorulara çocuk doğru cevap verirse hemen pekiştirilir, yanlış cevaplarda ise yönlendirici geri bildirimler verilir.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Doğrudan öğretimde öncelikle çocukların sahip oldukları beceriler belirlenir. Daha sonra çocuklara amaç ve kazanımlara ulaşmada kullanılacak materyaller tanıtılır. Bu aşamada öğretmen, çocukların anlatılanları anlayıp anlamadıkları konusunda emin olmalıdır. </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Öğretmen çocuğa sunduğu yardımı aşamalı olarak azaltmalı ve çocuğun bağımsız hale gelmesini desteklemelidir. </a:t>
            </a:r>
            <a:endParaRPr lang="tr-TR" sz="2800" dirty="0" smtClean="0">
              <a:solidFill>
                <a:prstClr val="black"/>
              </a:solidFill>
              <a:latin typeface="Times New Roman"/>
              <a:ea typeface="Times New Roman"/>
            </a:endParaRPr>
          </a:p>
          <a:p>
            <a:pPr lvl="0">
              <a:buClr>
                <a:srgbClr val="FE8637"/>
              </a:buClr>
            </a:pPr>
            <a:r>
              <a:rPr lang="tr-TR" sz="2800" dirty="0" smtClean="0">
                <a:solidFill>
                  <a:prstClr val="black"/>
                </a:solidFill>
                <a:latin typeface="Times New Roman"/>
                <a:ea typeface="Times New Roman"/>
              </a:rPr>
              <a:t>Gerekli </a:t>
            </a:r>
            <a:r>
              <a:rPr lang="tr-TR" sz="2800" dirty="0">
                <a:solidFill>
                  <a:prstClr val="black"/>
                </a:solidFill>
                <a:latin typeface="Times New Roman"/>
                <a:ea typeface="Times New Roman"/>
              </a:rPr>
              <a:t>durumlarda geri bildirim vermeli, düzeltmeli, gerektiğinde yeniden öğretmelidir. Çocuğun bağımsız alıştırmalar yapması için desteklemelidir.</a:t>
            </a:r>
            <a:endParaRPr lang="tr-TR" sz="2800" dirty="0">
              <a:solidFill>
                <a:prstClr val="black"/>
              </a:solidFill>
            </a:endParaRPr>
          </a:p>
          <a:p>
            <a:endParaRPr lang="tr-TR" sz="2800" dirty="0"/>
          </a:p>
        </p:txBody>
      </p:sp>
    </p:spTree>
    <p:extLst>
      <p:ext uri="{BB962C8B-B14F-4D97-AF65-F5344CB8AC3E}">
        <p14:creationId xmlns:p14="http://schemas.microsoft.com/office/powerpoint/2010/main" val="1557532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Öğretmen, çocukları sık sık değerlendirmeli, eksiklikleri tekrar ele alarak düzenlemelidir. Doğrudan öğretim yöntemi, tüm çocuklar için uygun olmakla birlikte, özellikle özel </a:t>
            </a:r>
            <a:r>
              <a:rPr lang="tr-TR" sz="2800" dirty="0" err="1">
                <a:latin typeface="Times New Roman"/>
                <a:ea typeface="Times New Roman"/>
              </a:rPr>
              <a:t>gereksinimli</a:t>
            </a:r>
            <a:r>
              <a:rPr lang="tr-TR" sz="2800" dirty="0">
                <a:latin typeface="Times New Roman"/>
                <a:ea typeface="Times New Roman"/>
              </a:rPr>
              <a:t> çocukların bulunduğu sınıflarda öğretmenin rahatlıkla uygulayabileceği bir yöntemdir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600"/>
              </a:spcAft>
            </a:pPr>
            <a:r>
              <a:rPr lang="tr-TR" sz="2400" b="1" cap="none" dirty="0">
                <a:solidFill>
                  <a:prstClr val="black"/>
                </a:solidFill>
                <a:latin typeface="Times New Roman"/>
                <a:ea typeface="Times New Roman"/>
                <a:cs typeface="+mn-cs"/>
              </a:rPr>
              <a:t>Keşif  Yoluyla Öğrenme </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dirty="0" smtClean="0">
                <a:latin typeface="Times New Roman"/>
                <a:ea typeface="Times New Roman"/>
              </a:rPr>
              <a:t>Keşif </a:t>
            </a:r>
            <a:r>
              <a:rPr lang="tr-TR" sz="2800" dirty="0">
                <a:latin typeface="Times New Roman"/>
                <a:ea typeface="Times New Roman"/>
              </a:rPr>
              <a:t>yoluyla öğrenme; öğretmen merkezli doğrudan öğretim yönteminin aksine çocukların aktif öğrenen olduklarını, uygun </a:t>
            </a:r>
            <a:r>
              <a:rPr lang="tr-TR" sz="2800" dirty="0" err="1">
                <a:latin typeface="Times New Roman"/>
                <a:ea typeface="Times New Roman"/>
              </a:rPr>
              <a:t>öğretimsel</a:t>
            </a:r>
            <a:r>
              <a:rPr lang="tr-TR" sz="2800" dirty="0">
                <a:latin typeface="Times New Roman"/>
                <a:ea typeface="Times New Roman"/>
              </a:rPr>
              <a:t> çevre sağlandığında doğal olarak öğrenebileceklerini ve problemlerini kendi gelişim düzeyine uygun yollarla çözeceklerini ifade etmektedir. Keşif  yoluyla öğrenmede çocuğun keşfetme isteği harekete geçirilir ve öğrenme süreci içinde bulunan çocuk desteklenir. </a:t>
            </a:r>
            <a:endParaRPr lang="tr-TR" sz="2800" dirty="0"/>
          </a:p>
        </p:txBody>
      </p:sp>
    </p:spTree>
    <p:extLst>
      <p:ext uri="{BB962C8B-B14F-4D97-AF65-F5344CB8AC3E}">
        <p14:creationId xmlns:p14="http://schemas.microsoft.com/office/powerpoint/2010/main" val="64379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600"/>
              </a:spcAft>
            </a:pPr>
            <a:r>
              <a:rPr lang="tr-TR" sz="2400" b="1" cap="none" dirty="0">
                <a:solidFill>
                  <a:prstClr val="black"/>
                </a:solidFill>
                <a:latin typeface="Times New Roman"/>
                <a:ea typeface="Times New Roman"/>
                <a:cs typeface="+mn-cs"/>
              </a:rPr>
              <a:t>Keşif  Yoluyla Öğrenme </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Çocukların  keşfetme ve öğrenme isteğini harekete geçirmek için “merak”, “başarma” ve “birlikte olma” temel güdülerinden yararlanılır. Keşif yoluyla öğretimin başarılı olması için konuların anlamlı, temel kavram ve ilkelere dayandırılması ve bir bütünlük gösterecek şekilde yapılandırılması gerekir.   </a:t>
            </a:r>
            <a:endParaRPr lang="tr-TR" sz="2800" dirty="0"/>
          </a:p>
        </p:txBody>
      </p:sp>
    </p:spTree>
    <p:extLst>
      <p:ext uri="{BB962C8B-B14F-4D97-AF65-F5344CB8AC3E}">
        <p14:creationId xmlns:p14="http://schemas.microsoft.com/office/powerpoint/2010/main" val="2900087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TotalTime>
  <Words>1654</Words>
  <Application>Microsoft Office PowerPoint</Application>
  <PresentationFormat>Ekran Gösterisi (4:3)</PresentationFormat>
  <Paragraphs>87</Paragraphs>
  <Slides>36</Slides>
  <Notes>0</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Cumba</vt:lpstr>
      <vt:lpstr>ÖZEL EĞİTİMDE KULLANILAN YÖNTEMLER</vt:lpstr>
      <vt:lpstr>PowerPoint Sunusu</vt:lpstr>
      <vt:lpstr>ÖZEL EĞİTİMDE KULLANILAN YÖNTEMLER</vt:lpstr>
      <vt:lpstr>PowerPoint Sunusu</vt:lpstr>
      <vt:lpstr>PowerPoint Sunusu</vt:lpstr>
      <vt:lpstr>PowerPoint Sunusu</vt:lpstr>
      <vt:lpstr>PowerPoint Sunusu</vt:lpstr>
      <vt:lpstr>Keşif  Yoluyla Öğrenme </vt:lpstr>
      <vt:lpstr>Keşif  Yoluyla Öğrenme </vt:lpstr>
      <vt:lpstr>Keşif  Yoluyla Öğrenme </vt:lpstr>
      <vt:lpstr>İşbirliğine Dayalı Öğrenme</vt:lpstr>
      <vt:lpstr>   İşbirliğine Dayalı Öğrenme </vt:lpstr>
      <vt:lpstr>İşbirliğine Dayalı Öğrenme </vt:lpstr>
      <vt:lpstr>İşbirliğine Dayalı Öğrenme</vt:lpstr>
      <vt:lpstr>Kaynaştırma eğitiminde kullanılan teknikler:</vt:lpstr>
      <vt:lpstr>Kaynaştırma eğitiminde kullanılan teknikler:</vt:lpstr>
      <vt:lpstr>Kaynaştırma eğitiminde kullanılan teknikler:</vt:lpstr>
      <vt:lpstr>PowerPoint Sunusu</vt:lpstr>
      <vt:lpstr>Kaynaştırma eğitiminde kullanılan teknikler:</vt:lpstr>
      <vt:lpstr>Kaynaştırma eğitiminde kullanılan teknikler:</vt:lpstr>
      <vt:lpstr>PowerPoint Sunusu</vt:lpstr>
      <vt:lpstr>Kaynaştırma eğitiminde kullanılan teknikler:</vt:lpstr>
      <vt:lpstr>Kaynaştırma eğitiminde kullanılan teknikler: </vt:lpstr>
      <vt:lpstr>PowerPoint Sunusu</vt:lpstr>
      <vt:lpstr>Kaynaştırma eğitiminde kullanılan teknikler:</vt:lpstr>
      <vt:lpstr>Kaynaştırma eğitiminde kullanılan teknikler:</vt:lpstr>
      <vt:lpstr>Kaynaştırma eğitiminde kullanılan teknikler:</vt:lpstr>
      <vt:lpstr>Kaynaştırma eğitiminde kullanılan teknikler:</vt:lpstr>
      <vt:lpstr>PowerPoint Sunusu</vt:lpstr>
      <vt:lpstr>Kaynaştırma eğitiminde kullanılan teknikler:</vt:lpstr>
      <vt:lpstr>PowerPoint Sunusu</vt:lpstr>
      <vt:lpstr>PowerPoint Sunusu</vt:lpstr>
      <vt:lpstr>PowerPoint Sunusu</vt:lpstr>
      <vt:lpstr>Kaynaştırma eğitiminde kullanılan teknikler</vt:lpstr>
      <vt:lpstr>Kaynaştırma eğitiminde kullanılan teknikler:</vt:lpstr>
      <vt:lpstr>Kaynaştırma eğitiminde kullanılan teknikler: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 Gürsoy</cp:lastModifiedBy>
  <cp:revision>24</cp:revision>
  <dcterms:created xsi:type="dcterms:W3CDTF">2017-01-03T11:15:32Z</dcterms:created>
  <dcterms:modified xsi:type="dcterms:W3CDTF">2017-01-29T19:35:59Z</dcterms:modified>
</cp:coreProperties>
</file>