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03A65DE-7F7E-4803-AD08-7F0EB19E91BD}" type="datetimeFigureOut">
              <a:rPr lang="tr-TR" smtClean="0"/>
              <a:t>18.12.2018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6DF52E-47D2-4581-B3FB-6FC600D78C49}" type="slidenum">
              <a:rPr lang="tr-TR" smtClean="0"/>
              <a:t>‹#›</a:t>
            </a:fld>
            <a:endParaRPr lang="tr-TR"/>
          </a:p>
        </p:txBody>
      </p:sp>
    </p:spTree>
    <p:extLst>
      <p:ext uri="{BB962C8B-B14F-4D97-AF65-F5344CB8AC3E}">
        <p14:creationId xmlns:p14="http://schemas.microsoft.com/office/powerpoint/2010/main" val="3253970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03A65DE-7F7E-4803-AD08-7F0EB19E91BD}" type="datetimeFigureOut">
              <a:rPr lang="tr-TR" smtClean="0"/>
              <a:t>18.12.2018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6DF52E-47D2-4581-B3FB-6FC600D78C49}" type="slidenum">
              <a:rPr lang="tr-TR" smtClean="0"/>
              <a:t>‹#›</a:t>
            </a:fld>
            <a:endParaRPr lang="tr-TR"/>
          </a:p>
        </p:txBody>
      </p:sp>
    </p:spTree>
    <p:extLst>
      <p:ext uri="{BB962C8B-B14F-4D97-AF65-F5344CB8AC3E}">
        <p14:creationId xmlns:p14="http://schemas.microsoft.com/office/powerpoint/2010/main" val="3018566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03A65DE-7F7E-4803-AD08-7F0EB19E91BD}" type="datetimeFigureOut">
              <a:rPr lang="tr-TR" smtClean="0"/>
              <a:t>18.12.2018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6DF52E-47D2-4581-B3FB-6FC600D78C49}" type="slidenum">
              <a:rPr lang="tr-TR" smtClean="0"/>
              <a:t>‹#›</a:t>
            </a:fld>
            <a:endParaRPr lang="tr-TR"/>
          </a:p>
        </p:txBody>
      </p:sp>
    </p:spTree>
    <p:extLst>
      <p:ext uri="{BB962C8B-B14F-4D97-AF65-F5344CB8AC3E}">
        <p14:creationId xmlns:p14="http://schemas.microsoft.com/office/powerpoint/2010/main" val="1519277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03A65DE-7F7E-4803-AD08-7F0EB19E91BD}" type="datetimeFigureOut">
              <a:rPr lang="tr-TR" smtClean="0"/>
              <a:t>18.12.2018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6DF52E-47D2-4581-B3FB-6FC600D78C49}" type="slidenum">
              <a:rPr lang="tr-TR" smtClean="0"/>
              <a:t>‹#›</a:t>
            </a:fld>
            <a:endParaRPr lang="tr-TR"/>
          </a:p>
        </p:txBody>
      </p:sp>
    </p:spTree>
    <p:extLst>
      <p:ext uri="{BB962C8B-B14F-4D97-AF65-F5344CB8AC3E}">
        <p14:creationId xmlns:p14="http://schemas.microsoft.com/office/powerpoint/2010/main" val="2347627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03A65DE-7F7E-4803-AD08-7F0EB19E91BD}" type="datetimeFigureOut">
              <a:rPr lang="tr-TR" smtClean="0"/>
              <a:t>18.12.2018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6DF52E-47D2-4581-B3FB-6FC600D78C49}" type="slidenum">
              <a:rPr lang="tr-TR" smtClean="0"/>
              <a:t>‹#›</a:t>
            </a:fld>
            <a:endParaRPr lang="tr-TR"/>
          </a:p>
        </p:txBody>
      </p:sp>
    </p:spTree>
    <p:extLst>
      <p:ext uri="{BB962C8B-B14F-4D97-AF65-F5344CB8AC3E}">
        <p14:creationId xmlns:p14="http://schemas.microsoft.com/office/powerpoint/2010/main" val="3160408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03A65DE-7F7E-4803-AD08-7F0EB19E91BD}" type="datetimeFigureOut">
              <a:rPr lang="tr-TR" smtClean="0"/>
              <a:t>18.12.2018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16DF52E-47D2-4581-B3FB-6FC600D78C49}" type="slidenum">
              <a:rPr lang="tr-TR" smtClean="0"/>
              <a:t>‹#›</a:t>
            </a:fld>
            <a:endParaRPr lang="tr-TR"/>
          </a:p>
        </p:txBody>
      </p:sp>
    </p:spTree>
    <p:extLst>
      <p:ext uri="{BB962C8B-B14F-4D97-AF65-F5344CB8AC3E}">
        <p14:creationId xmlns:p14="http://schemas.microsoft.com/office/powerpoint/2010/main" val="1310366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03A65DE-7F7E-4803-AD08-7F0EB19E91BD}" type="datetimeFigureOut">
              <a:rPr lang="tr-TR" smtClean="0"/>
              <a:t>18.12.2018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16DF52E-47D2-4581-B3FB-6FC600D78C49}" type="slidenum">
              <a:rPr lang="tr-TR" smtClean="0"/>
              <a:t>‹#›</a:t>
            </a:fld>
            <a:endParaRPr lang="tr-TR"/>
          </a:p>
        </p:txBody>
      </p:sp>
    </p:spTree>
    <p:extLst>
      <p:ext uri="{BB962C8B-B14F-4D97-AF65-F5344CB8AC3E}">
        <p14:creationId xmlns:p14="http://schemas.microsoft.com/office/powerpoint/2010/main" val="2208662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03A65DE-7F7E-4803-AD08-7F0EB19E91BD}" type="datetimeFigureOut">
              <a:rPr lang="tr-TR" smtClean="0"/>
              <a:t>18.12.2018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16DF52E-47D2-4581-B3FB-6FC600D78C49}" type="slidenum">
              <a:rPr lang="tr-TR" smtClean="0"/>
              <a:t>‹#›</a:t>
            </a:fld>
            <a:endParaRPr lang="tr-TR"/>
          </a:p>
        </p:txBody>
      </p:sp>
    </p:spTree>
    <p:extLst>
      <p:ext uri="{BB962C8B-B14F-4D97-AF65-F5344CB8AC3E}">
        <p14:creationId xmlns:p14="http://schemas.microsoft.com/office/powerpoint/2010/main" val="103425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03A65DE-7F7E-4803-AD08-7F0EB19E91BD}" type="datetimeFigureOut">
              <a:rPr lang="tr-TR" smtClean="0"/>
              <a:t>18.12.2018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16DF52E-47D2-4581-B3FB-6FC600D78C49}" type="slidenum">
              <a:rPr lang="tr-TR" smtClean="0"/>
              <a:t>‹#›</a:t>
            </a:fld>
            <a:endParaRPr lang="tr-TR"/>
          </a:p>
        </p:txBody>
      </p:sp>
    </p:spTree>
    <p:extLst>
      <p:ext uri="{BB962C8B-B14F-4D97-AF65-F5344CB8AC3E}">
        <p14:creationId xmlns:p14="http://schemas.microsoft.com/office/powerpoint/2010/main" val="2276413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03A65DE-7F7E-4803-AD08-7F0EB19E91BD}" type="datetimeFigureOut">
              <a:rPr lang="tr-TR" smtClean="0"/>
              <a:t>18.12.2018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16DF52E-47D2-4581-B3FB-6FC600D78C49}" type="slidenum">
              <a:rPr lang="tr-TR" smtClean="0"/>
              <a:t>‹#›</a:t>
            </a:fld>
            <a:endParaRPr lang="tr-TR"/>
          </a:p>
        </p:txBody>
      </p:sp>
    </p:spTree>
    <p:extLst>
      <p:ext uri="{BB962C8B-B14F-4D97-AF65-F5344CB8AC3E}">
        <p14:creationId xmlns:p14="http://schemas.microsoft.com/office/powerpoint/2010/main" val="3889252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03A65DE-7F7E-4803-AD08-7F0EB19E91BD}" type="datetimeFigureOut">
              <a:rPr lang="tr-TR" smtClean="0"/>
              <a:t>18.12.2018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16DF52E-47D2-4581-B3FB-6FC600D78C49}" type="slidenum">
              <a:rPr lang="tr-TR" smtClean="0"/>
              <a:t>‹#›</a:t>
            </a:fld>
            <a:endParaRPr lang="tr-TR"/>
          </a:p>
        </p:txBody>
      </p:sp>
    </p:spTree>
    <p:extLst>
      <p:ext uri="{BB962C8B-B14F-4D97-AF65-F5344CB8AC3E}">
        <p14:creationId xmlns:p14="http://schemas.microsoft.com/office/powerpoint/2010/main" val="1758446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3A65DE-7F7E-4803-AD08-7F0EB19E91BD}" type="datetimeFigureOut">
              <a:rPr lang="tr-TR" smtClean="0"/>
              <a:t>18.12.2018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6DF52E-47D2-4581-B3FB-6FC600D78C49}" type="slidenum">
              <a:rPr lang="tr-TR" smtClean="0"/>
              <a:t>‹#›</a:t>
            </a:fld>
            <a:endParaRPr lang="tr-TR"/>
          </a:p>
        </p:txBody>
      </p:sp>
    </p:spTree>
    <p:extLst>
      <p:ext uri="{BB962C8B-B14F-4D97-AF65-F5344CB8AC3E}">
        <p14:creationId xmlns:p14="http://schemas.microsoft.com/office/powerpoint/2010/main" val="32825561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Shape 211"/>
          <p:cNvSpPr>
            <a:spLocks noGrp="1"/>
          </p:cNvSpPr>
          <p:nvPr>
            <p:ph type="title"/>
          </p:nvPr>
        </p:nvSpPr>
        <p:spPr>
          <a:xfrm>
            <a:off x="1981200" y="155448"/>
            <a:ext cx="8229600" cy="1252728"/>
          </a:xfrm>
          <a:prstGeom prst="rect">
            <a:avLst/>
          </a:prstGeom>
        </p:spPr>
        <p:txBody>
          <a:bodyPr/>
          <a:lstStyle/>
          <a:p>
            <a:pPr algn="ctr" defTabSz="768095">
              <a:defRPr sz="3359"/>
            </a:pPr>
            <a:r>
              <a:rPr dirty="0" err="1"/>
              <a:t>Yetişkinlerin</a:t>
            </a:r>
            <a:r>
              <a:rPr dirty="0"/>
              <a:t> </a:t>
            </a:r>
            <a:r>
              <a:rPr dirty="0" err="1"/>
              <a:t>öğrenmeye</a:t>
            </a:r>
            <a:r>
              <a:rPr dirty="0"/>
              <a:t> </a:t>
            </a:r>
            <a:r>
              <a:rPr dirty="0" err="1"/>
              <a:t>temel</a:t>
            </a:r>
            <a:r>
              <a:rPr dirty="0"/>
              <a:t> </a:t>
            </a:r>
            <a:r>
              <a:rPr dirty="0" err="1"/>
              <a:t>olan</a:t>
            </a:r>
            <a:r>
              <a:rPr dirty="0"/>
              <a:t>  </a:t>
            </a:r>
            <a:r>
              <a:rPr dirty="0" err="1"/>
              <a:t>özellikleri</a:t>
            </a:r>
            <a:r>
              <a:rPr dirty="0"/>
              <a:t/>
            </a:r>
            <a:br>
              <a:rPr dirty="0"/>
            </a:br>
            <a:endParaRPr dirty="0"/>
          </a:p>
        </p:txBody>
      </p:sp>
      <p:sp>
        <p:nvSpPr>
          <p:cNvPr id="212" name="Shape 212"/>
          <p:cNvSpPr>
            <a:spLocks noGrp="1"/>
          </p:cNvSpPr>
          <p:nvPr>
            <p:ph type="body" idx="1"/>
          </p:nvPr>
        </p:nvSpPr>
        <p:spPr>
          <a:xfrm>
            <a:off x="1981200" y="1775191"/>
            <a:ext cx="8229600" cy="4625611"/>
          </a:xfrm>
          <a:prstGeom prst="rect">
            <a:avLst/>
          </a:prstGeom>
          <a:gradFill>
            <a:gsLst>
              <a:gs pos="0">
                <a:srgbClr val="428C44"/>
              </a:gs>
              <a:gs pos="55000">
                <a:srgbClr val="4FA651"/>
              </a:gs>
              <a:gs pos="100000">
                <a:srgbClr val="5CC35F"/>
              </a:gs>
            </a:gsLst>
            <a:lin ang="16200000"/>
          </a:gradFill>
          <a:effectLst>
            <a:outerShdw blurRad="38100" dist="25400" dir="5400000" rotWithShape="0">
              <a:srgbClr val="000000">
                <a:alpha val="38000"/>
              </a:srgbClr>
            </a:outerShdw>
          </a:effectLst>
        </p:spPr>
        <p:txBody>
          <a:bodyPr/>
          <a:lstStyle/>
          <a:p>
            <a:pPr>
              <a:defRPr sz="4000">
                <a:solidFill>
                  <a:srgbClr val="FFFFFF"/>
                </a:solidFill>
              </a:defRPr>
            </a:pPr>
            <a:r>
              <a:rPr dirty="0" err="1"/>
              <a:t>Bilme</a:t>
            </a:r>
            <a:r>
              <a:rPr dirty="0"/>
              <a:t> </a:t>
            </a:r>
            <a:r>
              <a:rPr dirty="0" err="1"/>
              <a:t>gereksinimi</a:t>
            </a:r>
            <a:r>
              <a:rPr dirty="0"/>
              <a:t>. </a:t>
            </a:r>
          </a:p>
          <a:p>
            <a:pPr>
              <a:defRPr sz="4000">
                <a:solidFill>
                  <a:srgbClr val="FFFFFF"/>
                </a:solidFill>
              </a:defRPr>
            </a:pPr>
            <a:r>
              <a:rPr dirty="0" err="1"/>
              <a:t>Benlik</a:t>
            </a:r>
            <a:r>
              <a:rPr dirty="0"/>
              <a:t> </a:t>
            </a:r>
            <a:r>
              <a:rPr dirty="0" err="1"/>
              <a:t>algısı</a:t>
            </a:r>
            <a:r>
              <a:rPr dirty="0"/>
              <a:t>. </a:t>
            </a:r>
          </a:p>
          <a:p>
            <a:pPr>
              <a:defRPr sz="4000">
                <a:solidFill>
                  <a:srgbClr val="FFFFFF"/>
                </a:solidFill>
              </a:defRPr>
            </a:pPr>
            <a:r>
              <a:rPr dirty="0" err="1"/>
              <a:t>Deneyim</a:t>
            </a:r>
            <a:r>
              <a:rPr dirty="0"/>
              <a:t>. </a:t>
            </a:r>
          </a:p>
          <a:p>
            <a:pPr>
              <a:defRPr sz="4000">
                <a:solidFill>
                  <a:srgbClr val="FFFFFF"/>
                </a:solidFill>
              </a:defRPr>
            </a:pPr>
            <a:r>
              <a:rPr dirty="0" err="1"/>
              <a:t>Hazır</a:t>
            </a:r>
            <a:r>
              <a:rPr dirty="0"/>
              <a:t> </a:t>
            </a:r>
            <a:r>
              <a:rPr dirty="0" err="1"/>
              <a:t>oluş</a:t>
            </a:r>
            <a:r>
              <a:rPr dirty="0"/>
              <a:t>. </a:t>
            </a:r>
          </a:p>
          <a:p>
            <a:pPr>
              <a:defRPr sz="4000">
                <a:solidFill>
                  <a:srgbClr val="FFFFFF"/>
                </a:solidFill>
              </a:defRPr>
            </a:pPr>
            <a:r>
              <a:rPr dirty="0" err="1"/>
              <a:t>Yönelim</a:t>
            </a:r>
            <a:r>
              <a:rPr dirty="0"/>
              <a:t>. </a:t>
            </a:r>
          </a:p>
          <a:p>
            <a:pPr>
              <a:defRPr sz="4000">
                <a:solidFill>
                  <a:srgbClr val="FFFFFF"/>
                </a:solidFill>
              </a:defRPr>
            </a:pPr>
            <a:r>
              <a:rPr dirty="0" err="1"/>
              <a:t>Motivasyon</a:t>
            </a:r>
            <a:r>
              <a:rPr dirty="0"/>
              <a:t>. </a:t>
            </a:r>
          </a:p>
        </p:txBody>
      </p:sp>
    </p:spTree>
    <p:extLst>
      <p:ext uri="{BB962C8B-B14F-4D97-AF65-F5344CB8AC3E}">
        <p14:creationId xmlns:p14="http://schemas.microsoft.com/office/powerpoint/2010/main" val="2076106769"/>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Shape 238"/>
          <p:cNvSpPr>
            <a:spLocks noGrp="1"/>
          </p:cNvSpPr>
          <p:nvPr>
            <p:ph type="title"/>
          </p:nvPr>
        </p:nvSpPr>
        <p:spPr>
          <a:xfrm>
            <a:off x="1981200" y="155448"/>
            <a:ext cx="8229600" cy="1252728"/>
          </a:xfrm>
          <a:prstGeom prst="rect">
            <a:avLst/>
          </a:prstGeom>
        </p:spPr>
        <p:txBody>
          <a:bodyPr/>
          <a:lstStyle/>
          <a:p>
            <a:r>
              <a:t>Eğitimsel sonuçlar:</a:t>
            </a:r>
          </a:p>
        </p:txBody>
      </p:sp>
      <p:sp>
        <p:nvSpPr>
          <p:cNvPr id="239" name="Shape 239"/>
          <p:cNvSpPr>
            <a:spLocks noGrp="1"/>
          </p:cNvSpPr>
          <p:nvPr>
            <p:ph type="body" idx="1"/>
          </p:nvPr>
        </p:nvSpPr>
        <p:spPr>
          <a:xfrm>
            <a:off x="1981200" y="1775191"/>
            <a:ext cx="8229600" cy="4625611"/>
          </a:xfrm>
          <a:prstGeom prst="rect">
            <a:avLst/>
          </a:prstGeom>
          <a:solidFill>
            <a:schemeClr val="accent1"/>
          </a:solidFill>
          <a:ln w="48000">
            <a:solidFill>
              <a:srgbClr val="AF7E00"/>
            </a:solidFill>
            <a:round/>
          </a:ln>
        </p:spPr>
        <p:txBody>
          <a:bodyPr/>
          <a:lstStyle/>
          <a:p>
            <a:pPr marL="731519" lvl="1" indent="-274319">
              <a:spcBef>
                <a:spcPts val="600"/>
              </a:spcBef>
              <a:buClr>
                <a:schemeClr val="accent2"/>
              </a:buClr>
              <a:buFont typeface="Wingdings"/>
              <a:defRPr sz="2800">
                <a:solidFill>
                  <a:srgbClr val="FFFFFF"/>
                </a:solidFill>
              </a:defRPr>
            </a:pPr>
            <a:r>
              <a:t>Kolaylaştırıcı bu eğitimlerin onlara nasıl bir faydası olacağını onların ne kazanacağını açıkça söylemelidir. </a:t>
            </a:r>
          </a:p>
          <a:p>
            <a:pPr marL="731519" lvl="1" indent="-274319">
              <a:spcBef>
                <a:spcPts val="600"/>
              </a:spcBef>
              <a:buClr>
                <a:schemeClr val="accent2"/>
              </a:buClr>
              <a:buFont typeface="Wingdings"/>
              <a:defRPr sz="2800">
                <a:solidFill>
                  <a:srgbClr val="FFFFFF"/>
                </a:solidFill>
              </a:defRPr>
            </a:pPr>
            <a:r>
              <a:t>Yetişkin eğitimi programları yetişkinlerin yaşam bağlamına uyarlanmalıdır. </a:t>
            </a:r>
          </a:p>
          <a:p>
            <a:pPr marL="731519" lvl="1" indent="-274319">
              <a:spcBef>
                <a:spcPts val="600"/>
              </a:spcBef>
              <a:buClr>
                <a:schemeClr val="accent2"/>
              </a:buClr>
              <a:buFont typeface="Wingdings"/>
              <a:defRPr sz="2800">
                <a:solidFill>
                  <a:srgbClr val="FFFFFF"/>
                </a:solidFill>
              </a:defRPr>
            </a:pPr>
            <a:r>
              <a:t>Yetişkin eğitimi programları konu merkezli olmaktan çok sorun merkezli olmalıdır.  </a:t>
            </a:r>
          </a:p>
        </p:txBody>
      </p:sp>
    </p:spTree>
    <p:extLst>
      <p:ext uri="{BB962C8B-B14F-4D97-AF65-F5344CB8AC3E}">
        <p14:creationId xmlns:p14="http://schemas.microsoft.com/office/powerpoint/2010/main" val="3349517351"/>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 name="Shape 214"/>
          <p:cNvSpPr>
            <a:spLocks noGrp="1"/>
          </p:cNvSpPr>
          <p:nvPr>
            <p:ph type="title"/>
          </p:nvPr>
        </p:nvSpPr>
        <p:spPr>
          <a:xfrm>
            <a:off x="1981200" y="155448"/>
            <a:ext cx="8229600" cy="1252728"/>
          </a:xfrm>
          <a:prstGeom prst="rect">
            <a:avLst/>
          </a:prstGeom>
        </p:spPr>
        <p:txBody>
          <a:bodyPr/>
          <a:lstStyle>
            <a:lvl1pPr algn="ctr"/>
          </a:lstStyle>
          <a:p>
            <a:r>
              <a:t>Bilme gereksinimi</a:t>
            </a:r>
          </a:p>
        </p:txBody>
      </p:sp>
      <p:sp>
        <p:nvSpPr>
          <p:cNvPr id="215" name="Shape 215"/>
          <p:cNvSpPr>
            <a:spLocks noGrp="1"/>
          </p:cNvSpPr>
          <p:nvPr>
            <p:ph type="body" idx="1"/>
          </p:nvPr>
        </p:nvSpPr>
        <p:spPr>
          <a:xfrm>
            <a:off x="1981200" y="1775191"/>
            <a:ext cx="8229600" cy="4625611"/>
          </a:xfrm>
          <a:prstGeom prst="rect">
            <a:avLst/>
          </a:prstGeom>
          <a:gradFill>
            <a:gsLst>
              <a:gs pos="0">
                <a:srgbClr val="B43D4E"/>
              </a:gs>
              <a:gs pos="55000">
                <a:srgbClr val="D5485C"/>
              </a:gs>
              <a:gs pos="100000">
                <a:srgbClr val="FA556C"/>
              </a:gs>
            </a:gsLst>
            <a:lin ang="16200000"/>
          </a:gradFill>
          <a:ln w="6350" cap="rnd">
            <a:solidFill>
              <a:srgbClr val="E46778"/>
            </a:solidFill>
            <a:round/>
          </a:ln>
          <a:effectLst>
            <a:outerShdw blurRad="38100" dist="25400" dir="5400000" rotWithShape="0">
              <a:srgbClr val="000000">
                <a:alpha val="38000"/>
              </a:srgbClr>
            </a:outerShdw>
          </a:effectLst>
        </p:spPr>
        <p:txBody>
          <a:bodyPr/>
          <a:lstStyle>
            <a:lvl1pPr algn="just">
              <a:defRPr>
                <a:solidFill>
                  <a:srgbClr val="FFFFFF"/>
                </a:solidFill>
              </a:defRPr>
            </a:lvl1pPr>
          </a:lstStyle>
          <a:p>
            <a:r>
              <a:t>Yetişkinler bir şeyi öğrenmeye girişmeden önce onu niçin öğrenmeleri gerektiğini bilmeye ihtiyaç duyarlar.  Hayatlarında bu öğrenmenin anlamı ve işlevini bilmek isterler. </a:t>
            </a:r>
          </a:p>
        </p:txBody>
      </p:sp>
    </p:spTree>
    <p:extLst>
      <p:ext uri="{BB962C8B-B14F-4D97-AF65-F5344CB8AC3E}">
        <p14:creationId xmlns:p14="http://schemas.microsoft.com/office/powerpoint/2010/main" val="2121988466"/>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 name="Shape 217"/>
          <p:cNvSpPr>
            <a:spLocks noGrp="1"/>
          </p:cNvSpPr>
          <p:nvPr>
            <p:ph type="title"/>
          </p:nvPr>
        </p:nvSpPr>
        <p:spPr>
          <a:xfrm>
            <a:off x="1981200" y="155448"/>
            <a:ext cx="8229600" cy="1252728"/>
          </a:xfrm>
          <a:prstGeom prst="rect">
            <a:avLst/>
          </a:prstGeom>
        </p:spPr>
        <p:txBody>
          <a:bodyPr/>
          <a:lstStyle/>
          <a:p>
            <a:r>
              <a:t>Eğitimsel Sonuçları</a:t>
            </a:r>
          </a:p>
        </p:txBody>
      </p:sp>
      <p:sp>
        <p:nvSpPr>
          <p:cNvPr id="218" name="Shape 218"/>
          <p:cNvSpPr>
            <a:spLocks noGrp="1"/>
          </p:cNvSpPr>
          <p:nvPr>
            <p:ph type="body" idx="1"/>
          </p:nvPr>
        </p:nvSpPr>
        <p:spPr>
          <a:xfrm>
            <a:off x="1981200" y="1775191"/>
            <a:ext cx="8229600" cy="4625611"/>
          </a:xfrm>
          <a:prstGeom prst="rect">
            <a:avLst/>
          </a:prstGeom>
          <a:solidFill>
            <a:schemeClr val="accent3"/>
          </a:solidFill>
          <a:ln w="48000">
            <a:solidFill>
              <a:srgbClr val="A84F5B"/>
            </a:solidFill>
            <a:round/>
          </a:ln>
        </p:spPr>
        <p:txBody>
          <a:bodyPr/>
          <a:lstStyle/>
          <a:p>
            <a:pPr marL="731519" lvl="1" indent="-274319" algn="just">
              <a:spcBef>
                <a:spcPts val="600"/>
              </a:spcBef>
              <a:buClr>
                <a:schemeClr val="accent2"/>
              </a:buClr>
              <a:buFont typeface="Wingdings"/>
              <a:defRPr sz="2800">
                <a:solidFill>
                  <a:srgbClr val="FFFFFF"/>
                </a:solidFill>
              </a:defRPr>
            </a:pPr>
            <a:r>
              <a:t>Öğrenme kolaylaştırıcısının ilk görevi, öğrenenlerin bilme gereksinimlerinin ayırdına varmalarına yardım etmektir. </a:t>
            </a:r>
          </a:p>
          <a:p>
            <a:pPr marL="731519" lvl="1" indent="-274319">
              <a:spcBef>
                <a:spcPts val="600"/>
              </a:spcBef>
              <a:buClr>
                <a:schemeClr val="accent2"/>
              </a:buClr>
              <a:buFont typeface="Wingdings"/>
              <a:defRPr sz="2800">
                <a:solidFill>
                  <a:srgbClr val="FFFFFF"/>
                </a:solidFill>
              </a:defRPr>
            </a:pPr>
            <a:r>
              <a:t>Bir eğitim programı açıkça tanımlanmış hedefler sunmalıdır</a:t>
            </a:r>
          </a:p>
          <a:p>
            <a:pPr marL="731519" lvl="1" indent="-274319">
              <a:spcBef>
                <a:spcPts val="600"/>
              </a:spcBef>
              <a:buClr>
                <a:schemeClr val="accent2"/>
              </a:buClr>
              <a:buFont typeface="Wingdings"/>
              <a:defRPr sz="2800">
                <a:solidFill>
                  <a:srgbClr val="FFFFFF"/>
                </a:solidFill>
              </a:defRPr>
            </a:pPr>
            <a:r>
              <a:t>Eğitimci bu amaçlara nasıl ulaşılacağını göstermelidir.</a:t>
            </a:r>
          </a:p>
        </p:txBody>
      </p:sp>
    </p:spTree>
    <p:extLst>
      <p:ext uri="{BB962C8B-B14F-4D97-AF65-F5344CB8AC3E}">
        <p14:creationId xmlns:p14="http://schemas.microsoft.com/office/powerpoint/2010/main" val="2302638467"/>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Shape 220"/>
          <p:cNvSpPr>
            <a:spLocks noGrp="1"/>
          </p:cNvSpPr>
          <p:nvPr>
            <p:ph type="title"/>
          </p:nvPr>
        </p:nvSpPr>
        <p:spPr>
          <a:xfrm>
            <a:off x="1981200" y="155448"/>
            <a:ext cx="8229600" cy="1252728"/>
          </a:xfrm>
          <a:prstGeom prst="rect">
            <a:avLst/>
          </a:prstGeom>
        </p:spPr>
        <p:txBody>
          <a:bodyPr/>
          <a:lstStyle>
            <a:lvl1pPr algn="ctr"/>
          </a:lstStyle>
          <a:p>
            <a:r>
              <a:t>Benlik algısı</a:t>
            </a:r>
          </a:p>
        </p:txBody>
      </p:sp>
      <p:sp>
        <p:nvSpPr>
          <p:cNvPr id="221" name="Shape 221"/>
          <p:cNvSpPr>
            <a:spLocks noGrp="1"/>
          </p:cNvSpPr>
          <p:nvPr>
            <p:ph type="body" idx="1"/>
          </p:nvPr>
        </p:nvSpPr>
        <p:spPr>
          <a:xfrm>
            <a:off x="1981200" y="1775191"/>
            <a:ext cx="8229600" cy="4625611"/>
          </a:xfrm>
          <a:prstGeom prst="rect">
            <a:avLst/>
          </a:prstGeom>
          <a:gradFill>
            <a:gsLst>
              <a:gs pos="0">
                <a:schemeClr val="accent4">
                  <a:satOff val="47322"/>
                  <a:lumOff val="25617"/>
                </a:schemeClr>
              </a:gs>
              <a:gs pos="35000">
                <a:srgbClr val="C6F8C7"/>
              </a:gs>
              <a:gs pos="100000">
                <a:schemeClr val="accent4">
                  <a:satOff val="53204"/>
                  <a:lumOff val="38319"/>
                </a:schemeClr>
              </a:gs>
            </a:gsLst>
            <a:lin ang="16200000"/>
          </a:gradFill>
          <a:ln w="6350" cap="rnd">
            <a:solidFill>
              <a:srgbClr val="67B569"/>
            </a:solidFill>
            <a:round/>
          </a:ln>
          <a:effectLst>
            <a:outerShdw blurRad="50800" dist="25000" dir="5400000" rotWithShape="0">
              <a:srgbClr val="000000">
                <a:alpha val="38000"/>
              </a:srgbClr>
            </a:outerShdw>
          </a:effectLst>
        </p:spPr>
        <p:txBody>
          <a:bodyPr/>
          <a:lstStyle/>
          <a:p>
            <a:pPr marL="438911" indent="-320039" algn="just">
              <a:lnSpc>
                <a:spcPct val="80000"/>
              </a:lnSpc>
              <a:defRPr sz="2200"/>
            </a:pPr>
            <a:r>
              <a:t>Kişi olgunlaştıkça benlik algısı, bağımlılıktan öz yönelimliliğe doğru yol alır. Kişinin psikolojik olarak  bir yetişkin olduğu nokta, kendini tümüyle özerk ve öz yönetimli olarak algıladığı noktadır. Aynı zamanda başkaları tarafından da  böyle algılanma gereksinimini derinden duyumsadığı noktadır.  Dolayısıyla yetişkinler özerk bireyler olarak kendi benlik algılarına uygun düşmeyen koşullar altında öğrenmeye de tepki gösterirler. </a:t>
            </a:r>
          </a:p>
          <a:p>
            <a:pPr marL="320040" indent="-201168">
              <a:lnSpc>
                <a:spcPct val="80000"/>
              </a:lnSpc>
              <a:buNone/>
              <a:defRPr sz="2200"/>
            </a:pPr>
            <a:endParaRPr/>
          </a:p>
          <a:p>
            <a:pPr marL="438911" indent="-320039" algn="just">
              <a:lnSpc>
                <a:spcPct val="80000"/>
              </a:lnSpc>
              <a:defRPr sz="2200"/>
            </a:pPr>
            <a:r>
              <a:t>Yetişkinlerin benlik algısında onun bir öğrenen olma rolünü etkileyen bir başka öge daha vardır. Daha önceki olumsuz okul deneyimleri nedeniyle kendi kapasite ve yetenekleri hakkında güvensizlik duygusu  ya da dersliğin kişiye saygısızca davranılan bir yer olduğuna dair güçlü bir duygusu olabilir. Bu durum yetişkinlerin öğrenme etkinliklerine katılmasına ciddi bir </a:t>
            </a:r>
          </a:p>
        </p:txBody>
      </p:sp>
    </p:spTree>
    <p:extLst>
      <p:ext uri="{BB962C8B-B14F-4D97-AF65-F5344CB8AC3E}">
        <p14:creationId xmlns:p14="http://schemas.microsoft.com/office/powerpoint/2010/main" val="3063035287"/>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 name="Shape 223"/>
          <p:cNvSpPr>
            <a:spLocks noGrp="1"/>
          </p:cNvSpPr>
          <p:nvPr>
            <p:ph type="title"/>
          </p:nvPr>
        </p:nvSpPr>
        <p:spPr>
          <a:xfrm>
            <a:off x="1981200" y="155448"/>
            <a:ext cx="8229600" cy="1252728"/>
          </a:xfrm>
          <a:prstGeom prst="rect">
            <a:avLst/>
          </a:prstGeom>
        </p:spPr>
        <p:txBody>
          <a:bodyPr/>
          <a:lstStyle/>
          <a:p>
            <a:r>
              <a:t>Eğitimsel Sonuçlar:</a:t>
            </a:r>
          </a:p>
        </p:txBody>
      </p:sp>
      <p:sp>
        <p:nvSpPr>
          <p:cNvPr id="224" name="Shape 224"/>
          <p:cNvSpPr>
            <a:spLocks noGrp="1"/>
          </p:cNvSpPr>
          <p:nvPr>
            <p:ph type="body" idx="1"/>
          </p:nvPr>
        </p:nvSpPr>
        <p:spPr>
          <a:xfrm>
            <a:off x="1981200" y="1775191"/>
            <a:ext cx="8229600" cy="4625611"/>
          </a:xfrm>
          <a:prstGeom prst="rect">
            <a:avLst/>
          </a:prstGeom>
          <a:blipFill>
            <a:blip r:embed="rId2"/>
          </a:blipFill>
        </p:spPr>
        <p:txBody>
          <a:bodyPr/>
          <a:lstStyle/>
          <a:p>
            <a:r>
              <a:t>Yetişkinler kendilerini çocuklaştıran eğitimsel deneyimlerden hoşlanmazlar.</a:t>
            </a:r>
          </a:p>
          <a:p>
            <a:r>
              <a:t>Eğitimde pasif alıcı olmaktan  ziyade,  aktif rol almaya isteklidirler. </a:t>
            </a:r>
          </a:p>
          <a:p>
            <a:r>
              <a:t>Öğrenme ortamlarında kişisel olarak kabul görmeyi ve kendilerine saygı duyulmasını beklerler.</a:t>
            </a:r>
          </a:p>
          <a:p>
            <a:r>
              <a:t>Yetişkinler kendi öğrenmelerini kontrol edebilirler.</a:t>
            </a:r>
          </a:p>
        </p:txBody>
      </p:sp>
    </p:spTree>
    <p:extLst>
      <p:ext uri="{BB962C8B-B14F-4D97-AF65-F5344CB8AC3E}">
        <p14:creationId xmlns:p14="http://schemas.microsoft.com/office/powerpoint/2010/main" val="4235076343"/>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 name="Shape 226"/>
          <p:cNvSpPr>
            <a:spLocks noGrp="1"/>
          </p:cNvSpPr>
          <p:nvPr>
            <p:ph type="title"/>
          </p:nvPr>
        </p:nvSpPr>
        <p:spPr>
          <a:xfrm>
            <a:off x="1981200" y="155448"/>
            <a:ext cx="8229600" cy="1252728"/>
          </a:xfrm>
          <a:prstGeom prst="rect">
            <a:avLst/>
          </a:prstGeom>
        </p:spPr>
        <p:txBody>
          <a:bodyPr/>
          <a:lstStyle>
            <a:lvl1pPr algn="ctr"/>
          </a:lstStyle>
          <a:p>
            <a:r>
              <a:t>Deneyim </a:t>
            </a:r>
          </a:p>
        </p:txBody>
      </p:sp>
      <p:sp>
        <p:nvSpPr>
          <p:cNvPr id="227" name="Shape 227"/>
          <p:cNvSpPr>
            <a:spLocks noGrp="1"/>
          </p:cNvSpPr>
          <p:nvPr>
            <p:ph type="body" idx="1"/>
          </p:nvPr>
        </p:nvSpPr>
        <p:spPr>
          <a:xfrm>
            <a:off x="1981200" y="1775191"/>
            <a:ext cx="8229600" cy="4625611"/>
          </a:xfrm>
          <a:prstGeom prst="rect">
            <a:avLst/>
          </a:prstGeom>
          <a:gradFill>
            <a:gsLst>
              <a:gs pos="0">
                <a:srgbClr val="000000"/>
              </a:gs>
              <a:gs pos="55000">
                <a:srgbClr val="000000"/>
              </a:gs>
              <a:gs pos="100000">
                <a:srgbClr val="000000"/>
              </a:gs>
            </a:gsLst>
            <a:lin ang="16200000"/>
          </a:gradFill>
          <a:effectLst>
            <a:outerShdw blurRad="38100" dist="25400" dir="5400000" rotWithShape="0">
              <a:srgbClr val="000000">
                <a:alpha val="38000"/>
              </a:srgbClr>
            </a:outerShdw>
          </a:effectLst>
        </p:spPr>
        <p:txBody>
          <a:bodyPr/>
          <a:lstStyle/>
          <a:p>
            <a:pPr marL="320040" indent="-201168" algn="just">
              <a:buNone/>
              <a:defRPr sz="3400">
                <a:solidFill>
                  <a:srgbClr val="FFFFFF"/>
                </a:solidFill>
              </a:defRPr>
            </a:pPr>
            <a:r>
              <a:t>Yetişkinler çalışma hayatı, aile sorumlulukları ve önceki eğitim yaşantıları yoluyla zamanlı çoğalan  yaşam deneyimine sahiptirler. yeni öğrendiklerini  bu geçmiş deneyim ve bilgileriyle bağlantılandırma ihtiyacındadırlar. </a:t>
            </a:r>
            <a:r>
              <a:rPr sz="3200"/>
              <a:t> </a:t>
            </a:r>
          </a:p>
        </p:txBody>
      </p:sp>
    </p:spTree>
    <p:extLst>
      <p:ext uri="{BB962C8B-B14F-4D97-AF65-F5344CB8AC3E}">
        <p14:creationId xmlns:p14="http://schemas.microsoft.com/office/powerpoint/2010/main" val="2386535209"/>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 name="Shape 229"/>
          <p:cNvSpPr>
            <a:spLocks noGrp="1"/>
          </p:cNvSpPr>
          <p:nvPr>
            <p:ph type="title"/>
          </p:nvPr>
        </p:nvSpPr>
        <p:spPr>
          <a:xfrm>
            <a:off x="1981200" y="155448"/>
            <a:ext cx="8229600" cy="1252728"/>
          </a:xfrm>
          <a:prstGeom prst="rect">
            <a:avLst/>
          </a:prstGeom>
        </p:spPr>
        <p:txBody>
          <a:bodyPr/>
          <a:lstStyle>
            <a:lvl1pPr algn="ctr"/>
          </a:lstStyle>
          <a:p>
            <a:r>
              <a:t>Eğitimsel Sonuçlar</a:t>
            </a:r>
          </a:p>
        </p:txBody>
      </p:sp>
      <p:sp>
        <p:nvSpPr>
          <p:cNvPr id="230" name="Shape 230"/>
          <p:cNvSpPr>
            <a:spLocks noGrp="1"/>
          </p:cNvSpPr>
          <p:nvPr>
            <p:ph type="body" idx="1"/>
          </p:nvPr>
        </p:nvSpPr>
        <p:spPr>
          <a:xfrm>
            <a:off x="1981200" y="1775191"/>
            <a:ext cx="8229600" cy="4625611"/>
          </a:xfrm>
          <a:prstGeom prst="rect">
            <a:avLst/>
          </a:prstGeom>
          <a:gradFill>
            <a:gsLst>
              <a:gs pos="0">
                <a:schemeClr val="accent2">
                  <a:hueOff val="191882"/>
                  <a:satOff val="48571"/>
                  <a:lumOff val="24870"/>
                </a:schemeClr>
              </a:gs>
              <a:gs pos="35000">
                <a:srgbClr val="C4EFFF"/>
              </a:gs>
              <a:gs pos="100000">
                <a:schemeClr val="accent2">
                  <a:hueOff val="245998"/>
                  <a:satOff val="48571"/>
                  <a:lumOff val="36703"/>
                </a:schemeClr>
              </a:gs>
            </a:gsLst>
            <a:lin ang="16200000"/>
          </a:gradFill>
          <a:ln w="6350" cap="rnd">
            <a:solidFill>
              <a:srgbClr val="5BB2CA"/>
            </a:solidFill>
            <a:round/>
          </a:ln>
          <a:effectLst>
            <a:outerShdw blurRad="50800" dist="25000" dir="5400000" rotWithShape="0">
              <a:srgbClr val="000000">
                <a:alpha val="38000"/>
              </a:srgbClr>
            </a:outerShdw>
          </a:effectLst>
        </p:spPr>
        <p:txBody>
          <a:bodyPr>
            <a:normAutofit fontScale="92500" lnSpcReduction="20000"/>
          </a:bodyPr>
          <a:lstStyle/>
          <a:p>
            <a:pPr marL="320040" indent="-201168">
              <a:lnSpc>
                <a:spcPct val="80000"/>
              </a:lnSpc>
              <a:buNone/>
              <a:defRPr sz="2000"/>
            </a:pPr>
            <a:endParaRPr/>
          </a:p>
          <a:p>
            <a:pPr>
              <a:lnSpc>
                <a:spcPct val="80000"/>
              </a:lnSpc>
              <a:defRPr sz="2000"/>
            </a:pPr>
            <a:r>
              <a:t>Yetişkin eğitimlerinin katılımcıların deneyimlerini öğrenme kaynağı olarak kullanmaya olanak sağlayan  grup tartışması, benzetim  alıştırmaları, problem çözme etkinlikleri, örnekolay gibi deneysel yollar  tercih edilmelidir.  </a:t>
            </a:r>
          </a:p>
          <a:p>
            <a:pPr marL="320040" indent="-201168">
              <a:lnSpc>
                <a:spcPct val="80000"/>
              </a:lnSpc>
              <a:buNone/>
              <a:defRPr sz="2000"/>
            </a:pPr>
            <a:endParaRPr/>
          </a:p>
          <a:p>
            <a:pPr>
              <a:lnSpc>
                <a:spcPct val="80000"/>
              </a:lnSpc>
              <a:defRPr sz="2000"/>
            </a:pPr>
            <a:r>
              <a:t>Yetişkinlerin bu deneyim birikiminin arkaplanında  yerleşik alışkanlıklar ve kalıplaşmış düşünceler vardır. Bunların  öğrenmeye direnç ve engel oluşturduğunun da farkında olmak gerekir. Alışkanlıklar, tutumlar ve değerler her zaman yeni öğrenmeleri kolaylaştırmaz. </a:t>
            </a:r>
          </a:p>
          <a:p>
            <a:pPr>
              <a:lnSpc>
                <a:spcPct val="80000"/>
              </a:lnSpc>
              <a:defRPr sz="2000"/>
            </a:pPr>
            <a:endParaRPr/>
          </a:p>
          <a:p>
            <a:pPr>
              <a:lnSpc>
                <a:spcPct val="80000"/>
              </a:lnSpc>
              <a:defRPr sz="2000"/>
            </a:pPr>
            <a:r>
              <a:t>Öğrenme etkinliği  ve düzeni   kişinin deneyim yapısına uyarlanabilir ve uygun olmalıdır.  </a:t>
            </a:r>
          </a:p>
          <a:p>
            <a:pPr marL="320040" indent="-201168">
              <a:lnSpc>
                <a:spcPct val="80000"/>
              </a:lnSpc>
              <a:buNone/>
              <a:defRPr sz="2000"/>
            </a:pPr>
            <a:endParaRPr/>
          </a:p>
          <a:p>
            <a:pPr>
              <a:lnSpc>
                <a:spcPct val="80000"/>
              </a:lnSpc>
              <a:defRPr sz="2000"/>
            </a:pPr>
            <a:r>
              <a:t>Onların bilgi ve deneyimlerini öğrenme kaynağı olarak kullanmalıdır.</a:t>
            </a:r>
          </a:p>
          <a:p>
            <a:pPr>
              <a:lnSpc>
                <a:spcPct val="80000"/>
              </a:lnSpc>
              <a:defRPr sz="2000"/>
            </a:pPr>
            <a:endParaRPr/>
          </a:p>
          <a:p>
            <a:pPr>
              <a:lnSpc>
                <a:spcPct val="80000"/>
              </a:lnSpc>
              <a:defRPr sz="2000"/>
            </a:pPr>
            <a:r>
              <a:t>Katılımcıların deneyiminin değerini tanıyın.</a:t>
            </a:r>
          </a:p>
          <a:p>
            <a:pPr marL="320040" indent="-201168">
              <a:lnSpc>
                <a:spcPct val="80000"/>
              </a:lnSpc>
              <a:buNone/>
              <a:defRPr sz="2000"/>
            </a:pPr>
            <a:r>
              <a:t> </a:t>
            </a:r>
          </a:p>
        </p:txBody>
      </p:sp>
    </p:spTree>
    <p:extLst>
      <p:ext uri="{BB962C8B-B14F-4D97-AF65-F5344CB8AC3E}">
        <p14:creationId xmlns:p14="http://schemas.microsoft.com/office/powerpoint/2010/main" val="356828999"/>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 name="Shape 232"/>
          <p:cNvSpPr>
            <a:spLocks noGrp="1"/>
          </p:cNvSpPr>
          <p:nvPr>
            <p:ph type="title"/>
          </p:nvPr>
        </p:nvSpPr>
        <p:spPr>
          <a:xfrm>
            <a:off x="1981200" y="155448"/>
            <a:ext cx="8229600" cy="1252728"/>
          </a:xfrm>
          <a:prstGeom prst="rect">
            <a:avLst/>
          </a:prstGeom>
        </p:spPr>
        <p:txBody>
          <a:bodyPr/>
          <a:lstStyle>
            <a:lvl1pPr algn="ctr"/>
          </a:lstStyle>
          <a:p>
            <a:r>
              <a:t>Hazır oluş </a:t>
            </a:r>
          </a:p>
        </p:txBody>
      </p:sp>
      <p:sp>
        <p:nvSpPr>
          <p:cNvPr id="233" name="Shape 233"/>
          <p:cNvSpPr>
            <a:spLocks noGrp="1"/>
          </p:cNvSpPr>
          <p:nvPr>
            <p:ph type="body" idx="1"/>
          </p:nvPr>
        </p:nvSpPr>
        <p:spPr>
          <a:xfrm>
            <a:off x="1981200" y="1775191"/>
            <a:ext cx="8229600" cy="4625611"/>
          </a:xfrm>
          <a:prstGeom prst="rect">
            <a:avLst/>
          </a:prstGeom>
          <a:gradFill>
            <a:gsLst>
              <a:gs pos="0">
                <a:schemeClr val="accent5">
                  <a:hueOff val="-370134"/>
                  <a:satOff val="23350"/>
                  <a:lumOff val="24225"/>
                </a:schemeClr>
              </a:gs>
              <a:gs pos="35000">
                <a:srgbClr val="FFD7CB"/>
              </a:gs>
              <a:gs pos="100000">
                <a:schemeClr val="accent5">
                  <a:hueOff val="-443357"/>
                  <a:satOff val="23350"/>
                  <a:lumOff val="34719"/>
                </a:schemeClr>
              </a:gs>
            </a:gsLst>
            <a:lin ang="16200000"/>
          </a:gradFill>
          <a:ln w="6350" cap="rnd">
            <a:solidFill>
              <a:srgbClr val="E6824B"/>
            </a:solidFill>
            <a:round/>
          </a:ln>
          <a:effectLst>
            <a:outerShdw blurRad="50800" dist="25000" dir="5400000" rotWithShape="0">
              <a:srgbClr val="000000">
                <a:alpha val="38000"/>
              </a:srgbClr>
            </a:outerShdw>
          </a:effectLst>
        </p:spPr>
        <p:txBody>
          <a:bodyPr/>
          <a:lstStyle/>
          <a:p>
            <a:pPr marL="438911" indent="-320039" algn="just">
              <a:lnSpc>
                <a:spcPct val="80000"/>
              </a:lnSpc>
              <a:defRPr sz="2200"/>
            </a:pPr>
            <a:r>
              <a:t>Yetişkinlerin öğrenmeye hazır oluşları giderek daha çok toplumsal rolleri ile ilgili sorunlar ve ihtiyaçlarla ilgilidir. Yetişkinler içinde bulundukları yaşam durumundan çıkan öğrenme ihtiyaçlarıyla ilgilidir. Nasıl ki henüz evlenme çağında olmayan bir gence, evlilik ve ana baba eğitimi gibi  konular anlamlı gelmezse, okumaz yazmaz yetişkinlere kariyer planlamaya ilgi duymaz.  </a:t>
            </a:r>
          </a:p>
          <a:p>
            <a:pPr marL="438911" indent="-320039">
              <a:lnSpc>
                <a:spcPct val="80000"/>
              </a:lnSpc>
              <a:defRPr sz="2200"/>
            </a:pPr>
            <a:endParaRPr/>
          </a:p>
          <a:p>
            <a:pPr marL="731519" lvl="1" indent="-274319">
              <a:lnSpc>
                <a:spcPct val="80000"/>
              </a:lnSpc>
              <a:spcBef>
                <a:spcPts val="400"/>
              </a:spcBef>
              <a:buClr>
                <a:schemeClr val="accent2"/>
              </a:buClr>
              <a:buFont typeface="Wingdings"/>
              <a:defRPr sz="1900"/>
            </a:pPr>
            <a:r>
              <a:t>Yetişkinlere sunulan eğitim programları onun öğrenme ihtiyacına uygun olmalıdır</a:t>
            </a:r>
          </a:p>
          <a:p>
            <a:pPr marL="731519" lvl="1" indent="-274319">
              <a:lnSpc>
                <a:spcPct val="80000"/>
              </a:lnSpc>
              <a:spcBef>
                <a:spcPts val="400"/>
              </a:spcBef>
              <a:buClr>
                <a:schemeClr val="accent2"/>
              </a:buClr>
              <a:buFont typeface="Wingdings"/>
              <a:defRPr sz="1900"/>
            </a:pPr>
            <a:r>
              <a:t>Yetişkinlerin ihtiyacını karşılamayan öğrenmeleri kabul etmezler. </a:t>
            </a:r>
          </a:p>
          <a:p>
            <a:pPr marL="731519" lvl="1" indent="-274319">
              <a:lnSpc>
                <a:spcPct val="80000"/>
              </a:lnSpc>
              <a:spcBef>
                <a:spcPts val="400"/>
              </a:spcBef>
              <a:buClr>
                <a:schemeClr val="accent2"/>
              </a:buClr>
              <a:buFont typeface="Wingdings"/>
              <a:defRPr sz="1900"/>
            </a:pPr>
            <a:r>
              <a:t>Yetişkinler her zaman gönüllü öğrencilerdir. Onlara istemedikleri ve ihtiyaç duymadıkları bir konuda bir şey öğretmek nafile bir çabadır. </a:t>
            </a:r>
          </a:p>
        </p:txBody>
      </p:sp>
    </p:spTree>
    <p:extLst>
      <p:ext uri="{BB962C8B-B14F-4D97-AF65-F5344CB8AC3E}">
        <p14:creationId xmlns:p14="http://schemas.microsoft.com/office/powerpoint/2010/main" val="135185320"/>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Shape 235"/>
          <p:cNvSpPr>
            <a:spLocks noGrp="1"/>
          </p:cNvSpPr>
          <p:nvPr>
            <p:ph type="title"/>
          </p:nvPr>
        </p:nvSpPr>
        <p:spPr>
          <a:xfrm>
            <a:off x="1981200" y="155448"/>
            <a:ext cx="8229600" cy="1252728"/>
          </a:xfrm>
          <a:prstGeom prst="rect">
            <a:avLst/>
          </a:prstGeom>
        </p:spPr>
        <p:txBody>
          <a:bodyPr/>
          <a:lstStyle>
            <a:lvl1pPr algn="ctr"/>
          </a:lstStyle>
          <a:p>
            <a:r>
              <a:t>Yönelim </a:t>
            </a:r>
          </a:p>
        </p:txBody>
      </p:sp>
      <p:sp>
        <p:nvSpPr>
          <p:cNvPr id="236" name="Shape 236"/>
          <p:cNvSpPr>
            <a:spLocks noGrp="1"/>
          </p:cNvSpPr>
          <p:nvPr>
            <p:ph type="body" idx="1"/>
          </p:nvPr>
        </p:nvSpPr>
        <p:spPr>
          <a:xfrm>
            <a:off x="1981200" y="1775191"/>
            <a:ext cx="8229600" cy="4625611"/>
          </a:xfrm>
          <a:prstGeom prst="rect">
            <a:avLst/>
          </a:prstGeom>
        </p:spPr>
        <p:txBody>
          <a:bodyPr/>
          <a:lstStyle/>
          <a:p>
            <a:r>
              <a:t>Yetişkinler pratik ihtiyaçlarla ve sorunlarından  hareket etmeye yönelimlidirler. Öğrendiklerinin kendi işleri ve sorumlulukları ile ilişkisini kurma ihtiyacı duyarlar. </a:t>
            </a:r>
          </a:p>
        </p:txBody>
      </p:sp>
    </p:spTree>
    <p:extLst>
      <p:ext uri="{BB962C8B-B14F-4D97-AF65-F5344CB8AC3E}">
        <p14:creationId xmlns:p14="http://schemas.microsoft.com/office/powerpoint/2010/main" val="3114428975"/>
      </p:ext>
    </p:extLst>
  </p:cSld>
  <p:clrMapOvr>
    <a:masterClrMapping/>
  </p:clrMapOvr>
  <p:transition spd="slow"/>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490</Words>
  <Application>Microsoft Office PowerPoint</Application>
  <PresentationFormat>Geniş ekran</PresentationFormat>
  <Paragraphs>48</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Calibri Light</vt:lpstr>
      <vt:lpstr>Wingdings</vt:lpstr>
      <vt:lpstr>Office Teması</vt:lpstr>
      <vt:lpstr>Yetişkinlerin öğrenmeye temel olan  özellikleri </vt:lpstr>
      <vt:lpstr>Bilme gereksinimi</vt:lpstr>
      <vt:lpstr>Eğitimsel Sonuçları</vt:lpstr>
      <vt:lpstr>Benlik algısı</vt:lpstr>
      <vt:lpstr>Eğitimsel Sonuçlar:</vt:lpstr>
      <vt:lpstr>Deneyim </vt:lpstr>
      <vt:lpstr>Eğitimsel Sonuçlar</vt:lpstr>
      <vt:lpstr>Hazır oluş </vt:lpstr>
      <vt:lpstr>Yönelim </vt:lpstr>
      <vt:lpstr>Eğitimsel sonuçlar: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Yetişkinlerin öğrenmeye temel olan  özellikleri </dc:title>
  <dc:creator>EBF_EBF_2</dc:creator>
  <cp:lastModifiedBy>EBF_EBF_2</cp:lastModifiedBy>
  <cp:revision>1</cp:revision>
  <dcterms:created xsi:type="dcterms:W3CDTF">2018-12-18T08:42:03Z</dcterms:created>
  <dcterms:modified xsi:type="dcterms:W3CDTF">2018-12-18T08:44:35Z</dcterms:modified>
</cp:coreProperties>
</file>