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86" r:id="rId5"/>
    <p:sldId id="287" r:id="rId6"/>
    <p:sldId id="278" r:id="rId7"/>
    <p:sldId id="289" r:id="rId8"/>
    <p:sldId id="281" r:id="rId9"/>
    <p:sldId id="29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KMU 266</a:t>
            </a:r>
            <a:br>
              <a:rPr lang="tr-TR" dirty="0" smtClean="0"/>
            </a:br>
            <a:r>
              <a:rPr lang="tr-TR" dirty="0" smtClean="0"/>
              <a:t>Malzeme Bilgisi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Difüzyon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1" y="157307"/>
            <a:ext cx="2185555" cy="590839"/>
          </a:xfrm>
        </p:spPr>
        <p:txBody>
          <a:bodyPr>
            <a:normAutofit/>
          </a:bodyPr>
          <a:lstStyle/>
          <a:p>
            <a:r>
              <a:rPr lang="en-GB" sz="2800" b="1" dirty="0" err="1">
                <a:latin typeface="+mn-lt"/>
              </a:rPr>
              <a:t>D</a:t>
            </a:r>
            <a:r>
              <a:rPr lang="en-GB" sz="2800" b="1" dirty="0" err="1" smtClean="0">
                <a:latin typeface="+mn-lt"/>
              </a:rPr>
              <a:t>ifüzyon</a:t>
            </a:r>
            <a:endParaRPr lang="en-GB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1" y="748145"/>
            <a:ext cx="11913035" cy="5916217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Difüzyon</a:t>
            </a:r>
            <a:r>
              <a:rPr lang="en-US" sz="2400" dirty="0" smtClean="0"/>
              <a:t>; </a:t>
            </a:r>
            <a:r>
              <a:rPr lang="en-US" sz="2400" dirty="0" err="1" smtClean="0"/>
              <a:t>atomik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molekül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hareketleri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kütle</a:t>
            </a:r>
            <a:r>
              <a:rPr lang="en-US" sz="2400" dirty="0" smtClean="0"/>
              <a:t> </a:t>
            </a:r>
            <a:r>
              <a:rPr lang="en-US" sz="2400" dirty="0" err="1" smtClean="0"/>
              <a:t>aktarım</a:t>
            </a:r>
            <a:r>
              <a:rPr lang="en-US" sz="2400" dirty="0" smtClean="0"/>
              <a:t> </a:t>
            </a:r>
            <a:r>
              <a:rPr lang="en-US" sz="2400" dirty="0" err="1" smtClean="0"/>
              <a:t>mekanizmasıdır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difüzyon</a:t>
            </a:r>
            <a:r>
              <a:rPr lang="en-US" sz="2400" dirty="0" smtClean="0"/>
              <a:t> </a:t>
            </a:r>
            <a:r>
              <a:rPr lang="en-US" sz="2400" dirty="0" err="1" smtClean="0"/>
              <a:t>zaman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sıcaklığa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bağlıdır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olay</a:t>
            </a:r>
            <a:r>
              <a:rPr lang="en-US" sz="2400" dirty="0" smtClean="0"/>
              <a:t> </a:t>
            </a:r>
            <a:r>
              <a:rPr lang="en-US" sz="2400" dirty="0" err="1" smtClean="0"/>
              <a:t>difüzyon</a:t>
            </a:r>
            <a:r>
              <a:rPr lang="en-US" sz="2400" dirty="0" smtClean="0"/>
              <a:t> </a:t>
            </a:r>
            <a:r>
              <a:rPr lang="en-US" sz="2400" dirty="0" err="1" smtClean="0"/>
              <a:t>çifti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açıklanabilir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çift</a:t>
            </a:r>
            <a:r>
              <a:rPr lang="en-US" sz="2400" dirty="0" smtClean="0"/>
              <a:t> </a:t>
            </a:r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sıcaklığa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ısıtılıp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süre</a:t>
            </a:r>
            <a:r>
              <a:rPr lang="en-US" sz="2400" dirty="0" smtClean="0"/>
              <a:t> </a:t>
            </a:r>
            <a:r>
              <a:rPr lang="en-US" sz="2400" dirty="0" err="1" smtClean="0"/>
              <a:t>bekletilir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sonra</a:t>
            </a:r>
            <a:r>
              <a:rPr lang="en-US" sz="2400" dirty="0" smtClean="0"/>
              <a:t> </a:t>
            </a:r>
            <a:r>
              <a:rPr lang="en-US" sz="2400" dirty="0" err="1" smtClean="0"/>
              <a:t>tekrar</a:t>
            </a:r>
            <a:r>
              <a:rPr lang="en-US" sz="2400" dirty="0" smtClean="0"/>
              <a:t> </a:t>
            </a: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sıcaklığına</a:t>
            </a:r>
            <a:r>
              <a:rPr lang="en-US" sz="2400" dirty="0" smtClean="0"/>
              <a:t> </a:t>
            </a:r>
            <a:r>
              <a:rPr lang="en-US" sz="2400" dirty="0" err="1" smtClean="0"/>
              <a:t>soğutulur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b="1" dirty="0"/>
              <a:t>Boşluk Difüzyonu</a:t>
            </a:r>
          </a:p>
          <a:p>
            <a:r>
              <a:rPr lang="tr-TR" sz="2400" dirty="0"/>
              <a:t>B</a:t>
            </a:r>
            <a:r>
              <a:rPr lang="en-US" sz="2400" dirty="0"/>
              <a:t>u </a:t>
            </a:r>
            <a:r>
              <a:rPr lang="en-US" sz="2400" dirty="0" err="1"/>
              <a:t>mekanizmada</a:t>
            </a:r>
            <a:r>
              <a:rPr lang="en-US" sz="2400" dirty="0"/>
              <a:t> </a:t>
            </a:r>
            <a:r>
              <a:rPr lang="en-US" sz="2400" dirty="0" err="1"/>
              <a:t>kristal</a:t>
            </a:r>
            <a:r>
              <a:rPr lang="en-US" sz="2400" dirty="0"/>
              <a:t> </a:t>
            </a:r>
            <a:r>
              <a:rPr lang="en-US" sz="2400" dirty="0" err="1"/>
              <a:t>yapı</a:t>
            </a:r>
            <a:r>
              <a:rPr lang="en-US" sz="2400" dirty="0"/>
              <a:t> </a:t>
            </a:r>
            <a:r>
              <a:rPr lang="en-US" sz="2400" dirty="0" err="1"/>
              <a:t>içindeki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atom </a:t>
            </a:r>
            <a:r>
              <a:rPr lang="en-US" sz="2400" dirty="0" err="1"/>
              <a:t>yanında</a:t>
            </a:r>
            <a:r>
              <a:rPr lang="en-US" sz="2400" dirty="0"/>
              <a:t> </a:t>
            </a:r>
            <a:r>
              <a:rPr lang="en-US" sz="2400" dirty="0" err="1"/>
              <a:t>bulunan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boşluğa</a:t>
            </a:r>
            <a:r>
              <a:rPr lang="en-US" sz="2400" dirty="0"/>
              <a:t> </a:t>
            </a:r>
            <a:r>
              <a:rPr lang="en-US" sz="2400" dirty="0" err="1"/>
              <a:t>yerleşir</a:t>
            </a:r>
            <a:r>
              <a:rPr lang="en-US" sz="2400" dirty="0"/>
              <a:t>.</a:t>
            </a:r>
          </a:p>
          <a:p>
            <a:r>
              <a:rPr lang="en-US" sz="2400" dirty="0"/>
              <a:t>Bu </a:t>
            </a:r>
            <a:r>
              <a:rPr lang="en-US" sz="2400" dirty="0" err="1"/>
              <a:t>difüzyonun</a:t>
            </a:r>
            <a:r>
              <a:rPr lang="en-US" sz="2400" dirty="0"/>
              <a:t> </a:t>
            </a:r>
            <a:r>
              <a:rPr lang="en-US" sz="2400" dirty="0" err="1"/>
              <a:t>gerçekleşmesi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atomun</a:t>
            </a:r>
            <a:r>
              <a:rPr lang="en-US" sz="2400" dirty="0"/>
              <a:t> </a:t>
            </a:r>
            <a:r>
              <a:rPr lang="en-US" sz="2400" dirty="0" err="1"/>
              <a:t>komşu</a:t>
            </a:r>
            <a:r>
              <a:rPr lang="en-US" sz="2400" dirty="0"/>
              <a:t> </a:t>
            </a:r>
            <a:r>
              <a:rPr lang="en-US" sz="2400" dirty="0" err="1"/>
              <a:t>kafes</a:t>
            </a:r>
            <a:r>
              <a:rPr lang="en-US" sz="2400" dirty="0"/>
              <a:t> </a:t>
            </a:r>
            <a:r>
              <a:rPr lang="en-US" sz="2400" dirty="0" err="1"/>
              <a:t>noktasında</a:t>
            </a:r>
            <a:r>
              <a:rPr lang="en-US" sz="2400" dirty="0"/>
              <a:t> </a:t>
            </a:r>
            <a:r>
              <a:rPr lang="en-US" sz="2400" dirty="0" err="1"/>
              <a:t>boşluk</a:t>
            </a:r>
            <a:r>
              <a:rPr lang="en-US" sz="2400" dirty="0"/>
              <a:t> </a:t>
            </a:r>
            <a:r>
              <a:rPr lang="en-US" sz="2400" dirty="0" err="1"/>
              <a:t>olması</a:t>
            </a:r>
            <a:r>
              <a:rPr lang="en-US" sz="2400" dirty="0"/>
              <a:t> </a:t>
            </a:r>
            <a:r>
              <a:rPr lang="en-US" sz="2400" dirty="0" err="1"/>
              <a:t>gerekir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Ayrıca</a:t>
            </a:r>
            <a:r>
              <a:rPr lang="en-US" sz="2400" dirty="0"/>
              <a:t>,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atomun</a:t>
            </a:r>
            <a:r>
              <a:rPr lang="en-US" sz="2400" dirty="0"/>
              <a:t> </a:t>
            </a:r>
            <a:r>
              <a:rPr lang="en-US" sz="2400" dirty="0" err="1"/>
              <a:t>komşu</a:t>
            </a:r>
            <a:r>
              <a:rPr lang="en-US" sz="2400" dirty="0"/>
              <a:t> </a:t>
            </a:r>
            <a:r>
              <a:rPr lang="en-US" sz="2400" dirty="0" err="1"/>
              <a:t>atomların</a:t>
            </a:r>
            <a:r>
              <a:rPr lang="en-US" sz="2400" dirty="0"/>
              <a:t> </a:t>
            </a:r>
            <a:r>
              <a:rPr lang="en-US" sz="2400" dirty="0" err="1"/>
              <a:t>bağını</a:t>
            </a:r>
            <a:r>
              <a:rPr lang="en-US" sz="2400" dirty="0"/>
              <a:t> </a:t>
            </a:r>
            <a:r>
              <a:rPr lang="en-US" sz="2400" dirty="0" err="1"/>
              <a:t>kırabilecek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enerjiye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olmalıdır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dirty="0" err="1"/>
              <a:t>Arayer</a:t>
            </a:r>
            <a:r>
              <a:rPr lang="en-US" sz="2400" b="1" dirty="0"/>
              <a:t> </a:t>
            </a:r>
            <a:r>
              <a:rPr lang="en-US" sz="2400" b="1" dirty="0" err="1"/>
              <a:t>difüzyonu</a:t>
            </a:r>
            <a:endParaRPr lang="en-US" sz="2400" b="1" dirty="0"/>
          </a:p>
          <a:p>
            <a:r>
              <a:rPr lang="en-US" sz="2400" dirty="0"/>
              <a:t>Bu </a:t>
            </a:r>
            <a:r>
              <a:rPr lang="en-US" sz="2400" dirty="0" err="1"/>
              <a:t>mekanizmada</a:t>
            </a:r>
            <a:r>
              <a:rPr lang="en-US" sz="2400" dirty="0"/>
              <a:t>, atom </a:t>
            </a:r>
            <a:r>
              <a:rPr lang="en-US" sz="2400" dirty="0" err="1"/>
              <a:t>arayer</a:t>
            </a:r>
            <a:r>
              <a:rPr lang="en-US" sz="2400" dirty="0"/>
              <a:t> </a:t>
            </a:r>
            <a:r>
              <a:rPr lang="en-US" sz="2400" dirty="0" err="1"/>
              <a:t>pozisyonundan</a:t>
            </a:r>
            <a:r>
              <a:rPr lang="en-US" sz="2400" dirty="0"/>
              <a:t> </a:t>
            </a:r>
            <a:r>
              <a:rPr lang="en-US" sz="2400" dirty="0" err="1"/>
              <a:t>komşu</a:t>
            </a:r>
            <a:r>
              <a:rPr lang="en-US" sz="2400" dirty="0"/>
              <a:t> </a:t>
            </a:r>
            <a:r>
              <a:rPr lang="en-US" sz="2400" dirty="0" err="1"/>
              <a:t>arayer</a:t>
            </a:r>
            <a:r>
              <a:rPr lang="en-US" sz="2400" dirty="0"/>
              <a:t> </a:t>
            </a:r>
            <a:r>
              <a:rPr lang="en-US" sz="2400" dirty="0" err="1"/>
              <a:t>pozisyonuna</a:t>
            </a:r>
            <a:r>
              <a:rPr lang="en-US" sz="2400" dirty="0"/>
              <a:t> </a:t>
            </a:r>
            <a:r>
              <a:rPr lang="en-US" sz="2400" dirty="0" err="1"/>
              <a:t>gider</a:t>
            </a:r>
            <a:r>
              <a:rPr lang="en-US" sz="2400" dirty="0"/>
              <a:t>.</a:t>
            </a:r>
          </a:p>
          <a:p>
            <a:r>
              <a:rPr lang="en-US" sz="2400" dirty="0"/>
              <a:t>H, C, N </a:t>
            </a:r>
            <a:r>
              <a:rPr lang="en-US" sz="2400" dirty="0" err="1"/>
              <a:t>ve</a:t>
            </a:r>
            <a:r>
              <a:rPr lang="en-US" sz="2400" dirty="0"/>
              <a:t> O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küçük</a:t>
            </a:r>
            <a:r>
              <a:rPr lang="en-US" sz="2400" dirty="0"/>
              <a:t> </a:t>
            </a:r>
            <a:r>
              <a:rPr lang="en-US" sz="2400" dirty="0" err="1"/>
              <a:t>atomlar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geçerli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mekanizmadır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084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1" y="748146"/>
            <a:ext cx="7875945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Kararlı hal difüzyonu</a:t>
            </a:r>
            <a:endParaRPr lang="tr-TR" sz="2400" dirty="0" smtClean="0"/>
          </a:p>
          <a:p>
            <a:r>
              <a:rPr lang="tr-TR" sz="2400" dirty="0" smtClean="0"/>
              <a:t>Difüzyon zamana bağlıdır.</a:t>
            </a:r>
          </a:p>
          <a:p>
            <a:r>
              <a:rPr lang="tr-TR" sz="2400" dirty="0" smtClean="0"/>
              <a:t>Taşınan element miktarı zamanın bir fonksiyonudur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B</a:t>
            </a:r>
            <a:r>
              <a:rPr lang="en-US" sz="2400" dirty="0" smtClean="0"/>
              <a:t>u </a:t>
            </a:r>
            <a:r>
              <a:rPr lang="en-US" sz="2400" dirty="0" err="1" smtClean="0"/>
              <a:t>difüzyon</a:t>
            </a:r>
            <a:r>
              <a:rPr lang="en-US" sz="2400" dirty="0" smtClean="0"/>
              <a:t> </a:t>
            </a:r>
            <a:r>
              <a:rPr lang="en-US" sz="2400" dirty="0" err="1" smtClean="0"/>
              <a:t>hızını</a:t>
            </a:r>
            <a:r>
              <a:rPr lang="en-US" sz="2400" dirty="0" smtClean="0"/>
              <a:t> </a:t>
            </a:r>
            <a:r>
              <a:rPr lang="en-US" sz="2400" dirty="0" err="1" smtClean="0"/>
              <a:t>bilmek</a:t>
            </a:r>
            <a:r>
              <a:rPr lang="en-US" sz="2400" dirty="0" smtClean="0"/>
              <a:t> </a:t>
            </a:r>
            <a:r>
              <a:rPr lang="en-US" sz="2400" dirty="0" err="1" smtClean="0"/>
              <a:t>çoğu</a:t>
            </a:r>
            <a:r>
              <a:rPr lang="en-US" sz="2400" dirty="0" smtClean="0"/>
              <a:t> </a:t>
            </a:r>
            <a:r>
              <a:rPr lang="en-US" sz="2400" dirty="0" err="1" smtClean="0"/>
              <a:t>zaman</a:t>
            </a:r>
            <a:r>
              <a:rPr lang="en-US" sz="2400" dirty="0" smtClean="0"/>
              <a:t> </a:t>
            </a:r>
            <a:r>
              <a:rPr lang="en-US" sz="2400" dirty="0" err="1" smtClean="0"/>
              <a:t>önemlidir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B</a:t>
            </a:r>
            <a:r>
              <a:rPr lang="en-US" sz="2400" dirty="0" err="1" smtClean="0"/>
              <a:t>irim</a:t>
            </a:r>
            <a:r>
              <a:rPr lang="en-US" sz="2400" dirty="0" smtClean="0"/>
              <a:t> </a:t>
            </a:r>
            <a:r>
              <a:rPr lang="en-US" sz="2400" dirty="0" err="1" smtClean="0"/>
              <a:t>alandan</a:t>
            </a:r>
            <a:r>
              <a:rPr lang="en-US" sz="2400" dirty="0" smtClean="0"/>
              <a:t> </a:t>
            </a:r>
            <a:r>
              <a:rPr lang="en-US" sz="2400" dirty="0" err="1" smtClean="0"/>
              <a:t>birim</a:t>
            </a:r>
            <a:r>
              <a:rPr lang="en-US" sz="2400" dirty="0" smtClean="0"/>
              <a:t> </a:t>
            </a:r>
            <a:r>
              <a:rPr lang="en-US" sz="2400" dirty="0" err="1" smtClean="0"/>
              <a:t>zamanda</a:t>
            </a:r>
            <a:r>
              <a:rPr lang="en-US" sz="2400" dirty="0" smtClean="0"/>
              <a:t> </a:t>
            </a:r>
            <a:r>
              <a:rPr lang="en-US" sz="2400" dirty="0" err="1" smtClean="0"/>
              <a:t>geçen</a:t>
            </a:r>
            <a:r>
              <a:rPr lang="en-US" sz="2400" dirty="0" smtClean="0"/>
              <a:t> </a:t>
            </a:r>
            <a:r>
              <a:rPr lang="en-US" sz="2400" dirty="0" err="1" smtClean="0"/>
              <a:t>madde</a:t>
            </a:r>
            <a:r>
              <a:rPr lang="en-US" sz="2400" dirty="0" smtClean="0"/>
              <a:t> </a:t>
            </a:r>
            <a:r>
              <a:rPr lang="en-US" sz="2400" dirty="0" err="1" smtClean="0"/>
              <a:t>miktarına</a:t>
            </a:r>
            <a:r>
              <a:rPr lang="en-US" sz="2400" dirty="0" smtClean="0"/>
              <a:t> </a:t>
            </a:r>
            <a:r>
              <a:rPr lang="en-US" sz="2400" b="1" dirty="0" smtClean="0"/>
              <a:t>Akı</a:t>
            </a:r>
            <a:r>
              <a:rPr lang="en-US" sz="2400" dirty="0" smtClean="0"/>
              <a:t> </a:t>
            </a:r>
            <a:r>
              <a:rPr lang="en-US" sz="2400" b="1" dirty="0" smtClean="0"/>
              <a:t>(</a:t>
            </a:r>
            <a:r>
              <a:rPr lang="en-US" sz="2400" b="1" i="1" dirty="0" smtClean="0"/>
              <a:t>J</a:t>
            </a:r>
            <a:r>
              <a:rPr lang="en-US" sz="2400" b="1" dirty="0" smtClean="0"/>
              <a:t>) </a:t>
            </a:r>
            <a:r>
              <a:rPr lang="en-US" sz="2400" dirty="0" err="1" smtClean="0"/>
              <a:t>denir</a:t>
            </a:r>
            <a:r>
              <a:rPr lang="tr-TR" sz="2400" dirty="0" smtClean="0"/>
              <a:t> ve birimi kg/</a:t>
            </a:r>
            <a:r>
              <a:rPr lang="tr-TR" sz="2400" dirty="0" err="1" smtClean="0"/>
              <a:t>m</a:t>
            </a:r>
            <a:r>
              <a:rPr lang="tr-TR" sz="2400" baseline="30000" dirty="0" err="1" smtClean="0"/>
              <a:t>2</a:t>
            </a:r>
            <a:r>
              <a:rPr lang="tr-TR" sz="2400" dirty="0" err="1" smtClean="0"/>
              <a:t>s’dir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1828800" lvl="4" indent="0">
              <a:buNone/>
            </a:pPr>
            <a:r>
              <a:rPr lang="tr-TR" sz="1400" dirty="0"/>
              <a:t> </a:t>
            </a:r>
            <a:r>
              <a:rPr lang="tr-TR" sz="1400" dirty="0" smtClean="0"/>
              <a:t>       </a:t>
            </a:r>
          </a:p>
          <a:p>
            <a:pPr marL="1828800" lvl="4" indent="0">
              <a:buNone/>
            </a:pPr>
            <a:r>
              <a:rPr lang="tr-TR" sz="2000" dirty="0" smtClean="0"/>
              <a:t>           veya</a:t>
            </a:r>
            <a:endParaRPr lang="tr-TR" sz="2000" dirty="0"/>
          </a:p>
          <a:p>
            <a:endParaRPr lang="tr-TR" sz="2400" dirty="0" smtClean="0"/>
          </a:p>
          <a:p>
            <a:r>
              <a:rPr lang="tr-TR" sz="2400" dirty="0" smtClean="0"/>
              <a:t>Burada A kesit alanı, M ağırlık ve t zamandır.</a:t>
            </a:r>
            <a:endParaRPr lang="en-US" sz="2400" dirty="0" smtClean="0"/>
          </a:p>
          <a:p>
            <a:r>
              <a:rPr lang="en-US" sz="2400" dirty="0" err="1" smtClean="0"/>
              <a:t>Eğer</a:t>
            </a:r>
            <a:r>
              <a:rPr lang="en-US" sz="2400" dirty="0" smtClean="0"/>
              <a:t> </a:t>
            </a:r>
            <a:r>
              <a:rPr lang="en-US" sz="2400" dirty="0" err="1" smtClean="0"/>
              <a:t>Difüzyon</a:t>
            </a:r>
            <a:r>
              <a:rPr lang="en-US" sz="2400" dirty="0" smtClean="0"/>
              <a:t> </a:t>
            </a:r>
            <a:r>
              <a:rPr lang="en-US" sz="2400" dirty="0" err="1" smtClean="0"/>
              <a:t>Akısı</a:t>
            </a:r>
            <a:r>
              <a:rPr lang="en-US" sz="2400" dirty="0" smtClean="0"/>
              <a:t> </a:t>
            </a:r>
            <a:r>
              <a:rPr lang="en-US" sz="2400" dirty="0" err="1" smtClean="0"/>
              <a:t>zamanla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değişmiyor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burada</a:t>
            </a:r>
            <a:r>
              <a:rPr lang="en-US" sz="2400" dirty="0" smtClean="0"/>
              <a:t> </a:t>
            </a:r>
            <a:r>
              <a:rPr lang="en-US" sz="2400" dirty="0" err="1" smtClean="0"/>
              <a:t>kararlı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şartları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Kararlı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difüzyonunun</a:t>
            </a:r>
            <a:r>
              <a:rPr lang="en-US" sz="2400" dirty="0" smtClean="0"/>
              <a:t> en </a:t>
            </a:r>
            <a:r>
              <a:rPr lang="en-US" sz="2400" dirty="0" err="1" smtClean="0"/>
              <a:t>bilinen</a:t>
            </a:r>
            <a:r>
              <a:rPr lang="en-US" sz="2400" dirty="0" smtClean="0"/>
              <a:t> </a:t>
            </a:r>
            <a:r>
              <a:rPr lang="en-US" sz="2400" dirty="0" err="1" smtClean="0"/>
              <a:t>örneği</a:t>
            </a:r>
            <a:r>
              <a:rPr lang="en-US" sz="2400" dirty="0" smtClean="0"/>
              <a:t>, </a:t>
            </a:r>
            <a:r>
              <a:rPr lang="en-US" sz="2400" dirty="0" err="1" smtClean="0"/>
              <a:t>bir</a:t>
            </a:r>
            <a:r>
              <a:rPr lang="en-US" sz="2400" dirty="0" smtClean="0"/>
              <a:t> metal </a:t>
            </a:r>
            <a:r>
              <a:rPr lang="en-US" sz="2400" dirty="0" err="1" smtClean="0"/>
              <a:t>plakaya</a:t>
            </a:r>
            <a:r>
              <a:rPr lang="en-US" sz="2400" dirty="0" smtClean="0"/>
              <a:t> gas </a:t>
            </a:r>
            <a:r>
              <a:rPr lang="en-US" sz="2400" dirty="0" err="1" smtClean="0"/>
              <a:t>atomlarının</a:t>
            </a:r>
            <a:r>
              <a:rPr lang="en-US" sz="2400" dirty="0" smtClean="0"/>
              <a:t> </a:t>
            </a:r>
            <a:r>
              <a:rPr lang="en-US" sz="2400" dirty="0" err="1" smtClean="0"/>
              <a:t>difüzyonudur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en-US" sz="2400" dirty="0" err="1" smtClean="0"/>
              <a:t>Hidrojen</a:t>
            </a:r>
            <a:r>
              <a:rPr lang="en-US" sz="2400" dirty="0" smtClean="0"/>
              <a:t> </a:t>
            </a:r>
            <a:r>
              <a:rPr lang="en-US" sz="2400" dirty="0" err="1" smtClean="0"/>
              <a:t>saflaştırma</a:t>
            </a:r>
            <a:r>
              <a:rPr lang="en-US" sz="2400" dirty="0" smtClean="0"/>
              <a:t> </a:t>
            </a:r>
            <a:r>
              <a:rPr lang="en-US" sz="2400" dirty="0" err="1" smtClean="0"/>
              <a:t>buna</a:t>
            </a:r>
            <a:r>
              <a:rPr lang="en-US" sz="2400" dirty="0" smtClean="0"/>
              <a:t> </a:t>
            </a:r>
            <a:r>
              <a:rPr lang="en-US" sz="2400" dirty="0" err="1" smtClean="0"/>
              <a:t>örnektir</a:t>
            </a:r>
            <a:r>
              <a:rPr lang="en-US" sz="2400" dirty="0" smtClean="0"/>
              <a:t>. </a:t>
            </a:r>
            <a:endParaRPr lang="en-US" sz="2400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040" y="456221"/>
            <a:ext cx="4320000" cy="3408127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9040" y="3864348"/>
            <a:ext cx="2160000" cy="2648962"/>
          </a:xfrm>
          <a:prstGeom prst="rect">
            <a:avLst/>
          </a:prstGeom>
        </p:spPr>
      </p:pic>
      <p:sp>
        <p:nvSpPr>
          <p:cNvPr id="9" name="Unvan 1"/>
          <p:cNvSpPr txBox="1">
            <a:spLocks/>
          </p:cNvSpPr>
          <p:nvPr/>
        </p:nvSpPr>
        <p:spPr>
          <a:xfrm>
            <a:off x="173181" y="157307"/>
            <a:ext cx="4173390" cy="59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 smtClean="0">
                <a:latin typeface="+mn-lt"/>
              </a:rPr>
              <a:t>Difüzyon Mekanizmaları</a:t>
            </a:r>
            <a:endParaRPr lang="en-GB" sz="28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04" y="3433512"/>
            <a:ext cx="1107431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571" y="3348040"/>
            <a:ext cx="1476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59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 txBox="1">
            <a:spLocks/>
          </p:cNvSpPr>
          <p:nvPr/>
        </p:nvSpPr>
        <p:spPr>
          <a:xfrm>
            <a:off x="173181" y="157307"/>
            <a:ext cx="4173390" cy="59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 smtClean="0">
                <a:latin typeface="+mn-lt"/>
              </a:rPr>
              <a:t>Difüzyon Mekanizmaları</a:t>
            </a:r>
            <a:endParaRPr lang="en-GB" sz="2800" b="1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73181" y="748146"/>
                <a:ext cx="7385859" cy="562827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tr-TR" sz="2400" b="1" dirty="0" smtClean="0"/>
                  <a:t>Kararlı hal difüzyonu</a:t>
                </a:r>
                <a:endParaRPr lang="tr-TR" sz="2400" b="1" dirty="0"/>
              </a:p>
              <a:p>
                <a:r>
                  <a:rPr lang="tr-TR" sz="2400" dirty="0" smtClean="0"/>
                  <a:t>Konsantrasyon </a:t>
                </a:r>
                <a:r>
                  <a:rPr lang="tr-TR" sz="2400" dirty="0" err="1" smtClean="0"/>
                  <a:t>vs</a:t>
                </a:r>
                <a:r>
                  <a:rPr lang="tr-TR" sz="2400" dirty="0" smtClean="0"/>
                  <a:t> konum (uzaklık) grafiği çizildiğinde, oluşan eğri </a:t>
                </a:r>
                <a:r>
                  <a:rPr lang="tr-TR" sz="2400" b="1" dirty="0" smtClean="0"/>
                  <a:t>konsantrasyon profilidir</a:t>
                </a:r>
                <a:r>
                  <a:rPr lang="tr-TR" sz="2400" dirty="0" smtClean="0"/>
                  <a:t>.</a:t>
                </a:r>
              </a:p>
              <a:p>
                <a:r>
                  <a:rPr lang="tr-TR" sz="2400" dirty="0" smtClean="0"/>
                  <a:t>Belirli bir noktadaki eğri ise </a:t>
                </a:r>
                <a:r>
                  <a:rPr lang="tr-TR" sz="2400" b="1" dirty="0" smtClean="0"/>
                  <a:t>konsantrasyon </a:t>
                </a:r>
                <a:r>
                  <a:rPr lang="tr-TR" sz="2400" b="1" dirty="0" err="1" smtClean="0"/>
                  <a:t>gradienti</a:t>
                </a:r>
                <a:r>
                  <a:rPr lang="tr-TR" sz="2400" b="1" dirty="0" smtClean="0"/>
                  <a:t> </a:t>
                </a:r>
                <a:r>
                  <a:rPr lang="tr-TR" sz="2400" dirty="0" smtClean="0"/>
                  <a:t>olarak adlandırılır.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sz="2400" b="1" dirty="0"/>
                      <m:t>konsantrasyon</m:t>
                    </m:r>
                    <m:r>
                      <m:rPr>
                        <m:nor/>
                      </m:rPr>
                      <a:rPr lang="tr-TR" sz="2400" b="1" dirty="0"/>
                      <m:t> </m:t>
                    </m:r>
                    <m:r>
                      <m:rPr>
                        <m:nor/>
                      </m:rPr>
                      <a:rPr lang="tr-TR" sz="2400" b="1" dirty="0"/>
                      <m:t>gradienti</m:t>
                    </m:r>
                    <m:r>
                      <a:rPr lang="tr-TR" sz="2400" b="0" i="1" smtClean="0">
                        <a:latin typeface="Cambria Math"/>
                      </a:rPr>
                      <m:t>=</m:t>
                    </m:r>
                    <m:r>
                      <a:rPr lang="tr-TR" sz="2400" b="0" i="1" smtClean="0">
                        <a:latin typeface="Cambria Math"/>
                      </a:rPr>
                      <m:t>𝑑𝐶</m:t>
                    </m:r>
                    <m:r>
                      <a:rPr lang="tr-TR" sz="2400" b="0" i="1" smtClean="0">
                        <a:latin typeface="Cambria Math"/>
                      </a:rPr>
                      <m:t>/</m:t>
                    </m:r>
                    <m:r>
                      <a:rPr lang="tr-TR" sz="2400" b="0" i="1" smtClean="0">
                        <a:latin typeface="Cambria Math"/>
                      </a:rPr>
                      <m:t>𝑑𝑥</m:t>
                    </m:r>
                  </m:oMath>
                </a14:m>
                <a:endParaRPr lang="tr-TR" sz="2400" dirty="0" smtClean="0"/>
              </a:p>
              <a:p>
                <a:r>
                  <a:rPr lang="tr-TR" sz="2400" dirty="0" smtClean="0"/>
                  <a:t>Doğrusal bir konsantrasyon profili var ise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sz="2400" b="1" dirty="0"/>
                      <m:t>konsantrasyon</m:t>
                    </m:r>
                    <m:r>
                      <m:rPr>
                        <m:nor/>
                      </m:rPr>
                      <a:rPr lang="tr-TR" sz="2400" b="1" dirty="0"/>
                      <m:t> </m:t>
                    </m:r>
                    <m:r>
                      <m:rPr>
                        <m:nor/>
                      </m:rPr>
                      <a:rPr lang="tr-TR" sz="2400" b="1" dirty="0"/>
                      <m:t>gradienti</m:t>
                    </m:r>
                    <m:r>
                      <a:rPr lang="tr-T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tr-TR" sz="2400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</m:num>
                      <m:den>
                        <m:r>
                          <a:rPr lang="tr-TR" sz="24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tr-TR" sz="2400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tr-T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</m:den>
                    </m:f>
                  </m:oMath>
                </a14:m>
                <a:r>
                  <a:rPr lang="tr-TR" sz="2400" dirty="0" smtClean="0"/>
                  <a:t> olur</a:t>
                </a:r>
              </a:p>
              <a:p>
                <a:r>
                  <a:rPr lang="tr-TR" sz="2400" dirty="0"/>
                  <a:t>Bazen difüzyon akısı </a:t>
                </a:r>
                <a:r>
                  <a:rPr lang="tr-TR" sz="2400" dirty="0" smtClean="0"/>
                  <a:t>birim hacimden geçen kütle olarak (kg/</a:t>
                </a:r>
                <a:r>
                  <a:rPr lang="tr-TR" sz="2400" dirty="0" err="1" smtClean="0"/>
                  <a:t>m</a:t>
                </a:r>
                <a:r>
                  <a:rPr lang="tr-TR" sz="2400" baseline="30000" dirty="0" err="1" smtClean="0"/>
                  <a:t>3</a:t>
                </a:r>
                <a:r>
                  <a:rPr lang="tr-TR" sz="2400" dirty="0" smtClean="0"/>
                  <a:t>) olarak yazılır.</a:t>
                </a:r>
              </a:p>
              <a:p>
                <a:endParaRPr lang="tr-TR" sz="2400" dirty="0" smtClean="0"/>
              </a:p>
            </p:txBody>
          </p:sp>
        </mc:Choice>
        <mc:Fallback xmlns="">
          <p:sp>
            <p:nvSpPr>
              <p:cNvPr id="7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181" y="748146"/>
                <a:ext cx="7385859" cy="5628270"/>
              </a:xfrm>
              <a:blipFill rotWithShape="1">
                <a:blip r:embed="rId2"/>
                <a:stretch>
                  <a:fillRect l="-1238" t="-15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040" y="456221"/>
            <a:ext cx="2737926" cy="216000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9040" y="2616221"/>
            <a:ext cx="293548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418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 txBox="1">
            <a:spLocks/>
          </p:cNvSpPr>
          <p:nvPr/>
        </p:nvSpPr>
        <p:spPr>
          <a:xfrm>
            <a:off x="173181" y="157307"/>
            <a:ext cx="4173390" cy="59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 smtClean="0">
                <a:latin typeface="+mn-lt"/>
              </a:rPr>
              <a:t>Difüzyon Mekanizmaları</a:t>
            </a:r>
            <a:endParaRPr lang="en-GB" sz="2800" b="1" dirty="0">
              <a:latin typeface="+mn-lt"/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173181" y="748146"/>
            <a:ext cx="7385859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Kararlı hal difüzyonu</a:t>
            </a:r>
            <a:endParaRPr lang="tr-TR" sz="2400" b="1" dirty="0"/>
          </a:p>
          <a:p>
            <a:r>
              <a:rPr lang="tr-TR" sz="2400" dirty="0" smtClean="0"/>
              <a:t>Bazen </a:t>
            </a:r>
            <a:r>
              <a:rPr lang="tr-TR" sz="2400" dirty="0"/>
              <a:t>difüzyon akısı </a:t>
            </a:r>
            <a:r>
              <a:rPr lang="tr-TR" sz="2400" dirty="0" smtClean="0"/>
              <a:t>birim hacimden geçen kütle olarak (kg/</a:t>
            </a:r>
            <a:r>
              <a:rPr lang="tr-TR" sz="2400" dirty="0" err="1" smtClean="0"/>
              <a:t>m</a:t>
            </a:r>
            <a:r>
              <a:rPr lang="tr-TR" sz="2400" baseline="30000" dirty="0" err="1" smtClean="0"/>
              <a:t>3</a:t>
            </a:r>
            <a:r>
              <a:rPr lang="tr-TR" sz="2400" dirty="0" smtClean="0"/>
              <a:t>) olarak yazılır.</a:t>
            </a:r>
          </a:p>
          <a:p>
            <a:r>
              <a:rPr lang="tr-TR" sz="2400" dirty="0" smtClean="0"/>
              <a:t>Bu durumda difüzyon akısı: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eşitlikte D (</a:t>
            </a:r>
            <a:r>
              <a:rPr lang="tr-TR" sz="2400" dirty="0" err="1" smtClean="0"/>
              <a:t>m</a:t>
            </a:r>
            <a:r>
              <a:rPr lang="tr-TR" sz="2400" baseline="30000" dirty="0" err="1" smtClean="0"/>
              <a:t>2</a:t>
            </a:r>
            <a:r>
              <a:rPr lang="tr-TR" sz="2400" dirty="0" smtClean="0"/>
              <a:t>/s)difüzyon katsayısıdır ve sabittir.</a:t>
            </a:r>
          </a:p>
          <a:p>
            <a:r>
              <a:rPr lang="tr-TR" sz="2400" dirty="0" smtClean="0"/>
              <a:t>Eksi işareti ise difüzyonun yüksek yoğunluktan düşük yoğunluğa doğru olduğunu belirtir.</a:t>
            </a:r>
            <a:endParaRPr lang="tr-TR" sz="2400" dirty="0"/>
          </a:p>
          <a:p>
            <a:endParaRPr lang="tr-TR" sz="2000" dirty="0" smtClean="0"/>
          </a:p>
          <a:p>
            <a:endParaRPr lang="tr-TR" sz="2400" dirty="0" smtClean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040" y="456221"/>
            <a:ext cx="2737926" cy="216000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040" y="2616221"/>
            <a:ext cx="2935489" cy="3600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571" y="2401907"/>
            <a:ext cx="1504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646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1" y="157307"/>
            <a:ext cx="3989745" cy="590839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+mn-lt"/>
              </a:rPr>
              <a:t>Difüzyon Mekanizmaları</a:t>
            </a:r>
            <a:endParaRPr lang="en-GB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1" y="748146"/>
            <a:ext cx="7385859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Karasız Hal Difüzyonu</a:t>
            </a:r>
            <a:endParaRPr lang="tr-TR" sz="2400" dirty="0"/>
          </a:p>
          <a:p>
            <a:r>
              <a:rPr lang="tr-TR" sz="2400" dirty="0" smtClean="0"/>
              <a:t>Çoğu durumda konsantrasyon profili ve konsantrasyon farkı zamanla değişir.</a:t>
            </a:r>
          </a:p>
          <a:p>
            <a:r>
              <a:rPr lang="tr-TR" sz="2400" dirty="0" smtClean="0"/>
              <a:t>Bu durumda </a:t>
            </a:r>
            <a:r>
              <a:rPr lang="tr-TR" sz="2400" dirty="0" err="1" smtClean="0"/>
              <a:t>Fick’in</a:t>
            </a:r>
            <a:r>
              <a:rPr lang="tr-TR" sz="2400" dirty="0" smtClean="0"/>
              <a:t> 2. Kanunu kullanılır.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Eğer difüzyon sabiti (katsayısı) kompozisyondan bağımsız ise;</a:t>
            </a:r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Bu denklemi çözmek için </a:t>
            </a:r>
            <a:r>
              <a:rPr lang="tr-TR" sz="2400" dirty="0" err="1" smtClean="0"/>
              <a:t>Gaussian</a:t>
            </a:r>
            <a:r>
              <a:rPr lang="tr-TR" sz="2400" dirty="0" smtClean="0"/>
              <a:t> hata fonksiyonu kullanılır.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473" y="2398426"/>
            <a:ext cx="20618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903" y="4117350"/>
            <a:ext cx="1486957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804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1" y="157307"/>
            <a:ext cx="3989745" cy="590839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+mn-lt"/>
              </a:rPr>
              <a:t>Difüzyon Mekanizmaları</a:t>
            </a:r>
            <a:endParaRPr lang="en-GB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2" y="748146"/>
            <a:ext cx="7284894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Karasız Hal Difüzyonu</a:t>
            </a:r>
          </a:p>
          <a:p>
            <a:r>
              <a:rPr lang="tr-TR" sz="2400" dirty="0" smtClean="0"/>
              <a:t>Belirli sınır şartlarında aşağıdaki eşitliği yazabiliriz: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Burada </a:t>
            </a:r>
            <a:r>
              <a:rPr lang="tr-TR" sz="2400" dirty="0" err="1" smtClean="0"/>
              <a:t>C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, x derinliğindeki konsantrasyon değeridir.</a:t>
            </a:r>
          </a:p>
          <a:p>
            <a:r>
              <a:rPr lang="tr-TR" sz="2400" dirty="0" err="1" smtClean="0"/>
              <a:t>C</a:t>
            </a:r>
            <a:r>
              <a:rPr lang="tr-TR" sz="2400" baseline="-25000" dirty="0" err="1" smtClean="0"/>
              <a:t>0</a:t>
            </a:r>
            <a:r>
              <a:rPr lang="tr-TR" sz="2400" dirty="0" smtClean="0"/>
              <a:t> t=</a:t>
            </a:r>
            <a:r>
              <a:rPr lang="tr-TR" sz="2400" dirty="0" err="1" smtClean="0"/>
              <a:t>0’daki</a:t>
            </a:r>
            <a:r>
              <a:rPr lang="tr-TR" sz="2400" dirty="0" smtClean="0"/>
              <a:t> konsantrasyondur.</a:t>
            </a:r>
          </a:p>
          <a:p>
            <a:r>
              <a:rPr lang="tr-TR" sz="2400" dirty="0" smtClean="0"/>
              <a:t>C</a:t>
            </a:r>
            <a:r>
              <a:rPr lang="tr-TR" sz="2400" baseline="-25000" dirty="0" smtClean="0"/>
              <a:t>s</a:t>
            </a:r>
            <a:r>
              <a:rPr lang="tr-TR" sz="2400" dirty="0" smtClean="0"/>
              <a:t> ise 0&lt;t’de yüzey konsantrasyonudur.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04" y="1694151"/>
            <a:ext cx="20618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13" y="1694151"/>
            <a:ext cx="1486957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68" y="2774151"/>
            <a:ext cx="275294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7728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1" y="157307"/>
            <a:ext cx="5642403" cy="59083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Difüzyonu Etkileyen Faktörler</a:t>
            </a:r>
            <a:endParaRPr lang="tr-TR" sz="28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1" y="748146"/>
            <a:ext cx="11628675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Sıcaklık</a:t>
            </a:r>
            <a:endParaRPr lang="tr-TR" sz="2400" dirty="0"/>
          </a:p>
          <a:p>
            <a:r>
              <a:rPr lang="tr-TR" sz="2400" dirty="0" smtClean="0"/>
              <a:t>Sıcaklık difüzyon hızını etkileyen en önemli faktördür.</a:t>
            </a:r>
          </a:p>
          <a:p>
            <a:r>
              <a:rPr lang="tr-TR" sz="2400" dirty="0" smtClean="0"/>
              <a:t>Difüzyon katsayısının sıcaklığa göre değişimini aşağıdaki eşitlik ile açıklayabiliriz.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Burada </a:t>
            </a:r>
            <a:r>
              <a:rPr lang="tr-TR" sz="2400" dirty="0" err="1" smtClean="0"/>
              <a:t>D</a:t>
            </a:r>
            <a:r>
              <a:rPr lang="tr-TR" sz="2400" baseline="-25000" dirty="0" err="1" smtClean="0"/>
              <a:t>0</a:t>
            </a:r>
            <a:r>
              <a:rPr lang="tr-TR" sz="2400" dirty="0" smtClean="0"/>
              <a:t> sabit (</a:t>
            </a:r>
            <a:r>
              <a:rPr lang="tr-TR" sz="2400" dirty="0" err="1" smtClean="0"/>
              <a:t>m</a:t>
            </a:r>
            <a:r>
              <a:rPr lang="tr-TR" sz="2400" baseline="30000" dirty="0" err="1" smtClean="0"/>
              <a:t>2</a:t>
            </a:r>
            <a:r>
              <a:rPr lang="tr-TR" sz="2400" dirty="0" smtClean="0"/>
              <a:t>/s);</a:t>
            </a:r>
          </a:p>
          <a:p>
            <a:r>
              <a:rPr lang="tr-TR" sz="2400" dirty="0" err="1" smtClean="0"/>
              <a:t>Q</a:t>
            </a:r>
            <a:r>
              <a:rPr lang="tr-TR" sz="2400" baseline="-25000" dirty="0" err="1" smtClean="0"/>
              <a:t>d</a:t>
            </a:r>
            <a:r>
              <a:rPr lang="tr-TR" sz="2400" dirty="0" smtClean="0"/>
              <a:t> difüzyon aktivasyon enerjisi (J/</a:t>
            </a:r>
            <a:r>
              <a:rPr lang="tr-TR" sz="2400" dirty="0" err="1" smtClean="0"/>
              <a:t>mol</a:t>
            </a:r>
            <a:r>
              <a:rPr lang="tr-TR" sz="2400" dirty="0" smtClean="0"/>
              <a:t>);</a:t>
            </a:r>
          </a:p>
          <a:p>
            <a:r>
              <a:rPr lang="tr-TR" sz="2400" dirty="0" smtClean="0"/>
              <a:t>R (veya </a:t>
            </a:r>
            <a:r>
              <a:rPr lang="tr-TR" sz="2400" b="1" i="1" dirty="0" smtClean="0"/>
              <a:t>k</a:t>
            </a:r>
            <a:r>
              <a:rPr lang="tr-TR" sz="2400" dirty="0" smtClean="0"/>
              <a:t>)gaz sabiti (8.31 J/</a:t>
            </a:r>
            <a:r>
              <a:rPr lang="tr-TR" sz="2400" dirty="0" err="1" smtClean="0"/>
              <a:t>mol</a:t>
            </a:r>
            <a:r>
              <a:rPr lang="tr-TR" sz="2400" dirty="0" smtClean="0"/>
              <a:t>-K);</a:t>
            </a:r>
          </a:p>
          <a:p>
            <a:r>
              <a:rPr lang="tr-TR" sz="2400" dirty="0" smtClean="0"/>
              <a:t>T sıcaklık (K)</a:t>
            </a:r>
          </a:p>
          <a:p>
            <a:endParaRPr lang="tr-TR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166" y="2110288"/>
            <a:ext cx="2680851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08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1" y="157307"/>
            <a:ext cx="5642403" cy="59083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Difüzyonu Etkileyen Faktörler</a:t>
            </a:r>
            <a:endParaRPr lang="tr-TR" sz="28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81" y="748146"/>
            <a:ext cx="7202177" cy="562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Sıcaklık</a:t>
            </a:r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eşitliğin logaritmasını alırsak</a:t>
            </a:r>
          </a:p>
          <a:p>
            <a:pPr lvl="8"/>
            <a:r>
              <a:rPr lang="tr-TR" sz="1400" dirty="0" smtClean="0"/>
              <a:t>              </a:t>
            </a:r>
          </a:p>
          <a:p>
            <a:pPr lvl="8"/>
            <a:r>
              <a:rPr lang="tr-TR" sz="1400" dirty="0"/>
              <a:t> </a:t>
            </a:r>
            <a:r>
              <a:rPr lang="tr-TR" sz="1400" dirty="0" smtClean="0"/>
              <a:t>             </a:t>
            </a:r>
            <a:r>
              <a:rPr lang="tr-TR" sz="2400" dirty="0" smtClean="0"/>
              <a:t>eşitliğini elde ederiz.</a:t>
            </a:r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Bu </a:t>
            </a:r>
            <a:r>
              <a:rPr lang="tr-TR" sz="2400" dirty="0"/>
              <a:t>eşitlikte </a:t>
            </a:r>
            <a:r>
              <a:rPr lang="tr-TR" sz="2400" dirty="0" err="1" smtClean="0"/>
              <a:t>D</a:t>
            </a:r>
            <a:r>
              <a:rPr lang="tr-TR" sz="2400" baseline="-25000" dirty="0" err="1" smtClean="0"/>
              <a:t>0</a:t>
            </a:r>
            <a:r>
              <a:rPr lang="tr-TR" sz="2400" dirty="0" smtClean="0"/>
              <a:t>, </a:t>
            </a:r>
            <a:r>
              <a:rPr lang="tr-TR" sz="2400" dirty="0" err="1" smtClean="0"/>
              <a:t>Q</a:t>
            </a:r>
            <a:r>
              <a:rPr lang="tr-TR" sz="2400" baseline="-25000" dirty="0" err="1" smtClean="0"/>
              <a:t>d</a:t>
            </a:r>
            <a:r>
              <a:rPr lang="tr-TR" sz="2400" dirty="0" smtClean="0"/>
              <a:t> ve R sabit olduğundan, eşitlik düz çizgi eşitliği olarak kabul edilebilir.</a:t>
            </a:r>
          </a:p>
          <a:p>
            <a:endParaRPr lang="tr-TR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471" y="1210288"/>
            <a:ext cx="2680851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470" y="2540918"/>
            <a:ext cx="3705600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09" y="4502317"/>
            <a:ext cx="25056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531" y="4467780"/>
            <a:ext cx="3403256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971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499</Words>
  <Application>Microsoft Office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KMU 266 Malzeme Bilgisi</vt:lpstr>
      <vt:lpstr>Difüzyon</vt:lpstr>
      <vt:lpstr>PowerPoint Presentation</vt:lpstr>
      <vt:lpstr>PowerPoint Presentation</vt:lpstr>
      <vt:lpstr>PowerPoint Presentation</vt:lpstr>
      <vt:lpstr>Difüzyon Mekanizmaları</vt:lpstr>
      <vt:lpstr>Difüzyon Mekanizmaları</vt:lpstr>
      <vt:lpstr>Difüzyonu Etkileyen Faktörler</vt:lpstr>
      <vt:lpstr>Difüzyonu Etkileyen Faktörler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169</cp:revision>
  <dcterms:created xsi:type="dcterms:W3CDTF">2016-07-27T06:35:54Z</dcterms:created>
  <dcterms:modified xsi:type="dcterms:W3CDTF">2020-05-10T16:35:19Z</dcterms:modified>
</cp:coreProperties>
</file>