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912569-9474-4861-BE21-CFF72695D360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765C7-860F-47BE-9E04-3184659A8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152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0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 altLang="tr-TR" smtClean="0"/>
          </a:p>
        </p:txBody>
      </p:sp>
      <p:sp>
        <p:nvSpPr>
          <p:cNvPr id="430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1888728F-C934-4680-9D0F-8C9B70FBC465}" type="slidenum">
              <a:rPr lang="en-AU" altLang="tr-TR" sz="1200" smtClean="0"/>
              <a:pPr/>
              <a:t>21</a:t>
            </a:fld>
            <a:endParaRPr lang="en-AU" altLang="tr-TR" sz="1200" smtClean="0"/>
          </a:p>
        </p:txBody>
      </p:sp>
    </p:spTree>
    <p:extLst>
      <p:ext uri="{BB962C8B-B14F-4D97-AF65-F5344CB8AC3E}">
        <p14:creationId xmlns:p14="http://schemas.microsoft.com/office/powerpoint/2010/main" val="3331818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Oval"/>
          <p:cNvSpPr/>
          <p:nvPr/>
        </p:nvSpPr>
        <p:spPr>
          <a:xfrm>
            <a:off x="1403350" y="1844675"/>
            <a:ext cx="6697663" cy="21605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KİNNEY METODU</a:t>
            </a:r>
            <a:endParaRPr lang="tr-T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8120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0D21A165-070A-4F45-AC47-FFCFDC3E07FF}" type="slidenum">
              <a:rPr lang="en-US" altLang="tr-TR" sz="900" smtClean="0">
                <a:solidFill>
                  <a:srgbClr val="898989"/>
                </a:solidFill>
              </a:rPr>
              <a:pPr/>
              <a:t>1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0" y="264220"/>
            <a:ext cx="411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dirty="0" smtClean="0"/>
              <a:t>Risk Değerlendirme metodları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2392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4 Düz Bağlayıcı"/>
          <p:cNvCxnSpPr/>
          <p:nvPr/>
        </p:nvCxnSpPr>
        <p:spPr>
          <a:xfrm>
            <a:off x="0" y="1196975"/>
            <a:ext cx="9144000" cy="0"/>
          </a:xfrm>
          <a:prstGeom prst="line">
            <a:avLst/>
          </a:prstGeom>
          <a:ln w="1651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Metin kutusu"/>
          <p:cNvSpPr txBox="1"/>
          <p:nvPr/>
        </p:nvSpPr>
        <p:spPr>
          <a:xfrm>
            <a:off x="0" y="188913"/>
            <a:ext cx="91440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KİNNEY METODU</a:t>
            </a:r>
          </a:p>
        </p:txBody>
      </p:sp>
      <p:sp>
        <p:nvSpPr>
          <p:cNvPr id="4" name="3 Dikdörtgen"/>
          <p:cNvSpPr/>
          <p:nvPr/>
        </p:nvSpPr>
        <p:spPr>
          <a:xfrm>
            <a:off x="1042988" y="2636838"/>
            <a:ext cx="7546975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tr-TR" sz="3600" b="1" u="sng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 Değeri: İhtimal x </a:t>
            </a:r>
            <a:r>
              <a:rPr lang="tr-T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Frekans</a:t>
            </a:r>
            <a:r>
              <a:rPr lang="tr-TR" sz="3600" b="1" u="sng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x Şiddet </a:t>
            </a:r>
            <a:endParaRPr lang="tr-TR" sz="3600" u="sng" dirty="0"/>
          </a:p>
        </p:txBody>
      </p:sp>
      <p:sp>
        <p:nvSpPr>
          <p:cNvPr id="22733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37EED46C-91FB-4442-A3F1-5CFC63EDEC1B}" type="slidenum">
              <a:rPr lang="en-US" altLang="tr-TR" sz="900" smtClean="0">
                <a:solidFill>
                  <a:srgbClr val="898989"/>
                </a:solidFill>
              </a:rPr>
              <a:pPr/>
              <a:t>10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47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4 Düz Bağlayıcı"/>
          <p:cNvCxnSpPr/>
          <p:nvPr/>
        </p:nvCxnSpPr>
        <p:spPr>
          <a:xfrm>
            <a:off x="0" y="1196975"/>
            <a:ext cx="9144000" cy="0"/>
          </a:xfrm>
          <a:prstGeom prst="line">
            <a:avLst/>
          </a:prstGeom>
          <a:ln w="1651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835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1628775"/>
            <a:ext cx="8999537" cy="374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Metin kutusu"/>
          <p:cNvSpPr txBox="1"/>
          <p:nvPr/>
        </p:nvSpPr>
        <p:spPr>
          <a:xfrm>
            <a:off x="0" y="188913"/>
            <a:ext cx="91440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KİNNEY METODU</a:t>
            </a:r>
          </a:p>
        </p:txBody>
      </p:sp>
      <p:sp>
        <p:nvSpPr>
          <p:cNvPr id="228358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31DA7AE5-A219-446D-98AA-25ECE015FFDF}" type="slidenum">
              <a:rPr lang="en-US" altLang="tr-TR" sz="900" smtClean="0">
                <a:solidFill>
                  <a:srgbClr val="898989"/>
                </a:solidFill>
              </a:rPr>
              <a:pPr/>
              <a:t>11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90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4 Düz Bağlayıcı"/>
          <p:cNvCxnSpPr/>
          <p:nvPr/>
        </p:nvCxnSpPr>
        <p:spPr>
          <a:xfrm>
            <a:off x="0" y="1196975"/>
            <a:ext cx="9144000" cy="0"/>
          </a:xfrm>
          <a:prstGeom prst="line">
            <a:avLst/>
          </a:prstGeom>
          <a:ln w="1651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Metin kutusu"/>
          <p:cNvSpPr txBox="1"/>
          <p:nvPr/>
        </p:nvSpPr>
        <p:spPr>
          <a:xfrm>
            <a:off x="0" y="188913"/>
            <a:ext cx="9144000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KİNNEY METODU</a:t>
            </a:r>
          </a:p>
          <a:p>
            <a:pPr algn="ctr" eaLnBrk="1" hangingPunct="1">
              <a:defRPr/>
            </a:pPr>
            <a:r>
              <a:rPr lang="tr-T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Örnek-1</a:t>
            </a:r>
          </a:p>
        </p:txBody>
      </p:sp>
      <p:pic>
        <p:nvPicPr>
          <p:cNvPr id="23040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72" t="24500" r="16322" b="41000"/>
          <a:stretch>
            <a:fillRect/>
          </a:stretch>
        </p:blipFill>
        <p:spPr bwMode="auto">
          <a:xfrm>
            <a:off x="247650" y="1628774"/>
            <a:ext cx="8896350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6 Oval"/>
          <p:cNvSpPr/>
          <p:nvPr/>
        </p:nvSpPr>
        <p:spPr>
          <a:xfrm rot="5400000">
            <a:off x="683419" y="2277269"/>
            <a:ext cx="576262" cy="1295400"/>
          </a:xfrm>
          <a:prstGeom prst="ellipse">
            <a:avLst/>
          </a:prstGeom>
          <a:noFill/>
          <a:ln w="508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23040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FF23ADC3-E365-4E71-ADB9-E0A4B4D57F80}" type="slidenum">
              <a:rPr lang="en-US" altLang="tr-TR" sz="900" smtClean="0">
                <a:solidFill>
                  <a:srgbClr val="898989"/>
                </a:solidFill>
              </a:rPr>
              <a:pPr/>
              <a:t>12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08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4 Düz Bağlayıcı"/>
          <p:cNvCxnSpPr/>
          <p:nvPr/>
        </p:nvCxnSpPr>
        <p:spPr>
          <a:xfrm>
            <a:off x="0" y="1196975"/>
            <a:ext cx="9144000" cy="0"/>
          </a:xfrm>
          <a:prstGeom prst="line">
            <a:avLst/>
          </a:prstGeom>
          <a:ln w="1651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14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72" t="25166" r="16602" b="40668"/>
          <a:stretch>
            <a:fillRect/>
          </a:stretch>
        </p:blipFill>
        <p:spPr bwMode="auto">
          <a:xfrm>
            <a:off x="190500" y="1628775"/>
            <a:ext cx="8763000" cy="218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Oval"/>
          <p:cNvSpPr/>
          <p:nvPr/>
        </p:nvSpPr>
        <p:spPr>
          <a:xfrm rot="5400000">
            <a:off x="2014538" y="2314575"/>
            <a:ext cx="650875" cy="1152525"/>
          </a:xfrm>
          <a:prstGeom prst="ellipse">
            <a:avLst/>
          </a:prstGeom>
          <a:noFill/>
          <a:ln w="508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8" name="5 Metin kutusu"/>
          <p:cNvSpPr txBox="1"/>
          <p:nvPr/>
        </p:nvSpPr>
        <p:spPr>
          <a:xfrm>
            <a:off x="0" y="188913"/>
            <a:ext cx="9144000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KİNNEY METODU</a:t>
            </a:r>
          </a:p>
          <a:p>
            <a:pPr algn="ctr" eaLnBrk="1" hangingPunct="1">
              <a:defRPr/>
            </a:pPr>
            <a:r>
              <a:rPr lang="tr-T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Örnek-1</a:t>
            </a:r>
          </a:p>
        </p:txBody>
      </p:sp>
      <p:sp>
        <p:nvSpPr>
          <p:cNvPr id="23143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2CA84C19-3B45-4741-B504-79A850C3C131}" type="slidenum">
              <a:rPr lang="en-US" altLang="tr-TR" sz="900" smtClean="0">
                <a:solidFill>
                  <a:srgbClr val="898989"/>
                </a:solidFill>
              </a:rPr>
              <a:pPr/>
              <a:t>13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47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4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74" t="24667" r="16698" b="40833"/>
          <a:stretch>
            <a:fillRect/>
          </a:stretch>
        </p:blipFill>
        <p:spPr bwMode="auto">
          <a:xfrm>
            <a:off x="207963" y="1804988"/>
            <a:ext cx="8728075" cy="220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4 Düz Bağlayıcı"/>
          <p:cNvCxnSpPr/>
          <p:nvPr/>
        </p:nvCxnSpPr>
        <p:spPr>
          <a:xfrm>
            <a:off x="0" y="1196975"/>
            <a:ext cx="9144000" cy="0"/>
          </a:xfrm>
          <a:prstGeom prst="line">
            <a:avLst/>
          </a:prstGeom>
          <a:ln w="1651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Oval"/>
          <p:cNvSpPr/>
          <p:nvPr/>
        </p:nvSpPr>
        <p:spPr>
          <a:xfrm rot="5400000">
            <a:off x="2735263" y="2600325"/>
            <a:ext cx="720725" cy="936625"/>
          </a:xfrm>
          <a:prstGeom prst="ellipse">
            <a:avLst/>
          </a:prstGeom>
          <a:noFill/>
          <a:ln w="508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9" name="5 Metin kutusu"/>
          <p:cNvSpPr txBox="1"/>
          <p:nvPr/>
        </p:nvSpPr>
        <p:spPr>
          <a:xfrm>
            <a:off x="0" y="188913"/>
            <a:ext cx="9144000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KİNNEY METODU</a:t>
            </a:r>
          </a:p>
          <a:p>
            <a:pPr algn="ctr" eaLnBrk="1" hangingPunct="1">
              <a:defRPr/>
            </a:pPr>
            <a:r>
              <a:rPr lang="tr-T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Örnek-1</a:t>
            </a:r>
          </a:p>
        </p:txBody>
      </p:sp>
      <p:sp>
        <p:nvSpPr>
          <p:cNvPr id="23245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CECC34D9-369E-4E90-80A0-166F0F2A87AA}" type="slidenum">
              <a:rPr lang="en-US" altLang="tr-TR" sz="900" smtClean="0">
                <a:solidFill>
                  <a:srgbClr val="898989"/>
                </a:solidFill>
              </a:rPr>
              <a:pPr/>
              <a:t>14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60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4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3" y="1700213"/>
            <a:ext cx="8523287" cy="252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4 Düz Bağlayıcı"/>
          <p:cNvCxnSpPr/>
          <p:nvPr/>
        </p:nvCxnSpPr>
        <p:spPr>
          <a:xfrm>
            <a:off x="0" y="1196975"/>
            <a:ext cx="9144000" cy="0"/>
          </a:xfrm>
          <a:prstGeom prst="line">
            <a:avLst/>
          </a:prstGeom>
          <a:ln w="1651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Oval"/>
          <p:cNvSpPr/>
          <p:nvPr/>
        </p:nvSpPr>
        <p:spPr>
          <a:xfrm rot="5400000">
            <a:off x="3887788" y="2387600"/>
            <a:ext cx="2952750" cy="1295400"/>
          </a:xfrm>
          <a:prstGeom prst="ellipse">
            <a:avLst/>
          </a:prstGeom>
          <a:noFill/>
          <a:ln w="508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8" name="5 Metin kutusu"/>
          <p:cNvSpPr txBox="1"/>
          <p:nvPr/>
        </p:nvSpPr>
        <p:spPr>
          <a:xfrm>
            <a:off x="0" y="188913"/>
            <a:ext cx="9144000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KİNNEY METODU</a:t>
            </a:r>
          </a:p>
          <a:p>
            <a:pPr algn="ctr" eaLnBrk="1" hangingPunct="1">
              <a:defRPr/>
            </a:pPr>
            <a:r>
              <a:rPr lang="tr-T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Örnek-1</a:t>
            </a:r>
          </a:p>
        </p:txBody>
      </p:sp>
      <p:sp>
        <p:nvSpPr>
          <p:cNvPr id="23347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873C1B1-D8A4-47B6-BCA2-DAEBCBC5FA4F}" type="slidenum">
              <a:rPr lang="en-US" altLang="tr-TR" sz="900" smtClean="0">
                <a:solidFill>
                  <a:srgbClr val="898989"/>
                </a:solidFill>
              </a:rPr>
              <a:pPr/>
              <a:t>15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52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4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989138"/>
            <a:ext cx="8724900" cy="231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4 Düz Bağlayıcı"/>
          <p:cNvCxnSpPr/>
          <p:nvPr/>
        </p:nvCxnSpPr>
        <p:spPr>
          <a:xfrm>
            <a:off x="0" y="1196975"/>
            <a:ext cx="9144000" cy="0"/>
          </a:xfrm>
          <a:prstGeom prst="line">
            <a:avLst/>
          </a:prstGeom>
          <a:ln w="1651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atır Belirtme Çizgisi 2 2"/>
          <p:cNvSpPr/>
          <p:nvPr/>
        </p:nvSpPr>
        <p:spPr>
          <a:xfrm>
            <a:off x="1519238" y="4508500"/>
            <a:ext cx="1081087" cy="115252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55756"/>
              <a:gd name="adj6" fmla="val 1960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1600" dirty="0"/>
              <a:t>Mümkün fakat düşük</a:t>
            </a:r>
          </a:p>
        </p:txBody>
      </p:sp>
      <p:sp>
        <p:nvSpPr>
          <p:cNvPr id="7" name="5 Metin kutusu"/>
          <p:cNvSpPr txBox="1"/>
          <p:nvPr/>
        </p:nvSpPr>
        <p:spPr>
          <a:xfrm>
            <a:off x="0" y="188913"/>
            <a:ext cx="9144000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KİNNEY METODU</a:t>
            </a:r>
          </a:p>
          <a:p>
            <a:pPr algn="ctr" eaLnBrk="1" hangingPunct="1">
              <a:defRPr/>
            </a:pPr>
            <a:r>
              <a:rPr lang="tr-T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Örnek-1</a:t>
            </a:r>
          </a:p>
        </p:txBody>
      </p:sp>
      <p:sp>
        <p:nvSpPr>
          <p:cNvPr id="23450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7BC7D524-4909-43BB-AEDE-9F32FF46B5B5}" type="slidenum">
              <a:rPr lang="en-US" altLang="tr-TR" sz="900" smtClean="0">
                <a:solidFill>
                  <a:srgbClr val="898989"/>
                </a:solidFill>
              </a:rPr>
              <a:pPr/>
              <a:t>16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31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546225"/>
            <a:ext cx="8724900" cy="231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4 Düz Bağlayıcı"/>
          <p:cNvCxnSpPr/>
          <p:nvPr/>
        </p:nvCxnSpPr>
        <p:spPr>
          <a:xfrm>
            <a:off x="0" y="1196975"/>
            <a:ext cx="9144000" cy="0"/>
          </a:xfrm>
          <a:prstGeom prst="line">
            <a:avLst/>
          </a:prstGeom>
          <a:ln w="1651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atır Belirtme Çizgisi 2 2"/>
          <p:cNvSpPr/>
          <p:nvPr/>
        </p:nvSpPr>
        <p:spPr>
          <a:xfrm>
            <a:off x="1476375" y="4005263"/>
            <a:ext cx="1079500" cy="115252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55756"/>
              <a:gd name="adj6" fmla="val 1960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1600" dirty="0"/>
              <a:t>Mümkün fakat düşük</a:t>
            </a:r>
          </a:p>
        </p:txBody>
      </p:sp>
      <p:sp>
        <p:nvSpPr>
          <p:cNvPr id="7" name="Satır Belirtme Çizgisi 2 6"/>
          <p:cNvSpPr/>
          <p:nvPr/>
        </p:nvSpPr>
        <p:spPr>
          <a:xfrm>
            <a:off x="2741613" y="4005263"/>
            <a:ext cx="1079500" cy="115252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47290"/>
              <a:gd name="adj6" fmla="val 1203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1600" dirty="0"/>
              <a:t>Sık (bir veya birkaç defa)</a:t>
            </a:r>
          </a:p>
        </p:txBody>
      </p:sp>
      <p:sp>
        <p:nvSpPr>
          <p:cNvPr id="10" name="5 Metin kutusu"/>
          <p:cNvSpPr txBox="1"/>
          <p:nvPr/>
        </p:nvSpPr>
        <p:spPr>
          <a:xfrm>
            <a:off x="0" y="188913"/>
            <a:ext cx="9144000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KİNNEY METODU</a:t>
            </a:r>
          </a:p>
          <a:p>
            <a:pPr algn="ctr" eaLnBrk="1" hangingPunct="1">
              <a:defRPr/>
            </a:pPr>
            <a:r>
              <a:rPr lang="tr-T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Örnek-1</a:t>
            </a:r>
          </a:p>
        </p:txBody>
      </p:sp>
      <p:sp>
        <p:nvSpPr>
          <p:cNvPr id="2355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66CD896A-F041-422F-AE63-DF4A2F02D8A4}" type="slidenum">
              <a:rPr lang="en-US" altLang="tr-TR" sz="900" smtClean="0">
                <a:solidFill>
                  <a:srgbClr val="898989"/>
                </a:solidFill>
              </a:rPr>
              <a:pPr/>
              <a:t>17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71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5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484313"/>
            <a:ext cx="8724900" cy="231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4 Düz Bağlayıcı"/>
          <p:cNvCxnSpPr/>
          <p:nvPr/>
        </p:nvCxnSpPr>
        <p:spPr>
          <a:xfrm>
            <a:off x="0" y="1196975"/>
            <a:ext cx="9144000" cy="0"/>
          </a:xfrm>
          <a:prstGeom prst="line">
            <a:avLst/>
          </a:prstGeom>
          <a:ln w="1651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atır Belirtme Çizgisi 2 2"/>
          <p:cNvSpPr/>
          <p:nvPr/>
        </p:nvSpPr>
        <p:spPr>
          <a:xfrm>
            <a:off x="1476375" y="4005263"/>
            <a:ext cx="1079500" cy="115252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55756"/>
              <a:gd name="adj6" fmla="val 1960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1600" dirty="0"/>
              <a:t>Mümkün fakat düşük</a:t>
            </a:r>
          </a:p>
        </p:txBody>
      </p:sp>
      <p:sp>
        <p:nvSpPr>
          <p:cNvPr id="7" name="Satır Belirtme Çizgisi 2 6"/>
          <p:cNvSpPr/>
          <p:nvPr/>
        </p:nvSpPr>
        <p:spPr>
          <a:xfrm>
            <a:off x="2741613" y="4005263"/>
            <a:ext cx="1079500" cy="115252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47290"/>
              <a:gd name="adj6" fmla="val 1203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1600" dirty="0"/>
              <a:t>Sık (bir veya birkaç defa</a:t>
            </a:r>
            <a:r>
              <a:rPr lang="tr-TR" dirty="0"/>
              <a:t>)</a:t>
            </a:r>
          </a:p>
        </p:txBody>
      </p:sp>
      <p:sp>
        <p:nvSpPr>
          <p:cNvPr id="8" name="Satır Belirtme Çizgisi 2 7"/>
          <p:cNvSpPr/>
          <p:nvPr/>
        </p:nvSpPr>
        <p:spPr>
          <a:xfrm>
            <a:off x="4032250" y="4005263"/>
            <a:ext cx="1079500" cy="115252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49406"/>
              <a:gd name="adj6" fmla="val 425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1600" dirty="0"/>
              <a:t>Öldürücü kaza</a:t>
            </a:r>
          </a:p>
        </p:txBody>
      </p:sp>
      <p:sp>
        <p:nvSpPr>
          <p:cNvPr id="11" name="5 Metin kutusu"/>
          <p:cNvSpPr txBox="1"/>
          <p:nvPr/>
        </p:nvSpPr>
        <p:spPr>
          <a:xfrm>
            <a:off x="0" y="188913"/>
            <a:ext cx="9144000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KİNNEY METODU</a:t>
            </a:r>
          </a:p>
          <a:p>
            <a:pPr algn="ctr" eaLnBrk="1" hangingPunct="1">
              <a:defRPr/>
            </a:pPr>
            <a:r>
              <a:rPr lang="tr-T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Örnek-1</a:t>
            </a:r>
          </a:p>
        </p:txBody>
      </p:sp>
      <p:sp>
        <p:nvSpPr>
          <p:cNvPr id="23655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A439091-EEA0-4714-B548-8B140788F416}" type="slidenum">
              <a:rPr lang="en-US" altLang="tr-TR" sz="900" smtClean="0">
                <a:solidFill>
                  <a:srgbClr val="898989"/>
                </a:solidFill>
              </a:rPr>
              <a:pPr/>
              <a:t>18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25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5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628775"/>
            <a:ext cx="8724900" cy="231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4 Düz Bağlayıcı"/>
          <p:cNvCxnSpPr/>
          <p:nvPr/>
        </p:nvCxnSpPr>
        <p:spPr>
          <a:xfrm>
            <a:off x="0" y="1196975"/>
            <a:ext cx="9144000" cy="0"/>
          </a:xfrm>
          <a:prstGeom prst="line">
            <a:avLst/>
          </a:prstGeom>
          <a:ln w="1651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ulut Belirtme Çizgisi 1"/>
          <p:cNvSpPr/>
          <p:nvPr/>
        </p:nvSpPr>
        <p:spPr>
          <a:xfrm>
            <a:off x="4554538" y="4149725"/>
            <a:ext cx="3113087" cy="1655763"/>
          </a:xfrm>
          <a:prstGeom prst="cloudCallout">
            <a:avLst>
              <a:gd name="adj1" fmla="val -42933"/>
              <a:gd name="adj2" fmla="val -756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2200" b="1" dirty="0">
                <a:solidFill>
                  <a:srgbClr val="FFFF00"/>
                </a:solidFill>
              </a:rPr>
              <a:t>Esaslı risk </a:t>
            </a:r>
            <a:r>
              <a:rPr lang="tr-TR" dirty="0"/>
              <a:t>(</a:t>
            </a:r>
            <a:r>
              <a:rPr lang="tr-TR" sz="2000" dirty="0"/>
              <a:t>kısa dönemde iyileştirilmelidir.)</a:t>
            </a:r>
          </a:p>
        </p:txBody>
      </p:sp>
      <p:sp>
        <p:nvSpPr>
          <p:cNvPr id="9" name="5 Metin kutusu"/>
          <p:cNvSpPr txBox="1"/>
          <p:nvPr/>
        </p:nvSpPr>
        <p:spPr>
          <a:xfrm>
            <a:off x="0" y="188913"/>
            <a:ext cx="9144000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KİNNEY METODU</a:t>
            </a:r>
          </a:p>
          <a:p>
            <a:pPr algn="ctr" eaLnBrk="1" hangingPunct="1">
              <a:defRPr/>
            </a:pPr>
            <a:r>
              <a:rPr lang="tr-T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Örnek-1</a:t>
            </a:r>
          </a:p>
        </p:txBody>
      </p:sp>
      <p:sp>
        <p:nvSpPr>
          <p:cNvPr id="23757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531766CA-3404-423F-8CC4-D727FCA61A2E}" type="slidenum">
              <a:rPr lang="en-US" altLang="tr-TR" sz="900" smtClean="0">
                <a:solidFill>
                  <a:srgbClr val="898989"/>
                </a:solidFill>
              </a:rPr>
              <a:pPr/>
              <a:t>19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88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4 Düz Bağlayıcı"/>
          <p:cNvCxnSpPr/>
          <p:nvPr/>
        </p:nvCxnSpPr>
        <p:spPr>
          <a:xfrm>
            <a:off x="0" y="1196975"/>
            <a:ext cx="9144000" cy="0"/>
          </a:xfrm>
          <a:prstGeom prst="line">
            <a:avLst/>
          </a:prstGeom>
          <a:ln w="1651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Metin kutusu"/>
          <p:cNvSpPr txBox="1"/>
          <p:nvPr/>
        </p:nvSpPr>
        <p:spPr>
          <a:xfrm>
            <a:off x="0" y="188913"/>
            <a:ext cx="91440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KİNNEY METODU</a:t>
            </a:r>
          </a:p>
        </p:txBody>
      </p:sp>
      <p:sp>
        <p:nvSpPr>
          <p:cNvPr id="4" name="3 Dikdörtgen"/>
          <p:cNvSpPr/>
          <p:nvPr/>
        </p:nvSpPr>
        <p:spPr>
          <a:xfrm>
            <a:off x="395288" y="1304925"/>
            <a:ext cx="8424862" cy="55102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tr-TR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just" eaLnBrk="1" hangingPunct="1">
              <a:defRPr/>
            </a:pPr>
            <a:r>
              <a:rPr lang="tr-TR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tr-TR" sz="32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Kinney</a:t>
            </a:r>
            <a:r>
              <a:rPr lang="tr-TR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yöntemi de matris risk değerlendirme yöntemine benzemektedir. </a:t>
            </a:r>
          </a:p>
          <a:p>
            <a:pPr algn="just" eaLnBrk="1" hangingPunct="1">
              <a:defRPr/>
            </a:pPr>
            <a:r>
              <a:rPr lang="tr-TR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just" eaLnBrk="1" hangingPunct="1">
              <a:defRPr/>
            </a:pPr>
            <a:r>
              <a:rPr lang="tr-TR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tr-TR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Düzenli kayıt sistemine sahip firmalar tarafından tercih edilmektedir. Zira işyeri istatistiklerinin kullanımına imkan sağlar.</a:t>
            </a:r>
          </a:p>
          <a:p>
            <a:pPr algn="just" eaLnBrk="1" hangingPunct="1">
              <a:defRPr/>
            </a:pPr>
            <a:r>
              <a:rPr lang="tr-TR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just" eaLnBrk="1" hangingPunct="1">
              <a:defRPr/>
            </a:pPr>
            <a:r>
              <a:rPr lang="tr-TR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just" eaLnBrk="1" hangingPunct="1">
              <a:defRPr/>
            </a:pPr>
            <a:r>
              <a:rPr lang="tr-TR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</a:p>
        </p:txBody>
      </p:sp>
      <p:sp>
        <p:nvSpPr>
          <p:cNvPr id="219142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EE188A2F-0C4E-4C16-88D5-AD946CACEB1B}" type="slidenum">
              <a:rPr lang="en-US" altLang="tr-TR" sz="900" smtClean="0">
                <a:solidFill>
                  <a:srgbClr val="898989"/>
                </a:solidFill>
              </a:rPr>
              <a:pPr/>
              <a:t>2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07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4 Düz Bağlayıcı"/>
          <p:cNvCxnSpPr/>
          <p:nvPr/>
        </p:nvCxnSpPr>
        <p:spPr>
          <a:xfrm>
            <a:off x="0" y="1196975"/>
            <a:ext cx="9144000" cy="0"/>
          </a:xfrm>
          <a:prstGeom prst="line">
            <a:avLst/>
          </a:prstGeom>
          <a:ln w="1651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85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4" t="24834" r="16791" b="41167"/>
          <a:stretch>
            <a:fillRect/>
          </a:stretch>
        </p:blipFill>
        <p:spPr bwMode="auto">
          <a:xfrm>
            <a:off x="209550" y="1557338"/>
            <a:ext cx="8724900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Bulut Belirtme Çizgisi 1"/>
          <p:cNvSpPr/>
          <p:nvPr/>
        </p:nvSpPr>
        <p:spPr>
          <a:xfrm>
            <a:off x="4554538" y="4149725"/>
            <a:ext cx="3113087" cy="1655763"/>
          </a:xfrm>
          <a:prstGeom prst="cloudCallout">
            <a:avLst>
              <a:gd name="adj1" fmla="val 9539"/>
              <a:gd name="adj2" fmla="val -778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2200" b="1" dirty="0">
                <a:solidFill>
                  <a:srgbClr val="FFFF00"/>
                </a:solidFill>
              </a:rPr>
              <a:t>Alınması gereken önlemleri belirle!</a:t>
            </a:r>
            <a:endParaRPr lang="tr-TR" dirty="0"/>
          </a:p>
        </p:txBody>
      </p:sp>
      <p:sp>
        <p:nvSpPr>
          <p:cNvPr id="8" name="5 Metin kutusu"/>
          <p:cNvSpPr txBox="1"/>
          <p:nvPr/>
        </p:nvSpPr>
        <p:spPr>
          <a:xfrm>
            <a:off x="0" y="188913"/>
            <a:ext cx="9144000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KİNNEY </a:t>
            </a:r>
            <a:r>
              <a:rPr lang="tr-TR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METODU</a:t>
            </a:r>
            <a:endParaRPr lang="tr-TR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defRPr/>
            </a:pPr>
            <a:r>
              <a:rPr lang="tr-T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Örnek-1</a:t>
            </a:r>
          </a:p>
        </p:txBody>
      </p:sp>
      <p:sp>
        <p:nvSpPr>
          <p:cNvPr id="23859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601AFE14-F9F0-44A1-B720-03EC90131332}" type="slidenum">
              <a:rPr lang="en-US" altLang="tr-TR" sz="900" smtClean="0">
                <a:solidFill>
                  <a:srgbClr val="898989"/>
                </a:solidFill>
              </a:rPr>
              <a:pPr/>
              <a:t>20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2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4 Düz Bağlayıcı"/>
          <p:cNvCxnSpPr/>
          <p:nvPr/>
        </p:nvCxnSpPr>
        <p:spPr>
          <a:xfrm>
            <a:off x="0" y="1196975"/>
            <a:ext cx="9144000" cy="0"/>
          </a:xfrm>
          <a:prstGeom prst="line">
            <a:avLst/>
          </a:prstGeom>
          <a:ln w="1651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96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4" t="24834" r="16791" b="41167"/>
          <a:stretch>
            <a:fillRect/>
          </a:stretch>
        </p:blipFill>
        <p:spPr bwMode="auto">
          <a:xfrm>
            <a:off x="209550" y="1557338"/>
            <a:ext cx="8724900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6 Oval"/>
          <p:cNvSpPr/>
          <p:nvPr/>
        </p:nvSpPr>
        <p:spPr>
          <a:xfrm rot="5400000">
            <a:off x="7865269" y="1862931"/>
            <a:ext cx="433388" cy="2124075"/>
          </a:xfrm>
          <a:prstGeom prst="ellipse">
            <a:avLst/>
          </a:prstGeom>
          <a:noFill/>
          <a:ln w="508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9" name="5 Metin kutusu"/>
          <p:cNvSpPr txBox="1"/>
          <p:nvPr/>
        </p:nvSpPr>
        <p:spPr>
          <a:xfrm>
            <a:off x="0" y="188913"/>
            <a:ext cx="9144000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KİNNEY METODU</a:t>
            </a:r>
          </a:p>
          <a:p>
            <a:pPr algn="ctr" eaLnBrk="1" hangingPunct="1">
              <a:defRPr/>
            </a:pPr>
            <a:r>
              <a:rPr lang="tr-T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Örnek-1</a:t>
            </a:r>
          </a:p>
        </p:txBody>
      </p:sp>
      <p:sp>
        <p:nvSpPr>
          <p:cNvPr id="23962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4CB2ECDE-E458-4BD7-ACBC-A4BDBD8270BA}" type="slidenum">
              <a:rPr lang="en-US" altLang="tr-TR" sz="900" smtClean="0">
                <a:solidFill>
                  <a:srgbClr val="898989"/>
                </a:solidFill>
              </a:rPr>
              <a:pPr/>
              <a:t>21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30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todaie 19.04.2017 sunulan</a:t>
            </a:r>
            <a:endParaRPr lang="en-US"/>
          </a:p>
        </p:txBody>
      </p:sp>
      <p:sp>
        <p:nvSpPr>
          <p:cNvPr id="24064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35F31774-8C3F-4D02-BD11-7D5F5E0A9F67}" type="slidenum">
              <a:rPr lang="en-US" altLang="tr-TR" sz="900" smtClean="0">
                <a:solidFill>
                  <a:srgbClr val="898989"/>
                </a:solidFill>
              </a:rPr>
              <a:pPr/>
              <a:t>22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  <p:pic>
        <p:nvPicPr>
          <p:cNvPr id="240645" name="Resim 9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4213" y="476250"/>
            <a:ext cx="7848600" cy="6265863"/>
          </a:xfrm>
        </p:spPr>
      </p:pic>
      <p:sp>
        <p:nvSpPr>
          <p:cNvPr id="2" name="Dikdörtgen 1"/>
          <p:cNvSpPr/>
          <p:nvPr/>
        </p:nvSpPr>
        <p:spPr>
          <a:xfrm>
            <a:off x="2133600" y="1219200"/>
            <a:ext cx="27432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2286000" y="12192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………………………………….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10439400" y="6858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945543" y="2133600"/>
            <a:ext cx="1219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2438400" y="2133600"/>
            <a:ext cx="13716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3962400" y="2133600"/>
            <a:ext cx="990600" cy="1441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 11"/>
          <p:cNvSpPr/>
          <p:nvPr/>
        </p:nvSpPr>
        <p:spPr>
          <a:xfrm>
            <a:off x="945543" y="2743200"/>
            <a:ext cx="13716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Dikdörtgen 12"/>
          <p:cNvSpPr/>
          <p:nvPr/>
        </p:nvSpPr>
        <p:spPr>
          <a:xfrm>
            <a:off x="2438399" y="2743200"/>
            <a:ext cx="1250343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Dikdörtgen 13"/>
          <p:cNvSpPr/>
          <p:nvPr/>
        </p:nvSpPr>
        <p:spPr>
          <a:xfrm>
            <a:off x="3886786" y="2743200"/>
            <a:ext cx="1141828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7" name="Düz Bağlayıcı 6"/>
          <p:cNvCxnSpPr/>
          <p:nvPr/>
        </p:nvCxnSpPr>
        <p:spPr>
          <a:xfrm>
            <a:off x="685800" y="2286000"/>
            <a:ext cx="4419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685800" y="2514600"/>
            <a:ext cx="4419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>
            <a:off x="685800" y="2895600"/>
            <a:ext cx="4419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Dikdörtgen 18"/>
          <p:cNvSpPr/>
          <p:nvPr/>
        </p:nvSpPr>
        <p:spPr>
          <a:xfrm>
            <a:off x="3193442" y="4267200"/>
            <a:ext cx="9906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Dikdörtgen 19"/>
          <p:cNvSpPr/>
          <p:nvPr/>
        </p:nvSpPr>
        <p:spPr>
          <a:xfrm>
            <a:off x="6858000" y="3810000"/>
            <a:ext cx="990600" cy="1441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Dikdörtgen 20"/>
          <p:cNvSpPr/>
          <p:nvPr/>
        </p:nvSpPr>
        <p:spPr>
          <a:xfrm>
            <a:off x="2296551" y="5638800"/>
            <a:ext cx="990600" cy="1441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Dikdörtgen 21"/>
          <p:cNvSpPr/>
          <p:nvPr/>
        </p:nvSpPr>
        <p:spPr>
          <a:xfrm>
            <a:off x="1190555" y="6477000"/>
            <a:ext cx="1247844" cy="1441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Dikdörtgen 22"/>
          <p:cNvSpPr/>
          <p:nvPr/>
        </p:nvSpPr>
        <p:spPr>
          <a:xfrm>
            <a:off x="2971800" y="6520962"/>
            <a:ext cx="1212242" cy="1441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Dikdörtgen 23"/>
          <p:cNvSpPr/>
          <p:nvPr/>
        </p:nvSpPr>
        <p:spPr>
          <a:xfrm>
            <a:off x="5562600" y="6477000"/>
            <a:ext cx="1066800" cy="1441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82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4 Düz Bağlayıcı"/>
          <p:cNvCxnSpPr/>
          <p:nvPr/>
        </p:nvCxnSpPr>
        <p:spPr>
          <a:xfrm>
            <a:off x="0" y="1196975"/>
            <a:ext cx="9144000" cy="0"/>
          </a:xfrm>
          <a:prstGeom prst="line">
            <a:avLst/>
          </a:prstGeom>
          <a:ln w="1651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Metin kutusu"/>
          <p:cNvSpPr txBox="1"/>
          <p:nvPr/>
        </p:nvSpPr>
        <p:spPr>
          <a:xfrm>
            <a:off x="0" y="188913"/>
            <a:ext cx="91440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KİNNEY METODU</a:t>
            </a:r>
          </a:p>
        </p:txBody>
      </p:sp>
      <p:sp>
        <p:nvSpPr>
          <p:cNvPr id="4" name="3 Dikdörtgen"/>
          <p:cNvSpPr/>
          <p:nvPr/>
        </p:nvSpPr>
        <p:spPr>
          <a:xfrm>
            <a:off x="827088" y="1308100"/>
            <a:ext cx="8316912" cy="52943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tr-TR" sz="2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Risk Değeri: İhtimal x Frekans x Şiddet </a:t>
            </a:r>
          </a:p>
          <a:p>
            <a:pPr algn="just" eaLnBrk="1" hangingPunct="1">
              <a:defRPr/>
            </a:pPr>
            <a:endParaRPr lang="tr-TR" sz="2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defRPr/>
            </a:pPr>
            <a:r>
              <a:rPr lang="tr-TR" sz="2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formülü ile hesaplanır.</a:t>
            </a:r>
          </a:p>
          <a:p>
            <a:pPr algn="just" eaLnBrk="1" hangingPunct="1">
              <a:defRPr/>
            </a:pPr>
            <a:endParaRPr lang="tr-TR" sz="2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defRPr/>
            </a:pPr>
            <a:r>
              <a:rPr lang="tr-TR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İ= </a:t>
            </a:r>
            <a:r>
              <a:rPr lang="tr-TR" sz="2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İhtimal, zararın gerçekleşme olasılığı,  (0,2-10 arası bir değer)</a:t>
            </a:r>
          </a:p>
          <a:p>
            <a:pPr algn="just" eaLnBrk="1" hangingPunct="1">
              <a:defRPr/>
            </a:pPr>
            <a:endParaRPr lang="tr-TR" sz="2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defRPr/>
            </a:pPr>
            <a:r>
              <a:rPr lang="tr-TR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F= </a:t>
            </a:r>
            <a:r>
              <a:rPr lang="tr-TR" sz="2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Frekans  tehlikeye zaman içinde maruz kalma tekrarı(0,5-10 arası bir değer)</a:t>
            </a:r>
          </a:p>
          <a:p>
            <a:pPr algn="just" eaLnBrk="1" hangingPunct="1">
              <a:defRPr/>
            </a:pPr>
            <a:endParaRPr lang="tr-TR" sz="2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defRPr/>
            </a:pPr>
            <a:r>
              <a:rPr lang="tr-TR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Ş= </a:t>
            </a:r>
            <a:r>
              <a:rPr lang="tr-TR" sz="2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Şiddet    tehlikeli durumun gerçekleştiğinde oluşturacağı etkinin derecesi (1- 100 arası bir değer)</a:t>
            </a:r>
          </a:p>
          <a:p>
            <a:pPr algn="just" eaLnBrk="1" hangingPunct="1">
              <a:defRPr/>
            </a:pPr>
            <a:r>
              <a:rPr lang="tr-TR" sz="2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</a:p>
        </p:txBody>
      </p:sp>
      <p:sp>
        <p:nvSpPr>
          <p:cNvPr id="220166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EEF610D6-42E8-49E7-AA0A-F5EE06D133AC}" type="slidenum">
              <a:rPr lang="en-US" altLang="tr-TR" sz="900" smtClean="0">
                <a:solidFill>
                  <a:srgbClr val="898989"/>
                </a:solidFill>
              </a:rPr>
              <a:pPr/>
              <a:t>3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10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4 Düz Bağlayıcı"/>
          <p:cNvCxnSpPr/>
          <p:nvPr/>
        </p:nvCxnSpPr>
        <p:spPr>
          <a:xfrm>
            <a:off x="149225" y="1196975"/>
            <a:ext cx="9144000" cy="0"/>
          </a:xfrm>
          <a:prstGeom prst="line">
            <a:avLst/>
          </a:prstGeom>
          <a:ln w="1651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Metin kutusu"/>
          <p:cNvSpPr txBox="1"/>
          <p:nvPr/>
        </p:nvSpPr>
        <p:spPr>
          <a:xfrm>
            <a:off x="149225" y="188913"/>
            <a:ext cx="91440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KİNNY METODU</a:t>
            </a:r>
          </a:p>
        </p:txBody>
      </p:sp>
      <p:pic>
        <p:nvPicPr>
          <p:cNvPr id="22118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448" y="1592263"/>
            <a:ext cx="290512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118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150" y="1592263"/>
            <a:ext cx="288607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1190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3" y="1592262"/>
            <a:ext cx="2886075" cy="503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Oval"/>
          <p:cNvSpPr/>
          <p:nvPr/>
        </p:nvSpPr>
        <p:spPr>
          <a:xfrm>
            <a:off x="-103188" y="1268413"/>
            <a:ext cx="3384551" cy="1081087"/>
          </a:xfrm>
          <a:prstGeom prst="ellipse">
            <a:avLst/>
          </a:prstGeom>
          <a:noFill/>
          <a:ln w="508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221193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6702425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6EBC8DCC-BB49-4028-9A4B-B7EF42E69AA6}" type="slidenum">
              <a:rPr lang="en-US" altLang="tr-TR" sz="900" smtClean="0">
                <a:solidFill>
                  <a:srgbClr val="898989"/>
                </a:solidFill>
              </a:rPr>
              <a:pPr/>
              <a:t>4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71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21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592263"/>
            <a:ext cx="288607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4 Düz Bağlayıcı"/>
          <p:cNvCxnSpPr/>
          <p:nvPr/>
        </p:nvCxnSpPr>
        <p:spPr>
          <a:xfrm>
            <a:off x="0" y="1196975"/>
            <a:ext cx="9144000" cy="0"/>
          </a:xfrm>
          <a:prstGeom prst="line">
            <a:avLst/>
          </a:prstGeom>
          <a:ln w="1651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Metin kutusu"/>
          <p:cNvSpPr txBox="1"/>
          <p:nvPr/>
        </p:nvSpPr>
        <p:spPr>
          <a:xfrm>
            <a:off x="0" y="188913"/>
            <a:ext cx="91440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KİNNEY </a:t>
            </a: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METODU</a:t>
            </a:r>
          </a:p>
        </p:txBody>
      </p:sp>
      <p:pic>
        <p:nvPicPr>
          <p:cNvPr id="22221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592263"/>
            <a:ext cx="290512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221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7925" y="1592263"/>
            <a:ext cx="288607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Oval"/>
          <p:cNvSpPr/>
          <p:nvPr/>
        </p:nvSpPr>
        <p:spPr>
          <a:xfrm>
            <a:off x="-323850" y="1052513"/>
            <a:ext cx="3455988" cy="4824412"/>
          </a:xfrm>
          <a:prstGeom prst="ellipse">
            <a:avLst/>
          </a:prstGeom>
          <a:noFill/>
          <a:ln w="508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8" name="7 Yuvarlatılmış Dikdörtgen"/>
          <p:cNvSpPr/>
          <p:nvPr/>
        </p:nvSpPr>
        <p:spPr>
          <a:xfrm>
            <a:off x="0" y="5994400"/>
            <a:ext cx="4679950" cy="86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b="1" dirty="0"/>
              <a:t>İhtimal</a:t>
            </a:r>
          </a:p>
        </p:txBody>
      </p:sp>
      <p:sp>
        <p:nvSpPr>
          <p:cNvPr id="222218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695D2C12-371F-47D1-9367-9CD7C01FB6FD}" type="slidenum">
              <a:rPr lang="en-US" altLang="tr-TR" sz="900" smtClean="0">
                <a:solidFill>
                  <a:srgbClr val="898989"/>
                </a:solidFill>
              </a:rPr>
              <a:pPr/>
              <a:t>5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14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23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592263"/>
            <a:ext cx="288607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4 Düz Bağlayıcı"/>
          <p:cNvCxnSpPr/>
          <p:nvPr/>
        </p:nvCxnSpPr>
        <p:spPr>
          <a:xfrm>
            <a:off x="0" y="1196975"/>
            <a:ext cx="9144000" cy="0"/>
          </a:xfrm>
          <a:prstGeom prst="line">
            <a:avLst/>
          </a:prstGeom>
          <a:ln w="1651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Metin kutusu"/>
          <p:cNvSpPr txBox="1"/>
          <p:nvPr/>
        </p:nvSpPr>
        <p:spPr>
          <a:xfrm>
            <a:off x="0" y="188913"/>
            <a:ext cx="91440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KİNNEY METODU</a:t>
            </a:r>
          </a:p>
        </p:txBody>
      </p:sp>
      <p:pic>
        <p:nvPicPr>
          <p:cNvPr id="22323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592263"/>
            <a:ext cx="290512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323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7925" y="1592263"/>
            <a:ext cx="288607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9 Oval"/>
          <p:cNvSpPr/>
          <p:nvPr/>
        </p:nvSpPr>
        <p:spPr>
          <a:xfrm>
            <a:off x="2916238" y="1341438"/>
            <a:ext cx="3384550" cy="1079500"/>
          </a:xfrm>
          <a:prstGeom prst="ellipse">
            <a:avLst/>
          </a:prstGeom>
          <a:noFill/>
          <a:ln w="508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22324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773359E1-AC12-44B3-8AAE-666893F7236B}" type="slidenum">
              <a:rPr lang="en-US" altLang="tr-TR" sz="900" smtClean="0">
                <a:solidFill>
                  <a:srgbClr val="898989"/>
                </a:solidFill>
              </a:rPr>
              <a:pPr/>
              <a:t>6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11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25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592263"/>
            <a:ext cx="288607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4 Düz Bağlayıcı"/>
          <p:cNvCxnSpPr/>
          <p:nvPr/>
        </p:nvCxnSpPr>
        <p:spPr>
          <a:xfrm>
            <a:off x="0" y="1196975"/>
            <a:ext cx="9144000" cy="0"/>
          </a:xfrm>
          <a:prstGeom prst="line">
            <a:avLst/>
          </a:prstGeom>
          <a:ln w="1651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Metin kutusu"/>
          <p:cNvSpPr txBox="1"/>
          <p:nvPr/>
        </p:nvSpPr>
        <p:spPr>
          <a:xfrm>
            <a:off x="0" y="188913"/>
            <a:ext cx="91440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KİNNEY METODU</a:t>
            </a:r>
          </a:p>
        </p:txBody>
      </p:sp>
      <p:pic>
        <p:nvPicPr>
          <p:cNvPr id="22426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592263"/>
            <a:ext cx="290512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426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7925" y="1592263"/>
            <a:ext cx="288607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Oval"/>
          <p:cNvSpPr/>
          <p:nvPr/>
        </p:nvSpPr>
        <p:spPr>
          <a:xfrm>
            <a:off x="2771775" y="908050"/>
            <a:ext cx="3600450" cy="4897438"/>
          </a:xfrm>
          <a:prstGeom prst="ellipse">
            <a:avLst/>
          </a:prstGeom>
          <a:noFill/>
          <a:ln w="508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8" name="7 Yuvarlatılmış Dikdörtgen"/>
          <p:cNvSpPr/>
          <p:nvPr/>
        </p:nvSpPr>
        <p:spPr>
          <a:xfrm>
            <a:off x="2484438" y="5994400"/>
            <a:ext cx="4679950" cy="86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b="1" dirty="0"/>
              <a:t>İhtimal X Frekans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/>
              <a:t>todaie 19.04.2017 sunulan</a:t>
            </a:r>
            <a:endParaRPr lang="en-US"/>
          </a:p>
        </p:txBody>
      </p:sp>
      <p:sp>
        <p:nvSpPr>
          <p:cNvPr id="224266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516FF05B-027E-4B8C-AEB4-7813037868E6}" type="slidenum">
              <a:rPr lang="en-US" altLang="tr-TR" sz="900" smtClean="0">
                <a:solidFill>
                  <a:srgbClr val="898989"/>
                </a:solidFill>
              </a:rPr>
              <a:pPr/>
              <a:t>7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26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4 Düz Bağlayıcı"/>
          <p:cNvCxnSpPr/>
          <p:nvPr/>
        </p:nvCxnSpPr>
        <p:spPr>
          <a:xfrm>
            <a:off x="0" y="1196975"/>
            <a:ext cx="9144000" cy="0"/>
          </a:xfrm>
          <a:prstGeom prst="line">
            <a:avLst/>
          </a:prstGeom>
          <a:ln w="1651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Metin kutusu"/>
          <p:cNvSpPr txBox="1"/>
          <p:nvPr/>
        </p:nvSpPr>
        <p:spPr>
          <a:xfrm>
            <a:off x="0" y="188913"/>
            <a:ext cx="91440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KİNNEY METODU</a:t>
            </a:r>
          </a:p>
        </p:txBody>
      </p:sp>
      <p:pic>
        <p:nvPicPr>
          <p:cNvPr id="22528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592263"/>
            <a:ext cx="290512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28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7925" y="1592263"/>
            <a:ext cx="288607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28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592263"/>
            <a:ext cx="288607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Oval"/>
          <p:cNvSpPr/>
          <p:nvPr/>
        </p:nvSpPr>
        <p:spPr>
          <a:xfrm>
            <a:off x="6084888" y="1268413"/>
            <a:ext cx="3059112" cy="1081087"/>
          </a:xfrm>
          <a:prstGeom prst="ellipse">
            <a:avLst/>
          </a:prstGeom>
          <a:noFill/>
          <a:ln w="508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22528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56E611EE-AE40-4C82-B40B-044D17E41ED7}" type="slidenum">
              <a:rPr lang="en-US" altLang="tr-TR" sz="900" smtClean="0">
                <a:solidFill>
                  <a:srgbClr val="898989"/>
                </a:solidFill>
              </a:rPr>
              <a:pPr/>
              <a:t>8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64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30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592263"/>
            <a:ext cx="288607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4 Düz Bağlayıcı"/>
          <p:cNvCxnSpPr/>
          <p:nvPr/>
        </p:nvCxnSpPr>
        <p:spPr>
          <a:xfrm>
            <a:off x="0" y="1196975"/>
            <a:ext cx="9144000" cy="0"/>
          </a:xfrm>
          <a:prstGeom prst="line">
            <a:avLst/>
          </a:prstGeom>
          <a:ln w="1651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Metin kutusu"/>
          <p:cNvSpPr txBox="1"/>
          <p:nvPr/>
        </p:nvSpPr>
        <p:spPr>
          <a:xfrm>
            <a:off x="0" y="188913"/>
            <a:ext cx="91440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KİNNEY METODU</a:t>
            </a:r>
          </a:p>
        </p:txBody>
      </p:sp>
      <p:pic>
        <p:nvPicPr>
          <p:cNvPr id="22630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592263"/>
            <a:ext cx="290512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631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7925" y="1592263"/>
            <a:ext cx="288607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Oval"/>
          <p:cNvSpPr/>
          <p:nvPr/>
        </p:nvSpPr>
        <p:spPr>
          <a:xfrm>
            <a:off x="5795963" y="908050"/>
            <a:ext cx="3348037" cy="4824413"/>
          </a:xfrm>
          <a:prstGeom prst="ellipse">
            <a:avLst/>
          </a:prstGeom>
          <a:noFill/>
          <a:ln w="508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8" name="7 Yuvarlatılmış Dikdörtgen"/>
          <p:cNvSpPr/>
          <p:nvPr/>
        </p:nvSpPr>
        <p:spPr>
          <a:xfrm>
            <a:off x="4284663" y="5994400"/>
            <a:ext cx="4679950" cy="86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b="1" dirty="0"/>
              <a:t>      İhtimal x Frekans x Şiddet </a:t>
            </a:r>
          </a:p>
        </p:txBody>
      </p:sp>
      <p:sp>
        <p:nvSpPr>
          <p:cNvPr id="22631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A6B3B668-42E5-4011-BE9F-B14516DA906E}" type="slidenum">
              <a:rPr lang="en-US" altLang="tr-TR" sz="900" smtClean="0">
                <a:solidFill>
                  <a:srgbClr val="898989"/>
                </a:solidFill>
              </a:rPr>
              <a:pPr/>
              <a:t>9</a:t>
            </a:fld>
            <a:endParaRPr lang="en-US" altLang="tr-TR" sz="9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07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140</Words>
  <Application>Microsoft Office PowerPoint</Application>
  <PresentationFormat>Ekran Gösterisi (4:3)</PresentationFormat>
  <Paragraphs>88</Paragraphs>
  <Slides>22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Office Theme</vt:lpstr>
      <vt:lpstr>KİNNEY METODU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KİNNEY METODU</dc:title>
  <dc:creator>Ruhi Oktem</dc:creator>
  <cp:lastModifiedBy>Bülent</cp:lastModifiedBy>
  <cp:revision>24</cp:revision>
  <dcterms:created xsi:type="dcterms:W3CDTF">2006-08-16T00:00:00Z</dcterms:created>
  <dcterms:modified xsi:type="dcterms:W3CDTF">2019-05-22T15:13:40Z</dcterms:modified>
</cp:coreProperties>
</file>