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14" r:id="rId2"/>
    <p:sldId id="592" r:id="rId3"/>
    <p:sldId id="461" r:id="rId4"/>
    <p:sldId id="598" r:id="rId5"/>
    <p:sldId id="613" r:id="rId6"/>
    <p:sldId id="614" r:id="rId7"/>
    <p:sldId id="616" r:id="rId8"/>
    <p:sldId id="617" r:id="rId9"/>
    <p:sldId id="620" r:id="rId10"/>
    <p:sldId id="618" r:id="rId11"/>
    <p:sldId id="621" r:id="rId12"/>
    <p:sldId id="622" r:id="rId13"/>
    <p:sldId id="623"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p:normalViewPr>
  <p:slideViewPr>
    <p:cSldViewPr snapToGrid="0">
      <p:cViewPr varScale="1">
        <p:scale>
          <a:sx n="73" d="100"/>
          <a:sy n="73"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D26F-EAEE-4BB4-B0B0-9649BE564DC4}" type="datetimeFigureOut">
              <a:rPr lang="tr-TR" smtClean="0"/>
              <a:t>24.01.2018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133E7-B71D-4CB8-B165-034DC755D3AB}" type="slidenum">
              <a:rPr lang="tr-TR" smtClean="0"/>
              <a:t>‹#›</a:t>
            </a:fld>
            <a:endParaRPr lang="tr-TR"/>
          </a:p>
        </p:txBody>
      </p:sp>
    </p:spTree>
    <p:extLst>
      <p:ext uri="{BB962C8B-B14F-4D97-AF65-F5344CB8AC3E}">
        <p14:creationId xmlns:p14="http://schemas.microsoft.com/office/powerpoint/2010/main" val="416351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418430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46573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7123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40077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94C3950-B3B7-4405-A97F-F7AFFFEBE77A}" type="datetimeFigureOut">
              <a:rPr lang="tr-TR" smtClean="0"/>
              <a:t>24.01.2018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65023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4C3950-B3B7-4405-A97F-F7AFFFEBE77A}"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350279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4C3950-B3B7-4405-A97F-F7AFFFEBE77A}" type="datetimeFigureOut">
              <a:rPr lang="tr-TR" smtClean="0"/>
              <a:t>24.01.2018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65661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4C3950-B3B7-4405-A97F-F7AFFFEBE77A}" type="datetimeFigureOut">
              <a:rPr lang="tr-TR" smtClean="0"/>
              <a:t>24.01.2018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92016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4C3950-B3B7-4405-A97F-F7AFFFEBE77A}" type="datetimeFigureOut">
              <a:rPr lang="tr-TR" smtClean="0"/>
              <a:t>24.01.2018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216078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94C3950-B3B7-4405-A97F-F7AFFFEBE77A}"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50063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94C3950-B3B7-4405-A97F-F7AFFFEBE77A}" type="datetimeFigureOut">
              <a:rPr lang="tr-TR" smtClean="0"/>
              <a:t>24.01.2018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2A0623C-A706-4941-BD9B-0749C7DF5AF3}" type="slidenum">
              <a:rPr lang="tr-TR" smtClean="0"/>
              <a:t>‹#›</a:t>
            </a:fld>
            <a:endParaRPr lang="tr-TR"/>
          </a:p>
        </p:txBody>
      </p:sp>
    </p:spTree>
    <p:extLst>
      <p:ext uri="{BB962C8B-B14F-4D97-AF65-F5344CB8AC3E}">
        <p14:creationId xmlns:p14="http://schemas.microsoft.com/office/powerpoint/2010/main" val="13388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C3950-B3B7-4405-A97F-F7AFFFEBE77A}" type="datetimeFigureOut">
              <a:rPr lang="tr-TR" smtClean="0"/>
              <a:t>24.01.2018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0623C-A706-4941-BD9B-0749C7DF5AF3}" type="slidenum">
              <a:rPr lang="tr-TR" smtClean="0"/>
              <a:t>‹#›</a:t>
            </a:fld>
            <a:endParaRPr lang="tr-TR"/>
          </a:p>
        </p:txBody>
      </p:sp>
    </p:spTree>
    <p:extLst>
      <p:ext uri="{BB962C8B-B14F-4D97-AF65-F5344CB8AC3E}">
        <p14:creationId xmlns:p14="http://schemas.microsoft.com/office/powerpoint/2010/main" val="147705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4148" y="936010"/>
            <a:ext cx="6060972" cy="4524315"/>
          </a:xfrm>
          <a:prstGeom prst="rect">
            <a:avLst/>
          </a:prstGeom>
        </p:spPr>
        <p:txBody>
          <a:bodyPr wrap="square">
            <a:spAutoFit/>
          </a:bodyPr>
          <a:lstStyle/>
          <a:p>
            <a:pPr indent="457200" algn="just"/>
            <a:r>
              <a:rPr lang="tr-TR" sz="2400" dirty="0" smtClean="0">
                <a:solidFill>
                  <a:srgbClr val="FF0000"/>
                </a:solidFill>
                <a:latin typeface="Cambria" panose="02040503050406030204" pitchFamily="18" charset="0"/>
                <a:ea typeface="Times New Roman" panose="02020603050405020304" pitchFamily="18" charset="0"/>
                <a:cs typeface="Times New Roman" panose="02020603050405020304" pitchFamily="18" charset="0"/>
              </a:rPr>
              <a:t>JEOTERMAL ENERJİ   </a:t>
            </a:r>
          </a:p>
          <a:p>
            <a:pPr indent="457200" algn="just"/>
            <a:r>
              <a:rPr lang="tr-TR" sz="2400" dirty="0">
                <a:latin typeface="Cambria" panose="02040503050406030204" pitchFamily="18" charset="0"/>
                <a:ea typeface="Times New Roman" panose="02020603050405020304" pitchFamily="18" charset="0"/>
                <a:cs typeface="Times New Roman" panose="02020603050405020304" pitchFamily="18" charset="0"/>
              </a:rPr>
              <a:t>İlkçağlardan beri insanlığın yıllardır sağlık ve temizlik amaçlarına göre kullandığı jeotermal kaynakların günümüzde ısıtma, elektrik üretimi ve sanayide de kullanılması, yenilenebilir olan bu kaynağın önem kazanmasına neden olmuştur. Jeotermal enerji kısaca yerkürenin doğal ısısı olup, yerkabuğunun derinliklerinde birikmiş olan basınç altındaki sıcak akışkan (su, buharı, gaz) ve sıcak kuru kayaların içerdiği termal enerji olarak tanımlanabilir. </a:t>
            </a:r>
            <a:endParaRPr lang="tr-TR" sz="2400" dirty="0" smtClean="0">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2052" name="Picture 4" descr="geothermal energy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130" y="1535161"/>
            <a:ext cx="4014561" cy="352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6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319349" y="464293"/>
            <a:ext cx="9457508" cy="5632311"/>
          </a:xfrm>
          <a:prstGeom prst="rect">
            <a:avLst/>
          </a:prstGeom>
        </p:spPr>
        <p:txBody>
          <a:bodyPr wrap="square">
            <a:spAutoFit/>
          </a:bodyPr>
          <a:lstStyle/>
          <a:p>
            <a:pPr algn="just"/>
            <a:r>
              <a:rPr lang="tr-TR" sz="2400" dirty="0">
                <a:latin typeface="Cambria" panose="02040503050406030204" pitchFamily="18" charset="0"/>
              </a:rPr>
              <a:t>Ülkedeki toplam jeotermal elektrik üretim potansiyeli 1500 MW’ tır ve bu potansiyelin 427 </a:t>
            </a:r>
            <a:r>
              <a:rPr lang="tr-TR" sz="2400" dirty="0" err="1">
                <a:latin typeface="Cambria" panose="02040503050406030204" pitchFamily="18" charset="0"/>
              </a:rPr>
              <a:t>MW’ı</a:t>
            </a:r>
            <a:r>
              <a:rPr lang="tr-TR" sz="2400" dirty="0">
                <a:latin typeface="Cambria" panose="02040503050406030204" pitchFamily="18" charset="0"/>
              </a:rPr>
              <a:t> (2014 yılı) işletme </a:t>
            </a:r>
            <a:r>
              <a:rPr lang="tr-TR" sz="2400" dirty="0" smtClean="0">
                <a:latin typeface="Cambria" panose="02040503050406030204" pitchFamily="18" charset="0"/>
              </a:rPr>
              <a:t>halindedir. </a:t>
            </a:r>
            <a:r>
              <a:rPr lang="tr-TR" sz="2400" dirty="0">
                <a:latin typeface="Cambria" panose="02040503050406030204" pitchFamily="18" charset="0"/>
              </a:rPr>
              <a:t>Türkiye’de jeotermal kaynaklardan elektrik enerjisi üretimi son yıllardaki gelişmeler ve Yenilenebilir Enerji Kanunu’na paralel olarak hızlı bir şekilde artmaktadır. Elektik üretimi Aydın, Denizli, Manisa ve Çanakkale illerindeki tesislerde yapılmaktadır. Denizli-Kızıldere’de yer alan 80 </a:t>
            </a:r>
            <a:r>
              <a:rPr lang="tr-TR" sz="2400" dirty="0" err="1">
                <a:latin typeface="Cambria" panose="02040503050406030204" pitchFamily="18" charset="0"/>
              </a:rPr>
              <a:t>MW’lık</a:t>
            </a:r>
            <a:r>
              <a:rPr lang="tr-TR" sz="2400" dirty="0">
                <a:latin typeface="Cambria" panose="02040503050406030204" pitchFamily="18" charset="0"/>
              </a:rPr>
              <a:t> kurulu güce sahip tesis Türkiye’deki en büyük jeotermal elektrik üretimi sahasıdır. Türkiye dünyada jeotermal enerjiden elektrik enerjisi üretimi açısından 9. sırada gelmektedir. Bu sıralama içinde ilk ABD yer alır. Onu Filipinler, Endonezya ve Meksika takip eder (GEA, 2013). Genellikle konutların ısıtılması ve termal turizm amaçlı olarak yaygın bir şekilde kullanılan jeotermal enerjinin dünyada doğrudan kullanım miktarı 50.583 MW olmuştur. Bu şekilde Türkiye’de de yaygın olarak konut, termal tesis ve seraların ısıtılmasında jeotermal enerjiden yararlanılmaktadır (Kömürcü </a:t>
            </a:r>
            <a:r>
              <a:rPr lang="tr-TR" sz="2400" dirty="0" err="1">
                <a:latin typeface="Cambria" panose="02040503050406030204" pitchFamily="18" charset="0"/>
              </a:rPr>
              <a:t>and</a:t>
            </a:r>
            <a:r>
              <a:rPr lang="tr-TR" sz="2400" dirty="0">
                <a:latin typeface="Cambria" panose="02040503050406030204" pitchFamily="18" charset="0"/>
              </a:rPr>
              <a:t> Akpınar, 2009). </a:t>
            </a:r>
            <a:endParaRPr lang="tr-TR" sz="2400" dirty="0" smtClean="0">
              <a:latin typeface="Cambria" panose="02040503050406030204" pitchFamily="18" charset="0"/>
            </a:endParaRPr>
          </a:p>
        </p:txBody>
      </p:sp>
    </p:spTree>
    <p:extLst>
      <p:ext uri="{BB962C8B-B14F-4D97-AF65-F5344CB8AC3E}">
        <p14:creationId xmlns:p14="http://schemas.microsoft.com/office/powerpoint/2010/main" val="226385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14845" y="1841862"/>
            <a:ext cx="9366069" cy="4524315"/>
          </a:xfrm>
          <a:prstGeom prst="rect">
            <a:avLst/>
          </a:prstGeom>
        </p:spPr>
        <p:txBody>
          <a:bodyPr wrap="square">
            <a:spAutoFit/>
          </a:bodyPr>
          <a:lstStyle/>
          <a:p>
            <a:pPr algn="just"/>
            <a:r>
              <a:rPr lang="tr-TR" sz="2400" dirty="0">
                <a:latin typeface="Cambria" panose="02040503050406030204" pitchFamily="18" charset="0"/>
              </a:rPr>
              <a:t>Bu şekilde kullanım kapasitesi yönünden dünyada ABD ilk sıradadır (12.611 MW). Daha sonra Çin (8.898 MW), İsveç (4.460 MW), Norveç (33.00 MW), Almanya (2.485 MW), Japonya (2.099 MW) gelmektedir (GEA, 2013). Türkiye 2.084 MW kullanım değeri ile dünyada yedinci sıradadır. Türkiye’nin 31.500 MW doğrudan kullanım kapasitesi göz önüne alındığında potansiyelinin ancak %6,6’sını kullana bildiği görülmektedir. Kapasitenin tamamı kullanıldığında 5 milyon konut eşdeğeri bir ısıtma elde edilmiş olacaktır. Bu konut ısıtmak için büyük oranda doğal gaza bağlı bir politika izleyen Türkiye için çok büyük bir değerdir. Türkiye’de ısıtma yapmaya uygun 120 saha tespit edilmiş olup bunlardan 18’inden ısıtma amaçlı </a:t>
            </a:r>
            <a:r>
              <a:rPr lang="tr-TR" sz="2400" dirty="0" smtClean="0">
                <a:latin typeface="Cambria" panose="02040503050406030204" pitchFamily="18" charset="0"/>
              </a:rPr>
              <a:t>yararlanılmaktadır.</a:t>
            </a:r>
            <a:endParaRPr lang="tr-TR" sz="2400" dirty="0">
              <a:latin typeface="Cambria" panose="02040503050406030204" pitchFamily="18" charset="0"/>
            </a:endParaRPr>
          </a:p>
          <a:p>
            <a:pPr algn="just"/>
            <a:endParaRPr lang="tr-TR" sz="2400" dirty="0">
              <a:latin typeface="Cambria" panose="02040503050406030204" pitchFamily="18" charset="0"/>
            </a:endParaRPr>
          </a:p>
        </p:txBody>
      </p:sp>
    </p:spTree>
    <p:extLst>
      <p:ext uri="{BB962C8B-B14F-4D97-AF65-F5344CB8AC3E}">
        <p14:creationId xmlns:p14="http://schemas.microsoft.com/office/powerpoint/2010/main" val="143611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16183" y="886596"/>
            <a:ext cx="8321039" cy="5711394"/>
          </a:xfrm>
          <a:prstGeom prst="rect">
            <a:avLst/>
          </a:prstGeom>
        </p:spPr>
      </p:pic>
      <p:sp>
        <p:nvSpPr>
          <p:cNvPr id="3" name="Dikdörtgen 2"/>
          <p:cNvSpPr/>
          <p:nvPr/>
        </p:nvSpPr>
        <p:spPr>
          <a:xfrm>
            <a:off x="2573383" y="613954"/>
            <a:ext cx="7471954" cy="272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Türkiye’de jeotermal enerji ile bölgesel ısıtma yapan yerler</a:t>
            </a:r>
            <a:endParaRPr lang="tr-TR" dirty="0"/>
          </a:p>
        </p:txBody>
      </p:sp>
    </p:spTree>
    <p:extLst>
      <p:ext uri="{BB962C8B-B14F-4D97-AF65-F5344CB8AC3E}">
        <p14:creationId xmlns:p14="http://schemas.microsoft.com/office/powerpoint/2010/main" val="51029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6388" y="715167"/>
            <a:ext cx="11364685" cy="6186309"/>
          </a:xfrm>
          <a:prstGeom prst="rect">
            <a:avLst/>
          </a:prstGeom>
        </p:spPr>
        <p:txBody>
          <a:bodyPr wrap="square">
            <a:spAutoFit/>
          </a:bodyPr>
          <a:lstStyle/>
          <a:p>
            <a:endParaRPr lang="tr-TR" dirty="0" smtClean="0"/>
          </a:p>
          <a:p>
            <a:r>
              <a:rPr lang="tr-TR" sz="2000" dirty="0" smtClean="0">
                <a:latin typeface="Cambria" panose="02040503050406030204" pitchFamily="18" charset="0"/>
              </a:rPr>
              <a:t>Kaynakça</a:t>
            </a:r>
          </a:p>
          <a:p>
            <a:r>
              <a:rPr lang="tr-TR" sz="2000" dirty="0" smtClean="0">
                <a:latin typeface="Cambria" panose="02040503050406030204" pitchFamily="18" charset="0"/>
              </a:rPr>
              <a:t>ETKB</a:t>
            </a:r>
            <a:r>
              <a:rPr lang="tr-TR" sz="2000" dirty="0">
                <a:latin typeface="Cambria" panose="02040503050406030204" pitchFamily="18" charset="0"/>
              </a:rPr>
              <a:t>. 2014. Enerji ve Tabii Kaynaklar Bakanlığı ile Bağlı, İlgili ve İlişkili Kuruluşların Amaç ve Faaliyetleri Raporu, www.enerji.gov.tr/yayinlar_raporlar/Mavi_Kitap_2014.pdf</a:t>
            </a:r>
          </a:p>
          <a:p>
            <a:r>
              <a:rPr lang="tr-TR" sz="2000" dirty="0" smtClean="0">
                <a:latin typeface="Cambria" panose="02040503050406030204" pitchFamily="18" charset="0"/>
              </a:rPr>
              <a:t>Karabulut</a:t>
            </a:r>
            <a:r>
              <a:rPr lang="tr-TR" sz="2000" dirty="0">
                <a:latin typeface="Cambria" panose="02040503050406030204" pitchFamily="18" charset="0"/>
              </a:rPr>
              <a:t>, Y. 2000. Türkiye Enerji Kaynakları, Ankara Üniversitesi Basımevi, Ankara</a:t>
            </a:r>
            <a:r>
              <a:rPr lang="tr-TR" sz="2000" dirty="0" smtClean="0">
                <a:latin typeface="Cambria" panose="02040503050406030204" pitchFamily="18" charset="0"/>
              </a:rPr>
              <a:t>.</a:t>
            </a:r>
          </a:p>
          <a:p>
            <a:r>
              <a:rPr lang="tr-TR" sz="2000" dirty="0" smtClean="0">
                <a:latin typeface="Cambria" panose="02040503050406030204" pitchFamily="18" charset="0"/>
              </a:rPr>
              <a:t> </a:t>
            </a:r>
            <a:r>
              <a:rPr lang="tr-TR" sz="2000" dirty="0">
                <a:latin typeface="Cambria" panose="02040503050406030204" pitchFamily="18" charset="0"/>
              </a:rPr>
              <a:t>Koçak, A. 2001. Türkiye’de Jeotermal Enerji Aramaları ve Potansiyeli, 3. TMMOB Enerji Sempozyumu, 217-232,5-7 Aralık 2001, Ankara. </a:t>
            </a:r>
            <a:endParaRPr lang="tr-TR" sz="2000" dirty="0" smtClean="0">
              <a:latin typeface="Cambria" panose="02040503050406030204" pitchFamily="18" charset="0"/>
            </a:endParaRPr>
          </a:p>
          <a:p>
            <a:r>
              <a:rPr lang="tr-TR" sz="2000" dirty="0" smtClean="0">
                <a:latin typeface="Cambria" panose="02040503050406030204" pitchFamily="18" charset="0"/>
              </a:rPr>
              <a:t>Korkmaz </a:t>
            </a:r>
            <a:r>
              <a:rPr lang="tr-TR" sz="2000" dirty="0" err="1">
                <a:latin typeface="Cambria" panose="02040503050406030204" pitchFamily="18" charset="0"/>
              </a:rPr>
              <a:t>Başel</a:t>
            </a:r>
            <a:r>
              <a:rPr lang="tr-TR" sz="2000" dirty="0">
                <a:latin typeface="Cambria" panose="02040503050406030204" pitchFamily="18" charset="0"/>
              </a:rPr>
              <a:t>, E.D., Satman, A.  ve Serpen, Ü. 2009. Türkiye’nin Jeotermal Enerji Potansiyeli,  TMMOB Jeotermal Kongresi, 41-53, 23 - 25 Aralık 2009, Ankara. </a:t>
            </a:r>
            <a:endParaRPr lang="tr-TR" sz="2000" dirty="0" smtClean="0">
              <a:latin typeface="Cambria" panose="02040503050406030204" pitchFamily="18" charset="0"/>
            </a:endParaRPr>
          </a:p>
          <a:p>
            <a:r>
              <a:rPr lang="tr-TR" sz="2000" dirty="0" smtClean="0">
                <a:latin typeface="Cambria" panose="02040503050406030204" pitchFamily="18" charset="0"/>
              </a:rPr>
              <a:t>Kömürcü</a:t>
            </a:r>
            <a:r>
              <a:rPr lang="tr-TR" sz="2000" dirty="0">
                <a:latin typeface="Cambria" panose="02040503050406030204" pitchFamily="18" charset="0"/>
              </a:rPr>
              <a:t>, M.İ. ve Akpınar, A. 2009. </a:t>
            </a:r>
            <a:r>
              <a:rPr lang="tr-TR" sz="2000" dirty="0" err="1">
                <a:latin typeface="Cambria" panose="02040503050406030204" pitchFamily="18" charset="0"/>
              </a:rPr>
              <a:t>Importance</a:t>
            </a:r>
            <a:r>
              <a:rPr lang="tr-TR" sz="2000" dirty="0">
                <a:latin typeface="Cambria" panose="02040503050406030204" pitchFamily="18" charset="0"/>
              </a:rPr>
              <a:t> of </a:t>
            </a:r>
            <a:r>
              <a:rPr lang="tr-TR" sz="2000" dirty="0" err="1">
                <a:latin typeface="Cambria" panose="02040503050406030204" pitchFamily="18" charset="0"/>
              </a:rPr>
              <a:t>geothermal</a:t>
            </a:r>
            <a:r>
              <a:rPr lang="tr-TR" sz="2000" dirty="0">
                <a:latin typeface="Cambria" panose="02040503050406030204" pitchFamily="18" charset="0"/>
              </a:rPr>
              <a:t> </a:t>
            </a:r>
            <a:r>
              <a:rPr lang="tr-TR" sz="2000" dirty="0" err="1">
                <a:latin typeface="Cambria" panose="02040503050406030204" pitchFamily="18" charset="0"/>
              </a:rPr>
              <a:t>energy</a:t>
            </a:r>
            <a:r>
              <a:rPr lang="tr-TR" sz="2000" dirty="0">
                <a:latin typeface="Cambria" panose="02040503050406030204" pitchFamily="18" charset="0"/>
              </a:rPr>
              <a:t> </a:t>
            </a:r>
            <a:r>
              <a:rPr lang="tr-TR" sz="2000" dirty="0" err="1">
                <a:latin typeface="Cambria" panose="02040503050406030204" pitchFamily="18" charset="0"/>
              </a:rPr>
              <a:t>and</a:t>
            </a:r>
            <a:r>
              <a:rPr lang="tr-TR" sz="2000" dirty="0">
                <a:latin typeface="Cambria" panose="02040503050406030204" pitchFamily="18" charset="0"/>
              </a:rPr>
              <a:t> </a:t>
            </a:r>
            <a:r>
              <a:rPr lang="tr-TR" sz="2000" dirty="0" err="1">
                <a:latin typeface="Cambria" panose="02040503050406030204" pitchFamily="18" charset="0"/>
              </a:rPr>
              <a:t>its</a:t>
            </a:r>
            <a:r>
              <a:rPr lang="tr-TR" sz="2000" dirty="0">
                <a:latin typeface="Cambria" panose="02040503050406030204" pitchFamily="18" charset="0"/>
              </a:rPr>
              <a:t> </a:t>
            </a:r>
            <a:r>
              <a:rPr lang="tr-TR" sz="2000" dirty="0" err="1">
                <a:latin typeface="Cambria" panose="02040503050406030204" pitchFamily="18" charset="0"/>
              </a:rPr>
              <a:t>environmental</a:t>
            </a:r>
            <a:r>
              <a:rPr lang="tr-TR" sz="2000" dirty="0">
                <a:latin typeface="Cambria" panose="02040503050406030204" pitchFamily="18" charset="0"/>
              </a:rPr>
              <a:t> </a:t>
            </a:r>
            <a:r>
              <a:rPr lang="tr-TR" sz="2000" dirty="0" err="1">
                <a:latin typeface="Cambria" panose="02040503050406030204" pitchFamily="18" charset="0"/>
              </a:rPr>
              <a:t>effects</a:t>
            </a:r>
            <a:r>
              <a:rPr lang="tr-TR" sz="2000" dirty="0">
                <a:latin typeface="Cambria" panose="02040503050406030204" pitchFamily="18" charset="0"/>
              </a:rPr>
              <a:t> in </a:t>
            </a:r>
            <a:r>
              <a:rPr lang="tr-TR" sz="2000" dirty="0" err="1">
                <a:latin typeface="Cambria" panose="02040503050406030204" pitchFamily="18" charset="0"/>
              </a:rPr>
              <a:t>Turkey</a:t>
            </a:r>
            <a:r>
              <a:rPr lang="tr-TR" sz="2000" dirty="0">
                <a:latin typeface="Cambria" panose="02040503050406030204" pitchFamily="18" charset="0"/>
              </a:rPr>
              <a:t>, </a:t>
            </a:r>
            <a:r>
              <a:rPr lang="tr-TR" sz="2000" dirty="0" err="1">
                <a:latin typeface="Cambria" panose="02040503050406030204" pitchFamily="18" charset="0"/>
              </a:rPr>
              <a:t>Renewable</a:t>
            </a:r>
            <a:r>
              <a:rPr lang="tr-TR" sz="2000" dirty="0">
                <a:latin typeface="Cambria" panose="02040503050406030204" pitchFamily="18" charset="0"/>
              </a:rPr>
              <a:t> </a:t>
            </a:r>
            <a:r>
              <a:rPr lang="tr-TR" sz="2000" dirty="0" err="1">
                <a:latin typeface="Cambria" panose="02040503050406030204" pitchFamily="18" charset="0"/>
              </a:rPr>
              <a:t>Energy</a:t>
            </a:r>
            <a:r>
              <a:rPr lang="tr-TR" sz="2000" dirty="0">
                <a:latin typeface="Cambria" panose="02040503050406030204" pitchFamily="18" charset="0"/>
              </a:rPr>
              <a:t> (34):1611–1615. </a:t>
            </a:r>
            <a:endParaRPr lang="tr-TR" sz="2000" dirty="0" smtClean="0">
              <a:latin typeface="Cambria" panose="02040503050406030204" pitchFamily="18" charset="0"/>
            </a:endParaRPr>
          </a:p>
          <a:p>
            <a:r>
              <a:rPr lang="tr-TR" sz="2000" dirty="0" smtClean="0">
                <a:latin typeface="Cambria" panose="02040503050406030204" pitchFamily="18" charset="0"/>
              </a:rPr>
              <a:t>Külekçi</a:t>
            </a:r>
            <a:r>
              <a:rPr lang="tr-TR" sz="2000" dirty="0">
                <a:latin typeface="Cambria" panose="02040503050406030204" pitchFamily="18" charset="0"/>
              </a:rPr>
              <a:t>, Ö.C. 2009. Yenilenebilir Enerji Kaynakları Arasında Jeotermal Enerjinin Yeri ve Türkiye Açısından Önemi, Ankara Üniversitesi Çevrebilimleri Dergisi, 2,(2), 83-91. </a:t>
            </a:r>
          </a:p>
          <a:p>
            <a:r>
              <a:rPr lang="tr-TR" sz="2000" dirty="0" smtClean="0">
                <a:latin typeface="Cambria" panose="02040503050406030204" pitchFamily="18" charset="0"/>
              </a:rPr>
              <a:t>GEA</a:t>
            </a:r>
            <a:r>
              <a:rPr lang="tr-TR" sz="2000" dirty="0">
                <a:latin typeface="Cambria" panose="02040503050406030204" pitchFamily="18" charset="0"/>
              </a:rPr>
              <a:t>. 2013.  </a:t>
            </a:r>
            <a:r>
              <a:rPr lang="tr-TR" sz="2000" dirty="0" err="1">
                <a:latin typeface="Cambria" panose="02040503050406030204" pitchFamily="18" charset="0"/>
              </a:rPr>
              <a:t>Geothermal</a:t>
            </a:r>
            <a:r>
              <a:rPr lang="tr-TR" sz="2000" dirty="0">
                <a:latin typeface="Cambria" panose="02040503050406030204" pitchFamily="18" charset="0"/>
              </a:rPr>
              <a:t> </a:t>
            </a:r>
            <a:r>
              <a:rPr lang="tr-TR" sz="2000" dirty="0" err="1">
                <a:latin typeface="Cambria" panose="02040503050406030204" pitchFamily="18" charset="0"/>
              </a:rPr>
              <a:t>power</a:t>
            </a:r>
            <a:r>
              <a:rPr lang="tr-TR" sz="2000" dirty="0">
                <a:latin typeface="Cambria" panose="02040503050406030204" pitchFamily="18" charset="0"/>
              </a:rPr>
              <a:t>: </a:t>
            </a:r>
            <a:r>
              <a:rPr lang="tr-TR" sz="2000" dirty="0" err="1">
                <a:latin typeface="Cambria" panose="02040503050406030204" pitchFamily="18" charset="0"/>
              </a:rPr>
              <a:t>Internatıonal</a:t>
            </a:r>
            <a:r>
              <a:rPr lang="tr-TR" sz="2000" dirty="0">
                <a:latin typeface="Cambria" panose="02040503050406030204" pitchFamily="18" charset="0"/>
              </a:rPr>
              <a:t> market </a:t>
            </a:r>
            <a:r>
              <a:rPr lang="tr-TR" sz="2000" dirty="0" err="1">
                <a:latin typeface="Cambria" panose="02040503050406030204" pitchFamily="18" charset="0"/>
              </a:rPr>
              <a:t>overvıew</a:t>
            </a:r>
            <a:r>
              <a:rPr lang="tr-TR" sz="2000" dirty="0">
                <a:latin typeface="Cambria" panose="02040503050406030204" pitchFamily="18" charset="0"/>
              </a:rPr>
              <a:t> 2013, http://geo-energy.org/ </a:t>
            </a:r>
            <a:r>
              <a:rPr lang="tr-TR" sz="2000" dirty="0" err="1">
                <a:latin typeface="Cambria" panose="02040503050406030204" pitchFamily="18" charset="0"/>
              </a:rPr>
              <a:t>events</a:t>
            </a:r>
            <a:r>
              <a:rPr lang="tr-TR" sz="2000" dirty="0">
                <a:latin typeface="Cambria" panose="02040503050406030204" pitchFamily="18" charset="0"/>
              </a:rPr>
              <a:t>/2013%20 International  %20  Report %20Final.pdf </a:t>
            </a:r>
          </a:p>
          <a:p>
            <a:r>
              <a:rPr lang="tr-TR" sz="2000" dirty="0" smtClean="0">
                <a:latin typeface="Cambria" panose="02040503050406030204" pitchFamily="18" charset="0"/>
              </a:rPr>
              <a:t>Yılmaz</a:t>
            </a:r>
            <a:r>
              <a:rPr lang="tr-TR" sz="2000" dirty="0">
                <a:latin typeface="Cambria" panose="02040503050406030204" pitchFamily="18" charset="0"/>
              </a:rPr>
              <a:t>, M. </a:t>
            </a:r>
            <a:r>
              <a:rPr lang="tr-TR" sz="2000" dirty="0" err="1">
                <a:latin typeface="Cambria" panose="02040503050406030204" pitchFamily="18" charset="0"/>
              </a:rPr>
              <a:t>and</a:t>
            </a:r>
            <a:r>
              <a:rPr lang="tr-TR" sz="2000" dirty="0">
                <a:latin typeface="Cambria" panose="02040503050406030204" pitchFamily="18" charset="0"/>
              </a:rPr>
              <a:t> Bayar, R. 2006. </a:t>
            </a:r>
            <a:r>
              <a:rPr lang="tr-TR" sz="2000" dirty="0" err="1">
                <a:latin typeface="Cambria" panose="02040503050406030204" pitchFamily="18" charset="0"/>
              </a:rPr>
              <a:t>The</a:t>
            </a:r>
            <a:r>
              <a:rPr lang="tr-TR" sz="2000" dirty="0">
                <a:latin typeface="Cambria" panose="02040503050406030204" pitchFamily="18" charset="0"/>
              </a:rPr>
              <a:t> </a:t>
            </a:r>
            <a:r>
              <a:rPr lang="tr-TR" sz="2000" dirty="0" err="1">
                <a:latin typeface="Cambria" panose="02040503050406030204" pitchFamily="18" charset="0"/>
              </a:rPr>
              <a:t>Potential</a:t>
            </a:r>
            <a:r>
              <a:rPr lang="tr-TR" sz="2000" dirty="0">
                <a:latin typeface="Cambria" panose="02040503050406030204" pitchFamily="18" charset="0"/>
              </a:rPr>
              <a:t> of </a:t>
            </a:r>
            <a:r>
              <a:rPr lang="tr-TR" sz="2000" dirty="0" err="1">
                <a:latin typeface="Cambria" panose="02040503050406030204" pitchFamily="18" charset="0"/>
              </a:rPr>
              <a:t>Thermal</a:t>
            </a:r>
            <a:r>
              <a:rPr lang="tr-TR" sz="2000" dirty="0">
                <a:latin typeface="Cambria" panose="02040503050406030204" pitchFamily="18" charset="0"/>
              </a:rPr>
              <a:t> </a:t>
            </a:r>
            <a:r>
              <a:rPr lang="tr-TR" sz="2000" dirty="0" err="1">
                <a:latin typeface="Cambria" panose="02040503050406030204" pitchFamily="18" charset="0"/>
              </a:rPr>
              <a:t>Tourism</a:t>
            </a:r>
            <a:r>
              <a:rPr lang="tr-TR" sz="2000" dirty="0">
                <a:latin typeface="Cambria" panose="02040503050406030204" pitchFamily="18" charset="0"/>
              </a:rPr>
              <a:t> in </a:t>
            </a:r>
            <a:r>
              <a:rPr lang="tr-TR" sz="2000" dirty="0" err="1">
                <a:latin typeface="Cambria" panose="02040503050406030204" pitchFamily="18" charset="0"/>
              </a:rPr>
              <a:t>Turkey</a:t>
            </a:r>
            <a:r>
              <a:rPr lang="tr-TR" sz="2000" dirty="0">
                <a:latin typeface="Cambria" panose="02040503050406030204" pitchFamily="18" charset="0"/>
              </a:rPr>
              <a:t>, </a:t>
            </a:r>
            <a:r>
              <a:rPr lang="tr-TR" sz="2000" dirty="0" err="1">
                <a:latin typeface="Cambria" panose="02040503050406030204" pitchFamily="18" charset="0"/>
              </a:rPr>
              <a:t>Jubilee</a:t>
            </a:r>
            <a:r>
              <a:rPr lang="tr-TR" sz="2000" dirty="0">
                <a:latin typeface="Cambria" panose="02040503050406030204" pitchFamily="18" charset="0"/>
              </a:rPr>
              <a:t> </a:t>
            </a:r>
            <a:r>
              <a:rPr lang="tr-TR" sz="2000" dirty="0" err="1">
                <a:latin typeface="Cambria" panose="02040503050406030204" pitchFamily="18" charset="0"/>
              </a:rPr>
              <a:t>National</a:t>
            </a:r>
            <a:r>
              <a:rPr lang="tr-TR" sz="2000" dirty="0">
                <a:latin typeface="Cambria" panose="02040503050406030204" pitchFamily="18" charset="0"/>
              </a:rPr>
              <a:t> Conference </a:t>
            </a:r>
            <a:r>
              <a:rPr lang="tr-TR" sz="2000" dirty="0" err="1">
                <a:latin typeface="Cambria" panose="02040503050406030204" pitchFamily="18" charset="0"/>
              </a:rPr>
              <a:t>with</a:t>
            </a:r>
            <a:r>
              <a:rPr lang="tr-TR" sz="2000" dirty="0">
                <a:latin typeface="Cambria" panose="02040503050406030204" pitchFamily="18" charset="0"/>
              </a:rPr>
              <a:t> International </a:t>
            </a:r>
            <a:r>
              <a:rPr lang="tr-TR" sz="2000" dirty="0" err="1">
                <a:latin typeface="Cambria" panose="02040503050406030204" pitchFamily="18" charset="0"/>
              </a:rPr>
              <a:t>Participation</a:t>
            </a:r>
            <a:r>
              <a:rPr lang="tr-TR" sz="2000" dirty="0">
                <a:latin typeface="Cambria" panose="02040503050406030204" pitchFamily="18" charset="0"/>
              </a:rPr>
              <a:t>, </a:t>
            </a:r>
            <a:r>
              <a:rPr lang="tr-TR" sz="2000" dirty="0" err="1">
                <a:latin typeface="Cambria" panose="02040503050406030204" pitchFamily="18" charset="0"/>
              </a:rPr>
              <a:t>Plowdiv</a:t>
            </a:r>
            <a:r>
              <a:rPr lang="tr-TR" sz="2000" dirty="0">
                <a:latin typeface="Cambria" panose="02040503050406030204" pitchFamily="18" charset="0"/>
              </a:rPr>
              <a:t> Universty,1200-1208, 20-21.10.2006, </a:t>
            </a:r>
            <a:r>
              <a:rPr lang="tr-TR" sz="2000" dirty="0" err="1">
                <a:latin typeface="Cambria" panose="02040503050406030204" pitchFamily="18" charset="0"/>
              </a:rPr>
              <a:t>Smolyan</a:t>
            </a:r>
            <a:r>
              <a:rPr lang="tr-TR" sz="2000" dirty="0">
                <a:latin typeface="Cambria" panose="02040503050406030204" pitchFamily="18" charset="0"/>
              </a:rPr>
              <a:t>. </a:t>
            </a:r>
            <a:endParaRPr lang="tr-TR" sz="2000" dirty="0" smtClean="0">
              <a:latin typeface="Cambria" panose="02040503050406030204" pitchFamily="18" charset="0"/>
            </a:endParaRPr>
          </a:p>
          <a:p>
            <a:r>
              <a:rPr lang="tr-TR" sz="2000" dirty="0" smtClean="0">
                <a:latin typeface="Cambria" panose="02040503050406030204" pitchFamily="18" charset="0"/>
              </a:rPr>
              <a:t>Yılmaz</a:t>
            </a:r>
            <a:r>
              <a:rPr lang="tr-TR" sz="2000" dirty="0">
                <a:latin typeface="Cambria" panose="02040503050406030204" pitchFamily="18" charset="0"/>
              </a:rPr>
              <a:t>, M. 2012. Türkiye’nin Enerji Potansiyeli ve Yenilenebilir Enerji Kaynaklarının Elektrik Enerjisi Üretimi Açısından Önemi, Ankara Üniversitesi Çevrebilimleri Dergisi, Cilt:4, sayı:2, 33-54. </a:t>
            </a:r>
          </a:p>
          <a:p>
            <a:endParaRPr lang="tr-TR" dirty="0"/>
          </a:p>
        </p:txBody>
      </p:sp>
    </p:spTree>
    <p:extLst>
      <p:ext uri="{BB962C8B-B14F-4D97-AF65-F5344CB8AC3E}">
        <p14:creationId xmlns:p14="http://schemas.microsoft.com/office/powerpoint/2010/main" val="65416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87830" y="548640"/>
            <a:ext cx="6988627" cy="5262979"/>
          </a:xfrm>
          <a:prstGeom prst="rect">
            <a:avLst/>
          </a:prstGeom>
        </p:spPr>
        <p:txBody>
          <a:bodyPr wrap="square">
            <a:spAutoFit/>
          </a:bodyPr>
          <a:lstStyle/>
          <a:p>
            <a:pPr algn="just"/>
            <a:r>
              <a:rPr lang="tr-TR" sz="2400" dirty="0" smtClean="0">
                <a:latin typeface="Cambria" panose="02040503050406030204" pitchFamily="18" charset="0"/>
              </a:rPr>
              <a:t>Jeotermal </a:t>
            </a:r>
            <a:r>
              <a:rPr lang="tr-TR" sz="2400" dirty="0">
                <a:latin typeface="Cambria" panose="02040503050406030204" pitchFamily="18" charset="0"/>
              </a:rPr>
              <a:t>Kaynaklar, yerkabuğunun çeşitli derinliklerinde birikmiş ısının meydana getirdiği, sıcaklıkları sürekli olarak bölgesel atmosferik ortalama sıcaklığın üzerinde olan ve çevresindeki normal yer altı ve yer üstü sularına göre daha fazla erimiş mineral ve çeşitli tuzlar, gazlar içerebilen sıcak su kaynakları ve buhar olarak tanımlanabilir</a:t>
            </a:r>
            <a:r>
              <a:rPr lang="tr-TR" sz="2400" dirty="0" smtClean="0">
                <a:latin typeface="Cambria" panose="02040503050406030204" pitchFamily="18" charset="0"/>
              </a:rPr>
              <a:t>.</a:t>
            </a:r>
          </a:p>
          <a:p>
            <a:pPr algn="just"/>
            <a:r>
              <a:rPr lang="tr-TR" sz="2400" dirty="0" smtClean="0">
                <a:latin typeface="Cambria" panose="02040503050406030204" pitchFamily="18" charset="0"/>
              </a:rPr>
              <a:t>Jeotermal </a:t>
            </a:r>
            <a:r>
              <a:rPr lang="tr-TR" sz="2400" dirty="0">
                <a:latin typeface="Cambria" panose="02040503050406030204" pitchFamily="18" charset="0"/>
              </a:rPr>
              <a:t>enerji ise, bundan dolaylı veya doğrudan her türlü faydalanmayı kapsamaktadır</a:t>
            </a:r>
            <a:r>
              <a:rPr lang="tr-TR" sz="2400" dirty="0" smtClean="0">
                <a:latin typeface="Cambria" panose="02040503050406030204" pitchFamily="18" charset="0"/>
              </a:rPr>
              <a:t>.</a:t>
            </a:r>
            <a:r>
              <a:rPr lang="tr-TR" sz="2400" b="1" i="1" dirty="0">
                <a:latin typeface="Cambria" panose="02040503050406030204" pitchFamily="18" charset="0"/>
                <a:ea typeface="Times New Roman" panose="02020603050405020304" pitchFamily="18" charset="0"/>
              </a:rPr>
              <a:t> Jeotermal enerji</a:t>
            </a:r>
            <a:r>
              <a:rPr lang="tr-TR" sz="2400" dirty="0">
                <a:latin typeface="Cambria" panose="02040503050406030204" pitchFamily="18" charset="0"/>
                <a:ea typeface="Times New Roman" panose="02020603050405020304" pitchFamily="18" charset="0"/>
              </a:rPr>
              <a:t>, </a:t>
            </a:r>
            <a:r>
              <a:rPr lang="tr-TR" sz="2400" dirty="0" smtClean="0">
                <a:latin typeface="Cambria" panose="02040503050406030204" pitchFamily="18" charset="0"/>
                <a:ea typeface="Times New Roman" panose="02020603050405020304" pitchFamily="18" charset="0"/>
              </a:rPr>
              <a:t>dünyanın </a:t>
            </a:r>
            <a:r>
              <a:rPr lang="tr-TR" sz="2400" dirty="0">
                <a:latin typeface="Cambria" panose="02040503050406030204" pitchFamily="18" charset="0"/>
                <a:ea typeface="Times New Roman" panose="02020603050405020304" pitchFamily="18" charset="0"/>
              </a:rPr>
              <a:t>kendi ısısından kaynaklanan bir enerjidir</a:t>
            </a:r>
            <a:r>
              <a:rPr lang="tr-TR" sz="2400" dirty="0" smtClean="0">
                <a:latin typeface="Cambria" panose="02040503050406030204" pitchFamily="18" charset="0"/>
              </a:rPr>
              <a:t> Jeotermal </a:t>
            </a:r>
            <a:r>
              <a:rPr lang="tr-TR" sz="2400" dirty="0">
                <a:latin typeface="Cambria" panose="02040503050406030204" pitchFamily="18" charset="0"/>
              </a:rPr>
              <a:t>enerji yeni, yenilenebilir, sürdürülebilir, tükenmeyen, ucuz, güvenilir, çevre dostu, yerli ve yeşil bir enerji türüdür. </a:t>
            </a:r>
          </a:p>
          <a:p>
            <a:pPr algn="just"/>
            <a:endParaRPr lang="tr-TR" sz="2400" dirty="0">
              <a:latin typeface="Cambria" panose="020405030504060302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885" y="1201649"/>
            <a:ext cx="4319588"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rot="10800000" flipV="1">
            <a:off x="8386354" y="4029164"/>
            <a:ext cx="3200400" cy="1200329"/>
          </a:xfrm>
          <a:prstGeom prst="rect">
            <a:avLst/>
          </a:prstGeom>
        </p:spPr>
        <p:txBody>
          <a:bodyPr wrap="square">
            <a:spAutoFit/>
          </a:bodyPr>
          <a:lstStyle/>
          <a:p>
            <a:r>
              <a:rPr lang="tr-TR" dirty="0"/>
              <a:t>Dünyanın İlk Jeotermal Santrali:</a:t>
            </a:r>
            <a:br>
              <a:rPr lang="tr-TR" dirty="0"/>
            </a:br>
            <a:r>
              <a:rPr lang="tr-TR" dirty="0"/>
              <a:t/>
            </a:r>
            <a:br>
              <a:rPr lang="tr-TR" dirty="0"/>
            </a:br>
            <a:r>
              <a:rPr lang="tr-TR" u="sng" dirty="0"/>
              <a:t>1904, </a:t>
            </a:r>
            <a:r>
              <a:rPr lang="tr-TR" u="sng" dirty="0" err="1"/>
              <a:t>Larderello</a:t>
            </a:r>
            <a:r>
              <a:rPr lang="tr-TR" u="sng" dirty="0"/>
              <a:t>-İtalya</a:t>
            </a:r>
            <a:r>
              <a:rPr lang="tr-TR" dirty="0"/>
              <a:t> </a:t>
            </a:r>
            <a:br>
              <a:rPr lang="tr-TR" dirty="0"/>
            </a:br>
            <a:endParaRPr lang="tr-TR" dirty="0"/>
          </a:p>
        </p:txBody>
      </p:sp>
    </p:spTree>
    <p:extLst>
      <p:ext uri="{BB962C8B-B14F-4D97-AF65-F5344CB8AC3E}">
        <p14:creationId xmlns:p14="http://schemas.microsoft.com/office/powerpoint/2010/main" val="329647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78" y="1279072"/>
            <a:ext cx="5712822"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0"/>
          <p:cNvSpPr>
            <a:spLocks noChangeArrowheads="1"/>
          </p:cNvSpPr>
          <p:nvPr/>
        </p:nvSpPr>
        <p:spPr bwMode="auto">
          <a:xfrm>
            <a:off x="1889125" y="1516064"/>
            <a:ext cx="2222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tr-TR" altLang="tr-TR" sz="1200">
                <a:cs typeface="Times New Roman" panose="02020603050405020304" pitchFamily="18" charset="0"/>
              </a:rPr>
              <a:t> </a:t>
            </a:r>
            <a:endParaRPr lang="tr-TR" altLang="tr-TR" sz="1100"/>
          </a:p>
          <a:p>
            <a:endParaRPr lang="tr-TR" altLang="tr-TR">
              <a:latin typeface="Arial" panose="020B0604020202020204" pitchFamily="34" charset="0"/>
            </a:endParaRPr>
          </a:p>
        </p:txBody>
      </p:sp>
      <p:sp>
        <p:nvSpPr>
          <p:cNvPr id="104461" name="Text Box 13"/>
          <p:cNvSpPr txBox="1">
            <a:spLocks noChangeArrowheads="1"/>
          </p:cNvSpPr>
          <p:nvPr/>
        </p:nvSpPr>
        <p:spPr bwMode="auto">
          <a:xfrm rot="10800000" flipV="1">
            <a:off x="574766" y="874123"/>
            <a:ext cx="4715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tr-TR" sz="2400" b="1" dirty="0">
                <a:solidFill>
                  <a:srgbClr val="FF0000"/>
                </a:solidFill>
                <a:latin typeface="Cambria" panose="02040503050406030204" pitchFamily="18" charset="0"/>
              </a:rPr>
              <a:t>Dünyadaki </a:t>
            </a:r>
            <a:r>
              <a:rPr lang="tr-TR" sz="2400" b="1" dirty="0" smtClean="0">
                <a:solidFill>
                  <a:srgbClr val="FF0000"/>
                </a:solidFill>
                <a:latin typeface="Cambria" panose="02040503050406030204" pitchFamily="18" charset="0"/>
              </a:rPr>
              <a:t>Jeotermal </a:t>
            </a:r>
            <a:r>
              <a:rPr lang="tr-TR" sz="2400" b="1" dirty="0">
                <a:solidFill>
                  <a:srgbClr val="FF0000"/>
                </a:solidFill>
                <a:latin typeface="Cambria" panose="02040503050406030204" pitchFamily="18" charset="0"/>
              </a:rPr>
              <a:t>Kuşaklar</a:t>
            </a:r>
          </a:p>
        </p:txBody>
      </p:sp>
      <p:sp>
        <p:nvSpPr>
          <p:cNvPr id="5125" name="Text Box 14"/>
          <p:cNvSpPr txBox="1">
            <a:spLocks noChangeArrowheads="1"/>
          </p:cNvSpPr>
          <p:nvPr/>
        </p:nvSpPr>
        <p:spPr bwMode="auto">
          <a:xfrm>
            <a:off x="300446" y="1516064"/>
            <a:ext cx="617873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85750" indent="-285750" eaLnBrk="1" hangingPunct="1">
              <a:buFont typeface="Arial" panose="020B0604020202020204" pitchFamily="34" charset="0"/>
              <a:buChar char="•"/>
            </a:pPr>
            <a:r>
              <a:rPr lang="tr-TR" altLang="tr-TR" sz="2400" i="1" dirty="0" smtClean="0">
                <a:latin typeface="Cambria" panose="02040503050406030204" pitchFamily="18" charset="0"/>
              </a:rPr>
              <a:t>Dünyadaki </a:t>
            </a:r>
            <a:r>
              <a:rPr lang="tr-TR" altLang="tr-TR" sz="2400" i="1" dirty="0">
                <a:latin typeface="Cambria" panose="02040503050406030204" pitchFamily="18" charset="0"/>
              </a:rPr>
              <a:t>yüksek ısı akışı gösteren jeotermal kuşakların </a:t>
            </a:r>
            <a:r>
              <a:rPr lang="tr-TR" altLang="tr-TR" sz="2400" i="1" dirty="0" smtClean="0">
                <a:latin typeface="Cambria" panose="02040503050406030204" pitchFamily="18" charset="0"/>
              </a:rPr>
              <a:t>yeryüzündeki aktif fay hatları ile doğru orantılıdır. Bu </a:t>
            </a:r>
            <a:r>
              <a:rPr lang="tr-TR" altLang="tr-TR" sz="2400" i="1" dirty="0">
                <a:latin typeface="Cambria" panose="02040503050406030204" pitchFamily="18" charset="0"/>
              </a:rPr>
              <a:t>alanlarda diğer bölgelere göre </a:t>
            </a:r>
            <a:r>
              <a:rPr lang="tr-TR" altLang="tr-TR" sz="2400" i="1" dirty="0" smtClean="0">
                <a:latin typeface="Cambria" panose="02040503050406030204" pitchFamily="18" charset="0"/>
              </a:rPr>
              <a:t>daha fazla ısı akışı  </a:t>
            </a:r>
            <a:r>
              <a:rPr lang="tr-TR" altLang="tr-TR" sz="2400" i="1" dirty="0">
                <a:latin typeface="Cambria" panose="02040503050406030204" pitchFamily="18" charset="0"/>
              </a:rPr>
              <a:t>bulunmaktadır</a:t>
            </a:r>
            <a:r>
              <a:rPr lang="tr-TR" altLang="tr-TR" sz="2400" i="1" dirty="0" smtClean="0">
                <a:latin typeface="Cambria" panose="02040503050406030204" pitchFamily="18" charset="0"/>
              </a:rPr>
              <a:t>.</a:t>
            </a:r>
          </a:p>
          <a:p>
            <a:pPr marL="285750" indent="-285750" eaLnBrk="1" hangingPunct="1">
              <a:buFont typeface="Arial" panose="020B0604020202020204" pitchFamily="34" charset="0"/>
              <a:buChar char="•"/>
            </a:pPr>
            <a:r>
              <a:rPr lang="tr-TR" sz="2400" i="1" dirty="0" smtClean="0">
                <a:latin typeface="Cambria" panose="02040503050406030204" pitchFamily="18" charset="0"/>
              </a:rPr>
              <a:t>Pasifik </a:t>
            </a:r>
            <a:r>
              <a:rPr lang="tr-TR" sz="2400" i="1" dirty="0">
                <a:latin typeface="Cambria" panose="02040503050406030204" pitchFamily="18" charset="0"/>
              </a:rPr>
              <a:t>Ateş </a:t>
            </a:r>
            <a:r>
              <a:rPr lang="tr-TR" sz="2400" i="1" dirty="0" smtClean="0">
                <a:latin typeface="Cambria" panose="02040503050406030204" pitchFamily="18" charset="0"/>
              </a:rPr>
              <a:t>Çemberi</a:t>
            </a:r>
            <a:r>
              <a:rPr lang="tr-TR" sz="2400" i="1" dirty="0">
                <a:latin typeface="Cambria" panose="02040503050406030204" pitchFamily="18" charset="0"/>
              </a:rPr>
              <a:t> </a:t>
            </a:r>
            <a:r>
              <a:rPr lang="tr-TR" sz="2400" i="1" dirty="0" smtClean="0">
                <a:latin typeface="Cambria" panose="02040503050406030204" pitchFamily="18" charset="0"/>
              </a:rPr>
              <a:t> (Pasifik Okyanusu’nun kıyısı olan kuşak) </a:t>
            </a:r>
            <a:endParaRPr lang="tr-TR" sz="2400" i="1" dirty="0">
              <a:latin typeface="Cambria" panose="02040503050406030204" pitchFamily="18" charset="0"/>
            </a:endParaRPr>
          </a:p>
          <a:p>
            <a:pPr marL="285750" indent="-285750">
              <a:buFont typeface="Arial" panose="020B0604020202020204" pitchFamily="34" charset="0"/>
              <a:buChar char="•"/>
            </a:pPr>
            <a:r>
              <a:rPr lang="tr-TR" sz="2400" i="1" dirty="0" smtClean="0">
                <a:latin typeface="Cambria" panose="02040503050406030204" pitchFamily="18" charset="0"/>
              </a:rPr>
              <a:t>Atlas </a:t>
            </a:r>
            <a:r>
              <a:rPr lang="tr-TR" sz="2400" i="1" dirty="0">
                <a:latin typeface="Cambria" panose="02040503050406030204" pitchFamily="18" charset="0"/>
              </a:rPr>
              <a:t>Okyanusu </a:t>
            </a:r>
            <a:r>
              <a:rPr lang="tr-TR" sz="2400" i="1" dirty="0" smtClean="0">
                <a:latin typeface="Cambria" panose="02040503050406030204" pitchFamily="18" charset="0"/>
              </a:rPr>
              <a:t>Adaları</a:t>
            </a:r>
          </a:p>
          <a:p>
            <a:pPr marL="285750" indent="-285750">
              <a:buFont typeface="Arial" panose="020B0604020202020204" pitchFamily="34" charset="0"/>
              <a:buChar char="•"/>
            </a:pPr>
            <a:r>
              <a:rPr lang="tr-TR" sz="2400" i="1" dirty="0" smtClean="0">
                <a:latin typeface="Cambria" panose="02040503050406030204" pitchFamily="18" charset="0"/>
              </a:rPr>
              <a:t>Akdeniz </a:t>
            </a:r>
            <a:r>
              <a:rPr lang="tr-TR" sz="2400" i="1" dirty="0">
                <a:latin typeface="Cambria" panose="02040503050406030204" pitchFamily="18" charset="0"/>
              </a:rPr>
              <a:t>Kuzey Kıyı </a:t>
            </a:r>
            <a:endParaRPr lang="tr-TR" sz="2400" i="1" dirty="0" smtClean="0">
              <a:latin typeface="Cambria" panose="02040503050406030204" pitchFamily="18" charset="0"/>
            </a:endParaRPr>
          </a:p>
          <a:p>
            <a:pPr marL="285750" indent="-285750">
              <a:buFont typeface="Arial" panose="020B0604020202020204" pitchFamily="34" charset="0"/>
              <a:buChar char="•"/>
            </a:pPr>
            <a:r>
              <a:rPr lang="tr-TR" sz="2400" i="1" dirty="0">
                <a:latin typeface="Cambria" panose="02040503050406030204" pitchFamily="18" charset="0"/>
              </a:rPr>
              <a:t> </a:t>
            </a:r>
            <a:r>
              <a:rPr lang="tr-TR" sz="2400" i="1" dirty="0" smtClean="0">
                <a:latin typeface="Cambria" panose="02040503050406030204" pitchFamily="18" charset="0"/>
              </a:rPr>
              <a:t>Kıtaların </a:t>
            </a:r>
            <a:r>
              <a:rPr lang="tr-TR" sz="2400" i="1" dirty="0">
                <a:latin typeface="Cambria" panose="02040503050406030204" pitchFamily="18" charset="0"/>
              </a:rPr>
              <a:t>İç </a:t>
            </a:r>
            <a:r>
              <a:rPr lang="tr-TR" sz="2400" i="1" dirty="0" smtClean="0">
                <a:latin typeface="Cambria" panose="02040503050406030204" pitchFamily="18" charset="0"/>
              </a:rPr>
              <a:t>Kesimleri</a:t>
            </a:r>
          </a:p>
          <a:p>
            <a:pPr marL="285750" indent="-285750">
              <a:buFont typeface="Arial" panose="020B0604020202020204" pitchFamily="34" charset="0"/>
              <a:buChar char="•"/>
            </a:pPr>
            <a:r>
              <a:rPr lang="tr-TR" sz="2400" i="1" dirty="0" smtClean="0">
                <a:latin typeface="Cambria" panose="02040503050406030204" pitchFamily="18" charset="0"/>
              </a:rPr>
              <a:t>Volkanik alanlar</a:t>
            </a:r>
            <a:endParaRPr lang="tr-TR" sz="2400" i="1" dirty="0">
              <a:latin typeface="Cambria" panose="02040503050406030204" pitchFamily="18" charset="0"/>
            </a:endParaRPr>
          </a:p>
        </p:txBody>
      </p:sp>
    </p:spTree>
    <p:extLst>
      <p:ext uri="{BB962C8B-B14F-4D97-AF65-F5344CB8AC3E}">
        <p14:creationId xmlns:p14="http://schemas.microsoft.com/office/powerpoint/2010/main" val="4207873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289852183"/>
              </p:ext>
            </p:extLst>
          </p:nvPr>
        </p:nvGraphicFramePr>
        <p:xfrm>
          <a:off x="718458" y="501102"/>
          <a:ext cx="10345782" cy="6334342"/>
        </p:xfrm>
        <a:graphic>
          <a:graphicData uri="http://schemas.openxmlformats.org/drawingml/2006/table">
            <a:tbl>
              <a:tblPr firstRow="1" firstCol="1" lastRow="1" lastCol="1" bandRow="1" bandCol="1">
                <a:tableStyleId>{5C22544A-7EE6-4342-B048-85BDC9FD1C3A}</a:tableStyleId>
              </a:tblPr>
              <a:tblGrid>
                <a:gridCol w="2018134">
                  <a:extLst>
                    <a:ext uri="{9D8B030D-6E8A-4147-A177-3AD203B41FA5}">
                      <a16:colId xmlns:a16="http://schemas.microsoft.com/office/drawing/2014/main" val="3770164216"/>
                    </a:ext>
                  </a:extLst>
                </a:gridCol>
                <a:gridCol w="6351623">
                  <a:extLst>
                    <a:ext uri="{9D8B030D-6E8A-4147-A177-3AD203B41FA5}">
                      <a16:colId xmlns:a16="http://schemas.microsoft.com/office/drawing/2014/main" val="346215635"/>
                    </a:ext>
                  </a:extLst>
                </a:gridCol>
                <a:gridCol w="1976025">
                  <a:extLst>
                    <a:ext uri="{9D8B030D-6E8A-4147-A177-3AD203B41FA5}">
                      <a16:colId xmlns:a16="http://schemas.microsoft.com/office/drawing/2014/main" val="673927323"/>
                    </a:ext>
                  </a:extLst>
                </a:gridCol>
              </a:tblGrid>
              <a:tr h="505882">
                <a:tc>
                  <a:txBody>
                    <a:bodyPr/>
                    <a:lstStyle/>
                    <a:p>
                      <a:pPr>
                        <a:lnSpc>
                          <a:spcPct val="150000"/>
                        </a:lnSpc>
                        <a:spcAft>
                          <a:spcPts val="0"/>
                        </a:spcAft>
                      </a:pPr>
                      <a:r>
                        <a:rPr lang="tr-TR" sz="1400" dirty="0">
                          <a:effectLst/>
                          <a:latin typeface="Cambria" panose="02040503050406030204" pitchFamily="18" charset="0"/>
                        </a:rPr>
                        <a:t>Sıcaklık C˚</a:t>
                      </a:r>
                      <a:endParaRPr lang="tr-TR" sz="1400" dirty="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Kullanım Türü</a:t>
                      </a:r>
                      <a:endParaRPr lang="tr-TR" sz="1400" dirty="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Kullanım Alanı</a:t>
                      </a:r>
                      <a:endParaRPr lang="tr-TR" sz="140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1425924599"/>
                  </a:ext>
                </a:extLst>
              </a:tr>
              <a:tr h="327968">
                <a:tc>
                  <a:txBody>
                    <a:bodyPr/>
                    <a:lstStyle/>
                    <a:p>
                      <a:pPr>
                        <a:lnSpc>
                          <a:spcPct val="150000"/>
                        </a:lnSpc>
                        <a:spcAft>
                          <a:spcPts val="0"/>
                        </a:spcAft>
                      </a:pPr>
                      <a:r>
                        <a:rPr lang="tr-TR" sz="1400">
                          <a:effectLst/>
                          <a:latin typeface="Cambria" panose="02040503050406030204" pitchFamily="18" charset="0"/>
                        </a:rPr>
                        <a:t>180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Elektrik üretimi, Amonyum </a:t>
                      </a:r>
                      <a:r>
                        <a:rPr lang="tr-TR" sz="1400" dirty="0" err="1">
                          <a:effectLst/>
                          <a:latin typeface="Cambria" panose="02040503050406030204" pitchFamily="18" charset="0"/>
                        </a:rPr>
                        <a:t>absorbsiyonu</a:t>
                      </a:r>
                      <a:r>
                        <a:rPr lang="tr-TR" sz="1400" dirty="0">
                          <a:effectLst/>
                          <a:latin typeface="Cambria" panose="02040503050406030204" pitchFamily="18" charset="0"/>
                        </a:rPr>
                        <a:t> ile soğutma</a:t>
                      </a:r>
                      <a:endParaRPr lang="tr-TR" sz="1400" dirty="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 </a:t>
                      </a:r>
                      <a:endParaRPr lang="tr-TR" sz="140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2831486310"/>
                  </a:ext>
                </a:extLst>
              </a:tr>
              <a:tr h="618454">
                <a:tc>
                  <a:txBody>
                    <a:bodyPr/>
                    <a:lstStyle/>
                    <a:p>
                      <a:pPr>
                        <a:lnSpc>
                          <a:spcPct val="150000"/>
                        </a:lnSpc>
                        <a:spcAft>
                          <a:spcPts val="0"/>
                        </a:spcAft>
                      </a:pPr>
                      <a:r>
                        <a:rPr lang="tr-TR" sz="1400">
                          <a:effectLst/>
                          <a:latin typeface="Cambria" panose="02040503050406030204" pitchFamily="18" charset="0"/>
                        </a:rPr>
                        <a:t>170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Ağırsu ve hidrojen </a:t>
                      </a:r>
                      <a:r>
                        <a:rPr lang="tr-TR" sz="1400" dirty="0" err="1">
                          <a:effectLst/>
                          <a:latin typeface="Cambria" panose="02040503050406030204" pitchFamily="18" charset="0"/>
                        </a:rPr>
                        <a:t>sülfüt</a:t>
                      </a:r>
                      <a:r>
                        <a:rPr lang="tr-TR" sz="1400" dirty="0">
                          <a:effectLst/>
                          <a:latin typeface="Cambria" panose="02040503050406030204" pitchFamily="18" charset="0"/>
                        </a:rPr>
                        <a:t> </a:t>
                      </a:r>
                      <a:r>
                        <a:rPr lang="tr-TR" sz="1400" dirty="0" err="1">
                          <a:effectLst/>
                          <a:latin typeface="Cambria" panose="02040503050406030204" pitchFamily="18" charset="0"/>
                        </a:rPr>
                        <a:t>eldesi</a:t>
                      </a:r>
                      <a:r>
                        <a:rPr lang="tr-TR" sz="1400" dirty="0">
                          <a:effectLst/>
                          <a:latin typeface="Cambria" panose="02040503050406030204" pitchFamily="18" charset="0"/>
                        </a:rPr>
                        <a:t>, </a:t>
                      </a:r>
                      <a:r>
                        <a:rPr lang="tr-TR" sz="1400" dirty="0" err="1">
                          <a:effectLst/>
                          <a:latin typeface="Cambria" panose="02040503050406030204" pitchFamily="18" charset="0"/>
                        </a:rPr>
                        <a:t>Diyatomitlerin</a:t>
                      </a:r>
                      <a:r>
                        <a:rPr lang="tr-TR" sz="1400" dirty="0">
                          <a:effectLst/>
                          <a:latin typeface="Cambria" panose="02040503050406030204" pitchFamily="18" charset="0"/>
                        </a:rPr>
                        <a:t> kurutulması</a:t>
                      </a:r>
                      <a:endParaRPr lang="tr-TR" sz="1400" dirty="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 </a:t>
                      </a:r>
                      <a:endParaRPr lang="tr-TR" sz="140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25800563"/>
                  </a:ext>
                </a:extLst>
              </a:tr>
              <a:tr h="327968">
                <a:tc>
                  <a:txBody>
                    <a:bodyPr/>
                    <a:lstStyle/>
                    <a:p>
                      <a:pPr>
                        <a:lnSpc>
                          <a:spcPct val="150000"/>
                        </a:lnSpc>
                        <a:spcAft>
                          <a:spcPts val="0"/>
                        </a:spcAft>
                      </a:pPr>
                      <a:r>
                        <a:rPr lang="tr-TR" sz="1400">
                          <a:effectLst/>
                          <a:latin typeface="Cambria" panose="02040503050406030204" pitchFamily="18" charset="0"/>
                        </a:rPr>
                        <a:t>160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Kereste </a:t>
                      </a:r>
                      <a:r>
                        <a:rPr lang="tr-TR" sz="1400" dirty="0" err="1">
                          <a:effectLst/>
                          <a:latin typeface="Cambria" panose="02040503050406030204" pitchFamily="18" charset="0"/>
                        </a:rPr>
                        <a:t>kurutulması,balık</a:t>
                      </a:r>
                      <a:r>
                        <a:rPr lang="tr-TR" sz="1400" dirty="0">
                          <a:effectLst/>
                          <a:latin typeface="Cambria" panose="02040503050406030204" pitchFamily="18" charset="0"/>
                        </a:rPr>
                        <a:t> vb. yiyeceklerin kurutulması</a:t>
                      </a:r>
                      <a:endParaRPr lang="tr-TR" sz="1400" dirty="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Elektrik ve Endüstri</a:t>
                      </a:r>
                      <a:endParaRPr lang="tr-TR" sz="140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348027852"/>
                  </a:ext>
                </a:extLst>
              </a:tr>
              <a:tr h="618454">
                <a:tc>
                  <a:txBody>
                    <a:bodyPr/>
                    <a:lstStyle/>
                    <a:p>
                      <a:pPr>
                        <a:lnSpc>
                          <a:spcPct val="150000"/>
                        </a:lnSpc>
                        <a:spcAft>
                          <a:spcPts val="0"/>
                        </a:spcAft>
                      </a:pPr>
                      <a:r>
                        <a:rPr lang="tr-TR" sz="1400">
                          <a:effectLst/>
                          <a:latin typeface="Cambria" panose="02040503050406030204" pitchFamily="18" charset="0"/>
                        </a:rPr>
                        <a:t>150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err="1">
                          <a:effectLst/>
                          <a:latin typeface="Cambria" panose="02040503050406030204" pitchFamily="18" charset="0"/>
                        </a:rPr>
                        <a:t>Bayer’s</a:t>
                      </a:r>
                      <a:r>
                        <a:rPr lang="tr-TR" sz="1400" dirty="0">
                          <a:effectLst/>
                          <a:latin typeface="Cambria" panose="02040503050406030204" pitchFamily="18" charset="0"/>
                        </a:rPr>
                        <a:t> yoluyla alüminyum ve diğer kimyasal maddeler </a:t>
                      </a:r>
                      <a:r>
                        <a:rPr lang="tr-TR" sz="1400" dirty="0" err="1">
                          <a:effectLst/>
                          <a:latin typeface="Cambria" panose="02040503050406030204" pitchFamily="18" charset="0"/>
                        </a:rPr>
                        <a:t>eldesi</a:t>
                      </a:r>
                      <a:endParaRPr lang="tr-TR" sz="1400" dirty="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444793109"/>
                  </a:ext>
                </a:extLst>
              </a:tr>
              <a:tr h="327968">
                <a:tc>
                  <a:txBody>
                    <a:bodyPr/>
                    <a:lstStyle/>
                    <a:p>
                      <a:pPr>
                        <a:lnSpc>
                          <a:spcPct val="150000"/>
                        </a:lnSpc>
                        <a:spcAft>
                          <a:spcPts val="0"/>
                        </a:spcAft>
                      </a:pPr>
                      <a:r>
                        <a:rPr lang="tr-TR" sz="1400">
                          <a:effectLst/>
                          <a:latin typeface="Cambria" panose="02040503050406030204" pitchFamily="18" charset="0"/>
                        </a:rPr>
                        <a:t>140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Konservecilik</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1342747456"/>
                  </a:ext>
                </a:extLst>
              </a:tr>
              <a:tr h="327968">
                <a:tc>
                  <a:txBody>
                    <a:bodyPr/>
                    <a:lstStyle/>
                    <a:p>
                      <a:pPr>
                        <a:lnSpc>
                          <a:spcPct val="150000"/>
                        </a:lnSpc>
                        <a:spcAft>
                          <a:spcPts val="0"/>
                        </a:spcAft>
                      </a:pPr>
                      <a:r>
                        <a:rPr lang="tr-TR" sz="1400">
                          <a:effectLst/>
                          <a:latin typeface="Cambria" panose="02040503050406030204" pitchFamily="18" charset="0"/>
                        </a:rPr>
                        <a:t>130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Şeker endüstrisi, tuz eldesi</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348158904"/>
                  </a:ext>
                </a:extLst>
              </a:tr>
              <a:tr h="327968">
                <a:tc>
                  <a:txBody>
                    <a:bodyPr/>
                    <a:lstStyle/>
                    <a:p>
                      <a:pPr>
                        <a:lnSpc>
                          <a:spcPct val="150000"/>
                        </a:lnSpc>
                        <a:spcAft>
                          <a:spcPts val="0"/>
                        </a:spcAft>
                      </a:pPr>
                      <a:r>
                        <a:rPr lang="tr-TR" sz="1400">
                          <a:effectLst/>
                          <a:latin typeface="Cambria" panose="02040503050406030204" pitchFamily="18" charset="0"/>
                        </a:rPr>
                        <a:t>120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Saf su eldesi, tuzluluk oranının arttırılması</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9352064"/>
                  </a:ext>
                </a:extLst>
              </a:tr>
              <a:tr h="327968">
                <a:tc>
                  <a:txBody>
                    <a:bodyPr/>
                    <a:lstStyle/>
                    <a:p>
                      <a:pPr>
                        <a:lnSpc>
                          <a:spcPct val="150000"/>
                        </a:lnSpc>
                        <a:spcAft>
                          <a:spcPts val="0"/>
                        </a:spcAft>
                      </a:pPr>
                      <a:r>
                        <a:rPr lang="tr-TR" sz="1400">
                          <a:effectLst/>
                          <a:latin typeface="Cambria" panose="02040503050406030204" pitchFamily="18" charset="0"/>
                        </a:rPr>
                        <a:t>110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Kerestecilik, çimento kurutma</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Isıtma</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2071735430"/>
                  </a:ext>
                </a:extLst>
              </a:tr>
              <a:tr h="327968">
                <a:tc>
                  <a:txBody>
                    <a:bodyPr/>
                    <a:lstStyle/>
                    <a:p>
                      <a:pPr>
                        <a:lnSpc>
                          <a:spcPct val="150000"/>
                        </a:lnSpc>
                        <a:spcAft>
                          <a:spcPts val="0"/>
                        </a:spcAft>
                      </a:pPr>
                      <a:r>
                        <a:rPr lang="tr-TR" sz="1400">
                          <a:effectLst/>
                          <a:latin typeface="Cambria" panose="02040503050406030204" pitchFamily="18" charset="0"/>
                        </a:rPr>
                        <a:t>90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Balık kurutma</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611428660"/>
                  </a:ext>
                </a:extLst>
              </a:tr>
              <a:tr h="327968">
                <a:tc>
                  <a:txBody>
                    <a:bodyPr/>
                    <a:lstStyle/>
                    <a:p>
                      <a:pPr>
                        <a:lnSpc>
                          <a:spcPct val="150000"/>
                        </a:lnSpc>
                        <a:spcAft>
                          <a:spcPts val="0"/>
                        </a:spcAft>
                      </a:pPr>
                      <a:r>
                        <a:rPr lang="tr-TR" sz="1400">
                          <a:effectLst/>
                          <a:latin typeface="Cambria" panose="02040503050406030204" pitchFamily="18" charset="0"/>
                        </a:rPr>
                        <a:t>80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Ev ve sera ısıtılması</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2535005814"/>
                  </a:ext>
                </a:extLst>
              </a:tr>
              <a:tr h="327968">
                <a:tc>
                  <a:txBody>
                    <a:bodyPr/>
                    <a:lstStyle/>
                    <a:p>
                      <a:pPr>
                        <a:lnSpc>
                          <a:spcPct val="150000"/>
                        </a:lnSpc>
                        <a:spcAft>
                          <a:spcPts val="0"/>
                        </a:spcAft>
                      </a:pPr>
                      <a:r>
                        <a:rPr lang="tr-TR" sz="1400">
                          <a:effectLst/>
                          <a:latin typeface="Cambria" panose="02040503050406030204" pitchFamily="18" charset="0"/>
                        </a:rPr>
                        <a:t>70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Soğutma</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536856901"/>
                  </a:ext>
                </a:extLst>
              </a:tr>
              <a:tr h="327968">
                <a:tc>
                  <a:txBody>
                    <a:bodyPr/>
                    <a:lstStyle/>
                    <a:p>
                      <a:pPr>
                        <a:lnSpc>
                          <a:spcPct val="150000"/>
                        </a:lnSpc>
                        <a:spcAft>
                          <a:spcPts val="0"/>
                        </a:spcAft>
                      </a:pPr>
                      <a:r>
                        <a:rPr lang="tr-TR" sz="1400">
                          <a:effectLst/>
                          <a:latin typeface="Cambria" panose="02040503050406030204" pitchFamily="18" charset="0"/>
                        </a:rPr>
                        <a:t>60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Sera, kümes ve ahır ısıtma</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047373855"/>
                  </a:ext>
                </a:extLst>
              </a:tr>
              <a:tr h="327968">
                <a:tc>
                  <a:txBody>
                    <a:bodyPr/>
                    <a:lstStyle/>
                    <a:p>
                      <a:pPr>
                        <a:lnSpc>
                          <a:spcPct val="150000"/>
                        </a:lnSpc>
                        <a:spcAft>
                          <a:spcPts val="0"/>
                        </a:spcAft>
                      </a:pPr>
                      <a:r>
                        <a:rPr lang="tr-TR" sz="1400">
                          <a:effectLst/>
                          <a:latin typeface="Cambria" panose="02040503050406030204" pitchFamily="18" charset="0"/>
                        </a:rPr>
                        <a:t>50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Mantar yetiştirme, balneolojik banyolar</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Termal Turizm</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980917613"/>
                  </a:ext>
                </a:extLst>
              </a:tr>
              <a:tr h="327968">
                <a:tc>
                  <a:txBody>
                    <a:bodyPr/>
                    <a:lstStyle/>
                    <a:p>
                      <a:pPr>
                        <a:lnSpc>
                          <a:spcPct val="150000"/>
                        </a:lnSpc>
                        <a:spcAft>
                          <a:spcPts val="0"/>
                        </a:spcAft>
                      </a:pPr>
                      <a:r>
                        <a:rPr lang="tr-TR" sz="1400">
                          <a:effectLst/>
                          <a:latin typeface="Cambria" panose="02040503050406030204" pitchFamily="18" charset="0"/>
                        </a:rPr>
                        <a:t>40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Toprak ısıtma, kent ısıtılması</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74186573"/>
                  </a:ext>
                </a:extLst>
              </a:tr>
              <a:tr h="327968">
                <a:tc>
                  <a:txBody>
                    <a:bodyPr/>
                    <a:lstStyle/>
                    <a:p>
                      <a:pPr>
                        <a:lnSpc>
                          <a:spcPct val="150000"/>
                        </a:lnSpc>
                        <a:spcAft>
                          <a:spcPts val="0"/>
                        </a:spcAft>
                      </a:pPr>
                      <a:r>
                        <a:rPr lang="tr-TR" sz="1400">
                          <a:effectLst/>
                          <a:latin typeface="Cambria" panose="02040503050406030204" pitchFamily="18" charset="0"/>
                        </a:rPr>
                        <a:t>30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Yüzme havuzları, fermantasyon, damıtım</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1562227966"/>
                  </a:ext>
                </a:extLst>
              </a:tr>
              <a:tr h="327968">
                <a:tc>
                  <a:txBody>
                    <a:bodyPr/>
                    <a:lstStyle/>
                    <a:p>
                      <a:pPr>
                        <a:lnSpc>
                          <a:spcPct val="150000"/>
                        </a:lnSpc>
                        <a:spcAft>
                          <a:spcPts val="0"/>
                        </a:spcAft>
                      </a:pPr>
                      <a:r>
                        <a:rPr lang="tr-TR" sz="1400">
                          <a:effectLst/>
                          <a:latin typeface="Cambria" panose="02040503050406030204" pitchFamily="18" charset="0"/>
                        </a:rPr>
                        <a:t>20</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a:effectLst/>
                          <a:latin typeface="Cambria" panose="02040503050406030204" pitchFamily="18" charset="0"/>
                        </a:rPr>
                        <a:t>Balık çiftlikleri</a:t>
                      </a:r>
                      <a:endParaRPr lang="tr-TR" sz="1400">
                        <a:effectLst/>
                        <a:latin typeface="Cambria" panose="02040503050406030204" pitchFamily="18" charset="0"/>
                        <a:ea typeface="Times New Roman" panose="02020603050405020304" pitchFamily="18" charset="0"/>
                      </a:endParaRPr>
                    </a:p>
                  </a:txBody>
                  <a:tcPr marL="54392" marR="54392" marT="0" marB="0"/>
                </a:tc>
                <a:tc>
                  <a:txBody>
                    <a:bodyPr/>
                    <a:lstStyle/>
                    <a:p>
                      <a:pPr>
                        <a:lnSpc>
                          <a:spcPct val="150000"/>
                        </a:lnSpc>
                        <a:spcAft>
                          <a:spcPts val="0"/>
                        </a:spcAft>
                      </a:pPr>
                      <a:r>
                        <a:rPr lang="tr-TR" sz="1400" dirty="0">
                          <a:effectLst/>
                          <a:latin typeface="Cambria" panose="02040503050406030204" pitchFamily="18" charset="0"/>
                        </a:rPr>
                        <a:t> </a:t>
                      </a:r>
                      <a:endParaRPr lang="tr-TR" sz="1400" dirty="0">
                        <a:effectLst/>
                        <a:latin typeface="Cambria" panose="02040503050406030204" pitchFamily="18" charset="0"/>
                        <a:ea typeface="Times New Roman" panose="02020603050405020304" pitchFamily="18" charset="0"/>
                      </a:endParaRPr>
                    </a:p>
                  </a:txBody>
                  <a:tcPr marL="54392" marR="54392" marT="0" marB="0"/>
                </a:tc>
                <a:extLst>
                  <a:ext uri="{0D108BD9-81ED-4DB2-BD59-A6C34878D82A}">
                    <a16:rowId xmlns:a16="http://schemas.microsoft.com/office/drawing/2014/main" val="3377297777"/>
                  </a:ext>
                </a:extLst>
              </a:tr>
            </a:tbl>
          </a:graphicData>
        </a:graphic>
      </p:graphicFrame>
      <p:sp>
        <p:nvSpPr>
          <p:cNvPr id="3" name="Dikdörtgen 2"/>
          <p:cNvSpPr/>
          <p:nvPr/>
        </p:nvSpPr>
        <p:spPr>
          <a:xfrm>
            <a:off x="2586447" y="222066"/>
            <a:ext cx="5515904" cy="369332"/>
          </a:xfrm>
          <a:prstGeom prst="rect">
            <a:avLst/>
          </a:prstGeom>
        </p:spPr>
        <p:txBody>
          <a:bodyPr wrap="square">
            <a:spAutoFit/>
          </a:bodyPr>
          <a:lstStyle/>
          <a:p>
            <a:pPr algn="ctr">
              <a:spcAft>
                <a:spcPts val="0"/>
              </a:spcAft>
            </a:pPr>
            <a:r>
              <a:rPr lang="tr-TR" dirty="0">
                <a:solidFill>
                  <a:srgbClr val="FF0000"/>
                </a:solidFill>
                <a:latin typeface="Times New Roman" panose="02020603050405020304" pitchFamily="18" charset="0"/>
                <a:ea typeface="Times New Roman" panose="02020603050405020304" pitchFamily="18" charset="0"/>
              </a:rPr>
              <a:t>Jeotermal Kaynakların Kullanım Alanları</a:t>
            </a:r>
          </a:p>
        </p:txBody>
      </p:sp>
    </p:spTree>
    <p:extLst>
      <p:ext uri="{BB962C8B-B14F-4D97-AF65-F5344CB8AC3E}">
        <p14:creationId xmlns:p14="http://schemas.microsoft.com/office/powerpoint/2010/main" val="350473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0628" y="592077"/>
            <a:ext cx="7968342" cy="6001643"/>
          </a:xfrm>
          <a:prstGeom prst="rect">
            <a:avLst/>
          </a:prstGeom>
        </p:spPr>
        <p:txBody>
          <a:bodyPr wrap="square">
            <a:spAutoFit/>
          </a:bodyPr>
          <a:lstStyle/>
          <a:p>
            <a:pPr algn="just"/>
            <a:r>
              <a:rPr lang="tr-TR" sz="2400" dirty="0" smtClean="0">
                <a:latin typeface="Cambria" panose="02040503050406030204" pitchFamily="18" charset="0"/>
              </a:rPr>
              <a:t>Jeotermal Enerjinin Kullanım Alanları : </a:t>
            </a:r>
          </a:p>
          <a:p>
            <a:pPr algn="just"/>
            <a:r>
              <a:rPr lang="tr-TR" sz="2400" dirty="0" smtClean="0">
                <a:latin typeface="Cambria" panose="02040503050406030204" pitchFamily="18" charset="0"/>
              </a:rPr>
              <a:t>Elektrik üretimi :  Jeotermal </a:t>
            </a:r>
            <a:r>
              <a:rPr lang="tr-TR" sz="2400" dirty="0">
                <a:latin typeface="Cambria" panose="02040503050406030204" pitchFamily="18" charset="0"/>
              </a:rPr>
              <a:t>sahaya açılan kuyulardan üretilen akışkan </a:t>
            </a:r>
            <a:r>
              <a:rPr lang="tr-TR" sz="2400" dirty="0" err="1">
                <a:latin typeface="Cambria" panose="02040503050406030204" pitchFamily="18" charset="0"/>
              </a:rPr>
              <a:t>seperatörlerden</a:t>
            </a:r>
            <a:r>
              <a:rPr lang="tr-TR" sz="2400" dirty="0">
                <a:latin typeface="Cambria" panose="02040503050406030204" pitchFamily="18" charset="0"/>
              </a:rPr>
              <a:t> buhar ve su olarak ayrıştıktan sonra buhar </a:t>
            </a:r>
            <a:r>
              <a:rPr lang="tr-TR" sz="2400" dirty="0" err="1">
                <a:latin typeface="Cambria" panose="02040503050406030204" pitchFamily="18" charset="0"/>
              </a:rPr>
              <a:t>türbünlere</a:t>
            </a:r>
            <a:r>
              <a:rPr lang="tr-TR" sz="2400" dirty="0">
                <a:latin typeface="Cambria" panose="02040503050406030204" pitchFamily="18" charset="0"/>
              </a:rPr>
              <a:t> gönderilerek </a:t>
            </a:r>
            <a:r>
              <a:rPr lang="tr-TR" sz="2400" dirty="0" err="1">
                <a:latin typeface="Cambria" panose="02040503050406030204" pitchFamily="18" charset="0"/>
              </a:rPr>
              <a:t>jenaratör</a:t>
            </a:r>
            <a:r>
              <a:rPr lang="tr-TR" sz="2400" dirty="0">
                <a:latin typeface="Cambria" panose="02040503050406030204" pitchFamily="18" charset="0"/>
              </a:rPr>
              <a:t> aracılığı ile elektrik üretimi sağlanır.</a:t>
            </a:r>
          </a:p>
          <a:p>
            <a:pPr algn="just"/>
            <a:r>
              <a:rPr lang="tr-TR" sz="2400" dirty="0" smtClean="0">
                <a:latin typeface="Cambria" panose="02040503050406030204" pitchFamily="18" charset="0"/>
              </a:rPr>
              <a:t>Isı üretimi : </a:t>
            </a:r>
            <a:r>
              <a:rPr lang="tr-TR" sz="2400" dirty="0">
                <a:latin typeface="Cambria" panose="02040503050406030204" pitchFamily="18" charset="0"/>
              </a:rPr>
              <a:t>Jeotermal akışkanın ısıtılacak alanda radyatör ve uygun borular  sistemi aracılığıyla dolaştırılması suretiyle ısıtma sağlanmaktadır. </a:t>
            </a:r>
          </a:p>
          <a:p>
            <a:pPr algn="just"/>
            <a:r>
              <a:rPr lang="tr-TR" sz="2400" dirty="0" smtClean="0">
                <a:latin typeface="Cambria" panose="02040503050406030204" pitchFamily="18" charset="0"/>
              </a:rPr>
              <a:t>Tarım sektöründe </a:t>
            </a:r>
            <a:r>
              <a:rPr lang="tr-TR" sz="2400" dirty="0" err="1" smtClean="0">
                <a:latin typeface="Cambria" panose="02040503050406030204" pitchFamily="18" charset="0"/>
              </a:rPr>
              <a:t>kullanmı</a:t>
            </a:r>
            <a:r>
              <a:rPr lang="tr-TR" sz="2400" dirty="0" smtClean="0">
                <a:latin typeface="Cambria" panose="02040503050406030204" pitchFamily="18" charset="0"/>
              </a:rPr>
              <a:t>: </a:t>
            </a:r>
            <a:r>
              <a:rPr lang="tr-TR" sz="2400" dirty="0">
                <a:latin typeface="Cambria" panose="02040503050406030204" pitchFamily="18" charset="0"/>
              </a:rPr>
              <a:t>Tarımdaki modernleşme  sektörün enerji kullanım payının artmasına yol açmıştır. Özellikle kırsal kesimlerde elektrik dışında, konutların, hayvan barınaklarının ve seraların ısıtılmasında kullanılır.</a:t>
            </a:r>
          </a:p>
          <a:p>
            <a:pPr algn="just"/>
            <a:r>
              <a:rPr lang="tr-TR" sz="2400" dirty="0" smtClean="0">
                <a:latin typeface="Cambria" panose="02040503050406030204" pitchFamily="18" charset="0"/>
              </a:rPr>
              <a:t>Termal turizm ve sağlık amaçlı </a:t>
            </a:r>
            <a:r>
              <a:rPr lang="tr-TR" sz="2400" dirty="0" err="1" smtClean="0">
                <a:latin typeface="Cambria" panose="02040503050406030204" pitchFamily="18" charset="0"/>
              </a:rPr>
              <a:t>kullanm</a:t>
            </a:r>
            <a:r>
              <a:rPr lang="tr-TR" sz="2400" dirty="0" smtClean="0">
                <a:latin typeface="Cambria" panose="02040503050406030204" pitchFamily="18" charset="0"/>
              </a:rPr>
              <a:t>:  Sıcak </a:t>
            </a:r>
            <a:r>
              <a:rPr lang="tr-TR" sz="2400" dirty="0">
                <a:latin typeface="Cambria" panose="02040503050406030204" pitchFamily="18" charset="0"/>
              </a:rPr>
              <a:t>suların  içeriğinden kaynaklanan ısı enerji, mineral, tuz ,gaz ve yararlı ölçüdeki radyoaktif içeriğin insan sağlığını olumlu yönde etkilediği belirlenmiştir. </a:t>
            </a:r>
          </a:p>
        </p:txBody>
      </p:sp>
      <p:pic>
        <p:nvPicPr>
          <p:cNvPr id="3" name="Picture 7" descr="Balçova Term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980" y="539238"/>
            <a:ext cx="3660099" cy="28962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othermal energy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980" y="3566160"/>
            <a:ext cx="3660100" cy="275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3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5210" y="440679"/>
            <a:ext cx="10293533" cy="5632311"/>
          </a:xfrm>
          <a:prstGeom prst="rect">
            <a:avLst/>
          </a:prstGeom>
        </p:spPr>
        <p:txBody>
          <a:bodyPr wrap="square">
            <a:spAutoFit/>
          </a:bodyPr>
          <a:lstStyle/>
          <a:p>
            <a:pPr algn="just"/>
            <a:endParaRPr lang="tr-TR" sz="2400" dirty="0" smtClean="0">
              <a:solidFill>
                <a:srgbClr val="FF0000"/>
              </a:solidFill>
              <a:latin typeface="Cambria" panose="02040503050406030204" pitchFamily="18" charset="0"/>
            </a:endParaRPr>
          </a:p>
          <a:p>
            <a:pPr algn="just"/>
            <a:r>
              <a:rPr lang="tr-TR" sz="2400" dirty="0" smtClean="0">
                <a:solidFill>
                  <a:srgbClr val="FF0000"/>
                </a:solidFill>
                <a:latin typeface="Cambria" panose="02040503050406030204" pitchFamily="18" charset="0"/>
              </a:rPr>
              <a:t>Jeotermal Enerjinin Avantajları </a:t>
            </a:r>
          </a:p>
          <a:p>
            <a:pPr algn="just">
              <a:buFontTx/>
              <a:buChar char="-"/>
            </a:pPr>
            <a:r>
              <a:rPr lang="tr-TR" sz="2400" dirty="0" smtClean="0">
                <a:latin typeface="Cambria" panose="02040503050406030204" pitchFamily="18" charset="0"/>
              </a:rPr>
              <a:t>Yenilenebilir</a:t>
            </a:r>
            <a:r>
              <a:rPr lang="tr-TR" sz="2400" dirty="0">
                <a:latin typeface="Cambria" panose="02040503050406030204" pitchFamily="18" charset="0"/>
              </a:rPr>
              <a:t>, jeotermal lokal bir enerji olduğu, ithali-ihracı ve uluslararası  geçerli fiyatı olmadığı için savaş ve uluslararası problemlere sebep olmaz,</a:t>
            </a:r>
          </a:p>
          <a:p>
            <a:pPr algn="just">
              <a:buFontTx/>
              <a:buChar char="-"/>
            </a:pPr>
            <a:r>
              <a:rPr lang="tr-TR" sz="2400" dirty="0">
                <a:latin typeface="Cambria" panose="02040503050406030204" pitchFamily="18" charset="0"/>
              </a:rPr>
              <a:t>Temiz, çevre dostu(yanma teknolojisi kullanılmadığı için ve sıfıra yakın emisyon)</a:t>
            </a:r>
          </a:p>
          <a:p>
            <a:pPr algn="just">
              <a:buFontTx/>
              <a:buChar char="-"/>
            </a:pPr>
            <a:r>
              <a:rPr lang="tr-TR" sz="2400" dirty="0">
                <a:latin typeface="Cambria" panose="02040503050406030204" pitchFamily="18" charset="0"/>
              </a:rPr>
              <a:t>Çok amaçlı ısıtma uygulamaları için ideal(konutta, tarımda, endüstride </a:t>
            </a:r>
            <a:r>
              <a:rPr lang="tr-TR" sz="2400" dirty="0" err="1">
                <a:latin typeface="Cambria" panose="02040503050406030204" pitchFamily="18" charset="0"/>
              </a:rPr>
              <a:t>vb</a:t>
            </a:r>
            <a:r>
              <a:rPr lang="tr-TR" sz="2400" dirty="0">
                <a:latin typeface="Cambria" panose="02040503050406030204" pitchFamily="18" charset="0"/>
              </a:rPr>
              <a:t>)</a:t>
            </a:r>
          </a:p>
          <a:p>
            <a:pPr algn="just">
              <a:buFontTx/>
              <a:buChar char="-"/>
            </a:pPr>
            <a:r>
              <a:rPr lang="tr-TR" sz="2400" dirty="0">
                <a:latin typeface="Cambria" panose="02040503050406030204" pitchFamily="18" charset="0"/>
              </a:rPr>
              <a:t>Meteorolojik koşullardan bağımsız(rüzgar, yağmur, güneş </a:t>
            </a:r>
            <a:r>
              <a:rPr lang="tr-TR" sz="2400" dirty="0" err="1">
                <a:latin typeface="Cambria" panose="02040503050406030204" pitchFamily="18" charset="0"/>
              </a:rPr>
              <a:t>vb</a:t>
            </a:r>
            <a:r>
              <a:rPr lang="tr-TR" sz="2400" dirty="0">
                <a:latin typeface="Cambria" panose="02040503050406030204" pitchFamily="18" charset="0"/>
              </a:rPr>
              <a:t> den bağımsız.)</a:t>
            </a:r>
          </a:p>
          <a:p>
            <a:pPr algn="just">
              <a:buFontTx/>
              <a:buChar char="-"/>
            </a:pPr>
            <a:r>
              <a:rPr lang="tr-TR" sz="2400" dirty="0">
                <a:latin typeface="Cambria" panose="02040503050406030204" pitchFamily="18" charset="0"/>
              </a:rPr>
              <a:t>Verimlilik %95 in üzerinde </a:t>
            </a:r>
          </a:p>
          <a:p>
            <a:pPr algn="just">
              <a:buFontTx/>
              <a:buChar char="-"/>
            </a:pPr>
            <a:r>
              <a:rPr lang="tr-TR" sz="2400" dirty="0" smtClean="0">
                <a:latin typeface="Cambria" panose="02040503050406030204" pitchFamily="18" charset="0"/>
              </a:rPr>
              <a:t>Fosil </a:t>
            </a:r>
            <a:r>
              <a:rPr lang="tr-TR" sz="2400" dirty="0">
                <a:latin typeface="Cambria" panose="02040503050406030204" pitchFamily="18" charset="0"/>
              </a:rPr>
              <a:t>ve diğer alternatif enerji kaynaklarına göre çok daha </a:t>
            </a:r>
            <a:r>
              <a:rPr lang="tr-TR" sz="2400" dirty="0" smtClean="0">
                <a:latin typeface="Cambria" panose="02040503050406030204" pitchFamily="18" charset="0"/>
              </a:rPr>
              <a:t>ucuz</a:t>
            </a:r>
          </a:p>
          <a:p>
            <a:pPr algn="just"/>
            <a:r>
              <a:rPr lang="tr-TR" sz="2400" dirty="0">
                <a:solidFill>
                  <a:srgbClr val="FF0000"/>
                </a:solidFill>
                <a:latin typeface="Cambria" panose="02040503050406030204" pitchFamily="18" charset="0"/>
              </a:rPr>
              <a:t>Jeotermal Enerjisinin Dezavantajları</a:t>
            </a:r>
          </a:p>
          <a:p>
            <a:pPr algn="just"/>
            <a:r>
              <a:rPr lang="tr-TR" sz="2400" dirty="0" smtClean="0">
                <a:latin typeface="Cambria" panose="02040503050406030204" pitchFamily="18" charset="0"/>
              </a:rPr>
              <a:t>-Jeotermal </a:t>
            </a:r>
            <a:r>
              <a:rPr lang="tr-TR" sz="2400" dirty="0">
                <a:latin typeface="Cambria" panose="02040503050406030204" pitchFamily="18" charset="0"/>
              </a:rPr>
              <a:t>kaynakların yapılarında bazı zararlı kimyasallar bulunmaktadır. </a:t>
            </a:r>
          </a:p>
          <a:p>
            <a:pPr algn="just"/>
            <a:r>
              <a:rPr lang="tr-TR" sz="2400" dirty="0" smtClean="0">
                <a:latin typeface="Cambria" panose="02040503050406030204" pitchFamily="18" charset="0"/>
              </a:rPr>
              <a:t>-Bu </a:t>
            </a:r>
            <a:r>
              <a:rPr lang="tr-TR" sz="2400" dirty="0">
                <a:latin typeface="Cambria" panose="02040503050406030204" pitchFamily="18" charset="0"/>
              </a:rPr>
              <a:t>kaynaklardan çıkan akışkan maddeler genelde aşındırıcı ve kirlilik yaratıcı mineraller içerir,</a:t>
            </a:r>
          </a:p>
          <a:p>
            <a:pPr>
              <a:buFontTx/>
              <a:buChar char="-"/>
            </a:pPr>
            <a:endParaRPr lang="tr-TR" sz="2400" dirty="0">
              <a:latin typeface="Cambria" panose="02040503050406030204" pitchFamily="18" charset="0"/>
            </a:endParaRPr>
          </a:p>
        </p:txBody>
      </p:sp>
    </p:spTree>
    <p:extLst>
      <p:ext uri="{BB962C8B-B14F-4D97-AF65-F5344CB8AC3E}">
        <p14:creationId xmlns:p14="http://schemas.microsoft.com/office/powerpoint/2010/main" val="194965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4136" y="404949"/>
            <a:ext cx="11168743" cy="5170646"/>
          </a:xfrm>
          <a:prstGeom prst="rect">
            <a:avLst/>
          </a:prstGeom>
        </p:spPr>
        <p:txBody>
          <a:bodyPr wrap="square">
            <a:spAutoFit/>
          </a:bodyPr>
          <a:lstStyle/>
          <a:p>
            <a:endParaRPr lang="tr-TR" dirty="0" smtClean="0"/>
          </a:p>
          <a:p>
            <a:pPr algn="just"/>
            <a:r>
              <a:rPr lang="tr-TR" sz="2400" dirty="0" smtClean="0">
                <a:solidFill>
                  <a:srgbClr val="FF0000"/>
                </a:solidFill>
                <a:latin typeface="Cambria" panose="02040503050406030204" pitchFamily="18" charset="0"/>
              </a:rPr>
              <a:t>Türkiye’de Jeotermal Enerji :</a:t>
            </a:r>
          </a:p>
          <a:p>
            <a:pPr algn="just"/>
            <a:r>
              <a:rPr lang="tr-TR" sz="2400" dirty="0" smtClean="0">
                <a:latin typeface="Cambria" panose="02040503050406030204" pitchFamily="18" charset="0"/>
              </a:rPr>
              <a:t>Alp-</a:t>
            </a:r>
            <a:r>
              <a:rPr lang="tr-TR" sz="2400" dirty="0" err="1" smtClean="0">
                <a:latin typeface="Cambria" panose="02040503050406030204" pitchFamily="18" charset="0"/>
              </a:rPr>
              <a:t>Himalaya</a:t>
            </a:r>
            <a:r>
              <a:rPr lang="tr-TR" sz="2400" dirty="0" smtClean="0">
                <a:latin typeface="Cambria" panose="02040503050406030204" pitchFamily="18" charset="0"/>
              </a:rPr>
              <a:t> </a:t>
            </a:r>
            <a:r>
              <a:rPr lang="tr-TR" sz="2400" dirty="0">
                <a:latin typeface="Cambria" panose="02040503050406030204" pitchFamily="18" charset="0"/>
              </a:rPr>
              <a:t>sistemi içinde bulunan Türkiye aktif faylar bakımından oldukça zengindir. Bu fay hatları boyunca ülkede oldukça fazla doğal sıcak su akışı mevcuttur. Yer kabuğunun farklı derinliklerinde uygun jeolojik şartlarda doğal olarak oluşan ve yeryüzüne kendiliğinden çıkan bu sular mineral, tuz ve çeşitli element özellikleri açısından farklılıklar göstermektedir. Bu kaynaklar sıcaklık ve kimyasal özelliklerine göre farklı şekillerde değerlendirilmektedir. Buna göre dünya uygulamalarında jeotermal kaynakların kullanımı doğrudan ve dolaylı şekilde olmaktadır. Doğrudan kullanım alanları genellikle düşük (20-70 </a:t>
            </a:r>
            <a:r>
              <a:rPr lang="tr-TR" sz="2400" dirty="0" err="1">
                <a:latin typeface="Cambria" panose="02040503050406030204" pitchFamily="18" charset="0"/>
              </a:rPr>
              <a:t>oC</a:t>
            </a:r>
            <a:r>
              <a:rPr lang="tr-TR" sz="2400" dirty="0">
                <a:latin typeface="Cambria" panose="02040503050406030204" pitchFamily="18" charset="0"/>
              </a:rPr>
              <a:t>) ve orta sıcaklıklı sahalardaki (70-150 </a:t>
            </a:r>
            <a:r>
              <a:rPr lang="tr-TR" sz="2400" dirty="0" err="1">
                <a:latin typeface="Cambria" panose="02040503050406030204" pitchFamily="18" charset="0"/>
              </a:rPr>
              <a:t>oC</a:t>
            </a:r>
            <a:r>
              <a:rPr lang="tr-TR" sz="2400" dirty="0">
                <a:latin typeface="Cambria" panose="02040503050406030204" pitchFamily="18" charset="0"/>
              </a:rPr>
              <a:t>) kaynaklarını kullanılması şeklide olmaktadır. Bu kaynaklar bölgesel ısıtma, soğutma, tarımsal ürün kurutma, mineral tuz </a:t>
            </a:r>
            <a:r>
              <a:rPr lang="tr-TR" sz="2400" dirty="0" err="1">
                <a:latin typeface="Cambria" panose="02040503050406030204" pitchFamily="18" charset="0"/>
              </a:rPr>
              <a:t>eldesi</a:t>
            </a:r>
            <a:r>
              <a:rPr lang="tr-TR" sz="2400" dirty="0">
                <a:latin typeface="Cambria" panose="02040503050406030204" pitchFamily="18" charset="0"/>
              </a:rPr>
              <a:t>, termal turizm ve endüstriyel sahalarda kullanılmaktadır Yüksek sıcaklıklı (150°C) sahalardan ise elektrik elde etmek için faydalanılmaktadır (Külekçi, 2009; Yılmaz  </a:t>
            </a:r>
            <a:r>
              <a:rPr lang="tr-TR" sz="2400" dirty="0" err="1">
                <a:latin typeface="Cambria" panose="02040503050406030204" pitchFamily="18" charset="0"/>
              </a:rPr>
              <a:t>and</a:t>
            </a:r>
            <a:r>
              <a:rPr lang="tr-TR" sz="2400" dirty="0">
                <a:latin typeface="Cambria" panose="02040503050406030204" pitchFamily="18" charset="0"/>
              </a:rPr>
              <a:t> Bayar 2006). </a:t>
            </a:r>
          </a:p>
        </p:txBody>
      </p:sp>
    </p:spTree>
    <p:extLst>
      <p:ext uri="{BB962C8B-B14F-4D97-AF65-F5344CB8AC3E}">
        <p14:creationId xmlns:p14="http://schemas.microsoft.com/office/powerpoint/2010/main" val="142586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5394" y="1028343"/>
            <a:ext cx="10541726" cy="4524315"/>
          </a:xfrm>
          <a:prstGeom prst="rect">
            <a:avLst/>
          </a:prstGeom>
        </p:spPr>
        <p:txBody>
          <a:bodyPr wrap="square">
            <a:spAutoFit/>
          </a:bodyPr>
          <a:lstStyle/>
          <a:p>
            <a:pPr algn="just"/>
            <a:r>
              <a:rPr lang="tr-TR" sz="2400" dirty="0" smtClean="0">
                <a:latin typeface="Cambria" panose="02040503050406030204" pitchFamily="18" charset="0"/>
              </a:rPr>
              <a:t>Türkiye’de </a:t>
            </a:r>
            <a:r>
              <a:rPr lang="tr-TR" sz="2400" dirty="0">
                <a:latin typeface="Cambria" panose="02040503050406030204" pitchFamily="18" charset="0"/>
              </a:rPr>
              <a:t>yaklaşık 1.000 kadar doğal çıkan sıcak su kaynağı bulunmaktadır. Ayrıca MTA yapmış olduğu çalışmalarda 198 adet jeotermal alan tespit etmiştir. Bu çalışmalar sonunda Türkiye’nin jeotermal ısı potansiyeli 31.500 MW olarak hesaplanmıştır (MTA, 2013; Toklu, 2013). Araştırmalardan elde edilen bilgilere göre Türkiye’deki en büyük jeotermal potansiyele Ege Bölgesi  (%79) sahiptir. Onu İç Anadolu (% 8,5), Marmara (% 7,5), Doğu Anadolu (% 4,5) ve diğer bölgeler (% 0,5)  takip etmektedir. Türkiye’deki jeotermal kaynakların % 94’ü düşük ve orta sıcaklıklı olup, doğrudan uygulamalar (ısıtma, termal turizm, mineral elde etmek vb.) için, % 6’sı ise dolaylı uygulamalar (elektrik enerjisi üretimi) için uygundur (Koçak, 2001; Korkmaz </a:t>
            </a:r>
            <a:r>
              <a:rPr lang="tr-TR" sz="2400" dirty="0" err="1">
                <a:latin typeface="Cambria" panose="02040503050406030204" pitchFamily="18" charset="0"/>
              </a:rPr>
              <a:t>Başel</a:t>
            </a:r>
            <a:r>
              <a:rPr lang="tr-TR" sz="2400" dirty="0">
                <a:latin typeface="Cambria" panose="02040503050406030204" pitchFamily="18" charset="0"/>
              </a:rPr>
              <a:t>, vd. 2009). Elektrik üretimi için 20 uygun alan bulunmakta ve bunların tamamı Batı Anadolu’da yer </a:t>
            </a:r>
            <a:r>
              <a:rPr lang="tr-TR" sz="2400" dirty="0" smtClean="0">
                <a:latin typeface="Cambria" panose="02040503050406030204" pitchFamily="18" charset="0"/>
              </a:rPr>
              <a:t>almaktadır. </a:t>
            </a:r>
            <a:endParaRPr lang="tr-TR" sz="2400" dirty="0">
              <a:latin typeface="Cambria" panose="02040503050406030204" pitchFamily="18" charset="0"/>
            </a:endParaRPr>
          </a:p>
        </p:txBody>
      </p:sp>
    </p:spTree>
    <p:extLst>
      <p:ext uri="{BB962C8B-B14F-4D97-AF65-F5344CB8AC3E}">
        <p14:creationId xmlns:p14="http://schemas.microsoft.com/office/powerpoint/2010/main" val="127889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58178" y="809898"/>
            <a:ext cx="9404391" cy="4794068"/>
          </a:xfrm>
          <a:prstGeom prst="rect">
            <a:avLst/>
          </a:prstGeom>
        </p:spPr>
      </p:pic>
      <p:sp>
        <p:nvSpPr>
          <p:cNvPr id="3" name="Dikdörtgen 2"/>
          <p:cNvSpPr/>
          <p:nvPr/>
        </p:nvSpPr>
        <p:spPr>
          <a:xfrm>
            <a:off x="1251658" y="574767"/>
            <a:ext cx="8817429" cy="235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Türkiye'de jeotermalden elektrik enerjisi için potansiyeli uygun olanlar </a:t>
            </a:r>
            <a:endParaRPr lang="tr-TR" dirty="0"/>
          </a:p>
        </p:txBody>
      </p:sp>
    </p:spTree>
    <p:extLst>
      <p:ext uri="{BB962C8B-B14F-4D97-AF65-F5344CB8AC3E}">
        <p14:creationId xmlns:p14="http://schemas.microsoft.com/office/powerpoint/2010/main" val="59785669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1341</Words>
  <Application>Microsoft Office PowerPoint</Application>
  <PresentationFormat>Geniş ekran</PresentationFormat>
  <Paragraphs>100</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Arial</vt:lpstr>
      <vt:lpstr>Calibri</vt:lpstr>
      <vt:lpstr>Calibri Light</vt:lpstr>
      <vt:lpstr>Cambria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38</cp:revision>
  <dcterms:created xsi:type="dcterms:W3CDTF">2018-01-20T09:37:58Z</dcterms:created>
  <dcterms:modified xsi:type="dcterms:W3CDTF">2018-01-23T22:17:35Z</dcterms:modified>
</cp:coreProperties>
</file>