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2" r:id="rId6"/>
    <p:sldId id="263" r:id="rId7"/>
    <p:sldId id="264" r:id="rId8"/>
    <p:sldId id="265" r:id="rId9"/>
    <p:sldId id="266" r:id="rId10"/>
    <p:sldId id="261" r:id="rId11"/>
    <p:sldId id="258"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showGuides="1">
      <p:cViewPr varScale="1">
        <p:scale>
          <a:sx n="75" d="100"/>
          <a:sy n="75" d="100"/>
        </p:scale>
        <p:origin x="1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5/9/2020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5/9/2020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r>
            <a:br>
              <a:rPr lang="tr-TR" dirty="0" smtClean="0"/>
            </a:br>
            <a:r>
              <a:rPr lang="tr-TR" b="1" dirty="0" smtClean="0"/>
              <a:t>MARKA YÖNETİMİ</a:t>
            </a:r>
            <a:endParaRPr lang="tr-TR" dirty="0"/>
          </a:p>
        </p:txBody>
      </p:sp>
    </p:spTree>
    <p:extLst>
      <p:ext uri="{BB962C8B-B14F-4D97-AF65-F5344CB8AC3E}">
        <p14:creationId xmlns:p14="http://schemas.microsoft.com/office/powerpoint/2010/main" val="693427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485900" y="1193800"/>
            <a:ext cx="9232899" cy="4445000"/>
          </a:xfrm>
          <a:prstGeom prst="rect">
            <a:avLst/>
          </a:prstGeom>
        </p:spPr>
      </p:pic>
    </p:spTree>
    <p:extLst>
      <p:ext uri="{BB962C8B-B14F-4D97-AF65-F5344CB8AC3E}">
        <p14:creationId xmlns:p14="http://schemas.microsoft.com/office/powerpoint/2010/main" val="1483104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b="1" dirty="0" smtClean="0"/>
              <a:t>KAYNAKÇA</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Marka Kişiliği Yaratma Süreci ve Marka Kişiliği Üzerine Bir Araştırma, Tolga DURSUN, Marmara İletişim Dergisi, Sayı 14, 2009,İstanbul</a:t>
            </a:r>
          </a:p>
          <a:p>
            <a:r>
              <a:rPr lang="tr-TR" dirty="0"/>
              <a:t>MARKA YÖNETİMİ, </a:t>
            </a:r>
            <a:r>
              <a:rPr lang="tr-TR" dirty="0" smtClean="0"/>
              <a:t>İstanbul </a:t>
            </a:r>
            <a:r>
              <a:rPr lang="tr-TR" dirty="0"/>
              <a:t>Üniversitesi Açık ve Uzaktan Eğitim Fakültesi</a:t>
            </a:r>
          </a:p>
          <a:p>
            <a:r>
              <a:rPr lang="tr-TR" dirty="0" smtClean="0"/>
              <a:t>Marka Uygulamaları ve Önemi, Yakup DURMAZ, Süleyman ERTÜRK, </a:t>
            </a:r>
            <a:r>
              <a:rPr lang="tr-TR" dirty="0" err="1" smtClean="0"/>
              <a:t>Internatonal</a:t>
            </a:r>
            <a:r>
              <a:rPr lang="tr-TR" dirty="0" smtClean="0"/>
              <a:t> </a:t>
            </a:r>
            <a:r>
              <a:rPr lang="tr-TR" dirty="0" err="1" smtClean="0"/>
              <a:t>Journal</a:t>
            </a:r>
            <a:r>
              <a:rPr lang="tr-TR" dirty="0" smtClean="0"/>
              <a:t> of </a:t>
            </a:r>
            <a:r>
              <a:rPr lang="tr-TR" dirty="0" err="1" smtClean="0"/>
              <a:t>Academic</a:t>
            </a:r>
            <a:r>
              <a:rPr lang="tr-TR" dirty="0" smtClean="0"/>
              <a:t> Value </a:t>
            </a:r>
            <a:r>
              <a:rPr lang="tr-TR" dirty="0" err="1" smtClean="0"/>
              <a:t>Studies</a:t>
            </a:r>
            <a:r>
              <a:rPr lang="tr-TR" dirty="0" smtClean="0"/>
              <a:t>, 2016 / 2 (2): 82-93</a:t>
            </a:r>
            <a:r>
              <a:rPr lang="tr-TR" dirty="0" smtClean="0"/>
              <a:t>.</a:t>
            </a:r>
          </a:p>
          <a:p>
            <a:r>
              <a:rPr lang="tr-TR" dirty="0"/>
              <a:t>MARKA ÇAĞRIŞIM UNSURLARININ MARKA KİŞİLİĞİ ÜZERİNE ETKİSİ, </a:t>
            </a:r>
            <a:r>
              <a:rPr lang="tr-TR" dirty="0" smtClean="0"/>
              <a:t>Dursun YENER, </a:t>
            </a:r>
            <a:r>
              <a:rPr lang="en-US" dirty="0"/>
              <a:t>Electronic Journal of Vocational Colleges-May/</a:t>
            </a:r>
            <a:r>
              <a:rPr lang="en-US" dirty="0" err="1"/>
              <a:t>Mayıs</a:t>
            </a:r>
            <a:r>
              <a:rPr lang="en-US"/>
              <a:t> 2013 </a:t>
            </a:r>
            <a:endParaRPr lang="tr-TR" dirty="0" smtClean="0"/>
          </a:p>
          <a:p>
            <a:r>
              <a:rPr lang="tr-TR" dirty="0" smtClean="0"/>
              <a:t>Marka </a:t>
            </a:r>
            <a:r>
              <a:rPr lang="tr-TR" dirty="0" smtClean="0"/>
              <a:t>ve Yönetimi, T.C. ANADOLU ÜNİVERSİTESİ YAYINI NO: 1993, ESKİŞEHİR, 2019</a:t>
            </a:r>
          </a:p>
          <a:p>
            <a:r>
              <a:rPr lang="tr-TR" dirty="0"/>
              <a:t>https://saimpkr.wordpress.com/2016/03/03/marka-yonetimi-caykur-lipton/ </a:t>
            </a:r>
            <a:endParaRPr lang="tr-TR" dirty="0" smtClean="0"/>
          </a:p>
          <a:p>
            <a:r>
              <a:rPr lang="tr-TR" dirty="0" smtClean="0"/>
              <a:t>Küresel Marka, </a:t>
            </a:r>
            <a:r>
              <a:rPr lang="tr-TR" dirty="0" err="1" smtClean="0"/>
              <a:t>Nigel</a:t>
            </a:r>
            <a:r>
              <a:rPr lang="tr-TR" dirty="0" smtClean="0"/>
              <a:t> HOLLIS, </a:t>
            </a:r>
            <a:r>
              <a:rPr lang="tr-TR" dirty="0" err="1" smtClean="0"/>
              <a:t>Brandage</a:t>
            </a:r>
            <a:r>
              <a:rPr lang="tr-TR" dirty="0" smtClean="0"/>
              <a:t> Yayınları, İstanbul, 2011</a:t>
            </a:r>
          </a:p>
          <a:p>
            <a:r>
              <a:rPr lang="tr-TR" dirty="0" smtClean="0"/>
              <a:t>Marka İletişimi Yönetimi, Hatun Boztepe Taşkıran, İstanbul Üniversitesi Açık ve Uzaktan Eğitim Fakültesi</a:t>
            </a:r>
          </a:p>
          <a:p>
            <a:endParaRPr lang="tr-TR" dirty="0" smtClean="0"/>
          </a:p>
          <a:p>
            <a:endParaRPr lang="tr-TR" dirty="0"/>
          </a:p>
        </p:txBody>
      </p:sp>
    </p:spTree>
    <p:extLst>
      <p:ext uri="{BB962C8B-B14F-4D97-AF65-F5344CB8AC3E}">
        <p14:creationId xmlns:p14="http://schemas.microsoft.com/office/powerpoint/2010/main" val="2481346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r>
            <a:br>
              <a:rPr lang="tr-TR" dirty="0"/>
            </a:br>
            <a:r>
              <a:rPr lang="tr-TR" b="1" dirty="0"/>
              <a:t>Marka Çağrışımları </a:t>
            </a:r>
          </a:p>
        </p:txBody>
      </p:sp>
      <p:sp>
        <p:nvSpPr>
          <p:cNvPr id="3" name="İçerik Yer Tutucusu 2"/>
          <p:cNvSpPr>
            <a:spLocks noGrp="1"/>
          </p:cNvSpPr>
          <p:nvPr>
            <p:ph idx="1"/>
          </p:nvPr>
        </p:nvSpPr>
        <p:spPr>
          <a:xfrm>
            <a:off x="1371600" y="2286000"/>
            <a:ext cx="9982200" cy="3581400"/>
          </a:xfrm>
        </p:spPr>
        <p:txBody>
          <a:bodyPr>
            <a:normAutofit fontScale="85000" lnSpcReduction="20000"/>
          </a:bodyPr>
          <a:lstStyle/>
          <a:p>
            <a:pPr marL="0" indent="0" algn="just">
              <a:lnSpc>
                <a:spcPct val="150000"/>
              </a:lnSpc>
              <a:buNone/>
            </a:pPr>
            <a:r>
              <a:rPr lang="tr-TR" sz="2800" dirty="0" smtClean="0">
                <a:solidFill>
                  <a:srgbClr val="FF0000"/>
                </a:solidFill>
              </a:rPr>
              <a:t>       “</a:t>
            </a:r>
            <a:r>
              <a:rPr lang="tr-TR" sz="2800" dirty="0">
                <a:solidFill>
                  <a:srgbClr val="FF0000"/>
                </a:solidFill>
              </a:rPr>
              <a:t>Bir markaya dair zihinde oluşan herhangi bir ilinti”</a:t>
            </a:r>
            <a:r>
              <a:rPr lang="tr-TR" sz="2800" dirty="0"/>
              <a:t> olarak ifade edilen marka çağrışımları, tüketicilerin markalara dayalı bilişsel eğilimlerinin ve etiketlemelerinin pazarlama süreçlerindeki yerini incelemektedir. Çağrışımların bilişsel süreçler üzerinden belirlenmesi nedeniyle, marka çağrışımı çalışmaları psikoloji bilimi ile yakın bir etkileşim halindedir. Bu etkileşime bağlı olarak zihnindeki çağrışım kombinasyonları ölçülüp haritalandırılabilmektedir. </a:t>
            </a:r>
          </a:p>
        </p:txBody>
      </p:sp>
    </p:spTree>
    <p:extLst>
      <p:ext uri="{BB962C8B-B14F-4D97-AF65-F5344CB8AC3E}">
        <p14:creationId xmlns:p14="http://schemas.microsoft.com/office/powerpoint/2010/main" val="676965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716339"/>
            <a:ext cx="9601200" cy="5078313"/>
          </a:xfrm>
          <a:prstGeom prst="rect">
            <a:avLst/>
          </a:prstGeom>
        </p:spPr>
        <p:txBody>
          <a:bodyPr wrap="square">
            <a:spAutoFit/>
          </a:bodyPr>
          <a:lstStyle/>
          <a:p>
            <a:pPr algn="just">
              <a:lnSpc>
                <a:spcPct val="150000"/>
              </a:lnSpc>
            </a:pPr>
            <a:r>
              <a:rPr lang="tr-TR" sz="2400" dirty="0" smtClean="0"/>
              <a:t>      Marka </a:t>
            </a:r>
            <a:r>
              <a:rPr lang="tr-TR" sz="2400" dirty="0"/>
              <a:t>çağrışımları, tüketici karar verme sürecinde bilgi toplama ve özellikle alternatiflerin değerlendirilmesi aşamalarında faydalı olmaktadır. Bilgi toplama aşamasında çağrışımlar, bilgileri organize etmede özet teşkil ettikleri için faydalı olurlar. Ayrıca, özellikle alternatiflerin değerlendirilmesi aşamasında, markanın hızlı hatırlanmasını sağladıkları için, o markanın seçilmesine çok yardımcı olabilmektedirler. Zihinde yer etmiş çağrışımlar sayesinde tüketici, kendi içselleştirmesine en uygun markayı hemen hatırlayıp diğer alternatifleri kapsam dışı tutabilir. </a:t>
            </a:r>
          </a:p>
        </p:txBody>
      </p:sp>
    </p:spTree>
    <p:extLst>
      <p:ext uri="{BB962C8B-B14F-4D97-AF65-F5344CB8AC3E}">
        <p14:creationId xmlns:p14="http://schemas.microsoft.com/office/powerpoint/2010/main" val="846522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73100" y="685800"/>
            <a:ext cx="10299700" cy="5909310"/>
          </a:xfrm>
          <a:prstGeom prst="rect">
            <a:avLst/>
          </a:prstGeom>
        </p:spPr>
        <p:txBody>
          <a:bodyPr wrap="square">
            <a:spAutoFit/>
          </a:bodyPr>
          <a:lstStyle/>
          <a:p>
            <a:pPr algn="just">
              <a:lnSpc>
                <a:spcPct val="150000"/>
              </a:lnSpc>
            </a:pPr>
            <a:r>
              <a:rPr lang="tr-TR" sz="2800" dirty="0" smtClean="0"/>
              <a:t>        Bir </a:t>
            </a:r>
            <a:r>
              <a:rPr lang="tr-TR" sz="2800" dirty="0"/>
              <a:t>marka adını değerlendiren ene önemli faktör, marka yapısında bulunan çağrışımlar dizisidir. Bunun anlamı </a:t>
            </a:r>
            <a:r>
              <a:rPr lang="tr-TR" sz="2800" b="1" i="1" dirty="0"/>
              <a:t>çağrışımlar markanın kalbi ve ruhu </a:t>
            </a:r>
            <a:r>
              <a:rPr lang="tr-TR" sz="2800" dirty="0"/>
              <a:t>olduğudur. Marka sadakatinin oluşmasında karar vermede tüketiciyi etkileyen en önemli unsur olarak çağrışımlar, değer yapmada bir dizi yöntemden faydalanır; Bilgi işleme / geri çağırma / hatırlatma, farklılaştırma / konumlandırma, satın alma sebebi yaratma, olumlu duygularla tutum oluşturma, genişleme için zemin yaratmadır. </a:t>
            </a:r>
          </a:p>
        </p:txBody>
      </p:sp>
    </p:spTree>
    <p:extLst>
      <p:ext uri="{BB962C8B-B14F-4D97-AF65-F5344CB8AC3E}">
        <p14:creationId xmlns:p14="http://schemas.microsoft.com/office/powerpoint/2010/main" val="4257515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5900" y="832535"/>
            <a:ext cx="9486900" cy="5909310"/>
          </a:xfrm>
          <a:prstGeom prst="rect">
            <a:avLst/>
          </a:prstGeom>
        </p:spPr>
        <p:txBody>
          <a:bodyPr wrap="square">
            <a:spAutoFit/>
          </a:bodyPr>
          <a:lstStyle/>
          <a:p>
            <a:pPr algn="just">
              <a:lnSpc>
                <a:spcPct val="150000"/>
              </a:lnSpc>
            </a:pPr>
            <a:r>
              <a:rPr lang="tr-TR" sz="2800" dirty="0"/>
              <a:t>M</a:t>
            </a:r>
            <a:r>
              <a:rPr lang="tr-TR" sz="2800" dirty="0" smtClean="0"/>
              <a:t>arka </a:t>
            </a:r>
            <a:r>
              <a:rPr lang="tr-TR" sz="2800" dirty="0"/>
              <a:t>çağrışımının daha etkin kılınması ve hedefine uygun algının geliştirilmesi için aşağıdaki üç temel kural esas alınmalıdır: </a:t>
            </a:r>
            <a:endParaRPr lang="tr-TR" sz="2800" dirty="0" smtClean="0"/>
          </a:p>
          <a:p>
            <a:pPr marL="285750" indent="-285750" algn="just">
              <a:lnSpc>
                <a:spcPct val="150000"/>
              </a:lnSpc>
              <a:buFont typeface="Arial" panose="020B0604020202020204" pitchFamily="34" charset="0"/>
              <a:buChar char="•"/>
            </a:pPr>
            <a:r>
              <a:rPr lang="tr-TR" sz="2800" dirty="0"/>
              <a:t> Marka vaadini ve ürün karakterini oluşturan tek bir mesaj </a:t>
            </a:r>
            <a:r>
              <a:rPr lang="tr-TR" sz="2800" dirty="0" smtClean="0"/>
              <a:t>iletilmesi,</a:t>
            </a:r>
          </a:p>
          <a:p>
            <a:pPr marL="285750" indent="-285750" algn="just">
              <a:lnSpc>
                <a:spcPct val="150000"/>
              </a:lnSpc>
              <a:buFont typeface="Arial" panose="020B0604020202020204" pitchFamily="34" charset="0"/>
              <a:buChar char="•"/>
            </a:pPr>
            <a:r>
              <a:rPr lang="tr-TR" sz="2800" dirty="0" smtClean="0"/>
              <a:t>Rakiplerin </a:t>
            </a:r>
            <a:r>
              <a:rPr lang="tr-TR" sz="2800" dirty="0"/>
              <a:t>benzer mesajlarıyla karışmasını önleyici şekilde bu mesajın </a:t>
            </a:r>
            <a:r>
              <a:rPr lang="tr-TR" sz="2800" dirty="0" smtClean="0"/>
              <a:t>iletilmesi,</a:t>
            </a:r>
          </a:p>
          <a:p>
            <a:pPr marL="285750" indent="-285750" algn="just">
              <a:lnSpc>
                <a:spcPct val="150000"/>
              </a:lnSpc>
              <a:buFont typeface="Arial" panose="020B0604020202020204" pitchFamily="34" charset="0"/>
              <a:buChar char="•"/>
            </a:pPr>
            <a:r>
              <a:rPr lang="tr-TR" sz="2800" dirty="0" smtClean="0"/>
              <a:t>Tüketicilerin </a:t>
            </a:r>
            <a:r>
              <a:rPr lang="tr-TR" sz="2800" dirty="0"/>
              <a:t>zihinlerine olduğu kadar heyecanına da hitap eden duygusal etkinin aktarılmasıdır. </a:t>
            </a:r>
          </a:p>
        </p:txBody>
      </p:sp>
    </p:spTree>
    <p:extLst>
      <p:ext uri="{BB962C8B-B14F-4D97-AF65-F5344CB8AC3E}">
        <p14:creationId xmlns:p14="http://schemas.microsoft.com/office/powerpoint/2010/main" val="4176525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66800" y="927100"/>
            <a:ext cx="9690100" cy="3970318"/>
          </a:xfrm>
          <a:prstGeom prst="rect">
            <a:avLst/>
          </a:prstGeom>
        </p:spPr>
        <p:txBody>
          <a:bodyPr wrap="square">
            <a:spAutoFit/>
          </a:bodyPr>
          <a:lstStyle/>
          <a:p>
            <a:pPr algn="just">
              <a:lnSpc>
                <a:spcPct val="150000"/>
              </a:lnSpc>
            </a:pPr>
            <a:r>
              <a:rPr lang="tr-TR" sz="2800" dirty="0"/>
              <a:t>Marka çağrışımı Keller </a:t>
            </a:r>
            <a:r>
              <a:rPr lang="tr-TR" sz="2800"/>
              <a:t>tarafından </a:t>
            </a:r>
            <a:r>
              <a:rPr lang="tr-TR" sz="2800" smtClean="0"/>
              <a:t>üç </a:t>
            </a:r>
            <a:r>
              <a:rPr lang="tr-TR" sz="2800" dirty="0"/>
              <a:t>ana kategori altında toplanmıştır. Bu </a:t>
            </a:r>
            <a:r>
              <a:rPr lang="tr-TR" sz="2800" dirty="0" smtClean="0"/>
              <a:t>gruplar:</a:t>
            </a:r>
          </a:p>
          <a:p>
            <a:pPr marL="457200" indent="-457200" algn="just">
              <a:lnSpc>
                <a:spcPct val="150000"/>
              </a:lnSpc>
              <a:buFont typeface="Arial" panose="020B0604020202020204" pitchFamily="34" charset="0"/>
              <a:buChar char="•"/>
            </a:pPr>
            <a:r>
              <a:rPr lang="tr-TR" sz="2800" dirty="0" smtClean="0"/>
              <a:t>nitelikler,</a:t>
            </a:r>
          </a:p>
          <a:p>
            <a:pPr marL="457200" indent="-457200" algn="just">
              <a:lnSpc>
                <a:spcPct val="150000"/>
              </a:lnSpc>
              <a:buFont typeface="Arial" panose="020B0604020202020204" pitchFamily="34" charset="0"/>
              <a:buChar char="•"/>
            </a:pPr>
            <a:r>
              <a:rPr lang="tr-TR" sz="2800" dirty="0" smtClean="0"/>
              <a:t>yararlar </a:t>
            </a:r>
            <a:endParaRPr lang="tr-TR" sz="2800" dirty="0"/>
          </a:p>
          <a:p>
            <a:pPr marL="457200" indent="-457200" algn="just">
              <a:lnSpc>
                <a:spcPct val="150000"/>
              </a:lnSpc>
              <a:buFont typeface="Arial" panose="020B0604020202020204" pitchFamily="34" charset="0"/>
              <a:buChar char="•"/>
            </a:pPr>
            <a:r>
              <a:rPr lang="tr-TR" sz="2800" dirty="0" smtClean="0"/>
              <a:t>tutumlardır</a:t>
            </a:r>
            <a:r>
              <a:rPr lang="tr-TR" sz="2800" dirty="0"/>
              <a:t>. </a:t>
            </a:r>
            <a:endParaRPr lang="tr-TR" sz="2800" dirty="0" smtClean="0"/>
          </a:p>
          <a:p>
            <a:pPr algn="just">
              <a:lnSpc>
                <a:spcPct val="150000"/>
              </a:lnSpc>
            </a:pPr>
            <a:endParaRPr lang="tr-TR" sz="2800" dirty="0"/>
          </a:p>
        </p:txBody>
      </p:sp>
    </p:spTree>
    <p:extLst>
      <p:ext uri="{BB962C8B-B14F-4D97-AF65-F5344CB8AC3E}">
        <p14:creationId xmlns:p14="http://schemas.microsoft.com/office/powerpoint/2010/main" val="212700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231900" y="477441"/>
            <a:ext cx="9855200" cy="6186309"/>
          </a:xfrm>
          <a:prstGeom prst="rect">
            <a:avLst/>
          </a:prstGeom>
        </p:spPr>
        <p:txBody>
          <a:bodyPr wrap="square">
            <a:spAutoFit/>
          </a:bodyPr>
          <a:lstStyle/>
          <a:p>
            <a:pPr algn="just">
              <a:lnSpc>
                <a:spcPct val="150000"/>
              </a:lnSpc>
            </a:pPr>
            <a:r>
              <a:rPr lang="tr-TR" sz="2400" b="1" dirty="0" smtClean="0"/>
              <a:t>Nitelikler</a:t>
            </a:r>
          </a:p>
          <a:p>
            <a:pPr algn="just">
              <a:lnSpc>
                <a:spcPct val="150000"/>
              </a:lnSpc>
            </a:pPr>
            <a:r>
              <a:rPr lang="tr-TR" sz="2400" dirty="0" smtClean="0"/>
              <a:t>Nitelikler </a:t>
            </a:r>
            <a:r>
              <a:rPr lang="tr-TR" sz="2400" dirty="0"/>
              <a:t>ürün ve hizmetleri kategorize eden betimleyici özelliklerdir. Ürün ya da hizmetlerle olan ilişkisine göre nitelikler ikiye ayrılmaktadır. Ürünle ilgili nitelikler, ürünün fiziksel niteliklerini ya da hizmetin gerekliliklerini ifade etmektedir. Ürünle ilgili nitelikler ürün ya da hizmet gruplarına göre çeşitlilik göstermektedir. Ürünle ilgili olmayan nitelikler satın alma ve tüketim sürecini etkilemekle beraber ürün performansını doğrudan etkilemez. Ürün performansıyla doğrudan ilgili olmayan marka, her türlü çağrışımla ilişkilendirilir. Ürünle ilgili olmayan özellikler şu şekilde gruplanabilir; Fiyat, kullanıcı ve kullanım imajı, hisler ve tecrübeler, marka kişiliği. </a:t>
            </a:r>
          </a:p>
        </p:txBody>
      </p:sp>
    </p:spTree>
    <p:extLst>
      <p:ext uri="{BB962C8B-B14F-4D97-AF65-F5344CB8AC3E}">
        <p14:creationId xmlns:p14="http://schemas.microsoft.com/office/powerpoint/2010/main" val="1434087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486900" cy="5632311"/>
          </a:xfrm>
          <a:prstGeom prst="rect">
            <a:avLst/>
          </a:prstGeom>
        </p:spPr>
        <p:txBody>
          <a:bodyPr wrap="square">
            <a:spAutoFit/>
          </a:bodyPr>
          <a:lstStyle/>
          <a:p>
            <a:pPr algn="just">
              <a:lnSpc>
                <a:spcPct val="150000"/>
              </a:lnSpc>
            </a:pPr>
            <a:r>
              <a:rPr lang="tr-TR" sz="2400" b="1" dirty="0" smtClean="0"/>
              <a:t>Yararlar</a:t>
            </a:r>
          </a:p>
          <a:p>
            <a:pPr algn="just">
              <a:lnSpc>
                <a:spcPct val="150000"/>
              </a:lnSpc>
            </a:pPr>
            <a:r>
              <a:rPr lang="tr-TR" sz="2400" dirty="0" smtClean="0"/>
              <a:t>Yararlar </a:t>
            </a:r>
            <a:r>
              <a:rPr lang="tr-TR" sz="2400" dirty="0"/>
              <a:t>tüketicilerin ürün ve hizmetlere atfettiği kişisel değerler ve anlamlardır. Yararlar üç gruba </a:t>
            </a:r>
            <a:r>
              <a:rPr lang="tr-TR" sz="2400" dirty="0" smtClean="0"/>
              <a:t>ayrılmaktadır. </a:t>
            </a:r>
            <a:r>
              <a:rPr lang="tr-TR" sz="2400" dirty="0"/>
              <a:t>İşlevsel yararlar tüketici arzularının tatmin edilmesi ve problemlerin giderilmesini içeren fizyolojik ve güvenlik ihtiyaçları ile ilişkilidir. Sembolik yararlar, ürün ve hizmet tüketiminin dışsal avantajıdır ve ürünle ilgili olmayan özelliklerle ilgilidir. Sembolik yararlar sosyal kabul ve kişisel ifade ile ilgilidir. Deneysel yararlar ürün ve hizmetlerin kullanımının nasıl bir his olduğu ile alakalıdır. Bu yararlar duygusal, çeşitlilik ve bilişsel uyarıcıları tatmin etmektedir. </a:t>
            </a:r>
          </a:p>
        </p:txBody>
      </p:sp>
    </p:spTree>
    <p:extLst>
      <p:ext uri="{BB962C8B-B14F-4D97-AF65-F5344CB8AC3E}">
        <p14:creationId xmlns:p14="http://schemas.microsoft.com/office/powerpoint/2010/main" val="2184183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871835"/>
            <a:ext cx="9601200" cy="2677656"/>
          </a:xfrm>
          <a:prstGeom prst="rect">
            <a:avLst/>
          </a:prstGeom>
        </p:spPr>
        <p:txBody>
          <a:bodyPr wrap="square">
            <a:spAutoFit/>
          </a:bodyPr>
          <a:lstStyle/>
          <a:p>
            <a:pPr algn="just">
              <a:lnSpc>
                <a:spcPct val="150000"/>
              </a:lnSpc>
            </a:pPr>
            <a:r>
              <a:rPr lang="tr-TR" sz="2800" b="1" dirty="0" smtClean="0"/>
              <a:t>Tutumlar</a:t>
            </a:r>
          </a:p>
          <a:p>
            <a:pPr algn="just">
              <a:lnSpc>
                <a:spcPct val="150000"/>
              </a:lnSpc>
            </a:pPr>
            <a:r>
              <a:rPr lang="tr-TR" sz="2800" dirty="0" smtClean="0"/>
              <a:t>Marka </a:t>
            </a:r>
            <a:r>
              <a:rPr lang="tr-TR" sz="2800" dirty="0"/>
              <a:t>çağrışımlarının en soyut ve en yüksek seviye çeşidi tutumlardır. Marka tutumu, tüketicinin markayı genel olarak değerlendirmesine göre tanımlanmaktadır. </a:t>
            </a:r>
          </a:p>
        </p:txBody>
      </p:sp>
    </p:spTree>
    <p:extLst>
      <p:ext uri="{BB962C8B-B14F-4D97-AF65-F5344CB8AC3E}">
        <p14:creationId xmlns:p14="http://schemas.microsoft.com/office/powerpoint/2010/main" val="991980751"/>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Kırpma</Template>
  <TotalTime>72</TotalTime>
  <Words>597</Words>
  <Application>Microsoft Office PowerPoint</Application>
  <PresentationFormat>Geniş ekran</PresentationFormat>
  <Paragraphs>28</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Franklin Gothic Book</vt:lpstr>
      <vt:lpstr>Crop</vt:lpstr>
      <vt:lpstr> MARKA YÖNETİMİ</vt:lpstr>
      <vt:lpstr> Marka Çağrışımları </vt:lpstr>
      <vt:lpstr>PowerPoint Sunusu</vt:lpstr>
      <vt:lpstr>PowerPoint Sunusu</vt:lpstr>
      <vt:lpstr>PowerPoint Sunusu</vt:lpstr>
      <vt:lpstr>PowerPoint Sunusu</vt:lpstr>
      <vt:lpstr>PowerPoint Sunusu</vt:lpstr>
      <vt:lpstr>PowerPoint Sunusu</vt:lpstr>
      <vt:lpstr>PowerPoint Sunusu</vt:lpstr>
      <vt:lpstr>PowerPoint Sunusu</vt:lpstr>
      <vt:lpstr> 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MARKA YÖNETİMİ</dc:title>
  <dc:creator>mehtap uğur</dc:creator>
  <cp:lastModifiedBy>mehtap uğur</cp:lastModifiedBy>
  <cp:revision>10</cp:revision>
  <dcterms:created xsi:type="dcterms:W3CDTF">2020-05-09T16:32:39Z</dcterms:created>
  <dcterms:modified xsi:type="dcterms:W3CDTF">2020-05-09T17:47:02Z</dcterms:modified>
</cp:coreProperties>
</file>