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82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29965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50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7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98458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56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56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04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5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3297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79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60026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26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39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86470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5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05561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3627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14. </a:t>
            </a:r>
            <a:r>
              <a:rPr lang="tr-TR" dirty="0" smtClean="0">
                <a:latin typeface="Garamond" panose="02020404030301010803" pitchFamily="18" charset="0"/>
              </a:rPr>
              <a:t>Hafta: </a:t>
            </a:r>
            <a:r>
              <a:rPr lang="tr-TR" dirty="0" smtClean="0"/>
              <a:t>Sosyal Hayatı </a:t>
            </a:r>
            <a:r>
              <a:rPr lang="tr-TR" dirty="0" smtClean="0"/>
              <a:t>Etkileyen </a:t>
            </a:r>
            <a:r>
              <a:rPr lang="nn-NO" dirty="0" smtClean="0"/>
              <a:t>Din</a:t>
            </a:r>
            <a:r>
              <a:rPr lang="tr-TR" dirty="0" smtClean="0"/>
              <a:t> </a:t>
            </a:r>
            <a:endParaRPr lang="nn-NO" dirty="0"/>
          </a:p>
          <a:p>
            <a:endParaRPr lang="tr-TR" dirty="0"/>
          </a:p>
        </p:txBody>
      </p:sp>
    </p:spTree>
    <p:extLst>
      <p:ext uri="{BB962C8B-B14F-4D97-AF65-F5344CB8AC3E}">
        <p14:creationId xmlns:p14="http://schemas.microsoft.com/office/powerpoint/2010/main" val="277562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 ve Kültür İlişkisi</a:t>
            </a:r>
            <a:endParaRPr lang="tr-TR" dirty="0"/>
          </a:p>
        </p:txBody>
      </p:sp>
      <p:sp>
        <p:nvSpPr>
          <p:cNvPr id="3" name="İçerik Yer Tutucusu 2"/>
          <p:cNvSpPr>
            <a:spLocks noGrp="1"/>
          </p:cNvSpPr>
          <p:nvPr>
            <p:ph idx="1"/>
          </p:nvPr>
        </p:nvSpPr>
        <p:spPr/>
        <p:txBody>
          <a:bodyPr/>
          <a:lstStyle/>
          <a:p>
            <a:r>
              <a:rPr lang="tr-TR" dirty="0"/>
              <a:t>Kültür alanlarını, kendine özgü konu ve muhtevaya sahip olmaları dolayısıyla birbirinden ayırmak mümkünse de, din, bireylerde oluşturduğu zihniyet yoluyla bütün kültür alanlarına nüfuz edebilir. Bu anlamda din, kültürün içinden kolaylıkla ayırt edilebilen bir unsur değildir. Bu durum özellikle eski ve ilkel kültürler için geçerlidir.</a:t>
            </a:r>
          </a:p>
        </p:txBody>
      </p:sp>
    </p:spTree>
    <p:extLst>
      <p:ext uri="{BB962C8B-B14F-4D97-AF65-F5344CB8AC3E}">
        <p14:creationId xmlns:p14="http://schemas.microsoft.com/office/powerpoint/2010/main" val="201771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 ve Kültür İlişkisi</a:t>
            </a:r>
          </a:p>
        </p:txBody>
      </p:sp>
      <p:sp>
        <p:nvSpPr>
          <p:cNvPr id="3" name="İçerik Yer Tutucusu 2"/>
          <p:cNvSpPr>
            <a:spLocks noGrp="1"/>
          </p:cNvSpPr>
          <p:nvPr>
            <p:ph idx="1"/>
          </p:nvPr>
        </p:nvSpPr>
        <p:spPr/>
        <p:txBody>
          <a:bodyPr/>
          <a:lstStyle/>
          <a:p>
            <a:r>
              <a:rPr lang="tr-TR" dirty="0"/>
              <a:t>Bununla birlikte kültür seviyesi yükseldikçe kültür alanları arasındaki bağın zayıfladığı ve bunların birbirinden uzaklaşmaya başladığı görülür. Böylece kültürel faaliyet ihtisaslaşınca kültür alanları birbirinden uzaklaştıkları gibi, kültürün bütün alanlarına nüfuz etmiş olan dinden de uzaklaşırlar. Bu şekilde kültürel faaliyetin dünyevileşmesi denilen süreç ortaya </a:t>
            </a:r>
            <a:r>
              <a:rPr lang="tr-TR" dirty="0" smtClean="0"/>
              <a:t>çıkar.</a:t>
            </a:r>
            <a:endParaRPr lang="tr-TR" dirty="0"/>
          </a:p>
        </p:txBody>
      </p:sp>
    </p:spTree>
    <p:extLst>
      <p:ext uri="{BB962C8B-B14F-4D97-AF65-F5344CB8AC3E}">
        <p14:creationId xmlns:p14="http://schemas.microsoft.com/office/powerpoint/2010/main" val="298806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 ve Kültür İlişkisi</a:t>
            </a:r>
          </a:p>
        </p:txBody>
      </p:sp>
      <p:sp>
        <p:nvSpPr>
          <p:cNvPr id="3" name="İçerik Yer Tutucusu 2"/>
          <p:cNvSpPr>
            <a:spLocks noGrp="1"/>
          </p:cNvSpPr>
          <p:nvPr>
            <p:ph idx="1"/>
          </p:nvPr>
        </p:nvSpPr>
        <p:spPr/>
        <p:txBody>
          <a:bodyPr/>
          <a:lstStyle/>
          <a:p>
            <a:r>
              <a:rPr lang="tr-TR" dirty="0"/>
              <a:t>Protestanlıkta görüldüğü gibi bu olay, ekonomik ve toplumsal ahlakın temeli olmak üzere konulan dinî esasların, toplumsal ve ekonomik hayatı şekillendirdikten sonra arka plana çekilerek sırf dünyevi değerler haline gelmesi, fakat mesleki faaliyet ve mesleki başarının aynı şekilde devam etmesi şeklinde </a:t>
            </a:r>
            <a:r>
              <a:rPr lang="tr-TR" dirty="0" smtClean="0"/>
              <a:t>gerçekleşir.</a:t>
            </a:r>
            <a:endParaRPr lang="tr-TR" dirty="0"/>
          </a:p>
        </p:txBody>
      </p:sp>
    </p:spTree>
    <p:extLst>
      <p:ext uri="{BB962C8B-B14F-4D97-AF65-F5344CB8AC3E}">
        <p14:creationId xmlns:p14="http://schemas.microsoft.com/office/powerpoint/2010/main" val="34225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 ve Kültür İlişkisi</a:t>
            </a:r>
            <a:endParaRPr lang="tr-TR" dirty="0"/>
          </a:p>
        </p:txBody>
      </p:sp>
      <p:sp>
        <p:nvSpPr>
          <p:cNvPr id="3" name="İçerik Yer Tutucusu 2"/>
          <p:cNvSpPr>
            <a:spLocks noGrp="1"/>
          </p:cNvSpPr>
          <p:nvPr>
            <p:ph idx="1"/>
          </p:nvPr>
        </p:nvSpPr>
        <p:spPr/>
        <p:txBody>
          <a:bodyPr/>
          <a:lstStyle/>
          <a:p>
            <a:r>
              <a:rPr lang="tr-TR" dirty="0"/>
              <a:t>Hemen bütün kültürlerde rastlanan bu olay özellikle modern sanayi toplumlarının kültürel hayatında daha açık bir biçimde görülebilir. Kültür alanının dinin etkisinden uzaklaşarak dünyevileşmesiyle dinin kültür hayatındaki rolü de değişir. Kültür alanları bireyler tarafından meydana getirilir ve birey her bir kültür alanına şahsiyetinin bir yönüyle bağlanır. </a:t>
            </a:r>
          </a:p>
        </p:txBody>
      </p:sp>
    </p:spTree>
    <p:extLst>
      <p:ext uri="{BB962C8B-B14F-4D97-AF65-F5344CB8AC3E}">
        <p14:creationId xmlns:p14="http://schemas.microsoft.com/office/powerpoint/2010/main" val="47402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smtClean="0"/>
              <a:t>Sonuç olarak, din, </a:t>
            </a:r>
            <a:r>
              <a:rPr lang="tr-TR" dirty="0"/>
              <a:t>bireyin şahsiyetinin tamamıyla kendisine bağlanmasını gerektirir. Bu özellikleriyle din, şahsiyetin parçalanması tehlikesine karşı bireyi korur. Bireylerin şahsiyetlerini, sosyal hayatın çeşitli alanlarında baba, anne, öğretmen, doktor, vatandaş vs. olarak sergilemelerine imkân </a:t>
            </a:r>
            <a:r>
              <a:rPr lang="tr-TR" dirty="0" smtClean="0"/>
              <a:t>verir.</a:t>
            </a:r>
            <a:endParaRPr lang="tr-TR" dirty="0"/>
          </a:p>
        </p:txBody>
      </p:sp>
    </p:spTree>
    <p:extLst>
      <p:ext uri="{BB962C8B-B14F-4D97-AF65-F5344CB8AC3E}">
        <p14:creationId xmlns:p14="http://schemas.microsoft.com/office/powerpoint/2010/main" val="4076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Hayatı Etkileyen Din </a:t>
            </a:r>
            <a:endParaRPr lang="tr-TR" dirty="0"/>
          </a:p>
        </p:txBody>
      </p:sp>
      <p:sp>
        <p:nvSpPr>
          <p:cNvPr id="3" name="İçerik Yer Tutucusu 2"/>
          <p:cNvSpPr>
            <a:spLocks noGrp="1"/>
          </p:cNvSpPr>
          <p:nvPr>
            <p:ph idx="1"/>
          </p:nvPr>
        </p:nvSpPr>
        <p:spPr/>
        <p:txBody>
          <a:bodyPr>
            <a:normAutofit/>
          </a:bodyPr>
          <a:lstStyle/>
          <a:p>
            <a:r>
              <a:rPr lang="tr-TR" dirty="0" smtClean="0"/>
              <a:t>Bir önceki derste sosyal hayatın dine etkisi üzerinde durmuştuk. Bu derste ise, dinin sosyal hayata etkisine </a:t>
            </a:r>
            <a:r>
              <a:rPr lang="tr-TR" dirty="0"/>
              <a:t>değineceğiz. </a:t>
            </a:r>
            <a:r>
              <a:rPr lang="tr-TR" dirty="0" smtClean="0"/>
              <a:t>Bu çerçevede öncelikle ifade edilmesi gereken şudur:</a:t>
            </a:r>
          </a:p>
          <a:p>
            <a:r>
              <a:rPr lang="tr-TR" dirty="0" smtClean="0"/>
              <a:t>Sosyal </a:t>
            </a:r>
            <a:r>
              <a:rPr lang="tr-TR" dirty="0"/>
              <a:t>çevrenin dinle ilgili olmayan unsurları kaçınılmaz olarak dini yaşamı etkiler ve dinin de sosyokültürel çevrenin unsurlarının şekillendirilmesinde daimi bir etkisi ve katkısı vardır. </a:t>
            </a:r>
            <a:endParaRPr lang="tr-TR" dirty="0"/>
          </a:p>
        </p:txBody>
      </p:sp>
    </p:spTree>
    <p:extLst>
      <p:ext uri="{BB962C8B-B14F-4D97-AF65-F5344CB8AC3E}">
        <p14:creationId xmlns:p14="http://schemas.microsoft.com/office/powerpoint/2010/main" val="75915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a:t>
            </a:r>
            <a:r>
              <a:rPr lang="tr-TR" dirty="0" smtClean="0"/>
              <a:t>Hayatı Etkileyen Din</a:t>
            </a:r>
            <a:endParaRPr lang="tr-TR" dirty="0"/>
          </a:p>
        </p:txBody>
      </p:sp>
      <p:sp>
        <p:nvSpPr>
          <p:cNvPr id="3" name="İçerik Yer Tutucusu 2"/>
          <p:cNvSpPr>
            <a:spLocks noGrp="1"/>
          </p:cNvSpPr>
          <p:nvPr>
            <p:ph idx="1"/>
          </p:nvPr>
        </p:nvSpPr>
        <p:spPr/>
        <p:txBody>
          <a:bodyPr>
            <a:normAutofit/>
          </a:bodyPr>
          <a:lstStyle/>
          <a:p>
            <a:r>
              <a:rPr lang="tr-TR" dirty="0"/>
              <a:t>Önceki bölümde bu ilişkinin bir yönünü ele </a:t>
            </a:r>
            <a:r>
              <a:rPr lang="tr-TR" dirty="0" smtClean="0"/>
              <a:t>almıştık. </a:t>
            </a:r>
            <a:r>
              <a:rPr lang="tr-TR" dirty="0"/>
              <a:t>Bu bölümde ise, diğer yönünü ortaya koymaya </a:t>
            </a:r>
            <a:r>
              <a:rPr lang="tr-TR" dirty="0" smtClean="0"/>
              <a:t>çalışacağız. Esasen dinin </a:t>
            </a:r>
            <a:r>
              <a:rPr lang="tr-TR" dirty="0"/>
              <a:t>toplumun/kültürün inşa edilmesinde nasıl belirleyici ve etkili bir </a:t>
            </a:r>
            <a:r>
              <a:rPr lang="tr-TR" dirty="0" smtClean="0"/>
              <a:t>etmen olduğunu gösteren çok sayıda örnek bulunmaktadır. Bu ilişki başka bir ifadeyle dinin toplum üzerindeki etkisidir.</a:t>
            </a:r>
            <a:endParaRPr lang="tr-TR" dirty="0"/>
          </a:p>
        </p:txBody>
      </p:sp>
    </p:spTree>
    <p:extLst>
      <p:ext uri="{BB962C8B-B14F-4D97-AF65-F5344CB8AC3E}">
        <p14:creationId xmlns:p14="http://schemas.microsoft.com/office/powerpoint/2010/main" val="247641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Dinin Topluma Etkisi</a:t>
            </a:r>
            <a:endParaRPr lang="tr-TR" dirty="0"/>
          </a:p>
        </p:txBody>
      </p:sp>
      <p:sp>
        <p:nvSpPr>
          <p:cNvPr id="3" name="İçerik Yer Tutucusu 2"/>
          <p:cNvSpPr>
            <a:spLocks noGrp="1"/>
          </p:cNvSpPr>
          <p:nvPr>
            <p:ph idx="1"/>
          </p:nvPr>
        </p:nvSpPr>
        <p:spPr/>
        <p:txBody>
          <a:bodyPr/>
          <a:lstStyle/>
          <a:p>
            <a:r>
              <a:rPr lang="tr-TR" dirty="0"/>
              <a:t>Din ile toplum arasındaki karşılıklı ilişkiye dinin topluma etkisi yönünden baktığımızda karşımıza oldukça zengin bir malzeme çıkmaktadır. Bütün dinler, toplumsal yapıyla ilişki halindedir. Bu ilişki sayesinde dinler toplumları etkiler ve değiştirir. Her şeyden önce toplumsal örgütlenme ve davranışların şekil ve muhtevası dinin etkisine açıktır.</a:t>
            </a:r>
            <a:endParaRPr lang="tr-TR" dirty="0"/>
          </a:p>
        </p:txBody>
      </p:sp>
    </p:spTree>
    <p:extLst>
      <p:ext uri="{BB962C8B-B14F-4D97-AF65-F5344CB8AC3E}">
        <p14:creationId xmlns:p14="http://schemas.microsoft.com/office/powerpoint/2010/main" val="291236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Dinin Topluma Etkisi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Din, ilkel kültürlerden başlayarak aile, kabile, boy, millet gibi tabii birliklerle yakın ilişki içindedir. Çünkü dinler, bu tür topluluklarda tabii gruplarla kaynaşmış bir ortamda bulunur. Burada din, hem zihniyet, hem de örgütlenme açısından bu birlikleri etkiler. Bu etki, özellikle zihniyetler üzerinde olur. Dinin tabii birlikler üzerindeki etkisi, aile hayatında, aile reisliğinde, kadın-erkek ilişkilerinde, çeşitli tip ve şekillerdeki evliliğin kutsanmasında, aynı cinsler arasında doğan yakın ilişkilerde, akrabalık ilişkilerinde ve akranların bir sınıf teşkil etmesinde yoğun bir şekilde görülür. </a:t>
            </a:r>
            <a:endParaRPr lang="tr-TR" dirty="0"/>
          </a:p>
        </p:txBody>
      </p:sp>
    </p:spTree>
    <p:extLst>
      <p:ext uri="{BB962C8B-B14F-4D97-AF65-F5344CB8AC3E}">
        <p14:creationId xmlns:p14="http://schemas.microsoft.com/office/powerpoint/2010/main" val="270149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Dinin Topluma Etkisi</a:t>
            </a:r>
            <a:endParaRPr lang="tr-TR" dirty="0"/>
          </a:p>
        </p:txBody>
      </p:sp>
      <p:sp>
        <p:nvSpPr>
          <p:cNvPr id="3" name="İçerik Yer Tutucusu 2"/>
          <p:cNvSpPr>
            <a:spLocks noGrp="1"/>
          </p:cNvSpPr>
          <p:nvPr>
            <p:ph idx="1"/>
          </p:nvPr>
        </p:nvSpPr>
        <p:spPr/>
        <p:txBody>
          <a:bodyPr>
            <a:normAutofit fontScale="92500"/>
          </a:bodyPr>
          <a:lstStyle/>
          <a:p>
            <a:r>
              <a:rPr lang="tr-TR" dirty="0"/>
              <a:t>Dinler, diğer toplumsal kurumlar gibi devleti de çeşitli açılardan etkiler. İlkel topluluklarda karşımıza çıkan hükümdar ilahlar, aziz liderler bunun tipik birer örneğidir. Her ne kadar bu dönemlerde kurumlaşmış devletler olmasa da dinin genel hayat üzerindeki etkilerini geleneklerde, topluluğun kurum ve kuruluşlarında görmek mümkündür. Çağdaş toplumlarda, özellikle devletin, etnik kökeni farklı toplumsal kesimlere dayandığı durumlarda toplumu bütünleştirmek için, dine önemli görevler </a:t>
            </a:r>
            <a:r>
              <a:rPr lang="tr-TR" dirty="0" smtClean="0"/>
              <a:t>düşer </a:t>
            </a:r>
            <a:r>
              <a:rPr lang="tr-TR" dirty="0"/>
              <a:t>(</a:t>
            </a:r>
            <a:r>
              <a:rPr lang="tr-TR" dirty="0" err="1"/>
              <a:t>Wach</a:t>
            </a:r>
            <a:r>
              <a:rPr lang="tr-TR" dirty="0"/>
              <a:t>, 1987: 19–21).</a:t>
            </a:r>
            <a:endParaRPr lang="tr-TR" dirty="0"/>
          </a:p>
        </p:txBody>
      </p:sp>
    </p:spTree>
    <p:extLst>
      <p:ext uri="{BB962C8B-B14F-4D97-AF65-F5344CB8AC3E}">
        <p14:creationId xmlns:p14="http://schemas.microsoft.com/office/powerpoint/2010/main" val="426429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Dinin Topluma Etkisi</a:t>
            </a:r>
            <a:endParaRPr lang="tr-TR" dirty="0"/>
          </a:p>
        </p:txBody>
      </p:sp>
      <p:sp>
        <p:nvSpPr>
          <p:cNvPr id="3" name="İçerik Yer Tutucusu 2"/>
          <p:cNvSpPr>
            <a:spLocks noGrp="1"/>
          </p:cNvSpPr>
          <p:nvPr>
            <p:ph idx="1"/>
          </p:nvPr>
        </p:nvSpPr>
        <p:spPr/>
        <p:txBody>
          <a:bodyPr>
            <a:normAutofit/>
          </a:bodyPr>
          <a:lstStyle/>
          <a:p>
            <a:r>
              <a:rPr lang="tr-TR" dirty="0"/>
              <a:t>Her din, inananlarına yeni bir zihniyet getirir. Dinin getirdiği zihniyet, toplum hayatının din dışında kalan bölümlerinde de etkili olur. Bu nedenle herhangi bir dine özgü zihniyet, sadece tabiata karşı değil, fakat aynı zamanda aile, eğitim, ekonomi ve devlet gibi toplumsal kurumlara ve olgulara karşı da bir tavır takınmayı gerektirir (</a:t>
            </a:r>
            <a:r>
              <a:rPr lang="tr-TR" dirty="0" err="1"/>
              <a:t>Freyer</a:t>
            </a:r>
            <a:r>
              <a:rPr lang="tr-TR" dirty="0"/>
              <a:t>, 1964: 71). </a:t>
            </a:r>
            <a:endParaRPr lang="tr-TR" dirty="0"/>
          </a:p>
        </p:txBody>
      </p:sp>
    </p:spTree>
    <p:extLst>
      <p:ext uri="{BB962C8B-B14F-4D97-AF65-F5344CB8AC3E}">
        <p14:creationId xmlns:p14="http://schemas.microsoft.com/office/powerpoint/2010/main" val="219483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Dinin Topluma Etkisi</a:t>
            </a:r>
          </a:p>
        </p:txBody>
      </p:sp>
      <p:sp>
        <p:nvSpPr>
          <p:cNvPr id="3" name="İçerik Yer Tutucusu 2"/>
          <p:cNvSpPr>
            <a:spLocks noGrp="1"/>
          </p:cNvSpPr>
          <p:nvPr>
            <p:ph idx="1"/>
          </p:nvPr>
        </p:nvSpPr>
        <p:spPr/>
        <p:txBody>
          <a:bodyPr/>
          <a:lstStyle/>
          <a:p>
            <a:r>
              <a:rPr lang="tr-TR" dirty="0" err="1"/>
              <a:t>Weber'e</a:t>
            </a:r>
            <a:r>
              <a:rPr lang="tr-TR" dirty="0"/>
              <a:t> göre dinler bu şekilde bir ekonomik ve toplumsal ahlak yaratır ve geliştirir. Bu ahlakın temelleri, söz konusu dinin inanç esasları tarafından belirlenir. Şu halde bütün din sistemlerindeki toplumsal ve ekonomik ahlak ilkeleri, insanın toplumsal davranışını doğrudan veya dolaylı olarak etkiler ve böylece toplumsal yapıyı belirlemede önemli bir rol </a:t>
            </a:r>
            <a:r>
              <a:rPr lang="tr-TR" dirty="0" smtClean="0"/>
              <a:t>üstlenir.</a:t>
            </a:r>
            <a:endParaRPr lang="tr-TR" dirty="0"/>
          </a:p>
        </p:txBody>
      </p:sp>
    </p:spTree>
    <p:extLst>
      <p:ext uri="{BB962C8B-B14F-4D97-AF65-F5344CB8AC3E}">
        <p14:creationId xmlns:p14="http://schemas.microsoft.com/office/powerpoint/2010/main" val="178939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 ve Kültür İlişkisi</a:t>
            </a:r>
            <a:endParaRPr lang="tr-TR" dirty="0"/>
          </a:p>
        </p:txBody>
      </p:sp>
      <p:sp>
        <p:nvSpPr>
          <p:cNvPr id="3" name="İçerik Yer Tutucusu 2"/>
          <p:cNvSpPr>
            <a:spLocks noGrp="1"/>
          </p:cNvSpPr>
          <p:nvPr>
            <p:ph idx="1"/>
          </p:nvPr>
        </p:nvSpPr>
        <p:spPr/>
        <p:txBody>
          <a:bodyPr>
            <a:normAutofit lnSpcReduction="10000"/>
          </a:bodyPr>
          <a:lstStyle/>
          <a:p>
            <a:r>
              <a:rPr lang="tr-TR" dirty="0"/>
              <a:t>Din ve toplum ilişkileri açısından din ve kültür konusuna da temas etmemiz gerekir. Toplumların kültürel hayatı aile, eğitim, siyaset ve ekonomi gibi alanlardan oluştuğu için kültürel hayat içindeki olayları, toplumda yaşayan bireylerden ayrı düşünmemiz mümkün değildir. Din, bazı toplumsal unsurlara dayanır. Böylece o hem belirli özelliklere sahip bazı topluluklar içinde taraftar bulur, hem de insanlar arasında dinî cemaatler, tarikatlar gibi belirli bazı toplumsal ilişkilerin doğmasına sebep olur. </a:t>
            </a:r>
          </a:p>
        </p:txBody>
      </p:sp>
    </p:spTree>
    <p:extLst>
      <p:ext uri="{BB962C8B-B14F-4D97-AF65-F5344CB8AC3E}">
        <p14:creationId xmlns:p14="http://schemas.microsoft.com/office/powerpoint/2010/main" val="25670348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36</TotalTime>
  <Words>817</Words>
  <Application>Microsoft Office PowerPoint</Application>
  <PresentationFormat>Ekran Gösterisi (4:3)</PresentationFormat>
  <Paragraphs>30</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Garamond</vt:lpstr>
      <vt:lpstr>Organik</vt:lpstr>
      <vt:lpstr>Din Sosyolojisi I</vt:lpstr>
      <vt:lpstr>Sosyal Hayatı Etkileyen Din </vt:lpstr>
      <vt:lpstr>Sosyal Hayatı Etkileyen Din</vt:lpstr>
      <vt:lpstr>Dinin Topluma Etkisi</vt:lpstr>
      <vt:lpstr>Dinin Topluma Etkisi</vt:lpstr>
      <vt:lpstr>Dinin Topluma Etkisi</vt:lpstr>
      <vt:lpstr>Dinin Topluma Etkisi</vt:lpstr>
      <vt:lpstr>Dinin Topluma Etkisi</vt:lpstr>
      <vt:lpstr>Din ve Kültür İlişkisi</vt:lpstr>
      <vt:lpstr>Din ve Kültür İlişkisi</vt:lpstr>
      <vt:lpstr>Din ve Kültür İlişkisi</vt:lpstr>
      <vt:lpstr>Din ve Kültür İlişkisi</vt:lpstr>
      <vt:lpstr>Din ve Kültür İlişkisi</vt:lpstr>
      <vt:lpstr>Sonuç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user</cp:lastModifiedBy>
  <cp:revision>7</cp:revision>
  <dcterms:created xsi:type="dcterms:W3CDTF">2017-12-18T19:45:56Z</dcterms:created>
  <dcterms:modified xsi:type="dcterms:W3CDTF">2017-12-29T14:55:42Z</dcterms:modified>
</cp:coreProperties>
</file>