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6" r:id="rId2"/>
    <p:sldId id="263" r:id="rId3"/>
    <p:sldId id="293" r:id="rId4"/>
    <p:sldId id="258" r:id="rId5"/>
    <p:sldId id="294" r:id="rId6"/>
    <p:sldId id="259" r:id="rId7"/>
    <p:sldId id="295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4" r:id="rId24"/>
    <p:sldId id="291" r:id="rId25"/>
    <p:sldId id="286" r:id="rId26"/>
    <p:sldId id="287" r:id="rId27"/>
    <p:sldId id="288" r:id="rId28"/>
    <p:sldId id="289" r:id="rId29"/>
    <p:sldId id="292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49ED2-6C74-400A-89C7-65C6B989C9C9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1BD5-0CBD-4470-B17E-CD6DE211AC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7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1BD5-0CBD-4470-B17E-CD6DE211AC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2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1"/>
          <p:cNvSpPr txBox="1">
            <a:spLocks/>
          </p:cNvSpPr>
          <p:nvPr/>
        </p:nvSpPr>
        <p:spPr>
          <a:xfrm>
            <a:off x="280393" y="764704"/>
            <a:ext cx="8686800" cy="17019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 smtClean="0"/>
              <a:t>   </a:t>
            </a:r>
            <a:br>
              <a:rPr lang="tr-TR" sz="4000" dirty="0" smtClean="0"/>
            </a:b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EMBRİYO TRANSFERİNİN AVANTAJLARI:</a:t>
            </a:r>
          </a:p>
          <a:p>
            <a:endParaRPr lang="tr-TR" dirty="0"/>
          </a:p>
          <a:p>
            <a:r>
              <a:rPr lang="tr-TR" dirty="0"/>
              <a:t>1- Üstün genetik özellikleri olan, projeni testine uygun hayvanların yetiştirilmesi</a:t>
            </a:r>
          </a:p>
          <a:p>
            <a:r>
              <a:rPr lang="tr-TR" dirty="0"/>
              <a:t>2- Yüksek verimli hayvanlardan kısa zamanda çok yavru elde edilebilmesi</a:t>
            </a:r>
          </a:p>
          <a:p>
            <a:r>
              <a:rPr lang="tr-TR" dirty="0"/>
              <a:t>3-Bazı </a:t>
            </a:r>
            <a:r>
              <a:rPr lang="tr-TR" dirty="0" err="1"/>
              <a:t>infertil</a:t>
            </a:r>
            <a:r>
              <a:rPr lang="tr-TR" dirty="0"/>
              <a:t> hayvanlardan yavru elde edilebilmesi</a:t>
            </a:r>
          </a:p>
          <a:p>
            <a:r>
              <a:rPr lang="tr-TR" dirty="0"/>
              <a:t>4-İkizlik oranının artırılması ve sütçü hayvanlardan etçi yavruların </a:t>
            </a:r>
            <a:r>
              <a:rPr lang="tr-TR" dirty="0" smtClean="0"/>
              <a:t>alınabilmesi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9300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4766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tr-TR" sz="3200" dirty="0">
                <a:effectLst/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74656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926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*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6572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IO\AppData\Local\Microsoft\Windows\Temporary Internet Files\Content.IE5\VTUOO2PG\Cartoon-Co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356148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0322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3314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44" y="0"/>
            <a:ext cx="159338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438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3074" name="Picture 2" descr="C:\Users\VAIO\AppData\Local\Microsoft\Windows\Temporary Internet Files\Content.IE5\HUYLUB2P\Holstein-Cow-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66" y="116423"/>
            <a:ext cx="2342153" cy="15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00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694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43664" cy="838200"/>
          </a:xfrm>
        </p:spPr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/>
          </a:bodyPr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VAIO\AppData\Local\Microsoft\Windows\Temporary Internet Files\Content.IE5\VTUOO2PG\animated_cow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28" y="7633"/>
            <a:ext cx="1803771" cy="10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51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221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440160"/>
          </a:xfrm>
        </p:spPr>
        <p:txBody>
          <a:bodyPr>
            <a:normAutofit/>
          </a:bodyPr>
          <a:lstStyle/>
          <a:p>
            <a:pPr algn="ctr"/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5112568"/>
          </a:xfrm>
        </p:spPr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8445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5-Embriyoların dondurularak uzun yıllar saklanabilmesi ve kolaylıkla taşınabilmesi</a:t>
            </a:r>
          </a:p>
          <a:p>
            <a:r>
              <a:rPr lang="tr-TR" dirty="0"/>
              <a:t>6-Araştırma amacıyla identik yavruların elde edilmesi</a:t>
            </a:r>
          </a:p>
          <a:p>
            <a:r>
              <a:rPr lang="tr-TR" dirty="0"/>
              <a:t>7-Gerektiğinde yavruların cinsiyetini kontrol edebilme</a:t>
            </a:r>
          </a:p>
          <a:p>
            <a:r>
              <a:rPr lang="tr-TR" dirty="0"/>
              <a:t>8-Doğumdan sonra taşıyıcı analardan lokal </a:t>
            </a:r>
            <a:r>
              <a:rPr lang="tr-TR" dirty="0" err="1"/>
              <a:t>immunitenin</a:t>
            </a:r>
            <a:r>
              <a:rPr lang="tr-TR" dirty="0"/>
              <a:t> kazanılabilmesi şansı </a:t>
            </a:r>
          </a:p>
        </p:txBody>
      </p:sp>
    </p:spTree>
    <p:extLst>
      <p:ext uri="{BB962C8B-B14F-4D97-AF65-F5344CB8AC3E}">
        <p14:creationId xmlns:p14="http://schemas.microsoft.com/office/powerpoint/2010/main" val="771198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251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VAIO\AppData\Local\Microsoft\Windows\Temporary Internet Files\Content.IE5\II85169W\cow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37" y="0"/>
            <a:ext cx="1117763" cy="104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40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89" y="0"/>
            <a:ext cx="1484511" cy="10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6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2997" y="502568"/>
            <a:ext cx="8686800" cy="83820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51723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49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9246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9512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Kısa Program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44008" y="14127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Uzun Program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152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3048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68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76466"/>
            <a:ext cx="8686800" cy="838200"/>
          </a:xfrm>
        </p:spPr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7"/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VAIO\AppData\Local\Microsoft\Windows\Temporary Internet Files\Content.IE5\HUYLUB2P\animal-129911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15278" cy="10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10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..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796136" y="5229845"/>
            <a:ext cx="287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963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EMBRİYO TRANSFERİNİN AŞAMALARI</a:t>
            </a:r>
          </a:p>
          <a:p>
            <a:r>
              <a:rPr lang="tr-TR" dirty="0"/>
              <a:t> 1-Donör ve taşıyıcı hayvanların seçimi</a:t>
            </a:r>
          </a:p>
          <a:p>
            <a:r>
              <a:rPr lang="tr-TR" dirty="0"/>
              <a:t> 2-Donörün hormonlarla </a:t>
            </a:r>
            <a:r>
              <a:rPr lang="tr-TR" dirty="0" err="1"/>
              <a:t>superovulasyonu</a:t>
            </a:r>
            <a:endParaRPr lang="tr-TR" dirty="0"/>
          </a:p>
          <a:p>
            <a:r>
              <a:rPr lang="tr-TR" dirty="0"/>
              <a:t> 3-Donör ve taşıyıcıların </a:t>
            </a:r>
            <a:r>
              <a:rPr lang="tr-TR" dirty="0" err="1"/>
              <a:t>sinkronizasyonu</a:t>
            </a:r>
            <a:endParaRPr lang="tr-TR" dirty="0"/>
          </a:p>
          <a:p>
            <a:r>
              <a:rPr lang="tr-TR" dirty="0"/>
              <a:t> 4-Donörün tohumlanması</a:t>
            </a:r>
          </a:p>
          <a:p>
            <a:r>
              <a:rPr lang="tr-TR" dirty="0"/>
              <a:t> 5-Medium ve diğer benzeri materyalin haz.</a:t>
            </a:r>
          </a:p>
          <a:p>
            <a:r>
              <a:rPr lang="tr-TR" dirty="0"/>
              <a:t> 6-Donörden embriyoların toplanması</a:t>
            </a:r>
          </a:p>
          <a:p>
            <a:r>
              <a:rPr lang="tr-TR" dirty="0"/>
              <a:t> 7-Embriyoların morfolojik ve işlevsel özel. değ.</a:t>
            </a:r>
          </a:p>
          <a:p>
            <a:r>
              <a:rPr lang="tr-TR" dirty="0"/>
              <a:t> 8-Embriyoların kısa ve uzun </a:t>
            </a:r>
            <a:r>
              <a:rPr lang="tr-TR" dirty="0" err="1"/>
              <a:t>sğreli</a:t>
            </a:r>
            <a:r>
              <a:rPr lang="tr-TR" dirty="0"/>
              <a:t> saklanması</a:t>
            </a:r>
          </a:p>
          <a:p>
            <a:r>
              <a:rPr lang="tr-TR" dirty="0"/>
              <a:t> 9-Embriyoların taşıyıcılara transferi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087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88640"/>
            <a:ext cx="86868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5362" name="Picture 2" descr="Gonadolibéri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30" y="22029"/>
            <a:ext cx="2861670" cy="169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707" y="2423073"/>
            <a:ext cx="5468586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87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DONÖR İNEKLER</a:t>
            </a:r>
          </a:p>
          <a:p>
            <a:r>
              <a:rPr lang="tr-TR" dirty="0"/>
              <a:t>a- Bir ya da iki tohumlama sonrasında gebe kalan </a:t>
            </a:r>
          </a:p>
          <a:p>
            <a:r>
              <a:rPr lang="tr-TR" dirty="0"/>
              <a:t>b- Her yıl düzenli ve normal olarak doğum yapan</a:t>
            </a:r>
          </a:p>
          <a:p>
            <a:r>
              <a:rPr lang="tr-TR" dirty="0"/>
              <a:t>c- Normal </a:t>
            </a:r>
            <a:r>
              <a:rPr lang="tr-TR" dirty="0" err="1"/>
              <a:t>östrus</a:t>
            </a:r>
            <a:r>
              <a:rPr lang="tr-TR" dirty="0"/>
              <a:t> </a:t>
            </a:r>
            <a:r>
              <a:rPr lang="tr-TR" dirty="0" err="1"/>
              <a:t>siklusları</a:t>
            </a:r>
            <a:r>
              <a:rPr lang="tr-TR" dirty="0"/>
              <a:t> gösteren</a:t>
            </a:r>
          </a:p>
          <a:p>
            <a:r>
              <a:rPr lang="tr-TR" dirty="0"/>
              <a:t>d- </a:t>
            </a:r>
            <a:r>
              <a:rPr lang="tr-TR" dirty="0" err="1"/>
              <a:t>Kistik</a:t>
            </a:r>
            <a:r>
              <a:rPr lang="tr-TR" dirty="0"/>
              <a:t> </a:t>
            </a:r>
            <a:r>
              <a:rPr lang="tr-TR" dirty="0" err="1"/>
              <a:t>ovaryum</a:t>
            </a:r>
            <a:r>
              <a:rPr lang="tr-TR" dirty="0"/>
              <a:t> dejenerasyonu sorunu olmayan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320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e- Geçmiş dönemlerinde güç doğum ve </a:t>
            </a:r>
            <a:r>
              <a:rPr lang="tr-TR" dirty="0" err="1"/>
              <a:t>retantio</a:t>
            </a:r>
            <a:r>
              <a:rPr lang="tr-TR" dirty="0"/>
              <a:t> </a:t>
            </a:r>
            <a:r>
              <a:rPr lang="tr-TR" dirty="0" err="1"/>
              <a:t>secundinarum</a:t>
            </a:r>
            <a:r>
              <a:rPr lang="tr-TR" dirty="0"/>
              <a:t> </a:t>
            </a:r>
            <a:r>
              <a:rPr lang="tr-TR" dirty="0" err="1"/>
              <a:t>raslantısı</a:t>
            </a:r>
            <a:r>
              <a:rPr lang="tr-TR" dirty="0"/>
              <a:t> olmayan</a:t>
            </a:r>
          </a:p>
          <a:p>
            <a:r>
              <a:rPr lang="tr-TR" dirty="0"/>
              <a:t>f- </a:t>
            </a:r>
            <a:r>
              <a:rPr lang="tr-TR" dirty="0" err="1"/>
              <a:t>Brucellosis,tuberculosis</a:t>
            </a:r>
            <a:r>
              <a:rPr lang="tr-TR" dirty="0"/>
              <a:t>, </a:t>
            </a:r>
            <a:r>
              <a:rPr lang="tr-TR" dirty="0" err="1"/>
              <a:t>anaplazmosis</a:t>
            </a:r>
            <a:r>
              <a:rPr lang="tr-TR" dirty="0"/>
              <a:t>, </a:t>
            </a:r>
            <a:r>
              <a:rPr lang="tr-TR" dirty="0" err="1"/>
              <a:t>vibriosis</a:t>
            </a:r>
            <a:r>
              <a:rPr lang="tr-TR" dirty="0"/>
              <a:t> vb. hastalılardan ari olan inekler arasından seçilmelidir.</a:t>
            </a:r>
          </a:p>
        </p:txBody>
      </p:sp>
    </p:spTree>
    <p:extLst>
      <p:ext uri="{BB962C8B-B14F-4D97-AF65-F5344CB8AC3E}">
        <p14:creationId xmlns:p14="http://schemas.microsoft.com/office/powerpoint/2010/main" val="413035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316" y="2881327"/>
            <a:ext cx="6553768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24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İneklerde </a:t>
            </a:r>
            <a:r>
              <a:rPr lang="tr-TR" dirty="0" err="1"/>
              <a:t>süperovulasyon</a:t>
            </a:r>
            <a:r>
              <a:rPr lang="tr-TR" dirty="0"/>
              <a:t> amacıyla    kullanılan hormonlar</a:t>
            </a:r>
          </a:p>
          <a:p>
            <a:r>
              <a:rPr lang="tr-TR" dirty="0"/>
              <a:t>*Gebe kısrak serumu </a:t>
            </a:r>
            <a:r>
              <a:rPr lang="tr-TR" dirty="0" err="1"/>
              <a:t>gonadotropini</a:t>
            </a:r>
            <a:r>
              <a:rPr lang="tr-TR" dirty="0"/>
              <a:t>(PMSG) </a:t>
            </a:r>
          </a:p>
          <a:p>
            <a:r>
              <a:rPr lang="tr-TR" dirty="0"/>
              <a:t>*</a:t>
            </a:r>
            <a:r>
              <a:rPr lang="tr-TR" dirty="0" err="1"/>
              <a:t>Follikül</a:t>
            </a:r>
            <a:r>
              <a:rPr lang="tr-TR" dirty="0"/>
              <a:t> uyarıcı hormon (FSH)</a:t>
            </a:r>
          </a:p>
          <a:p>
            <a:r>
              <a:rPr lang="tr-TR" dirty="0"/>
              <a:t>*At </a:t>
            </a:r>
            <a:r>
              <a:rPr lang="tr-TR" dirty="0" err="1"/>
              <a:t>hipofizer</a:t>
            </a:r>
            <a:r>
              <a:rPr lang="tr-TR" dirty="0"/>
              <a:t> </a:t>
            </a:r>
            <a:r>
              <a:rPr lang="tr-TR" dirty="0" err="1"/>
              <a:t>gonadotropini</a:t>
            </a:r>
            <a:r>
              <a:rPr lang="tr-TR" dirty="0"/>
              <a:t> (EPG) </a:t>
            </a:r>
          </a:p>
          <a:p>
            <a:r>
              <a:rPr lang="tr-TR" dirty="0"/>
              <a:t>*İnsan </a:t>
            </a:r>
            <a:r>
              <a:rPr lang="tr-TR" dirty="0" err="1"/>
              <a:t>menopozal</a:t>
            </a:r>
            <a:r>
              <a:rPr lang="tr-TR" dirty="0"/>
              <a:t> </a:t>
            </a:r>
            <a:r>
              <a:rPr lang="tr-TR" dirty="0" err="1"/>
              <a:t>gonadotropini</a:t>
            </a:r>
            <a:r>
              <a:rPr lang="tr-TR" dirty="0"/>
              <a:t> (HMG)</a:t>
            </a:r>
          </a:p>
        </p:txBody>
      </p:sp>
    </p:spTree>
    <p:extLst>
      <p:ext uri="{BB962C8B-B14F-4D97-AF65-F5344CB8AC3E}">
        <p14:creationId xmlns:p14="http://schemas.microsoft.com/office/powerpoint/2010/main" val="122351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310" y="1554163"/>
            <a:ext cx="6411779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8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623</TotalTime>
  <Words>223</Words>
  <Application>Microsoft Office PowerPoint</Application>
  <PresentationFormat>Ekran Gösterisi (4:3)</PresentationFormat>
  <Paragraphs>48</Paragraphs>
  <Slides>29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Calibri</vt:lpstr>
      <vt:lpstr>Franklin Gothic Book</vt:lpstr>
      <vt:lpstr>Franklin Gothic Medium</vt:lpstr>
      <vt:lpstr>Times New Roman</vt:lpstr>
      <vt:lpstr>Wingdings 2</vt:lpstr>
      <vt:lpstr>Gezinti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BÜYÜK RUMİNANTlarda GnRH İLE SEKSÜEL SİNKRONİZASYON</dc:title>
  <dc:creator>VAIO</dc:creator>
  <cp:lastModifiedBy>DELL</cp:lastModifiedBy>
  <cp:revision>65</cp:revision>
  <dcterms:created xsi:type="dcterms:W3CDTF">2016-12-23T16:42:25Z</dcterms:created>
  <dcterms:modified xsi:type="dcterms:W3CDTF">2018-02-07T09:04:15Z</dcterms:modified>
</cp:coreProperties>
</file>