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tr-TR" smtClean="0"/>
              <a:t>Asıl başlık stili için tıklatın</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4/14/2019</a:t>
            </a:fld>
            <a:endParaRPr lang="en-US" dirty="0"/>
          </a:p>
        </p:txBody>
      </p:sp>
      <p:sp>
        <p:nvSpPr>
          <p:cNvPr id="5" name="Footer Placeholder 4"/>
          <p:cNvSpPr>
            <a:spLocks noGrp="1"/>
          </p:cNvSpPr>
          <p:nvPr>
            <p:ph type="ftr" sz="quarter" idx="11"/>
          </p:nvPr>
        </p:nvSpPr>
        <p:spPr>
          <a:xfrm>
            <a:off x="1127124" y="329307"/>
            <a:ext cx="5943668" cy="309201"/>
          </a:xfrm>
        </p:spPr>
        <p:txBody>
          <a:bodyPr/>
          <a:lstStyle/>
          <a:p>
            <a:endParaRPr lang="en-US" dirty="0"/>
          </a:p>
        </p:txBody>
      </p:sp>
      <p:sp>
        <p:nvSpPr>
          <p:cNvPr id="6" name="Slide Number Placeholder 5"/>
          <p:cNvSpPr>
            <a:spLocks noGrp="1"/>
          </p:cNvSpPr>
          <p:nvPr>
            <p:ph type="sldNum" sz="quarter" idx="12"/>
          </p:nvPr>
        </p:nvSpPr>
        <p:spPr>
          <a:xfrm>
            <a:off x="9924392" y="134930"/>
            <a:ext cx="811019" cy="503578"/>
          </a:xfrm>
        </p:spPr>
        <p:txBody>
          <a:bodyPr/>
          <a:lstStyle/>
          <a:p>
            <a:fld id="{6D22F896-40B5-4ADD-8801-0D06FADFA095}" type="slidenum">
              <a:rPr lang="en-US" dirty="0"/>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sz="1200"/>
            </a:lvl1pPr>
          </a:lstStyle>
          <a:p>
            <a:fld id="{48A87A34-81AB-432B-8DAE-1953F412C126}" type="datetimeFigureOut">
              <a:rPr lang="en-US" dirty="0"/>
              <a:pPr/>
              <a:t>4/14/2019</a:t>
            </a:fld>
            <a:endParaRPr lang="en-US" dirty="0"/>
          </a:p>
        </p:txBody>
      </p:sp>
      <p:sp>
        <p:nvSpPr>
          <p:cNvPr id="5" name="Footer Placeholder 4"/>
          <p:cNvSpPr>
            <a:spLocks noGrp="1"/>
          </p:cNvSpPr>
          <p:nvPr>
            <p:ph type="ftr" sz="quarter" idx="11"/>
          </p:nvPr>
        </p:nvSpPr>
        <p:spPr/>
        <p:txBody>
          <a:bodyPr/>
          <a:lstStyle>
            <a:lvl1pPr>
              <a:defRPr sz="1200"/>
            </a:lvl1p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dirty="0"/>
              <a:t>4/14/2019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129166" y="2974448"/>
            <a:ext cx="4645152" cy="2493876"/>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094337" y="2971669"/>
            <a:ext cx="4645152" cy="248719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4/14/2019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4/14/2019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4/14/2019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tr-TR" smtClean="0"/>
              <a:t>Asıl başlık stili için tıklatın</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4/14/2019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48A87A34-81AB-432B-8DAE-1953F412C126}" type="datetimeFigureOut">
              <a:rPr lang="en-US" dirty="0"/>
              <a:pPr/>
              <a:t>4/14/2019</a:t>
            </a:fld>
            <a:endParaRPr lang="en-US" dirty="0"/>
          </a:p>
        </p:txBody>
      </p:sp>
      <p:sp>
        <p:nvSpPr>
          <p:cNvPr id="6" name="Footer Placeholder 5"/>
          <p:cNvSpPr>
            <a:spLocks noGrp="1"/>
          </p:cNvSpPr>
          <p:nvPr>
            <p:ph type="ftr" sz="quarter" idx="11"/>
          </p:nvPr>
        </p:nvSpPr>
        <p:spPr>
          <a:xfrm>
            <a:off x="1125300" y="318640"/>
            <a:ext cx="4877818" cy="320931"/>
          </a:xfrm>
        </p:spPr>
        <p:txBody>
          <a:bodyPr/>
          <a:lstStyle/>
          <a:p>
            <a:endParaRPr lang="en-US" dirty="0"/>
          </a:p>
        </p:txBody>
      </p:sp>
      <p:sp>
        <p:nvSpPr>
          <p:cNvPr id="7" name="Slide Number Placeholder 6"/>
          <p:cNvSpPr>
            <a:spLocks noGrp="1"/>
          </p:cNvSpPr>
          <p:nvPr>
            <p:ph type="sldNum" sz="quarter" idx="12"/>
          </p:nvPr>
        </p:nvSpPr>
        <p:spPr>
          <a:xfrm>
            <a:off x="6176794" y="137408"/>
            <a:ext cx="811019" cy="503578"/>
          </a:xfrm>
        </p:spPr>
        <p:txBody>
          <a:bodyPr/>
          <a:lstStyle/>
          <a:p>
            <a:fld id="{6D22F896-40B5-4ADD-8801-0D06FADFA095}" type="slidenum">
              <a:rPr lang="en-US" dirty="0"/>
              <a:t>‹#›</a:t>
            </a:fld>
            <a:endParaRPr lang="en-US" dirty="0"/>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4/14/2019</a:t>
            </a:fld>
            <a:endParaRPr lang="en-US" dirty="0"/>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LÜGATLER</a:t>
            </a:r>
            <a:endParaRPr lang="tr-TR" dirty="0"/>
          </a:p>
        </p:txBody>
      </p:sp>
    </p:spTree>
    <p:extLst>
      <p:ext uri="{BB962C8B-B14F-4D97-AF65-F5344CB8AC3E}">
        <p14:creationId xmlns:p14="http://schemas.microsoft.com/office/powerpoint/2010/main" val="1197693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half" idx="1"/>
          </p:nvPr>
        </p:nvSpPr>
        <p:spPr>
          <a:xfrm>
            <a:off x="1129166" y="992777"/>
            <a:ext cx="9543188" cy="4466696"/>
          </a:xfrm>
        </p:spPr>
        <p:txBody>
          <a:bodyPr>
            <a:normAutofit fontScale="85000" lnSpcReduction="10000"/>
          </a:bodyPr>
          <a:lstStyle/>
          <a:p>
            <a:pPr>
              <a:buFont typeface="Courier New" panose="02070309020205020404" pitchFamily="49" charset="0"/>
              <a:buChar char="o"/>
            </a:pPr>
            <a:r>
              <a:rPr lang="tr-TR" b="1" dirty="0" smtClean="0"/>
              <a:t>el-</a:t>
            </a:r>
            <a:r>
              <a:rPr lang="tr-TR" b="1" dirty="0" err="1" smtClean="0"/>
              <a:t>Kulliyyât</a:t>
            </a:r>
            <a:r>
              <a:rPr lang="tr-TR" b="1" dirty="0" smtClean="0"/>
              <a:t> – Ebu </a:t>
            </a:r>
            <a:r>
              <a:rPr lang="tr-TR" b="1" dirty="0" err="1" smtClean="0"/>
              <a:t>Bekâ</a:t>
            </a:r>
            <a:r>
              <a:rPr lang="tr-TR" b="1" dirty="0" smtClean="0"/>
              <a:t>’ (öl. 1583) </a:t>
            </a:r>
            <a:endParaRPr lang="tr-TR" dirty="0"/>
          </a:p>
          <a:p>
            <a:pPr algn="just">
              <a:buFont typeface="Courier New" panose="02070309020205020404" pitchFamily="49" charset="0"/>
              <a:buChar char="o"/>
            </a:pPr>
            <a:r>
              <a:rPr lang="tr-TR" dirty="0" smtClean="0"/>
              <a:t>Çeşitli ilimlerdeki ıstılahları açıklamayı amaçlayan en kapsamlı eserlerdendir. Hece harflerinin sayısına göre 28 baba ayırmış; yalnızca birinci babını </a:t>
            </a:r>
            <a:r>
              <a:rPr lang="tr-TR" dirty="0" err="1" smtClean="0"/>
              <a:t>faslu’l</a:t>
            </a:r>
            <a:r>
              <a:rPr lang="tr-TR" dirty="0" smtClean="0"/>
              <a:t>-hemze, </a:t>
            </a:r>
            <a:r>
              <a:rPr lang="tr-TR" dirty="0" err="1" smtClean="0"/>
              <a:t>faslu’l-bâ</a:t>
            </a:r>
            <a:r>
              <a:rPr lang="tr-TR" dirty="0" smtClean="0"/>
              <a:t> şeklinde fasıllara bölmüş, yine sadece </a:t>
            </a:r>
            <a:r>
              <a:rPr lang="tr-TR" dirty="0" err="1" smtClean="0"/>
              <a:t>faslu’l-hemze’yi</a:t>
            </a:r>
            <a:r>
              <a:rPr lang="tr-TR" dirty="0" smtClean="0"/>
              <a:t> elif-</a:t>
            </a:r>
            <a:r>
              <a:rPr lang="tr-TR" dirty="0" err="1" smtClean="0"/>
              <a:t>bâ’dan</a:t>
            </a:r>
            <a:r>
              <a:rPr lang="tr-TR" dirty="0" smtClean="0"/>
              <a:t> başlayarak elif-</a:t>
            </a:r>
            <a:r>
              <a:rPr lang="tr-TR" dirty="0" err="1" smtClean="0"/>
              <a:t>ya’da</a:t>
            </a:r>
            <a:r>
              <a:rPr lang="tr-TR" dirty="0" smtClean="0"/>
              <a:t> bitecek şekilde alt başlıklara ayırmıştır. </a:t>
            </a:r>
          </a:p>
          <a:p>
            <a:pPr algn="just">
              <a:buFont typeface="Courier New" panose="02070309020205020404" pitchFamily="49" charset="0"/>
              <a:buChar char="o"/>
            </a:pPr>
            <a:r>
              <a:rPr lang="tr-TR" dirty="0" smtClean="0"/>
              <a:t>Diğer </a:t>
            </a:r>
            <a:r>
              <a:rPr lang="tr-TR" dirty="0" err="1" smtClean="0"/>
              <a:t>bablar</a:t>
            </a:r>
            <a:r>
              <a:rPr lang="tr-TR" dirty="0" smtClean="0"/>
              <a:t> ise fasıllara taksim edilmemiş, </a:t>
            </a:r>
            <a:r>
              <a:rPr lang="tr-TR" dirty="0" err="1" smtClean="0"/>
              <a:t>bablarda</a:t>
            </a:r>
            <a:r>
              <a:rPr lang="tr-TR" dirty="0" smtClean="0"/>
              <a:t> ıstılahlarda rastgele tertip edilmiştir.  Müellif birinci </a:t>
            </a:r>
            <a:r>
              <a:rPr lang="tr-TR" dirty="0" err="1" smtClean="0"/>
              <a:t>babda</a:t>
            </a:r>
            <a:r>
              <a:rPr lang="tr-TR" dirty="0" smtClean="0"/>
              <a:t> yer alan fasıllarda terimleri sıralarken terimin sadece ilk iki harfini esas almış, bu harflerin asli ya da </a:t>
            </a:r>
            <a:r>
              <a:rPr lang="tr-TR" dirty="0" err="1" smtClean="0"/>
              <a:t>zaîd</a:t>
            </a:r>
            <a:r>
              <a:rPr lang="tr-TR" dirty="0" smtClean="0"/>
              <a:t> oluşunu da göz önüne almamıştır. </a:t>
            </a:r>
          </a:p>
          <a:p>
            <a:pPr algn="just">
              <a:buFont typeface="Courier New" panose="02070309020205020404" pitchFamily="49" charset="0"/>
              <a:buChar char="o"/>
            </a:pPr>
            <a:r>
              <a:rPr lang="tr-TR" dirty="0" smtClean="0"/>
              <a:t>Bu çerçevede eserde kelimelerin </a:t>
            </a:r>
            <a:r>
              <a:rPr lang="tr-TR" dirty="0" err="1" smtClean="0"/>
              <a:t>bablara</a:t>
            </a:r>
            <a:r>
              <a:rPr lang="tr-TR" dirty="0" smtClean="0"/>
              <a:t> göre tasnif edilmesinden başka bir metot yoktur. </a:t>
            </a:r>
          </a:p>
          <a:p>
            <a:pPr algn="just">
              <a:buFont typeface="Courier New" panose="02070309020205020404" pitchFamily="49" charset="0"/>
              <a:buChar char="o"/>
            </a:pPr>
            <a:r>
              <a:rPr lang="tr-TR" dirty="0" smtClean="0"/>
              <a:t>Kitapta herhangi bir terimi bulabilmek için kitabın sonuna eklenen fihriste bakmak gerekiyor. </a:t>
            </a:r>
          </a:p>
          <a:p>
            <a:pPr algn="just">
              <a:buFont typeface="Courier New" panose="02070309020205020404" pitchFamily="49" charset="0"/>
              <a:buChar char="o"/>
            </a:pPr>
            <a:r>
              <a:rPr lang="tr-TR" dirty="0" smtClean="0"/>
              <a:t>Terimlerin büyük kısmı fıkıh, </a:t>
            </a:r>
            <a:r>
              <a:rPr lang="tr-TR" dirty="0" err="1" smtClean="0"/>
              <a:t>tevhid</a:t>
            </a:r>
            <a:r>
              <a:rPr lang="tr-TR" dirty="0" smtClean="0"/>
              <a:t>, nahiv ve felsefe </a:t>
            </a:r>
            <a:r>
              <a:rPr lang="tr-TR" smtClean="0"/>
              <a:t>ile ilgilidir. </a:t>
            </a:r>
            <a:endParaRPr lang="tr-TR" dirty="0"/>
          </a:p>
        </p:txBody>
      </p:sp>
    </p:spTree>
    <p:extLst>
      <p:ext uri="{BB962C8B-B14F-4D97-AF65-F5344CB8AC3E}">
        <p14:creationId xmlns:p14="http://schemas.microsoft.com/office/powerpoint/2010/main" val="4141566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30270" y="875211"/>
            <a:ext cx="9603275" cy="4591134"/>
          </a:xfrm>
        </p:spPr>
        <p:txBody>
          <a:bodyPr>
            <a:normAutofit fontScale="92500" lnSpcReduction="10000"/>
          </a:bodyPr>
          <a:lstStyle/>
          <a:p>
            <a:pPr algn="just"/>
            <a:r>
              <a:rPr lang="tr-TR" b="1" dirty="0"/>
              <a:t>Mu’cem ya da </a:t>
            </a:r>
            <a:r>
              <a:rPr lang="tr-TR" b="1" dirty="0" err="1"/>
              <a:t>Kâmûs</a:t>
            </a:r>
            <a:r>
              <a:rPr lang="tr-TR" b="1" dirty="0"/>
              <a:t> olarak da dilimizde kullanılan sözlük nedir?</a:t>
            </a:r>
          </a:p>
          <a:p>
            <a:pPr algn="just"/>
            <a:r>
              <a:rPr lang="tr-TR" b="1" u="sng" dirty="0" smtClean="0"/>
              <a:t>Tanım</a:t>
            </a:r>
            <a:r>
              <a:rPr lang="tr-TR" dirty="0" smtClean="0"/>
              <a:t>: Gerek hece harflerine gerek mevzularına göre tertip edilmek üzere, şerhi ve manalarının açıklanmasıyla birlikte, dilin müfredatının büyük çoğunluğunu ihtiva eden kitaplardır. </a:t>
            </a:r>
          </a:p>
          <a:p>
            <a:pPr algn="just"/>
            <a:r>
              <a:rPr lang="tr-TR" dirty="0" smtClean="0"/>
              <a:t>Araplar cahiliye döneminde gerçek anlamıyla sözlük telifiyle uğraşmamışlardır.</a:t>
            </a:r>
          </a:p>
          <a:p>
            <a:pPr algn="just"/>
            <a:r>
              <a:rPr lang="tr-TR" dirty="0" smtClean="0"/>
              <a:t>İslami dönemde ise sözlükçülük çalışmaları önce Kuran’a sonra hadislere bağlı olarak; bu iki temel kaynağı anlama çabası sonucu gelişme göstermiştir.</a:t>
            </a:r>
          </a:p>
          <a:p>
            <a:pPr algn="just"/>
            <a:r>
              <a:rPr lang="tr-TR" dirty="0" smtClean="0"/>
              <a:t>Kuran garip, nadir ve Araplara anlamı yabancı gelen pek çok kelime içerdiği için çalışmalar bu çerçevede şekillenmiştir.</a:t>
            </a:r>
          </a:p>
          <a:p>
            <a:pPr algn="just"/>
            <a:r>
              <a:rPr lang="tr-TR" dirty="0" smtClean="0"/>
              <a:t>Müslümanlar Kuran ve hadiste kendilerine yabancı gelen bir kelime geçtiği zaman bu kelimenin ifade ettiği anlamı tespit edebilmek için bedevi Araplara ya da Arap şiirine müracaat ediyorlardı.</a:t>
            </a:r>
          </a:p>
        </p:txBody>
      </p:sp>
    </p:spTree>
    <p:extLst>
      <p:ext uri="{BB962C8B-B14F-4D97-AF65-F5344CB8AC3E}">
        <p14:creationId xmlns:p14="http://schemas.microsoft.com/office/powerpoint/2010/main" val="4178258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30270" y="875211"/>
            <a:ext cx="9603275" cy="4591134"/>
          </a:xfrm>
        </p:spPr>
        <p:txBody>
          <a:bodyPr>
            <a:normAutofit fontScale="92500"/>
          </a:bodyPr>
          <a:lstStyle/>
          <a:p>
            <a:pPr algn="just"/>
            <a:r>
              <a:rPr lang="tr-TR" dirty="0" smtClean="0"/>
              <a:t>Böylece </a:t>
            </a:r>
            <a:r>
              <a:rPr lang="tr-TR" dirty="0" err="1" smtClean="0"/>
              <a:t>İslamın</a:t>
            </a:r>
            <a:r>
              <a:rPr lang="tr-TR" dirty="0" smtClean="0"/>
              <a:t> ilk yılları Kuran ve hadiste geçen, anlamı </a:t>
            </a:r>
            <a:r>
              <a:rPr lang="tr-TR" dirty="0" err="1" smtClean="0"/>
              <a:t>sahabîler</a:t>
            </a:r>
            <a:r>
              <a:rPr lang="tr-TR" dirty="0" smtClean="0"/>
              <a:t> tarafından bilinmeyen garip lafızların Hz Peygamber tarafından izah edilmesi, </a:t>
            </a:r>
            <a:r>
              <a:rPr lang="tr-TR" dirty="0" err="1" smtClean="0"/>
              <a:t>sahabîlerin</a:t>
            </a:r>
            <a:r>
              <a:rPr lang="tr-TR" dirty="0" smtClean="0"/>
              <a:t> de Hz Peygamberin açıklamalarını ezberleyerek yazmaları ya da rivayet etmeleri  </a:t>
            </a:r>
            <a:r>
              <a:rPr lang="tr-TR" dirty="0" smtClean="0"/>
              <a:t>ile </a:t>
            </a:r>
            <a:r>
              <a:rPr lang="tr-TR" dirty="0" smtClean="0"/>
              <a:t>Arap </a:t>
            </a:r>
            <a:r>
              <a:rPr lang="tr-TR" dirty="0" smtClean="0"/>
              <a:t>sözlükçülük çalışmalarının ilk </a:t>
            </a:r>
            <a:r>
              <a:rPr lang="tr-TR" dirty="0" smtClean="0"/>
              <a:t>aşaması başlamıştır.</a:t>
            </a:r>
            <a:endParaRPr lang="tr-TR" dirty="0" smtClean="0"/>
          </a:p>
          <a:p>
            <a:pPr algn="just"/>
            <a:r>
              <a:rPr lang="tr-TR" dirty="0" err="1" smtClean="0"/>
              <a:t>İbn</a:t>
            </a:r>
            <a:r>
              <a:rPr lang="tr-TR" dirty="0" smtClean="0"/>
              <a:t> ‘Abbas ile başlayan </a:t>
            </a:r>
            <a:r>
              <a:rPr lang="tr-TR" dirty="0" err="1" smtClean="0"/>
              <a:t>Ğarîbu’l</a:t>
            </a:r>
            <a:r>
              <a:rPr lang="tr-TR" dirty="0" smtClean="0"/>
              <a:t>-Kuran üzerindeki çalışmalarla el-</a:t>
            </a:r>
            <a:r>
              <a:rPr lang="tr-TR" dirty="0" err="1" smtClean="0"/>
              <a:t>Esma’î</a:t>
            </a:r>
            <a:r>
              <a:rPr lang="tr-TR" dirty="0" smtClean="0"/>
              <a:t>, </a:t>
            </a:r>
            <a:r>
              <a:rPr lang="tr-TR" dirty="0" err="1" smtClean="0"/>
              <a:t>Ebû</a:t>
            </a:r>
            <a:r>
              <a:rPr lang="tr-TR" dirty="0" smtClean="0"/>
              <a:t> </a:t>
            </a:r>
            <a:r>
              <a:rPr lang="tr-TR" dirty="0" err="1" smtClean="0"/>
              <a:t>Zeyd</a:t>
            </a:r>
            <a:r>
              <a:rPr lang="tr-TR" dirty="0" smtClean="0"/>
              <a:t> el-</a:t>
            </a:r>
            <a:r>
              <a:rPr lang="tr-TR" dirty="0" err="1" smtClean="0"/>
              <a:t>Ensârî</a:t>
            </a:r>
            <a:r>
              <a:rPr lang="tr-TR" dirty="0" smtClean="0"/>
              <a:t> gibi dilcilerin çöllere seyahat ederek ya da şehir merkezlerinde bedevi Araplarla temas kurarak derledikleri sözcükleri </a:t>
            </a:r>
            <a:r>
              <a:rPr lang="tr-TR" dirty="0" err="1" smtClean="0"/>
              <a:t>Kitâbu’l-ibil</a:t>
            </a:r>
            <a:r>
              <a:rPr lang="tr-TR" dirty="0" smtClean="0"/>
              <a:t>, </a:t>
            </a:r>
            <a:r>
              <a:rPr lang="tr-TR" dirty="0" err="1" smtClean="0"/>
              <a:t>Kitâbu’l-hayl</a:t>
            </a:r>
            <a:r>
              <a:rPr lang="tr-TR" dirty="0" smtClean="0"/>
              <a:t> olarak adlandırılan kitaplarda toplamaları ise sözlükçülük çalışmalarının ikinci aşamasını oluşturur.</a:t>
            </a:r>
          </a:p>
          <a:p>
            <a:pPr algn="just"/>
            <a:r>
              <a:rPr lang="tr-TR" dirty="0" smtClean="0"/>
              <a:t>el-</a:t>
            </a:r>
            <a:r>
              <a:rPr lang="tr-TR" dirty="0" err="1" smtClean="0"/>
              <a:t>Halîl</a:t>
            </a:r>
            <a:r>
              <a:rPr lang="tr-TR" dirty="0"/>
              <a:t> </a:t>
            </a:r>
            <a:r>
              <a:rPr lang="tr-TR" dirty="0" smtClean="0"/>
              <a:t>b. </a:t>
            </a:r>
            <a:r>
              <a:rPr lang="tr-TR" dirty="0" err="1" smtClean="0"/>
              <a:t>Ahmed</a:t>
            </a:r>
            <a:r>
              <a:rPr lang="tr-TR" dirty="0" smtClean="0"/>
              <a:t> tarafından yazılan </a:t>
            </a:r>
            <a:r>
              <a:rPr lang="tr-TR" dirty="0" err="1" smtClean="0"/>
              <a:t>Kitâbu’l</a:t>
            </a:r>
            <a:r>
              <a:rPr lang="tr-TR" dirty="0" smtClean="0"/>
              <a:t>- ‘</a:t>
            </a:r>
            <a:r>
              <a:rPr lang="tr-TR" dirty="0" err="1" smtClean="0"/>
              <a:t>ayn</a:t>
            </a:r>
            <a:r>
              <a:rPr lang="tr-TR" dirty="0" smtClean="0"/>
              <a:t> ile başlayan ve kelimelerin tertibinde belirli bir metot takip edilen eserlerin yazılması ise üçüncü aşamayı oluşturur.</a:t>
            </a:r>
          </a:p>
          <a:p>
            <a:pPr algn="just"/>
            <a:endParaRPr lang="tr-TR" dirty="0" smtClean="0"/>
          </a:p>
        </p:txBody>
      </p:sp>
    </p:spTree>
    <p:extLst>
      <p:ext uri="{BB962C8B-B14F-4D97-AF65-F5344CB8AC3E}">
        <p14:creationId xmlns:p14="http://schemas.microsoft.com/office/powerpoint/2010/main" val="3611541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30270" y="822960"/>
            <a:ext cx="9603275" cy="4643385"/>
          </a:xfrm>
        </p:spPr>
        <p:txBody>
          <a:bodyPr/>
          <a:lstStyle/>
          <a:p>
            <a:pPr algn="just"/>
            <a:r>
              <a:rPr lang="tr-TR" dirty="0" smtClean="0"/>
              <a:t>es-</a:t>
            </a:r>
            <a:r>
              <a:rPr lang="tr-TR" dirty="0" err="1" smtClean="0"/>
              <a:t>Şeybânî</a:t>
            </a:r>
            <a:r>
              <a:rPr lang="tr-TR" dirty="0" smtClean="0"/>
              <a:t>, </a:t>
            </a:r>
            <a:r>
              <a:rPr lang="tr-TR" dirty="0" err="1" smtClean="0"/>
              <a:t>Ebû</a:t>
            </a:r>
            <a:r>
              <a:rPr lang="tr-TR" dirty="0" smtClean="0"/>
              <a:t> ‘</a:t>
            </a:r>
            <a:r>
              <a:rPr lang="tr-TR" dirty="0" err="1" smtClean="0"/>
              <a:t>Ubeyde</a:t>
            </a:r>
            <a:r>
              <a:rPr lang="tr-TR" dirty="0" smtClean="0"/>
              <a:t>, el-</a:t>
            </a:r>
            <a:r>
              <a:rPr lang="tr-TR" dirty="0" err="1" smtClean="0"/>
              <a:t>Esma‘î</a:t>
            </a:r>
            <a:r>
              <a:rPr lang="tr-TR" dirty="0" smtClean="0"/>
              <a:t> gibi âlimler aynı konulardaki lafızları aynı yerde toplamaya çalışmışlar, el-Halil ise dilin bütün lafızlarını içine alacak ve belirli bir metoda sahip bir lügat yazmayı hedeflemiştir.</a:t>
            </a:r>
          </a:p>
          <a:p>
            <a:pPr algn="just"/>
            <a:r>
              <a:rPr lang="tr-TR" dirty="0" smtClean="0"/>
              <a:t>Çalışmaların başlamasının temelinde Kuran ve hadisin muhafaza edilmesi amacı yer alır. </a:t>
            </a:r>
          </a:p>
          <a:p>
            <a:pPr algn="just"/>
            <a:r>
              <a:rPr lang="tr-TR" dirty="0" smtClean="0"/>
              <a:t>Bu anlamda Arap dili ve edebiyatında telif edilen sözlükleri iki bölüme ayırarak inceleyebiliriz:</a:t>
            </a:r>
          </a:p>
          <a:p>
            <a:pPr algn="just">
              <a:buFont typeface="Wingdings" panose="05000000000000000000" pitchFamily="2" charset="2"/>
              <a:buChar char="v"/>
            </a:pPr>
            <a:r>
              <a:rPr lang="tr-TR" b="1" dirty="0" smtClean="0">
                <a:solidFill>
                  <a:srgbClr val="FF0000"/>
                </a:solidFill>
              </a:rPr>
              <a:t>Belli konulara tahsis edilen eserler</a:t>
            </a:r>
          </a:p>
          <a:p>
            <a:pPr algn="just">
              <a:buFont typeface="Wingdings" panose="05000000000000000000" pitchFamily="2" charset="2"/>
              <a:buChar char="v"/>
            </a:pPr>
            <a:r>
              <a:rPr lang="tr-TR" b="1" dirty="0" smtClean="0">
                <a:solidFill>
                  <a:srgbClr val="FF0000"/>
                </a:solidFill>
              </a:rPr>
              <a:t>İçerisinde belli metotlar takip edilerek, dilin bütün müfredatını içermesi hedeflenen sözlükler (alfabetik sözlükçülük) </a:t>
            </a:r>
            <a:endParaRPr lang="tr-TR" b="1" dirty="0">
              <a:solidFill>
                <a:srgbClr val="FF0000"/>
              </a:solidFill>
            </a:endParaRPr>
          </a:p>
        </p:txBody>
      </p:sp>
    </p:spTree>
    <p:extLst>
      <p:ext uri="{BB962C8B-B14F-4D97-AF65-F5344CB8AC3E}">
        <p14:creationId xmlns:p14="http://schemas.microsoft.com/office/powerpoint/2010/main" val="14463397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30270" y="953589"/>
            <a:ext cx="9603275" cy="4512756"/>
          </a:xfrm>
        </p:spPr>
        <p:txBody>
          <a:bodyPr>
            <a:normAutofit fontScale="92500" lnSpcReduction="10000"/>
          </a:bodyPr>
          <a:lstStyle/>
          <a:p>
            <a:r>
              <a:rPr lang="tr-TR" b="1" dirty="0" smtClean="0"/>
              <a:t>MEVZU LÜGATLER</a:t>
            </a:r>
          </a:p>
          <a:p>
            <a:pPr marL="0" indent="0">
              <a:buNone/>
            </a:pPr>
            <a:r>
              <a:rPr lang="tr-TR" b="1" u="sng" dirty="0" smtClean="0"/>
              <a:t>Kuran’daki Garip Lafızların İzahını Amaçlayan Eserler:</a:t>
            </a:r>
          </a:p>
          <a:p>
            <a:pPr algn="just">
              <a:buFont typeface="Wingdings" panose="05000000000000000000" pitchFamily="2" charset="2"/>
              <a:buChar char="Ø"/>
            </a:pPr>
            <a:r>
              <a:rPr lang="tr-TR" b="1" dirty="0" err="1" smtClean="0"/>
              <a:t>Me’anî’l</a:t>
            </a:r>
            <a:r>
              <a:rPr lang="tr-TR" b="1" dirty="0" smtClean="0"/>
              <a:t>-Kuran – el-</a:t>
            </a:r>
            <a:r>
              <a:rPr lang="tr-TR" b="1" dirty="0" err="1" smtClean="0"/>
              <a:t>Ferrâ</a:t>
            </a:r>
            <a:r>
              <a:rPr lang="tr-TR" b="1" dirty="0" smtClean="0"/>
              <a:t>’ (öl. 822) </a:t>
            </a:r>
            <a:r>
              <a:rPr lang="tr-TR" dirty="0" smtClean="0"/>
              <a:t>(Kuran’da geçen garip lafızları açıklamaktadır. Sure sırasına göre düzenlenmiş olup, Fatiha suresiyle başlayıp </a:t>
            </a:r>
            <a:r>
              <a:rPr lang="tr-TR" dirty="0" err="1" smtClean="0"/>
              <a:t>Nâs</a:t>
            </a:r>
            <a:r>
              <a:rPr lang="tr-TR" dirty="0" smtClean="0"/>
              <a:t> suresiyle biter. Üç cilt olarak Beyrut’ta neşredilmiştir.)</a:t>
            </a:r>
          </a:p>
          <a:p>
            <a:pPr algn="just">
              <a:buFont typeface="Wingdings" panose="05000000000000000000" pitchFamily="2" charset="2"/>
              <a:buChar char="Ø"/>
            </a:pPr>
            <a:r>
              <a:rPr lang="tr-TR" b="1" dirty="0" err="1" smtClean="0"/>
              <a:t>Ğarîbu’l</a:t>
            </a:r>
            <a:r>
              <a:rPr lang="tr-TR" b="1" dirty="0" smtClean="0"/>
              <a:t>-Kuran – </a:t>
            </a:r>
            <a:r>
              <a:rPr lang="tr-TR" b="1" dirty="0" err="1" smtClean="0"/>
              <a:t>İbn</a:t>
            </a:r>
            <a:r>
              <a:rPr lang="tr-TR" b="1" dirty="0" smtClean="0"/>
              <a:t> </a:t>
            </a:r>
            <a:r>
              <a:rPr lang="tr-TR" b="1" dirty="0" err="1" smtClean="0"/>
              <a:t>Kuteybe</a:t>
            </a:r>
            <a:r>
              <a:rPr lang="tr-TR" b="1" dirty="0" smtClean="0"/>
              <a:t> (öl. 889) </a:t>
            </a:r>
            <a:r>
              <a:rPr lang="tr-TR" dirty="0" smtClean="0"/>
              <a:t>(</a:t>
            </a:r>
            <a:r>
              <a:rPr lang="tr-TR" dirty="0" err="1" smtClean="0"/>
              <a:t>İbn</a:t>
            </a:r>
            <a:r>
              <a:rPr lang="tr-TR" dirty="0" smtClean="0"/>
              <a:t> </a:t>
            </a:r>
            <a:r>
              <a:rPr lang="tr-TR" dirty="0" err="1" smtClean="0"/>
              <a:t>Kuteybe’nin</a:t>
            </a:r>
            <a:r>
              <a:rPr lang="tr-TR" dirty="0" smtClean="0"/>
              <a:t> başka bir çalışmasını tamamlayıcı nitelikte olan bu eserde, garip kelimeleri bir lügat halinde bu kitabında toplamıştır. «Allah’ın isimlerinin ve sıfatlarının iştikakı» başlıklı bölümde 26 kelimenin etimolojik ve edebi izahını yapmış; «Kitapta çok kullanılan kelimeler» başlıklı bölümde 40 kadar kelimeyi incelemiş, daha sonra da Fatiha suresinden başlayıp </a:t>
            </a:r>
            <a:r>
              <a:rPr lang="tr-TR" dirty="0" err="1" smtClean="0"/>
              <a:t>Nâs</a:t>
            </a:r>
            <a:r>
              <a:rPr lang="tr-TR" dirty="0" smtClean="0"/>
              <a:t> suresinin sonuna kadar her suredeki anlaşılması zor kelime ve terkiplerin açıklamasını yapmıştır. 1958’te Kahire’de neşredilmiştir.)</a:t>
            </a:r>
            <a:endParaRPr lang="tr-TR" dirty="0"/>
          </a:p>
        </p:txBody>
      </p:sp>
    </p:spTree>
    <p:extLst>
      <p:ext uri="{BB962C8B-B14F-4D97-AF65-F5344CB8AC3E}">
        <p14:creationId xmlns:p14="http://schemas.microsoft.com/office/powerpoint/2010/main" val="889489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30270" y="940526"/>
            <a:ext cx="9603275" cy="4525819"/>
          </a:xfrm>
        </p:spPr>
        <p:txBody>
          <a:bodyPr>
            <a:normAutofit fontScale="92500" lnSpcReduction="20000"/>
          </a:bodyPr>
          <a:lstStyle/>
          <a:p>
            <a:pPr algn="just">
              <a:buFont typeface="Wingdings" panose="05000000000000000000" pitchFamily="2" charset="2"/>
              <a:buChar char="Ø"/>
            </a:pPr>
            <a:r>
              <a:rPr lang="tr-TR" b="1" dirty="0" smtClean="0"/>
              <a:t>el-</a:t>
            </a:r>
            <a:r>
              <a:rPr lang="tr-TR" b="1" dirty="0" err="1" smtClean="0"/>
              <a:t>Mufredât</a:t>
            </a:r>
            <a:r>
              <a:rPr lang="tr-TR" b="1" dirty="0" smtClean="0"/>
              <a:t> – er-</a:t>
            </a:r>
            <a:r>
              <a:rPr lang="tr-TR" b="1" dirty="0" err="1" smtClean="0"/>
              <a:t>Râğıb</a:t>
            </a:r>
            <a:r>
              <a:rPr lang="tr-TR" b="1" dirty="0" smtClean="0"/>
              <a:t> el-</a:t>
            </a:r>
            <a:r>
              <a:rPr lang="tr-TR" b="1" dirty="0" err="1" smtClean="0"/>
              <a:t>İsfehânî</a:t>
            </a:r>
            <a:r>
              <a:rPr lang="tr-TR" b="1" dirty="0" smtClean="0"/>
              <a:t> </a:t>
            </a:r>
            <a:r>
              <a:rPr lang="tr-TR" dirty="0" smtClean="0"/>
              <a:t>(öl. 1108) (Kuranı Kerim’deki garip kelimelerin bir şerhi olup, «garip lafızlar sözlüğü» durumundadır. Müellif eserinde lafızları ilk harflerine göre alfabetik olarak sıraya koymuş ve tertip esnasında kelimelerin ikinci, üçüncü harflerini de göz önüne almıştır. Asıl ve mecazi manalar arasındaki ilişkiye dayanarak sözlerine Kuran, hadis ve şiirden </a:t>
            </a:r>
            <a:r>
              <a:rPr lang="tr-TR" dirty="0" err="1" smtClean="0"/>
              <a:t>şevâhid</a:t>
            </a:r>
            <a:r>
              <a:rPr lang="tr-TR" dirty="0" smtClean="0"/>
              <a:t> getirir. Kitap sadece Kuran’da yer alan kelimelere mahsus bir sözlük olması nedeniyle Kuran ilimleri alanında araştırma yapanlar için önemli bir başvuru kaynağıdır.  1961 yılında Mısır’da neşredilmiştir.) </a:t>
            </a:r>
          </a:p>
          <a:p>
            <a:pPr algn="just">
              <a:buFont typeface="Wingdings" panose="05000000000000000000" pitchFamily="2" charset="2"/>
              <a:buChar char="Ø"/>
            </a:pPr>
            <a:r>
              <a:rPr lang="tr-TR" b="1" dirty="0" err="1" smtClean="0"/>
              <a:t>Tefsîru</a:t>
            </a:r>
            <a:r>
              <a:rPr lang="tr-TR" b="1" dirty="0" smtClean="0"/>
              <a:t> </a:t>
            </a:r>
            <a:r>
              <a:rPr lang="tr-TR" b="1" dirty="0" err="1" smtClean="0"/>
              <a:t>Ğarîbi’l</a:t>
            </a:r>
            <a:r>
              <a:rPr lang="tr-TR" b="1" dirty="0" smtClean="0"/>
              <a:t>-</a:t>
            </a:r>
            <a:r>
              <a:rPr lang="tr-TR" b="1" dirty="0" err="1" smtClean="0"/>
              <a:t>Kurâni’l</a:t>
            </a:r>
            <a:r>
              <a:rPr lang="tr-TR" b="1" dirty="0" smtClean="0"/>
              <a:t>-azîm – er-</a:t>
            </a:r>
            <a:r>
              <a:rPr lang="tr-TR" b="1" dirty="0" err="1" smtClean="0"/>
              <a:t>Râzî</a:t>
            </a:r>
            <a:r>
              <a:rPr lang="tr-TR" b="1" dirty="0" smtClean="0"/>
              <a:t> </a:t>
            </a:r>
            <a:r>
              <a:rPr lang="tr-TR" dirty="0" smtClean="0"/>
              <a:t>(öl. 1267) </a:t>
            </a:r>
            <a:r>
              <a:rPr lang="tr-TR" dirty="0" smtClean="0"/>
              <a:t>(Kuran’da </a:t>
            </a:r>
            <a:r>
              <a:rPr lang="tr-TR" dirty="0" smtClean="0"/>
              <a:t>yer alan garip lafızlar izah edilmiş, bu lafızlar son harf sistemine göre düzenlenmiştir. Araştırılan bir kelime için önce kelimenin son harfine göre ilgili baba, bu </a:t>
            </a:r>
            <a:r>
              <a:rPr lang="tr-TR" dirty="0" err="1" smtClean="0"/>
              <a:t>bab</a:t>
            </a:r>
            <a:r>
              <a:rPr lang="tr-TR" dirty="0" smtClean="0"/>
              <a:t> içerisindeki ilk harfine göre fasıla bakmak gerekir. 1624 madde ve yaklaşık 10 bin kelime vardır. Kelimeler açıklanırken hadis ve şiirden de yararlanmıştır. 1997’de T. Diyanet Vakfı tarafından Ankara’da neşredilmiştir.)</a:t>
            </a:r>
            <a:endParaRPr lang="tr-TR" dirty="0"/>
          </a:p>
        </p:txBody>
      </p:sp>
    </p:spTree>
    <p:extLst>
      <p:ext uri="{BB962C8B-B14F-4D97-AF65-F5344CB8AC3E}">
        <p14:creationId xmlns:p14="http://schemas.microsoft.com/office/powerpoint/2010/main" val="2750396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30270" y="992777"/>
            <a:ext cx="9603275" cy="4473568"/>
          </a:xfrm>
        </p:spPr>
        <p:txBody>
          <a:bodyPr>
            <a:normAutofit fontScale="85000" lnSpcReduction="10000"/>
          </a:bodyPr>
          <a:lstStyle/>
          <a:p>
            <a:pPr marL="0" indent="0">
              <a:buNone/>
            </a:pPr>
            <a:r>
              <a:rPr lang="tr-TR" b="1" u="sng" dirty="0" smtClean="0"/>
              <a:t>Hadislerdeki Garip Lafızların İzahını Amaçlayan Eserler:</a:t>
            </a:r>
          </a:p>
          <a:p>
            <a:pPr algn="just">
              <a:buFont typeface="Wingdings" panose="05000000000000000000" pitchFamily="2" charset="2"/>
              <a:buChar char="v"/>
            </a:pPr>
            <a:r>
              <a:rPr lang="tr-TR" b="1" dirty="0" err="1" smtClean="0"/>
              <a:t>Ğarîbu’l-hadîs</a:t>
            </a:r>
            <a:r>
              <a:rPr lang="tr-TR" b="1" dirty="0" smtClean="0"/>
              <a:t> – </a:t>
            </a:r>
            <a:r>
              <a:rPr lang="tr-TR" b="1" dirty="0" err="1" smtClean="0"/>
              <a:t>Ebû</a:t>
            </a:r>
            <a:r>
              <a:rPr lang="tr-TR" b="1" dirty="0" smtClean="0"/>
              <a:t> ‘Ubeyd el-</a:t>
            </a:r>
            <a:r>
              <a:rPr lang="tr-TR" b="1" dirty="0" err="1" smtClean="0"/>
              <a:t>Herevî</a:t>
            </a:r>
            <a:r>
              <a:rPr lang="tr-TR" b="1" dirty="0" smtClean="0"/>
              <a:t> </a:t>
            </a:r>
            <a:r>
              <a:rPr lang="tr-TR" dirty="0" smtClean="0"/>
              <a:t>(öl. 838) (Hadislerde geçen nadir kelime ve tabirlerin izahı hakkındadır. )</a:t>
            </a:r>
          </a:p>
          <a:p>
            <a:pPr algn="just">
              <a:buFont typeface="Wingdings" panose="05000000000000000000" pitchFamily="2" charset="2"/>
              <a:buChar char="v"/>
            </a:pPr>
            <a:r>
              <a:rPr lang="tr-TR" b="1" dirty="0" err="1" smtClean="0"/>
              <a:t>Ğarîbu’l-hadîs</a:t>
            </a:r>
            <a:r>
              <a:rPr lang="tr-TR" b="1" dirty="0" smtClean="0"/>
              <a:t> – </a:t>
            </a:r>
            <a:r>
              <a:rPr lang="tr-TR" b="1" dirty="0" err="1" smtClean="0"/>
              <a:t>İbn</a:t>
            </a:r>
            <a:r>
              <a:rPr lang="tr-TR" b="1" dirty="0" smtClean="0"/>
              <a:t> </a:t>
            </a:r>
            <a:r>
              <a:rPr lang="tr-TR" b="1" dirty="0" err="1" smtClean="0"/>
              <a:t>Kuteybe</a:t>
            </a:r>
            <a:r>
              <a:rPr lang="tr-TR" b="1" dirty="0" smtClean="0"/>
              <a:t> </a:t>
            </a:r>
            <a:r>
              <a:rPr lang="tr-TR" dirty="0" smtClean="0"/>
              <a:t>(öl. 887) (el-</a:t>
            </a:r>
            <a:r>
              <a:rPr lang="tr-TR" dirty="0" err="1" smtClean="0"/>
              <a:t>Kâsım</a:t>
            </a:r>
            <a:r>
              <a:rPr lang="tr-TR" dirty="0" smtClean="0"/>
              <a:t> b. </a:t>
            </a:r>
            <a:r>
              <a:rPr lang="tr-TR" dirty="0" err="1" smtClean="0"/>
              <a:t>Sellâm’ın</a:t>
            </a:r>
            <a:r>
              <a:rPr lang="tr-TR" dirty="0" smtClean="0"/>
              <a:t> eserine almadığı garip kelimeleri konularına göre sınıflandırmış, kelimeleri şiirlerle, Arap atasözleri ve tarihi olaylarla açıklamıştır. Müellif </a:t>
            </a:r>
            <a:r>
              <a:rPr lang="tr-TR" dirty="0" err="1" smtClean="0"/>
              <a:t>Sellâm</a:t>
            </a:r>
            <a:r>
              <a:rPr lang="tr-TR" dirty="0" smtClean="0"/>
              <a:t> ve kendisinin bu eserinden sonra başka bir çalışmaya ihtiyaç duyulmayacağını söylemiştir. 1970’te Paris’te, 1979’ta Tunus’ta ve 1988’te Beyrut’ta yayınlanmıştır.)</a:t>
            </a:r>
          </a:p>
          <a:p>
            <a:pPr algn="just">
              <a:buFont typeface="Wingdings" panose="05000000000000000000" pitchFamily="2" charset="2"/>
              <a:buChar char="v"/>
            </a:pPr>
            <a:r>
              <a:rPr lang="tr-TR" b="1" dirty="0" smtClean="0"/>
              <a:t>el-</a:t>
            </a:r>
            <a:r>
              <a:rPr lang="tr-TR" b="1" dirty="0" err="1" smtClean="0"/>
              <a:t>Fâ’ik</a:t>
            </a:r>
            <a:r>
              <a:rPr lang="tr-TR" b="1" dirty="0" smtClean="0"/>
              <a:t> fî </a:t>
            </a:r>
            <a:r>
              <a:rPr lang="tr-TR" b="1" dirty="0" err="1" smtClean="0"/>
              <a:t>ğarîbi’l-hadîs</a:t>
            </a:r>
            <a:r>
              <a:rPr lang="tr-TR" b="1" dirty="0" smtClean="0"/>
              <a:t> – ez-</a:t>
            </a:r>
            <a:r>
              <a:rPr lang="tr-TR" b="1" dirty="0" err="1" smtClean="0"/>
              <a:t>Zemahşerî</a:t>
            </a:r>
            <a:r>
              <a:rPr lang="tr-TR" b="1" dirty="0" smtClean="0"/>
              <a:t> </a:t>
            </a:r>
            <a:r>
              <a:rPr lang="tr-TR" dirty="0" smtClean="0"/>
              <a:t>(öl. 1143) (Türk asıllı tefsir, hadis, dil ve edebiyat âlimi olan </a:t>
            </a:r>
            <a:r>
              <a:rPr lang="tr-TR" dirty="0" err="1" smtClean="0"/>
              <a:t>Zemahşerî</a:t>
            </a:r>
            <a:r>
              <a:rPr lang="tr-TR" dirty="0" smtClean="0"/>
              <a:t> tarafından yazılmış bir hadis lügatidir. Hadisle ilgili garip kelimeler ilk iki harfine göre alfabetik olarak düzenlenmiş ve açıklamaları yapılmıştır. Açıklarken ayet, şiir ve atasözlerinden de </a:t>
            </a:r>
            <a:r>
              <a:rPr lang="tr-TR" dirty="0" err="1" smtClean="0"/>
              <a:t>istişhad</a:t>
            </a:r>
            <a:r>
              <a:rPr lang="tr-TR" dirty="0" smtClean="0"/>
              <a:t> yapmış; gramer ve belagat konularında kendi görüşlerini ifade etmiştir.  İlk defa 1906’da iki cilt olarak </a:t>
            </a:r>
            <a:r>
              <a:rPr lang="tr-TR" dirty="0" err="1" smtClean="0"/>
              <a:t>Haydarabad’da</a:t>
            </a:r>
            <a:r>
              <a:rPr lang="tr-TR" dirty="0" smtClean="0"/>
              <a:t>, dört cilt olarak 1945 yılında Kahire’de yayınlanmıştır. </a:t>
            </a:r>
          </a:p>
        </p:txBody>
      </p:sp>
    </p:spTree>
    <p:extLst>
      <p:ext uri="{BB962C8B-B14F-4D97-AF65-F5344CB8AC3E}">
        <p14:creationId xmlns:p14="http://schemas.microsoft.com/office/powerpoint/2010/main" val="286463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30270" y="940526"/>
            <a:ext cx="9603275" cy="4525819"/>
          </a:xfrm>
        </p:spPr>
        <p:txBody>
          <a:bodyPr>
            <a:normAutofit fontScale="85000" lnSpcReduction="20000"/>
          </a:bodyPr>
          <a:lstStyle/>
          <a:p>
            <a:pPr marL="0" indent="0">
              <a:buNone/>
            </a:pPr>
            <a:r>
              <a:rPr lang="tr-TR" b="1" u="sng" dirty="0" smtClean="0"/>
              <a:t>Fıkıhla İlgili Terimleri İzah Etmeyi Amaçlayan Eserler:</a:t>
            </a:r>
          </a:p>
          <a:p>
            <a:pPr marL="0" indent="0" algn="just">
              <a:buNone/>
            </a:pPr>
            <a:r>
              <a:rPr lang="tr-TR" dirty="0" smtClean="0"/>
              <a:t>Bu alanda yazılan eserlerin ortak özelliği fıkıh alanında kaleme alınmış önemli bir kitapta geçen garip lafızları izah etmesi, şiirden daha çok hadislerle </a:t>
            </a:r>
            <a:r>
              <a:rPr lang="tr-TR" dirty="0" err="1" smtClean="0"/>
              <a:t>istişhada</a:t>
            </a:r>
            <a:r>
              <a:rPr lang="tr-TR" dirty="0" smtClean="0"/>
              <a:t>, fakih ve muhaddislerin isimlerini ve bu isimlerin hadislerde geçtiği yerleri göstermeye önem vermesidir. </a:t>
            </a:r>
          </a:p>
          <a:p>
            <a:pPr marL="0" indent="0" algn="just">
              <a:buNone/>
            </a:pPr>
            <a:r>
              <a:rPr lang="tr-TR" b="1" u="sng" dirty="0" err="1" smtClean="0"/>
              <a:t>Kitâbu’s-Sıfât</a:t>
            </a:r>
            <a:r>
              <a:rPr lang="tr-TR" b="1" u="sng" dirty="0" smtClean="0"/>
              <a:t> olarak Adlandırılan Eserler: </a:t>
            </a:r>
          </a:p>
          <a:p>
            <a:pPr marL="0" indent="0" algn="just">
              <a:buNone/>
            </a:pPr>
            <a:r>
              <a:rPr lang="tr-TR" dirty="0" smtClean="0"/>
              <a:t>Bu kitaplar, bu alanda telif edilen diğer kitapların aksine birçok konuyu içerir. Konularına göre düzenlenmiş sözlüklerdir; insan, deve, bitki vb. varlıkların özellikleri </a:t>
            </a:r>
            <a:r>
              <a:rPr lang="tr-TR" dirty="0" err="1" smtClean="0"/>
              <a:t>bablar</a:t>
            </a:r>
            <a:r>
              <a:rPr lang="tr-TR" dirty="0" smtClean="0"/>
              <a:t> halinde ele alınmış ve açıklanmıştır. </a:t>
            </a:r>
          </a:p>
          <a:p>
            <a:pPr algn="just">
              <a:buFont typeface="Wingdings" panose="05000000000000000000" pitchFamily="2" charset="2"/>
              <a:buChar char="§"/>
            </a:pPr>
            <a:r>
              <a:rPr lang="tr-TR" b="1" dirty="0" err="1" smtClean="0"/>
              <a:t>Fıkhu’l-luğa</a:t>
            </a:r>
            <a:r>
              <a:rPr lang="tr-TR" b="1" dirty="0" smtClean="0"/>
              <a:t> – es-Se ‘</a:t>
            </a:r>
            <a:r>
              <a:rPr lang="tr-TR" b="1" dirty="0" err="1" smtClean="0"/>
              <a:t>âlibî</a:t>
            </a:r>
            <a:r>
              <a:rPr lang="tr-TR" b="1" dirty="0" smtClean="0"/>
              <a:t> </a:t>
            </a:r>
            <a:r>
              <a:rPr lang="tr-TR" dirty="0" smtClean="0"/>
              <a:t>(öl. 1038) (Filoloji alanında yazılmış ilk eserlerden birisidir. 30 ana bölüm ve bu ana bölümler altında yer alan </a:t>
            </a:r>
            <a:r>
              <a:rPr lang="tr-TR" dirty="0" err="1" smtClean="0"/>
              <a:t>tâlî</a:t>
            </a:r>
            <a:r>
              <a:rPr lang="tr-TR" dirty="0" smtClean="0"/>
              <a:t> bölümlerden oluşur. Lafızların asıl manaları ile bu manalar dışında kullanıldıkları yan anlamlarını da ele alarak, normal okuyucular tarafından bilinmeyecek ince farkları belirtir. Beyrut ve Kahire’de farklı tarihlerde basılmıştır.) </a:t>
            </a:r>
            <a:endParaRPr lang="tr-TR" dirty="0"/>
          </a:p>
        </p:txBody>
      </p:sp>
    </p:spTree>
    <p:extLst>
      <p:ext uri="{BB962C8B-B14F-4D97-AF65-F5344CB8AC3E}">
        <p14:creationId xmlns:p14="http://schemas.microsoft.com/office/powerpoint/2010/main" val="1794309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30270" y="1018903"/>
            <a:ext cx="9603275" cy="4447442"/>
          </a:xfrm>
        </p:spPr>
        <p:txBody>
          <a:bodyPr>
            <a:normAutofit fontScale="92500" lnSpcReduction="20000"/>
          </a:bodyPr>
          <a:lstStyle/>
          <a:p>
            <a:pPr marL="0" indent="0">
              <a:buNone/>
            </a:pPr>
            <a:r>
              <a:rPr lang="tr-TR" b="1" u="sng" dirty="0" err="1" smtClean="0"/>
              <a:t>Istılâh</a:t>
            </a:r>
            <a:r>
              <a:rPr lang="tr-TR" b="1" u="sng" dirty="0" smtClean="0"/>
              <a:t> Sözlükleri:</a:t>
            </a:r>
          </a:p>
          <a:p>
            <a:pPr marL="0" indent="0" algn="just">
              <a:buNone/>
            </a:pPr>
            <a:r>
              <a:rPr lang="tr-TR" dirty="0" smtClean="0"/>
              <a:t>Herhangi bir ilim dalındaki garip kelimeleri ve terimleri izah eden eserlerin yanı sıra bir de çeşitli ilim dallarındaki terimleri bir arada toplayan eserler kaleme alınmıştır. </a:t>
            </a:r>
          </a:p>
          <a:p>
            <a:pPr algn="just">
              <a:buFont typeface="Courier New" panose="02070309020205020404" pitchFamily="49" charset="0"/>
              <a:buChar char="o"/>
            </a:pPr>
            <a:r>
              <a:rPr lang="tr-TR" b="1" dirty="0" err="1" smtClean="0"/>
              <a:t>Mefâtîhu’l</a:t>
            </a:r>
            <a:r>
              <a:rPr lang="tr-TR" b="1" dirty="0" smtClean="0"/>
              <a:t>- ‘ulûm – el-</a:t>
            </a:r>
            <a:r>
              <a:rPr lang="tr-TR" b="1" dirty="0" err="1" smtClean="0"/>
              <a:t>Hârizmî</a:t>
            </a:r>
            <a:r>
              <a:rPr lang="tr-TR" b="1" dirty="0" smtClean="0"/>
              <a:t> </a:t>
            </a:r>
            <a:r>
              <a:rPr lang="tr-TR" dirty="0" smtClean="0"/>
              <a:t>(öl. 997) (Çeşitli ilimlerdeki terimleri açıklamayı hedefler.)</a:t>
            </a:r>
          </a:p>
          <a:p>
            <a:pPr algn="just">
              <a:buFont typeface="Courier New" panose="02070309020205020404" pitchFamily="49" charset="0"/>
              <a:buChar char="o"/>
            </a:pPr>
            <a:r>
              <a:rPr lang="tr-TR" b="1" dirty="0" smtClean="0"/>
              <a:t>Et-</a:t>
            </a:r>
            <a:r>
              <a:rPr lang="tr-TR" b="1" dirty="0" err="1" smtClean="0"/>
              <a:t>Ta‘rîfât</a:t>
            </a:r>
            <a:r>
              <a:rPr lang="tr-TR" b="1" dirty="0" smtClean="0"/>
              <a:t> </a:t>
            </a:r>
            <a:r>
              <a:rPr lang="tr-TR" b="1" dirty="0" smtClean="0"/>
              <a:t>– el-</a:t>
            </a:r>
            <a:r>
              <a:rPr lang="tr-TR" b="1" dirty="0" err="1" smtClean="0"/>
              <a:t>Curcânî</a:t>
            </a:r>
            <a:r>
              <a:rPr lang="tr-TR" b="1" dirty="0" smtClean="0"/>
              <a:t> (öl. 1413) </a:t>
            </a:r>
            <a:r>
              <a:rPr lang="tr-TR" dirty="0" smtClean="0"/>
              <a:t>(Çeşitli </a:t>
            </a:r>
            <a:r>
              <a:rPr lang="tr-TR" dirty="0" smtClean="0"/>
              <a:t>ilimlerde kullanılan terimlerden bahseder. Eserini hece harflerine göre 28 baba ayırmış, her </a:t>
            </a:r>
            <a:r>
              <a:rPr lang="tr-TR" dirty="0" err="1" smtClean="0"/>
              <a:t>bab</a:t>
            </a:r>
            <a:r>
              <a:rPr lang="tr-TR" dirty="0" smtClean="0"/>
              <a:t> içinde bu babın başlığı olan harfle başlayan terimleri açıklamıştır. Bu terimlerin düzenlenmesinde herhangi bir metot takip edilmemiştir.)</a:t>
            </a:r>
          </a:p>
          <a:p>
            <a:pPr algn="just">
              <a:buFont typeface="Courier New" panose="02070309020205020404" pitchFamily="49" charset="0"/>
              <a:buChar char="o"/>
            </a:pPr>
            <a:r>
              <a:rPr lang="tr-TR" b="1" dirty="0" err="1" smtClean="0"/>
              <a:t>Keşşâfu</a:t>
            </a:r>
            <a:r>
              <a:rPr lang="tr-TR" b="1" dirty="0" smtClean="0"/>
              <a:t> </a:t>
            </a:r>
            <a:r>
              <a:rPr lang="tr-TR" b="1" dirty="0" err="1" smtClean="0"/>
              <a:t>Istılâhâti’l-funûn</a:t>
            </a:r>
            <a:r>
              <a:rPr lang="tr-TR" b="1" dirty="0" smtClean="0"/>
              <a:t> – et-</a:t>
            </a:r>
            <a:r>
              <a:rPr lang="tr-TR" b="1" dirty="0" err="1" smtClean="0"/>
              <a:t>Tehânevî</a:t>
            </a:r>
            <a:r>
              <a:rPr lang="tr-TR" b="1" dirty="0" smtClean="0"/>
              <a:t> (öl. H. 12.yy) </a:t>
            </a:r>
            <a:r>
              <a:rPr lang="tr-TR" dirty="0" smtClean="0"/>
              <a:t>(Yaşadığı dönemde bilinen çeşitli ilimlerdeki terimleri açıklamıştır. Harflerin önceliğine göre </a:t>
            </a:r>
            <a:r>
              <a:rPr lang="tr-TR" dirty="0" err="1" smtClean="0"/>
              <a:t>bablara</a:t>
            </a:r>
            <a:r>
              <a:rPr lang="tr-TR" dirty="0" smtClean="0"/>
              <a:t> göre tasnif edilmiş, terimlerde bu </a:t>
            </a:r>
            <a:r>
              <a:rPr lang="tr-TR" dirty="0" err="1" smtClean="0"/>
              <a:t>bablar</a:t>
            </a:r>
            <a:r>
              <a:rPr lang="tr-TR" dirty="0" smtClean="0"/>
              <a:t> içerisinde son harflerine göre alfabetik sıraya konulmuştur. </a:t>
            </a:r>
            <a:r>
              <a:rPr lang="ar-KW" dirty="0" smtClean="0"/>
              <a:t>أدب </a:t>
            </a:r>
            <a:r>
              <a:rPr lang="tr-TR" dirty="0" smtClean="0"/>
              <a:t> kelimesi </a:t>
            </a:r>
            <a:r>
              <a:rPr lang="ar-KW" dirty="0" smtClean="0"/>
              <a:t>أ </a:t>
            </a:r>
            <a:r>
              <a:rPr lang="tr-TR" dirty="0" smtClean="0"/>
              <a:t> babının </a:t>
            </a:r>
            <a:r>
              <a:rPr lang="ar-KW" dirty="0" smtClean="0"/>
              <a:t>ب </a:t>
            </a:r>
            <a:r>
              <a:rPr lang="tr-TR" dirty="0" smtClean="0"/>
              <a:t>  faslında yer alır. )</a:t>
            </a:r>
            <a:endParaRPr lang="tr-TR" dirty="0"/>
          </a:p>
        </p:txBody>
      </p:sp>
    </p:spTree>
    <p:extLst>
      <p:ext uri="{BB962C8B-B14F-4D97-AF65-F5344CB8AC3E}">
        <p14:creationId xmlns:p14="http://schemas.microsoft.com/office/powerpoint/2010/main" val="45272255"/>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Gallery">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docProps/app.xml><?xml version="1.0" encoding="utf-8"?>
<Properties xmlns="http://schemas.openxmlformats.org/officeDocument/2006/extended-properties" xmlns:vt="http://schemas.openxmlformats.org/officeDocument/2006/docPropsVTypes">
  <Template>TM10001114[[fn=Galeri]]</Template>
  <TotalTime>115</TotalTime>
  <Words>1178</Words>
  <Application>Microsoft Office PowerPoint</Application>
  <PresentationFormat>Geniş ekran</PresentationFormat>
  <Paragraphs>41</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Century Gothic</vt:lpstr>
      <vt:lpstr>Courier New</vt:lpstr>
      <vt:lpstr>Wingdings</vt:lpstr>
      <vt:lpstr>Gallery</vt:lpstr>
      <vt:lpstr>LÜGATLER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LÜGATLER</dc:title>
  <dc:creator>zuhal kazar</dc:creator>
  <cp:lastModifiedBy>zuhal kazar</cp:lastModifiedBy>
  <cp:revision>20</cp:revision>
  <dcterms:created xsi:type="dcterms:W3CDTF">2019-04-13T19:33:17Z</dcterms:created>
  <dcterms:modified xsi:type="dcterms:W3CDTF">2019-04-14T14:08:33Z</dcterms:modified>
</cp:coreProperties>
</file>