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E1A5BBB7-D0FA-4E7B-B27B-DA1BBA699902}"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3691069-F003-4AEA-98EE-F77769B9510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6771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1A5BBB7-D0FA-4E7B-B27B-DA1BBA699902}"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3691069-F003-4AEA-98EE-F77769B95105}" type="slidenum">
              <a:rPr lang="tr-TR" smtClean="0"/>
              <a:t>‹#›</a:t>
            </a:fld>
            <a:endParaRPr lang="tr-TR"/>
          </a:p>
        </p:txBody>
      </p:sp>
    </p:spTree>
    <p:extLst>
      <p:ext uri="{BB962C8B-B14F-4D97-AF65-F5344CB8AC3E}">
        <p14:creationId xmlns:p14="http://schemas.microsoft.com/office/powerpoint/2010/main" val="2859101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1A5BBB7-D0FA-4E7B-B27B-DA1BBA699902}"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3691069-F003-4AEA-98EE-F77769B95105}" type="slidenum">
              <a:rPr lang="tr-TR" smtClean="0"/>
              <a:t>‹#›</a:t>
            </a:fld>
            <a:endParaRPr lang="tr-TR"/>
          </a:p>
        </p:txBody>
      </p:sp>
    </p:spTree>
    <p:extLst>
      <p:ext uri="{BB962C8B-B14F-4D97-AF65-F5344CB8AC3E}">
        <p14:creationId xmlns:p14="http://schemas.microsoft.com/office/powerpoint/2010/main" val="127552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1A5BBB7-D0FA-4E7B-B27B-DA1BBA699902}"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3691069-F003-4AEA-98EE-F77769B95105}" type="slidenum">
              <a:rPr lang="tr-TR" smtClean="0"/>
              <a:t>‹#›</a:t>
            </a:fld>
            <a:endParaRPr lang="tr-TR"/>
          </a:p>
        </p:txBody>
      </p:sp>
    </p:spTree>
    <p:extLst>
      <p:ext uri="{BB962C8B-B14F-4D97-AF65-F5344CB8AC3E}">
        <p14:creationId xmlns:p14="http://schemas.microsoft.com/office/powerpoint/2010/main" val="3214184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1A5BBB7-D0FA-4E7B-B27B-DA1BBA699902}"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3691069-F003-4AEA-98EE-F77769B9510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5027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1A5BBB7-D0FA-4E7B-B27B-DA1BBA699902}"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3691069-F003-4AEA-98EE-F77769B95105}" type="slidenum">
              <a:rPr lang="tr-TR" smtClean="0"/>
              <a:t>‹#›</a:t>
            </a:fld>
            <a:endParaRPr lang="tr-TR"/>
          </a:p>
        </p:txBody>
      </p:sp>
    </p:spTree>
    <p:extLst>
      <p:ext uri="{BB962C8B-B14F-4D97-AF65-F5344CB8AC3E}">
        <p14:creationId xmlns:p14="http://schemas.microsoft.com/office/powerpoint/2010/main" val="2116695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1A5BBB7-D0FA-4E7B-B27B-DA1BBA699902}" type="datetimeFigureOut">
              <a:rPr lang="tr-TR" smtClean="0"/>
              <a:t>7.05.2020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3691069-F003-4AEA-98EE-F77769B95105}" type="slidenum">
              <a:rPr lang="tr-TR" smtClean="0"/>
              <a:t>‹#›</a:t>
            </a:fld>
            <a:endParaRPr lang="tr-TR"/>
          </a:p>
        </p:txBody>
      </p:sp>
    </p:spTree>
    <p:extLst>
      <p:ext uri="{BB962C8B-B14F-4D97-AF65-F5344CB8AC3E}">
        <p14:creationId xmlns:p14="http://schemas.microsoft.com/office/powerpoint/2010/main" val="533731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1A5BBB7-D0FA-4E7B-B27B-DA1BBA699902}" type="datetimeFigureOut">
              <a:rPr lang="tr-TR" smtClean="0"/>
              <a:t>7.05.2020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3691069-F003-4AEA-98EE-F77769B95105}" type="slidenum">
              <a:rPr lang="tr-TR" smtClean="0"/>
              <a:t>‹#›</a:t>
            </a:fld>
            <a:endParaRPr lang="tr-TR"/>
          </a:p>
        </p:txBody>
      </p:sp>
    </p:spTree>
    <p:extLst>
      <p:ext uri="{BB962C8B-B14F-4D97-AF65-F5344CB8AC3E}">
        <p14:creationId xmlns:p14="http://schemas.microsoft.com/office/powerpoint/2010/main" val="1241504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1A5BBB7-D0FA-4E7B-B27B-DA1BBA699902}" type="datetimeFigureOut">
              <a:rPr lang="tr-TR" smtClean="0"/>
              <a:t>7.05.2020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E3691069-F003-4AEA-98EE-F77769B95105}" type="slidenum">
              <a:rPr lang="tr-TR" smtClean="0"/>
              <a:t>‹#›</a:t>
            </a:fld>
            <a:endParaRPr lang="tr-TR"/>
          </a:p>
        </p:txBody>
      </p:sp>
    </p:spTree>
    <p:extLst>
      <p:ext uri="{BB962C8B-B14F-4D97-AF65-F5344CB8AC3E}">
        <p14:creationId xmlns:p14="http://schemas.microsoft.com/office/powerpoint/2010/main" val="3685777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1A5BBB7-D0FA-4E7B-B27B-DA1BBA699902}" type="datetimeFigureOut">
              <a:rPr lang="tr-TR" smtClean="0"/>
              <a:t>7.05.2020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3691069-F003-4AEA-98EE-F77769B95105}" type="slidenum">
              <a:rPr lang="tr-TR" smtClean="0"/>
              <a:t>‹#›</a:t>
            </a:fld>
            <a:endParaRPr lang="tr-TR"/>
          </a:p>
        </p:txBody>
      </p:sp>
    </p:spTree>
    <p:extLst>
      <p:ext uri="{BB962C8B-B14F-4D97-AF65-F5344CB8AC3E}">
        <p14:creationId xmlns:p14="http://schemas.microsoft.com/office/powerpoint/2010/main" val="4124077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1A5BBB7-D0FA-4E7B-B27B-DA1BBA699902}"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3691069-F003-4AEA-98EE-F77769B95105}" type="slidenum">
              <a:rPr lang="tr-TR" smtClean="0"/>
              <a:t>‹#›</a:t>
            </a:fld>
            <a:endParaRPr lang="tr-TR"/>
          </a:p>
        </p:txBody>
      </p:sp>
    </p:spTree>
    <p:extLst>
      <p:ext uri="{BB962C8B-B14F-4D97-AF65-F5344CB8AC3E}">
        <p14:creationId xmlns:p14="http://schemas.microsoft.com/office/powerpoint/2010/main" val="3522548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1A5BBB7-D0FA-4E7B-B27B-DA1BBA699902}" type="datetimeFigureOut">
              <a:rPr lang="tr-TR" smtClean="0"/>
              <a:t>7.05.2020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3691069-F003-4AEA-98EE-F77769B95105}"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50670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FAYDACILIK</a:t>
            </a:r>
            <a:endParaRPr lang="tr-TR" dirty="0"/>
          </a:p>
        </p:txBody>
      </p:sp>
    </p:spTree>
    <p:extLst>
      <p:ext uri="{BB962C8B-B14F-4D97-AF65-F5344CB8AC3E}">
        <p14:creationId xmlns:p14="http://schemas.microsoft.com/office/powerpoint/2010/main" val="3299700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a:t>Mill</a:t>
            </a:r>
            <a:r>
              <a:rPr lang="tr-TR" dirty="0"/>
              <a:t>, işte bu bağlamda olgusal doğrular ile mantıksal veya analitik doğrular arasındaki ayrımı reddetmiştir. O, liberalizmin ruhunun düşmanlarına karşı korunabilmesi için her tür bilginin deneyime dayanması, deneyim yoluyla sınanması gerektiğini savunur. Bununla da kalmayıp, tümdengelimin tümevarıma dayandığını söyler. Mantığı öncelikle </a:t>
            </a:r>
            <a:r>
              <a:rPr lang="tr-TR" dirty="0" err="1"/>
              <a:t>akılyürütme</a:t>
            </a:r>
            <a:r>
              <a:rPr lang="tr-TR" dirty="0"/>
              <a:t> veya çıkarım adı verilen entelektüel işlemin doğru bir biçimde analiz edilmesi işiyle uğraşan disiplin olarak tanımlayan </a:t>
            </a:r>
            <a:r>
              <a:rPr lang="tr-TR" dirty="0" err="1"/>
              <a:t>Mill</a:t>
            </a:r>
            <a:r>
              <a:rPr lang="tr-TR" dirty="0"/>
              <a:t>, genel olarak </a:t>
            </a:r>
            <a:r>
              <a:rPr lang="tr-TR" dirty="0" err="1"/>
              <a:t>akılyürütmeyle</a:t>
            </a:r>
            <a:r>
              <a:rPr lang="tr-TR" dirty="0"/>
              <a:t> de hem </a:t>
            </a:r>
            <a:r>
              <a:rPr lang="tr-TR" dirty="0" err="1"/>
              <a:t>tümdengelimsel</a:t>
            </a:r>
            <a:r>
              <a:rPr lang="tr-TR" dirty="0"/>
              <a:t> hem de </a:t>
            </a:r>
            <a:r>
              <a:rPr lang="tr-TR" dirty="0" err="1"/>
              <a:t>tümevarımsal</a:t>
            </a:r>
            <a:r>
              <a:rPr lang="tr-TR" dirty="0"/>
              <a:t> </a:t>
            </a:r>
            <a:r>
              <a:rPr lang="tr-TR" dirty="0" err="1"/>
              <a:t>akılyürütmeyi</a:t>
            </a:r>
            <a:r>
              <a:rPr lang="tr-TR" dirty="0"/>
              <a:t> anladığını ifade eder. Tümdengelim ve tümevarımla ilgili incelemelerinin ardından, mantığı, bilim onun görüşüne göre, özde gözlemlerden yapılan çıkarımlardan meydana geldiği için bu kez bilim felsefesine eşitler</a:t>
            </a:r>
            <a:r>
              <a:rPr lang="tr-TR" dirty="0" smtClean="0"/>
              <a:t>.</a:t>
            </a:r>
            <a:r>
              <a:rPr lang="tr-TR" dirty="0"/>
              <a:t> (Ahmet Cevizci, Felsefe Tarihi, Say Yayınları 2009 s.521)</a:t>
            </a:r>
          </a:p>
        </p:txBody>
      </p:sp>
    </p:spTree>
    <p:extLst>
      <p:ext uri="{BB962C8B-B14F-4D97-AF65-F5344CB8AC3E}">
        <p14:creationId xmlns:p14="http://schemas.microsoft.com/office/powerpoint/2010/main" val="3507637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 </a:t>
            </a:r>
            <a:r>
              <a:rPr lang="tr-TR" dirty="0" smtClean="0"/>
              <a:t>Yararcılık</a:t>
            </a:r>
            <a:r>
              <a:rPr lang="tr-TR" dirty="0"/>
              <a:t>, 19. yüzyıl İngiliz düşüncesine hâkim olan ve pratik </a:t>
            </a:r>
            <a:r>
              <a:rPr lang="tr-TR" dirty="0" err="1"/>
              <a:t>akılyürütmeyi</a:t>
            </a:r>
            <a:r>
              <a:rPr lang="tr-TR" dirty="0"/>
              <a:t> faydaya dayandırırken, doğru eylemin veya iyi karakterin en yüksek faydayı temin eden eylem ya da karakter olduğunu dile getiren sosyal felsefe anlayışını ifade eder. O, bu yönüyle, Aydınlanmanın bireyciliği, </a:t>
            </a:r>
            <a:r>
              <a:rPr lang="tr-TR" dirty="0" err="1"/>
              <a:t>reformizmi</a:t>
            </a:r>
            <a:r>
              <a:rPr lang="tr-TR" dirty="0"/>
              <a:t> ve liberalizminin 19. yüzyıldaki uzantısını ifade eder. Basit bir haz makinesi olarak insan tasarımından ve hazcı mutluluk telakkisinden yola çıkan bu anlayış, yararcı bir ahlak görüşü temelinde, her türlü sosyal ve politik teorinin insandaki hazcı güdülenmeye dayandırılması gerektiğini savunur</a:t>
            </a:r>
            <a:r>
              <a:rPr lang="tr-TR" dirty="0" smtClean="0"/>
              <a:t>.</a:t>
            </a:r>
            <a:r>
              <a:rPr lang="tr-TR" dirty="0"/>
              <a:t> </a:t>
            </a:r>
            <a:r>
              <a:rPr lang="tr-TR" dirty="0" smtClean="0"/>
              <a:t> </a:t>
            </a:r>
            <a:r>
              <a:rPr lang="tr-TR" dirty="0"/>
              <a:t>(Ahmet Cevizci, Felsefe Tarihi, Say Yayınları 2009 </a:t>
            </a:r>
            <a:r>
              <a:rPr lang="tr-TR" dirty="0" smtClean="0"/>
              <a:t>s.515.)</a:t>
            </a:r>
          </a:p>
          <a:p>
            <a:r>
              <a:rPr lang="tr-TR" dirty="0" smtClean="0"/>
              <a:t> Temsilcileri;</a:t>
            </a:r>
          </a:p>
          <a:p>
            <a:r>
              <a:rPr lang="tr-TR" dirty="0" err="1" smtClean="0"/>
              <a:t>Jeremy</a:t>
            </a:r>
            <a:r>
              <a:rPr lang="tr-TR" dirty="0" smtClean="0"/>
              <a:t> Bentham</a:t>
            </a:r>
          </a:p>
          <a:p>
            <a:r>
              <a:rPr lang="tr-TR" dirty="0" smtClean="0"/>
              <a:t> </a:t>
            </a:r>
            <a:r>
              <a:rPr lang="tr-TR" dirty="0"/>
              <a:t>John </a:t>
            </a:r>
            <a:r>
              <a:rPr lang="tr-TR" dirty="0" err="1"/>
              <a:t>Stuart</a:t>
            </a:r>
            <a:r>
              <a:rPr lang="tr-TR" dirty="0"/>
              <a:t> </a:t>
            </a:r>
            <a:r>
              <a:rPr lang="tr-TR" dirty="0" err="1" smtClean="0"/>
              <a:t>Mill</a:t>
            </a:r>
            <a:endParaRPr lang="tr-TR" dirty="0"/>
          </a:p>
          <a:p>
            <a:endParaRPr lang="tr-TR" dirty="0"/>
          </a:p>
        </p:txBody>
      </p:sp>
    </p:spTree>
    <p:extLst>
      <p:ext uri="{BB962C8B-B14F-4D97-AF65-F5344CB8AC3E}">
        <p14:creationId xmlns:p14="http://schemas.microsoft.com/office/powerpoint/2010/main" val="2339919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Jeremy</a:t>
            </a:r>
            <a:r>
              <a:rPr lang="tr-TR" dirty="0"/>
              <a:t> Bentham </a:t>
            </a:r>
          </a:p>
        </p:txBody>
      </p:sp>
      <p:sp>
        <p:nvSpPr>
          <p:cNvPr id="3" name="İçerik Yer Tutucusu 2"/>
          <p:cNvSpPr>
            <a:spLocks noGrp="1"/>
          </p:cNvSpPr>
          <p:nvPr>
            <p:ph idx="1"/>
          </p:nvPr>
        </p:nvSpPr>
        <p:spPr/>
        <p:txBody>
          <a:bodyPr/>
          <a:lstStyle/>
          <a:p>
            <a:r>
              <a:rPr lang="tr-TR" dirty="0"/>
              <a:t>Bentham’ın Aydınlanmanın ampirist, indirgemeci, </a:t>
            </a:r>
            <a:r>
              <a:rPr lang="tr-TR" dirty="0" err="1"/>
              <a:t>doğabilimlerinin</a:t>
            </a:r>
            <a:r>
              <a:rPr lang="tr-TR" dirty="0"/>
              <a:t> yöntemini sosyal bilimlere de uygulama tavrını devam ettiren bilimsel yaklaşımı, bununla birlikte, dar ve teorik bir bilimsellikten ziyade, somut ve pratik bir bilimselliği ifade eder. Onun gözünde sosyal bilimlerin ilerlemesi teorik problemleri pratik problemlere, ilke meselelerini olgu meseleleri haline indirgeme yeteneğine bağlı olup, tutumlarla kurumların pratik sonuçları hesaba katılarak incelenmesi gerekir. “</a:t>
            </a:r>
            <a:r>
              <a:rPr lang="tr-TR" dirty="0" err="1"/>
              <a:t>Akılyürütmenin</a:t>
            </a:r>
            <a:r>
              <a:rPr lang="tr-TR" dirty="0"/>
              <a:t> deneysel yöntemini </a:t>
            </a:r>
            <a:r>
              <a:rPr lang="tr-TR" dirty="0" err="1"/>
              <a:t>doğabilimleri</a:t>
            </a:r>
            <a:r>
              <a:rPr lang="tr-TR" dirty="0"/>
              <a:t> alanından ahlaki bilimlere doğru genişletmekle” övünen Bentham, hukukun ve politikanın somut meselelerine ısrarla deneysel ve eleştirel yöntemi uygulamış, iktisat felsefesinde de bütün bireyciliğine rağmen, hiçbir zaman dogmatik </a:t>
            </a:r>
            <a:r>
              <a:rPr lang="tr-TR" dirty="0" smtClean="0"/>
              <a:t>olmamıştır.</a:t>
            </a:r>
            <a:r>
              <a:rPr lang="tr-TR" dirty="0"/>
              <a:t> (Ahmet Cevizci, Felsefe Tarihi, Say Yayınları 2009 s.515.)</a:t>
            </a:r>
          </a:p>
          <a:p>
            <a:endParaRPr lang="tr-TR" dirty="0"/>
          </a:p>
        </p:txBody>
      </p:sp>
    </p:spTree>
    <p:extLst>
      <p:ext uri="{BB962C8B-B14F-4D97-AF65-F5344CB8AC3E}">
        <p14:creationId xmlns:p14="http://schemas.microsoft.com/office/powerpoint/2010/main" val="1175482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 Bentham, genel ekonomik politika bakımından, hükümetin halk sağlığı ve eğitiminden sorumlu olması, “güvenlik ve savunmayı” yüklenmesi, devletin yollar ve kanallar yapmak bakımından olduğu kadar, sosyal refah konusunda da zorlanması gerektiği görüşünü benimsemiş ve dolayısıyla bireyin teşebbüs özgürlüğü ve devlet müdahalesinin sınırlandırılması gibi meselelerin sadece soyut birer spekülasyon olmayıp, tarih ve çevre temelinde karara bağlanması zorunluluğunu açıklıkla görmüştür. (Ahmet Cevizci, Felsefe Tarihi, Say Yayınları 2009 s.515.)</a:t>
            </a:r>
          </a:p>
          <a:p>
            <a:endParaRPr lang="tr-TR" dirty="0"/>
          </a:p>
        </p:txBody>
      </p:sp>
    </p:spTree>
    <p:extLst>
      <p:ext uri="{BB962C8B-B14F-4D97-AF65-F5344CB8AC3E}">
        <p14:creationId xmlns:p14="http://schemas.microsoft.com/office/powerpoint/2010/main" val="3738371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Dine yaklaşımı da aynı somut, pratik ve yararcı tavrı yansıtır. Onun din karşısındaki tavrı zaman zaman kuşkucu, zaman zaman da olumsuz bir tavır olmak durumundadır. Çünkü deneyimi entelektüel gelişmenin yegâne güvenilir temeli olarak gören Bentham için din inancı deneyimden bağımsız olarak ele alıp desteklemekle entelektüel ilerlemeyi engellemektedir. Başka bir deyişle, dinin metafiziksel veya duygusal değeriyle hiç ilgilenmeyen, dinin yalnızca yararına bakan Bentham, onu yararsız bulmakla kalmaz, zararlı olduğunu ve topluma sıkıntı verdiğini düşünür. Zira din ona göre, inanmayanlara karşı düşmanlık oluşturur ve rahiplere, yani “alicengiz oyunları” ordusuna tahsisat ayırır. Yine rahiplerin aklı aşağıladıklarını, çevrelerini esrar ve hurafe perdesiyle örttüklerini ve örgütlü bir “insan iktidarı ve hilesi safı” oluşturduklarını söyleyen Bentham’ın dine yönelik asıl eleştirilerinden biri, onun “kutsal olmayan bir ittifak” kurması ve bunu “dünya menfaati </a:t>
            </a:r>
            <a:r>
              <a:rPr lang="tr-TR" dirty="0" err="1"/>
              <a:t>fesatçılığıyla</a:t>
            </a:r>
            <a:r>
              <a:rPr lang="tr-TR" dirty="0"/>
              <a:t>” yapmasıdır. </a:t>
            </a:r>
            <a:r>
              <a:rPr lang="tr-TR" dirty="0" smtClean="0"/>
              <a:t>(</a:t>
            </a:r>
            <a:r>
              <a:rPr lang="tr-TR" dirty="0"/>
              <a:t>Ahmet Cevizci, Felsefe Tarihi, Say Yayınları 2009 </a:t>
            </a:r>
            <a:r>
              <a:rPr lang="tr-TR" dirty="0" smtClean="0"/>
              <a:t>s.515)</a:t>
            </a:r>
            <a:endParaRPr lang="tr-TR" dirty="0"/>
          </a:p>
        </p:txBody>
      </p:sp>
    </p:spTree>
    <p:extLst>
      <p:ext uri="{BB962C8B-B14F-4D97-AF65-F5344CB8AC3E}">
        <p14:creationId xmlns:p14="http://schemas.microsoft.com/office/powerpoint/2010/main" val="3670172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Bentham’a göre </a:t>
            </a:r>
            <a:r>
              <a:rPr lang="tr-TR" dirty="0" smtClean="0"/>
              <a:t>en </a:t>
            </a:r>
            <a:r>
              <a:rPr lang="tr-TR" dirty="0"/>
              <a:t>yüksek iyi hazdır. O söz konusu öncülü, insan doğasıyla ilgili bir hakikat, insanın psikolojik yapısına dair bir gerçeği diye ortaya koyar. Başka bir deyişle, onun yararcı etik teorisinin temelinde, olgu bildiren bir öğreti olarak psikolojik hazcılık bulunmaktadır: “Doğa insanı iki hükmedici efendinin yönetimine vermiştir: Acı ve haz. Ne yapacağımızı belirlemek kadar, ne yapmamamız gerektiğine işaret etmek de sadece onlara düşer. Onlar bizi yaptığımız her şeyde, bütün söylediklerimiz ve düşündüklerimizde yönetmektedir. Onlara tabiiyetimizden kurtulma yönündeki tüm çabamız bunu kanıtlamaya ve teyit etmeye </a:t>
            </a:r>
            <a:r>
              <a:rPr lang="tr-TR" dirty="0" smtClean="0"/>
              <a:t>yarar.</a:t>
            </a:r>
            <a:r>
              <a:rPr lang="tr-TR" dirty="0"/>
              <a:t> (Ahmet Cevizci, Felsefe Tarihi, Say Yayınları 2009 </a:t>
            </a:r>
            <a:r>
              <a:rPr lang="tr-TR" dirty="0" smtClean="0"/>
              <a:t>s.516)</a:t>
            </a:r>
            <a:endParaRPr lang="tr-TR" dirty="0"/>
          </a:p>
          <a:p>
            <a:endParaRPr lang="tr-TR" dirty="0"/>
          </a:p>
        </p:txBody>
      </p:sp>
    </p:spTree>
    <p:extLst>
      <p:ext uri="{BB962C8B-B14F-4D97-AF65-F5344CB8AC3E}">
        <p14:creationId xmlns:p14="http://schemas.microsoft.com/office/powerpoint/2010/main" val="28362290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Bentham, </a:t>
            </a:r>
            <a:r>
              <a:rPr lang="tr-TR" dirty="0"/>
              <a:t>bireysel çıkarı genelin mutluluğuna, haz ve çıkarı ödeve bağlayacak bu halkalara da dayanarak “ahlaki bir eylemin iyi olabilmesi için onun mümkün en yüksek sayıda insanın en büyük mutluluğunu meydana getirmesi gerektiğini” bildiren yarar ilkesiyle, bireysel mutluluktan toplumsal yarar ve mutluluğa geçer. Yani ona göre, sadece yarar ilkesidir ki, bir yandan haz ve acının hayatımızı yönetmekte olduğu olgusuyla uyumlu kalıp, diğer yandan kişisel eylemleri olduğu kadar, yönetimlerin eylemlerini veya yasamanın görevlerini temellendirir, tek tek her birinin görevlerini bildirir: “Yarar ilkesi, yararı söz konusu olan tarafın mutluluğunu artırma ya da azaltma eğilimine bağlı olarak, her ne olursa olsun her eylemin tasvip edilmesi veya edilmemesini sağlayan bir ilkedir.” (Ahmet Cevizci, Felsefe Tarihi, Say Yayınları 2009 </a:t>
            </a:r>
            <a:r>
              <a:rPr lang="tr-TR" dirty="0" smtClean="0"/>
              <a:t>s.517)</a:t>
            </a:r>
            <a:endParaRPr lang="tr-TR" dirty="0"/>
          </a:p>
        </p:txBody>
      </p:sp>
    </p:spTree>
    <p:extLst>
      <p:ext uri="{BB962C8B-B14F-4D97-AF65-F5344CB8AC3E}">
        <p14:creationId xmlns:p14="http://schemas.microsoft.com/office/powerpoint/2010/main" val="904776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John </a:t>
            </a:r>
            <a:r>
              <a:rPr lang="tr-TR" dirty="0" err="1"/>
              <a:t>Stuart</a:t>
            </a:r>
            <a:r>
              <a:rPr lang="tr-TR" dirty="0"/>
              <a:t> </a:t>
            </a:r>
            <a:r>
              <a:rPr lang="tr-TR" dirty="0" err="1"/>
              <a:t>Mill</a:t>
            </a:r>
            <a:endParaRPr lang="tr-TR" dirty="0"/>
          </a:p>
        </p:txBody>
      </p:sp>
      <p:sp>
        <p:nvSpPr>
          <p:cNvPr id="3" name="İçerik Yer Tutucusu 2"/>
          <p:cNvSpPr>
            <a:spLocks noGrp="1"/>
          </p:cNvSpPr>
          <p:nvPr>
            <p:ph idx="1"/>
          </p:nvPr>
        </p:nvSpPr>
        <p:spPr/>
        <p:txBody>
          <a:bodyPr/>
          <a:lstStyle/>
          <a:p>
            <a:endParaRPr lang="tr-TR" dirty="0" smtClean="0"/>
          </a:p>
          <a:p>
            <a:r>
              <a:rPr lang="tr-TR" dirty="0"/>
              <a:t>John </a:t>
            </a:r>
            <a:r>
              <a:rPr lang="tr-TR" dirty="0" err="1"/>
              <a:t>Stuart</a:t>
            </a:r>
            <a:r>
              <a:rPr lang="tr-TR" dirty="0"/>
              <a:t> </a:t>
            </a:r>
            <a:r>
              <a:rPr lang="tr-TR" dirty="0" err="1"/>
              <a:t>Mill</a:t>
            </a:r>
            <a:r>
              <a:rPr lang="tr-TR" dirty="0"/>
              <a:t> </a:t>
            </a:r>
            <a:r>
              <a:rPr lang="tr-TR" dirty="0" smtClean="0"/>
              <a:t> </a:t>
            </a:r>
            <a:r>
              <a:rPr lang="tr-TR" dirty="0"/>
              <a:t>(1806-1873) bilimci, </a:t>
            </a:r>
            <a:r>
              <a:rPr lang="tr-TR" dirty="0" err="1"/>
              <a:t>doğalcı</a:t>
            </a:r>
            <a:r>
              <a:rPr lang="tr-TR" dirty="0"/>
              <a:t>, pozitivist bir filozof olarak Aydınlanma çizgisinde bulunur</a:t>
            </a:r>
            <a:r>
              <a:rPr lang="tr-TR" dirty="0" smtClean="0"/>
              <a:t>. </a:t>
            </a:r>
            <a:r>
              <a:rPr lang="tr-TR" dirty="0" err="1" smtClean="0"/>
              <a:t>Mill</a:t>
            </a:r>
            <a:r>
              <a:rPr lang="tr-TR" dirty="0"/>
              <a:t> </a:t>
            </a:r>
            <a:r>
              <a:rPr lang="tr-TR" dirty="0" smtClean="0"/>
              <a:t>gerilemenin sebebi olarak dogmatizm</a:t>
            </a:r>
            <a:r>
              <a:rPr lang="tr-TR" dirty="0"/>
              <a:t>, irrasyonalizm ve </a:t>
            </a:r>
            <a:r>
              <a:rPr lang="tr-TR" dirty="0" err="1"/>
              <a:t>mutlakçılık</a:t>
            </a:r>
            <a:r>
              <a:rPr lang="tr-TR" dirty="0"/>
              <a:t> olduğu inancıyla bilime bağlanmış ve bilimsel bilginin, dolayısıyla da bireysel özgürlükle insani mutluluğun ilerlemesine pozitif katkı sağlayacak bir felsefe geliştirme gayreti içinde olmuştur. </a:t>
            </a:r>
            <a:r>
              <a:rPr lang="tr-TR" dirty="0" err="1"/>
              <a:t>Mill’e</a:t>
            </a:r>
            <a:r>
              <a:rPr lang="tr-TR" dirty="0"/>
              <a:t> göre, sorun bir aydınlanma sorunu ve din, devlet benzeri kurumların insan hayatı üzerindeki olumsuz etkisini en aza indirecek bir özgürlük problemi olmak durumundadır. </a:t>
            </a:r>
            <a:r>
              <a:rPr lang="tr-TR" dirty="0" smtClean="0"/>
              <a:t>(Ahmet </a:t>
            </a:r>
            <a:r>
              <a:rPr lang="tr-TR" dirty="0"/>
              <a:t>Cevizci, Felsefe Tarihi, Say Yayınları 2009 </a:t>
            </a:r>
            <a:r>
              <a:rPr lang="tr-TR" dirty="0" smtClean="0"/>
              <a:t>s.520)</a:t>
            </a:r>
            <a:endParaRPr lang="tr-TR" dirty="0"/>
          </a:p>
          <a:p>
            <a:endParaRPr lang="tr-TR" dirty="0"/>
          </a:p>
          <a:p>
            <a:endParaRPr lang="tr-TR" dirty="0" smtClean="0"/>
          </a:p>
          <a:p>
            <a:endParaRPr lang="tr-TR" dirty="0"/>
          </a:p>
        </p:txBody>
      </p:sp>
    </p:spTree>
    <p:extLst>
      <p:ext uri="{BB962C8B-B14F-4D97-AF65-F5344CB8AC3E}">
        <p14:creationId xmlns:p14="http://schemas.microsoft.com/office/powerpoint/2010/main" val="34113875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a:t>Mill</a:t>
            </a:r>
            <a:r>
              <a:rPr lang="tr-TR" dirty="0"/>
              <a:t> deneyci, ampirist bir bilgi anlayışı benimsemişti. Bunun en önemli nedenlerinden biri, politikti. Bir kere o, her şeyden önce deneyime dayalı ampirik bir felsefenin, yapıcı düşünmenin önünü açmak bakımından son derece faydalı olduğunu düşünüyordu. Yine deneyim felsefesinin toplumun liberal çizgiler üzerinde gelişmesini, bütün diğer felsefelerden daha iyi temin edecek bir felsefe olduğunu söylemekteydi. Çok daha önemlisi o, deneyim felsefesinin, bu mutlaklar ister apaçık doğrular, ister mantıksal aksiyomlar ya da ister geleneksel hakikatler olsun, mutlaklara savaş açmak için kullanır. Buna göre, onun </a:t>
            </a:r>
            <a:r>
              <a:rPr lang="tr-TR" dirty="0" err="1"/>
              <a:t>tümdengelimsel</a:t>
            </a:r>
            <a:r>
              <a:rPr lang="tr-TR" dirty="0"/>
              <a:t> mantığa tamamen </a:t>
            </a:r>
            <a:r>
              <a:rPr lang="tr-TR" dirty="0" err="1"/>
              <a:t>tümevarımsal</a:t>
            </a:r>
            <a:r>
              <a:rPr lang="tr-TR" dirty="0"/>
              <a:t> bir temel sağlama teşebbüsü din, ahlak ve politika alanlarındaki dogmatizmlerini desteklemek amacıyla mantıksal ve matematiksel doğruların a </a:t>
            </a:r>
            <a:r>
              <a:rPr lang="tr-TR" dirty="0" err="1"/>
              <a:t>priori</a:t>
            </a:r>
            <a:r>
              <a:rPr lang="tr-TR" dirty="0"/>
              <a:t> karakterine gönderme yapan </a:t>
            </a:r>
            <a:r>
              <a:rPr lang="tr-TR" dirty="0" err="1"/>
              <a:t>sezgicilerle</a:t>
            </a:r>
            <a:r>
              <a:rPr lang="tr-TR" dirty="0"/>
              <a:t> </a:t>
            </a:r>
            <a:r>
              <a:rPr lang="tr-TR" dirty="0" err="1"/>
              <a:t>aşkıncılara</a:t>
            </a:r>
            <a:r>
              <a:rPr lang="tr-TR" dirty="0"/>
              <a:t> açılan savaşın bir parçası olarak </a:t>
            </a:r>
            <a:r>
              <a:rPr lang="tr-TR" dirty="0" smtClean="0"/>
              <a:t>değerlendirilir.</a:t>
            </a:r>
            <a:r>
              <a:rPr lang="tr-TR" dirty="0"/>
              <a:t> (Ahmet Cevizci, Felsefe Tarihi, Say Yayınları 2009 </a:t>
            </a:r>
            <a:r>
              <a:rPr lang="tr-TR" dirty="0" smtClean="0"/>
              <a:t>s.521)</a:t>
            </a:r>
            <a:endParaRPr lang="tr-TR" dirty="0"/>
          </a:p>
        </p:txBody>
      </p:sp>
    </p:spTree>
    <p:extLst>
      <p:ext uri="{BB962C8B-B14F-4D97-AF65-F5344CB8AC3E}">
        <p14:creationId xmlns:p14="http://schemas.microsoft.com/office/powerpoint/2010/main" val="2071253299"/>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75</TotalTime>
  <Words>1075</Words>
  <Application>Microsoft Office PowerPoint</Application>
  <PresentationFormat>Geniş ekran</PresentationFormat>
  <Paragraphs>17</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Calibri</vt:lpstr>
      <vt:lpstr>Calibri Light</vt:lpstr>
      <vt:lpstr>Geçmişe bakış</vt:lpstr>
      <vt:lpstr>FAYDACILIK</vt:lpstr>
      <vt:lpstr>PowerPoint Sunusu</vt:lpstr>
      <vt:lpstr>Jeremy Bentham </vt:lpstr>
      <vt:lpstr>PowerPoint Sunusu</vt:lpstr>
      <vt:lpstr>PowerPoint Sunusu</vt:lpstr>
      <vt:lpstr>PowerPoint Sunusu</vt:lpstr>
      <vt:lpstr>PowerPoint Sunusu</vt:lpstr>
      <vt:lpstr>John Stuart Mill</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POZİTİVİZM</dc:title>
  <dc:creator>ZEHRA</dc:creator>
  <cp:lastModifiedBy>ZEHRA</cp:lastModifiedBy>
  <cp:revision>7</cp:revision>
  <dcterms:created xsi:type="dcterms:W3CDTF">2020-05-07T18:44:15Z</dcterms:created>
  <dcterms:modified xsi:type="dcterms:W3CDTF">2020-05-07T19:59:25Z</dcterms:modified>
</cp:coreProperties>
</file>