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00" r:id="rId1"/>
  </p:sldMasterIdLst>
  <p:notesMasterIdLst>
    <p:notesMasterId r:id="rId29"/>
  </p:notesMasterIdLst>
  <p:sldIdLst>
    <p:sldId id="256" r:id="rId2"/>
    <p:sldId id="269" r:id="rId3"/>
    <p:sldId id="270" r:id="rId4"/>
    <p:sldId id="284" r:id="rId5"/>
    <p:sldId id="291" r:id="rId6"/>
    <p:sldId id="292" r:id="rId7"/>
    <p:sldId id="290" r:id="rId8"/>
    <p:sldId id="271" r:id="rId9"/>
    <p:sldId id="272" r:id="rId10"/>
    <p:sldId id="273" r:id="rId11"/>
    <p:sldId id="263" r:id="rId12"/>
    <p:sldId id="275" r:id="rId13"/>
    <p:sldId id="276" r:id="rId14"/>
    <p:sldId id="277" r:id="rId15"/>
    <p:sldId id="278" r:id="rId16"/>
    <p:sldId id="287" r:id="rId17"/>
    <p:sldId id="288" r:id="rId18"/>
    <p:sldId id="289" r:id="rId19"/>
    <p:sldId id="282" r:id="rId20"/>
    <p:sldId id="286" r:id="rId21"/>
    <p:sldId id="283" r:id="rId22"/>
    <p:sldId id="279" r:id="rId23"/>
    <p:sldId id="280" r:id="rId24"/>
    <p:sldId id="281" r:id="rId25"/>
    <p:sldId id="267" r:id="rId26"/>
    <p:sldId id="268" r:id="rId27"/>
    <p:sldId id="285"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506" y="-1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241120-F47A-4F0F-BCED-1DF226978FE3}" type="datetimeFigureOut">
              <a:rPr lang="en-GB" smtClean="0"/>
              <a:t>02/04/2018</a:t>
            </a:fld>
            <a:endParaRPr lang="en-GB"/>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A1D860-26E6-4195-8CE2-8DFAC2C78FF0}" type="slidenum">
              <a:rPr lang="en-GB" smtClean="0"/>
              <a:t>‹#›</a:t>
            </a:fld>
            <a:endParaRPr lang="en-GB"/>
          </a:p>
        </p:txBody>
      </p:sp>
    </p:spTree>
    <p:extLst>
      <p:ext uri="{BB962C8B-B14F-4D97-AF65-F5344CB8AC3E}">
        <p14:creationId xmlns:p14="http://schemas.microsoft.com/office/powerpoint/2010/main" val="3459262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Bressler</a:t>
            </a:r>
            <a:r>
              <a:rPr lang="tr-TR" dirty="0" smtClean="0"/>
              <a:t> p.</a:t>
            </a:r>
            <a:r>
              <a:rPr lang="tr-TR" baseline="0" dirty="0" smtClean="0"/>
              <a:t> 116</a:t>
            </a:r>
            <a:endParaRPr lang="en-GB" dirty="0"/>
          </a:p>
        </p:txBody>
      </p:sp>
      <p:sp>
        <p:nvSpPr>
          <p:cNvPr id="4" name="Slayt Numarası Yer Tutucusu 3"/>
          <p:cNvSpPr>
            <a:spLocks noGrp="1"/>
          </p:cNvSpPr>
          <p:nvPr>
            <p:ph type="sldNum" sz="quarter" idx="10"/>
          </p:nvPr>
        </p:nvSpPr>
        <p:spPr/>
        <p:txBody>
          <a:bodyPr/>
          <a:lstStyle/>
          <a:p>
            <a:fld id="{97A1D860-26E6-4195-8CE2-8DFAC2C78FF0}" type="slidenum">
              <a:rPr lang="en-GB" smtClean="0"/>
              <a:t>2</a:t>
            </a:fld>
            <a:endParaRPr lang="en-GB"/>
          </a:p>
        </p:txBody>
      </p:sp>
    </p:spTree>
    <p:extLst>
      <p:ext uri="{BB962C8B-B14F-4D97-AF65-F5344CB8AC3E}">
        <p14:creationId xmlns:p14="http://schemas.microsoft.com/office/powerpoint/2010/main" val="10398930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Bressler</a:t>
            </a:r>
            <a:r>
              <a:rPr lang="tr-TR" baseline="0" dirty="0" smtClean="0"/>
              <a:t> p. 121</a:t>
            </a:r>
            <a:endParaRPr lang="en-GB" dirty="0"/>
          </a:p>
        </p:txBody>
      </p:sp>
      <p:sp>
        <p:nvSpPr>
          <p:cNvPr id="4" name="Slayt Numarası Yer Tutucusu 3"/>
          <p:cNvSpPr>
            <a:spLocks noGrp="1"/>
          </p:cNvSpPr>
          <p:nvPr>
            <p:ph type="sldNum" sz="quarter" idx="10"/>
          </p:nvPr>
        </p:nvSpPr>
        <p:spPr/>
        <p:txBody>
          <a:bodyPr/>
          <a:lstStyle/>
          <a:p>
            <a:fld id="{97A1D860-26E6-4195-8CE2-8DFAC2C78FF0}" type="slidenum">
              <a:rPr lang="en-GB" smtClean="0"/>
              <a:t>13</a:t>
            </a:fld>
            <a:endParaRPr lang="en-GB"/>
          </a:p>
        </p:txBody>
      </p:sp>
    </p:spTree>
    <p:extLst>
      <p:ext uri="{BB962C8B-B14F-4D97-AF65-F5344CB8AC3E}">
        <p14:creationId xmlns:p14="http://schemas.microsoft.com/office/powerpoint/2010/main" val="5033367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Bressler</a:t>
            </a:r>
            <a:r>
              <a:rPr lang="tr-TR" baseline="0" dirty="0" smtClean="0"/>
              <a:t> </a:t>
            </a:r>
            <a:r>
              <a:rPr lang="tr-TR" baseline="0" dirty="0" err="1" smtClean="0"/>
              <a:t>pp</a:t>
            </a:r>
            <a:r>
              <a:rPr lang="tr-TR" baseline="0" dirty="0" smtClean="0"/>
              <a:t>. 121-122</a:t>
            </a:r>
            <a:endParaRPr lang="en-GB" dirty="0"/>
          </a:p>
        </p:txBody>
      </p:sp>
      <p:sp>
        <p:nvSpPr>
          <p:cNvPr id="4" name="Slayt Numarası Yer Tutucusu 3"/>
          <p:cNvSpPr>
            <a:spLocks noGrp="1"/>
          </p:cNvSpPr>
          <p:nvPr>
            <p:ph type="sldNum" sz="quarter" idx="10"/>
          </p:nvPr>
        </p:nvSpPr>
        <p:spPr/>
        <p:txBody>
          <a:bodyPr/>
          <a:lstStyle/>
          <a:p>
            <a:fld id="{97A1D860-26E6-4195-8CE2-8DFAC2C78FF0}" type="slidenum">
              <a:rPr lang="en-GB" smtClean="0"/>
              <a:t>14</a:t>
            </a:fld>
            <a:endParaRPr lang="en-GB"/>
          </a:p>
        </p:txBody>
      </p:sp>
    </p:spTree>
    <p:extLst>
      <p:ext uri="{BB962C8B-B14F-4D97-AF65-F5344CB8AC3E}">
        <p14:creationId xmlns:p14="http://schemas.microsoft.com/office/powerpoint/2010/main" val="5033367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Bressler</a:t>
            </a:r>
            <a:r>
              <a:rPr lang="tr-TR" baseline="0" dirty="0" smtClean="0"/>
              <a:t> p. 122</a:t>
            </a:r>
            <a:endParaRPr lang="en-GB" dirty="0"/>
          </a:p>
        </p:txBody>
      </p:sp>
      <p:sp>
        <p:nvSpPr>
          <p:cNvPr id="4" name="Slayt Numarası Yer Tutucusu 3"/>
          <p:cNvSpPr>
            <a:spLocks noGrp="1"/>
          </p:cNvSpPr>
          <p:nvPr>
            <p:ph type="sldNum" sz="quarter" idx="10"/>
          </p:nvPr>
        </p:nvSpPr>
        <p:spPr/>
        <p:txBody>
          <a:bodyPr/>
          <a:lstStyle/>
          <a:p>
            <a:fld id="{97A1D860-26E6-4195-8CE2-8DFAC2C78FF0}" type="slidenum">
              <a:rPr lang="en-GB" smtClean="0"/>
              <a:t>15</a:t>
            </a:fld>
            <a:endParaRPr lang="en-GB"/>
          </a:p>
        </p:txBody>
      </p:sp>
    </p:spTree>
    <p:extLst>
      <p:ext uri="{BB962C8B-B14F-4D97-AF65-F5344CB8AC3E}">
        <p14:creationId xmlns:p14="http://schemas.microsoft.com/office/powerpoint/2010/main" val="5033367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Bressler</a:t>
            </a:r>
            <a:r>
              <a:rPr lang="tr-TR" dirty="0" smtClean="0"/>
              <a:t> p. 128</a:t>
            </a:r>
            <a:endParaRPr lang="en-GB" dirty="0"/>
          </a:p>
        </p:txBody>
      </p:sp>
      <p:sp>
        <p:nvSpPr>
          <p:cNvPr id="4" name="Slayt Numarası Yer Tutucusu 3"/>
          <p:cNvSpPr>
            <a:spLocks noGrp="1"/>
          </p:cNvSpPr>
          <p:nvPr>
            <p:ph type="sldNum" sz="quarter" idx="10"/>
          </p:nvPr>
        </p:nvSpPr>
        <p:spPr/>
        <p:txBody>
          <a:bodyPr/>
          <a:lstStyle/>
          <a:p>
            <a:fld id="{97A1D860-26E6-4195-8CE2-8DFAC2C78FF0}" type="slidenum">
              <a:rPr lang="en-GB" smtClean="0"/>
              <a:t>16</a:t>
            </a:fld>
            <a:endParaRPr lang="en-GB"/>
          </a:p>
        </p:txBody>
      </p:sp>
    </p:spTree>
    <p:extLst>
      <p:ext uri="{BB962C8B-B14F-4D97-AF65-F5344CB8AC3E}">
        <p14:creationId xmlns:p14="http://schemas.microsoft.com/office/powerpoint/2010/main" val="11382321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Bressler</a:t>
            </a:r>
            <a:r>
              <a:rPr lang="tr-TR" dirty="0" smtClean="0"/>
              <a:t> p. </a:t>
            </a:r>
            <a:r>
              <a:rPr lang="tr-TR" smtClean="0"/>
              <a:t>128</a:t>
            </a:r>
            <a:endParaRPr lang="en-GB"/>
          </a:p>
        </p:txBody>
      </p:sp>
      <p:sp>
        <p:nvSpPr>
          <p:cNvPr id="4" name="Slayt Numarası Yer Tutucusu 3"/>
          <p:cNvSpPr>
            <a:spLocks noGrp="1"/>
          </p:cNvSpPr>
          <p:nvPr>
            <p:ph type="sldNum" sz="quarter" idx="10"/>
          </p:nvPr>
        </p:nvSpPr>
        <p:spPr/>
        <p:txBody>
          <a:bodyPr/>
          <a:lstStyle/>
          <a:p>
            <a:fld id="{97A1D860-26E6-4195-8CE2-8DFAC2C78FF0}" type="slidenum">
              <a:rPr lang="en-GB" smtClean="0"/>
              <a:t>17</a:t>
            </a:fld>
            <a:endParaRPr lang="en-GB"/>
          </a:p>
        </p:txBody>
      </p:sp>
    </p:spTree>
    <p:extLst>
      <p:ext uri="{BB962C8B-B14F-4D97-AF65-F5344CB8AC3E}">
        <p14:creationId xmlns:p14="http://schemas.microsoft.com/office/powerpoint/2010/main" val="11382321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Bressler</a:t>
            </a:r>
            <a:r>
              <a:rPr lang="tr-TR" dirty="0" smtClean="0"/>
              <a:t> p. </a:t>
            </a:r>
            <a:r>
              <a:rPr lang="tr-TR" smtClean="0"/>
              <a:t>128</a:t>
            </a:r>
            <a:endParaRPr lang="en-GB"/>
          </a:p>
        </p:txBody>
      </p:sp>
      <p:sp>
        <p:nvSpPr>
          <p:cNvPr id="4" name="Slayt Numarası Yer Tutucusu 3"/>
          <p:cNvSpPr>
            <a:spLocks noGrp="1"/>
          </p:cNvSpPr>
          <p:nvPr>
            <p:ph type="sldNum" sz="quarter" idx="10"/>
          </p:nvPr>
        </p:nvSpPr>
        <p:spPr/>
        <p:txBody>
          <a:bodyPr/>
          <a:lstStyle/>
          <a:p>
            <a:fld id="{97A1D860-26E6-4195-8CE2-8DFAC2C78FF0}" type="slidenum">
              <a:rPr lang="en-GB" smtClean="0"/>
              <a:t>18</a:t>
            </a:fld>
            <a:endParaRPr lang="en-GB"/>
          </a:p>
        </p:txBody>
      </p:sp>
    </p:spTree>
    <p:extLst>
      <p:ext uri="{BB962C8B-B14F-4D97-AF65-F5344CB8AC3E}">
        <p14:creationId xmlns:p14="http://schemas.microsoft.com/office/powerpoint/2010/main" val="11382321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Bressler</a:t>
            </a:r>
            <a:r>
              <a:rPr lang="tr-TR" baseline="0" dirty="0" smtClean="0"/>
              <a:t> p. 128</a:t>
            </a:r>
            <a:endParaRPr lang="en-GB" dirty="0"/>
          </a:p>
        </p:txBody>
      </p:sp>
      <p:sp>
        <p:nvSpPr>
          <p:cNvPr id="4" name="Slayt Numarası Yer Tutucusu 3"/>
          <p:cNvSpPr>
            <a:spLocks noGrp="1"/>
          </p:cNvSpPr>
          <p:nvPr>
            <p:ph type="sldNum" sz="quarter" idx="10"/>
          </p:nvPr>
        </p:nvSpPr>
        <p:spPr/>
        <p:txBody>
          <a:bodyPr/>
          <a:lstStyle/>
          <a:p>
            <a:fld id="{97A1D860-26E6-4195-8CE2-8DFAC2C78FF0}" type="slidenum">
              <a:rPr lang="en-GB" smtClean="0"/>
              <a:t>19</a:t>
            </a:fld>
            <a:endParaRPr lang="en-GB"/>
          </a:p>
        </p:txBody>
      </p:sp>
    </p:spTree>
    <p:extLst>
      <p:ext uri="{BB962C8B-B14F-4D97-AF65-F5344CB8AC3E}">
        <p14:creationId xmlns:p14="http://schemas.microsoft.com/office/powerpoint/2010/main" val="22293787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err="1" smtClean="0"/>
              <a:t>Bressler</a:t>
            </a:r>
            <a:r>
              <a:rPr lang="tr-TR" baseline="0" dirty="0" smtClean="0"/>
              <a:t> p. 128</a:t>
            </a:r>
            <a:endParaRPr lang="en-GB" dirty="0" smtClean="0"/>
          </a:p>
        </p:txBody>
      </p:sp>
      <p:sp>
        <p:nvSpPr>
          <p:cNvPr id="4" name="Slayt Numarası Yer Tutucusu 3"/>
          <p:cNvSpPr>
            <a:spLocks noGrp="1"/>
          </p:cNvSpPr>
          <p:nvPr>
            <p:ph type="sldNum" sz="quarter" idx="10"/>
          </p:nvPr>
        </p:nvSpPr>
        <p:spPr/>
        <p:txBody>
          <a:bodyPr/>
          <a:lstStyle/>
          <a:p>
            <a:fld id="{97A1D860-26E6-4195-8CE2-8DFAC2C78FF0}" type="slidenum">
              <a:rPr lang="en-GB" smtClean="0"/>
              <a:t>20</a:t>
            </a:fld>
            <a:endParaRPr lang="en-GB"/>
          </a:p>
        </p:txBody>
      </p:sp>
    </p:spTree>
    <p:extLst>
      <p:ext uri="{BB962C8B-B14F-4D97-AF65-F5344CB8AC3E}">
        <p14:creationId xmlns:p14="http://schemas.microsoft.com/office/powerpoint/2010/main" val="32168400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Barry</a:t>
            </a:r>
            <a:r>
              <a:rPr lang="tr-TR" dirty="0" smtClean="0"/>
              <a:t> p. 71</a:t>
            </a:r>
            <a:endParaRPr lang="en-GB" dirty="0"/>
          </a:p>
        </p:txBody>
      </p:sp>
      <p:sp>
        <p:nvSpPr>
          <p:cNvPr id="4" name="Slayt Numarası Yer Tutucusu 3"/>
          <p:cNvSpPr>
            <a:spLocks noGrp="1"/>
          </p:cNvSpPr>
          <p:nvPr>
            <p:ph type="sldNum" sz="quarter" idx="10"/>
          </p:nvPr>
        </p:nvSpPr>
        <p:spPr/>
        <p:txBody>
          <a:bodyPr/>
          <a:lstStyle/>
          <a:p>
            <a:fld id="{97A1D860-26E6-4195-8CE2-8DFAC2C78FF0}" type="slidenum">
              <a:rPr lang="en-GB" smtClean="0"/>
              <a:t>21</a:t>
            </a:fld>
            <a:endParaRPr lang="en-GB"/>
          </a:p>
        </p:txBody>
      </p:sp>
    </p:spTree>
    <p:extLst>
      <p:ext uri="{BB962C8B-B14F-4D97-AF65-F5344CB8AC3E}">
        <p14:creationId xmlns:p14="http://schemas.microsoft.com/office/powerpoint/2010/main" val="22495237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Barry</a:t>
            </a:r>
            <a:r>
              <a:rPr lang="tr-TR" dirty="0" smtClean="0"/>
              <a:t> p. 71</a:t>
            </a:r>
            <a:endParaRPr lang="en-GB" dirty="0"/>
          </a:p>
        </p:txBody>
      </p:sp>
      <p:sp>
        <p:nvSpPr>
          <p:cNvPr id="4" name="Slayt Numarası Yer Tutucusu 3"/>
          <p:cNvSpPr>
            <a:spLocks noGrp="1"/>
          </p:cNvSpPr>
          <p:nvPr>
            <p:ph type="sldNum" sz="quarter" idx="10"/>
          </p:nvPr>
        </p:nvSpPr>
        <p:spPr/>
        <p:txBody>
          <a:bodyPr/>
          <a:lstStyle/>
          <a:p>
            <a:fld id="{97A1D860-26E6-4195-8CE2-8DFAC2C78FF0}" type="slidenum">
              <a:rPr lang="en-GB" smtClean="0"/>
              <a:t>22</a:t>
            </a:fld>
            <a:endParaRPr lang="en-GB"/>
          </a:p>
        </p:txBody>
      </p:sp>
    </p:spTree>
    <p:extLst>
      <p:ext uri="{BB962C8B-B14F-4D97-AF65-F5344CB8AC3E}">
        <p14:creationId xmlns:p14="http://schemas.microsoft.com/office/powerpoint/2010/main" val="7704945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Bressler</a:t>
            </a:r>
            <a:r>
              <a:rPr lang="tr-TR" dirty="0" smtClean="0"/>
              <a:t> </a:t>
            </a:r>
            <a:r>
              <a:rPr lang="tr-TR" dirty="0" err="1" smtClean="0"/>
              <a:t>pp</a:t>
            </a:r>
            <a:r>
              <a:rPr lang="tr-TR" dirty="0" smtClean="0"/>
              <a:t>. 116-117</a:t>
            </a:r>
            <a:endParaRPr lang="en-GB" dirty="0"/>
          </a:p>
        </p:txBody>
      </p:sp>
      <p:sp>
        <p:nvSpPr>
          <p:cNvPr id="4" name="Slayt Numarası Yer Tutucusu 3"/>
          <p:cNvSpPr>
            <a:spLocks noGrp="1"/>
          </p:cNvSpPr>
          <p:nvPr>
            <p:ph type="sldNum" sz="quarter" idx="10"/>
          </p:nvPr>
        </p:nvSpPr>
        <p:spPr/>
        <p:txBody>
          <a:bodyPr/>
          <a:lstStyle/>
          <a:p>
            <a:fld id="{97A1D860-26E6-4195-8CE2-8DFAC2C78FF0}" type="slidenum">
              <a:rPr lang="en-GB" smtClean="0"/>
              <a:t>3</a:t>
            </a:fld>
            <a:endParaRPr lang="en-GB"/>
          </a:p>
        </p:txBody>
      </p:sp>
    </p:spTree>
    <p:extLst>
      <p:ext uri="{BB962C8B-B14F-4D97-AF65-F5344CB8AC3E}">
        <p14:creationId xmlns:p14="http://schemas.microsoft.com/office/powerpoint/2010/main" val="34719442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Barry</a:t>
            </a:r>
            <a:r>
              <a:rPr lang="tr-TR" dirty="0" smtClean="0"/>
              <a:t> p. 71</a:t>
            </a:r>
            <a:endParaRPr lang="en-GB" dirty="0"/>
          </a:p>
        </p:txBody>
      </p:sp>
      <p:sp>
        <p:nvSpPr>
          <p:cNvPr id="4" name="Slayt Numarası Yer Tutucusu 3"/>
          <p:cNvSpPr>
            <a:spLocks noGrp="1"/>
          </p:cNvSpPr>
          <p:nvPr>
            <p:ph type="sldNum" sz="quarter" idx="10"/>
          </p:nvPr>
        </p:nvSpPr>
        <p:spPr/>
        <p:txBody>
          <a:bodyPr/>
          <a:lstStyle/>
          <a:p>
            <a:fld id="{97A1D860-26E6-4195-8CE2-8DFAC2C78FF0}" type="slidenum">
              <a:rPr lang="en-GB" smtClean="0"/>
              <a:t>23</a:t>
            </a:fld>
            <a:endParaRPr lang="en-GB"/>
          </a:p>
        </p:txBody>
      </p:sp>
    </p:spTree>
    <p:extLst>
      <p:ext uri="{BB962C8B-B14F-4D97-AF65-F5344CB8AC3E}">
        <p14:creationId xmlns:p14="http://schemas.microsoft.com/office/powerpoint/2010/main" val="12609023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Barry</a:t>
            </a:r>
            <a:r>
              <a:rPr lang="tr-TR" dirty="0" smtClean="0"/>
              <a:t> p. 72</a:t>
            </a:r>
            <a:endParaRPr lang="en-GB" dirty="0"/>
          </a:p>
        </p:txBody>
      </p:sp>
      <p:sp>
        <p:nvSpPr>
          <p:cNvPr id="4" name="Slayt Numarası Yer Tutucusu 3"/>
          <p:cNvSpPr>
            <a:spLocks noGrp="1"/>
          </p:cNvSpPr>
          <p:nvPr>
            <p:ph type="sldNum" sz="quarter" idx="10"/>
          </p:nvPr>
        </p:nvSpPr>
        <p:spPr/>
        <p:txBody>
          <a:bodyPr/>
          <a:lstStyle/>
          <a:p>
            <a:fld id="{97A1D860-26E6-4195-8CE2-8DFAC2C78FF0}" type="slidenum">
              <a:rPr lang="en-GB" smtClean="0"/>
              <a:t>24</a:t>
            </a:fld>
            <a:endParaRPr lang="en-GB"/>
          </a:p>
        </p:txBody>
      </p:sp>
    </p:spTree>
    <p:extLst>
      <p:ext uri="{BB962C8B-B14F-4D97-AF65-F5344CB8AC3E}">
        <p14:creationId xmlns:p14="http://schemas.microsoft.com/office/powerpoint/2010/main" val="34064316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Barry</a:t>
            </a:r>
            <a:r>
              <a:rPr lang="tr-TR" dirty="0" smtClean="0"/>
              <a:t> </a:t>
            </a:r>
            <a:r>
              <a:rPr lang="tr-TR" dirty="0" err="1" smtClean="0"/>
              <a:t>pp</a:t>
            </a:r>
            <a:r>
              <a:rPr lang="tr-TR" dirty="0" smtClean="0"/>
              <a:t>. 72-73</a:t>
            </a:r>
            <a:endParaRPr lang="en-GB" dirty="0"/>
          </a:p>
        </p:txBody>
      </p:sp>
      <p:sp>
        <p:nvSpPr>
          <p:cNvPr id="4" name="Slayt Numarası Yer Tutucusu 3"/>
          <p:cNvSpPr>
            <a:spLocks noGrp="1"/>
          </p:cNvSpPr>
          <p:nvPr>
            <p:ph type="sldNum" sz="quarter" idx="10"/>
          </p:nvPr>
        </p:nvSpPr>
        <p:spPr/>
        <p:txBody>
          <a:bodyPr/>
          <a:lstStyle/>
          <a:p>
            <a:fld id="{97A1D860-26E6-4195-8CE2-8DFAC2C78FF0}" type="slidenum">
              <a:rPr lang="en-GB" smtClean="0"/>
              <a:t>25</a:t>
            </a:fld>
            <a:endParaRPr lang="en-GB"/>
          </a:p>
        </p:txBody>
      </p:sp>
    </p:spTree>
    <p:extLst>
      <p:ext uri="{BB962C8B-B14F-4D97-AF65-F5344CB8AC3E}">
        <p14:creationId xmlns:p14="http://schemas.microsoft.com/office/powerpoint/2010/main" val="21220827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Barry</a:t>
            </a:r>
            <a:r>
              <a:rPr lang="tr-TR" dirty="0" smtClean="0"/>
              <a:t> p. 73</a:t>
            </a:r>
            <a:endParaRPr lang="en-GB" dirty="0"/>
          </a:p>
        </p:txBody>
      </p:sp>
      <p:sp>
        <p:nvSpPr>
          <p:cNvPr id="4" name="Slayt Numarası Yer Tutucusu 3"/>
          <p:cNvSpPr>
            <a:spLocks noGrp="1"/>
          </p:cNvSpPr>
          <p:nvPr>
            <p:ph type="sldNum" sz="quarter" idx="10"/>
          </p:nvPr>
        </p:nvSpPr>
        <p:spPr/>
        <p:txBody>
          <a:bodyPr/>
          <a:lstStyle/>
          <a:p>
            <a:fld id="{97A1D860-26E6-4195-8CE2-8DFAC2C78FF0}" type="slidenum">
              <a:rPr lang="en-GB" smtClean="0"/>
              <a:t>26</a:t>
            </a:fld>
            <a:endParaRPr lang="en-GB"/>
          </a:p>
        </p:txBody>
      </p:sp>
    </p:spTree>
    <p:extLst>
      <p:ext uri="{BB962C8B-B14F-4D97-AF65-F5344CB8AC3E}">
        <p14:creationId xmlns:p14="http://schemas.microsoft.com/office/powerpoint/2010/main" val="11195960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Barry</a:t>
            </a:r>
            <a:r>
              <a:rPr lang="tr-TR" dirty="0" smtClean="0"/>
              <a:t> </a:t>
            </a:r>
            <a:r>
              <a:rPr lang="tr-TR" dirty="0" err="1" smtClean="0"/>
              <a:t>pp</a:t>
            </a:r>
            <a:r>
              <a:rPr lang="tr-TR" dirty="0" smtClean="0"/>
              <a:t>. 63-65</a:t>
            </a:r>
            <a:endParaRPr lang="en-GB" dirty="0"/>
          </a:p>
        </p:txBody>
      </p:sp>
      <p:sp>
        <p:nvSpPr>
          <p:cNvPr id="4" name="Slayt Numarası Yer Tutucusu 3"/>
          <p:cNvSpPr>
            <a:spLocks noGrp="1"/>
          </p:cNvSpPr>
          <p:nvPr>
            <p:ph type="sldNum" sz="quarter" idx="10"/>
          </p:nvPr>
        </p:nvSpPr>
        <p:spPr/>
        <p:txBody>
          <a:bodyPr/>
          <a:lstStyle/>
          <a:p>
            <a:fld id="{97A1D860-26E6-4195-8CE2-8DFAC2C78FF0}" type="slidenum">
              <a:rPr lang="en-GB" smtClean="0"/>
              <a:t>4</a:t>
            </a:fld>
            <a:endParaRPr lang="en-GB"/>
          </a:p>
        </p:txBody>
      </p:sp>
    </p:spTree>
    <p:extLst>
      <p:ext uri="{BB962C8B-B14F-4D97-AF65-F5344CB8AC3E}">
        <p14:creationId xmlns:p14="http://schemas.microsoft.com/office/powerpoint/2010/main" val="122954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GB" dirty="0"/>
          </a:p>
        </p:txBody>
      </p:sp>
      <p:sp>
        <p:nvSpPr>
          <p:cNvPr id="4" name="Slayt Numarası Yer Tutucusu 3"/>
          <p:cNvSpPr>
            <a:spLocks noGrp="1"/>
          </p:cNvSpPr>
          <p:nvPr>
            <p:ph type="sldNum" sz="quarter" idx="10"/>
          </p:nvPr>
        </p:nvSpPr>
        <p:spPr/>
        <p:txBody>
          <a:bodyPr/>
          <a:lstStyle/>
          <a:p>
            <a:fld id="{97A1D860-26E6-4195-8CE2-8DFAC2C78FF0}" type="slidenum">
              <a:rPr lang="en-GB" smtClean="0"/>
              <a:t>6</a:t>
            </a:fld>
            <a:endParaRPr lang="en-GB"/>
          </a:p>
        </p:txBody>
      </p:sp>
    </p:spTree>
    <p:extLst>
      <p:ext uri="{BB962C8B-B14F-4D97-AF65-F5344CB8AC3E}">
        <p14:creationId xmlns:p14="http://schemas.microsoft.com/office/powerpoint/2010/main" val="10398930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Bressler</a:t>
            </a:r>
            <a:r>
              <a:rPr lang="tr-TR" dirty="0" smtClean="0"/>
              <a:t> p.</a:t>
            </a:r>
            <a:r>
              <a:rPr lang="tr-TR" baseline="0" dirty="0" smtClean="0"/>
              <a:t> 117</a:t>
            </a:r>
            <a:endParaRPr lang="en-GB" dirty="0"/>
          </a:p>
        </p:txBody>
      </p:sp>
      <p:sp>
        <p:nvSpPr>
          <p:cNvPr id="4" name="Slayt Numarası Yer Tutucusu 3"/>
          <p:cNvSpPr>
            <a:spLocks noGrp="1"/>
          </p:cNvSpPr>
          <p:nvPr>
            <p:ph type="sldNum" sz="quarter" idx="10"/>
          </p:nvPr>
        </p:nvSpPr>
        <p:spPr/>
        <p:txBody>
          <a:bodyPr/>
          <a:lstStyle/>
          <a:p>
            <a:fld id="{97A1D860-26E6-4195-8CE2-8DFAC2C78FF0}" type="slidenum">
              <a:rPr lang="en-GB" smtClean="0"/>
              <a:t>8</a:t>
            </a:fld>
            <a:endParaRPr lang="en-GB"/>
          </a:p>
        </p:txBody>
      </p:sp>
    </p:spTree>
    <p:extLst>
      <p:ext uri="{BB962C8B-B14F-4D97-AF65-F5344CB8AC3E}">
        <p14:creationId xmlns:p14="http://schemas.microsoft.com/office/powerpoint/2010/main" val="10398930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Bressler</a:t>
            </a:r>
            <a:r>
              <a:rPr lang="tr-TR" dirty="0" smtClean="0"/>
              <a:t> p. 119</a:t>
            </a:r>
            <a:endParaRPr lang="en-GB" dirty="0"/>
          </a:p>
        </p:txBody>
      </p:sp>
      <p:sp>
        <p:nvSpPr>
          <p:cNvPr id="4" name="Slayt Numarası Yer Tutucusu 3"/>
          <p:cNvSpPr>
            <a:spLocks noGrp="1"/>
          </p:cNvSpPr>
          <p:nvPr>
            <p:ph type="sldNum" sz="quarter" idx="10"/>
          </p:nvPr>
        </p:nvSpPr>
        <p:spPr/>
        <p:txBody>
          <a:bodyPr/>
          <a:lstStyle/>
          <a:p>
            <a:fld id="{97A1D860-26E6-4195-8CE2-8DFAC2C78FF0}" type="slidenum">
              <a:rPr lang="en-GB" smtClean="0"/>
              <a:t>9</a:t>
            </a:fld>
            <a:endParaRPr lang="en-GB"/>
          </a:p>
        </p:txBody>
      </p:sp>
    </p:spTree>
    <p:extLst>
      <p:ext uri="{BB962C8B-B14F-4D97-AF65-F5344CB8AC3E}">
        <p14:creationId xmlns:p14="http://schemas.microsoft.com/office/powerpoint/2010/main" val="3471944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Bressler</a:t>
            </a:r>
            <a:r>
              <a:rPr lang="tr-TR" dirty="0" smtClean="0"/>
              <a:t> p. 119</a:t>
            </a:r>
            <a:endParaRPr lang="en-GB" dirty="0"/>
          </a:p>
        </p:txBody>
      </p:sp>
      <p:sp>
        <p:nvSpPr>
          <p:cNvPr id="4" name="Slayt Numarası Yer Tutucusu 3"/>
          <p:cNvSpPr>
            <a:spLocks noGrp="1"/>
          </p:cNvSpPr>
          <p:nvPr>
            <p:ph type="sldNum" sz="quarter" idx="10"/>
          </p:nvPr>
        </p:nvSpPr>
        <p:spPr/>
        <p:txBody>
          <a:bodyPr/>
          <a:lstStyle/>
          <a:p>
            <a:fld id="{97A1D860-26E6-4195-8CE2-8DFAC2C78FF0}" type="slidenum">
              <a:rPr lang="en-GB" smtClean="0"/>
              <a:t>10</a:t>
            </a:fld>
            <a:endParaRPr lang="en-GB"/>
          </a:p>
        </p:txBody>
      </p:sp>
    </p:spTree>
    <p:extLst>
      <p:ext uri="{BB962C8B-B14F-4D97-AF65-F5344CB8AC3E}">
        <p14:creationId xmlns:p14="http://schemas.microsoft.com/office/powerpoint/2010/main" val="34719442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Bressler</a:t>
            </a:r>
            <a:r>
              <a:rPr lang="tr-TR" dirty="0" smtClean="0"/>
              <a:t> p.</a:t>
            </a:r>
            <a:r>
              <a:rPr lang="tr-TR" baseline="0" dirty="0" smtClean="0"/>
              <a:t> 120</a:t>
            </a:r>
            <a:endParaRPr lang="en-GB" dirty="0"/>
          </a:p>
        </p:txBody>
      </p:sp>
      <p:sp>
        <p:nvSpPr>
          <p:cNvPr id="4" name="Slayt Numarası Yer Tutucusu 3"/>
          <p:cNvSpPr>
            <a:spLocks noGrp="1"/>
          </p:cNvSpPr>
          <p:nvPr>
            <p:ph type="sldNum" sz="quarter" idx="10"/>
          </p:nvPr>
        </p:nvSpPr>
        <p:spPr/>
        <p:txBody>
          <a:bodyPr/>
          <a:lstStyle/>
          <a:p>
            <a:fld id="{97A1D860-26E6-4195-8CE2-8DFAC2C78FF0}" type="slidenum">
              <a:rPr lang="en-GB" smtClean="0"/>
              <a:t>11</a:t>
            </a:fld>
            <a:endParaRPr lang="en-GB"/>
          </a:p>
        </p:txBody>
      </p:sp>
    </p:spTree>
    <p:extLst>
      <p:ext uri="{BB962C8B-B14F-4D97-AF65-F5344CB8AC3E}">
        <p14:creationId xmlns:p14="http://schemas.microsoft.com/office/powerpoint/2010/main" val="13209123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Bressler</a:t>
            </a:r>
            <a:r>
              <a:rPr lang="tr-TR" baseline="0" dirty="0" smtClean="0"/>
              <a:t> p. 120</a:t>
            </a:r>
            <a:endParaRPr lang="en-GB" dirty="0"/>
          </a:p>
        </p:txBody>
      </p:sp>
      <p:sp>
        <p:nvSpPr>
          <p:cNvPr id="4" name="Slayt Numarası Yer Tutucusu 3"/>
          <p:cNvSpPr>
            <a:spLocks noGrp="1"/>
          </p:cNvSpPr>
          <p:nvPr>
            <p:ph type="sldNum" sz="quarter" idx="10"/>
          </p:nvPr>
        </p:nvSpPr>
        <p:spPr/>
        <p:txBody>
          <a:bodyPr/>
          <a:lstStyle/>
          <a:p>
            <a:fld id="{97A1D860-26E6-4195-8CE2-8DFAC2C78FF0}" type="slidenum">
              <a:rPr lang="en-GB" smtClean="0"/>
              <a:t>12</a:t>
            </a:fld>
            <a:endParaRPr lang="en-GB"/>
          </a:p>
        </p:txBody>
      </p:sp>
    </p:spTree>
    <p:extLst>
      <p:ext uri="{BB962C8B-B14F-4D97-AF65-F5344CB8AC3E}">
        <p14:creationId xmlns:p14="http://schemas.microsoft.com/office/powerpoint/2010/main" val="5033367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tr-TR" smtClean="0"/>
              <a:t>Asıl başlık stili için tıklatın</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5E7D424-9BC0-4193-AA21-48A9E9BAAADB}" type="datetime1">
              <a:rPr lang="tr-TR" smtClean="0"/>
              <a:t>3.04.2018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19D6F944-921E-4370-ACD8-971176FFB742}" type="datetime1">
              <a:rPr lang="tr-TR" smtClean="0"/>
              <a:t>3.04.2018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704503C7-7BB7-4552-99D5-2F9A4E7D2694}" type="datetime1">
              <a:rPr lang="tr-TR" smtClean="0"/>
              <a:t>3.04.2018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DE37850-94C3-4B32-9A6B-2C4CC5F402BD}" type="datetime1">
              <a:rPr lang="tr-TR" smtClean="0"/>
              <a:t>3.04.2018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tr-TR" smtClean="0"/>
              <a:t>Asıl başlık stili için tıklatın</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tr-TR" smtClean="0"/>
              <a:t>Asıl metin stillerini düzenlemek için tıklatın</a:t>
            </a:r>
          </a:p>
        </p:txBody>
      </p:sp>
      <p:sp>
        <p:nvSpPr>
          <p:cNvPr id="4" name="Date Placeholder 3"/>
          <p:cNvSpPr>
            <a:spLocks noGrp="1"/>
          </p:cNvSpPr>
          <p:nvPr>
            <p:ph type="dt" sz="half" idx="10"/>
          </p:nvPr>
        </p:nvSpPr>
        <p:spPr/>
        <p:txBody>
          <a:bodyPr/>
          <a:lstStyle/>
          <a:p>
            <a:fld id="{D5C12E43-2ADA-42A1-90D4-D595C594A374}" type="datetime1">
              <a:rPr lang="tr-TR" smtClean="0"/>
              <a:t>3.04.2018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5BD643F-9E59-4EE7-81E5-FADCECD36881}" type="datetime1">
              <a:rPr lang="tr-TR" smtClean="0"/>
              <a:t>3.04.2018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8" name="Title 7"/>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tr-TR" smtClean="0"/>
              <a:t>Asıl metin stillerini düzenlemek için tıklatın</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tr-TR" smtClean="0"/>
              <a:t>Asıl metin stillerini düzenlemek için tıklatın</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A92A4E5-C838-4F9F-AEF4-7CEA7595DA09}" type="datetime1">
              <a:rPr lang="tr-TR" smtClean="0"/>
              <a:t>3.04.2018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CFE8E53D-E422-4176-BA1F-548C73878590}" type="datetime1">
              <a:rPr lang="tr-TR" smtClean="0"/>
              <a:t>3.04.2018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F9906E-0643-4AAA-940E-6FD9B1110626}" type="datetime1">
              <a:rPr lang="tr-TR" smtClean="0"/>
              <a:t>3.04.2018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tr-TR" smtClean="0"/>
              <a:t>Asıl başlık stili için tıklatın</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tr-TR" smtClean="0"/>
              <a:t>Asıl metin stillerini düzenlemek için tıklatın</a:t>
            </a:r>
          </a:p>
        </p:txBody>
      </p:sp>
      <p:sp>
        <p:nvSpPr>
          <p:cNvPr id="5" name="Date Placeholder 4"/>
          <p:cNvSpPr>
            <a:spLocks noGrp="1"/>
          </p:cNvSpPr>
          <p:nvPr>
            <p:ph type="dt" sz="half" idx="10"/>
          </p:nvPr>
        </p:nvSpPr>
        <p:spPr/>
        <p:txBody>
          <a:bodyPr/>
          <a:lstStyle/>
          <a:p>
            <a:fld id="{8376160B-3EC0-432D-940C-DBC31CBDFDB7}" type="datetime1">
              <a:rPr lang="tr-TR" smtClean="0"/>
              <a:t>3.04.2018</a:t>
            </a:fld>
            <a:endParaRPr lang="tr-T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tr-TR" smtClean="0"/>
              <a:t>Resim eklemek için simgeyi tıklatın</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9ACEC9F-4603-4217-8253-892BF79C9F5A}" type="datetime1">
              <a:rPr lang="tr-TR" smtClean="0"/>
              <a:t>3.04.2018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6997D895-8B8A-4000-99C5-CF912EBFF586}" type="datetime1">
              <a:rPr lang="tr-TR" smtClean="0"/>
              <a:t>3.04.2018</a:t>
            </a:fld>
            <a:endParaRPr lang="tr-TR"/>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tr-TR"/>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hf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rot="19140000">
            <a:off x="1105918" y="2037867"/>
            <a:ext cx="5648623" cy="1204306"/>
          </a:xfrm>
        </p:spPr>
        <p:txBody>
          <a:bodyPr>
            <a:normAutofit/>
          </a:bodyPr>
          <a:lstStyle/>
          <a:p>
            <a:r>
              <a:rPr lang="tr-TR" dirty="0" smtClean="0"/>
              <a:t>POST-STRUCTURALISM </a:t>
            </a:r>
            <a:r>
              <a:rPr lang="tr-TR" dirty="0" err="1" smtClean="0"/>
              <a:t>and</a:t>
            </a:r>
            <a:r>
              <a:rPr lang="tr-TR" dirty="0" smtClean="0"/>
              <a:t> </a:t>
            </a:r>
            <a:r>
              <a:rPr lang="en-GB" dirty="0"/>
              <a:t/>
            </a:r>
            <a:br>
              <a:rPr lang="en-GB" dirty="0"/>
            </a:br>
            <a:r>
              <a:rPr lang="tr-TR" dirty="0" err="1" smtClean="0"/>
              <a:t>Deconstruction</a:t>
            </a:r>
            <a:endParaRPr lang="en-GB" dirty="0"/>
          </a:p>
        </p:txBody>
      </p:sp>
    </p:spTree>
    <p:extLst>
      <p:ext uri="{BB962C8B-B14F-4D97-AF65-F5344CB8AC3E}">
        <p14:creationId xmlns:p14="http://schemas.microsoft.com/office/powerpoint/2010/main" val="42326318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1916832"/>
            <a:ext cx="7520940" cy="3579849"/>
          </a:xfrm>
        </p:spPr>
        <p:txBody>
          <a:bodyPr>
            <a:normAutofit/>
          </a:bodyPr>
          <a:lstStyle/>
          <a:p>
            <a:pPr algn="just"/>
            <a:r>
              <a:rPr lang="tr-TR" sz="2000" b="0" dirty="0" err="1" smtClean="0"/>
              <a:t>Furthermore</a:t>
            </a:r>
            <a:r>
              <a:rPr lang="tr-TR" sz="2000" b="0" dirty="0" smtClean="0"/>
              <a:t>, </a:t>
            </a:r>
            <a:r>
              <a:rPr lang="tr-TR" sz="2000" b="0" dirty="0" err="1" smtClean="0"/>
              <a:t>the</a:t>
            </a:r>
            <a:r>
              <a:rPr lang="tr-TR" sz="2000" b="0" dirty="0" smtClean="0"/>
              <a:t> </a:t>
            </a:r>
            <a:r>
              <a:rPr lang="tr-TR" sz="2000" b="0" dirty="0" err="1" smtClean="0"/>
              <a:t>signified</a:t>
            </a:r>
            <a:r>
              <a:rPr lang="tr-TR" sz="2000" b="0" dirty="0" smtClean="0"/>
              <a:t> </a:t>
            </a:r>
            <a:r>
              <a:rPr lang="tr-TR" sz="2000" b="0" dirty="0" err="1" smtClean="0"/>
              <a:t>cannot</a:t>
            </a:r>
            <a:r>
              <a:rPr lang="tr-TR" sz="2000" b="0" dirty="0" smtClean="0"/>
              <a:t> </a:t>
            </a:r>
            <a:r>
              <a:rPr lang="tr-TR" sz="2000" b="0" dirty="0" err="1" smtClean="0"/>
              <a:t>orient</a:t>
            </a:r>
            <a:r>
              <a:rPr lang="tr-TR" sz="2000" b="0" dirty="0" smtClean="0"/>
              <a:t> </a:t>
            </a:r>
            <a:r>
              <a:rPr lang="tr-TR" sz="2000" b="0" dirty="0" err="1" smtClean="0"/>
              <a:t>or</a:t>
            </a:r>
            <a:r>
              <a:rPr lang="tr-TR" sz="2000" b="0" dirty="0" smtClean="0"/>
              <a:t> </a:t>
            </a:r>
            <a:r>
              <a:rPr lang="tr-TR" sz="2000" b="0" dirty="0" err="1" smtClean="0"/>
              <a:t>make</a:t>
            </a:r>
            <a:r>
              <a:rPr lang="tr-TR" sz="2000" b="0" dirty="0" smtClean="0"/>
              <a:t> </a:t>
            </a:r>
            <a:r>
              <a:rPr lang="tr-TR" sz="2000" b="0" dirty="0" err="1" smtClean="0"/>
              <a:t>permanent</a:t>
            </a:r>
            <a:r>
              <a:rPr lang="tr-TR" sz="2000" b="0" dirty="0" smtClean="0"/>
              <a:t> </a:t>
            </a:r>
            <a:r>
              <a:rPr lang="tr-TR" sz="2000" b="0" dirty="0" err="1" smtClean="0"/>
              <a:t>the</a:t>
            </a:r>
            <a:r>
              <a:rPr lang="tr-TR" sz="2000" b="0" dirty="0" smtClean="0"/>
              <a:t> </a:t>
            </a:r>
            <a:r>
              <a:rPr lang="tr-TR" sz="2000" b="0" dirty="0" err="1" smtClean="0"/>
              <a:t>meaning</a:t>
            </a:r>
            <a:r>
              <a:rPr lang="tr-TR" sz="2000" b="0" dirty="0" smtClean="0"/>
              <a:t> of </a:t>
            </a:r>
            <a:r>
              <a:rPr lang="tr-TR" sz="2000" b="0" dirty="0" err="1" smtClean="0"/>
              <a:t>the</a:t>
            </a:r>
            <a:r>
              <a:rPr lang="tr-TR" sz="2000" b="0" dirty="0" smtClean="0"/>
              <a:t> </a:t>
            </a:r>
            <a:r>
              <a:rPr lang="tr-TR" sz="2000" b="0" dirty="0" err="1" smtClean="0"/>
              <a:t>signifier</a:t>
            </a:r>
            <a:r>
              <a:rPr lang="tr-TR" sz="2000" b="0" dirty="0" smtClean="0"/>
              <a:t> </a:t>
            </a:r>
            <a:r>
              <a:rPr lang="tr-TR" sz="2000" b="0" dirty="0" err="1" smtClean="0"/>
              <a:t>because</a:t>
            </a:r>
            <a:r>
              <a:rPr lang="tr-TR" sz="2000" b="0" dirty="0" smtClean="0"/>
              <a:t> </a:t>
            </a:r>
            <a:r>
              <a:rPr lang="tr-TR" sz="2000" b="0" dirty="0" err="1" smtClean="0"/>
              <a:t>the</a:t>
            </a:r>
            <a:r>
              <a:rPr lang="tr-TR" sz="2000" b="0" dirty="0" smtClean="0"/>
              <a:t> </a:t>
            </a:r>
            <a:r>
              <a:rPr lang="tr-TR" sz="2000" b="0" dirty="0" err="1" smtClean="0"/>
              <a:t>relationship</a:t>
            </a:r>
            <a:r>
              <a:rPr lang="tr-TR" sz="2000" b="0" dirty="0" smtClean="0"/>
              <a:t> </a:t>
            </a:r>
            <a:r>
              <a:rPr lang="tr-TR" sz="2000" b="0" dirty="0" err="1" smtClean="0"/>
              <a:t>between</a:t>
            </a:r>
            <a:r>
              <a:rPr lang="tr-TR" sz="2000" b="0" dirty="0" smtClean="0"/>
              <a:t> </a:t>
            </a:r>
            <a:r>
              <a:rPr lang="tr-TR" sz="2000" b="0" dirty="0" err="1" smtClean="0"/>
              <a:t>the</a:t>
            </a:r>
            <a:r>
              <a:rPr lang="tr-TR" sz="2000" b="0" dirty="0" smtClean="0"/>
              <a:t> </a:t>
            </a:r>
            <a:r>
              <a:rPr lang="tr-TR" sz="2000" b="0" dirty="0" err="1" smtClean="0"/>
              <a:t>signifier</a:t>
            </a:r>
            <a:r>
              <a:rPr lang="tr-TR" sz="2000" b="0" dirty="0" smtClean="0"/>
              <a:t> </a:t>
            </a:r>
            <a:r>
              <a:rPr lang="tr-TR" sz="2000" b="0" dirty="0" err="1" smtClean="0"/>
              <a:t>and</a:t>
            </a:r>
            <a:r>
              <a:rPr lang="tr-TR" sz="2000" b="0" dirty="0" smtClean="0"/>
              <a:t> </a:t>
            </a:r>
            <a:r>
              <a:rPr lang="tr-TR" sz="2000" b="0" dirty="0" err="1" smtClean="0"/>
              <a:t>the</a:t>
            </a:r>
            <a:r>
              <a:rPr lang="tr-TR" sz="2000" b="0" dirty="0" smtClean="0"/>
              <a:t> </a:t>
            </a:r>
            <a:r>
              <a:rPr lang="tr-TR" sz="2000" b="0" dirty="0" err="1" smtClean="0"/>
              <a:t>signified</a:t>
            </a:r>
            <a:r>
              <a:rPr lang="tr-TR" sz="2000" b="0" dirty="0" smtClean="0"/>
              <a:t> is </a:t>
            </a:r>
            <a:r>
              <a:rPr lang="tr-TR" sz="2000" b="0" dirty="0" err="1" smtClean="0"/>
              <a:t>both</a:t>
            </a:r>
            <a:r>
              <a:rPr lang="tr-TR" sz="2000" b="0" dirty="0" smtClean="0"/>
              <a:t> </a:t>
            </a:r>
            <a:r>
              <a:rPr lang="tr-TR" sz="2000" b="0" dirty="0" err="1" smtClean="0"/>
              <a:t>arbitrary</a:t>
            </a:r>
            <a:r>
              <a:rPr lang="tr-TR" sz="2000" b="0" dirty="0" smtClean="0"/>
              <a:t> </a:t>
            </a:r>
            <a:r>
              <a:rPr lang="tr-TR" sz="2000" b="0" dirty="0" err="1" smtClean="0"/>
              <a:t>and</a:t>
            </a:r>
            <a:r>
              <a:rPr lang="tr-TR" sz="2000" b="0" dirty="0" smtClean="0"/>
              <a:t> </a:t>
            </a:r>
            <a:r>
              <a:rPr lang="tr-TR" sz="2000" b="0" dirty="0" err="1" smtClean="0"/>
              <a:t>conventional</a:t>
            </a:r>
            <a:r>
              <a:rPr lang="tr-TR" sz="2000" b="0" dirty="0" smtClean="0"/>
              <a:t>. </a:t>
            </a:r>
            <a:r>
              <a:rPr lang="tr-TR" sz="2000" b="0" dirty="0" err="1" smtClean="0"/>
              <a:t>Accordingly</a:t>
            </a:r>
            <a:r>
              <a:rPr lang="tr-TR" sz="2000" b="0" dirty="0" smtClean="0"/>
              <a:t>, </a:t>
            </a:r>
            <a:r>
              <a:rPr lang="tr-TR" sz="2000" b="0" dirty="0" err="1" smtClean="0"/>
              <a:t>signifieds</a:t>
            </a:r>
            <a:r>
              <a:rPr lang="tr-TR" sz="2000" b="0" dirty="0" smtClean="0"/>
              <a:t> </a:t>
            </a:r>
            <a:r>
              <a:rPr lang="tr-TR" sz="2000" b="0" dirty="0" err="1" smtClean="0"/>
              <a:t>often</a:t>
            </a:r>
            <a:r>
              <a:rPr lang="tr-TR" sz="2000" b="0" dirty="0" smtClean="0"/>
              <a:t> </a:t>
            </a:r>
            <a:r>
              <a:rPr lang="tr-TR" sz="2000" b="0" dirty="0" err="1" smtClean="0"/>
              <a:t>function</a:t>
            </a:r>
            <a:r>
              <a:rPr lang="tr-TR" sz="2000" b="0" dirty="0" smtClean="0"/>
              <a:t> as </a:t>
            </a:r>
            <a:r>
              <a:rPr lang="tr-TR" sz="2000" b="0" dirty="0" err="1" smtClean="0"/>
              <a:t>signifiers</a:t>
            </a:r>
            <a:r>
              <a:rPr lang="tr-TR" sz="2000" b="0" dirty="0" smtClean="0"/>
              <a:t>.</a:t>
            </a:r>
            <a:endParaRPr lang="en-GB" sz="2000" b="0" dirty="0"/>
          </a:p>
        </p:txBody>
      </p:sp>
      <p:sp>
        <p:nvSpPr>
          <p:cNvPr id="2" name="Slayt Numarası Yer Tutucusu 1"/>
          <p:cNvSpPr>
            <a:spLocks noGrp="1"/>
          </p:cNvSpPr>
          <p:nvPr>
            <p:ph type="sldNum" sz="quarter" idx="12"/>
          </p:nvPr>
        </p:nvSpPr>
        <p:spPr/>
        <p:txBody>
          <a:bodyPr/>
          <a:lstStyle/>
          <a:p>
            <a:fld id="{F302176B-0E47-46AC-8F43-DAB4B8A37D06}" type="slidenum">
              <a:rPr lang="tr-TR" smtClean="0"/>
              <a:t>10</a:t>
            </a:fld>
            <a:endParaRPr lang="tr-TR"/>
          </a:p>
        </p:txBody>
      </p:sp>
    </p:spTree>
    <p:extLst>
      <p:ext uri="{BB962C8B-B14F-4D97-AF65-F5344CB8AC3E}">
        <p14:creationId xmlns:p14="http://schemas.microsoft.com/office/powerpoint/2010/main" val="290978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395536" y="1196752"/>
            <a:ext cx="8229600" cy="3384376"/>
          </a:xfrm>
        </p:spPr>
        <p:txBody>
          <a:bodyPr/>
          <a:lstStyle/>
          <a:p>
            <a:pPr algn="just"/>
            <a:r>
              <a:rPr lang="en-US" b="0" dirty="0"/>
              <a:t> </a:t>
            </a:r>
            <a:r>
              <a:rPr lang="en-US" dirty="0"/>
              <a:t>Transcendental Signified</a:t>
            </a:r>
          </a:p>
          <a:p>
            <a:pPr algn="just"/>
            <a:r>
              <a:rPr lang="en-US" b="0" dirty="0"/>
              <a:t>  </a:t>
            </a:r>
            <a:r>
              <a:rPr lang="tr-TR" b="0" dirty="0" err="1" smtClean="0"/>
              <a:t>According</a:t>
            </a:r>
            <a:r>
              <a:rPr lang="tr-TR" b="0" dirty="0" smtClean="0"/>
              <a:t> </a:t>
            </a:r>
            <a:r>
              <a:rPr lang="tr-TR" b="0" dirty="0" err="1" smtClean="0"/>
              <a:t>to</a:t>
            </a:r>
            <a:r>
              <a:rPr lang="tr-TR" b="0" dirty="0" smtClean="0"/>
              <a:t> </a:t>
            </a:r>
            <a:r>
              <a:rPr lang="tr-TR" b="0" dirty="0" err="1" smtClean="0"/>
              <a:t>Derrida</a:t>
            </a:r>
            <a:r>
              <a:rPr lang="tr-TR" b="0" dirty="0" smtClean="0"/>
              <a:t>, </a:t>
            </a:r>
            <a:r>
              <a:rPr lang="en-US" b="0" dirty="0" smtClean="0"/>
              <a:t>the </a:t>
            </a:r>
            <a:r>
              <a:rPr lang="en-US" b="0" dirty="0"/>
              <a:t>entire history of western metaphysic from Plato </a:t>
            </a:r>
            <a:r>
              <a:rPr lang="tr-TR" b="0" dirty="0" err="1" smtClean="0"/>
              <a:t>onwards</a:t>
            </a:r>
            <a:r>
              <a:rPr lang="tr-TR" b="0" dirty="0" smtClean="0"/>
              <a:t> </a:t>
            </a:r>
            <a:r>
              <a:rPr lang="en-US" b="0" dirty="0" smtClean="0"/>
              <a:t>is </a:t>
            </a:r>
            <a:r>
              <a:rPr lang="en-US" b="0" dirty="0"/>
              <a:t>founded upon a classic, fundamental </a:t>
            </a:r>
            <a:r>
              <a:rPr lang="en-US" b="0" dirty="0" smtClean="0"/>
              <a:t>error</a:t>
            </a:r>
            <a:r>
              <a:rPr lang="tr-TR" b="0" dirty="0" smtClean="0"/>
              <a:t>, </a:t>
            </a:r>
            <a:r>
              <a:rPr lang="tr-TR" b="0" dirty="0" err="1" smtClean="0"/>
              <a:t>namely</a:t>
            </a:r>
            <a:r>
              <a:rPr lang="tr-TR" b="0" dirty="0" smtClean="0"/>
              <a:t>, </a:t>
            </a:r>
            <a:r>
              <a:rPr lang="en-US" b="0" dirty="0" smtClean="0"/>
              <a:t>the search </a:t>
            </a:r>
            <a:r>
              <a:rPr lang="en-US" b="0" dirty="0"/>
              <a:t>for a </a:t>
            </a:r>
            <a:r>
              <a:rPr lang="en-US" dirty="0"/>
              <a:t>transcendental </a:t>
            </a:r>
            <a:r>
              <a:rPr lang="en-US" dirty="0" smtClean="0"/>
              <a:t>signified</a:t>
            </a:r>
            <a:r>
              <a:rPr lang="tr-TR" b="0" dirty="0" smtClean="0"/>
              <a:t>. </a:t>
            </a:r>
            <a:r>
              <a:rPr lang="tr-TR" b="0" dirty="0" err="1" smtClean="0"/>
              <a:t>It</a:t>
            </a:r>
            <a:r>
              <a:rPr lang="tr-TR" b="0" dirty="0" smtClean="0"/>
              <a:t> is </a:t>
            </a:r>
            <a:r>
              <a:rPr lang="tr-TR" b="0" dirty="0" err="1" smtClean="0"/>
              <a:t>supposed</a:t>
            </a:r>
            <a:r>
              <a:rPr lang="tr-TR" b="0" dirty="0" smtClean="0"/>
              <a:t> </a:t>
            </a:r>
            <a:r>
              <a:rPr lang="tr-TR" b="0" dirty="0" err="1" smtClean="0"/>
              <a:t>to</a:t>
            </a:r>
            <a:r>
              <a:rPr lang="tr-TR" b="0" dirty="0" smtClean="0"/>
              <a:t> be</a:t>
            </a:r>
            <a:r>
              <a:rPr lang="en-US" b="0" dirty="0" smtClean="0"/>
              <a:t> </a:t>
            </a:r>
            <a:r>
              <a:rPr lang="en-US" b="0" dirty="0"/>
              <a:t>an external point of reference on which one may build a concept or philosophy. </a:t>
            </a:r>
            <a:endParaRPr lang="tr-TR" b="0" dirty="0" smtClean="0"/>
          </a:p>
          <a:p>
            <a:pPr algn="just"/>
            <a:r>
              <a:rPr lang="en-US" b="0" dirty="0" smtClean="0"/>
              <a:t>Unlike </a:t>
            </a:r>
            <a:r>
              <a:rPr lang="en-US" b="0" dirty="0"/>
              <a:t>other </a:t>
            </a:r>
            <a:r>
              <a:rPr lang="en-US" b="0" dirty="0" err="1"/>
              <a:t>signifieds</a:t>
            </a:r>
            <a:r>
              <a:rPr lang="en-US" b="0" dirty="0"/>
              <a:t>, the transcendental signified would have to be understood without being compared to other </a:t>
            </a:r>
            <a:r>
              <a:rPr lang="en-US" b="0" dirty="0" err="1"/>
              <a:t>signifieds</a:t>
            </a:r>
            <a:r>
              <a:rPr lang="en-US" b="0" dirty="0"/>
              <a:t> or signifiers. In other words, its meaning would originate directly with itself, not differentially or relationally as does the meaning of all other </a:t>
            </a:r>
            <a:r>
              <a:rPr lang="en-US" b="0" dirty="0" err="1"/>
              <a:t>signifieds</a:t>
            </a:r>
            <a:r>
              <a:rPr lang="en-US" b="0" dirty="0"/>
              <a:t> or signifiers.</a:t>
            </a:r>
          </a:p>
          <a:p>
            <a:r>
              <a:rPr lang="en-US" dirty="0"/>
              <a:t/>
            </a:r>
            <a:br>
              <a:rPr lang="en-US" dirty="0"/>
            </a:br>
            <a:endParaRPr lang="en-GB" dirty="0"/>
          </a:p>
        </p:txBody>
      </p:sp>
      <p:sp>
        <p:nvSpPr>
          <p:cNvPr id="3" name="Slayt Numarası Yer Tutucusu 2"/>
          <p:cNvSpPr>
            <a:spLocks noGrp="1"/>
          </p:cNvSpPr>
          <p:nvPr>
            <p:ph type="sldNum" sz="quarter" idx="12"/>
          </p:nvPr>
        </p:nvSpPr>
        <p:spPr/>
        <p:txBody>
          <a:bodyPr/>
          <a:lstStyle/>
          <a:p>
            <a:fld id="{F302176B-0E47-46AC-8F43-DAB4B8A37D06}" type="slidenum">
              <a:rPr lang="tr-TR" smtClean="0"/>
              <a:t>11</a:t>
            </a:fld>
            <a:endParaRPr lang="tr-TR"/>
          </a:p>
        </p:txBody>
      </p:sp>
    </p:spTree>
    <p:extLst>
      <p:ext uri="{BB962C8B-B14F-4D97-AF65-F5344CB8AC3E}">
        <p14:creationId xmlns:p14="http://schemas.microsoft.com/office/powerpoint/2010/main" val="2375941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1484784"/>
            <a:ext cx="7520940" cy="3579849"/>
          </a:xfrm>
        </p:spPr>
        <p:txBody>
          <a:bodyPr/>
          <a:lstStyle/>
          <a:p>
            <a:pPr algn="just"/>
            <a:r>
              <a:rPr lang="tr-TR" dirty="0" err="1" smtClean="0"/>
              <a:t>Logocentricism</a:t>
            </a:r>
            <a:endParaRPr lang="tr-TR" dirty="0"/>
          </a:p>
          <a:p>
            <a:pPr algn="just"/>
            <a:r>
              <a:rPr lang="en-US" b="0" dirty="0"/>
              <a:t> </a:t>
            </a:r>
            <a:r>
              <a:rPr lang="en-US" b="0" dirty="0" smtClean="0"/>
              <a:t>Derrida</a:t>
            </a:r>
            <a:r>
              <a:rPr lang="tr-TR" b="0" dirty="0" smtClean="0"/>
              <a:t> </a:t>
            </a:r>
            <a:r>
              <a:rPr lang="tr-TR" b="0" dirty="0" err="1" smtClean="0"/>
              <a:t>asserts</a:t>
            </a:r>
            <a:r>
              <a:rPr lang="tr-TR" b="0" dirty="0" smtClean="0"/>
              <a:t> </a:t>
            </a:r>
            <a:r>
              <a:rPr lang="tr-TR" b="0" dirty="0" err="1" smtClean="0"/>
              <a:t>that</a:t>
            </a:r>
            <a:r>
              <a:rPr lang="en-US" b="0" dirty="0" smtClean="0"/>
              <a:t> </a:t>
            </a:r>
            <a:r>
              <a:rPr lang="tr-TR" b="0" dirty="0"/>
              <a:t>W</a:t>
            </a:r>
            <a:r>
              <a:rPr lang="en-US" b="0" dirty="0" err="1" smtClean="0"/>
              <a:t>estern</a:t>
            </a:r>
            <a:r>
              <a:rPr lang="en-US" b="0" dirty="0" smtClean="0"/>
              <a:t> </a:t>
            </a:r>
            <a:r>
              <a:rPr lang="en-US" b="0" dirty="0"/>
              <a:t>metaphysics has invented a variety of terms hat function as </a:t>
            </a:r>
            <a:r>
              <a:rPr lang="en-US" b="0" dirty="0" err="1" smtClean="0"/>
              <a:t>centres</a:t>
            </a:r>
            <a:r>
              <a:rPr lang="en-US" b="0" dirty="0"/>
              <a:t>: </a:t>
            </a:r>
            <a:r>
              <a:rPr lang="en-US" b="0" i="1" dirty="0"/>
              <a:t>God, reason, origin, being, essence, truth, humanity, beginning, end</a:t>
            </a:r>
            <a:r>
              <a:rPr lang="en-US" b="0" dirty="0"/>
              <a:t>, and </a:t>
            </a:r>
            <a:r>
              <a:rPr lang="en-US" b="0" i="1" dirty="0"/>
              <a:t>self</a:t>
            </a:r>
            <a:r>
              <a:rPr lang="en-US" b="0" dirty="0"/>
              <a:t>, </a:t>
            </a:r>
            <a:r>
              <a:rPr lang="tr-TR" b="0" dirty="0" err="1" smtClean="0"/>
              <a:t>etc</a:t>
            </a:r>
            <a:r>
              <a:rPr lang="en-US" b="0" dirty="0" smtClean="0"/>
              <a:t>.</a:t>
            </a:r>
            <a:endParaRPr lang="tr-TR" b="0" dirty="0" smtClean="0"/>
          </a:p>
          <a:p>
            <a:pPr algn="just"/>
            <a:r>
              <a:rPr lang="tr-TR" b="0" dirty="0" smtClean="0"/>
              <a:t>He </a:t>
            </a:r>
            <a:r>
              <a:rPr lang="tr-TR" b="0" dirty="0" err="1" smtClean="0"/>
              <a:t>names</a:t>
            </a:r>
            <a:r>
              <a:rPr lang="tr-TR" b="0" dirty="0" smtClean="0"/>
              <a:t> t</a:t>
            </a:r>
            <a:r>
              <a:rPr lang="en-US" b="0" dirty="0" smtClean="0"/>
              <a:t>his </a:t>
            </a:r>
            <a:r>
              <a:rPr lang="en-US" b="0" dirty="0"/>
              <a:t>Western </a:t>
            </a:r>
            <a:r>
              <a:rPr lang="tr-TR" b="0" dirty="0" err="1" smtClean="0"/>
              <a:t>tendency</a:t>
            </a:r>
            <a:r>
              <a:rPr lang="en-US" b="0" dirty="0" smtClean="0"/>
              <a:t> </a:t>
            </a:r>
            <a:r>
              <a:rPr lang="en-US" b="0" dirty="0"/>
              <a:t>for desiring a </a:t>
            </a:r>
            <a:r>
              <a:rPr lang="en-US" b="0" dirty="0" err="1" smtClean="0"/>
              <a:t>centre</a:t>
            </a:r>
            <a:r>
              <a:rPr lang="tr-TR" b="0" dirty="0" smtClean="0"/>
              <a:t> </a:t>
            </a:r>
            <a:r>
              <a:rPr lang="en-US" dirty="0" err="1" smtClean="0"/>
              <a:t>logocentrism</a:t>
            </a:r>
            <a:r>
              <a:rPr lang="tr-TR" b="0" dirty="0" smtClean="0"/>
              <a:t>, </a:t>
            </a:r>
            <a:r>
              <a:rPr lang="en-US" b="0" dirty="0" smtClean="0"/>
              <a:t>the </a:t>
            </a:r>
            <a:r>
              <a:rPr lang="en-US" b="0" dirty="0"/>
              <a:t>belief that there is an ultimate reality or center of truth that can serve as the basis for all our thoughts and actions</a:t>
            </a:r>
            <a:r>
              <a:rPr lang="en-US" b="0" dirty="0" smtClean="0"/>
              <a:t>.</a:t>
            </a:r>
            <a:endParaRPr lang="tr-TR" dirty="0"/>
          </a:p>
          <a:p>
            <a:endParaRPr lang="en-GB"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12</a:t>
            </a:fld>
            <a:endParaRPr lang="tr-TR"/>
          </a:p>
        </p:txBody>
      </p:sp>
    </p:spTree>
    <p:extLst>
      <p:ext uri="{BB962C8B-B14F-4D97-AF65-F5344CB8AC3E}">
        <p14:creationId xmlns:p14="http://schemas.microsoft.com/office/powerpoint/2010/main" val="3625555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1628800"/>
            <a:ext cx="7520940" cy="3579849"/>
          </a:xfrm>
        </p:spPr>
        <p:txBody>
          <a:bodyPr>
            <a:normAutofit/>
          </a:bodyPr>
          <a:lstStyle/>
          <a:p>
            <a:pPr algn="just"/>
            <a:r>
              <a:rPr lang="en-US" dirty="0" smtClean="0"/>
              <a:t>Binary </a:t>
            </a:r>
            <a:r>
              <a:rPr lang="tr-TR" dirty="0" smtClean="0"/>
              <a:t> </a:t>
            </a:r>
            <a:r>
              <a:rPr lang="en-US" dirty="0" smtClean="0"/>
              <a:t>Oppositions</a:t>
            </a:r>
            <a:endParaRPr lang="tr-TR" dirty="0" smtClean="0"/>
          </a:p>
          <a:p>
            <a:pPr algn="just"/>
            <a:r>
              <a:rPr lang="tr-TR" b="0" dirty="0" err="1" smtClean="0"/>
              <a:t>Because</a:t>
            </a:r>
            <a:r>
              <a:rPr lang="tr-TR" b="0" dirty="0" smtClean="0"/>
              <a:t> </a:t>
            </a:r>
            <a:r>
              <a:rPr lang="tr-TR" b="0" dirty="0" err="1" smtClean="0"/>
              <a:t>establishing</a:t>
            </a:r>
            <a:r>
              <a:rPr lang="tr-TR" b="0" dirty="0" smtClean="0"/>
              <a:t> </a:t>
            </a:r>
            <a:r>
              <a:rPr lang="tr-TR" b="0" dirty="0" err="1" smtClean="0"/>
              <a:t>one</a:t>
            </a:r>
            <a:r>
              <a:rPr lang="tr-TR" b="0" dirty="0" smtClean="0"/>
              <a:t> </a:t>
            </a:r>
            <a:r>
              <a:rPr lang="tr-TR" b="0" dirty="0" err="1" smtClean="0"/>
              <a:t>centre</a:t>
            </a:r>
            <a:r>
              <a:rPr lang="tr-TR" b="0" dirty="0" smtClean="0"/>
              <a:t> of </a:t>
            </a:r>
            <a:r>
              <a:rPr lang="tr-TR" b="0" dirty="0" err="1" smtClean="0"/>
              <a:t>unity</a:t>
            </a:r>
            <a:r>
              <a:rPr lang="tr-TR" b="0" dirty="0" smtClean="0"/>
              <a:t> </a:t>
            </a:r>
            <a:r>
              <a:rPr lang="tr-TR" b="0" dirty="0" err="1" smtClean="0"/>
              <a:t>automatically</a:t>
            </a:r>
            <a:r>
              <a:rPr lang="tr-TR" b="0" dirty="0" smtClean="0"/>
              <a:t> </a:t>
            </a:r>
            <a:r>
              <a:rPr lang="tr-TR" b="0" dirty="0" err="1" smtClean="0"/>
              <a:t>means</a:t>
            </a:r>
            <a:r>
              <a:rPr lang="tr-TR" b="0" dirty="0" smtClean="0"/>
              <a:t> </a:t>
            </a:r>
            <a:r>
              <a:rPr lang="tr-TR" b="0" dirty="0" err="1" smtClean="0"/>
              <a:t>that</a:t>
            </a:r>
            <a:r>
              <a:rPr lang="tr-TR" b="0" dirty="0" smtClean="0"/>
              <a:t> </a:t>
            </a:r>
            <a:r>
              <a:rPr lang="tr-TR" b="0" dirty="0" err="1" smtClean="0"/>
              <a:t>another</a:t>
            </a:r>
            <a:r>
              <a:rPr lang="tr-TR" b="0" dirty="0" smtClean="0"/>
              <a:t> is </a:t>
            </a:r>
            <a:r>
              <a:rPr lang="tr-TR" b="0" dirty="0" err="1" smtClean="0"/>
              <a:t>decentred</a:t>
            </a:r>
            <a:r>
              <a:rPr lang="tr-TR" b="0" dirty="0" smtClean="0"/>
              <a:t>,</a:t>
            </a:r>
            <a:r>
              <a:rPr lang="en-US" b="0" dirty="0"/>
              <a:t> </a:t>
            </a:r>
            <a:r>
              <a:rPr lang="en-US" b="0" dirty="0" smtClean="0"/>
              <a:t>Derrida </a:t>
            </a:r>
            <a:r>
              <a:rPr lang="en-US" b="0" dirty="0"/>
              <a:t>concludes that Western metaphysic is based on a system of </a:t>
            </a:r>
            <a:r>
              <a:rPr lang="en-US" dirty="0"/>
              <a:t>binary opposition </a:t>
            </a:r>
            <a:r>
              <a:rPr lang="en-US" b="0" dirty="0"/>
              <a:t>or </a:t>
            </a:r>
            <a:r>
              <a:rPr lang="en-US" dirty="0"/>
              <a:t>conceptual oppositions</a:t>
            </a:r>
            <a:r>
              <a:rPr lang="en-US" b="0" dirty="0"/>
              <a:t>. For each center there exists an opposing center </a:t>
            </a:r>
            <a:r>
              <a:rPr lang="en-US" b="0" dirty="0" smtClean="0"/>
              <a:t>(</a:t>
            </a:r>
            <a:r>
              <a:rPr lang="tr-TR" b="0" dirty="0" err="1" smtClean="0"/>
              <a:t>e.g</a:t>
            </a:r>
            <a:r>
              <a:rPr lang="tr-TR" b="0" dirty="0" smtClean="0"/>
              <a:t>., </a:t>
            </a:r>
            <a:r>
              <a:rPr lang="en-US" b="0" dirty="0" smtClean="0"/>
              <a:t>God/humankind). </a:t>
            </a:r>
            <a:r>
              <a:rPr lang="en-US" b="0" dirty="0"/>
              <a:t>In addition Western philosophy </a:t>
            </a:r>
            <a:r>
              <a:rPr lang="tr-TR" b="0" dirty="0" err="1" smtClean="0"/>
              <a:t>assumes</a:t>
            </a:r>
            <a:r>
              <a:rPr lang="en-US" b="0" dirty="0" smtClean="0"/>
              <a:t> </a:t>
            </a:r>
            <a:r>
              <a:rPr lang="en-US" b="0" dirty="0"/>
              <a:t>that in each of these binary operations or two opposing </a:t>
            </a:r>
            <a:r>
              <a:rPr lang="en-US" b="0" dirty="0" err="1" smtClean="0"/>
              <a:t>cen</a:t>
            </a:r>
            <a:r>
              <a:rPr lang="tr-TR" b="0" dirty="0" smtClean="0"/>
              <a:t>tre</a:t>
            </a:r>
            <a:r>
              <a:rPr lang="en-US" b="0" dirty="0" smtClean="0"/>
              <a:t>s</a:t>
            </a:r>
            <a:r>
              <a:rPr lang="en-US" b="0" dirty="0"/>
              <a:t>, one </a:t>
            </a:r>
            <a:r>
              <a:rPr lang="en-US" b="0" dirty="0" smtClean="0"/>
              <a:t>is </a:t>
            </a:r>
            <a:r>
              <a:rPr lang="en-US" b="0" dirty="0"/>
              <a:t>superior and defines itself by its opposite or inferior </a:t>
            </a:r>
            <a:r>
              <a:rPr lang="en-US" b="0" dirty="0" err="1" smtClean="0"/>
              <a:t>centr</a:t>
            </a:r>
            <a:r>
              <a:rPr lang="tr-TR" b="0" dirty="0" smtClean="0"/>
              <a:t>e</a:t>
            </a:r>
            <a:r>
              <a:rPr lang="en-US" b="0" dirty="0" smtClean="0"/>
              <a:t>.</a:t>
            </a:r>
            <a:endParaRPr lang="en-US" b="0" dirty="0"/>
          </a:p>
        </p:txBody>
      </p:sp>
      <p:sp>
        <p:nvSpPr>
          <p:cNvPr id="2" name="Slayt Numarası Yer Tutucusu 1"/>
          <p:cNvSpPr>
            <a:spLocks noGrp="1"/>
          </p:cNvSpPr>
          <p:nvPr>
            <p:ph type="sldNum" sz="quarter" idx="12"/>
          </p:nvPr>
        </p:nvSpPr>
        <p:spPr/>
        <p:txBody>
          <a:bodyPr/>
          <a:lstStyle/>
          <a:p>
            <a:fld id="{F302176B-0E47-46AC-8F43-DAB4B8A37D06}" type="slidenum">
              <a:rPr lang="tr-TR" smtClean="0"/>
              <a:t>13</a:t>
            </a:fld>
            <a:endParaRPr lang="tr-TR"/>
          </a:p>
        </p:txBody>
      </p:sp>
    </p:spTree>
    <p:extLst>
      <p:ext uri="{BB962C8B-B14F-4D97-AF65-F5344CB8AC3E}">
        <p14:creationId xmlns:p14="http://schemas.microsoft.com/office/powerpoint/2010/main" val="3427873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1700808"/>
            <a:ext cx="7520940" cy="3579849"/>
          </a:xfrm>
        </p:spPr>
        <p:txBody>
          <a:bodyPr>
            <a:normAutofit/>
          </a:bodyPr>
          <a:lstStyle/>
          <a:p>
            <a:pPr algn="just"/>
            <a:r>
              <a:rPr lang="en-US" dirty="0" err="1" smtClean="0"/>
              <a:t>Phonocentrism</a:t>
            </a:r>
            <a:endParaRPr lang="en-US" dirty="0"/>
          </a:p>
          <a:p>
            <a:pPr algn="just"/>
            <a:r>
              <a:rPr lang="tr-TR" b="0" dirty="0" err="1" smtClean="0"/>
              <a:t>Derrida</a:t>
            </a:r>
            <a:r>
              <a:rPr lang="tr-TR" b="0" dirty="0" smtClean="0"/>
              <a:t> </a:t>
            </a:r>
            <a:r>
              <a:rPr lang="tr-TR" b="0" dirty="0" err="1" smtClean="0"/>
              <a:t>claims</a:t>
            </a:r>
            <a:r>
              <a:rPr lang="tr-TR" b="0" dirty="0" smtClean="0"/>
              <a:t> </a:t>
            </a:r>
            <a:r>
              <a:rPr lang="tr-TR" b="0" dirty="0" err="1" smtClean="0"/>
              <a:t>that</a:t>
            </a:r>
            <a:r>
              <a:rPr lang="tr-TR" b="0" dirty="0" smtClean="0"/>
              <a:t> </a:t>
            </a:r>
            <a:r>
              <a:rPr lang="en-US" b="0" dirty="0" smtClean="0"/>
              <a:t>the binary opposition</a:t>
            </a:r>
            <a:r>
              <a:rPr lang="tr-TR" b="0" dirty="0" smtClean="0"/>
              <a:t>s</a:t>
            </a:r>
            <a:r>
              <a:rPr lang="en-US" b="0" dirty="0" smtClean="0"/>
              <a:t> on which </a:t>
            </a:r>
            <a:r>
              <a:rPr lang="tr-TR" b="0" dirty="0" smtClean="0"/>
              <a:t>W</a:t>
            </a:r>
            <a:r>
              <a:rPr lang="en-US" b="0" dirty="0" err="1" smtClean="0"/>
              <a:t>estern</a:t>
            </a:r>
            <a:r>
              <a:rPr lang="en-US" b="0" dirty="0" smtClean="0"/>
              <a:t> metaphysics </a:t>
            </a:r>
            <a:r>
              <a:rPr lang="tr-TR" b="0" dirty="0" smtClean="0"/>
              <a:t>has </a:t>
            </a:r>
            <a:r>
              <a:rPr lang="tr-TR" b="0" dirty="0" err="1" smtClean="0"/>
              <a:t>been</a:t>
            </a:r>
            <a:r>
              <a:rPr lang="tr-TR" b="0" dirty="0" smtClean="0"/>
              <a:t> </a:t>
            </a:r>
            <a:r>
              <a:rPr lang="tr-TR" b="0" dirty="0" err="1" smtClean="0"/>
              <a:t>constructed</a:t>
            </a:r>
            <a:r>
              <a:rPr lang="tr-TR" b="0" dirty="0" smtClean="0"/>
              <a:t> ever since Plato </a:t>
            </a:r>
            <a:r>
              <a:rPr lang="tr-TR" b="0" dirty="0" err="1" smtClean="0"/>
              <a:t>are</a:t>
            </a:r>
            <a:r>
              <a:rPr lang="tr-TR" b="0" dirty="0" smtClean="0"/>
              <a:t> </a:t>
            </a:r>
            <a:r>
              <a:rPr lang="tr-TR" b="0" dirty="0" err="1" smtClean="0"/>
              <a:t>structures</a:t>
            </a:r>
            <a:r>
              <a:rPr lang="tr-TR" b="0" dirty="0" smtClean="0"/>
              <a:t> </a:t>
            </a:r>
            <a:r>
              <a:rPr lang="tr-TR" b="0" dirty="0" err="1" smtClean="0"/>
              <a:t>so</a:t>
            </a:r>
            <a:r>
              <a:rPr lang="tr-TR" b="0" dirty="0" smtClean="0"/>
              <a:t> </a:t>
            </a:r>
            <a:r>
              <a:rPr lang="tr-TR" b="0" dirty="0" err="1" smtClean="0"/>
              <a:t>that</a:t>
            </a:r>
            <a:r>
              <a:rPr lang="tr-TR" b="0" dirty="0" smtClean="0"/>
              <a:t> </a:t>
            </a:r>
            <a:r>
              <a:rPr lang="en-US" b="0" dirty="0" smtClean="0"/>
              <a:t>one element will always be in </a:t>
            </a:r>
            <a:r>
              <a:rPr lang="tr-TR" b="0" dirty="0" smtClean="0"/>
              <a:t>a </a:t>
            </a:r>
            <a:r>
              <a:rPr lang="en-US" b="0" dirty="0" smtClean="0"/>
              <a:t>superior position, or</a:t>
            </a:r>
            <a:r>
              <a:rPr lang="en-US" b="0" dirty="0"/>
              <a:t> </a:t>
            </a:r>
            <a:r>
              <a:rPr lang="en-US" dirty="0"/>
              <a:t>privileged</a:t>
            </a:r>
            <a:r>
              <a:rPr lang="en-US" b="0" dirty="0"/>
              <a:t>, </a:t>
            </a:r>
            <a:r>
              <a:rPr lang="tr-TR" b="0" dirty="0" smtClean="0"/>
              <a:t>as </a:t>
            </a:r>
            <a:r>
              <a:rPr lang="tr-TR" b="0" dirty="0" err="1" smtClean="0"/>
              <a:t>the</a:t>
            </a:r>
            <a:r>
              <a:rPr lang="tr-TR" b="0" dirty="0" smtClean="0"/>
              <a:t> </a:t>
            </a:r>
            <a:r>
              <a:rPr lang="tr-TR" b="0" dirty="0" err="1" smtClean="0"/>
              <a:t>other</a:t>
            </a:r>
            <a:r>
              <a:rPr lang="tr-TR" b="0" dirty="0" smtClean="0"/>
              <a:t> is in an</a:t>
            </a:r>
            <a:r>
              <a:rPr lang="en-US" b="0" dirty="0" smtClean="0"/>
              <a:t> inferior</a:t>
            </a:r>
            <a:r>
              <a:rPr lang="tr-TR" b="0" dirty="0" smtClean="0"/>
              <a:t> </a:t>
            </a:r>
            <a:r>
              <a:rPr lang="tr-TR" b="0" dirty="0" err="1" smtClean="0"/>
              <a:t>position</a:t>
            </a:r>
            <a:r>
              <a:rPr lang="en-US" b="0" dirty="0" smtClean="0"/>
              <a:t>,</a:t>
            </a:r>
            <a:r>
              <a:rPr lang="tr-TR" b="0" dirty="0" smtClean="0"/>
              <a:t> </a:t>
            </a:r>
            <a:r>
              <a:rPr lang="en-US" b="0" dirty="0" smtClean="0"/>
              <a:t>or</a:t>
            </a:r>
            <a:r>
              <a:rPr lang="en-US" b="0" dirty="0"/>
              <a:t> </a:t>
            </a:r>
            <a:r>
              <a:rPr lang="en-US" dirty="0"/>
              <a:t>unprivileged</a:t>
            </a:r>
            <a:r>
              <a:rPr lang="en-US" b="0" dirty="0"/>
              <a:t>. </a:t>
            </a:r>
            <a:r>
              <a:rPr lang="tr-TR" b="0" dirty="0" err="1" smtClean="0"/>
              <a:t>Among</a:t>
            </a:r>
            <a:r>
              <a:rPr lang="tr-TR" b="0" dirty="0" smtClean="0"/>
              <a:t> </a:t>
            </a:r>
            <a:r>
              <a:rPr lang="tr-TR" b="0" dirty="0" err="1" smtClean="0"/>
              <a:t>countless</a:t>
            </a:r>
            <a:r>
              <a:rPr lang="tr-TR" b="0" dirty="0" smtClean="0"/>
              <a:t> </a:t>
            </a:r>
            <a:r>
              <a:rPr lang="tr-TR" b="0" dirty="0" err="1" smtClean="0"/>
              <a:t>others</a:t>
            </a:r>
            <a:r>
              <a:rPr lang="tr-TR" b="0" dirty="0" smtClean="0"/>
              <a:t>, </a:t>
            </a:r>
            <a:r>
              <a:rPr lang="en-US" b="0" dirty="0" smtClean="0"/>
              <a:t>Western </a:t>
            </a:r>
            <a:r>
              <a:rPr lang="en-US" b="0" dirty="0"/>
              <a:t>thought has long privileged speech over writing. This privileging of speech over writing </a:t>
            </a:r>
            <a:r>
              <a:rPr lang="tr-TR" b="0" dirty="0" smtClean="0"/>
              <a:t>he</a:t>
            </a:r>
            <a:r>
              <a:rPr lang="en-US" b="0" dirty="0" smtClean="0"/>
              <a:t> </a:t>
            </a:r>
            <a:r>
              <a:rPr lang="en-US" b="0" dirty="0"/>
              <a:t>calls </a:t>
            </a:r>
            <a:r>
              <a:rPr lang="tr-TR" dirty="0" smtClean="0"/>
              <a:t>p</a:t>
            </a:r>
            <a:r>
              <a:rPr lang="en-US" dirty="0" err="1" smtClean="0"/>
              <a:t>honocentrism</a:t>
            </a:r>
            <a:r>
              <a:rPr lang="en-US" dirty="0"/>
              <a:t>.</a:t>
            </a:r>
            <a:r>
              <a:rPr lang="en-US" b="0" dirty="0"/>
              <a:t> </a:t>
            </a:r>
            <a:endParaRPr lang="tr-TR" dirty="0"/>
          </a:p>
          <a:p>
            <a:endParaRPr lang="en-GB" dirty="0"/>
          </a:p>
        </p:txBody>
      </p:sp>
      <p:sp>
        <p:nvSpPr>
          <p:cNvPr id="2" name="Slayt Numarası Yer Tutucusu 1"/>
          <p:cNvSpPr>
            <a:spLocks noGrp="1"/>
          </p:cNvSpPr>
          <p:nvPr>
            <p:ph type="sldNum" sz="quarter" idx="12"/>
          </p:nvPr>
        </p:nvSpPr>
        <p:spPr/>
        <p:txBody>
          <a:bodyPr/>
          <a:lstStyle/>
          <a:p>
            <a:fld id="{F302176B-0E47-46AC-8F43-DAB4B8A37D06}" type="slidenum">
              <a:rPr lang="tr-TR" smtClean="0"/>
              <a:t>14</a:t>
            </a:fld>
            <a:endParaRPr lang="tr-TR"/>
          </a:p>
        </p:txBody>
      </p:sp>
    </p:spTree>
    <p:extLst>
      <p:ext uri="{BB962C8B-B14F-4D97-AF65-F5344CB8AC3E}">
        <p14:creationId xmlns:p14="http://schemas.microsoft.com/office/powerpoint/2010/main" val="2920790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1916832"/>
            <a:ext cx="7520940" cy="3096344"/>
          </a:xfrm>
        </p:spPr>
        <p:txBody>
          <a:bodyPr>
            <a:normAutofit/>
          </a:bodyPr>
          <a:lstStyle/>
          <a:p>
            <a:pPr algn="just"/>
            <a:r>
              <a:rPr lang="en-US" dirty="0" smtClean="0"/>
              <a:t>Metaphysics </a:t>
            </a:r>
            <a:r>
              <a:rPr lang="en-US" dirty="0"/>
              <a:t>of Presence </a:t>
            </a:r>
            <a:endParaRPr lang="tr-TR" dirty="0" smtClean="0"/>
          </a:p>
          <a:p>
            <a:pPr algn="just"/>
            <a:r>
              <a:rPr lang="en-US" b="0" dirty="0" smtClean="0"/>
              <a:t>Derrida </a:t>
            </a:r>
            <a:r>
              <a:rPr lang="en-US" b="0" dirty="0"/>
              <a:t>coins the phrase </a:t>
            </a:r>
            <a:r>
              <a:rPr lang="tr-TR" dirty="0" smtClean="0"/>
              <a:t>m</a:t>
            </a:r>
            <a:r>
              <a:rPr lang="en-US" dirty="0" err="1" smtClean="0"/>
              <a:t>etaphysics</a:t>
            </a:r>
            <a:r>
              <a:rPr lang="en-US" dirty="0" smtClean="0"/>
              <a:t> </a:t>
            </a:r>
            <a:r>
              <a:rPr lang="en-US" dirty="0"/>
              <a:t>of </a:t>
            </a:r>
            <a:r>
              <a:rPr lang="tr-TR" dirty="0" smtClean="0"/>
              <a:t>p</a:t>
            </a:r>
            <a:r>
              <a:rPr lang="en-US" dirty="0" err="1" smtClean="0"/>
              <a:t>resence</a:t>
            </a:r>
            <a:r>
              <a:rPr lang="en-US" b="0" dirty="0"/>
              <a:t> to </a:t>
            </a:r>
            <a:r>
              <a:rPr lang="tr-TR" b="0" dirty="0" err="1" smtClean="0"/>
              <a:t>embrace</a:t>
            </a:r>
            <a:r>
              <a:rPr lang="en-US" b="0" dirty="0" smtClean="0"/>
              <a:t> </a:t>
            </a:r>
            <a:r>
              <a:rPr lang="en-US" b="0" dirty="0"/>
              <a:t>ideas such as </a:t>
            </a:r>
            <a:r>
              <a:rPr lang="en-US" b="0" dirty="0" err="1"/>
              <a:t>logocentrism</a:t>
            </a:r>
            <a:r>
              <a:rPr lang="en-US" b="0" dirty="0"/>
              <a:t>, </a:t>
            </a:r>
            <a:r>
              <a:rPr lang="en-US" b="0" dirty="0" err="1"/>
              <a:t>phonocentrism</a:t>
            </a:r>
            <a:r>
              <a:rPr lang="en-US" b="0" dirty="0"/>
              <a:t>, the </a:t>
            </a:r>
            <a:r>
              <a:rPr lang="en-US" b="0" dirty="0" smtClean="0"/>
              <a:t>operation </a:t>
            </a:r>
            <a:r>
              <a:rPr lang="en-US" b="0" dirty="0"/>
              <a:t>of binary </a:t>
            </a:r>
            <a:r>
              <a:rPr lang="en-US" b="0" dirty="0" smtClean="0"/>
              <a:t>opposition</a:t>
            </a:r>
            <a:r>
              <a:rPr lang="tr-TR" b="0" dirty="0" smtClean="0"/>
              <a:t>s</a:t>
            </a:r>
            <a:r>
              <a:rPr lang="en-US" b="0" dirty="0" smtClean="0"/>
              <a:t>, </a:t>
            </a:r>
            <a:r>
              <a:rPr lang="en-US" b="0" dirty="0"/>
              <a:t>and other notions that Western thought </a:t>
            </a:r>
            <a:r>
              <a:rPr lang="tr-TR" b="0" dirty="0" err="1" smtClean="0"/>
              <a:t>posits</a:t>
            </a:r>
            <a:r>
              <a:rPr lang="en-US" b="0" dirty="0" smtClean="0"/>
              <a:t> </a:t>
            </a:r>
            <a:r>
              <a:rPr lang="tr-TR" b="0" dirty="0" err="1" smtClean="0"/>
              <a:t>with</a:t>
            </a:r>
            <a:r>
              <a:rPr lang="tr-TR" b="0" dirty="0" smtClean="0"/>
              <a:t> </a:t>
            </a:r>
            <a:r>
              <a:rPr lang="tr-TR" b="0" dirty="0" err="1" smtClean="0"/>
              <a:t>respect</a:t>
            </a:r>
            <a:r>
              <a:rPr lang="tr-TR" b="0" dirty="0" smtClean="0"/>
              <a:t> </a:t>
            </a:r>
            <a:r>
              <a:rPr lang="tr-TR" b="0" dirty="0" err="1" smtClean="0"/>
              <a:t>to</a:t>
            </a:r>
            <a:r>
              <a:rPr lang="en-US" b="0" dirty="0" smtClean="0"/>
              <a:t> </a:t>
            </a:r>
            <a:r>
              <a:rPr lang="en-US" b="0" dirty="0"/>
              <a:t>language and metaphysics</a:t>
            </a:r>
            <a:r>
              <a:rPr lang="en-US" b="0" dirty="0" smtClean="0"/>
              <a:t>.</a:t>
            </a:r>
            <a:endParaRPr lang="tr-TR" dirty="0"/>
          </a:p>
          <a:p>
            <a:endParaRPr lang="tr-TR" dirty="0"/>
          </a:p>
          <a:p>
            <a:endParaRPr lang="en-GB" dirty="0"/>
          </a:p>
        </p:txBody>
      </p:sp>
      <p:sp>
        <p:nvSpPr>
          <p:cNvPr id="2" name="Slayt Numarası Yer Tutucusu 1"/>
          <p:cNvSpPr>
            <a:spLocks noGrp="1"/>
          </p:cNvSpPr>
          <p:nvPr>
            <p:ph type="sldNum" sz="quarter" idx="12"/>
          </p:nvPr>
        </p:nvSpPr>
        <p:spPr/>
        <p:txBody>
          <a:bodyPr/>
          <a:lstStyle/>
          <a:p>
            <a:fld id="{F302176B-0E47-46AC-8F43-DAB4B8A37D06}" type="slidenum">
              <a:rPr lang="tr-TR" smtClean="0"/>
              <a:t>15</a:t>
            </a:fld>
            <a:endParaRPr lang="tr-TR"/>
          </a:p>
        </p:txBody>
      </p:sp>
    </p:spTree>
    <p:extLst>
      <p:ext uri="{BB962C8B-B14F-4D97-AF65-F5344CB8AC3E}">
        <p14:creationId xmlns:p14="http://schemas.microsoft.com/office/powerpoint/2010/main" val="2920790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1340768"/>
            <a:ext cx="7520940" cy="3579849"/>
          </a:xfrm>
        </p:spPr>
        <p:txBody>
          <a:bodyPr/>
          <a:lstStyle/>
          <a:p>
            <a:r>
              <a:rPr lang="tr-TR" dirty="0" err="1" smtClean="0"/>
              <a:t>Différance</a:t>
            </a:r>
            <a:endParaRPr lang="tr-TR" dirty="0" smtClean="0"/>
          </a:p>
          <a:p>
            <a:pPr algn="just"/>
            <a:r>
              <a:rPr lang="en-US" b="0" dirty="0"/>
              <a:t>The word </a:t>
            </a:r>
            <a:r>
              <a:rPr lang="en-US" b="0" dirty="0" err="1" smtClean="0"/>
              <a:t>i</a:t>
            </a:r>
            <a:r>
              <a:rPr lang="tr-TR" b="0" dirty="0" smtClean="0"/>
              <a:t>s</a:t>
            </a:r>
            <a:r>
              <a:rPr lang="en-US" b="0" dirty="0" smtClean="0"/>
              <a:t> </a:t>
            </a:r>
            <a:r>
              <a:rPr lang="en-US" b="0" dirty="0"/>
              <a:t>derived from the French word </a:t>
            </a:r>
            <a:r>
              <a:rPr lang="en-US" b="0" i="1" dirty="0" smtClean="0"/>
              <a:t>diff</a:t>
            </a:r>
            <a:r>
              <a:rPr lang="tr-TR" b="0" i="1" dirty="0" smtClean="0"/>
              <a:t>é</a:t>
            </a:r>
            <a:r>
              <a:rPr lang="en-US" b="0" i="1" dirty="0" err="1" smtClean="0"/>
              <a:t>rer</a:t>
            </a:r>
            <a:r>
              <a:rPr lang="en-US" i="1" dirty="0"/>
              <a:t>, </a:t>
            </a:r>
            <a:r>
              <a:rPr lang="en-US" b="0" dirty="0"/>
              <a:t>meaning both </a:t>
            </a:r>
            <a:r>
              <a:rPr lang="tr-TR" b="0" dirty="0" smtClean="0"/>
              <a:t>«</a:t>
            </a:r>
            <a:r>
              <a:rPr lang="en-US" b="0" dirty="0" smtClean="0"/>
              <a:t>to </a:t>
            </a:r>
            <a:r>
              <a:rPr lang="en-US" b="0" dirty="0"/>
              <a:t>defer, postpone, or </a:t>
            </a:r>
            <a:r>
              <a:rPr lang="en-US" b="0" dirty="0" smtClean="0"/>
              <a:t>delay</a:t>
            </a:r>
            <a:r>
              <a:rPr lang="tr-TR" b="0" dirty="0" smtClean="0"/>
              <a:t>»</a:t>
            </a:r>
            <a:r>
              <a:rPr lang="en-US" b="0" dirty="0" smtClean="0"/>
              <a:t>, </a:t>
            </a:r>
            <a:r>
              <a:rPr lang="en-US" b="0" dirty="0"/>
              <a:t>and </a:t>
            </a:r>
            <a:r>
              <a:rPr lang="tr-TR" b="0" dirty="0" smtClean="0"/>
              <a:t>«</a:t>
            </a:r>
            <a:r>
              <a:rPr lang="en-US" b="0" dirty="0" smtClean="0"/>
              <a:t>to </a:t>
            </a:r>
            <a:r>
              <a:rPr lang="en-US" b="0" dirty="0"/>
              <a:t>differ, to be different </a:t>
            </a:r>
            <a:r>
              <a:rPr lang="en-US" b="0" dirty="0" smtClean="0"/>
              <a:t>from</a:t>
            </a:r>
            <a:r>
              <a:rPr lang="tr-TR" b="0" dirty="0" smtClean="0"/>
              <a:t>»</a:t>
            </a:r>
            <a:r>
              <a:rPr lang="en-US" b="0" dirty="0" smtClean="0"/>
              <a:t>.</a:t>
            </a:r>
            <a:r>
              <a:rPr lang="tr-TR" b="0" dirty="0" smtClean="0"/>
              <a:t> </a:t>
            </a:r>
            <a:r>
              <a:rPr lang="en-US" b="0" dirty="0" smtClean="0"/>
              <a:t>Understanding </a:t>
            </a:r>
            <a:r>
              <a:rPr lang="en-US" b="0" dirty="0"/>
              <a:t>what Derrida means </a:t>
            </a:r>
            <a:r>
              <a:rPr lang="en-US" b="0" dirty="0" smtClean="0"/>
              <a:t>by</a:t>
            </a:r>
            <a:r>
              <a:rPr lang="tr-TR" b="0" dirty="0"/>
              <a:t> </a:t>
            </a:r>
            <a:r>
              <a:rPr lang="tr-TR" b="0" dirty="0" err="1" smtClean="0"/>
              <a:t>this</a:t>
            </a:r>
            <a:r>
              <a:rPr lang="tr-TR" b="0" dirty="0" smtClean="0"/>
              <a:t> </a:t>
            </a:r>
            <a:r>
              <a:rPr lang="tr-TR" b="0" dirty="0" err="1" smtClean="0"/>
              <a:t>term</a:t>
            </a:r>
            <a:r>
              <a:rPr lang="en-US" b="0" i="1" dirty="0"/>
              <a:t> </a:t>
            </a:r>
            <a:r>
              <a:rPr lang="en-US" b="0" dirty="0"/>
              <a:t>is one of the basic keys to understanding deconstruction</a:t>
            </a:r>
            <a:r>
              <a:rPr lang="en-US" b="0" dirty="0" smtClean="0"/>
              <a:t>.</a:t>
            </a:r>
            <a:r>
              <a:rPr lang="tr-TR" b="0" dirty="0"/>
              <a:t> </a:t>
            </a:r>
            <a:r>
              <a:rPr lang="tr-TR" b="0" dirty="0" err="1" smtClean="0"/>
              <a:t>Basically</a:t>
            </a:r>
            <a:r>
              <a:rPr lang="tr-TR" b="0" dirty="0" smtClean="0"/>
              <a:t>, </a:t>
            </a:r>
            <a:r>
              <a:rPr lang="tr-TR" b="0" i="1" dirty="0" err="1" smtClean="0"/>
              <a:t>différance</a:t>
            </a:r>
            <a:r>
              <a:rPr lang="tr-TR" b="0" dirty="0" smtClean="0"/>
              <a:t> is </a:t>
            </a:r>
            <a:r>
              <a:rPr lang="tr-TR" b="0" dirty="0" err="1" smtClean="0"/>
              <a:t>Derrida’s</a:t>
            </a:r>
            <a:r>
              <a:rPr lang="tr-TR" b="0" dirty="0" smtClean="0"/>
              <a:t> «</a:t>
            </a:r>
            <a:r>
              <a:rPr lang="tr-TR" b="0" dirty="0" err="1" smtClean="0"/>
              <a:t>What</a:t>
            </a:r>
            <a:r>
              <a:rPr lang="tr-TR" b="0" dirty="0" smtClean="0"/>
              <a:t> </a:t>
            </a:r>
            <a:r>
              <a:rPr lang="tr-TR" b="0" dirty="0" err="1" smtClean="0"/>
              <a:t>if</a:t>
            </a:r>
            <a:r>
              <a:rPr lang="tr-TR" b="0" dirty="0" smtClean="0"/>
              <a:t>?» </a:t>
            </a:r>
            <a:r>
              <a:rPr lang="tr-TR" b="0" dirty="0" err="1" smtClean="0"/>
              <a:t>question</a:t>
            </a:r>
            <a:r>
              <a:rPr lang="tr-TR" b="0" dirty="0" smtClean="0"/>
              <a:t>. </a:t>
            </a:r>
            <a:r>
              <a:rPr lang="tr-TR" b="0" dirty="0" err="1" smtClean="0"/>
              <a:t>What</a:t>
            </a:r>
            <a:r>
              <a:rPr lang="tr-TR" b="0" dirty="0" smtClean="0"/>
              <a:t> is </a:t>
            </a:r>
            <a:r>
              <a:rPr lang="tr-TR" b="0" dirty="0" err="1" smtClean="0"/>
              <a:t>no</a:t>
            </a:r>
            <a:r>
              <a:rPr lang="tr-TR" b="0" dirty="0" smtClean="0"/>
              <a:t> </a:t>
            </a:r>
            <a:r>
              <a:rPr lang="tr-TR" b="0" dirty="0" err="1" smtClean="0"/>
              <a:t>transcendental</a:t>
            </a:r>
            <a:r>
              <a:rPr lang="tr-TR" b="0" dirty="0" smtClean="0"/>
              <a:t> </a:t>
            </a:r>
            <a:r>
              <a:rPr lang="tr-TR" b="0" dirty="0" err="1" smtClean="0"/>
              <a:t>exists</a:t>
            </a:r>
            <a:r>
              <a:rPr lang="tr-TR" b="0" dirty="0" smtClean="0"/>
              <a:t>? </a:t>
            </a:r>
            <a:r>
              <a:rPr lang="tr-TR" b="0" dirty="0" err="1" smtClean="0"/>
              <a:t>What</a:t>
            </a:r>
            <a:r>
              <a:rPr lang="tr-TR" b="0" dirty="0" smtClean="0"/>
              <a:t> is </a:t>
            </a:r>
            <a:r>
              <a:rPr lang="tr-TR" b="0" dirty="0" err="1" smtClean="0"/>
              <a:t>there</a:t>
            </a:r>
            <a:r>
              <a:rPr lang="tr-TR" b="0" dirty="0" smtClean="0"/>
              <a:t> is </a:t>
            </a:r>
            <a:r>
              <a:rPr lang="tr-TR" b="0" dirty="0" err="1" smtClean="0"/>
              <a:t>no</a:t>
            </a:r>
            <a:r>
              <a:rPr lang="tr-TR" b="0" dirty="0" smtClean="0"/>
              <a:t> </a:t>
            </a:r>
            <a:r>
              <a:rPr lang="tr-TR" b="0" dirty="0" err="1" smtClean="0"/>
              <a:t>prsence</a:t>
            </a:r>
            <a:r>
              <a:rPr lang="tr-TR" b="0" dirty="0" smtClean="0"/>
              <a:t> in </a:t>
            </a:r>
            <a:r>
              <a:rPr lang="tr-TR" b="0" dirty="0" err="1" smtClean="0"/>
              <a:t>whom</a:t>
            </a:r>
            <a:r>
              <a:rPr lang="tr-TR" b="0" dirty="0" smtClean="0"/>
              <a:t> </a:t>
            </a:r>
            <a:r>
              <a:rPr lang="tr-TR" b="0" dirty="0" err="1" smtClean="0"/>
              <a:t>we</a:t>
            </a:r>
            <a:r>
              <a:rPr lang="tr-TR" b="0" dirty="0" smtClean="0"/>
              <a:t> can </a:t>
            </a:r>
            <a:r>
              <a:rPr lang="tr-TR" b="0" dirty="0" err="1" smtClean="0"/>
              <a:t>find</a:t>
            </a:r>
            <a:r>
              <a:rPr lang="tr-TR" b="0" dirty="0" smtClean="0"/>
              <a:t> </a:t>
            </a:r>
            <a:r>
              <a:rPr lang="tr-TR" b="0" dirty="0" err="1" smtClean="0"/>
              <a:t>ultimate</a:t>
            </a:r>
            <a:r>
              <a:rPr lang="tr-TR" b="0" dirty="0" smtClean="0"/>
              <a:t> </a:t>
            </a:r>
            <a:r>
              <a:rPr lang="tr-TR" b="0" dirty="0" err="1" smtClean="0"/>
              <a:t>truth</a:t>
            </a:r>
            <a:r>
              <a:rPr lang="tr-TR" b="0" dirty="0" smtClean="0"/>
              <a:t>? </a:t>
            </a:r>
            <a:r>
              <a:rPr lang="tr-TR" b="0" dirty="0" err="1" smtClean="0"/>
              <a:t>What</a:t>
            </a:r>
            <a:r>
              <a:rPr lang="tr-TR" b="0" dirty="0" smtClean="0"/>
              <a:t> </a:t>
            </a:r>
            <a:r>
              <a:rPr lang="tr-TR" b="0" dirty="0" err="1" smtClean="0"/>
              <a:t>if</a:t>
            </a:r>
            <a:r>
              <a:rPr lang="tr-TR" b="0" dirty="0" smtClean="0"/>
              <a:t> </a:t>
            </a:r>
            <a:r>
              <a:rPr lang="tr-TR" b="0" dirty="0" err="1" smtClean="0"/>
              <a:t>all</a:t>
            </a:r>
            <a:r>
              <a:rPr lang="tr-TR" b="0" dirty="0" smtClean="0"/>
              <a:t> </a:t>
            </a:r>
            <a:r>
              <a:rPr lang="tr-TR" b="0" dirty="0" err="1" smtClean="0"/>
              <a:t>our</a:t>
            </a:r>
            <a:r>
              <a:rPr lang="tr-TR" b="0" dirty="0" smtClean="0"/>
              <a:t> </a:t>
            </a:r>
            <a:r>
              <a:rPr lang="tr-TR" b="0" dirty="0" err="1" smtClean="0"/>
              <a:t>knowledge</a:t>
            </a:r>
            <a:r>
              <a:rPr lang="tr-TR" b="0" dirty="0" smtClean="0"/>
              <a:t> </a:t>
            </a:r>
            <a:r>
              <a:rPr lang="tr-TR" b="0" dirty="0" err="1" smtClean="0"/>
              <a:t>does</a:t>
            </a:r>
            <a:r>
              <a:rPr lang="tr-TR" b="0" dirty="0" smtClean="0"/>
              <a:t> not </a:t>
            </a:r>
            <a:r>
              <a:rPr lang="tr-TR" b="0" dirty="0" err="1" smtClean="0"/>
              <a:t>arise</a:t>
            </a:r>
            <a:r>
              <a:rPr lang="tr-TR" b="0" dirty="0" smtClean="0"/>
              <a:t> </a:t>
            </a:r>
            <a:r>
              <a:rPr lang="tr-TR" b="0" dirty="0" err="1" smtClean="0"/>
              <a:t>from</a:t>
            </a:r>
            <a:r>
              <a:rPr lang="tr-TR" b="0" dirty="0" smtClean="0"/>
              <a:t> self-</a:t>
            </a:r>
            <a:r>
              <a:rPr lang="tr-TR" b="0" dirty="0" err="1" smtClean="0"/>
              <a:t>identity</a:t>
            </a:r>
            <a:r>
              <a:rPr lang="tr-TR" b="0" dirty="0" smtClean="0"/>
              <a:t>? </a:t>
            </a:r>
            <a:r>
              <a:rPr lang="tr-TR" b="0" dirty="0" err="1" smtClean="0"/>
              <a:t>What</a:t>
            </a:r>
            <a:r>
              <a:rPr lang="tr-TR" b="0" dirty="0" smtClean="0"/>
              <a:t> </a:t>
            </a:r>
            <a:r>
              <a:rPr lang="tr-TR" b="0" dirty="0" err="1" smtClean="0"/>
              <a:t>if</a:t>
            </a:r>
            <a:r>
              <a:rPr lang="tr-TR" b="0" dirty="0" smtClean="0"/>
              <a:t> </a:t>
            </a:r>
            <a:r>
              <a:rPr lang="tr-TR" b="0" dirty="0" err="1" smtClean="0"/>
              <a:t>there</a:t>
            </a:r>
            <a:r>
              <a:rPr lang="tr-TR" b="0" dirty="0" smtClean="0"/>
              <a:t> is </a:t>
            </a:r>
            <a:r>
              <a:rPr lang="tr-TR" b="0" dirty="0" err="1" smtClean="0"/>
              <a:t>no</a:t>
            </a:r>
            <a:r>
              <a:rPr lang="tr-TR" b="0" dirty="0" smtClean="0"/>
              <a:t> </a:t>
            </a:r>
            <a:r>
              <a:rPr lang="tr-TR" b="0" dirty="0" err="1" smtClean="0"/>
              <a:t>essence</a:t>
            </a:r>
            <a:r>
              <a:rPr lang="tr-TR" b="0" dirty="0" smtClean="0"/>
              <a:t>, </a:t>
            </a:r>
            <a:r>
              <a:rPr lang="tr-TR" b="0" dirty="0" err="1" smtClean="0"/>
              <a:t>being</a:t>
            </a:r>
            <a:r>
              <a:rPr lang="tr-TR" b="0" dirty="0" smtClean="0"/>
              <a:t>, </a:t>
            </a:r>
            <a:r>
              <a:rPr lang="tr-TR" b="0" dirty="0" err="1" smtClean="0"/>
              <a:t>or</a:t>
            </a:r>
            <a:r>
              <a:rPr lang="tr-TR" b="0" dirty="0" smtClean="0"/>
              <a:t> </a:t>
            </a:r>
            <a:r>
              <a:rPr lang="tr-TR" b="0" dirty="0" err="1" smtClean="0"/>
              <a:t>inherently</a:t>
            </a:r>
            <a:r>
              <a:rPr lang="tr-TR" b="0" dirty="0" smtClean="0"/>
              <a:t> </a:t>
            </a:r>
            <a:r>
              <a:rPr lang="tr-TR" b="0" dirty="0" err="1" smtClean="0"/>
              <a:t>unifying</a:t>
            </a:r>
            <a:r>
              <a:rPr lang="tr-TR" b="0" dirty="0" smtClean="0"/>
              <a:t> element in </a:t>
            </a:r>
            <a:r>
              <a:rPr lang="tr-TR" b="0" dirty="0" err="1" smtClean="0"/>
              <a:t>the</a:t>
            </a:r>
            <a:r>
              <a:rPr lang="tr-TR" b="0" dirty="0" smtClean="0"/>
              <a:t> </a:t>
            </a:r>
            <a:r>
              <a:rPr lang="tr-TR" b="0" dirty="0" err="1" smtClean="0"/>
              <a:t>universe</a:t>
            </a:r>
            <a:r>
              <a:rPr lang="tr-TR" b="0" dirty="0" smtClean="0"/>
              <a:t>? </a:t>
            </a:r>
            <a:r>
              <a:rPr lang="tr-TR" b="0" dirty="0" err="1" smtClean="0"/>
              <a:t>What</a:t>
            </a:r>
            <a:r>
              <a:rPr lang="tr-TR" b="0" dirty="0" smtClean="0"/>
              <a:t> </a:t>
            </a:r>
            <a:r>
              <a:rPr lang="tr-TR" b="0" dirty="0" err="1" smtClean="0"/>
              <a:t>then</a:t>
            </a:r>
            <a:r>
              <a:rPr lang="tr-TR" b="0" dirty="0" smtClean="0"/>
              <a:t>?</a:t>
            </a:r>
            <a:endParaRPr lang="en-US" b="0" dirty="0"/>
          </a:p>
          <a:p>
            <a:endParaRPr lang="en-GB"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16</a:t>
            </a:fld>
            <a:endParaRPr lang="tr-TR"/>
          </a:p>
        </p:txBody>
      </p:sp>
    </p:spTree>
    <p:extLst>
      <p:ext uri="{BB962C8B-B14F-4D97-AF65-F5344CB8AC3E}">
        <p14:creationId xmlns:p14="http://schemas.microsoft.com/office/powerpoint/2010/main" val="519616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7584" y="2132856"/>
            <a:ext cx="7520940" cy="3579849"/>
          </a:xfrm>
        </p:spPr>
        <p:txBody>
          <a:bodyPr/>
          <a:lstStyle/>
          <a:p>
            <a:pPr algn="just"/>
            <a:r>
              <a:rPr lang="tr-TR" b="0" dirty="0" err="1" smtClean="0"/>
              <a:t>Then</a:t>
            </a:r>
            <a:r>
              <a:rPr lang="tr-TR" b="0" dirty="0" smtClean="0"/>
              <a:t> </a:t>
            </a:r>
            <a:r>
              <a:rPr lang="tr-TR" b="0" dirty="0" err="1" smtClean="0"/>
              <a:t>we</a:t>
            </a:r>
            <a:r>
              <a:rPr lang="tr-TR" b="0" dirty="0" smtClean="0"/>
              <a:t> can </a:t>
            </a:r>
            <a:r>
              <a:rPr lang="tr-TR" b="0" dirty="0" err="1" smtClean="0"/>
              <a:t>no</a:t>
            </a:r>
            <a:r>
              <a:rPr lang="tr-TR" b="0" dirty="0" smtClean="0"/>
              <a:t> </a:t>
            </a:r>
            <a:r>
              <a:rPr lang="tr-TR" b="0" dirty="0" err="1" smtClean="0"/>
              <a:t>longer</a:t>
            </a:r>
            <a:r>
              <a:rPr lang="tr-TR" b="0" dirty="0" smtClean="0"/>
              <a:t> </a:t>
            </a:r>
            <a:r>
              <a:rPr lang="tr-TR" b="0" dirty="0" err="1" smtClean="0"/>
              <a:t>posit</a:t>
            </a:r>
            <a:r>
              <a:rPr lang="tr-TR" b="0" dirty="0" smtClean="0"/>
              <a:t> a </a:t>
            </a:r>
            <a:r>
              <a:rPr lang="tr-TR" b="0" dirty="0" err="1" smtClean="0"/>
              <a:t>transcendental</a:t>
            </a:r>
            <a:r>
              <a:rPr lang="tr-TR" b="0" dirty="0" smtClean="0"/>
              <a:t> </a:t>
            </a:r>
            <a:r>
              <a:rPr lang="tr-TR" b="0" dirty="0" err="1" smtClean="0"/>
              <a:t>signified</a:t>
            </a:r>
            <a:r>
              <a:rPr lang="tr-TR" b="0" dirty="0" smtClean="0"/>
              <a:t>. No </a:t>
            </a:r>
            <a:r>
              <a:rPr lang="tr-TR" b="0" dirty="0" err="1" smtClean="0"/>
              <a:t>longer</a:t>
            </a:r>
            <a:r>
              <a:rPr lang="tr-TR" b="0" dirty="0" smtClean="0"/>
              <a:t> is </a:t>
            </a:r>
            <a:r>
              <a:rPr lang="tr-TR" b="0" dirty="0" err="1" smtClean="0"/>
              <a:t>there</a:t>
            </a:r>
            <a:r>
              <a:rPr lang="tr-TR" b="0" dirty="0" smtClean="0"/>
              <a:t> an </a:t>
            </a:r>
            <a:r>
              <a:rPr lang="tr-TR" b="0" dirty="0" err="1" smtClean="0"/>
              <a:t>absolute</a:t>
            </a:r>
            <a:r>
              <a:rPr lang="tr-TR" b="0" dirty="0" smtClean="0"/>
              <a:t> </a:t>
            </a:r>
            <a:r>
              <a:rPr lang="tr-TR" b="0" dirty="0" err="1" smtClean="0"/>
              <a:t>standard</a:t>
            </a:r>
            <a:r>
              <a:rPr lang="tr-TR" b="0" dirty="0" smtClean="0"/>
              <a:t> </a:t>
            </a:r>
            <a:r>
              <a:rPr lang="tr-TR" b="0" dirty="0" err="1" smtClean="0"/>
              <a:t>or</a:t>
            </a:r>
            <a:r>
              <a:rPr lang="tr-TR" b="0" dirty="0" smtClean="0"/>
              <a:t> </a:t>
            </a:r>
            <a:r>
              <a:rPr lang="tr-TR" b="0" dirty="0" err="1" smtClean="0"/>
              <a:t>coherent</a:t>
            </a:r>
            <a:r>
              <a:rPr lang="tr-TR" b="0" dirty="0" smtClean="0"/>
              <a:t> </a:t>
            </a:r>
            <a:r>
              <a:rPr lang="tr-TR" b="0" dirty="0" err="1" smtClean="0"/>
              <a:t>unity</a:t>
            </a:r>
            <a:r>
              <a:rPr lang="tr-TR" b="0" dirty="0" smtClean="0"/>
              <a:t> </a:t>
            </a:r>
            <a:r>
              <a:rPr lang="tr-TR" b="0" dirty="0" err="1" smtClean="0"/>
              <a:t>from</a:t>
            </a:r>
            <a:r>
              <a:rPr lang="tr-TR" b="0" dirty="0" smtClean="0"/>
              <a:t> </a:t>
            </a:r>
            <a:r>
              <a:rPr lang="tr-TR" b="0" dirty="0" err="1" smtClean="0"/>
              <a:t>which</a:t>
            </a:r>
            <a:r>
              <a:rPr lang="tr-TR" b="0" dirty="0" smtClean="0"/>
              <a:t> </a:t>
            </a:r>
            <a:r>
              <a:rPr lang="tr-TR" b="0" dirty="0" err="1" smtClean="0"/>
              <a:t>knowledge</a:t>
            </a:r>
            <a:r>
              <a:rPr lang="tr-TR" b="0" dirty="0" smtClean="0"/>
              <a:t> </a:t>
            </a:r>
            <a:r>
              <a:rPr lang="tr-TR" b="0" dirty="0" err="1" smtClean="0"/>
              <a:t>proceeds</a:t>
            </a:r>
            <a:r>
              <a:rPr lang="tr-TR" b="0" dirty="0" smtClean="0"/>
              <a:t> </a:t>
            </a:r>
            <a:r>
              <a:rPr lang="tr-TR" b="0" dirty="0" err="1" smtClean="0"/>
              <a:t>and</a:t>
            </a:r>
            <a:r>
              <a:rPr lang="tr-TR" b="0" dirty="0" smtClean="0"/>
              <a:t> </a:t>
            </a:r>
            <a:r>
              <a:rPr lang="tr-TR" b="0" dirty="0" err="1" smtClean="0"/>
              <a:t>develops</a:t>
            </a:r>
            <a:r>
              <a:rPr lang="tr-TR" b="0" dirty="0" smtClean="0"/>
              <a:t>.  </a:t>
            </a:r>
            <a:r>
              <a:rPr lang="tr-TR" b="0" dirty="0" err="1" smtClean="0"/>
              <a:t>All</a:t>
            </a:r>
            <a:r>
              <a:rPr lang="tr-TR" b="0" dirty="0" smtClean="0"/>
              <a:t> </a:t>
            </a:r>
            <a:r>
              <a:rPr lang="tr-TR" b="0" dirty="0" err="1" smtClean="0"/>
              <a:t>human</a:t>
            </a:r>
            <a:r>
              <a:rPr lang="tr-TR" b="0" dirty="0" smtClean="0"/>
              <a:t> </a:t>
            </a:r>
            <a:r>
              <a:rPr lang="tr-TR" b="0" dirty="0" err="1" smtClean="0"/>
              <a:t>knowledge</a:t>
            </a:r>
            <a:r>
              <a:rPr lang="tr-TR" b="0" dirty="0" smtClean="0"/>
              <a:t>  </a:t>
            </a:r>
            <a:r>
              <a:rPr lang="tr-TR" b="0" dirty="0" err="1" smtClean="0"/>
              <a:t>all</a:t>
            </a:r>
            <a:r>
              <a:rPr lang="tr-TR" b="0" dirty="0" smtClean="0"/>
              <a:t> self-</a:t>
            </a:r>
            <a:r>
              <a:rPr lang="tr-TR" b="0" dirty="0" err="1" smtClean="0"/>
              <a:t>identity</a:t>
            </a:r>
            <a:r>
              <a:rPr lang="tr-TR" b="0" dirty="0" smtClean="0"/>
              <a:t> </a:t>
            </a:r>
            <a:r>
              <a:rPr lang="tr-TR" b="0" dirty="0" err="1" smtClean="0"/>
              <a:t>must</a:t>
            </a:r>
            <a:r>
              <a:rPr lang="tr-TR" b="0" dirty="0" smtClean="0"/>
              <a:t> </a:t>
            </a:r>
            <a:r>
              <a:rPr lang="tr-TR" b="0" dirty="0" err="1" smtClean="0"/>
              <a:t>now</a:t>
            </a:r>
            <a:r>
              <a:rPr lang="tr-TR" b="0" dirty="0" smtClean="0"/>
              <a:t> </a:t>
            </a:r>
            <a:r>
              <a:rPr lang="tr-TR" b="0" dirty="0" err="1" smtClean="0"/>
              <a:t>spring</a:t>
            </a:r>
            <a:r>
              <a:rPr lang="tr-TR" b="0" dirty="0" smtClean="0"/>
              <a:t> </a:t>
            </a:r>
            <a:r>
              <a:rPr lang="tr-TR" b="0" dirty="0" err="1" smtClean="0"/>
              <a:t>from</a:t>
            </a:r>
            <a:r>
              <a:rPr lang="tr-TR" b="0" dirty="0" smtClean="0"/>
              <a:t> </a:t>
            </a:r>
            <a:r>
              <a:rPr lang="tr-TR" b="0" dirty="0" err="1" smtClean="0"/>
              <a:t>difference</a:t>
            </a:r>
            <a:r>
              <a:rPr lang="tr-TR" b="0" dirty="0" smtClean="0"/>
              <a:t>, not </a:t>
            </a:r>
            <a:r>
              <a:rPr lang="tr-TR" b="0" dirty="0" err="1" smtClean="0"/>
              <a:t>sameness</a:t>
            </a:r>
            <a:r>
              <a:rPr lang="tr-TR" b="0" dirty="0"/>
              <a:t>.</a:t>
            </a:r>
            <a:endParaRPr lang="en-GB" b="0" dirty="0"/>
          </a:p>
        </p:txBody>
      </p:sp>
      <p:sp>
        <p:nvSpPr>
          <p:cNvPr id="2" name="Slayt Numarası Yer Tutucusu 1"/>
          <p:cNvSpPr>
            <a:spLocks noGrp="1"/>
          </p:cNvSpPr>
          <p:nvPr>
            <p:ph type="sldNum" sz="quarter" idx="12"/>
          </p:nvPr>
        </p:nvSpPr>
        <p:spPr/>
        <p:txBody>
          <a:bodyPr/>
          <a:lstStyle/>
          <a:p>
            <a:fld id="{F302176B-0E47-46AC-8F43-DAB4B8A37D06}" type="slidenum">
              <a:rPr lang="tr-TR" smtClean="0"/>
              <a:t>17</a:t>
            </a:fld>
            <a:endParaRPr lang="tr-TR"/>
          </a:p>
        </p:txBody>
      </p:sp>
    </p:spTree>
    <p:extLst>
      <p:ext uri="{BB962C8B-B14F-4D97-AF65-F5344CB8AC3E}">
        <p14:creationId xmlns:p14="http://schemas.microsoft.com/office/powerpoint/2010/main" val="38427190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908720"/>
            <a:ext cx="7520940" cy="3579849"/>
          </a:xfrm>
        </p:spPr>
        <p:txBody>
          <a:bodyPr/>
          <a:lstStyle/>
          <a:p>
            <a:r>
              <a:rPr lang="tr-TR" u="sng" dirty="0" smtClean="0"/>
              <a:t>As a </a:t>
            </a:r>
            <a:r>
              <a:rPr lang="tr-TR" u="sng" dirty="0" err="1" smtClean="0"/>
              <a:t>result</a:t>
            </a:r>
            <a:r>
              <a:rPr lang="tr-TR" b="0" dirty="0" smtClean="0"/>
              <a:t>:</a:t>
            </a:r>
          </a:p>
          <a:p>
            <a:pPr>
              <a:buFont typeface="Arial" panose="020B0604020202020204" pitchFamily="34" charset="0"/>
              <a:buChar char="•"/>
            </a:pPr>
            <a:endParaRPr lang="tr-TR" b="0" dirty="0" smtClean="0"/>
          </a:p>
          <a:p>
            <a:pPr>
              <a:buFont typeface="Arial" panose="020B0604020202020204" pitchFamily="34" charset="0"/>
              <a:buChar char="•"/>
            </a:pPr>
            <a:r>
              <a:rPr lang="tr-TR" b="0" dirty="0" smtClean="0"/>
              <a:t>Human </a:t>
            </a:r>
            <a:r>
              <a:rPr lang="tr-TR" b="0" dirty="0" err="1" smtClean="0"/>
              <a:t>knowledge</a:t>
            </a:r>
            <a:r>
              <a:rPr lang="tr-TR" b="0" dirty="0" smtClean="0"/>
              <a:t> </a:t>
            </a:r>
            <a:r>
              <a:rPr lang="tr-TR" b="0" dirty="0" err="1" smtClean="0"/>
              <a:t>becomes</a:t>
            </a:r>
            <a:r>
              <a:rPr lang="tr-TR" b="0" dirty="0" smtClean="0"/>
              <a:t> </a:t>
            </a:r>
            <a:r>
              <a:rPr lang="tr-TR" b="0" dirty="0" err="1" smtClean="0"/>
              <a:t>referential</a:t>
            </a:r>
            <a:r>
              <a:rPr lang="tr-TR" b="0" dirty="0" smtClean="0"/>
              <a:t> – </a:t>
            </a:r>
            <a:r>
              <a:rPr lang="tr-TR" b="0" dirty="0" err="1" smtClean="0"/>
              <a:t>that</a:t>
            </a:r>
            <a:r>
              <a:rPr lang="tr-TR" b="0" dirty="0" smtClean="0"/>
              <a:t> is </a:t>
            </a:r>
            <a:r>
              <a:rPr lang="tr-TR" b="0" dirty="0" err="1" smtClean="0"/>
              <a:t>we</a:t>
            </a:r>
            <a:r>
              <a:rPr lang="tr-TR" b="0" dirty="0" smtClean="0"/>
              <a:t> can </a:t>
            </a:r>
            <a:r>
              <a:rPr lang="tr-TR" b="0" dirty="0" err="1" smtClean="0"/>
              <a:t>only</a:t>
            </a:r>
            <a:r>
              <a:rPr lang="tr-TR" b="0" dirty="0" smtClean="0"/>
              <a:t> </a:t>
            </a:r>
            <a:r>
              <a:rPr lang="tr-TR" b="0" dirty="0" err="1" smtClean="0"/>
              <a:t>know</a:t>
            </a:r>
            <a:r>
              <a:rPr lang="tr-TR" b="0" dirty="0" smtClean="0"/>
              <a:t> </a:t>
            </a:r>
            <a:r>
              <a:rPr lang="tr-TR" b="0" dirty="0" err="1" smtClean="0"/>
              <a:t>something</a:t>
            </a:r>
            <a:r>
              <a:rPr lang="tr-TR" b="0" dirty="0" smtClean="0"/>
              <a:t> </a:t>
            </a:r>
            <a:r>
              <a:rPr lang="tr-TR" b="0" dirty="0" err="1" smtClean="0"/>
              <a:t>because</a:t>
            </a:r>
            <a:r>
              <a:rPr lang="tr-TR" b="0" dirty="0" smtClean="0"/>
              <a:t> it </a:t>
            </a:r>
            <a:r>
              <a:rPr lang="tr-TR" b="0" dirty="0" err="1" smtClean="0"/>
              <a:t>differs</a:t>
            </a:r>
            <a:r>
              <a:rPr lang="tr-TR" b="0" dirty="0" smtClean="0"/>
              <a:t> </a:t>
            </a:r>
            <a:r>
              <a:rPr lang="tr-TR" b="0" dirty="0" err="1" smtClean="0"/>
              <a:t>from</a:t>
            </a:r>
            <a:r>
              <a:rPr lang="tr-TR" b="0" dirty="0" smtClean="0"/>
              <a:t> </a:t>
            </a:r>
            <a:r>
              <a:rPr lang="tr-TR" b="0" dirty="0" err="1" smtClean="0"/>
              <a:t>some</a:t>
            </a:r>
            <a:r>
              <a:rPr lang="tr-TR" b="0" dirty="0" smtClean="0"/>
              <a:t> </a:t>
            </a:r>
            <a:r>
              <a:rPr lang="tr-TR" b="0" dirty="0" err="1" smtClean="0"/>
              <a:t>other</a:t>
            </a:r>
            <a:r>
              <a:rPr lang="tr-TR" b="0" dirty="0" smtClean="0"/>
              <a:t> bit of </a:t>
            </a:r>
            <a:r>
              <a:rPr lang="tr-TR" b="0" dirty="0" err="1" smtClean="0"/>
              <a:t>knowledge</a:t>
            </a:r>
            <a:r>
              <a:rPr lang="tr-TR" b="0" dirty="0" smtClean="0"/>
              <a:t>, not </a:t>
            </a:r>
            <a:r>
              <a:rPr lang="tr-TR" b="0" dirty="0" err="1" smtClean="0"/>
              <a:t>because</a:t>
            </a:r>
            <a:r>
              <a:rPr lang="tr-TR" b="0" dirty="0" smtClean="0"/>
              <a:t> </a:t>
            </a:r>
            <a:r>
              <a:rPr lang="tr-TR" b="0" dirty="0" err="1" smtClean="0"/>
              <a:t>we</a:t>
            </a:r>
            <a:r>
              <a:rPr lang="tr-TR" b="0" dirty="0" smtClean="0"/>
              <a:t> can </a:t>
            </a:r>
            <a:r>
              <a:rPr lang="tr-TR" b="0" dirty="0" err="1" smtClean="0"/>
              <a:t>compare</a:t>
            </a:r>
            <a:r>
              <a:rPr lang="tr-TR" b="0" dirty="0" smtClean="0"/>
              <a:t> </a:t>
            </a:r>
            <a:r>
              <a:rPr lang="tr-TR" b="0" dirty="0" err="1" smtClean="0"/>
              <a:t>this</a:t>
            </a:r>
            <a:r>
              <a:rPr lang="tr-TR" b="0" dirty="0" smtClean="0"/>
              <a:t> </a:t>
            </a:r>
            <a:r>
              <a:rPr lang="tr-TR" b="0" dirty="0" err="1" smtClean="0"/>
              <a:t>knowledge</a:t>
            </a:r>
            <a:r>
              <a:rPr lang="tr-TR" b="0" dirty="0" smtClean="0"/>
              <a:t> </a:t>
            </a:r>
            <a:r>
              <a:rPr lang="tr-TR" b="0" dirty="0" err="1" smtClean="0"/>
              <a:t>to</a:t>
            </a:r>
            <a:r>
              <a:rPr lang="tr-TR" b="0" dirty="0" smtClean="0"/>
              <a:t> ant </a:t>
            </a:r>
            <a:r>
              <a:rPr lang="tr-TR" b="0" dirty="0" err="1" smtClean="0"/>
              <a:t>absolute</a:t>
            </a:r>
            <a:r>
              <a:rPr lang="tr-TR" b="0" dirty="0" smtClean="0"/>
              <a:t> </a:t>
            </a:r>
            <a:r>
              <a:rPr lang="tr-TR" b="0" dirty="0" err="1" smtClean="0"/>
              <a:t>or</a:t>
            </a:r>
            <a:r>
              <a:rPr lang="tr-TR" b="0" dirty="0" smtClean="0"/>
              <a:t> </a:t>
            </a:r>
            <a:r>
              <a:rPr lang="tr-TR" b="0" dirty="0" err="1" smtClean="0"/>
              <a:t>coherent</a:t>
            </a:r>
            <a:r>
              <a:rPr lang="tr-TR" b="0" dirty="0" smtClean="0"/>
              <a:t> </a:t>
            </a:r>
            <a:r>
              <a:rPr lang="tr-TR" b="0" dirty="0" err="1" smtClean="0"/>
              <a:t>unity</a:t>
            </a:r>
            <a:r>
              <a:rPr lang="tr-TR" b="0" dirty="0" smtClean="0"/>
              <a:t>.</a:t>
            </a:r>
          </a:p>
          <a:p>
            <a:pPr marL="0" indent="0"/>
            <a:r>
              <a:rPr lang="tr-TR" b="0" dirty="0" smtClean="0"/>
              <a:t>	(</a:t>
            </a:r>
            <a:r>
              <a:rPr lang="tr-TR" b="0" dirty="0" err="1" smtClean="0"/>
              <a:t>to</a:t>
            </a:r>
            <a:r>
              <a:rPr lang="tr-TR" b="0" dirty="0" smtClean="0"/>
              <a:t> </a:t>
            </a:r>
            <a:r>
              <a:rPr lang="tr-TR" b="0" dirty="0" err="1" smtClean="0"/>
              <a:t>differ</a:t>
            </a:r>
            <a:r>
              <a:rPr lang="tr-TR" b="0" dirty="0" smtClean="0"/>
              <a:t>, </a:t>
            </a:r>
            <a:r>
              <a:rPr lang="tr-TR" b="0" dirty="0" err="1" smtClean="0"/>
              <a:t>to</a:t>
            </a:r>
            <a:r>
              <a:rPr lang="tr-TR" b="0" dirty="0" smtClean="0"/>
              <a:t> be </a:t>
            </a:r>
            <a:r>
              <a:rPr lang="tr-TR" b="0" dirty="0" err="1" smtClean="0"/>
              <a:t>different</a:t>
            </a:r>
            <a:r>
              <a:rPr lang="tr-TR" b="0" dirty="0" smtClean="0"/>
              <a:t> </a:t>
            </a:r>
            <a:r>
              <a:rPr lang="tr-TR" b="0" dirty="0" err="1" smtClean="0"/>
              <a:t>from</a:t>
            </a:r>
            <a:r>
              <a:rPr lang="tr-TR" b="0" dirty="0" smtClean="0"/>
              <a:t>)</a:t>
            </a:r>
          </a:p>
          <a:p>
            <a:pPr>
              <a:buFont typeface="Arial" panose="020B0604020202020204" pitchFamily="34" charset="0"/>
              <a:buChar char="•"/>
            </a:pPr>
            <a:endParaRPr lang="tr-TR" b="0" dirty="0" smtClean="0"/>
          </a:p>
          <a:p>
            <a:pPr>
              <a:buFont typeface="Arial" panose="020B0604020202020204" pitchFamily="34" charset="0"/>
              <a:buChar char="•"/>
            </a:pPr>
            <a:r>
              <a:rPr lang="tr-TR" b="0" dirty="0" err="1" smtClean="0"/>
              <a:t>The</a:t>
            </a:r>
            <a:r>
              <a:rPr lang="tr-TR" b="0" dirty="0" smtClean="0"/>
              <a:t> </a:t>
            </a:r>
            <a:r>
              <a:rPr lang="tr-TR" b="0" dirty="0" err="1" smtClean="0"/>
              <a:t>need</a:t>
            </a:r>
            <a:r>
              <a:rPr lang="tr-TR" b="0" dirty="0" smtClean="0"/>
              <a:t> </a:t>
            </a:r>
            <a:r>
              <a:rPr lang="tr-TR" b="0" dirty="0" err="1" smtClean="0"/>
              <a:t>arises</a:t>
            </a:r>
            <a:r>
              <a:rPr lang="tr-TR" b="0" dirty="0" smtClean="0"/>
              <a:t> </a:t>
            </a:r>
            <a:r>
              <a:rPr lang="tr-TR" b="0" dirty="0" err="1" smtClean="0"/>
              <a:t>that</a:t>
            </a:r>
            <a:r>
              <a:rPr lang="tr-TR" b="0" dirty="0" smtClean="0"/>
              <a:t> </a:t>
            </a:r>
            <a:r>
              <a:rPr lang="tr-TR" b="0" dirty="0" err="1" smtClean="0"/>
              <a:t>we</a:t>
            </a:r>
            <a:r>
              <a:rPr lang="tr-TR" b="0" dirty="0" smtClean="0"/>
              <a:t> </a:t>
            </a:r>
            <a:r>
              <a:rPr lang="tr-TR" b="0" dirty="0" err="1" smtClean="0"/>
              <a:t>must</a:t>
            </a:r>
            <a:r>
              <a:rPr lang="tr-TR" b="0" dirty="0" smtClean="0"/>
              <a:t> </a:t>
            </a:r>
            <a:r>
              <a:rPr lang="tr-TR" b="0" dirty="0" err="1" smtClean="0"/>
              <a:t>forgo</a:t>
            </a:r>
            <a:r>
              <a:rPr lang="tr-TR" b="0" dirty="0" smtClean="0"/>
              <a:t> </a:t>
            </a:r>
            <a:r>
              <a:rPr lang="tr-TR" b="0" dirty="0" err="1" smtClean="0"/>
              <a:t>closure</a:t>
            </a:r>
            <a:r>
              <a:rPr lang="tr-TR" b="0" dirty="0" smtClean="0"/>
              <a:t> – </a:t>
            </a:r>
            <a:r>
              <a:rPr lang="tr-TR" b="0" dirty="0" err="1" smtClean="0"/>
              <a:t>because</a:t>
            </a:r>
            <a:r>
              <a:rPr lang="tr-TR" b="0" dirty="0" smtClean="0"/>
              <a:t> </a:t>
            </a:r>
            <a:r>
              <a:rPr lang="tr-TR" b="0" dirty="0" err="1" smtClean="0"/>
              <a:t>no</a:t>
            </a:r>
            <a:r>
              <a:rPr lang="tr-TR" b="0" dirty="0" smtClean="0"/>
              <a:t> </a:t>
            </a:r>
            <a:r>
              <a:rPr lang="tr-TR" b="0" dirty="0" err="1" smtClean="0"/>
              <a:t>transcendental</a:t>
            </a:r>
            <a:r>
              <a:rPr lang="tr-TR" b="0" dirty="0" smtClean="0"/>
              <a:t> </a:t>
            </a:r>
            <a:r>
              <a:rPr lang="tr-TR" b="0" dirty="0" err="1" smtClean="0"/>
              <a:t>signified</a:t>
            </a:r>
            <a:r>
              <a:rPr lang="tr-TR" b="0" dirty="0" smtClean="0"/>
              <a:t> </a:t>
            </a:r>
            <a:r>
              <a:rPr lang="tr-TR" b="0" dirty="0" err="1" smtClean="0"/>
              <a:t>exists</a:t>
            </a:r>
            <a:r>
              <a:rPr lang="tr-TR" b="0" dirty="0" smtClean="0"/>
              <a:t>, </a:t>
            </a:r>
            <a:r>
              <a:rPr lang="tr-TR" b="0" dirty="0" err="1" smtClean="0"/>
              <a:t>all</a:t>
            </a:r>
            <a:r>
              <a:rPr lang="tr-TR" b="0" dirty="0" smtClean="0"/>
              <a:t> </a:t>
            </a:r>
            <a:r>
              <a:rPr lang="tr-TR" b="0" dirty="0" err="1" smtClean="0"/>
              <a:t>interpretation</a:t>
            </a:r>
            <a:r>
              <a:rPr lang="tr-TR" b="0" dirty="0" smtClean="0"/>
              <a:t> </a:t>
            </a:r>
            <a:r>
              <a:rPr lang="tr-TR" b="0" dirty="0" err="1" smtClean="0"/>
              <a:t>concerning</a:t>
            </a:r>
            <a:r>
              <a:rPr lang="tr-TR" b="0" dirty="0" smtClean="0"/>
              <a:t> life, self-</a:t>
            </a:r>
            <a:r>
              <a:rPr lang="tr-TR" b="0" dirty="0" err="1" smtClean="0"/>
              <a:t>identity</a:t>
            </a:r>
            <a:r>
              <a:rPr lang="tr-TR" b="0" dirty="0" smtClean="0"/>
              <a:t>, </a:t>
            </a:r>
            <a:r>
              <a:rPr lang="tr-TR" b="0" dirty="0" err="1" smtClean="0"/>
              <a:t>and</a:t>
            </a:r>
            <a:r>
              <a:rPr lang="tr-TR" b="0" dirty="0" smtClean="0"/>
              <a:t> </a:t>
            </a:r>
            <a:r>
              <a:rPr lang="tr-TR" b="0" dirty="0" err="1" smtClean="0"/>
              <a:t>knowledge</a:t>
            </a:r>
            <a:r>
              <a:rPr lang="tr-TR" b="0" dirty="0" smtClean="0"/>
              <a:t> </a:t>
            </a:r>
            <a:r>
              <a:rPr lang="tr-TR" b="0" dirty="0" err="1" smtClean="0"/>
              <a:t>are</a:t>
            </a:r>
            <a:r>
              <a:rPr lang="tr-TR" b="0" dirty="0" smtClean="0"/>
              <a:t> </a:t>
            </a:r>
            <a:r>
              <a:rPr lang="tr-TR" b="0" dirty="0" err="1" smtClean="0"/>
              <a:t>possible</a:t>
            </a:r>
            <a:r>
              <a:rPr lang="tr-TR" b="0" dirty="0" smtClean="0"/>
              <a:t>, </a:t>
            </a:r>
            <a:r>
              <a:rPr lang="tr-TR" b="0" dirty="0" err="1" smtClean="0"/>
              <a:t>probable</a:t>
            </a:r>
            <a:r>
              <a:rPr lang="tr-TR" b="0" dirty="0" smtClean="0"/>
              <a:t>, </a:t>
            </a:r>
            <a:r>
              <a:rPr lang="tr-TR" b="0" dirty="0" err="1" smtClean="0"/>
              <a:t>and</a:t>
            </a:r>
            <a:r>
              <a:rPr lang="tr-TR" b="0" dirty="0" smtClean="0"/>
              <a:t> </a:t>
            </a:r>
            <a:r>
              <a:rPr lang="tr-TR" b="0" dirty="0" err="1" smtClean="0"/>
              <a:t>legitimate</a:t>
            </a:r>
            <a:r>
              <a:rPr lang="tr-TR" b="0" dirty="0" smtClean="0"/>
              <a:t>.</a:t>
            </a:r>
          </a:p>
          <a:p>
            <a:pPr marL="923544" lvl="5" indent="0">
              <a:buNone/>
            </a:pPr>
            <a:r>
              <a:rPr lang="tr-TR" sz="1600" b="0" dirty="0" smtClean="0"/>
              <a:t>(</a:t>
            </a:r>
            <a:r>
              <a:rPr lang="tr-TR" sz="1600" b="0" dirty="0" err="1" smtClean="0"/>
              <a:t>to</a:t>
            </a:r>
            <a:r>
              <a:rPr lang="tr-TR" sz="1600" b="0" dirty="0" smtClean="0"/>
              <a:t> </a:t>
            </a:r>
            <a:r>
              <a:rPr lang="tr-TR" sz="1600" b="0" dirty="0" err="1" smtClean="0"/>
              <a:t>defer</a:t>
            </a:r>
            <a:r>
              <a:rPr lang="tr-TR" sz="1600" b="0" dirty="0" smtClean="0"/>
              <a:t>, </a:t>
            </a:r>
            <a:r>
              <a:rPr lang="tr-TR" sz="1600" b="0" dirty="0" err="1" smtClean="0"/>
              <a:t>postpone</a:t>
            </a:r>
            <a:r>
              <a:rPr lang="tr-TR" sz="1600" b="0" dirty="0" smtClean="0"/>
              <a:t>, </a:t>
            </a:r>
            <a:r>
              <a:rPr lang="tr-TR" sz="1600" b="0" dirty="0" err="1" smtClean="0"/>
              <a:t>or</a:t>
            </a:r>
            <a:r>
              <a:rPr lang="tr-TR" sz="1600" b="0" dirty="0" smtClean="0"/>
              <a:t> </a:t>
            </a:r>
            <a:r>
              <a:rPr lang="tr-TR" sz="1600" b="0" dirty="0" err="1" smtClean="0"/>
              <a:t>delay</a:t>
            </a:r>
            <a:r>
              <a:rPr lang="tr-TR" sz="1600" b="0" dirty="0" smtClean="0"/>
              <a:t>)</a:t>
            </a:r>
            <a:endParaRPr lang="en-GB" sz="1600" b="0" dirty="0"/>
          </a:p>
        </p:txBody>
      </p:sp>
      <p:sp>
        <p:nvSpPr>
          <p:cNvPr id="2" name="Slayt Numarası Yer Tutucusu 1"/>
          <p:cNvSpPr>
            <a:spLocks noGrp="1"/>
          </p:cNvSpPr>
          <p:nvPr>
            <p:ph type="sldNum" sz="quarter" idx="12"/>
          </p:nvPr>
        </p:nvSpPr>
        <p:spPr/>
        <p:txBody>
          <a:bodyPr/>
          <a:lstStyle/>
          <a:p>
            <a:fld id="{F302176B-0E47-46AC-8F43-DAB4B8A37D06}" type="slidenum">
              <a:rPr lang="tr-TR" smtClean="0"/>
              <a:t>18</a:t>
            </a:fld>
            <a:endParaRPr lang="tr-TR"/>
          </a:p>
        </p:txBody>
      </p:sp>
    </p:spTree>
    <p:extLst>
      <p:ext uri="{BB962C8B-B14F-4D97-AF65-F5344CB8AC3E}">
        <p14:creationId xmlns:p14="http://schemas.microsoft.com/office/powerpoint/2010/main" val="38427190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r>
              <a:rPr lang="tr-TR" u="sng" dirty="0" err="1" smtClean="0"/>
              <a:t>Suggestions</a:t>
            </a:r>
            <a:r>
              <a:rPr lang="tr-TR" u="sng" dirty="0" smtClean="0"/>
              <a:t> on how </a:t>
            </a:r>
            <a:r>
              <a:rPr lang="tr-TR" u="sng" dirty="0" err="1" smtClean="0"/>
              <a:t>to</a:t>
            </a:r>
            <a:r>
              <a:rPr lang="tr-TR" u="sng" dirty="0" smtClean="0"/>
              <a:t> </a:t>
            </a:r>
            <a:r>
              <a:rPr lang="tr-TR" u="sng" dirty="0" err="1" smtClean="0"/>
              <a:t>apply</a:t>
            </a:r>
            <a:r>
              <a:rPr lang="tr-TR" u="sng" dirty="0" smtClean="0"/>
              <a:t> </a:t>
            </a:r>
            <a:r>
              <a:rPr lang="tr-TR" u="sng" dirty="0" err="1" smtClean="0"/>
              <a:t>deconstructionist</a:t>
            </a:r>
            <a:r>
              <a:rPr lang="tr-TR" u="sng" dirty="0" smtClean="0"/>
              <a:t> </a:t>
            </a:r>
            <a:r>
              <a:rPr lang="tr-TR" u="sng" dirty="0" err="1" smtClean="0"/>
              <a:t>reading</a:t>
            </a:r>
            <a:r>
              <a:rPr lang="tr-TR" u="sng" dirty="0" smtClean="0"/>
              <a:t> </a:t>
            </a:r>
            <a:r>
              <a:rPr lang="tr-TR" u="sng" dirty="0" err="1" smtClean="0"/>
              <a:t>strategy</a:t>
            </a:r>
            <a:r>
              <a:rPr lang="tr-TR" u="sng" dirty="0" smtClean="0"/>
              <a:t> </a:t>
            </a:r>
            <a:r>
              <a:rPr lang="tr-TR" u="sng" dirty="0" err="1" smtClean="0"/>
              <a:t>to</a:t>
            </a:r>
            <a:r>
              <a:rPr lang="tr-TR" u="sng" dirty="0" smtClean="0"/>
              <a:t> a </a:t>
            </a:r>
            <a:r>
              <a:rPr lang="tr-TR" u="sng" dirty="0" err="1" smtClean="0"/>
              <a:t>text</a:t>
            </a:r>
            <a:r>
              <a:rPr lang="tr-TR" dirty="0" smtClean="0"/>
              <a:t>:</a:t>
            </a:r>
          </a:p>
          <a:p>
            <a:pPr marL="0" indent="0"/>
            <a:endParaRPr lang="tr-TR" dirty="0" smtClean="0"/>
          </a:p>
          <a:p>
            <a:pPr>
              <a:buFont typeface="Arial" panose="020B0604020202020204" pitchFamily="34" charset="0"/>
              <a:buChar char="•"/>
            </a:pPr>
            <a:r>
              <a:rPr lang="en-US" b="0" dirty="0" smtClean="0"/>
              <a:t>Discover </a:t>
            </a:r>
            <a:r>
              <a:rPr lang="en-US" b="0" dirty="0"/>
              <a:t>the binary operations that govern a text.</a:t>
            </a:r>
          </a:p>
          <a:p>
            <a:pPr>
              <a:buFont typeface="Arial" panose="020B0604020202020204" pitchFamily="34" charset="0"/>
              <a:buChar char="•"/>
            </a:pPr>
            <a:r>
              <a:rPr lang="en-US" b="0" dirty="0" smtClean="0"/>
              <a:t>Comment </a:t>
            </a:r>
            <a:r>
              <a:rPr lang="en-US" b="0" dirty="0"/>
              <a:t>on the values, concepts, and ideas beyond these operations.</a:t>
            </a:r>
          </a:p>
          <a:p>
            <a:pPr>
              <a:buFont typeface="Arial" panose="020B0604020202020204" pitchFamily="34" charset="0"/>
              <a:buChar char="•"/>
            </a:pPr>
            <a:r>
              <a:rPr lang="en-US" b="0" dirty="0" smtClean="0"/>
              <a:t>Reverse </a:t>
            </a:r>
            <a:r>
              <a:rPr lang="en-US" b="0" dirty="0"/>
              <a:t>these present binary operations.</a:t>
            </a:r>
          </a:p>
          <a:p>
            <a:pPr>
              <a:buFont typeface="Arial" panose="020B0604020202020204" pitchFamily="34" charset="0"/>
              <a:buChar char="•"/>
            </a:pPr>
            <a:r>
              <a:rPr lang="en-US" b="0" dirty="0" smtClean="0"/>
              <a:t>Dismantle </a:t>
            </a:r>
            <a:r>
              <a:rPr lang="en-US" b="0" dirty="0"/>
              <a:t>previously held worldviews.</a:t>
            </a:r>
          </a:p>
          <a:p>
            <a:pPr>
              <a:buFont typeface="Arial" panose="020B0604020202020204" pitchFamily="34" charset="0"/>
              <a:buChar char="•"/>
            </a:pPr>
            <a:r>
              <a:rPr lang="en-US" b="0" dirty="0" smtClean="0"/>
              <a:t>Accept </a:t>
            </a:r>
            <a:r>
              <a:rPr lang="en-US" b="0" dirty="0"/>
              <a:t>the possibility of various perspectives or levels of meaning in text </a:t>
            </a:r>
            <a:r>
              <a:rPr lang="en-US" b="0" dirty="0" smtClean="0"/>
              <a:t>based</a:t>
            </a:r>
            <a:r>
              <a:rPr lang="tr-TR" b="0" dirty="0" smtClean="0"/>
              <a:t> </a:t>
            </a:r>
            <a:r>
              <a:rPr lang="en-US" b="0" dirty="0" smtClean="0"/>
              <a:t>on </a:t>
            </a:r>
            <a:r>
              <a:rPr lang="en-US" b="0" dirty="0"/>
              <a:t>the new binary inversions.</a:t>
            </a:r>
          </a:p>
          <a:p>
            <a:pPr>
              <a:buFont typeface="Arial" panose="020B0604020202020204" pitchFamily="34" charset="0"/>
              <a:buChar char="•"/>
            </a:pPr>
            <a:r>
              <a:rPr lang="en-US" b="0" dirty="0" smtClean="0"/>
              <a:t>Allow </a:t>
            </a:r>
            <a:r>
              <a:rPr lang="en-US" b="0" dirty="0"/>
              <a:t>meaning of the text to be undecidable</a:t>
            </a:r>
            <a:r>
              <a:rPr lang="en-US" b="0" dirty="0" smtClean="0"/>
              <a:t>.</a:t>
            </a:r>
            <a:endParaRPr lang="en-US" b="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19</a:t>
            </a:fld>
            <a:endParaRPr lang="tr-TR"/>
          </a:p>
        </p:txBody>
      </p:sp>
    </p:spTree>
    <p:extLst>
      <p:ext uri="{BB962C8B-B14F-4D97-AF65-F5344CB8AC3E}">
        <p14:creationId xmlns:p14="http://schemas.microsoft.com/office/powerpoint/2010/main" val="1087374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en-GB" sz="2000" b="0" dirty="0" smtClean="0"/>
              <a:t>Wishing to discover the rules</a:t>
            </a:r>
            <a:r>
              <a:rPr lang="tr-TR" sz="2000" b="0" dirty="0" smtClean="0"/>
              <a:t> </a:t>
            </a:r>
            <a:r>
              <a:rPr lang="en-GB" sz="2000" b="0" dirty="0" smtClean="0"/>
              <a:t>or codes that govern all social and cultural practices, strucuralists declared that the proper study of reality and  meaning is the system behind individual practices, not the individual practices themselves.</a:t>
            </a:r>
          </a:p>
          <a:p>
            <a:endParaRPr lang="tr-TR" sz="2000" b="0" dirty="0"/>
          </a:p>
          <a:p>
            <a:r>
              <a:rPr lang="en-GB" sz="2000" u="sng" dirty="0" smtClean="0"/>
              <a:t>Thus:</a:t>
            </a:r>
          </a:p>
          <a:p>
            <a:endParaRPr lang="en-GB" sz="2000" b="0" dirty="0" smtClean="0"/>
          </a:p>
          <a:p>
            <a:r>
              <a:rPr lang="en-GB" sz="2000" b="0" dirty="0" smtClean="0"/>
              <a:t>For the structuralist, the proper stud</a:t>
            </a:r>
            <a:r>
              <a:rPr lang="tr-TR" sz="2000" b="0" dirty="0" smtClean="0"/>
              <a:t>y</a:t>
            </a:r>
            <a:r>
              <a:rPr lang="en-GB" sz="2000" b="0" dirty="0" smtClean="0"/>
              <a:t> of literature is an inquiry into the conditions surrounding the act of interpretation itself, not an investigation of an individual text.</a:t>
            </a:r>
            <a:endParaRPr lang="en-GB" sz="2000" b="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2</a:t>
            </a:fld>
            <a:endParaRPr lang="tr-TR"/>
          </a:p>
        </p:txBody>
      </p:sp>
    </p:spTree>
    <p:extLst>
      <p:ext uri="{BB962C8B-B14F-4D97-AF65-F5344CB8AC3E}">
        <p14:creationId xmlns:p14="http://schemas.microsoft.com/office/powerpoint/2010/main" val="41480499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1844824"/>
            <a:ext cx="7520940" cy="3579849"/>
          </a:xfrm>
        </p:spPr>
        <p:txBody>
          <a:bodyPr>
            <a:normAutofit/>
          </a:bodyPr>
          <a:lstStyle/>
          <a:p>
            <a:pPr algn="just"/>
            <a:r>
              <a:rPr lang="tr-TR" sz="2000" u="sng" dirty="0" err="1" smtClean="0"/>
              <a:t>Note</a:t>
            </a:r>
            <a:r>
              <a:rPr lang="tr-TR" sz="2000" u="sng" dirty="0" smtClean="0"/>
              <a:t> </a:t>
            </a:r>
            <a:r>
              <a:rPr lang="tr-TR" sz="2000" u="sng" dirty="0" err="1" smtClean="0"/>
              <a:t>that</a:t>
            </a:r>
            <a:r>
              <a:rPr lang="tr-TR" sz="2000" b="0" dirty="0" smtClean="0"/>
              <a:t> in </a:t>
            </a:r>
            <a:r>
              <a:rPr lang="tr-TR" sz="2000" b="0" dirty="0" err="1" smtClean="0"/>
              <a:t>deconstructionist</a:t>
            </a:r>
            <a:r>
              <a:rPr lang="tr-TR" sz="2000" b="0" dirty="0" smtClean="0"/>
              <a:t> </a:t>
            </a:r>
            <a:r>
              <a:rPr lang="tr-TR" sz="2000" b="0" dirty="0" err="1" smtClean="0"/>
              <a:t>reading</a:t>
            </a:r>
            <a:r>
              <a:rPr lang="tr-TR" sz="2000" b="0" dirty="0" smtClean="0"/>
              <a:t> </a:t>
            </a:r>
            <a:r>
              <a:rPr lang="tr-TR" sz="2000" b="0" dirty="0" err="1" smtClean="0"/>
              <a:t>we</a:t>
            </a:r>
            <a:r>
              <a:rPr lang="tr-TR" sz="2000" b="0" dirty="0" smtClean="0"/>
              <a:t> </a:t>
            </a:r>
            <a:r>
              <a:rPr lang="tr-TR" sz="2000" b="0" dirty="0" err="1" smtClean="0"/>
              <a:t>must</a:t>
            </a:r>
            <a:r>
              <a:rPr lang="tr-TR" sz="2000" b="0" dirty="0" smtClean="0"/>
              <a:t> </a:t>
            </a:r>
            <a:r>
              <a:rPr lang="tr-TR" sz="2000" b="0" dirty="0" err="1" smtClean="0"/>
              <a:t>never</a:t>
            </a:r>
            <a:r>
              <a:rPr lang="tr-TR" sz="2000" b="0" dirty="0" smtClean="0"/>
              <a:t> </a:t>
            </a:r>
            <a:r>
              <a:rPr lang="tr-TR" sz="2000" b="0" dirty="0" err="1" smtClean="0"/>
              <a:t>declare</a:t>
            </a:r>
            <a:r>
              <a:rPr lang="tr-TR" sz="2000" b="0" dirty="0" smtClean="0"/>
              <a:t> </a:t>
            </a:r>
            <a:r>
              <a:rPr lang="tr-TR" sz="2000" b="0" dirty="0" err="1" smtClean="0"/>
              <a:t>our</a:t>
            </a:r>
            <a:r>
              <a:rPr lang="tr-TR" sz="2000" b="0" dirty="0" smtClean="0"/>
              <a:t> </a:t>
            </a:r>
            <a:r>
              <a:rPr lang="tr-TR" sz="2000" b="0" dirty="0" err="1" smtClean="0"/>
              <a:t>reading</a:t>
            </a:r>
            <a:r>
              <a:rPr lang="tr-TR" sz="2000" b="0" dirty="0" smtClean="0"/>
              <a:t> </a:t>
            </a:r>
            <a:r>
              <a:rPr lang="tr-TR" sz="2000" b="0" dirty="0" err="1" smtClean="0"/>
              <a:t>to</a:t>
            </a:r>
            <a:r>
              <a:rPr lang="tr-TR" sz="2000" b="0" dirty="0" smtClean="0"/>
              <a:t> be </a:t>
            </a:r>
            <a:r>
              <a:rPr lang="tr-TR" sz="2000" b="0" dirty="0" err="1" smtClean="0"/>
              <a:t>completed</a:t>
            </a:r>
            <a:r>
              <a:rPr lang="tr-TR" sz="2000" b="0" dirty="0" smtClean="0"/>
              <a:t> </a:t>
            </a:r>
            <a:r>
              <a:rPr lang="tr-TR" sz="2000" b="0" dirty="0" err="1" smtClean="0"/>
              <a:t>or</a:t>
            </a:r>
            <a:r>
              <a:rPr lang="tr-TR" sz="2000" b="0" dirty="0" smtClean="0"/>
              <a:t> </a:t>
            </a:r>
            <a:r>
              <a:rPr lang="tr-TR" sz="2000" b="0" dirty="0" err="1" smtClean="0"/>
              <a:t>finished</a:t>
            </a:r>
            <a:r>
              <a:rPr lang="tr-TR" sz="2000" b="0" dirty="0" smtClean="0"/>
              <a:t> since </a:t>
            </a:r>
            <a:r>
              <a:rPr lang="tr-TR" sz="2000" b="0" dirty="0" err="1" smtClean="0"/>
              <a:t>the</a:t>
            </a:r>
            <a:r>
              <a:rPr lang="tr-TR" sz="2000" b="0" dirty="0" smtClean="0"/>
              <a:t> </a:t>
            </a:r>
            <a:r>
              <a:rPr lang="tr-TR" sz="2000" b="0" dirty="0" err="1" smtClean="0"/>
              <a:t>process</a:t>
            </a:r>
            <a:r>
              <a:rPr lang="tr-TR" sz="2000" b="0" dirty="0" smtClean="0"/>
              <a:t> of </a:t>
            </a:r>
            <a:r>
              <a:rPr lang="tr-TR" sz="2000" b="0" dirty="0" err="1" smtClean="0"/>
              <a:t>meaing</a:t>
            </a:r>
            <a:r>
              <a:rPr lang="tr-TR" sz="2000" b="0" dirty="0" smtClean="0"/>
              <a:t> is </a:t>
            </a:r>
            <a:r>
              <a:rPr lang="tr-TR" sz="2000" b="0" dirty="0" err="1" smtClean="0"/>
              <a:t>ongoing</a:t>
            </a:r>
            <a:r>
              <a:rPr lang="tr-TR" sz="2000" b="0" dirty="0" smtClean="0"/>
              <a:t>, </a:t>
            </a:r>
            <a:r>
              <a:rPr lang="tr-TR" sz="2000" b="0" dirty="0" err="1" smtClean="0"/>
              <a:t>never</a:t>
            </a:r>
            <a:r>
              <a:rPr lang="tr-TR" sz="2000" b="0" dirty="0" smtClean="0"/>
              <a:t> </a:t>
            </a:r>
            <a:r>
              <a:rPr lang="tr-TR" sz="2000" b="0" dirty="0" err="1" smtClean="0"/>
              <a:t>allowing</a:t>
            </a:r>
            <a:r>
              <a:rPr lang="tr-TR" sz="2000" b="0" dirty="0" smtClean="0"/>
              <a:t> us </a:t>
            </a:r>
            <a:r>
              <a:rPr lang="tr-TR" sz="2000" b="0" dirty="0" err="1" smtClean="0"/>
              <a:t>to</a:t>
            </a:r>
            <a:r>
              <a:rPr lang="tr-TR" sz="2000" b="0" dirty="0" smtClean="0"/>
              <a:t> </a:t>
            </a:r>
            <a:r>
              <a:rPr lang="tr-TR" sz="2000" b="0" dirty="0" err="1" smtClean="0"/>
              <a:t>pledge</a:t>
            </a:r>
            <a:r>
              <a:rPr lang="tr-TR" sz="2000" b="0" dirty="0" smtClean="0"/>
              <a:t> </a:t>
            </a:r>
            <a:r>
              <a:rPr lang="tr-TR" sz="2000" b="0" dirty="0" err="1" smtClean="0"/>
              <a:t>allegiance</a:t>
            </a:r>
            <a:r>
              <a:rPr lang="tr-TR" sz="2000" b="0" dirty="0" smtClean="0"/>
              <a:t> </a:t>
            </a:r>
            <a:r>
              <a:rPr lang="tr-TR" sz="2000" b="0" dirty="0" err="1" smtClean="0"/>
              <a:t>to</a:t>
            </a:r>
            <a:r>
              <a:rPr lang="tr-TR" sz="2000" b="0" dirty="0" smtClean="0"/>
              <a:t> </a:t>
            </a:r>
            <a:r>
              <a:rPr lang="tr-TR" sz="2000" b="0" dirty="0" err="1" smtClean="0"/>
              <a:t>any</a:t>
            </a:r>
            <a:r>
              <a:rPr lang="tr-TR" sz="2000" b="0" dirty="0" smtClean="0"/>
              <a:t> </a:t>
            </a:r>
            <a:r>
              <a:rPr lang="tr-TR" sz="2000" b="0" dirty="0" err="1" smtClean="0"/>
              <a:t>one</a:t>
            </a:r>
            <a:r>
              <a:rPr lang="tr-TR" sz="2000" b="0" dirty="0" smtClean="0"/>
              <a:t> </a:t>
            </a:r>
            <a:r>
              <a:rPr lang="tr-TR" sz="2000" b="0" dirty="0" err="1" smtClean="0"/>
              <a:t>view</a:t>
            </a:r>
            <a:r>
              <a:rPr lang="tr-TR" sz="2000" b="0" dirty="0" smtClean="0"/>
              <a:t>.</a:t>
            </a:r>
            <a:endParaRPr lang="en-GB" sz="2000" b="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20</a:t>
            </a:fld>
            <a:endParaRPr lang="tr-TR"/>
          </a:p>
        </p:txBody>
      </p:sp>
    </p:spTree>
    <p:extLst>
      <p:ext uri="{BB962C8B-B14F-4D97-AF65-F5344CB8AC3E}">
        <p14:creationId xmlns:p14="http://schemas.microsoft.com/office/powerpoint/2010/main" val="36665049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755576" y="1484784"/>
            <a:ext cx="7520940" cy="3480500"/>
          </a:xfrm>
        </p:spPr>
        <p:txBody>
          <a:bodyPr>
            <a:normAutofit/>
          </a:bodyPr>
          <a:lstStyle/>
          <a:p>
            <a:pPr algn="just">
              <a:buFont typeface="Arial" panose="020B0604020202020204" pitchFamily="34" charset="0"/>
              <a:buChar char="•"/>
            </a:pPr>
            <a:r>
              <a:rPr lang="en-US" b="0" dirty="0" smtClean="0">
                <a:cs typeface="Times New Roman" pitchFamily="18" charset="0"/>
              </a:rPr>
              <a:t>The post-</a:t>
            </a:r>
            <a:r>
              <a:rPr lang="en-US" b="0" dirty="0" err="1" smtClean="0">
                <a:cs typeface="Times New Roman" pitchFamily="18" charset="0"/>
              </a:rPr>
              <a:t>structuralis</a:t>
            </a:r>
            <a:r>
              <a:rPr lang="tr-TR" b="0" dirty="0" smtClean="0">
                <a:cs typeface="Times New Roman" pitchFamily="18" charset="0"/>
              </a:rPr>
              <a:t>t</a:t>
            </a:r>
            <a:r>
              <a:rPr lang="en-US" b="0" dirty="0" smtClean="0">
                <a:cs typeface="Times New Roman" pitchFamily="18" charset="0"/>
              </a:rPr>
              <a:t> critic is engaged in the task of </a:t>
            </a:r>
            <a:r>
              <a:rPr lang="tr-TR" b="0" dirty="0" smtClean="0">
                <a:cs typeface="Times New Roman" pitchFamily="18" charset="0"/>
              </a:rPr>
              <a:t>‘</a:t>
            </a:r>
            <a:r>
              <a:rPr lang="en-US" b="0" dirty="0" smtClean="0">
                <a:cs typeface="Times New Roman" pitchFamily="18" charset="0"/>
              </a:rPr>
              <a:t>deconstructing</a:t>
            </a:r>
            <a:r>
              <a:rPr lang="tr-TR" b="0" dirty="0" smtClean="0">
                <a:cs typeface="Times New Roman" pitchFamily="18" charset="0"/>
              </a:rPr>
              <a:t>’</a:t>
            </a:r>
            <a:r>
              <a:rPr lang="en-US" b="0" dirty="0" smtClean="0">
                <a:cs typeface="Times New Roman" pitchFamily="18" charset="0"/>
              </a:rPr>
              <a:t> </a:t>
            </a:r>
            <a:r>
              <a:rPr lang="en-US" b="0" dirty="0" smtClean="0">
                <a:cs typeface="Times New Roman" pitchFamily="18" charset="0"/>
              </a:rPr>
              <a:t>the </a:t>
            </a:r>
            <a:r>
              <a:rPr lang="en-US" b="0" dirty="0" smtClean="0">
                <a:cs typeface="Times New Roman" pitchFamily="18" charset="0"/>
              </a:rPr>
              <a:t>text.</a:t>
            </a:r>
            <a:r>
              <a:rPr lang="tr-TR" b="0" dirty="0" smtClean="0">
                <a:cs typeface="Times New Roman" pitchFamily="18" charset="0"/>
              </a:rPr>
              <a:t> </a:t>
            </a:r>
            <a:r>
              <a:rPr lang="tr-TR" b="0" dirty="0" err="1" smtClean="0">
                <a:cs typeface="Times New Roman" pitchFamily="18" charset="0"/>
              </a:rPr>
              <a:t>This</a:t>
            </a:r>
            <a:r>
              <a:rPr lang="tr-TR" b="0" dirty="0" smtClean="0">
                <a:cs typeface="Times New Roman" pitchFamily="18" charset="0"/>
              </a:rPr>
              <a:t> </a:t>
            </a:r>
            <a:r>
              <a:rPr lang="tr-TR" b="0" dirty="0" err="1" smtClean="0">
                <a:cs typeface="Times New Roman" pitchFamily="18" charset="0"/>
              </a:rPr>
              <a:t>process</a:t>
            </a:r>
            <a:r>
              <a:rPr lang="tr-TR" b="0" dirty="0" smtClean="0">
                <a:cs typeface="Times New Roman" pitchFamily="18" charset="0"/>
              </a:rPr>
              <a:t> is </a:t>
            </a:r>
            <a:r>
              <a:rPr lang="tr-TR" b="0" dirty="0" err="1" smtClean="0">
                <a:cs typeface="Times New Roman" pitchFamily="18" charset="0"/>
              </a:rPr>
              <a:t>given</a:t>
            </a:r>
            <a:r>
              <a:rPr lang="tr-TR" b="0" dirty="0" smtClean="0">
                <a:cs typeface="Times New Roman" pitchFamily="18" charset="0"/>
              </a:rPr>
              <a:t> </a:t>
            </a:r>
            <a:r>
              <a:rPr lang="tr-TR" b="0" dirty="0" err="1" smtClean="0">
                <a:cs typeface="Times New Roman" pitchFamily="18" charset="0"/>
              </a:rPr>
              <a:t>the</a:t>
            </a:r>
            <a:r>
              <a:rPr lang="tr-TR" b="0" dirty="0" smtClean="0">
                <a:cs typeface="Times New Roman" pitchFamily="18" charset="0"/>
              </a:rPr>
              <a:t> name ‘</a:t>
            </a:r>
            <a:r>
              <a:rPr lang="tr-TR" b="0" dirty="0" err="1" smtClean="0">
                <a:cs typeface="Times New Roman" pitchFamily="18" charset="0"/>
              </a:rPr>
              <a:t>deconstruction</a:t>
            </a:r>
            <a:r>
              <a:rPr lang="tr-TR" b="0" dirty="0" smtClean="0">
                <a:cs typeface="Times New Roman" pitchFamily="18" charset="0"/>
              </a:rPr>
              <a:t>, </a:t>
            </a:r>
            <a:r>
              <a:rPr lang="tr-TR" b="0" dirty="0" err="1" smtClean="0">
                <a:cs typeface="Times New Roman" pitchFamily="18" charset="0"/>
              </a:rPr>
              <a:t>which</a:t>
            </a:r>
            <a:r>
              <a:rPr lang="tr-TR" b="0" dirty="0" smtClean="0">
                <a:cs typeface="Times New Roman" pitchFamily="18" charset="0"/>
              </a:rPr>
              <a:t> can </a:t>
            </a:r>
            <a:r>
              <a:rPr lang="tr-TR" b="0" dirty="0" err="1" smtClean="0">
                <a:cs typeface="Times New Roman" pitchFamily="18" charset="0"/>
              </a:rPr>
              <a:t>roughly</a:t>
            </a:r>
            <a:r>
              <a:rPr lang="tr-TR" b="0" dirty="0" smtClean="0">
                <a:cs typeface="Times New Roman" pitchFamily="18" charset="0"/>
              </a:rPr>
              <a:t> be </a:t>
            </a:r>
            <a:r>
              <a:rPr lang="tr-TR" b="0" dirty="0" err="1" smtClean="0">
                <a:cs typeface="Times New Roman" pitchFamily="18" charset="0"/>
              </a:rPr>
              <a:t>defined</a:t>
            </a:r>
            <a:r>
              <a:rPr lang="tr-TR" b="0" dirty="0" smtClean="0">
                <a:cs typeface="Times New Roman" pitchFamily="18" charset="0"/>
              </a:rPr>
              <a:t> as </a:t>
            </a:r>
            <a:r>
              <a:rPr lang="tr-TR" b="0" dirty="0" err="1" smtClean="0">
                <a:cs typeface="Times New Roman" pitchFamily="18" charset="0"/>
              </a:rPr>
              <a:t>applied</a:t>
            </a:r>
            <a:r>
              <a:rPr lang="tr-TR" b="0" dirty="0" smtClean="0">
                <a:cs typeface="Times New Roman" pitchFamily="18" charset="0"/>
              </a:rPr>
              <a:t> post-</a:t>
            </a:r>
            <a:r>
              <a:rPr lang="tr-TR" b="0" dirty="0" err="1" smtClean="0">
                <a:cs typeface="Times New Roman" pitchFamily="18" charset="0"/>
              </a:rPr>
              <a:t>structuralism</a:t>
            </a:r>
            <a:r>
              <a:rPr lang="tr-TR" b="0" dirty="0" smtClean="0">
                <a:cs typeface="Times New Roman" pitchFamily="18" charset="0"/>
              </a:rPr>
              <a:t>.</a:t>
            </a:r>
            <a:endParaRPr lang="tr-TR" b="0" dirty="0" smtClean="0">
              <a:cs typeface="Times New Roman" pitchFamily="18" charset="0"/>
            </a:endParaRPr>
          </a:p>
          <a:p>
            <a:pPr algn="just">
              <a:buFont typeface="Arial" panose="020B0604020202020204" pitchFamily="34" charset="0"/>
              <a:buChar char="•"/>
            </a:pPr>
            <a:r>
              <a:rPr lang="en-US" b="0" dirty="0" smtClean="0">
                <a:cs typeface="Times New Roman" pitchFamily="18" charset="0"/>
              </a:rPr>
              <a:t>It </a:t>
            </a:r>
            <a:r>
              <a:rPr lang="en-US" b="0" dirty="0" smtClean="0">
                <a:cs typeface="Times New Roman" pitchFamily="18" charset="0"/>
              </a:rPr>
              <a:t>is often referred to as “reading against the grain” or “reading the text against itself”. </a:t>
            </a:r>
            <a:endParaRPr lang="tr-TR" b="0" dirty="0" smtClean="0">
              <a:cs typeface="Times New Roman" pitchFamily="18" charset="0"/>
            </a:endParaRPr>
          </a:p>
          <a:p>
            <a:pPr algn="just">
              <a:buFont typeface="Arial" panose="020B0604020202020204" pitchFamily="34" charset="0"/>
              <a:buChar char="•"/>
            </a:pPr>
            <a:r>
              <a:rPr lang="en-US" b="0" dirty="0" smtClean="0">
                <a:cs typeface="Times New Roman" pitchFamily="18" charset="0"/>
              </a:rPr>
              <a:t>The </a:t>
            </a:r>
            <a:r>
              <a:rPr lang="en-US" b="0" dirty="0" smtClean="0">
                <a:cs typeface="Times New Roman" pitchFamily="18" charset="0"/>
              </a:rPr>
              <a:t>deconstructionist practices textual harassment or oppositional  reading</a:t>
            </a:r>
            <a:r>
              <a:rPr lang="tr-TR" b="0" dirty="0" smtClean="0">
                <a:cs typeface="Times New Roman" pitchFamily="18" charset="0"/>
              </a:rPr>
              <a:t> </a:t>
            </a:r>
            <a:r>
              <a:rPr lang="tr-TR" b="0" dirty="0" err="1" smtClean="0">
                <a:cs typeface="Times New Roman" pitchFamily="18" charset="0"/>
              </a:rPr>
              <a:t>to</a:t>
            </a:r>
            <a:r>
              <a:rPr lang="tr-TR" b="0" dirty="0" smtClean="0">
                <a:cs typeface="Times New Roman" pitchFamily="18" charset="0"/>
              </a:rPr>
              <a:t> </a:t>
            </a:r>
            <a:r>
              <a:rPr lang="en-US" b="0" dirty="0" smtClean="0">
                <a:cs typeface="Times New Roman" pitchFamily="18" charset="0"/>
              </a:rPr>
              <a:t> unmask internal contradictions or inconsistencies in the text</a:t>
            </a:r>
            <a:r>
              <a:rPr lang="tr-TR" b="0" dirty="0" smtClean="0">
                <a:cs typeface="Times New Roman" pitchFamily="18" charset="0"/>
              </a:rPr>
              <a:t> </a:t>
            </a:r>
            <a:r>
              <a:rPr lang="tr-TR" b="0" dirty="0" err="1" smtClean="0">
                <a:cs typeface="Times New Roman" pitchFamily="18" charset="0"/>
              </a:rPr>
              <a:t>and</a:t>
            </a:r>
            <a:r>
              <a:rPr lang="tr-TR" b="0" dirty="0" smtClean="0">
                <a:cs typeface="Times New Roman" pitchFamily="18" charset="0"/>
              </a:rPr>
              <a:t> </a:t>
            </a:r>
            <a:r>
              <a:rPr lang="en-US" b="0" dirty="0" smtClean="0">
                <a:cs typeface="Times New Roman" pitchFamily="18" charset="0"/>
              </a:rPr>
              <a:t>to show the disunity which underlines its apparent unity</a:t>
            </a:r>
            <a:r>
              <a:rPr lang="en-US" b="0" dirty="0" smtClean="0">
                <a:cs typeface="Times New Roman" pitchFamily="18" charset="0"/>
              </a:rPr>
              <a:t>.</a:t>
            </a:r>
            <a:endParaRPr lang="tr-TR" b="0" dirty="0" smtClean="0">
              <a:cs typeface="Times New Roman" pitchFamily="18" charset="0"/>
            </a:endParaRPr>
          </a:p>
        </p:txBody>
      </p:sp>
      <p:sp>
        <p:nvSpPr>
          <p:cNvPr id="3" name="Slayt Numarası Yer Tutucusu 2"/>
          <p:cNvSpPr>
            <a:spLocks noGrp="1"/>
          </p:cNvSpPr>
          <p:nvPr>
            <p:ph type="sldNum" sz="quarter" idx="12"/>
          </p:nvPr>
        </p:nvSpPr>
        <p:spPr/>
        <p:txBody>
          <a:bodyPr/>
          <a:lstStyle/>
          <a:p>
            <a:fld id="{F302176B-0E47-46AC-8F43-DAB4B8A37D06}" type="slidenum">
              <a:rPr lang="tr-TR" smtClean="0"/>
              <a:t>21</a:t>
            </a:fld>
            <a:endParaRPr lang="tr-TR"/>
          </a:p>
        </p:txBody>
      </p:sp>
    </p:spTree>
    <p:extLst>
      <p:ext uri="{BB962C8B-B14F-4D97-AF65-F5344CB8AC3E}">
        <p14:creationId xmlns:p14="http://schemas.microsoft.com/office/powerpoint/2010/main" val="42501779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50134" y="2064063"/>
            <a:ext cx="7206830" cy="8243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081" y="2712135"/>
            <a:ext cx="6901272" cy="14349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Dikdörtgen 4"/>
          <p:cNvSpPr/>
          <p:nvPr/>
        </p:nvSpPr>
        <p:spPr>
          <a:xfrm>
            <a:off x="882069" y="1604044"/>
            <a:ext cx="7117296" cy="338554"/>
          </a:xfrm>
          <a:prstGeom prst="rect">
            <a:avLst/>
          </a:prstGeom>
        </p:spPr>
        <p:txBody>
          <a:bodyPr wrap="square">
            <a:spAutoFit/>
          </a:bodyPr>
          <a:lstStyle/>
          <a:p>
            <a:r>
              <a:rPr lang="tr-TR" sz="1600" dirty="0" smtClean="0"/>
              <a:t>Barbara </a:t>
            </a:r>
            <a:r>
              <a:rPr lang="tr-TR" sz="1600" dirty="0" err="1" smtClean="0"/>
              <a:t>Johnson’s</a:t>
            </a:r>
            <a:r>
              <a:rPr lang="tr-TR" sz="1600" dirty="0" smtClean="0"/>
              <a:t> </a:t>
            </a:r>
            <a:r>
              <a:rPr lang="tr-TR" sz="1600" dirty="0" err="1" smtClean="0"/>
              <a:t>well-known</a:t>
            </a:r>
            <a:r>
              <a:rPr lang="tr-TR" sz="1600" dirty="0" smtClean="0"/>
              <a:t> </a:t>
            </a:r>
            <a:r>
              <a:rPr lang="tr-TR" sz="1600" dirty="0" err="1" smtClean="0"/>
              <a:t>definition</a:t>
            </a:r>
            <a:r>
              <a:rPr lang="tr-TR" sz="1600" dirty="0" smtClean="0"/>
              <a:t> of </a:t>
            </a:r>
            <a:r>
              <a:rPr lang="tr-TR" sz="1600" dirty="0" err="1" smtClean="0"/>
              <a:t>deconstuction</a:t>
            </a:r>
            <a:r>
              <a:rPr lang="tr-TR" sz="1600" dirty="0" smtClean="0"/>
              <a:t> is as </a:t>
            </a:r>
            <a:r>
              <a:rPr lang="tr-TR" sz="1600" dirty="0" err="1" smtClean="0"/>
              <a:t>follows</a:t>
            </a:r>
            <a:r>
              <a:rPr lang="tr-TR" sz="1600" dirty="0" smtClean="0"/>
              <a:t>:</a:t>
            </a:r>
            <a:endParaRPr lang="en-GB" sz="1600" dirty="0"/>
          </a:p>
        </p:txBody>
      </p:sp>
      <p:sp>
        <p:nvSpPr>
          <p:cNvPr id="6" name="Slayt Numarası Yer Tutucusu 5"/>
          <p:cNvSpPr>
            <a:spLocks noGrp="1"/>
          </p:cNvSpPr>
          <p:nvPr>
            <p:ph type="sldNum" sz="quarter" idx="12"/>
          </p:nvPr>
        </p:nvSpPr>
        <p:spPr/>
        <p:txBody>
          <a:bodyPr/>
          <a:lstStyle/>
          <a:p>
            <a:fld id="{F302176B-0E47-46AC-8F43-DAB4B8A37D06}" type="slidenum">
              <a:rPr lang="tr-TR" smtClean="0"/>
              <a:t>22</a:t>
            </a:fld>
            <a:endParaRPr lang="tr-TR"/>
          </a:p>
        </p:txBody>
      </p:sp>
    </p:spTree>
    <p:extLst>
      <p:ext uri="{BB962C8B-B14F-4D97-AF65-F5344CB8AC3E}">
        <p14:creationId xmlns:p14="http://schemas.microsoft.com/office/powerpoint/2010/main" val="2540207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99592" y="1484784"/>
            <a:ext cx="7520940" cy="3579849"/>
          </a:xfrm>
        </p:spPr>
        <p:txBody>
          <a:bodyPr/>
          <a:lstStyle/>
          <a:p>
            <a:r>
              <a:rPr lang="tr-TR" b="0" dirty="0" err="1" smtClean="0"/>
              <a:t>According</a:t>
            </a:r>
            <a:r>
              <a:rPr lang="tr-TR" b="0" dirty="0" smtClean="0"/>
              <a:t> </a:t>
            </a:r>
            <a:r>
              <a:rPr lang="tr-TR" b="0" dirty="0" err="1" smtClean="0"/>
              <a:t>to</a:t>
            </a:r>
            <a:r>
              <a:rPr lang="tr-TR" b="0" dirty="0" smtClean="0"/>
              <a:t> </a:t>
            </a:r>
            <a:r>
              <a:rPr lang="tr-TR" b="0" dirty="0" err="1" smtClean="0"/>
              <a:t>Derrida</a:t>
            </a:r>
            <a:r>
              <a:rPr lang="tr-TR" b="0" dirty="0" smtClean="0"/>
              <a:t> </a:t>
            </a:r>
            <a:r>
              <a:rPr lang="tr-TR" b="0" dirty="0" err="1" smtClean="0"/>
              <a:t>himself</a:t>
            </a:r>
            <a:r>
              <a:rPr lang="tr-TR" b="0" dirty="0" smtClean="0"/>
              <a:t>, a </a:t>
            </a:r>
            <a:r>
              <a:rPr lang="tr-TR" b="0" dirty="0" err="1" smtClean="0"/>
              <a:t>deconstructionist</a:t>
            </a:r>
            <a:r>
              <a:rPr lang="tr-TR" b="0" dirty="0" smtClean="0"/>
              <a:t> </a:t>
            </a:r>
            <a:r>
              <a:rPr lang="tr-TR" b="0" dirty="0" err="1" smtClean="0"/>
              <a:t>reading</a:t>
            </a:r>
            <a:r>
              <a:rPr lang="tr-TR" b="0" dirty="0" smtClean="0"/>
              <a:t>:</a:t>
            </a:r>
            <a:endParaRPr lang="en-GB" b="0"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2424" y="1940948"/>
            <a:ext cx="7020272" cy="17141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Slayt Numarası Yer Tutucusu 3"/>
          <p:cNvSpPr>
            <a:spLocks noGrp="1"/>
          </p:cNvSpPr>
          <p:nvPr>
            <p:ph type="sldNum" sz="quarter" idx="12"/>
          </p:nvPr>
        </p:nvSpPr>
        <p:spPr/>
        <p:txBody>
          <a:bodyPr/>
          <a:lstStyle/>
          <a:p>
            <a:fld id="{F302176B-0E47-46AC-8F43-DAB4B8A37D06}" type="slidenum">
              <a:rPr lang="tr-TR" smtClean="0"/>
              <a:t>23</a:t>
            </a:fld>
            <a:endParaRPr lang="tr-TR"/>
          </a:p>
        </p:txBody>
      </p:sp>
    </p:spTree>
    <p:extLst>
      <p:ext uri="{BB962C8B-B14F-4D97-AF65-F5344CB8AC3E}">
        <p14:creationId xmlns:p14="http://schemas.microsoft.com/office/powerpoint/2010/main" val="13498309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7584" y="1412776"/>
            <a:ext cx="7520940" cy="3579849"/>
          </a:xfrm>
        </p:spPr>
        <p:txBody>
          <a:bodyPr/>
          <a:lstStyle/>
          <a:p>
            <a:r>
              <a:rPr lang="tr-TR" b="0" dirty="0" err="1" smtClean="0"/>
              <a:t>In</a:t>
            </a:r>
            <a:r>
              <a:rPr lang="tr-TR" b="0" dirty="0" smtClean="0"/>
              <a:t> his </a:t>
            </a:r>
            <a:r>
              <a:rPr lang="tr-TR" b="0" i="1" dirty="0" smtClean="0"/>
              <a:t>Dictionary of </a:t>
            </a:r>
            <a:r>
              <a:rPr lang="tr-TR" b="0" i="1" dirty="0" err="1" smtClean="0"/>
              <a:t>Literary</a:t>
            </a:r>
            <a:r>
              <a:rPr lang="tr-TR" b="0" i="1" dirty="0" smtClean="0"/>
              <a:t> </a:t>
            </a:r>
            <a:r>
              <a:rPr lang="tr-TR" b="0" dirty="0" err="1" smtClean="0"/>
              <a:t>Terms</a:t>
            </a:r>
            <a:r>
              <a:rPr lang="tr-TR" b="0" dirty="0" smtClean="0"/>
              <a:t>, J. A. </a:t>
            </a:r>
            <a:r>
              <a:rPr lang="tr-TR" b="0" dirty="0" err="1" smtClean="0"/>
              <a:t>Cuddon</a:t>
            </a:r>
            <a:r>
              <a:rPr lang="tr-TR" b="0" dirty="0" smtClean="0"/>
              <a:t> </a:t>
            </a:r>
            <a:r>
              <a:rPr lang="tr-TR" b="0" dirty="0" err="1" smtClean="0"/>
              <a:t>puts</a:t>
            </a:r>
            <a:r>
              <a:rPr lang="tr-TR" b="0" dirty="0" smtClean="0"/>
              <a:t> it as </a:t>
            </a:r>
            <a:r>
              <a:rPr lang="tr-TR" b="0" dirty="0" err="1" smtClean="0"/>
              <a:t>that</a:t>
            </a:r>
            <a:r>
              <a:rPr lang="tr-TR" b="0" dirty="0" smtClean="0"/>
              <a:t> in </a:t>
            </a:r>
            <a:r>
              <a:rPr lang="tr-TR" b="0" dirty="0" err="1" smtClean="0"/>
              <a:t>deconstruction</a:t>
            </a:r>
            <a:r>
              <a:rPr lang="tr-TR" b="0" dirty="0" smtClean="0"/>
              <a:t>:</a:t>
            </a:r>
          </a:p>
          <a:p>
            <a:endParaRPr lang="en-GB" b="0"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4215" y="1916832"/>
            <a:ext cx="6813661" cy="18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Slayt Numarası Yer Tutucusu 3"/>
          <p:cNvSpPr>
            <a:spLocks noGrp="1"/>
          </p:cNvSpPr>
          <p:nvPr>
            <p:ph type="sldNum" sz="quarter" idx="12"/>
          </p:nvPr>
        </p:nvSpPr>
        <p:spPr/>
        <p:txBody>
          <a:bodyPr/>
          <a:lstStyle/>
          <a:p>
            <a:fld id="{F302176B-0E47-46AC-8F43-DAB4B8A37D06}" type="slidenum">
              <a:rPr lang="tr-TR" smtClean="0"/>
              <a:t>24</a:t>
            </a:fld>
            <a:endParaRPr lang="tr-TR"/>
          </a:p>
        </p:txBody>
      </p:sp>
    </p:spTree>
    <p:extLst>
      <p:ext uri="{BB962C8B-B14F-4D97-AF65-F5344CB8AC3E}">
        <p14:creationId xmlns:p14="http://schemas.microsoft.com/office/powerpoint/2010/main" val="22123932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548680"/>
            <a:ext cx="7880980" cy="548640"/>
          </a:xfrm>
        </p:spPr>
        <p:txBody>
          <a:bodyPr>
            <a:noAutofit/>
          </a:bodyPr>
          <a:lstStyle/>
          <a:p>
            <a:pPr algn="ctr"/>
            <a:r>
              <a:rPr lang="tr-TR" sz="1800" b="1" u="sng" cap="none" dirty="0" smtClean="0">
                <a:latin typeface="+mn-lt"/>
                <a:cs typeface="Times New Roman" pitchFamily="18" charset="0"/>
              </a:rPr>
              <a:t>T</a:t>
            </a:r>
            <a:r>
              <a:rPr lang="en-US" sz="1800" b="1" u="sng" cap="none" dirty="0" smtClean="0">
                <a:latin typeface="+mn-lt"/>
                <a:cs typeface="Times New Roman" pitchFamily="18" charset="0"/>
              </a:rPr>
              <a:t>he differences between </a:t>
            </a:r>
            <a:r>
              <a:rPr lang="en-US" sz="1800" b="1" u="sng" cap="none" dirty="0" err="1" smtClean="0">
                <a:latin typeface="+mn-lt"/>
                <a:cs typeface="Times New Roman" pitchFamily="18" charset="0"/>
              </a:rPr>
              <a:t>structuralis</a:t>
            </a:r>
            <a:r>
              <a:rPr lang="tr-TR" sz="1800" b="1" u="sng" cap="none" dirty="0" smtClean="0">
                <a:latin typeface="+mn-lt"/>
                <a:cs typeface="Times New Roman" pitchFamily="18" charset="0"/>
              </a:rPr>
              <a:t>t</a:t>
            </a:r>
            <a:r>
              <a:rPr lang="en-US" sz="1800" b="1" u="sng" cap="none" dirty="0" smtClean="0">
                <a:latin typeface="+mn-lt"/>
                <a:cs typeface="Times New Roman" pitchFamily="18" charset="0"/>
              </a:rPr>
              <a:t> </a:t>
            </a:r>
            <a:r>
              <a:rPr lang="en-US" sz="1800" b="1" u="sng" cap="none" dirty="0" smtClean="0">
                <a:latin typeface="+mn-lt"/>
                <a:cs typeface="Times New Roman" pitchFamily="18" charset="0"/>
              </a:rPr>
              <a:t>and </a:t>
            </a:r>
            <a:r>
              <a:rPr lang="en-US" sz="1800" b="1" u="sng" cap="none" dirty="0" smtClean="0">
                <a:latin typeface="+mn-lt"/>
                <a:cs typeface="Times New Roman" pitchFamily="18" charset="0"/>
              </a:rPr>
              <a:t>post-</a:t>
            </a:r>
            <a:r>
              <a:rPr lang="en-US" sz="1800" b="1" u="sng" cap="none" dirty="0" err="1" smtClean="0">
                <a:latin typeface="+mn-lt"/>
                <a:cs typeface="Times New Roman" pitchFamily="18" charset="0"/>
              </a:rPr>
              <a:t>structuralis</a:t>
            </a:r>
            <a:r>
              <a:rPr lang="tr-TR" sz="1800" b="1" u="sng" cap="none" dirty="0" smtClean="0">
                <a:latin typeface="+mn-lt"/>
                <a:cs typeface="Times New Roman" pitchFamily="18" charset="0"/>
              </a:rPr>
              <a:t>t </a:t>
            </a:r>
            <a:r>
              <a:rPr lang="tr-TR" sz="1800" b="1" u="sng" cap="none" dirty="0" err="1" smtClean="0">
                <a:latin typeface="+mn-lt"/>
                <a:cs typeface="Times New Roman" pitchFamily="18" charset="0"/>
              </a:rPr>
              <a:t>literary</a:t>
            </a:r>
            <a:r>
              <a:rPr lang="tr-TR" sz="1800" b="1" u="sng" cap="none" dirty="0" smtClean="0">
                <a:latin typeface="+mn-lt"/>
                <a:cs typeface="Times New Roman" pitchFamily="18" charset="0"/>
              </a:rPr>
              <a:t> </a:t>
            </a:r>
            <a:r>
              <a:rPr lang="tr-TR" sz="1800" b="1" u="sng" cap="none" dirty="0" err="1" smtClean="0">
                <a:latin typeface="+mn-lt"/>
                <a:cs typeface="Times New Roman" pitchFamily="18" charset="0"/>
              </a:rPr>
              <a:t>criticism</a:t>
            </a:r>
            <a:r>
              <a:rPr lang="tr-TR" sz="1800" b="1" u="sng" cap="none" dirty="0" smtClean="0">
                <a:latin typeface="+mn-lt"/>
                <a:cs typeface="Times New Roman" pitchFamily="18" charset="0"/>
              </a:rPr>
              <a:t>:</a:t>
            </a:r>
            <a:endParaRPr lang="en-GB" sz="1800" b="1" u="sng" cap="none" dirty="0">
              <a:latin typeface="+mn-lt"/>
            </a:endParaRPr>
          </a:p>
        </p:txBody>
      </p:sp>
      <p:sp>
        <p:nvSpPr>
          <p:cNvPr id="3" name="2 Metin Yer Tutucusu"/>
          <p:cNvSpPr>
            <a:spLocks noGrp="1"/>
          </p:cNvSpPr>
          <p:nvPr>
            <p:ph type="body" idx="1"/>
          </p:nvPr>
        </p:nvSpPr>
        <p:spPr>
          <a:xfrm>
            <a:off x="827584" y="1268760"/>
            <a:ext cx="3200400" cy="548640"/>
          </a:xfrm>
        </p:spPr>
        <p:txBody>
          <a:bodyPr>
            <a:normAutofit/>
          </a:bodyPr>
          <a:lstStyle/>
          <a:p>
            <a:r>
              <a:rPr lang="tr-TR" dirty="0" err="1" smtClean="0">
                <a:cs typeface="Times New Roman" pitchFamily="18" charset="0"/>
              </a:rPr>
              <a:t>What</a:t>
            </a:r>
            <a:r>
              <a:rPr lang="tr-TR" dirty="0" smtClean="0">
                <a:cs typeface="Times New Roman" pitchFamily="18" charset="0"/>
              </a:rPr>
              <a:t> </a:t>
            </a:r>
            <a:r>
              <a:rPr lang="tr-TR" dirty="0" err="1" smtClean="0">
                <a:cs typeface="Times New Roman" pitchFamily="18" charset="0"/>
              </a:rPr>
              <a:t>structuralist</a:t>
            </a:r>
            <a:r>
              <a:rPr lang="tr-TR" dirty="0" smtClean="0">
                <a:cs typeface="Times New Roman" pitchFamily="18" charset="0"/>
              </a:rPr>
              <a:t> </a:t>
            </a:r>
            <a:r>
              <a:rPr lang="tr-TR" dirty="0" err="1" smtClean="0">
                <a:cs typeface="Times New Roman" pitchFamily="18" charset="0"/>
              </a:rPr>
              <a:t>seeks</a:t>
            </a:r>
            <a:endParaRPr lang="en-GB" dirty="0">
              <a:cs typeface="Times New Roman" pitchFamily="18" charset="0"/>
            </a:endParaRPr>
          </a:p>
        </p:txBody>
      </p:sp>
      <p:sp>
        <p:nvSpPr>
          <p:cNvPr id="5" name="4 İçerik Yer Tutucusu"/>
          <p:cNvSpPr>
            <a:spLocks noGrp="1"/>
          </p:cNvSpPr>
          <p:nvPr>
            <p:ph sz="half" idx="2"/>
          </p:nvPr>
        </p:nvSpPr>
        <p:spPr>
          <a:xfrm>
            <a:off x="823774" y="1873328"/>
            <a:ext cx="3200400" cy="3108960"/>
          </a:xfrm>
        </p:spPr>
        <p:txBody>
          <a:bodyPr>
            <a:noAutofit/>
          </a:bodyPr>
          <a:lstStyle/>
          <a:p>
            <a:r>
              <a:rPr lang="en-US" sz="1600" b="0" dirty="0" err="1" smtClean="0">
                <a:cs typeface="Times New Roman" pitchFamily="18" charset="0"/>
              </a:rPr>
              <a:t>Paralels</a:t>
            </a:r>
            <a:r>
              <a:rPr lang="en-US" sz="1600" b="0" dirty="0" smtClean="0">
                <a:cs typeface="Times New Roman" pitchFamily="18" charset="0"/>
              </a:rPr>
              <a:t>/Echoes</a:t>
            </a:r>
            <a:endParaRPr lang="tr-TR" sz="1600" b="0" dirty="0" smtClean="0">
              <a:cs typeface="Times New Roman" pitchFamily="18" charset="0"/>
            </a:endParaRPr>
          </a:p>
          <a:p>
            <a:r>
              <a:rPr lang="en-US" sz="1600" b="0" dirty="0" smtClean="0">
                <a:cs typeface="Times New Roman" pitchFamily="18" charset="0"/>
              </a:rPr>
              <a:t>Balances</a:t>
            </a:r>
            <a:endParaRPr lang="tr-TR" sz="1600" b="0" dirty="0" smtClean="0">
              <a:cs typeface="Times New Roman" pitchFamily="18" charset="0"/>
            </a:endParaRPr>
          </a:p>
          <a:p>
            <a:r>
              <a:rPr lang="en-US" sz="1600" b="0" dirty="0" smtClean="0">
                <a:cs typeface="Times New Roman" pitchFamily="18" charset="0"/>
              </a:rPr>
              <a:t>Reflections/Repetitions</a:t>
            </a:r>
            <a:endParaRPr lang="tr-TR" sz="1600" b="0" dirty="0" smtClean="0">
              <a:cs typeface="Times New Roman" pitchFamily="18" charset="0"/>
            </a:endParaRPr>
          </a:p>
          <a:p>
            <a:r>
              <a:rPr lang="en-US" sz="1600" b="0" dirty="0" smtClean="0">
                <a:cs typeface="Times New Roman" pitchFamily="18" charset="0"/>
              </a:rPr>
              <a:t>Symmetry</a:t>
            </a:r>
            <a:endParaRPr lang="tr-TR" sz="1600" b="0" dirty="0" smtClean="0">
              <a:cs typeface="Times New Roman" pitchFamily="18" charset="0"/>
            </a:endParaRPr>
          </a:p>
          <a:p>
            <a:r>
              <a:rPr lang="en-US" sz="1600" b="0" dirty="0" smtClean="0">
                <a:cs typeface="Times New Roman" pitchFamily="18" charset="0"/>
              </a:rPr>
              <a:t>Contrasts </a:t>
            </a:r>
            <a:endParaRPr lang="tr-TR" sz="1600" b="0" dirty="0" smtClean="0">
              <a:cs typeface="Times New Roman" pitchFamily="18" charset="0"/>
            </a:endParaRPr>
          </a:p>
          <a:p>
            <a:r>
              <a:rPr lang="tr-TR" sz="1600" b="0" dirty="0" smtClean="0">
                <a:cs typeface="Times New Roman" pitchFamily="18" charset="0"/>
              </a:rPr>
              <a:t>P</a:t>
            </a:r>
            <a:r>
              <a:rPr lang="en-US" sz="1600" b="0" dirty="0" err="1" smtClean="0">
                <a:cs typeface="Times New Roman" pitchFamily="18" charset="0"/>
              </a:rPr>
              <a:t>atterns</a:t>
            </a:r>
            <a:r>
              <a:rPr lang="en-US" sz="1600" b="0" dirty="0" smtClean="0">
                <a:cs typeface="Times New Roman" pitchFamily="18" charset="0"/>
              </a:rPr>
              <a:t> </a:t>
            </a:r>
            <a:endParaRPr lang="tr-TR" sz="1600" b="0" dirty="0" smtClean="0">
              <a:cs typeface="Times New Roman" pitchFamily="18" charset="0"/>
            </a:endParaRPr>
          </a:p>
          <a:p>
            <a:r>
              <a:rPr lang="en-US" sz="1600" b="0" dirty="0" smtClean="0">
                <a:cs typeface="Times New Roman" pitchFamily="18" charset="0"/>
              </a:rPr>
              <a:t>Effect: To show textual unity and coherence</a:t>
            </a:r>
            <a:endParaRPr lang="en-GB" sz="1600" b="0" dirty="0">
              <a:cs typeface="Times New Roman" pitchFamily="18" charset="0"/>
            </a:endParaRPr>
          </a:p>
        </p:txBody>
      </p:sp>
      <p:sp>
        <p:nvSpPr>
          <p:cNvPr id="4" name="3 Metin Yer Tutucusu"/>
          <p:cNvSpPr>
            <a:spLocks noGrp="1"/>
          </p:cNvSpPr>
          <p:nvPr>
            <p:ph type="body" sz="quarter" idx="3"/>
          </p:nvPr>
        </p:nvSpPr>
        <p:spPr>
          <a:xfrm>
            <a:off x="4720640" y="1224216"/>
            <a:ext cx="3544392" cy="548640"/>
          </a:xfrm>
        </p:spPr>
        <p:txBody>
          <a:bodyPr>
            <a:normAutofit/>
          </a:bodyPr>
          <a:lstStyle/>
          <a:p>
            <a:r>
              <a:rPr lang="tr-TR" dirty="0" err="1" smtClean="0">
                <a:cs typeface="Times New Roman" pitchFamily="18" charset="0"/>
              </a:rPr>
              <a:t>What</a:t>
            </a:r>
            <a:r>
              <a:rPr lang="tr-TR" dirty="0" smtClean="0">
                <a:cs typeface="Times New Roman" pitchFamily="18" charset="0"/>
              </a:rPr>
              <a:t> post-</a:t>
            </a:r>
            <a:r>
              <a:rPr lang="tr-TR" dirty="0" err="1" smtClean="0">
                <a:cs typeface="Times New Roman" pitchFamily="18" charset="0"/>
              </a:rPr>
              <a:t>structuralist</a:t>
            </a:r>
            <a:r>
              <a:rPr lang="tr-TR" dirty="0" smtClean="0">
                <a:cs typeface="Times New Roman" pitchFamily="18" charset="0"/>
              </a:rPr>
              <a:t> </a:t>
            </a:r>
            <a:r>
              <a:rPr lang="tr-TR" dirty="0" err="1" smtClean="0">
                <a:cs typeface="Times New Roman" pitchFamily="18" charset="0"/>
              </a:rPr>
              <a:t>seeks</a:t>
            </a:r>
            <a:endParaRPr lang="en-GB" dirty="0">
              <a:cs typeface="Times New Roman" pitchFamily="18" charset="0"/>
            </a:endParaRPr>
          </a:p>
        </p:txBody>
      </p:sp>
      <p:sp>
        <p:nvSpPr>
          <p:cNvPr id="6" name="5 İçerik Yer Tutucusu"/>
          <p:cNvSpPr>
            <a:spLocks noGrp="1"/>
          </p:cNvSpPr>
          <p:nvPr>
            <p:ph sz="quarter" idx="4"/>
          </p:nvPr>
        </p:nvSpPr>
        <p:spPr>
          <a:xfrm>
            <a:off x="4720640" y="1844824"/>
            <a:ext cx="3200400" cy="3108960"/>
          </a:xfrm>
        </p:spPr>
        <p:txBody>
          <a:bodyPr>
            <a:noAutofit/>
          </a:bodyPr>
          <a:lstStyle/>
          <a:p>
            <a:r>
              <a:rPr lang="en-US" sz="1600" b="0" dirty="0" smtClean="0">
                <a:cs typeface="Times New Roman" pitchFamily="18" charset="0"/>
              </a:rPr>
              <a:t>Contradictions/Paradoxes, </a:t>
            </a:r>
            <a:endParaRPr lang="tr-TR" sz="1600" b="0" dirty="0" smtClean="0">
              <a:cs typeface="Times New Roman" pitchFamily="18" charset="0"/>
            </a:endParaRPr>
          </a:p>
          <a:p>
            <a:r>
              <a:rPr lang="en-US" sz="1600" b="0" dirty="0" smtClean="0">
                <a:cs typeface="Times New Roman" pitchFamily="18" charset="0"/>
              </a:rPr>
              <a:t>Shift in: Tone, Viewpoint, Tense, Time, Person, Attitude</a:t>
            </a:r>
            <a:endParaRPr lang="tr-TR" sz="1600" b="0" dirty="0" smtClean="0">
              <a:cs typeface="Times New Roman" pitchFamily="18" charset="0"/>
            </a:endParaRPr>
          </a:p>
          <a:p>
            <a:r>
              <a:rPr lang="en-US" sz="1600" b="0" dirty="0" smtClean="0">
                <a:cs typeface="Times New Roman" pitchFamily="18" charset="0"/>
              </a:rPr>
              <a:t>Conflicts</a:t>
            </a:r>
            <a:endParaRPr lang="tr-TR" sz="1600" b="0" dirty="0" smtClean="0">
              <a:cs typeface="Times New Roman" pitchFamily="18" charset="0"/>
            </a:endParaRPr>
          </a:p>
          <a:p>
            <a:r>
              <a:rPr lang="en-US" sz="1600" b="0" dirty="0" smtClean="0">
                <a:cs typeface="Times New Roman" pitchFamily="18" charset="0"/>
              </a:rPr>
              <a:t>Absences/Omissions</a:t>
            </a:r>
            <a:endParaRPr lang="tr-TR" sz="1600" b="0" dirty="0" smtClean="0">
              <a:cs typeface="Times New Roman" pitchFamily="18" charset="0"/>
            </a:endParaRPr>
          </a:p>
          <a:p>
            <a:r>
              <a:rPr lang="en-US" sz="1600" b="0" dirty="0" smtClean="0">
                <a:cs typeface="Times New Roman" pitchFamily="18" charset="0"/>
              </a:rPr>
              <a:t>Linguistic </a:t>
            </a:r>
            <a:r>
              <a:rPr lang="en-US" sz="1600" b="0" dirty="0" smtClean="0">
                <a:cs typeface="Times New Roman" pitchFamily="18" charset="0"/>
              </a:rPr>
              <a:t>quirks</a:t>
            </a:r>
            <a:endParaRPr lang="tr-TR" sz="1600" b="0" dirty="0" smtClean="0">
              <a:cs typeface="Times New Roman" pitchFamily="18" charset="0"/>
            </a:endParaRPr>
          </a:p>
          <a:p>
            <a:r>
              <a:rPr lang="en-US" sz="1600" b="0" dirty="0" err="1" smtClean="0">
                <a:cs typeface="Times New Roman" pitchFamily="18" charset="0"/>
              </a:rPr>
              <a:t>Aporia</a:t>
            </a:r>
            <a:r>
              <a:rPr lang="en-US" sz="1600" b="0" dirty="0" smtClean="0">
                <a:cs typeface="Times New Roman" pitchFamily="18" charset="0"/>
              </a:rPr>
              <a:t> </a:t>
            </a:r>
            <a:endParaRPr lang="tr-TR" sz="1600" b="0" dirty="0" smtClean="0">
              <a:cs typeface="Times New Roman" pitchFamily="18" charset="0"/>
            </a:endParaRPr>
          </a:p>
          <a:p>
            <a:r>
              <a:rPr lang="en-US" sz="1600" b="0" dirty="0" smtClean="0">
                <a:cs typeface="Times New Roman" pitchFamily="18" charset="0"/>
              </a:rPr>
              <a:t>Effect: To show textual disunity </a:t>
            </a:r>
            <a:endParaRPr lang="tr-TR" sz="1600" b="0" dirty="0" smtClean="0">
              <a:cs typeface="Times New Roman" pitchFamily="18" charset="0"/>
            </a:endParaRPr>
          </a:p>
        </p:txBody>
      </p:sp>
      <p:sp>
        <p:nvSpPr>
          <p:cNvPr id="7" name="Slayt Numarası Yer Tutucusu 6"/>
          <p:cNvSpPr>
            <a:spLocks noGrp="1"/>
          </p:cNvSpPr>
          <p:nvPr>
            <p:ph type="sldNum" sz="quarter" idx="12"/>
          </p:nvPr>
        </p:nvSpPr>
        <p:spPr/>
        <p:txBody>
          <a:bodyPr/>
          <a:lstStyle/>
          <a:p>
            <a:fld id="{F302176B-0E47-46AC-8F43-DAB4B8A37D06}" type="slidenum">
              <a:rPr lang="tr-TR" smtClean="0"/>
              <a:t>25</a:t>
            </a:fld>
            <a:endParaRPr lang="tr-TR"/>
          </a:p>
        </p:txBody>
      </p:sp>
    </p:spTree>
    <p:extLst>
      <p:ext uri="{BB962C8B-B14F-4D97-AF65-F5344CB8AC3E}">
        <p14:creationId xmlns:p14="http://schemas.microsoft.com/office/powerpoint/2010/main" val="28405929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457200" y="214290"/>
            <a:ext cx="7239000" cy="857256"/>
          </a:xfrm>
        </p:spPr>
        <p:txBody>
          <a:bodyPr>
            <a:normAutofit/>
          </a:bodyPr>
          <a:lstStyle/>
          <a:p>
            <a:r>
              <a:rPr lang="tr-TR" sz="1800" b="1" u="sng" cap="none" dirty="0" smtClean="0">
                <a:latin typeface="+mn-lt"/>
                <a:cs typeface="Times New Roman" pitchFamily="18" charset="0"/>
              </a:rPr>
              <a:t>P</a:t>
            </a:r>
            <a:r>
              <a:rPr lang="en-US" sz="1800" b="1" u="sng" cap="none" dirty="0" err="1" smtClean="0">
                <a:latin typeface="+mn-lt"/>
                <a:cs typeface="Times New Roman" pitchFamily="18" charset="0"/>
              </a:rPr>
              <a:t>ost</a:t>
            </a:r>
            <a:r>
              <a:rPr lang="en-US" sz="1800" b="1" u="sng" cap="none" dirty="0" smtClean="0">
                <a:latin typeface="+mn-lt"/>
                <a:cs typeface="Times New Roman" pitchFamily="18" charset="0"/>
              </a:rPr>
              <a:t>-structuralist critic</a:t>
            </a:r>
            <a:r>
              <a:rPr lang="tr-TR" sz="1800" b="1" u="sng" cap="none" dirty="0" smtClean="0">
                <a:latin typeface="+mn-lt"/>
                <a:cs typeface="Times New Roman" pitchFamily="18" charset="0"/>
              </a:rPr>
              <a:t>s:</a:t>
            </a:r>
            <a:endParaRPr lang="en-GB" cap="none" dirty="0"/>
          </a:p>
        </p:txBody>
      </p:sp>
      <p:sp>
        <p:nvSpPr>
          <p:cNvPr id="2" name="1 İçerik Yer Tutucusu"/>
          <p:cNvSpPr>
            <a:spLocks noGrp="1"/>
          </p:cNvSpPr>
          <p:nvPr>
            <p:ph idx="1"/>
          </p:nvPr>
        </p:nvSpPr>
        <p:spPr>
          <a:xfrm>
            <a:off x="457200" y="1071546"/>
            <a:ext cx="7758138" cy="3869622"/>
          </a:xfrm>
        </p:spPr>
        <p:txBody>
          <a:bodyPr>
            <a:normAutofit/>
          </a:bodyPr>
          <a:lstStyle/>
          <a:p>
            <a:pPr lvl="0">
              <a:buFont typeface="Arial" panose="020B0604020202020204" pitchFamily="34" charset="0"/>
              <a:buChar char="•"/>
            </a:pPr>
            <a:r>
              <a:rPr lang="en-US" b="0" dirty="0" smtClean="0">
                <a:cs typeface="Times New Roman" pitchFamily="18" charset="0"/>
              </a:rPr>
              <a:t>“</a:t>
            </a:r>
            <a:r>
              <a:rPr lang="tr-TR" b="0" dirty="0" smtClean="0">
                <a:cs typeface="Times New Roman" pitchFamily="18" charset="0"/>
              </a:rPr>
              <a:t>R</a:t>
            </a:r>
            <a:r>
              <a:rPr lang="en-US" b="0" dirty="0" err="1" smtClean="0">
                <a:cs typeface="Times New Roman" pitchFamily="18" charset="0"/>
              </a:rPr>
              <a:t>ead</a:t>
            </a:r>
            <a:r>
              <a:rPr lang="en-US" b="0" dirty="0" smtClean="0">
                <a:cs typeface="Times New Roman" pitchFamily="18" charset="0"/>
              </a:rPr>
              <a:t> </a:t>
            </a:r>
            <a:r>
              <a:rPr lang="en-US" b="0" dirty="0" smtClean="0">
                <a:cs typeface="Times New Roman" pitchFamily="18" charset="0"/>
              </a:rPr>
              <a:t>the text against </a:t>
            </a:r>
            <a:r>
              <a:rPr lang="en-US" b="0" dirty="0" smtClean="0">
                <a:cs typeface="Times New Roman" pitchFamily="18" charset="0"/>
              </a:rPr>
              <a:t>itself</a:t>
            </a:r>
            <a:r>
              <a:rPr lang="en-US" b="0" dirty="0" smtClean="0">
                <a:cs typeface="Times New Roman" pitchFamily="18" charset="0"/>
              </a:rPr>
              <a:t>” so as to expose what might be thought of as the “textual subconscious” where meanings are expressed which may be directly contrary to the surface meaning.</a:t>
            </a:r>
            <a:endParaRPr lang="tr-TR" b="0" dirty="0" smtClean="0">
              <a:cs typeface="Times New Roman" pitchFamily="18" charset="0"/>
            </a:endParaRPr>
          </a:p>
          <a:p>
            <a:pPr lvl="0">
              <a:buFont typeface="Arial" panose="020B0604020202020204" pitchFamily="34" charset="0"/>
              <a:buChar char="•"/>
            </a:pPr>
            <a:r>
              <a:rPr lang="tr-TR" b="0" dirty="0" smtClean="0">
                <a:cs typeface="Times New Roman" pitchFamily="18" charset="0"/>
              </a:rPr>
              <a:t>F</a:t>
            </a:r>
            <a:r>
              <a:rPr lang="en-US" b="0" dirty="0" smtClean="0">
                <a:cs typeface="Times New Roman" pitchFamily="18" charset="0"/>
              </a:rPr>
              <a:t>ix </a:t>
            </a:r>
            <a:r>
              <a:rPr lang="en-US" b="0" dirty="0" smtClean="0">
                <a:cs typeface="Times New Roman" pitchFamily="18" charset="0"/>
              </a:rPr>
              <a:t>upon the surface features of the words- similarities in sound, the root meanings of words, a “dead” metaphor and bring these to the foreground so that they become crucial to the overall meaning.</a:t>
            </a:r>
            <a:endParaRPr lang="tr-TR" b="0" dirty="0" smtClean="0">
              <a:cs typeface="Times New Roman" pitchFamily="18" charset="0"/>
            </a:endParaRPr>
          </a:p>
          <a:p>
            <a:pPr lvl="0">
              <a:buFont typeface="Arial" panose="020B0604020202020204" pitchFamily="34" charset="0"/>
              <a:buChar char="•"/>
            </a:pPr>
            <a:r>
              <a:rPr lang="tr-TR" b="0" dirty="0" smtClean="0">
                <a:cs typeface="Times New Roman" pitchFamily="18" charset="0"/>
              </a:rPr>
              <a:t>S</a:t>
            </a:r>
            <a:r>
              <a:rPr lang="en-US" b="0" dirty="0" smtClean="0">
                <a:cs typeface="Times New Roman" pitchFamily="18" charset="0"/>
              </a:rPr>
              <a:t>eek </a:t>
            </a:r>
            <a:r>
              <a:rPr lang="en-US" b="0" dirty="0" smtClean="0">
                <a:cs typeface="Times New Roman" pitchFamily="18" charset="0"/>
              </a:rPr>
              <a:t>to show that the text is characterized by disunity rather than unity.</a:t>
            </a:r>
            <a:endParaRPr lang="tr-TR" b="0" dirty="0" smtClean="0">
              <a:cs typeface="Times New Roman" pitchFamily="18" charset="0"/>
            </a:endParaRPr>
          </a:p>
          <a:p>
            <a:pPr lvl="0">
              <a:buFont typeface="Arial" panose="020B0604020202020204" pitchFamily="34" charset="0"/>
              <a:buChar char="•"/>
            </a:pPr>
            <a:r>
              <a:rPr lang="tr-TR" b="0" dirty="0" smtClean="0">
                <a:cs typeface="Times New Roman" pitchFamily="18" charset="0"/>
              </a:rPr>
              <a:t>C</a:t>
            </a:r>
            <a:r>
              <a:rPr lang="en-US" b="0" dirty="0" err="1" smtClean="0">
                <a:cs typeface="Times New Roman" pitchFamily="18" charset="0"/>
              </a:rPr>
              <a:t>oncentrate</a:t>
            </a:r>
            <a:r>
              <a:rPr lang="en-US" b="0" dirty="0" smtClean="0">
                <a:cs typeface="Times New Roman" pitchFamily="18" charset="0"/>
              </a:rPr>
              <a:t> </a:t>
            </a:r>
            <a:r>
              <a:rPr lang="en-US" b="0" dirty="0" smtClean="0">
                <a:cs typeface="Times New Roman" pitchFamily="18" charset="0"/>
              </a:rPr>
              <a:t>on a single passage and analyze it so intentionally that it becomes impossible to sustain a “univocal” reading and the language explodes into “multiplicities of meaning</a:t>
            </a:r>
            <a:r>
              <a:rPr lang="en-US" b="0" dirty="0" smtClean="0">
                <a:cs typeface="Times New Roman" pitchFamily="18" charset="0"/>
              </a:rPr>
              <a:t>”.</a:t>
            </a:r>
            <a:endParaRPr lang="tr-TR" b="0" dirty="0" smtClean="0">
              <a:cs typeface="Times New Roman" pitchFamily="18" charset="0"/>
            </a:endParaRPr>
          </a:p>
          <a:p>
            <a:pPr lvl="0">
              <a:buFont typeface="Arial" panose="020B0604020202020204" pitchFamily="34" charset="0"/>
              <a:buChar char="•"/>
            </a:pPr>
            <a:r>
              <a:rPr lang="tr-TR" b="0" dirty="0" smtClean="0">
                <a:cs typeface="Times New Roman" pitchFamily="18" charset="0"/>
              </a:rPr>
              <a:t>L</a:t>
            </a:r>
            <a:r>
              <a:rPr lang="en-US" b="0" dirty="0" err="1" smtClean="0">
                <a:cs typeface="Times New Roman" pitchFamily="18" charset="0"/>
              </a:rPr>
              <a:t>ook</a:t>
            </a:r>
            <a:r>
              <a:rPr lang="en-US" b="0" dirty="0" smtClean="0">
                <a:cs typeface="Times New Roman" pitchFamily="18" charset="0"/>
              </a:rPr>
              <a:t> </a:t>
            </a:r>
            <a:r>
              <a:rPr lang="en-US" b="0" dirty="0" smtClean="0">
                <a:cs typeface="Times New Roman" pitchFamily="18" charset="0"/>
              </a:rPr>
              <a:t>for shifts and breaks of various kinds in the text and see these as evidence of what is repressed or glossed over or passed over in silence by the text</a:t>
            </a:r>
            <a:r>
              <a:rPr lang="en-US" b="0" dirty="0" smtClean="0">
                <a:cs typeface="Times New Roman" pitchFamily="18" charset="0"/>
              </a:rPr>
              <a:t>.</a:t>
            </a:r>
            <a:endParaRPr lang="tr-TR" b="0" dirty="0" smtClean="0">
              <a:cs typeface="Times New Roman" pitchFamily="18" charset="0"/>
            </a:endParaRPr>
          </a:p>
        </p:txBody>
      </p:sp>
      <p:sp>
        <p:nvSpPr>
          <p:cNvPr id="4" name="Slayt Numarası Yer Tutucusu 3"/>
          <p:cNvSpPr>
            <a:spLocks noGrp="1"/>
          </p:cNvSpPr>
          <p:nvPr>
            <p:ph type="sldNum" sz="quarter" idx="12"/>
          </p:nvPr>
        </p:nvSpPr>
        <p:spPr/>
        <p:txBody>
          <a:bodyPr/>
          <a:lstStyle/>
          <a:p>
            <a:fld id="{F302176B-0E47-46AC-8F43-DAB4B8A37D06}" type="slidenum">
              <a:rPr lang="tr-TR" smtClean="0"/>
              <a:t>26</a:t>
            </a:fld>
            <a:endParaRPr lang="tr-TR"/>
          </a:p>
        </p:txBody>
      </p:sp>
    </p:spTree>
    <p:extLst>
      <p:ext uri="{BB962C8B-B14F-4D97-AF65-F5344CB8AC3E}">
        <p14:creationId xmlns:p14="http://schemas.microsoft.com/office/powerpoint/2010/main" val="14172830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1412776"/>
            <a:ext cx="7520940" cy="3579849"/>
          </a:xfrm>
        </p:spPr>
        <p:txBody>
          <a:bodyPr>
            <a:normAutofit/>
          </a:bodyPr>
          <a:lstStyle/>
          <a:p>
            <a:pPr algn="just"/>
            <a:r>
              <a:rPr lang="tr-TR" sz="2400" u="sng" dirty="0" err="1" smtClean="0"/>
              <a:t>Assignment</a:t>
            </a:r>
            <a:r>
              <a:rPr lang="tr-TR" sz="2400" u="sng" dirty="0" smtClean="0"/>
              <a:t> </a:t>
            </a:r>
            <a:r>
              <a:rPr lang="tr-TR" sz="2400" u="sng" dirty="0" err="1" smtClean="0"/>
              <a:t>due</a:t>
            </a:r>
            <a:r>
              <a:rPr lang="tr-TR" sz="2400" u="sng" dirty="0" smtClean="0"/>
              <a:t> on April </a:t>
            </a:r>
            <a:r>
              <a:rPr lang="tr-TR" sz="2400" u="sng" dirty="0"/>
              <a:t>19 (</a:t>
            </a:r>
            <a:r>
              <a:rPr lang="tr-TR" sz="2400" u="sng" dirty="0" err="1"/>
              <a:t>midterm</a:t>
            </a:r>
            <a:r>
              <a:rPr lang="tr-TR" sz="2400" u="sng" dirty="0"/>
              <a:t> </a:t>
            </a:r>
            <a:r>
              <a:rPr lang="tr-TR" sz="2400" u="sng" dirty="0" err="1"/>
              <a:t>date</a:t>
            </a:r>
            <a:r>
              <a:rPr lang="tr-TR" sz="2400" u="sng" dirty="0"/>
              <a:t>)</a:t>
            </a:r>
            <a:endParaRPr lang="en-GB" sz="2400" u="sng" dirty="0"/>
          </a:p>
          <a:p>
            <a:pPr algn="just"/>
            <a:endParaRPr lang="tr-TR" sz="2400" b="0" dirty="0"/>
          </a:p>
          <a:p>
            <a:pPr algn="just"/>
            <a:r>
              <a:rPr lang="tr-TR" sz="2400" b="0" dirty="0" err="1" smtClean="0"/>
              <a:t>Comment</a:t>
            </a:r>
            <a:r>
              <a:rPr lang="tr-TR" sz="2400" b="0" dirty="0" smtClean="0"/>
              <a:t> on </a:t>
            </a:r>
            <a:r>
              <a:rPr lang="tr-TR" sz="2400" b="0" dirty="0" err="1" smtClean="0"/>
              <a:t>the</a:t>
            </a:r>
            <a:r>
              <a:rPr lang="tr-TR" sz="2400" b="0" dirty="0" smtClean="0"/>
              <a:t> </a:t>
            </a:r>
            <a:r>
              <a:rPr lang="tr-TR" sz="2400" b="0" dirty="0" err="1" smtClean="0"/>
              <a:t>elements</a:t>
            </a:r>
            <a:r>
              <a:rPr lang="tr-TR" sz="2400" b="0" dirty="0" smtClean="0"/>
              <a:t> </a:t>
            </a:r>
            <a:r>
              <a:rPr lang="tr-TR" sz="2400" b="0" dirty="0" err="1" smtClean="0"/>
              <a:t>that</a:t>
            </a:r>
            <a:r>
              <a:rPr lang="tr-TR" sz="2400" b="0" dirty="0" smtClean="0"/>
              <a:t> </a:t>
            </a:r>
            <a:r>
              <a:rPr lang="tr-TR" sz="2400" b="0" dirty="0" err="1" smtClean="0"/>
              <a:t>make</a:t>
            </a:r>
            <a:r>
              <a:rPr lang="tr-TR" sz="2400" b="0" dirty="0" smtClean="0"/>
              <a:t> </a:t>
            </a:r>
            <a:r>
              <a:rPr lang="tr-TR" sz="2400" b="0" dirty="0" err="1" smtClean="0"/>
              <a:t>Tom</a:t>
            </a:r>
            <a:r>
              <a:rPr lang="tr-TR" sz="2400" b="0" dirty="0" smtClean="0"/>
              <a:t> </a:t>
            </a:r>
            <a:r>
              <a:rPr lang="tr-TR" sz="2400" b="0" dirty="0" err="1" smtClean="0"/>
              <a:t>Stoppard’s</a:t>
            </a:r>
            <a:r>
              <a:rPr lang="tr-TR" sz="2400" b="0" dirty="0" smtClean="0"/>
              <a:t> </a:t>
            </a:r>
            <a:r>
              <a:rPr lang="en-US" sz="2400" b="0" i="1" dirty="0" smtClean="0"/>
              <a:t>Rosencrantz </a:t>
            </a:r>
            <a:r>
              <a:rPr lang="en-US" sz="2400" b="0" i="1" dirty="0"/>
              <a:t>and Guildenstern Are </a:t>
            </a:r>
            <a:r>
              <a:rPr lang="en-US" sz="2400" b="0" i="1" dirty="0" smtClean="0"/>
              <a:t>Dead</a:t>
            </a:r>
            <a:r>
              <a:rPr lang="tr-TR" sz="2400" b="0" dirty="0" smtClean="0"/>
              <a:t> (1966) a post-structuralist re-</a:t>
            </a:r>
            <a:r>
              <a:rPr lang="tr-TR" sz="2400" b="0" dirty="0" err="1" smtClean="0"/>
              <a:t>writing</a:t>
            </a:r>
            <a:r>
              <a:rPr lang="tr-TR" sz="2400" b="0" dirty="0" smtClean="0"/>
              <a:t> of </a:t>
            </a:r>
            <a:r>
              <a:rPr lang="tr-TR" sz="2400" b="0" i="1" dirty="0" smtClean="0"/>
              <a:t>Hamlet</a:t>
            </a:r>
            <a:r>
              <a:rPr lang="tr-TR" sz="2400" b="0" dirty="0" smtClean="0"/>
              <a:t>.</a:t>
            </a:r>
          </a:p>
        </p:txBody>
      </p:sp>
      <p:sp>
        <p:nvSpPr>
          <p:cNvPr id="4" name="Slayt Numarası Yer Tutucusu 3"/>
          <p:cNvSpPr>
            <a:spLocks noGrp="1"/>
          </p:cNvSpPr>
          <p:nvPr>
            <p:ph type="sldNum" sz="quarter" idx="12"/>
          </p:nvPr>
        </p:nvSpPr>
        <p:spPr/>
        <p:txBody>
          <a:bodyPr/>
          <a:lstStyle/>
          <a:p>
            <a:fld id="{F302176B-0E47-46AC-8F43-DAB4B8A37D06}" type="slidenum">
              <a:rPr lang="tr-TR" smtClean="0"/>
              <a:t>27</a:t>
            </a:fld>
            <a:endParaRPr lang="tr-TR"/>
          </a:p>
        </p:txBody>
      </p:sp>
    </p:spTree>
    <p:extLst>
      <p:ext uri="{BB962C8B-B14F-4D97-AF65-F5344CB8AC3E}">
        <p14:creationId xmlns:p14="http://schemas.microsoft.com/office/powerpoint/2010/main" val="295653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en-GB" sz="2000" b="0" u="sng" dirty="0" smtClean="0"/>
              <a:t>Mid-1960s:</a:t>
            </a:r>
          </a:p>
          <a:p>
            <a:r>
              <a:rPr lang="en-GB" sz="2000" b="0" dirty="0" smtClean="0"/>
              <a:t>	the maxim of </a:t>
            </a:r>
            <a:r>
              <a:rPr lang="en-GB" sz="2000" b="0" dirty="0" err="1" smtClean="0"/>
              <a:t>undecidability</a:t>
            </a:r>
            <a:r>
              <a:rPr lang="en-GB" sz="2000" b="0" dirty="0" smtClean="0"/>
              <a:t> – multiple meanings are possible</a:t>
            </a:r>
          </a:p>
          <a:p>
            <a:endParaRPr lang="en-GB" sz="2000" b="0" dirty="0" smtClean="0"/>
          </a:p>
          <a:p>
            <a:r>
              <a:rPr lang="en-GB" sz="2000" dirty="0" smtClean="0"/>
              <a:t>Deconstruction theory </a:t>
            </a:r>
            <a:r>
              <a:rPr lang="en-GB" sz="2000" b="0" dirty="0" smtClean="0"/>
              <a:t>highlights the gap between what a text aims at and what it means</a:t>
            </a:r>
          </a:p>
          <a:p>
            <a:endParaRPr lang="en-GB" sz="2000" b="0" dirty="0" smtClean="0"/>
          </a:p>
          <a:p>
            <a:r>
              <a:rPr lang="en-GB" sz="2000" b="0" dirty="0" smtClean="0"/>
              <a:t>Challenges </a:t>
            </a:r>
            <a:r>
              <a:rPr lang="en-GB" sz="2000" dirty="0" smtClean="0"/>
              <a:t>structuralism</a:t>
            </a:r>
            <a:r>
              <a:rPr lang="en-GB" sz="2000" b="0" dirty="0" smtClean="0"/>
              <a:t>, as well as </a:t>
            </a:r>
            <a:r>
              <a:rPr lang="en-GB" sz="2000" dirty="0" smtClean="0"/>
              <a:t>other prior theories</a:t>
            </a:r>
            <a:r>
              <a:rPr lang="en-GB" sz="2000" b="0" dirty="0" smtClean="0"/>
              <a:t> , claiming:</a:t>
            </a:r>
          </a:p>
          <a:p>
            <a:pPr algn="ctr"/>
            <a:r>
              <a:rPr lang="en-GB" sz="2000" b="0" dirty="0" smtClean="0"/>
              <a:t>Meaning cannot be found.</a:t>
            </a:r>
            <a:r>
              <a:rPr lang="en-GB" sz="2000" dirty="0" smtClean="0"/>
              <a:t> </a:t>
            </a:r>
            <a:endParaRPr lang="en-GB" sz="2000" dirty="0"/>
          </a:p>
        </p:txBody>
      </p:sp>
      <p:sp>
        <p:nvSpPr>
          <p:cNvPr id="2" name="Slayt Numarası Yer Tutucusu 1"/>
          <p:cNvSpPr>
            <a:spLocks noGrp="1"/>
          </p:cNvSpPr>
          <p:nvPr>
            <p:ph type="sldNum" sz="quarter" idx="12"/>
          </p:nvPr>
        </p:nvSpPr>
        <p:spPr/>
        <p:txBody>
          <a:bodyPr/>
          <a:lstStyle/>
          <a:p>
            <a:fld id="{F302176B-0E47-46AC-8F43-DAB4B8A37D06}" type="slidenum">
              <a:rPr lang="tr-TR" smtClean="0"/>
              <a:t>3</a:t>
            </a:fld>
            <a:endParaRPr lang="tr-TR"/>
          </a:p>
        </p:txBody>
      </p:sp>
    </p:spTree>
    <p:extLst>
      <p:ext uri="{BB962C8B-B14F-4D97-AF65-F5344CB8AC3E}">
        <p14:creationId xmlns:p14="http://schemas.microsoft.com/office/powerpoint/2010/main" val="3149830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836712"/>
            <a:ext cx="7242048" cy="549844"/>
          </a:xfrm>
        </p:spPr>
        <p:txBody>
          <a:bodyPr>
            <a:noAutofit/>
          </a:bodyPr>
          <a:lstStyle/>
          <a:p>
            <a:pPr algn="ctr"/>
            <a:r>
              <a:rPr lang="tr-TR" sz="1600" b="1" u="sng" cap="none" dirty="0" err="1" smtClean="0">
                <a:latin typeface="+mn-lt"/>
              </a:rPr>
              <a:t>The</a:t>
            </a:r>
            <a:r>
              <a:rPr lang="tr-TR" sz="1600" b="1" u="sng" cap="none" dirty="0" smtClean="0">
                <a:latin typeface="+mn-lt"/>
              </a:rPr>
              <a:t> d</a:t>
            </a:r>
            <a:r>
              <a:rPr lang="en-US" sz="1600" b="1" u="sng" cap="none" dirty="0" smtClean="0">
                <a:latin typeface="+mn-lt"/>
              </a:rPr>
              <a:t>if</a:t>
            </a:r>
            <a:r>
              <a:rPr lang="tr-TR" sz="1600" b="1" u="sng" cap="none" dirty="0" smtClean="0">
                <a:latin typeface="+mn-lt"/>
              </a:rPr>
              <a:t>f</a:t>
            </a:r>
            <a:r>
              <a:rPr lang="en-US" sz="1600" b="1" u="sng" cap="none" dirty="0" err="1" smtClean="0">
                <a:latin typeface="+mn-lt"/>
              </a:rPr>
              <a:t>erences</a:t>
            </a:r>
            <a:r>
              <a:rPr lang="en-US" sz="1600" b="1" u="sng" cap="none" dirty="0" smtClean="0">
                <a:latin typeface="+mn-lt"/>
              </a:rPr>
              <a:t> between Structuralism </a:t>
            </a:r>
            <a:r>
              <a:rPr lang="tr-TR" sz="1600" b="1" u="sng" cap="none" dirty="0" err="1" smtClean="0">
                <a:latin typeface="+mn-lt"/>
              </a:rPr>
              <a:t>and</a:t>
            </a:r>
            <a:r>
              <a:rPr lang="tr-TR" sz="1600" b="1" u="sng" cap="none" dirty="0" smtClean="0">
                <a:latin typeface="+mn-lt"/>
              </a:rPr>
              <a:t> </a:t>
            </a:r>
            <a:r>
              <a:rPr lang="en-US" sz="1600" b="1" u="sng" cap="none" dirty="0" smtClean="0">
                <a:latin typeface="+mn-lt"/>
              </a:rPr>
              <a:t>Post</a:t>
            </a:r>
            <a:r>
              <a:rPr lang="tr-TR" sz="1600" b="1" u="sng" cap="none" dirty="0" smtClean="0">
                <a:latin typeface="+mn-lt"/>
              </a:rPr>
              <a:t>-</a:t>
            </a:r>
            <a:r>
              <a:rPr lang="en-US" sz="1600" b="1" u="sng" cap="none" dirty="0" smtClean="0">
                <a:latin typeface="+mn-lt"/>
              </a:rPr>
              <a:t>structuralism</a:t>
            </a:r>
            <a:r>
              <a:rPr lang="tr-TR" sz="1600" b="1" u="sng" cap="none" dirty="0" smtClean="0">
                <a:latin typeface="+mn-lt"/>
              </a:rPr>
              <a:t> </a:t>
            </a:r>
            <a:r>
              <a:rPr lang="tr-TR" sz="1600" b="1" u="sng" cap="none" dirty="0" err="1" smtClean="0">
                <a:latin typeface="+mn-lt"/>
              </a:rPr>
              <a:t>include</a:t>
            </a:r>
            <a:r>
              <a:rPr lang="tr-TR" sz="1600" b="1" u="sng" cap="none" dirty="0" smtClean="0">
                <a:latin typeface="+mn-lt"/>
              </a:rPr>
              <a:t>:</a:t>
            </a:r>
            <a:endParaRPr lang="en-GB" sz="1600" b="1" u="sng" cap="none" dirty="0">
              <a:latin typeface="+mn-lt"/>
            </a:endParaRPr>
          </a:p>
        </p:txBody>
      </p:sp>
      <p:sp>
        <p:nvSpPr>
          <p:cNvPr id="5" name="4 İçerik Yer Tutucusu"/>
          <p:cNvSpPr>
            <a:spLocks noGrp="1"/>
          </p:cNvSpPr>
          <p:nvPr>
            <p:ph sz="half" idx="2"/>
          </p:nvPr>
        </p:nvSpPr>
        <p:spPr>
          <a:xfrm>
            <a:off x="457200" y="1444294"/>
            <a:ext cx="3610744" cy="4627912"/>
          </a:xfrm>
        </p:spPr>
        <p:txBody>
          <a:bodyPr>
            <a:normAutofit/>
          </a:bodyPr>
          <a:lstStyle/>
          <a:p>
            <a:pPr>
              <a:buFont typeface="Arial" panose="020B0604020202020204" pitchFamily="34" charset="0"/>
              <a:buChar char="•"/>
            </a:pPr>
            <a:r>
              <a:rPr lang="en-US" sz="1600" b="0" dirty="0" smtClean="0">
                <a:ea typeface="Segoe UI" pitchFamily="34" charset="0"/>
                <a:cs typeface="Times New Roman" pitchFamily="18" charset="0"/>
              </a:rPr>
              <a:t>Structuralism ultimately derives from linguistics</a:t>
            </a:r>
            <a:r>
              <a:rPr lang="en-US" sz="1600" b="0" dirty="0" smtClean="0">
                <a:ea typeface="Segoe UI" pitchFamily="34" charset="0"/>
                <a:cs typeface="Times New Roman" pitchFamily="18" charset="0"/>
              </a:rPr>
              <a:t>.</a:t>
            </a:r>
            <a:endParaRPr lang="tr-TR" sz="1600" b="0" dirty="0" smtClean="0">
              <a:ea typeface="Segoe UI" pitchFamily="34" charset="0"/>
              <a:cs typeface="Times New Roman" pitchFamily="18" charset="0"/>
            </a:endParaRPr>
          </a:p>
          <a:p>
            <a:pPr>
              <a:buFont typeface="Arial" panose="020B0604020202020204" pitchFamily="34" charset="0"/>
              <a:buChar char="•"/>
            </a:pPr>
            <a:r>
              <a:rPr lang="tr-TR" sz="1600" b="0" dirty="0" err="1" smtClean="0">
                <a:ea typeface="Segoe UI" pitchFamily="34" charset="0"/>
                <a:cs typeface="Times New Roman" pitchFamily="18" charset="0"/>
              </a:rPr>
              <a:t>Tends</a:t>
            </a:r>
            <a:r>
              <a:rPr lang="tr-TR" sz="1600" b="0" dirty="0" smtClean="0">
                <a:ea typeface="Segoe UI" pitchFamily="34" charset="0"/>
                <a:cs typeface="Times New Roman" pitchFamily="18" charset="0"/>
              </a:rPr>
              <a:t> </a:t>
            </a:r>
            <a:r>
              <a:rPr lang="tr-TR" sz="1600" b="0" dirty="0" err="1" smtClean="0">
                <a:ea typeface="Segoe UI" pitchFamily="34" charset="0"/>
                <a:cs typeface="Times New Roman" pitchFamily="18" charset="0"/>
              </a:rPr>
              <a:t>towards</a:t>
            </a:r>
            <a:r>
              <a:rPr lang="tr-TR" sz="1600" b="0" dirty="0" smtClean="0">
                <a:ea typeface="Segoe UI" pitchFamily="34" charset="0"/>
                <a:cs typeface="Times New Roman" pitchFamily="18" charset="0"/>
              </a:rPr>
              <a:t> </a:t>
            </a:r>
            <a:r>
              <a:rPr lang="tr-TR" sz="1600" b="0" dirty="0" err="1" smtClean="0">
                <a:ea typeface="Segoe UI" pitchFamily="34" charset="0"/>
                <a:cs typeface="Times New Roman" pitchFamily="18" charset="0"/>
              </a:rPr>
              <a:t>abstraction</a:t>
            </a:r>
            <a:r>
              <a:rPr lang="tr-TR" sz="1600" b="0" dirty="0" smtClean="0">
                <a:ea typeface="Segoe UI" pitchFamily="34" charset="0"/>
                <a:cs typeface="Times New Roman" pitchFamily="18" charset="0"/>
              </a:rPr>
              <a:t> </a:t>
            </a:r>
            <a:r>
              <a:rPr lang="tr-TR" sz="1600" b="0" dirty="0" err="1" smtClean="0">
                <a:ea typeface="Segoe UI" pitchFamily="34" charset="0"/>
                <a:cs typeface="Times New Roman" pitchFamily="18" charset="0"/>
              </a:rPr>
              <a:t>and</a:t>
            </a:r>
            <a:r>
              <a:rPr lang="tr-TR" sz="1600" b="0" dirty="0" smtClean="0">
                <a:ea typeface="Segoe UI" pitchFamily="34" charset="0"/>
                <a:cs typeface="Times New Roman" pitchFamily="18" charset="0"/>
              </a:rPr>
              <a:t> </a:t>
            </a:r>
            <a:r>
              <a:rPr lang="tr-TR" sz="1600" b="0" dirty="0" err="1" smtClean="0">
                <a:ea typeface="Segoe UI" pitchFamily="34" charset="0"/>
                <a:cs typeface="Times New Roman" pitchFamily="18" charset="0"/>
              </a:rPr>
              <a:t>generalisation</a:t>
            </a:r>
            <a:r>
              <a:rPr lang="tr-TR" sz="1600" b="0" dirty="0" smtClean="0">
                <a:ea typeface="Segoe UI" pitchFamily="34" charset="0"/>
                <a:cs typeface="Times New Roman" pitchFamily="18" charset="0"/>
              </a:rPr>
              <a:t> – </a:t>
            </a:r>
            <a:r>
              <a:rPr lang="tr-TR" sz="1600" b="0" dirty="0" err="1" smtClean="0">
                <a:ea typeface="Segoe UI" pitchFamily="34" charset="0"/>
                <a:cs typeface="Times New Roman" pitchFamily="18" charset="0"/>
              </a:rPr>
              <a:t>scientific</a:t>
            </a:r>
            <a:r>
              <a:rPr lang="tr-TR" sz="1600" b="0" dirty="0" smtClean="0">
                <a:ea typeface="Segoe UI" pitchFamily="34" charset="0"/>
                <a:cs typeface="Times New Roman" pitchFamily="18" charset="0"/>
              </a:rPr>
              <a:t> </a:t>
            </a:r>
            <a:r>
              <a:rPr lang="tr-TR" sz="1600" b="0" dirty="0" err="1" smtClean="0">
                <a:ea typeface="Segoe UI" pitchFamily="34" charset="0"/>
                <a:cs typeface="Times New Roman" pitchFamily="18" charset="0"/>
              </a:rPr>
              <a:t>language</a:t>
            </a:r>
            <a:endParaRPr lang="tr-TR" sz="1600" b="0" dirty="0" smtClean="0">
              <a:ea typeface="Segoe UI" pitchFamily="34" charset="0"/>
              <a:cs typeface="Times New Roman" pitchFamily="18" charset="0"/>
            </a:endParaRPr>
          </a:p>
          <a:p>
            <a:pPr>
              <a:buFont typeface="Arial" panose="020B0604020202020204" pitchFamily="34" charset="0"/>
              <a:buChar char="•"/>
            </a:pPr>
            <a:r>
              <a:rPr lang="tr-TR" sz="1600" b="0" dirty="0" smtClean="0">
                <a:ea typeface="Segoe UI" pitchFamily="34" charset="0"/>
                <a:cs typeface="Times New Roman" pitchFamily="18" charset="0"/>
              </a:rPr>
              <a:t>T</a:t>
            </a:r>
            <a:r>
              <a:rPr lang="en-GB" sz="1600" b="0" dirty="0" smtClean="0">
                <a:ea typeface="Segoe UI" pitchFamily="34" charset="0"/>
                <a:cs typeface="Times New Roman" pitchFamily="18" charset="0"/>
              </a:rPr>
              <a:t>he world is constructed </a:t>
            </a:r>
            <a:r>
              <a:rPr lang="en-GB" sz="1600" b="0" dirty="0" smtClean="0">
                <a:ea typeface="Segoe UI" pitchFamily="34" charset="0"/>
                <a:cs typeface="Times New Roman" pitchFamily="18" charset="0"/>
              </a:rPr>
              <a:t>through </a:t>
            </a:r>
            <a:r>
              <a:rPr lang="en-GB" sz="1600" b="0" dirty="0" smtClean="0">
                <a:ea typeface="Segoe UI" pitchFamily="34" charset="0"/>
                <a:cs typeface="Times New Roman" pitchFamily="18" charset="0"/>
              </a:rPr>
              <a:t>language</a:t>
            </a:r>
            <a:r>
              <a:rPr lang="tr-TR" sz="1600" b="0" dirty="0" smtClean="0">
                <a:ea typeface="Segoe UI" pitchFamily="34" charset="0"/>
                <a:cs typeface="Times New Roman" pitchFamily="18" charset="0"/>
              </a:rPr>
              <a:t>.</a:t>
            </a:r>
          </a:p>
          <a:p>
            <a:pPr lvl="0">
              <a:buFont typeface="Arial" panose="020B0604020202020204" pitchFamily="34" charset="0"/>
              <a:buChar char="•"/>
            </a:pPr>
            <a:r>
              <a:rPr lang="en-GB" sz="1600" b="0" dirty="0" smtClean="0">
                <a:ea typeface="Segoe UI" pitchFamily="34" charset="0"/>
                <a:cs typeface="Times New Roman" pitchFamily="18" charset="0"/>
              </a:rPr>
              <a:t>Structuralism </a:t>
            </a:r>
            <a:r>
              <a:rPr lang="en-GB" sz="1600" b="0" dirty="0" smtClean="0">
                <a:ea typeface="Segoe UI" pitchFamily="34" charset="0"/>
                <a:cs typeface="Times New Roman" pitchFamily="18" charset="0"/>
              </a:rPr>
              <a:t>questions our way of structuring and categorizing reality, and prompts us to break free of habitual modes of perception or categorisation, but it believes that we can thereby attain a more reliable view of </a:t>
            </a:r>
            <a:r>
              <a:rPr lang="en-GB" sz="1600" b="0" dirty="0" smtClean="0">
                <a:ea typeface="Segoe UI" pitchFamily="34" charset="0"/>
                <a:cs typeface="Times New Roman" pitchFamily="18" charset="0"/>
              </a:rPr>
              <a:t>things.</a:t>
            </a:r>
            <a:endParaRPr lang="tr-TR" sz="1600" b="0" dirty="0" smtClean="0">
              <a:ea typeface="Segoe UI" pitchFamily="34" charset="0"/>
              <a:cs typeface="Times New Roman" pitchFamily="18" charset="0"/>
            </a:endParaRPr>
          </a:p>
        </p:txBody>
      </p:sp>
      <p:sp>
        <p:nvSpPr>
          <p:cNvPr id="6" name="5 İçerik Yer Tutucusu"/>
          <p:cNvSpPr>
            <a:spLocks noGrp="1"/>
          </p:cNvSpPr>
          <p:nvPr>
            <p:ph sz="quarter" idx="4"/>
          </p:nvPr>
        </p:nvSpPr>
        <p:spPr>
          <a:xfrm>
            <a:off x="4355976" y="1412776"/>
            <a:ext cx="3527375" cy="4000930"/>
          </a:xfrm>
        </p:spPr>
        <p:txBody>
          <a:bodyPr>
            <a:normAutofit/>
          </a:bodyPr>
          <a:lstStyle/>
          <a:p>
            <a:pPr>
              <a:buFont typeface="Arial" panose="020B0604020202020204" pitchFamily="34" charset="0"/>
              <a:buChar char="•"/>
            </a:pPr>
            <a:r>
              <a:rPr lang="en-US" sz="1600" b="0" dirty="0" smtClean="0">
                <a:cs typeface="Times New Roman" pitchFamily="18" charset="0"/>
              </a:rPr>
              <a:t>Post-structuralism </a:t>
            </a:r>
            <a:r>
              <a:rPr lang="en-US" sz="1600" b="0" dirty="0" smtClean="0">
                <a:cs typeface="Times New Roman" pitchFamily="18" charset="0"/>
              </a:rPr>
              <a:t>is based on philosophy</a:t>
            </a:r>
            <a:r>
              <a:rPr lang="tr-TR" sz="1600" b="0" dirty="0" smtClean="0">
                <a:cs typeface="Times New Roman" pitchFamily="18" charset="0"/>
              </a:rPr>
              <a:t>.</a:t>
            </a:r>
          </a:p>
          <a:p>
            <a:pPr>
              <a:buFont typeface="Arial" panose="020B0604020202020204" pitchFamily="34" charset="0"/>
              <a:buChar char="•"/>
            </a:pPr>
            <a:r>
              <a:rPr lang="tr-TR" sz="1600" b="0" dirty="0" err="1" smtClean="0">
                <a:cs typeface="Times New Roman" pitchFamily="18" charset="0"/>
              </a:rPr>
              <a:t>Tends</a:t>
            </a:r>
            <a:r>
              <a:rPr lang="tr-TR" sz="1600" b="0" dirty="0" smtClean="0">
                <a:cs typeface="Times New Roman" pitchFamily="18" charset="0"/>
              </a:rPr>
              <a:t> </a:t>
            </a:r>
            <a:r>
              <a:rPr lang="tr-TR" sz="1600" b="0" dirty="0" err="1" smtClean="0">
                <a:cs typeface="Times New Roman" pitchFamily="18" charset="0"/>
              </a:rPr>
              <a:t>to</a:t>
            </a:r>
            <a:r>
              <a:rPr lang="tr-TR" sz="1600" b="0" dirty="0" smtClean="0">
                <a:cs typeface="Times New Roman" pitchFamily="18" charset="0"/>
              </a:rPr>
              <a:t> be </a:t>
            </a:r>
            <a:r>
              <a:rPr lang="tr-TR" sz="1600" b="0" dirty="0" err="1" smtClean="0">
                <a:cs typeface="Times New Roman" pitchFamily="18" charset="0"/>
              </a:rPr>
              <a:t>much</a:t>
            </a:r>
            <a:r>
              <a:rPr lang="tr-TR" sz="1600" b="0" dirty="0" smtClean="0">
                <a:cs typeface="Times New Roman" pitchFamily="18" charset="0"/>
              </a:rPr>
              <a:t> </a:t>
            </a:r>
            <a:r>
              <a:rPr lang="tr-TR" sz="1600" b="0" dirty="0" err="1" smtClean="0">
                <a:cs typeface="Times New Roman" pitchFamily="18" charset="0"/>
              </a:rPr>
              <a:t>more</a:t>
            </a:r>
            <a:r>
              <a:rPr lang="tr-TR" sz="1600" b="0" dirty="0" smtClean="0">
                <a:cs typeface="Times New Roman" pitchFamily="18" charset="0"/>
              </a:rPr>
              <a:t> </a:t>
            </a:r>
            <a:r>
              <a:rPr lang="tr-TR" sz="1600" b="0" dirty="0" err="1" smtClean="0">
                <a:cs typeface="Times New Roman" pitchFamily="18" charset="0"/>
              </a:rPr>
              <a:t>emotive</a:t>
            </a:r>
            <a:r>
              <a:rPr lang="tr-TR" sz="1600" b="0" dirty="0" smtClean="0">
                <a:cs typeface="Times New Roman" pitchFamily="18" charset="0"/>
              </a:rPr>
              <a:t> – </a:t>
            </a:r>
            <a:r>
              <a:rPr lang="tr-TR" sz="1600" b="0" dirty="0" err="1" smtClean="0">
                <a:cs typeface="Times New Roman" pitchFamily="18" charset="0"/>
              </a:rPr>
              <a:t>urgent</a:t>
            </a:r>
            <a:r>
              <a:rPr lang="tr-TR" sz="1600" b="0" dirty="0" smtClean="0">
                <a:cs typeface="Times New Roman" pitchFamily="18" charset="0"/>
              </a:rPr>
              <a:t> </a:t>
            </a:r>
            <a:r>
              <a:rPr lang="tr-TR" sz="1600" b="0" dirty="0" err="1" smtClean="0">
                <a:cs typeface="Times New Roman" pitchFamily="18" charset="0"/>
              </a:rPr>
              <a:t>and</a:t>
            </a:r>
            <a:r>
              <a:rPr lang="tr-TR" sz="1600" b="0" dirty="0" smtClean="0">
                <a:cs typeface="Times New Roman" pitchFamily="18" charset="0"/>
              </a:rPr>
              <a:t> </a:t>
            </a:r>
            <a:r>
              <a:rPr lang="tr-TR" sz="1600" b="0" dirty="0" err="1" smtClean="0">
                <a:cs typeface="Times New Roman" pitchFamily="18" charset="0"/>
              </a:rPr>
              <a:t>euphoric</a:t>
            </a:r>
            <a:r>
              <a:rPr lang="tr-TR" sz="1600" b="0" dirty="0" smtClean="0">
                <a:cs typeface="Times New Roman" pitchFamily="18" charset="0"/>
              </a:rPr>
              <a:t> </a:t>
            </a:r>
            <a:r>
              <a:rPr lang="tr-TR" sz="1600" b="0" dirty="0" err="1" smtClean="0">
                <a:cs typeface="Times New Roman" pitchFamily="18" charset="0"/>
              </a:rPr>
              <a:t>tone</a:t>
            </a:r>
            <a:endParaRPr lang="tr-TR" sz="1600" b="0" dirty="0" smtClean="0">
              <a:cs typeface="Times New Roman" pitchFamily="18" charset="0"/>
            </a:endParaRPr>
          </a:p>
          <a:p>
            <a:pPr>
              <a:buFont typeface="Arial" panose="020B0604020202020204" pitchFamily="34" charset="0"/>
              <a:buChar char="•"/>
            </a:pPr>
            <a:r>
              <a:rPr lang="en-GB" sz="1600" b="0" dirty="0" smtClean="0">
                <a:cs typeface="Times New Roman" pitchFamily="18" charset="0"/>
              </a:rPr>
              <a:t>We </a:t>
            </a:r>
            <a:r>
              <a:rPr lang="en-GB" sz="1600" b="0" dirty="0" smtClean="0">
                <a:cs typeface="Times New Roman" pitchFamily="18" charset="0"/>
              </a:rPr>
              <a:t>are not fully in control of the medium of language, so meanings cannot be planted in set places</a:t>
            </a:r>
            <a:r>
              <a:rPr lang="tr-TR" sz="1600" b="0" dirty="0" smtClean="0">
                <a:cs typeface="Times New Roman" pitchFamily="18" charset="0"/>
              </a:rPr>
              <a:t>.</a:t>
            </a:r>
          </a:p>
          <a:p>
            <a:pPr>
              <a:buFont typeface="Arial" panose="020B0604020202020204" pitchFamily="34" charset="0"/>
              <a:buChar char="•"/>
            </a:pPr>
            <a:r>
              <a:rPr lang="en-GB" sz="1600" b="0" dirty="0" smtClean="0">
                <a:cs typeface="Times New Roman" pitchFamily="18" charset="0"/>
              </a:rPr>
              <a:t>Post-structuralism </a:t>
            </a:r>
            <a:r>
              <a:rPr lang="en-GB" sz="1600" b="0" dirty="0" smtClean="0">
                <a:cs typeface="Times New Roman" pitchFamily="18" charset="0"/>
              </a:rPr>
              <a:t>distrusts the notion of reason, and the idea of the human being as an independent entity, preferring the notion of the “dissolved” or “constructed” subject</a:t>
            </a:r>
            <a:r>
              <a:rPr lang="tr-TR" sz="1600" b="0" dirty="0" smtClean="0">
                <a:cs typeface="Times New Roman" pitchFamily="18" charset="0"/>
              </a:rPr>
              <a:t>.</a:t>
            </a:r>
            <a:endParaRPr lang="en-GB" sz="1600" b="0" dirty="0">
              <a:cs typeface="Times New Roman" pitchFamily="18" charset="0"/>
            </a:endParaRPr>
          </a:p>
        </p:txBody>
      </p:sp>
      <p:sp>
        <p:nvSpPr>
          <p:cNvPr id="3" name="Slayt Numarası Yer Tutucusu 2"/>
          <p:cNvSpPr>
            <a:spLocks noGrp="1"/>
          </p:cNvSpPr>
          <p:nvPr>
            <p:ph type="sldNum" sz="quarter" idx="12"/>
          </p:nvPr>
        </p:nvSpPr>
        <p:spPr/>
        <p:txBody>
          <a:bodyPr/>
          <a:lstStyle/>
          <a:p>
            <a:fld id="{F302176B-0E47-46AC-8F43-DAB4B8A37D06}" type="slidenum">
              <a:rPr lang="tr-TR" smtClean="0"/>
              <a:t>4</a:t>
            </a:fld>
            <a:endParaRPr lang="tr-TR"/>
          </a:p>
        </p:txBody>
      </p:sp>
    </p:spTree>
    <p:extLst>
      <p:ext uri="{BB962C8B-B14F-4D97-AF65-F5344CB8AC3E}">
        <p14:creationId xmlns:p14="http://schemas.microsoft.com/office/powerpoint/2010/main" val="3842985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8" y="1628800"/>
            <a:ext cx="7772400" cy="3074684"/>
          </a:xfrm>
        </p:spPr>
        <p:txBody>
          <a:bodyPr>
            <a:normAutofit/>
          </a:bodyPr>
          <a:lstStyle/>
          <a:p>
            <a:pPr>
              <a:buFont typeface="Arial" panose="020B0604020202020204" pitchFamily="34" charset="0"/>
              <a:buChar char="•"/>
            </a:pPr>
            <a:r>
              <a:rPr lang="en-US" sz="1800" b="0" dirty="0" smtClean="0"/>
              <a:t>Post </a:t>
            </a:r>
            <a:r>
              <a:rPr lang="en-US" sz="1800" b="0" dirty="0" smtClean="0"/>
              <a:t>structuralism emerged in France in the late 1960s.</a:t>
            </a:r>
            <a:endParaRPr lang="tr-TR" sz="1800" b="0" dirty="0" smtClean="0"/>
          </a:p>
          <a:p>
            <a:pPr>
              <a:buFont typeface="Arial" panose="020B0604020202020204" pitchFamily="34" charset="0"/>
              <a:buChar char="•"/>
            </a:pPr>
            <a:endParaRPr lang="tr-TR" sz="1800" b="0" dirty="0" smtClean="0"/>
          </a:p>
          <a:p>
            <a:pPr>
              <a:buFont typeface="Arial" panose="020B0604020202020204" pitchFamily="34" charset="0"/>
              <a:buChar char="•"/>
            </a:pPr>
            <a:r>
              <a:rPr lang="en-US" sz="1800" b="0" dirty="0" smtClean="0"/>
              <a:t>Roland Barthes </a:t>
            </a:r>
            <a:r>
              <a:rPr lang="tr-TR" sz="1800" b="0" dirty="0" smtClean="0"/>
              <a:t>(1915-1980) </a:t>
            </a:r>
            <a:r>
              <a:rPr lang="en-US" sz="1800" b="0" dirty="0" smtClean="0"/>
              <a:t>and </a:t>
            </a:r>
            <a:r>
              <a:rPr lang="en-US" sz="1800" b="0" dirty="0" smtClean="0"/>
              <a:t>Jacques </a:t>
            </a:r>
            <a:r>
              <a:rPr lang="en-US" sz="1800" b="0" dirty="0" smtClean="0"/>
              <a:t>Derrida</a:t>
            </a:r>
            <a:r>
              <a:rPr lang="tr-TR" sz="1800" b="0" dirty="0" smtClean="0"/>
              <a:t> (1930-2004)</a:t>
            </a:r>
            <a:r>
              <a:rPr lang="en-US" sz="1800" b="0" dirty="0" smtClean="0"/>
              <a:t> </a:t>
            </a:r>
            <a:r>
              <a:rPr lang="en-US" sz="1800" b="0" dirty="0" smtClean="0"/>
              <a:t>are two important figures associated with this emergence</a:t>
            </a:r>
            <a:r>
              <a:rPr lang="tr-TR" sz="1800" b="0" dirty="0" smtClean="0"/>
              <a:t>.</a:t>
            </a:r>
            <a:endParaRPr lang="en-GB" sz="1800" b="0" dirty="0"/>
          </a:p>
        </p:txBody>
      </p:sp>
      <p:sp>
        <p:nvSpPr>
          <p:cNvPr id="2" name="Slayt Numarası Yer Tutucusu 1"/>
          <p:cNvSpPr>
            <a:spLocks noGrp="1"/>
          </p:cNvSpPr>
          <p:nvPr>
            <p:ph type="sldNum" sz="quarter" idx="12"/>
          </p:nvPr>
        </p:nvSpPr>
        <p:spPr/>
        <p:txBody>
          <a:bodyPr/>
          <a:lstStyle/>
          <a:p>
            <a:fld id="{F302176B-0E47-46AC-8F43-DAB4B8A37D06}" type="slidenum">
              <a:rPr lang="tr-TR" smtClean="0"/>
              <a:t>5</a:t>
            </a:fld>
            <a:endParaRPr lang="tr-TR"/>
          </a:p>
        </p:txBody>
      </p:sp>
    </p:spTree>
    <p:extLst>
      <p:ext uri="{BB962C8B-B14F-4D97-AF65-F5344CB8AC3E}">
        <p14:creationId xmlns:p14="http://schemas.microsoft.com/office/powerpoint/2010/main" val="3320200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340768"/>
            <a:ext cx="8136904" cy="3579849"/>
          </a:xfrm>
        </p:spPr>
        <p:txBody>
          <a:bodyPr>
            <a:normAutofit/>
          </a:bodyPr>
          <a:lstStyle/>
          <a:p>
            <a:endParaRPr lang="tr-TR" sz="2000" b="0" dirty="0" smtClean="0"/>
          </a:p>
          <a:p>
            <a:pPr algn="ctr"/>
            <a:r>
              <a:rPr lang="tr-TR" sz="2000" b="0" u="sng" dirty="0" err="1" smtClean="0"/>
              <a:t>In</a:t>
            </a:r>
            <a:r>
              <a:rPr lang="tr-TR" sz="2000" b="0" u="sng" dirty="0" smtClean="0"/>
              <a:t> 1968</a:t>
            </a:r>
            <a:r>
              <a:rPr lang="tr-TR" sz="2000" b="0" dirty="0" smtClean="0"/>
              <a:t>:</a:t>
            </a:r>
          </a:p>
          <a:p>
            <a:endParaRPr lang="tr-TR" sz="2000" b="0" dirty="0"/>
          </a:p>
          <a:p>
            <a:pPr algn="ctr"/>
            <a:r>
              <a:rPr lang="tr-TR" sz="2000" b="0" dirty="0" smtClean="0"/>
              <a:t>«</a:t>
            </a:r>
            <a:r>
              <a:rPr lang="tr-TR" sz="2000" b="0" dirty="0" err="1" smtClean="0"/>
              <a:t>The</a:t>
            </a:r>
            <a:r>
              <a:rPr lang="tr-TR" sz="2000" b="0" dirty="0" smtClean="0"/>
              <a:t> </a:t>
            </a:r>
            <a:r>
              <a:rPr lang="tr-TR" sz="2000" b="0" dirty="0" err="1" smtClean="0"/>
              <a:t>Death</a:t>
            </a:r>
            <a:r>
              <a:rPr lang="tr-TR" sz="2000" b="0" dirty="0" smtClean="0"/>
              <a:t> of </a:t>
            </a:r>
            <a:r>
              <a:rPr lang="tr-TR" sz="2000" b="0" dirty="0" err="1" smtClean="0"/>
              <a:t>the</a:t>
            </a:r>
            <a:r>
              <a:rPr lang="tr-TR" sz="2000" b="0" dirty="0" smtClean="0"/>
              <a:t> Author» </a:t>
            </a:r>
          </a:p>
          <a:p>
            <a:pPr algn="ctr"/>
            <a:r>
              <a:rPr lang="tr-TR" sz="2000" b="0" dirty="0"/>
              <a:t>	</a:t>
            </a:r>
            <a:r>
              <a:rPr lang="tr-TR" sz="2000" b="0" dirty="0" err="1" smtClean="0"/>
              <a:t>by</a:t>
            </a:r>
            <a:r>
              <a:rPr lang="tr-TR" sz="2000" b="0" dirty="0" smtClean="0"/>
              <a:t> </a:t>
            </a:r>
            <a:r>
              <a:rPr lang="tr-TR" sz="2000" b="0" dirty="0" err="1" smtClean="0"/>
              <a:t>Roland</a:t>
            </a:r>
            <a:r>
              <a:rPr lang="tr-TR" sz="2000" b="0" dirty="0" smtClean="0"/>
              <a:t> </a:t>
            </a:r>
            <a:r>
              <a:rPr lang="tr-TR" sz="2000" b="0" dirty="0" err="1" smtClean="0"/>
              <a:t>Barthes</a:t>
            </a:r>
            <a:endParaRPr lang="en-GB" sz="2000" b="0" dirty="0"/>
          </a:p>
        </p:txBody>
      </p:sp>
      <p:sp>
        <p:nvSpPr>
          <p:cNvPr id="2" name="Slayt Numarası Yer Tutucusu 1"/>
          <p:cNvSpPr>
            <a:spLocks noGrp="1"/>
          </p:cNvSpPr>
          <p:nvPr>
            <p:ph type="sldNum" sz="quarter" idx="12"/>
          </p:nvPr>
        </p:nvSpPr>
        <p:spPr/>
        <p:txBody>
          <a:bodyPr/>
          <a:lstStyle/>
          <a:p>
            <a:fld id="{F302176B-0E47-46AC-8F43-DAB4B8A37D06}" type="slidenum">
              <a:rPr lang="tr-TR" smtClean="0"/>
              <a:t>6</a:t>
            </a:fld>
            <a:endParaRPr lang="tr-TR"/>
          </a:p>
        </p:txBody>
      </p:sp>
    </p:spTree>
    <p:extLst>
      <p:ext uri="{BB962C8B-B14F-4D97-AF65-F5344CB8AC3E}">
        <p14:creationId xmlns:p14="http://schemas.microsoft.com/office/powerpoint/2010/main" val="1234547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260648"/>
            <a:ext cx="7848872" cy="4848652"/>
          </a:xfrm>
        </p:spPr>
        <p:txBody>
          <a:bodyPr>
            <a:normAutofit/>
          </a:bodyPr>
          <a:lstStyle/>
          <a:p>
            <a:pPr algn="just" fontAlgn="base"/>
            <a:r>
              <a:rPr lang="tr-TR" sz="1800" b="0" dirty="0" smtClean="0"/>
              <a:t>A </a:t>
            </a:r>
            <a:r>
              <a:rPr lang="en-US" sz="1800" b="0" dirty="0" smtClean="0"/>
              <a:t>text </a:t>
            </a:r>
            <a:r>
              <a:rPr lang="en-US" sz="1800" b="0" dirty="0"/>
              <a:t>is made of multiple writings, drawn from many cultures and entering into mutual relations of dialogue, parody, contestation, but there is one place where this multiplicity is focused and that place is the reader, not, as was hitherto said, the author. The reader is the space on which all the quotations that make up a writing are inscribed without any of them being lost; a text’s unity lies not in its origin but in its destination. Yet this destination cannot any longer be personal: the reader is without history, biography, psychology; he is simply that </a:t>
            </a:r>
            <a:r>
              <a:rPr lang="en-US" sz="1800" b="0" i="1" dirty="0"/>
              <a:t>someone </a:t>
            </a:r>
            <a:r>
              <a:rPr lang="en-US" sz="1800" b="0" dirty="0"/>
              <a:t>who holds together in a single field all the traces by which the written text is constituted. Which is why it is derisory to condemn the new writing in the name of a humanism hypocritically turned champion of the reader’s rights. Classic criticism has never paid any attention to the reader; for it, the writer is the only person in literature. We are now beginning to let ourselves be fooled no longer by the arrogant </a:t>
            </a:r>
            <a:r>
              <a:rPr lang="en-US" sz="1800" b="0" dirty="0" err="1"/>
              <a:t>antiphrastical</a:t>
            </a:r>
            <a:r>
              <a:rPr lang="en-US" sz="1800" b="0" dirty="0"/>
              <a:t> recriminations of good society in </a:t>
            </a:r>
            <a:r>
              <a:rPr lang="en-US" sz="1800" b="0" dirty="0" err="1"/>
              <a:t>favour</a:t>
            </a:r>
            <a:r>
              <a:rPr lang="en-US" sz="1800" b="0" dirty="0"/>
              <a:t> of the very thing it sets aside, ignores, smothers, or destroys; we know that to give writing its future, it is necessary to overthrow the myth: the birth of the reader must be at the cost of the death of the </a:t>
            </a:r>
            <a:r>
              <a:rPr lang="en-US" sz="1800" b="0" dirty="0" smtClean="0"/>
              <a:t>Author.</a:t>
            </a:r>
            <a:endParaRPr lang="en-US" sz="1800" b="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7</a:t>
            </a:fld>
            <a:endParaRPr lang="tr-TR"/>
          </a:p>
        </p:txBody>
      </p:sp>
    </p:spTree>
    <p:extLst>
      <p:ext uri="{BB962C8B-B14F-4D97-AF65-F5344CB8AC3E}">
        <p14:creationId xmlns:p14="http://schemas.microsoft.com/office/powerpoint/2010/main" val="41939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1100628"/>
            <a:ext cx="8136904" cy="3579849"/>
          </a:xfrm>
        </p:spPr>
        <p:txBody>
          <a:bodyPr>
            <a:normAutofit/>
          </a:bodyPr>
          <a:lstStyle/>
          <a:p>
            <a:endParaRPr lang="tr-TR" sz="2000" b="0" dirty="0" smtClean="0"/>
          </a:p>
          <a:p>
            <a:pPr algn="ctr"/>
            <a:r>
              <a:rPr lang="tr-TR" sz="2000" b="0" u="sng" dirty="0" err="1" smtClean="0"/>
              <a:t>In</a:t>
            </a:r>
            <a:r>
              <a:rPr lang="tr-TR" sz="2000" b="0" u="sng" dirty="0" smtClean="0"/>
              <a:t> 1966</a:t>
            </a:r>
            <a:r>
              <a:rPr lang="tr-TR" sz="2000" b="0" dirty="0" smtClean="0"/>
              <a:t>:</a:t>
            </a:r>
          </a:p>
          <a:p>
            <a:endParaRPr lang="tr-TR" sz="2000" b="0" dirty="0"/>
          </a:p>
          <a:p>
            <a:pPr algn="ctr"/>
            <a:r>
              <a:rPr lang="tr-TR" sz="2000" b="0" dirty="0" smtClean="0"/>
              <a:t>«</a:t>
            </a:r>
            <a:r>
              <a:rPr lang="en-US" sz="2000" b="0" dirty="0" smtClean="0"/>
              <a:t>Structure</a:t>
            </a:r>
            <a:r>
              <a:rPr lang="en-US" sz="2000" b="0" dirty="0"/>
              <a:t>, Sign and Play in the Discourse of the Human </a:t>
            </a:r>
            <a:r>
              <a:rPr lang="en-US" sz="2000" b="0" dirty="0" smtClean="0"/>
              <a:t>Sciences</a:t>
            </a:r>
            <a:r>
              <a:rPr lang="tr-TR" sz="2000" b="0" dirty="0" smtClean="0"/>
              <a:t>»</a:t>
            </a:r>
          </a:p>
          <a:p>
            <a:pPr algn="ctr"/>
            <a:r>
              <a:rPr lang="tr-TR" sz="2000" b="0" dirty="0" smtClean="0"/>
              <a:t>	</a:t>
            </a:r>
            <a:r>
              <a:rPr lang="tr-TR" sz="2000" b="0" dirty="0" err="1" smtClean="0"/>
              <a:t>by</a:t>
            </a:r>
            <a:r>
              <a:rPr lang="tr-TR" sz="2000" b="0" dirty="0" smtClean="0"/>
              <a:t> </a:t>
            </a:r>
            <a:r>
              <a:rPr lang="tr-TR" sz="2000" b="0" dirty="0" err="1" smtClean="0"/>
              <a:t>Jacques</a:t>
            </a:r>
            <a:r>
              <a:rPr lang="tr-TR" sz="2000" b="0" dirty="0" smtClean="0"/>
              <a:t> </a:t>
            </a:r>
            <a:r>
              <a:rPr lang="en-US" sz="2000" b="0" dirty="0" smtClean="0"/>
              <a:t>Derrida</a:t>
            </a:r>
            <a:endParaRPr lang="en-GB" sz="2000" b="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8</a:t>
            </a:fld>
            <a:endParaRPr lang="tr-TR"/>
          </a:p>
        </p:txBody>
      </p:sp>
    </p:spTree>
    <p:extLst>
      <p:ext uri="{BB962C8B-B14F-4D97-AF65-F5344CB8AC3E}">
        <p14:creationId xmlns:p14="http://schemas.microsoft.com/office/powerpoint/2010/main" val="1189859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1124744"/>
            <a:ext cx="7520940" cy="3579849"/>
          </a:xfrm>
        </p:spPr>
        <p:txBody>
          <a:bodyPr>
            <a:normAutofit/>
          </a:bodyPr>
          <a:lstStyle/>
          <a:p>
            <a:pPr algn="just"/>
            <a:r>
              <a:rPr lang="en-US" sz="2000" b="0" dirty="0" err="1"/>
              <a:t>Derridean</a:t>
            </a:r>
            <a:r>
              <a:rPr lang="en-US" sz="2000" b="0" dirty="0"/>
              <a:t> deconstruction begins with and emphatically affirms Saussure’s decree that language is a system based on differences. Derrida agrees with </a:t>
            </a:r>
            <a:r>
              <a:rPr lang="en-US" sz="2000" b="0" dirty="0" err="1" smtClean="0"/>
              <a:t>Saus</a:t>
            </a:r>
            <a:r>
              <a:rPr lang="tr-TR" sz="2000" b="0" dirty="0" smtClean="0"/>
              <a:t>s</a:t>
            </a:r>
            <a:r>
              <a:rPr lang="en-US" sz="2000" b="0" dirty="0" err="1" smtClean="0"/>
              <a:t>ure</a:t>
            </a:r>
            <a:r>
              <a:rPr lang="en-US" sz="2000" b="0" dirty="0" smtClean="0"/>
              <a:t> </a:t>
            </a:r>
            <a:r>
              <a:rPr lang="en-US" sz="2000" b="0" dirty="0"/>
              <a:t>that we can know the meaning of signifiers through and because of their relationships and their differences among themselves. </a:t>
            </a:r>
            <a:r>
              <a:rPr lang="tr-TR" sz="2000" b="0" dirty="0" smtClean="0"/>
              <a:t>U</a:t>
            </a:r>
            <a:r>
              <a:rPr lang="en-US" sz="2000" b="0" dirty="0" err="1" smtClean="0"/>
              <a:t>nlike</a:t>
            </a:r>
            <a:r>
              <a:rPr lang="en-US" sz="2000" b="0" dirty="0" smtClean="0"/>
              <a:t> </a:t>
            </a:r>
            <a:r>
              <a:rPr lang="en-US" sz="2000" b="0" dirty="0"/>
              <a:t>Saussure, Derrida also applies this reasoning to the signified. Like the signifier, the signified </a:t>
            </a:r>
            <a:r>
              <a:rPr lang="en-US" sz="2000" b="0" dirty="0" smtClean="0"/>
              <a:t>can </a:t>
            </a:r>
            <a:r>
              <a:rPr lang="en-US" sz="2000" b="0" dirty="0"/>
              <a:t>also be known only through its relationships and its differences among other </a:t>
            </a:r>
            <a:r>
              <a:rPr lang="en-US" sz="2000" b="0" dirty="0" err="1"/>
              <a:t>signifieds</a:t>
            </a:r>
            <a:r>
              <a:rPr lang="en-US" sz="2000" b="0" dirty="0" smtClean="0"/>
              <a:t>.</a:t>
            </a:r>
            <a:r>
              <a:rPr lang="tr-TR" sz="2000" b="0" dirty="0" smtClean="0"/>
              <a:t> </a:t>
            </a:r>
            <a:endParaRPr lang="en-GB" sz="2000" dirty="0"/>
          </a:p>
        </p:txBody>
      </p:sp>
      <p:sp>
        <p:nvSpPr>
          <p:cNvPr id="2" name="Slayt Numarası Yer Tutucusu 1"/>
          <p:cNvSpPr>
            <a:spLocks noGrp="1"/>
          </p:cNvSpPr>
          <p:nvPr>
            <p:ph type="sldNum" sz="quarter" idx="12"/>
          </p:nvPr>
        </p:nvSpPr>
        <p:spPr/>
        <p:txBody>
          <a:bodyPr/>
          <a:lstStyle/>
          <a:p>
            <a:fld id="{F302176B-0E47-46AC-8F43-DAB4B8A37D06}" type="slidenum">
              <a:rPr lang="tr-TR" smtClean="0"/>
              <a:t>9</a:t>
            </a:fld>
            <a:endParaRPr lang="tr-TR"/>
          </a:p>
        </p:txBody>
      </p:sp>
    </p:spTree>
    <p:extLst>
      <p:ext uri="{BB962C8B-B14F-4D97-AF65-F5344CB8AC3E}">
        <p14:creationId xmlns:p14="http://schemas.microsoft.com/office/powerpoint/2010/main" val="22471209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çılar">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Açılar">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çıla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647</TotalTime>
  <Words>1265</Words>
  <Application>Microsoft Office PowerPoint</Application>
  <PresentationFormat>Ekran Gösterisi (4:3)</PresentationFormat>
  <Paragraphs>173</Paragraphs>
  <Slides>27</Slides>
  <Notes>23</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Açılar</vt:lpstr>
      <vt:lpstr>POST-STRUCTURALISM and  Deconstruction</vt:lpstr>
      <vt:lpstr>PowerPoint Sunusu</vt:lpstr>
      <vt:lpstr>PowerPoint Sunusu</vt:lpstr>
      <vt:lpstr>The differences between Structuralism and Post-structuralism include: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The differences between structuralist and post-structuralist literary criticism:</vt:lpstr>
      <vt:lpstr>Post-structuralist critics:</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POST-STRUCTURALISM </dc:title>
  <dc:creator>Midipamuk</dc:creator>
  <cp:lastModifiedBy>Candan Kızılgöl</cp:lastModifiedBy>
  <cp:revision>72</cp:revision>
  <dcterms:created xsi:type="dcterms:W3CDTF">2018-04-02T18:07:54Z</dcterms:created>
  <dcterms:modified xsi:type="dcterms:W3CDTF">2018-04-03T05:06:53Z</dcterms:modified>
</cp:coreProperties>
</file>