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5E5E7-CD7B-4930-8A4A-6F63AFB5E111}" type="datetimeFigureOut">
              <a:rPr lang="tr-TR" smtClean="0"/>
              <a:t>18.08.2020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4706E-ED57-4B9A-A4D9-8AE9C9670DC9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7AA05B-4B45-5C40-8321-59B74B1FA3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Nükleer Tıp Uygulamaları-II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3EA0135-A8EC-5E43-B3F9-2D62C08720E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Doç. Dr. Çiğdem </a:t>
            </a:r>
            <a:r>
              <a:rPr lang="tr-TR" dirty="0" err="1"/>
              <a:t>Soydal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02472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1 Başlık">
            <a:extLst>
              <a:ext uri="{FF2B5EF4-FFF2-40B4-BE49-F238E27FC236}">
                <a16:creationId xmlns:a16="http://schemas.microsoft.com/office/drawing/2014/main" xmlns="" id="{8A924520-D212-DF44-B5C0-80DB9AACC7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96454" y="194469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b="1" cap="none" dirty="0" err="1">
                <a:solidFill>
                  <a:schemeClr val="accent1"/>
                </a:solidFill>
                <a:ea typeface="ＭＳ Ｐゴシック" panose="020B0600070205080204" pitchFamily="34" charset="-128"/>
              </a:rPr>
              <a:t>Gastrointestinal</a:t>
            </a:r>
            <a:r>
              <a:rPr lang="tr-TR" altLang="en-US" b="1" cap="none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 Sistem Uygulamaları</a:t>
            </a:r>
          </a:p>
        </p:txBody>
      </p:sp>
      <p:pic>
        <p:nvPicPr>
          <p:cNvPr id="46082" name="Picture 2">
            <a:extLst>
              <a:ext uri="{FF2B5EF4-FFF2-40B4-BE49-F238E27FC236}">
                <a16:creationId xmlns:a16="http://schemas.microsoft.com/office/drawing/2014/main" xmlns="" id="{D3B1BFB5-7176-ED47-A785-DCFFF55460B7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7692" y="2297084"/>
            <a:ext cx="5743535" cy="3450573"/>
          </a:xfrm>
          <a:noFill/>
        </p:spPr>
      </p:pic>
      <p:sp>
        <p:nvSpPr>
          <p:cNvPr id="46083" name="4 Dikdörtgen">
            <a:extLst>
              <a:ext uri="{FF2B5EF4-FFF2-40B4-BE49-F238E27FC236}">
                <a16:creationId xmlns:a16="http://schemas.microsoft.com/office/drawing/2014/main" xmlns="" id="{04EA2C44-FCF0-CC4E-82C2-BFDC2DE74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692" y="1466453"/>
            <a:ext cx="41345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1800" b="1" dirty="0">
                <a:solidFill>
                  <a:srgbClr val="FF0000"/>
                </a:solidFill>
                <a:latin typeface="Arial" panose="020B0604020202020204" pitchFamily="34" charset="0"/>
              </a:rPr>
              <a:t>GASTROÖZEFAGEAL REFLÜ SİNTİGRAFİSİ</a:t>
            </a:r>
            <a:endParaRPr lang="tr-TR" altLang="en-US" sz="1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85D280C-4791-E24A-A5C0-0C29BCC003FF}"/>
              </a:ext>
            </a:extLst>
          </p:cNvPr>
          <p:cNvSpPr txBox="1"/>
          <p:nvPr/>
        </p:nvSpPr>
        <p:spPr>
          <a:xfrm>
            <a:off x="6652261" y="3108960"/>
            <a:ext cx="19692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Tc-99m DTPA yada </a:t>
            </a:r>
            <a:r>
              <a:rPr lang="tr-TR" dirty="0" err="1"/>
              <a:t>kolloid</a:t>
            </a:r>
            <a:r>
              <a:rPr lang="tr-TR" dirty="0"/>
              <a:t> bileşikleri ile </a:t>
            </a:r>
          </a:p>
        </p:txBody>
      </p:sp>
    </p:spTree>
    <p:extLst>
      <p:ext uri="{BB962C8B-B14F-4D97-AF65-F5344CB8AC3E}">
        <p14:creationId xmlns:p14="http://schemas.microsoft.com/office/powerpoint/2010/main" xmlns="" val="335269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3">
            <a:extLst>
              <a:ext uri="{FF2B5EF4-FFF2-40B4-BE49-F238E27FC236}">
                <a16:creationId xmlns:a16="http://schemas.microsoft.com/office/drawing/2014/main" xmlns="" id="{AA4CD7C7-64F8-9C47-A69E-D398ADA54D7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40" r="3740"/>
          <a:stretch>
            <a:fillRect/>
          </a:stretch>
        </p:blipFill>
        <p:spPr>
          <a:xfrm>
            <a:off x="119566" y="2442755"/>
            <a:ext cx="4292219" cy="3735388"/>
          </a:xfrm>
          <a:noFill/>
        </p:spPr>
      </p:pic>
      <p:sp>
        <p:nvSpPr>
          <p:cNvPr id="47107" name="6 Dikdörtgen">
            <a:extLst>
              <a:ext uri="{FF2B5EF4-FFF2-40B4-BE49-F238E27FC236}">
                <a16:creationId xmlns:a16="http://schemas.microsoft.com/office/drawing/2014/main" xmlns="" id="{997C62A7-2D51-644A-B833-A38615EBF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390" y="687523"/>
            <a:ext cx="5345906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tr-TR" alt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MİDE BOŞALMA SİNTİGRAFİSİ</a:t>
            </a:r>
            <a:endParaRPr lang="tr-TR" altLang="en-US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7109" name="TextBox 10">
            <a:extLst>
              <a:ext uri="{FF2B5EF4-FFF2-40B4-BE49-F238E27FC236}">
                <a16:creationId xmlns:a16="http://schemas.microsoft.com/office/drawing/2014/main" xmlns="" id="{65CC657D-2D46-544D-A4CA-05FAE9DB02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674" y="1383110"/>
            <a:ext cx="125547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2" charset="2"/>
              <a:buChar char=""/>
              <a:defRPr sz="21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itchFamily="2" charset="2"/>
              <a:buChar char=""/>
              <a:defRPr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itchFamily="2" charset="2"/>
              <a:buChar char=""/>
              <a:defRPr sz="16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Sıvı faz</a:t>
            </a:r>
          </a:p>
          <a:p>
            <a:pPr eaLnBrk="1" hangingPunct="1"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en-US" sz="1800">
                <a:latin typeface="Arial" panose="020B0604020202020204" pitchFamily="34" charset="0"/>
              </a:rPr>
              <a:t>Katı faz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0F11481-E6B6-6542-9820-6372770177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9554" y="687524"/>
            <a:ext cx="4504076" cy="24915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138994B-BAA7-B043-B2ED-F418CC5D1A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19553" y="3276600"/>
            <a:ext cx="2619375" cy="3581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3A3034F-9865-1449-8EF6-A6AAACC5BFB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04205" y="3276600"/>
            <a:ext cx="3019425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7880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6DAD6-E387-2046-96F0-03CAEF6E4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Gastrointestinal</a:t>
            </a:r>
            <a:r>
              <a:rPr lang="tr-TR" dirty="0"/>
              <a:t> sistemin farklı kısımları içinde transit zamanı </a:t>
            </a:r>
            <a:r>
              <a:rPr lang="tr-TR" dirty="0" err="1"/>
              <a:t>sintigrafik</a:t>
            </a:r>
            <a:r>
              <a:rPr lang="tr-TR" dirty="0"/>
              <a:t> olarak hesaplanabilir.</a:t>
            </a:r>
          </a:p>
          <a:p>
            <a:pPr lvl="1"/>
            <a:r>
              <a:rPr lang="tr-TR" dirty="0" err="1"/>
              <a:t>Özofagus</a:t>
            </a:r>
            <a:r>
              <a:rPr lang="tr-TR" dirty="0"/>
              <a:t> transit sintigrafisi</a:t>
            </a:r>
          </a:p>
          <a:p>
            <a:pPr lvl="1"/>
            <a:r>
              <a:rPr lang="tr-TR" dirty="0"/>
              <a:t>İnce barsak transit sintigrafisi</a:t>
            </a:r>
          </a:p>
          <a:p>
            <a:pPr lvl="1"/>
            <a:r>
              <a:rPr lang="tr-TR" dirty="0"/>
              <a:t>Kolon transit sintigrafisi </a:t>
            </a:r>
          </a:p>
        </p:txBody>
      </p:sp>
    </p:spTree>
    <p:extLst>
      <p:ext uri="{BB962C8B-B14F-4D97-AF65-F5344CB8AC3E}">
        <p14:creationId xmlns:p14="http://schemas.microsoft.com/office/powerpoint/2010/main" xmlns="" val="373037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8">
            <a:extLst>
              <a:ext uri="{FF2B5EF4-FFF2-40B4-BE49-F238E27FC236}">
                <a16:creationId xmlns:a16="http://schemas.microsoft.com/office/drawing/2014/main" xmlns="" id="{175ACA13-9EB1-8A4A-8269-9505293E9CB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621416" y="1644015"/>
            <a:ext cx="3019664" cy="11253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Tc-99m </a:t>
            </a:r>
            <a:r>
              <a:rPr lang="en-US" altLang="en-US" dirty="0" err="1">
                <a:ea typeface="ＭＳ Ｐゴシック" panose="020B0600070205080204" pitchFamily="34" charset="-128"/>
              </a:rPr>
              <a:t>ile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işaretli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eritrosit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Tc-99m </a:t>
            </a:r>
            <a:r>
              <a:rPr lang="en-US" altLang="en-US" dirty="0" err="1">
                <a:ea typeface="ＭＳ Ｐゴシック" panose="020B0600070205080204" pitchFamily="34" charset="-128"/>
              </a:rPr>
              <a:t>ile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dirty="0" err="1">
                <a:ea typeface="ＭＳ Ｐゴシック" panose="020B0600070205080204" pitchFamily="34" charset="-128"/>
              </a:rPr>
              <a:t>işaretli</a:t>
            </a:r>
            <a:r>
              <a:rPr lang="en-US" altLang="en-US" dirty="0">
                <a:ea typeface="ＭＳ Ｐゴシック" panose="020B0600070205080204" pitchFamily="34" charset="-128"/>
              </a:rPr>
              <a:t> sulfur </a:t>
            </a:r>
            <a:r>
              <a:rPr lang="en-US" altLang="en-US" dirty="0" err="1">
                <a:ea typeface="ＭＳ Ｐゴシック" panose="020B0600070205080204" pitchFamily="34" charset="-128"/>
              </a:rPr>
              <a:t>kolloid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2736797-F442-0B49-8A77-5762A656F92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929" y="975024"/>
            <a:ext cx="5457008" cy="588297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F14E8E48-6395-9347-A456-17E8C35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404664"/>
            <a:ext cx="7886700" cy="1152128"/>
          </a:xfrm>
        </p:spPr>
        <p:txBody>
          <a:bodyPr>
            <a:normAutofit fontScale="90000"/>
          </a:bodyPr>
          <a:lstStyle/>
          <a:p>
            <a:r>
              <a:rPr lang="tr-TR" altLang="en-US" b="1" dirty="0" err="1">
                <a:solidFill>
                  <a:srgbClr val="FF0000"/>
                </a:solidFill>
                <a:latin typeface="Arial" panose="020B0604020202020204" pitchFamily="34" charset="0"/>
              </a:rPr>
              <a:t>Gastrointestinal</a:t>
            </a:r>
            <a:r>
              <a:rPr lang="tr-TR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 kanama sintigrafisi</a:t>
            </a:r>
            <a:r>
              <a:rPr lang="tr-TR" altLang="en-US" dirty="0">
                <a:solidFill>
                  <a:srgbClr val="FF0000"/>
                </a:solidFill>
                <a:latin typeface="Arial" panose="020B0604020202020204" pitchFamily="34" charset="0"/>
              </a:rPr>
              <a:t/>
            </a:r>
            <a:br>
              <a:rPr lang="tr-TR" altLang="en-US" dirty="0">
                <a:solidFill>
                  <a:srgbClr val="FF0000"/>
                </a:solidFill>
                <a:latin typeface="Arial" panose="020B0604020202020204" pitchFamily="34" charset="0"/>
              </a:rPr>
            </a:b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012B5EC-9B10-AF43-881D-48D8281CF513}"/>
              </a:ext>
            </a:extLst>
          </p:cNvPr>
          <p:cNvSpPr txBox="1"/>
          <p:nvPr/>
        </p:nvSpPr>
        <p:spPr>
          <a:xfrm>
            <a:off x="5856548" y="3353993"/>
            <a:ext cx="2541236" cy="230832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/>
              <a:t>Çalışma sırasında yeni ortaya çıkan, zaman içinde artış gösteren ve </a:t>
            </a:r>
            <a:r>
              <a:rPr lang="tr-TR" dirty="0" err="1"/>
              <a:t>intestinal</a:t>
            </a:r>
            <a:r>
              <a:rPr lang="tr-TR" dirty="0"/>
              <a:t> anatomiye uygun şekilde yer değiştiren aktivite birikimi kanamayı düşündürür.</a:t>
            </a:r>
          </a:p>
        </p:txBody>
      </p:sp>
    </p:spTree>
    <p:extLst>
      <p:ext uri="{BB962C8B-B14F-4D97-AF65-F5344CB8AC3E}">
        <p14:creationId xmlns:p14="http://schemas.microsoft.com/office/powerpoint/2010/main" xmlns="" val="390763124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84</Words>
  <Application>Microsoft Office PowerPoint</Application>
  <PresentationFormat>Ekran Gösterisi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6" baseType="lpstr">
      <vt:lpstr>Ofis Teması</vt:lpstr>
      <vt:lpstr>Nükleer Tıp Uygulamaları-II</vt:lpstr>
      <vt:lpstr>Gastrointestinal Sistem Uygulamaları</vt:lpstr>
      <vt:lpstr>Slayt 3</vt:lpstr>
      <vt:lpstr>Slayt 4</vt:lpstr>
      <vt:lpstr>Gastrointestinal kanama sintigrafisi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Nükleer Tıp Uygulamaları-II</dc:title>
  <dc:creator>user</dc:creator>
  <cp:lastModifiedBy>user</cp:lastModifiedBy>
  <cp:revision>1</cp:revision>
  <dcterms:created xsi:type="dcterms:W3CDTF">2020-08-18T08:15:35Z</dcterms:created>
  <dcterms:modified xsi:type="dcterms:W3CDTF">2020-08-18T08:16:55Z</dcterms:modified>
</cp:coreProperties>
</file>