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0" r:id="rId19"/>
    <p:sldId id="273" r:id="rId20"/>
    <p:sldId id="274" r:id="rId21"/>
    <p:sldId id="275" r:id="rId22"/>
    <p:sldId id="276" r:id="rId23"/>
    <p:sldId id="277" r:id="rId24"/>
    <p:sldId id="278" r:id="rId25"/>
    <p:sldId id="279" r:id="rId26"/>
    <p:sldId id="281" r:id="rId27"/>
    <p:sldId id="293" r:id="rId28"/>
    <p:sldId id="284" r:id="rId29"/>
    <p:sldId id="285" r:id="rId30"/>
    <p:sldId id="286" r:id="rId31"/>
    <p:sldId id="301" r:id="rId32"/>
    <p:sldId id="287" r:id="rId33"/>
    <p:sldId id="288" r:id="rId34"/>
    <p:sldId id="289" r:id="rId35"/>
    <p:sldId id="290" r:id="rId36"/>
    <p:sldId id="302" r:id="rId37"/>
    <p:sldId id="291" r:id="rId38"/>
    <p:sldId id="294" r:id="rId39"/>
    <p:sldId id="295" r:id="rId40"/>
    <p:sldId id="296" r:id="rId41"/>
    <p:sldId id="297" r:id="rId42"/>
    <p:sldId id="298" r:id="rId43"/>
    <p:sldId id="299" r:id="rId44"/>
    <p:sldId id="303" r:id="rId45"/>
    <p:sldId id="304" r:id="rId46"/>
    <p:sldId id="305" r:id="rId47"/>
    <p:sldId id="306" r:id="rId48"/>
    <p:sldId id="307" r:id="rId49"/>
    <p:sldId id="308" r:id="rId50"/>
    <p:sldId id="309" r:id="rId51"/>
    <p:sldId id="310" r:id="rId52"/>
    <p:sldId id="311" r:id="rId53"/>
    <p:sldId id="313" r:id="rId54"/>
    <p:sldId id="314" r:id="rId55"/>
    <p:sldId id="315" r:id="rId56"/>
    <p:sldId id="316" r:id="rId57"/>
    <p:sldId id="317"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6" r:id="rId126"/>
    <p:sldId id="387" r:id="rId127"/>
    <p:sldId id="388" r:id="rId128"/>
    <p:sldId id="389" r:id="rId129"/>
    <p:sldId id="390" r:id="rId130"/>
    <p:sldId id="391" r:id="rId131"/>
    <p:sldId id="392" r:id="rId132"/>
    <p:sldId id="393" r:id="rId133"/>
    <p:sldId id="394" r:id="rId134"/>
    <p:sldId id="395" r:id="rId135"/>
    <p:sldId id="396" r:id="rId136"/>
    <p:sldId id="397" r:id="rId137"/>
    <p:sldId id="398" r:id="rId138"/>
    <p:sldId id="399" r:id="rId139"/>
    <p:sldId id="400" r:id="rId140"/>
    <p:sldId id="401" r:id="rId141"/>
    <p:sldId id="402" r:id="rId142"/>
    <p:sldId id="403" r:id="rId143"/>
    <p:sldId id="404" r:id="rId144"/>
    <p:sldId id="405" r:id="rId145"/>
    <p:sldId id="406" r:id="rId146"/>
    <p:sldId id="408" r:id="rId147"/>
    <p:sldId id="409" r:id="rId148"/>
    <p:sldId id="410" r:id="rId149"/>
    <p:sldId id="411" r:id="rId150"/>
    <p:sldId id="412" r:id="rId151"/>
    <p:sldId id="413" r:id="rId152"/>
    <p:sldId id="414" r:id="rId153"/>
    <p:sldId id="415" r:id="rId154"/>
    <p:sldId id="416" r:id="rId155"/>
    <p:sldId id="417" r:id="rId156"/>
    <p:sldId id="418" r:id="rId157"/>
    <p:sldId id="419" r:id="rId158"/>
    <p:sldId id="420" r:id="rId159"/>
    <p:sldId id="421" r:id="rId160"/>
    <p:sldId id="422" r:id="rId161"/>
    <p:sldId id="423" r:id="rId162"/>
    <p:sldId id="424" r:id="rId163"/>
    <p:sldId id="425" r:id="rId164"/>
    <p:sldId id="426" r:id="rId165"/>
    <p:sldId id="427" r:id="rId166"/>
    <p:sldId id="428" r:id="rId167"/>
    <p:sldId id="429" r:id="rId168"/>
    <p:sldId id="430" r:id="rId169"/>
    <p:sldId id="431" r:id="rId170"/>
    <p:sldId id="432" r:id="rId171"/>
    <p:sldId id="433" r:id="rId172"/>
    <p:sldId id="434" r:id="rId173"/>
    <p:sldId id="435" r:id="rId174"/>
    <p:sldId id="436" r:id="rId175"/>
    <p:sldId id="437" r:id="rId176"/>
    <p:sldId id="438" r:id="rId177"/>
    <p:sldId id="439" r:id="rId178"/>
    <p:sldId id="440" r:id="rId179"/>
    <p:sldId id="441" r:id="rId180"/>
    <p:sldId id="442" r:id="rId181"/>
    <p:sldId id="443" r:id="rId182"/>
    <p:sldId id="444" r:id="rId183"/>
    <p:sldId id="445" r:id="rId184"/>
    <p:sldId id="446" r:id="rId185"/>
    <p:sldId id="447" r:id="rId186"/>
    <p:sldId id="448" r:id="rId187"/>
    <p:sldId id="449" r:id="rId188"/>
    <p:sldId id="450" r:id="rId189"/>
    <p:sldId id="451" r:id="rId190"/>
    <p:sldId id="452" r:id="rId191"/>
    <p:sldId id="453" r:id="rId192"/>
    <p:sldId id="454" r:id="rId193"/>
    <p:sldId id="455" r:id="rId194"/>
    <p:sldId id="456" r:id="rId195"/>
    <p:sldId id="457" r:id="rId196"/>
    <p:sldId id="458" r:id="rId197"/>
    <p:sldId id="459" r:id="rId19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D6567-0D5B-482C-B290-D4049136BA8D}" v="69" dt="2020-03-07T07:48:37.422"/>
    <p1510:client id="{0A494279-B921-4BDA-9CC1-8A4F148EBEA6}" v="1332" dt="2020-02-29T20:11:46.747"/>
    <p1510:client id="{0A4ECC31-12A9-4D1E-A388-5D9333EA3406}" v="6006" dt="2020-02-29T14:52:39.013"/>
    <p1510:client id="{3F882E4B-425A-4618-B264-A2F0AB8D9F6E}" v="988" dt="2020-03-08T12:15:33.168"/>
    <p1510:client id="{418B0F42-880C-430E-B6F3-5DA8C5C6AA75}" v="2064" dt="2020-03-05T19:41:42.756"/>
    <p1510:client id="{B17C9756-1236-4F4E-AFB3-DAA177F764C7}" v="1810" dt="2020-03-09T12:52:25.896"/>
    <p1510:client id="{F12726FE-DC93-47DE-9B7E-35D072A40E9A}" v="13436" dt="2020-03-07T12:50:44.155"/>
    <p1510:client id="{FB5ABBB8-EEB0-4A4F-8AB1-1535941C85DF}" v="7224" dt="2020-02-29T12:51:18.606"/>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6" y="9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482AF-5ACC-4C2D-A685-6B840B70E83B}" type="datetimeFigureOut">
              <a:rPr lang="tr-TR" smtClean="0"/>
              <a:t>19.3.2020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345BD-8FCD-4613-8876-74BDFF8C9F86}" type="slidenum">
              <a:rPr lang="tr-TR" smtClean="0"/>
              <a:t>‹#›</a:t>
            </a:fld>
            <a:endParaRPr lang="tr-TR"/>
          </a:p>
        </p:txBody>
      </p:sp>
    </p:spTree>
    <p:extLst>
      <p:ext uri="{BB962C8B-B14F-4D97-AF65-F5344CB8AC3E}">
        <p14:creationId xmlns:p14="http://schemas.microsoft.com/office/powerpoint/2010/main" val="332288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21217F3-B35A-43D8-A406-1A5983673AEE}" type="slidenum">
              <a:rPr lang="tr-TR" smtClean="0"/>
              <a:pPr/>
              <a:t>95</a:t>
            </a:fld>
            <a:endParaRPr lang="tr-TR"/>
          </a:p>
        </p:txBody>
      </p:sp>
    </p:spTree>
    <p:extLst>
      <p:ext uri="{BB962C8B-B14F-4D97-AF65-F5344CB8AC3E}">
        <p14:creationId xmlns:p14="http://schemas.microsoft.com/office/powerpoint/2010/main" val="1051352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pPr/>
              <a:t>19.3.2020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44099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19.3.2020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478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19.3.2020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04856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pPr/>
              <a:t>19.3.2020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94431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pPr/>
              <a:t>19.3.2020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119683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pPr/>
              <a:t>19.3.2020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365279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pPr/>
              <a:t>19.3.2020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4674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pPr/>
              <a:t>19.3.2020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286148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pPr/>
              <a:t>19.3.2020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419981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19.3.2020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2700913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pPr/>
              <a:t>19.3.2020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20A84BC-3F9E-4B08-9743-FC4E27FA5126}" type="slidenum">
              <a:rPr lang="tr-TR" smtClean="0"/>
              <a:pPr/>
              <a:t>‹#›</a:t>
            </a:fld>
            <a:endParaRPr lang="tr-TR"/>
          </a:p>
        </p:txBody>
      </p:sp>
    </p:spTree>
    <p:extLst>
      <p:ext uri="{BB962C8B-B14F-4D97-AF65-F5344CB8AC3E}">
        <p14:creationId xmlns:p14="http://schemas.microsoft.com/office/powerpoint/2010/main" val="8181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72480-10DA-4FB4-BEAE-2A1DEA90F248}" type="datetimeFigureOut">
              <a:rPr lang="tr-TR" smtClean="0"/>
              <a:pPr/>
              <a:t>19.3.2020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A84BC-3F9E-4B08-9743-FC4E27FA5126}" type="slidenum">
              <a:rPr lang="tr-TR" smtClean="0"/>
              <a:pPr/>
              <a:t>‹#›</a:t>
            </a:fld>
            <a:endParaRPr lang="tr-TR"/>
          </a:p>
        </p:txBody>
      </p:sp>
    </p:spTree>
    <p:extLst>
      <p:ext uri="{BB962C8B-B14F-4D97-AF65-F5344CB8AC3E}">
        <p14:creationId xmlns:p14="http://schemas.microsoft.com/office/powerpoint/2010/main" val="3712468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48.vml"/><Relationship Id="rId5" Type="http://schemas.openxmlformats.org/officeDocument/2006/relationships/image" Target="../media/image48.emf"/><Relationship Id="rId4" Type="http://schemas.openxmlformats.org/officeDocument/2006/relationships/package" Target="../embeddings/Microsoft_Excel__al__ma_Sayfas_48.xlsx"/></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image" Target="../media/image49.emf"/><Relationship Id="rId4" Type="http://schemas.openxmlformats.org/officeDocument/2006/relationships/package" Target="../embeddings/Microsoft_Excel__al__ma_Sayfas_49.xlsx"/></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50.vml"/><Relationship Id="rId5" Type="http://schemas.openxmlformats.org/officeDocument/2006/relationships/image" Target="../media/image50.emf"/><Relationship Id="rId4" Type="http://schemas.openxmlformats.org/officeDocument/2006/relationships/package" Target="../embeddings/Microsoft_Excel__al__ma_Sayfas_50.xlsx"/></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image" Target="../media/image51.emf"/><Relationship Id="rId4" Type="http://schemas.openxmlformats.org/officeDocument/2006/relationships/package" Target="../embeddings/Microsoft_Excel__al__ma_Sayfas_51.xlsx"/></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52.emf"/><Relationship Id="rId4" Type="http://schemas.openxmlformats.org/officeDocument/2006/relationships/package" Target="../embeddings/Microsoft_Excel__al__ma_Sayfas_52.xlsx"/></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53.vml"/><Relationship Id="rId5" Type="http://schemas.openxmlformats.org/officeDocument/2006/relationships/image" Target="../media/image53.emf"/><Relationship Id="rId4" Type="http://schemas.openxmlformats.org/officeDocument/2006/relationships/package" Target="../embeddings/Microsoft_Excel__al__ma_Sayfas_53.xlsx"/></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image" Target="../media/image54.emf"/><Relationship Id="rId4" Type="http://schemas.openxmlformats.org/officeDocument/2006/relationships/package" Target="../embeddings/Microsoft_Excel__al__ma_Sayfas_54.xlsx"/></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55.vml"/><Relationship Id="rId5" Type="http://schemas.openxmlformats.org/officeDocument/2006/relationships/image" Target="../media/image55.emf"/><Relationship Id="rId4" Type="http://schemas.openxmlformats.org/officeDocument/2006/relationships/package" Target="../embeddings/Microsoft_Excel__al__ma_Sayfas_55.xlsx"/></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56.emf"/><Relationship Id="rId4" Type="http://schemas.openxmlformats.org/officeDocument/2006/relationships/package" Target="../embeddings/Microsoft_Excel__al__ma_Sayfas_56.xlsx"/></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57.vml"/><Relationship Id="rId5" Type="http://schemas.openxmlformats.org/officeDocument/2006/relationships/image" Target="../media/image57.emf"/><Relationship Id="rId4" Type="http://schemas.openxmlformats.org/officeDocument/2006/relationships/package" Target="../embeddings/Microsoft_Excel__al__ma_Sayfas_57.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image" Target="../media/image58.emf"/><Relationship Id="rId4" Type="http://schemas.openxmlformats.org/officeDocument/2006/relationships/package" Target="../embeddings/Microsoft_Excel__al__ma_Sayfas_58.xlsx"/></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59.vml"/><Relationship Id="rId5" Type="http://schemas.openxmlformats.org/officeDocument/2006/relationships/image" Target="../media/image59.emf"/><Relationship Id="rId4" Type="http://schemas.openxmlformats.org/officeDocument/2006/relationships/package" Target="../embeddings/Microsoft_Excel__al__ma_Sayfas_59.xlsx"/></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60.vml"/><Relationship Id="rId5" Type="http://schemas.openxmlformats.org/officeDocument/2006/relationships/image" Target="../media/image60.emf"/><Relationship Id="rId4" Type="http://schemas.openxmlformats.org/officeDocument/2006/relationships/package" Target="../embeddings/Microsoft_Excel__al__ma_Sayfas_60.xlsx"/></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61.vml"/><Relationship Id="rId5" Type="http://schemas.openxmlformats.org/officeDocument/2006/relationships/image" Target="../media/image61.emf"/><Relationship Id="rId4" Type="http://schemas.openxmlformats.org/officeDocument/2006/relationships/package" Target="../embeddings/Microsoft_Excel__al__ma_Sayfas_61.xlsx"/></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62.vml"/><Relationship Id="rId5" Type="http://schemas.openxmlformats.org/officeDocument/2006/relationships/image" Target="../media/image62.emf"/><Relationship Id="rId4" Type="http://schemas.openxmlformats.org/officeDocument/2006/relationships/package" Target="../embeddings/Microsoft_Excel__al__ma_Sayfas_62.xlsx"/></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63.vml"/><Relationship Id="rId5" Type="http://schemas.openxmlformats.org/officeDocument/2006/relationships/image" Target="../media/image63.emf"/><Relationship Id="rId4" Type="http://schemas.openxmlformats.org/officeDocument/2006/relationships/package" Target="../embeddings/Microsoft_Excel__al__ma_Sayfas_63.xlsx"/></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64.vml"/><Relationship Id="rId5" Type="http://schemas.openxmlformats.org/officeDocument/2006/relationships/image" Target="../media/image64.emf"/><Relationship Id="rId4" Type="http://schemas.openxmlformats.org/officeDocument/2006/relationships/package" Target="../embeddings/Microsoft_Excel__al__ma_Sayfas_64.xlsx"/></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65.vml"/><Relationship Id="rId5" Type="http://schemas.openxmlformats.org/officeDocument/2006/relationships/image" Target="../media/image65.emf"/><Relationship Id="rId4" Type="http://schemas.openxmlformats.org/officeDocument/2006/relationships/package" Target="../embeddings/Microsoft_Excel__al__ma_Sayfas_65.xlsx"/></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66.vml"/><Relationship Id="rId5" Type="http://schemas.openxmlformats.org/officeDocument/2006/relationships/image" Target="../media/image66.emf"/><Relationship Id="rId4" Type="http://schemas.openxmlformats.org/officeDocument/2006/relationships/package" Target="../embeddings/Microsoft_Excel__al__ma_Sayfas_66.xlsx"/></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xml"/><Relationship Id="rId1" Type="http://schemas.openxmlformats.org/officeDocument/2006/relationships/vmlDrawing" Target="../drawings/vmlDrawing67.vml"/><Relationship Id="rId5" Type="http://schemas.openxmlformats.org/officeDocument/2006/relationships/image" Target="../media/image67.emf"/><Relationship Id="rId4" Type="http://schemas.openxmlformats.org/officeDocument/2006/relationships/package" Target="../embeddings/Microsoft_Excel__al__ma_Sayfas_67.xls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68.vml"/><Relationship Id="rId5" Type="http://schemas.openxmlformats.org/officeDocument/2006/relationships/image" Target="../media/image68.emf"/><Relationship Id="rId4" Type="http://schemas.openxmlformats.org/officeDocument/2006/relationships/package" Target="../embeddings/Microsoft_Excel__al__ma_Sayfas_68.xlsx"/></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69.vml"/><Relationship Id="rId5" Type="http://schemas.openxmlformats.org/officeDocument/2006/relationships/image" Target="../media/image69.emf"/><Relationship Id="rId4" Type="http://schemas.openxmlformats.org/officeDocument/2006/relationships/package" Target="../embeddings/Microsoft_Excel__al__ma_Sayfas_69.xlsx"/></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70.vml"/><Relationship Id="rId5" Type="http://schemas.openxmlformats.org/officeDocument/2006/relationships/image" Target="../media/image70.emf"/><Relationship Id="rId4" Type="http://schemas.openxmlformats.org/officeDocument/2006/relationships/package" Target="../embeddings/Microsoft_Excel__al__ma_Sayfas_70.xlsx"/></Relationships>
</file>

<file path=ppt/slides/_rels/slide16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71.vml"/><Relationship Id="rId5" Type="http://schemas.openxmlformats.org/officeDocument/2006/relationships/image" Target="../media/image71.emf"/><Relationship Id="rId4" Type="http://schemas.openxmlformats.org/officeDocument/2006/relationships/package" Target="../embeddings/Microsoft_Excel__al__ma_Sayfas_71.xlsx"/></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72.vml"/><Relationship Id="rId5" Type="http://schemas.openxmlformats.org/officeDocument/2006/relationships/image" Target="../media/image72.emf"/><Relationship Id="rId4" Type="http://schemas.openxmlformats.org/officeDocument/2006/relationships/package" Target="../embeddings/Microsoft_Excel__al__ma_Sayfas_72.xlsx"/></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73.vml"/><Relationship Id="rId5" Type="http://schemas.openxmlformats.org/officeDocument/2006/relationships/image" Target="../media/image73.emf"/><Relationship Id="rId4" Type="http://schemas.openxmlformats.org/officeDocument/2006/relationships/package" Target="../embeddings/Microsoft_Excel__al__ma_Sayfas_73.xlsx"/></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74.vml"/><Relationship Id="rId5" Type="http://schemas.openxmlformats.org/officeDocument/2006/relationships/image" Target="../media/image74.emf"/><Relationship Id="rId4" Type="http://schemas.openxmlformats.org/officeDocument/2006/relationships/package" Target="../embeddings/Microsoft_Excel__al__ma_Sayfas_74.xlsx"/></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75.vml"/><Relationship Id="rId5" Type="http://schemas.openxmlformats.org/officeDocument/2006/relationships/image" Target="../media/image75.emf"/><Relationship Id="rId4" Type="http://schemas.openxmlformats.org/officeDocument/2006/relationships/package" Target="../embeddings/Microsoft_Excel__al__ma_Sayfas_75.xlsx"/></Relationships>
</file>

<file path=ppt/slides/_rels/slide16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76.vml"/><Relationship Id="rId5" Type="http://schemas.openxmlformats.org/officeDocument/2006/relationships/image" Target="../media/image76.emf"/><Relationship Id="rId4" Type="http://schemas.openxmlformats.org/officeDocument/2006/relationships/package" Target="../embeddings/Microsoft_Excel__al__ma_Sayfas_76.xlsx"/></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77.vml"/><Relationship Id="rId5" Type="http://schemas.openxmlformats.org/officeDocument/2006/relationships/image" Target="../media/image77.emf"/><Relationship Id="rId4" Type="http://schemas.openxmlformats.org/officeDocument/2006/relationships/package" Target="../embeddings/Microsoft_Excel__al__ma_Sayfas_77.xls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78.vml"/><Relationship Id="rId5" Type="http://schemas.openxmlformats.org/officeDocument/2006/relationships/image" Target="../media/image78.emf"/><Relationship Id="rId4" Type="http://schemas.openxmlformats.org/officeDocument/2006/relationships/package" Target="../embeddings/Microsoft_Excel__al__ma_Sayfas_78.xlsx"/></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79.vml"/><Relationship Id="rId5" Type="http://schemas.openxmlformats.org/officeDocument/2006/relationships/image" Target="../media/image79.emf"/><Relationship Id="rId4" Type="http://schemas.openxmlformats.org/officeDocument/2006/relationships/package" Target="../embeddings/Microsoft_Excel__al__ma_Sayfas_79.xlsx"/></Relationships>
</file>

<file path=ppt/slides/_rels/slide17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80.vml"/><Relationship Id="rId5" Type="http://schemas.openxmlformats.org/officeDocument/2006/relationships/image" Target="../media/image80.emf"/><Relationship Id="rId4" Type="http://schemas.openxmlformats.org/officeDocument/2006/relationships/package" Target="../embeddings/Microsoft_Excel__al__ma_Sayfas_80.xlsx"/></Relationships>
</file>

<file path=ppt/slides/_rels/slide173.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81.vml"/><Relationship Id="rId5" Type="http://schemas.openxmlformats.org/officeDocument/2006/relationships/image" Target="../media/image81.emf"/><Relationship Id="rId4" Type="http://schemas.openxmlformats.org/officeDocument/2006/relationships/package" Target="../embeddings/Microsoft_Excel__al__ma_Sayfas_81.xlsx"/></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82.vml"/><Relationship Id="rId5" Type="http://schemas.openxmlformats.org/officeDocument/2006/relationships/image" Target="../media/image82.emf"/><Relationship Id="rId4" Type="http://schemas.openxmlformats.org/officeDocument/2006/relationships/package" Target="../embeddings/Microsoft_Excel__al__ma_Sayfas_82.xlsx"/></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s://1ilac.com/" TargetMode="External"/><Relationship Id="rId2" Type="http://schemas.openxmlformats.org/officeDocument/2006/relationships/hyperlink" Target="http://www.onersuzer.net/eski/pdf/Ilac_etkilesim.pdf" TargetMode="External"/><Relationship Id="rId1" Type="http://schemas.openxmlformats.org/officeDocument/2006/relationships/slideLayout" Target="../slideLayouts/slideLayout2.xml"/><Relationship Id="rId5" Type="http://schemas.openxmlformats.org/officeDocument/2006/relationships/hyperlink" Target="https://www.medikalhavuz.com/" TargetMode="External"/><Relationship Id="rId4" Type="http://schemas.openxmlformats.org/officeDocument/2006/relationships/hyperlink" Target="https://www.ilacweb.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_al__ma_Sayfas_1.xlsx"/></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Excel__al__ma_Sayfas_2.xlsx"/></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Excel__al__ma_Sayfas_3.xlsx"/></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package" Target="../embeddings/Microsoft_Excel__al__ma_Sayfas_4.xlsx"/></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package" Target="../embeddings/Microsoft_Excel__al__ma_Sayfas_5.xlsx"/></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package" Target="../embeddings/Microsoft_Excel__al__ma_Sayfas_6.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package" Target="../embeddings/Microsoft_Excel__al__ma_Sayfas_7.xlsx"/></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package" Target="../embeddings/Microsoft_Excel__al__ma_Sayfas_8.xlsx"/></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package" Target="../embeddings/Microsoft_Excel__al__ma_Sayfas_9.xlsx"/></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package" Target="../embeddings/Microsoft_Excel__al__ma_Sayfas_10.xlsx"/></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package" Target="../embeddings/Microsoft_Excel__al__ma_Sayfas_11.xlsx"/></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package" Target="../embeddings/Microsoft_Excel__al__ma_Sayfas_12.xlsx"/></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3.emf"/><Relationship Id="rId4" Type="http://schemas.openxmlformats.org/officeDocument/2006/relationships/package" Target="../embeddings/Microsoft_Excel__al__ma_Sayfas_13.xlsx"/></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4.emf"/><Relationship Id="rId4" Type="http://schemas.openxmlformats.org/officeDocument/2006/relationships/package" Target="../embeddings/Microsoft_Excel__al__ma_Sayfas_14.xlsx"/></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5.emf"/><Relationship Id="rId4" Type="http://schemas.openxmlformats.org/officeDocument/2006/relationships/package" Target="../embeddings/Microsoft_Excel__al__ma_Sayfas_15.xlsx"/></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6.emf"/><Relationship Id="rId4" Type="http://schemas.openxmlformats.org/officeDocument/2006/relationships/package" Target="../embeddings/Microsoft_Excel__al__ma_Sayfas_16.xls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7.emf"/><Relationship Id="rId4" Type="http://schemas.openxmlformats.org/officeDocument/2006/relationships/package" Target="../embeddings/Microsoft_Excel__al__ma_Sayfas_17.xlsx"/></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8.emf"/><Relationship Id="rId4" Type="http://schemas.openxmlformats.org/officeDocument/2006/relationships/package" Target="../embeddings/Microsoft_Excel__al__ma_Sayfas_18.xlsx"/></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9.emf"/><Relationship Id="rId4" Type="http://schemas.openxmlformats.org/officeDocument/2006/relationships/package" Target="../embeddings/Microsoft_Excel__al__ma_Sayfas_19.xlsx"/></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package" Target="../embeddings/Microsoft_Excel__al__ma_Sayfas_20.xlsx"/></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1.emf"/><Relationship Id="rId4" Type="http://schemas.openxmlformats.org/officeDocument/2006/relationships/package" Target="../embeddings/Microsoft_Excel__al__ma_Sayfas_21.xlsx"/></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2.emf"/><Relationship Id="rId4" Type="http://schemas.openxmlformats.org/officeDocument/2006/relationships/package" Target="../embeddings/Microsoft_Excel__al__ma_Sayfas_22.xlsx"/></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3.emf"/><Relationship Id="rId4" Type="http://schemas.openxmlformats.org/officeDocument/2006/relationships/package" Target="../embeddings/Microsoft_Excel__al__ma_Sayfas_23.xlsx"/></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4.vml"/><Relationship Id="rId5" Type="http://schemas.openxmlformats.org/officeDocument/2006/relationships/image" Target="../media/image24.emf"/><Relationship Id="rId4" Type="http://schemas.openxmlformats.org/officeDocument/2006/relationships/package" Target="../embeddings/Microsoft_Excel__al__ma_Sayfas_24.xlsx"/></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25.emf"/><Relationship Id="rId4" Type="http://schemas.openxmlformats.org/officeDocument/2006/relationships/package" Target="../embeddings/Microsoft_Excel__al__ma_Sayfas_25.xlsx"/></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6.emf"/><Relationship Id="rId4" Type="http://schemas.openxmlformats.org/officeDocument/2006/relationships/package" Target="../embeddings/Microsoft_Excel__al__ma_Sayfas_26.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27.emf"/><Relationship Id="rId4" Type="http://schemas.openxmlformats.org/officeDocument/2006/relationships/package" Target="../embeddings/Microsoft_Excel__al__ma_Sayfas_27.xlsx"/></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28.emf"/><Relationship Id="rId4" Type="http://schemas.openxmlformats.org/officeDocument/2006/relationships/package" Target="../embeddings/Microsoft_Excel__al__ma_Sayfas_28.xlsx"/></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29.emf"/><Relationship Id="rId4" Type="http://schemas.openxmlformats.org/officeDocument/2006/relationships/package" Target="../embeddings/Microsoft_Excel__al__ma_Sayfas_29.xlsx"/></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0.emf"/><Relationship Id="rId4" Type="http://schemas.openxmlformats.org/officeDocument/2006/relationships/package" Target="../embeddings/Microsoft_Excel__al__ma_Sayfas_30.xlsx"/></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31.emf"/><Relationship Id="rId4" Type="http://schemas.openxmlformats.org/officeDocument/2006/relationships/package" Target="../embeddings/Microsoft_Excel__al__ma_Sayfas_31.xlsx"/></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32.emf"/><Relationship Id="rId4" Type="http://schemas.openxmlformats.org/officeDocument/2006/relationships/package" Target="../embeddings/Microsoft_Excel__al__ma_Sayfas_32.xlsx"/></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33.emf"/><Relationship Id="rId4" Type="http://schemas.openxmlformats.org/officeDocument/2006/relationships/package" Target="../embeddings/Microsoft_Excel__al__ma_Sayfas_33.xlsx"/></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34.emf"/><Relationship Id="rId4" Type="http://schemas.openxmlformats.org/officeDocument/2006/relationships/package" Target="../embeddings/Microsoft_Excel__al__ma_Sayfas_34.xlsx"/></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35.emf"/><Relationship Id="rId4" Type="http://schemas.openxmlformats.org/officeDocument/2006/relationships/package" Target="../embeddings/Microsoft_Excel__al__ma_Sayfas_35.xlsx"/></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36.vml"/><Relationship Id="rId5" Type="http://schemas.openxmlformats.org/officeDocument/2006/relationships/image" Target="../media/image36.emf"/><Relationship Id="rId4" Type="http://schemas.openxmlformats.org/officeDocument/2006/relationships/package" Target="../embeddings/Microsoft_Excel__al__ma_Sayfas_36.xls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37.emf"/><Relationship Id="rId4" Type="http://schemas.openxmlformats.org/officeDocument/2006/relationships/package" Target="../embeddings/Microsoft_Excel__al__ma_Sayfas_37.xlsx"/></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8.vml"/><Relationship Id="rId5" Type="http://schemas.openxmlformats.org/officeDocument/2006/relationships/image" Target="../media/image38.emf"/><Relationship Id="rId4" Type="http://schemas.openxmlformats.org/officeDocument/2006/relationships/package" Target="../embeddings/Microsoft_Excel__al__ma_Sayfas_38.xlsx"/></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39.emf"/><Relationship Id="rId4" Type="http://schemas.openxmlformats.org/officeDocument/2006/relationships/package" Target="../embeddings/Microsoft_Excel__al__ma_Sayfas_39.xlsx"/></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40.vml"/><Relationship Id="rId5" Type="http://schemas.openxmlformats.org/officeDocument/2006/relationships/image" Target="../media/image40.emf"/><Relationship Id="rId4" Type="http://schemas.openxmlformats.org/officeDocument/2006/relationships/package" Target="../embeddings/Microsoft_Excel__al__ma_Sayfas_40.xlsx"/></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41.emf"/><Relationship Id="rId4" Type="http://schemas.openxmlformats.org/officeDocument/2006/relationships/package" Target="../embeddings/Microsoft_Excel__al__ma_Sayfas_41.xlsx"/></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42.emf"/><Relationship Id="rId4" Type="http://schemas.openxmlformats.org/officeDocument/2006/relationships/package" Target="../embeddings/Microsoft_Excel__al__ma_Sayfas_42.xlsx"/></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43.emf"/><Relationship Id="rId4" Type="http://schemas.openxmlformats.org/officeDocument/2006/relationships/package" Target="../embeddings/Microsoft_Excel__al__ma_Sayfas_43.xlsx"/></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44.emf"/><Relationship Id="rId4" Type="http://schemas.openxmlformats.org/officeDocument/2006/relationships/package" Target="../embeddings/Microsoft_Excel__al__ma_Sayfas_44.xlsx"/></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image" Target="../media/image45.emf"/><Relationship Id="rId4" Type="http://schemas.openxmlformats.org/officeDocument/2006/relationships/package" Target="../embeddings/Microsoft_Excel__al__ma_Sayfas_45.xlsx"/></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46.emf"/><Relationship Id="rId4" Type="http://schemas.openxmlformats.org/officeDocument/2006/relationships/package" Target="../embeddings/Microsoft_Excel__al__ma_Sayfas_46.xlsx"/></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47.vml"/><Relationship Id="rId5" Type="http://schemas.openxmlformats.org/officeDocument/2006/relationships/image" Target="../media/image47.emf"/><Relationship Id="rId4" Type="http://schemas.openxmlformats.org/officeDocument/2006/relationships/package" Target="../embeddings/Microsoft_Excel__al__ma_Sayfas_47.xlsx"/></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898740"/>
            <a:ext cx="9144000" cy="2632016"/>
          </a:xfrm>
        </p:spPr>
        <p:txBody>
          <a:bodyPr>
            <a:normAutofit/>
          </a:bodyPr>
          <a:lstStyle/>
          <a:p>
            <a:r>
              <a:rPr lang="tr-TR" b="1">
                <a:solidFill>
                  <a:srgbClr val="C00000"/>
                </a:solidFill>
                <a:latin typeface="Times New Roman"/>
                <a:cs typeface="Calibri Light"/>
              </a:rPr>
              <a:t>İLAÇLARIN ETKİSİNİ DEĞİŞTİREN FAKTÖRLER</a:t>
            </a:r>
            <a:endParaRPr lang="tr-TR">
              <a:cs typeface="Calibri Light" panose="020F0302020204030204"/>
            </a:endParaRPr>
          </a:p>
        </p:txBody>
      </p:sp>
    </p:spTree>
    <p:extLst>
      <p:ext uri="{BB962C8B-B14F-4D97-AF65-F5344CB8AC3E}">
        <p14:creationId xmlns:p14="http://schemas.microsoft.com/office/powerpoint/2010/main" val="167442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3EA0CFE6-9D20-4BA9-AA25-7A051DD5F860}"/>
              </a:ext>
            </a:extLst>
          </p:cNvPr>
          <p:cNvGraphicFramePr>
            <a:graphicFrameLocks noGrp="1"/>
          </p:cNvGraphicFramePr>
          <p:nvPr>
            <p:ph idx="1"/>
            <p:extLst>
              <p:ext uri="{D42A27DB-BD31-4B8C-83A1-F6EECF244321}">
                <p14:modId xmlns:p14="http://schemas.microsoft.com/office/powerpoint/2010/main" val="2746297477"/>
              </p:ext>
            </p:extLst>
          </p:nvPr>
        </p:nvGraphicFramePr>
        <p:xfrm>
          <a:off x="838200" y="2774531"/>
          <a:ext cx="10515600" cy="1320800"/>
        </p:xfrm>
        <a:graphic>
          <a:graphicData uri="http://schemas.openxmlformats.org/drawingml/2006/table">
            <a:tbl>
              <a:tblPr firstRow="1" bandRow="1">
                <a:tableStyleId>{5C22544A-7EE6-4342-B048-85BDC9FD1C3A}</a:tableStyleId>
              </a:tblPr>
              <a:tblGrid>
                <a:gridCol w="10515600">
                  <a:extLst>
                    <a:ext uri="{9D8B030D-6E8A-4147-A177-3AD203B41FA5}">
                      <a16:colId xmlns="" xmlns:a16="http://schemas.microsoft.com/office/drawing/2014/main" val="2529211505"/>
                    </a:ext>
                  </a:extLst>
                </a:gridCol>
              </a:tblGrid>
              <a:tr h="370840">
                <a:tc>
                  <a:txBody>
                    <a:bodyPr/>
                    <a:lstStyle/>
                    <a:p>
                      <a:pPr algn="ctr"/>
                      <a:r>
                        <a:rPr lang="tr-TR" sz="1600" b="1">
                          <a:solidFill>
                            <a:srgbClr val="000000"/>
                          </a:solidFill>
                          <a:latin typeface="Times New Roman"/>
                        </a:rPr>
                        <a:t>BRONŞİYAL MUKOZADA İLK GEÇİŞ ETKİSİNE UĞRAYAN BAZI İLAÇLAR</a:t>
                      </a:r>
                    </a:p>
                    <a:p>
                      <a:pPr lvl="0" algn="ctr">
                        <a:buNone/>
                      </a:pPr>
                      <a:r>
                        <a:rPr lang="tr-TR" sz="1600" b="1">
                          <a:solidFill>
                            <a:srgbClr val="000000"/>
                          </a:solidFill>
                          <a:latin typeface="Times New Roman"/>
                        </a:rPr>
                        <a:t> ( İNHALASYONLA UYGULANAN İLAÇLAR İÇİN)</a:t>
                      </a:r>
                      <a:endParaRPr lang="tr-TR" sz="1600" b="1">
                        <a:solidFill>
                          <a:srgbClr val="000000"/>
                        </a:solidFill>
                      </a:endParaRPr>
                    </a:p>
                  </a:txBody>
                  <a:tcPr/>
                </a:tc>
                <a:extLst>
                  <a:ext uri="{0D108BD9-81ED-4DB2-BD59-A6C34878D82A}">
                    <a16:rowId xmlns="" xmlns:a16="http://schemas.microsoft.com/office/drawing/2014/main" val="2609149343"/>
                  </a:ext>
                </a:extLst>
              </a:tr>
              <a:tr h="370840">
                <a:tc>
                  <a:txBody>
                    <a:bodyPr/>
                    <a:lstStyle/>
                    <a:p>
                      <a:pPr algn="ctr"/>
                      <a:r>
                        <a:rPr lang="tr-TR" sz="1600" err="1">
                          <a:latin typeface="Times New Roman"/>
                        </a:rPr>
                        <a:t>İsoproterenol</a:t>
                      </a:r>
                    </a:p>
                  </a:txBody>
                  <a:tcPr/>
                </a:tc>
                <a:extLst>
                  <a:ext uri="{0D108BD9-81ED-4DB2-BD59-A6C34878D82A}">
                    <a16:rowId xmlns="" xmlns:a16="http://schemas.microsoft.com/office/drawing/2014/main" val="2485003247"/>
                  </a:ext>
                </a:extLst>
              </a:tr>
              <a:tr h="370840">
                <a:tc>
                  <a:txBody>
                    <a:bodyPr/>
                    <a:lstStyle/>
                    <a:p>
                      <a:pPr algn="ctr"/>
                      <a:r>
                        <a:rPr lang="tr-TR" sz="1600">
                          <a:latin typeface="Times New Roman"/>
                        </a:rPr>
                        <a:t>Nikotin</a:t>
                      </a:r>
                    </a:p>
                  </a:txBody>
                  <a:tcPr/>
                </a:tc>
                <a:extLst>
                  <a:ext uri="{0D108BD9-81ED-4DB2-BD59-A6C34878D82A}">
                    <a16:rowId xmlns="" xmlns:a16="http://schemas.microsoft.com/office/drawing/2014/main" val="103569191"/>
                  </a:ext>
                </a:extLst>
              </a:tr>
            </a:tbl>
          </a:graphicData>
        </a:graphic>
      </p:graphicFrame>
    </p:spTree>
    <p:extLst>
      <p:ext uri="{BB962C8B-B14F-4D97-AF65-F5344CB8AC3E}">
        <p14:creationId xmlns:p14="http://schemas.microsoft.com/office/powerpoint/2010/main" val="15403745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0" y="1124744"/>
          <a:ext cx="10849207" cy="4104456"/>
        </p:xfrm>
        <a:graphic>
          <a:graphicData uri="http://schemas.openxmlformats.org/drawingml/2006/table">
            <a:tbl>
              <a:tblPr/>
              <a:tblGrid>
                <a:gridCol w="306133"/>
                <a:gridCol w="738939"/>
                <a:gridCol w="1462043"/>
                <a:gridCol w="1246960"/>
                <a:gridCol w="2602120"/>
                <a:gridCol w="4493012"/>
              </a:tblGrid>
              <a:tr h="4104456">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DOXORUBICIN-</a:t>
                      </a:r>
                      <a:r>
                        <a:rPr lang="tr-TR" sz="800" b="0" i="0" u="none" strike="noStrike" dirty="0" err="1">
                          <a:solidFill>
                            <a:srgbClr val="000000"/>
                          </a:solidFill>
                          <a:latin typeface="Calibri"/>
                        </a:rPr>
                        <a:t>Dabur</a:t>
                      </a:r>
                      <a:r>
                        <a:rPr lang="tr-TR" sz="800" b="0" i="0" u="none" strike="noStrike" dirty="0">
                          <a:solidFill>
                            <a:srgbClr val="000000"/>
                          </a:solidFill>
                          <a:latin typeface="Calibri"/>
                        </a:rPr>
                        <a:t> </a:t>
                      </a:r>
                      <a:r>
                        <a:rPr lang="tr-TR" sz="800" b="0" i="0" u="none" strike="noStrike" dirty="0" err="1">
                          <a:solidFill>
                            <a:srgbClr val="000000"/>
                          </a:solidFill>
                          <a:latin typeface="Calibri"/>
                        </a:rPr>
                        <a:t>Flakon</a:t>
                      </a:r>
                      <a:r>
                        <a:rPr lang="tr-TR" sz="800" b="0" i="0" u="none" strike="noStrike" dirty="0">
                          <a:solidFill>
                            <a:srgbClr val="000000"/>
                          </a:solidFill>
                          <a:latin typeface="Calibri"/>
                        </a:rPr>
                        <a:t>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programın bir parçası olarak </a:t>
                      </a:r>
                      <a:r>
                        <a:rPr lang="tr-TR" sz="800" b="0" i="0" u="none" strike="noStrike" dirty="0" err="1">
                          <a:solidFill>
                            <a:srgbClr val="000000"/>
                          </a:solidFill>
                          <a:latin typeface="Calibri"/>
                        </a:rPr>
                        <a:t>neoplozmanın</a:t>
                      </a:r>
                      <a:r>
                        <a:rPr lang="tr-TR" sz="800" b="0" i="0" u="none" strike="noStrike" dirty="0">
                          <a:solidFill>
                            <a:srgbClr val="000000"/>
                          </a:solidFill>
                          <a:latin typeface="Calibri"/>
                        </a:rPr>
                        <a:t> çeşitli tiplerinin tedavisinde kullanılır. Gerek akut ve gerekse kronik lösemide yanıt alınmıştır. </a:t>
                      </a:r>
                      <a:r>
                        <a:rPr lang="tr-TR" sz="800" b="0" i="0" u="none" strike="noStrike" dirty="0" err="1">
                          <a:solidFill>
                            <a:srgbClr val="000000"/>
                          </a:solidFill>
                          <a:latin typeface="Calibri"/>
                        </a:rPr>
                        <a:t>Lenfoma</a:t>
                      </a:r>
                      <a:r>
                        <a:rPr lang="tr-TR" sz="800" b="0" i="0" u="none" strike="noStrike" dirty="0">
                          <a:solidFill>
                            <a:srgbClr val="000000"/>
                          </a:solidFill>
                          <a:latin typeface="Calibri"/>
                        </a:rPr>
                        <a:t>, yumuşak nesiç </a:t>
                      </a:r>
                      <a:r>
                        <a:rPr lang="tr-TR" sz="800" b="0" i="0" u="none" strike="noStrike" dirty="0" err="1">
                          <a:solidFill>
                            <a:srgbClr val="000000"/>
                          </a:solidFill>
                          <a:latin typeface="Calibri"/>
                        </a:rPr>
                        <a:t>sarkoması</a:t>
                      </a:r>
                      <a:r>
                        <a:rPr lang="tr-TR" sz="800" b="0" i="0" u="none" strike="noStrike" dirty="0">
                          <a:solidFill>
                            <a:srgbClr val="000000"/>
                          </a:solidFill>
                          <a:latin typeface="Calibri"/>
                        </a:rPr>
                        <a:t>, </a:t>
                      </a:r>
                      <a:r>
                        <a:rPr lang="tr-TR" sz="800" b="0" i="0" u="none" strike="noStrike" dirty="0" err="1">
                          <a:solidFill>
                            <a:srgbClr val="000000"/>
                          </a:solidFill>
                          <a:latin typeface="Calibri"/>
                        </a:rPr>
                        <a:t>nöroblastoma</a:t>
                      </a:r>
                      <a:r>
                        <a:rPr lang="tr-TR" sz="800" b="0" i="0" u="none" strike="noStrike" dirty="0">
                          <a:solidFill>
                            <a:srgbClr val="000000"/>
                          </a:solidFill>
                          <a:latin typeface="Calibri"/>
                        </a:rPr>
                        <a:t>, akciğer ve göğüs kanserleri bu ilacın uygulanmasından sonra gerilemiştir.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veya kemik iliği depresyonu bulunduğu hallerde tekrarlanmamalıdır. Bazı hallerde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olmadan önce başlangıçta bir yanma hissi olur ki, böyle bir durumda ilacın tekrarı önerilmez.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En sık kullanılan doz şeması, üç haftada bir 60-75 mg/m2'lik miktarın tek dozda intravenöz enjeksiyon uygulanmasıdır. Daha az sıklıkla  kalp yetersizliği oluşturduğu bildirilen alternatif doz şeması, haftada 20 mg/m2 dozdur. 3-4 haftada bir, 3 gün süreyle, günde 20-30 mg/m2 olarak ta kullanılmaktadır. Doz, ileri yaşa bağlı kemik iliği yetersizliği, tedavi öncesi mevcut olan veya neoplastik kemik iliği infiltrasyonuna bağlı kemik iliği yetersizliği olan hastalarda azaltılmalıdır. Doz; serum bilirübini 12-30 mcg/ml ise %50, 30 mcg/ml ve üzerinde ise %75 azaltılmalıdır. İntravenöz yolla uygulanan Doxorubicin-Dabur'un toplam dozu 550 mg/m2'yi aşmamalıdır. Göğüs bölgesine radyoterapi yapılmış veya başka kardiyotoksik ilaç tedavisi alan hastalar için, toplam dozun 450 mg/m2'de sınırlandırılması önerilmektedir. %0.9 NaCl veya %5 dekstroz enfüzyonu setinden yavaş-yavaş uygulanmalıdır. Doz, 3-5 dakikadan daha kısa sürede uygulanmamalıdır.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kemik iliği depresyonu meydana getirebilir.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 görülebilir. Kalpte taşikardi, </a:t>
                      </a:r>
                      <a:r>
                        <a:rPr lang="tr-TR" sz="800" b="0" i="0" u="none" strike="noStrike" dirty="0" err="1">
                          <a:solidFill>
                            <a:srgbClr val="000000"/>
                          </a:solidFill>
                          <a:latin typeface="Calibri"/>
                        </a:rPr>
                        <a:t>EKG'da</a:t>
                      </a:r>
                      <a:r>
                        <a:rPr lang="tr-TR" sz="800" b="0" i="0" u="none" strike="noStrike" dirty="0">
                          <a:solidFill>
                            <a:srgbClr val="000000"/>
                          </a:solidFill>
                          <a:latin typeface="Calibri"/>
                        </a:rPr>
                        <a:t> T dalgasının düzlenmesi ve ST düşüklüğü gibi etkiler görülebilir. Hastaların %1'inde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yetersizliği görülmüştür. 550 mg/m2'lik kümülatif bir dozdan sonra </a:t>
                      </a:r>
                      <a:r>
                        <a:rPr lang="tr-TR" sz="800" b="0" i="0" u="none" strike="noStrike" dirty="0" err="1">
                          <a:solidFill>
                            <a:srgbClr val="000000"/>
                          </a:solidFill>
                          <a:latin typeface="Calibri"/>
                        </a:rPr>
                        <a:t>kardiyotoksisite</a:t>
                      </a:r>
                      <a:r>
                        <a:rPr lang="tr-TR" sz="800" b="0" i="0" u="none" strike="noStrike" dirty="0">
                          <a:solidFill>
                            <a:srgbClr val="000000"/>
                          </a:solidFill>
                          <a:latin typeface="Calibri"/>
                        </a:rPr>
                        <a:t> ihtimali artar.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72541" y="746949"/>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2" y="908721"/>
          <a:ext cx="11233249" cy="4104455"/>
        </p:xfrm>
        <a:graphic>
          <a:graphicData uri="http://schemas.openxmlformats.org/drawingml/2006/table">
            <a:tbl>
              <a:tblPr/>
              <a:tblGrid>
                <a:gridCol w="316969"/>
                <a:gridCol w="765096"/>
                <a:gridCol w="1513796"/>
                <a:gridCol w="1291100"/>
                <a:gridCol w="2694231"/>
                <a:gridCol w="4652057"/>
              </a:tblGrid>
              <a:tr h="4104455">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DOXO-TEVA </a:t>
                      </a:r>
                      <a:r>
                        <a:rPr lang="tr-TR" sz="800" b="0" i="0" u="none" strike="noStrike" dirty="0" err="1">
                          <a:solidFill>
                            <a:srgbClr val="000000"/>
                          </a:solidFill>
                          <a:latin typeface="Calibri"/>
                        </a:rPr>
                        <a:t>Flakon</a:t>
                      </a:r>
                      <a:r>
                        <a:rPr lang="tr-TR" sz="800" b="0" i="0" u="none" strike="noStrike" dirty="0">
                          <a:solidFill>
                            <a:srgbClr val="000000"/>
                          </a:solidFill>
                          <a:latin typeface="Calibri"/>
                        </a:rPr>
                        <a:t>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Terapötik programın bir parçası olarak neoplozmanın çeşitli tiplerinin tedavisinde kullanılır. Gerek akut ve gerekse kronik lösemide yanıt alınmıştır. Lenfoma, yumuşak nesiç sarkoması, nöroblastoma, akciğer ve göğüs kanserleri bu ilacın uygulanmasından sonra gerilemiştir.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Ağızda ülserasyon veya kemik iliği depresyonu bulunduğu hallerde tekrarlanmamalıdır. Bazı hallerde ağızda ülserasyon olmadan önce başlangıçta bir yanma hissi olur ki, böyle bir durumda ilacın tekrarı önerilmez.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Doksorubisin hidroklorür, sadece iv uygulama için hazırlanmıştır. İlacın, %5'lik dekstroz ya da %0.9'luk sodyum klorür enjeksiyonu ile seyreltilip, kelebek iğneden tercihen büyük bir vene yavaş bir şekilde uygulanması önerilir. Mümkünse, lenfatik drenaj veya eklemler üzerindeki venlerden kaçınmalıdır. Enjeksiyon hızı, venlerin bulunduğu yerlere ve enjekte edilecek doza bağlıdır. Ama yine de 3-5 dakikadan daha az olmamalıdır. Doz doksorubisin hidroklorürün toplam doz limiti 550 mg/m2'dir. Siklofosfamid gibi kardiyotoksik özelliğe sahip diğer ajanlarla aynı anda tedavi edilen ya da mediastinal alanda radyoterapi görmüş hastalarda bu limit daha azdır (400 mg/m2). Önerilen doz, 21 gün aralıklarda tek doz olarak intavenöz enjeksiyon ile 60-75 mg/m2'dir. Neoplastik ilik infiltrasyonu, irradyasyon ya da kemoterapiden önce ve yaşlılığa bağlı olarak yetersiz kemik iliği rezervine sahip hastalarda doz düşüktür. Alternatif doz aralığı; haftalık dozlarda olacak şekilde 20 mg/m2, her 4 haftada tekrarlanmak üzere arka arkaya üç gün, günde 30 mg/m2. Bilirubin seviyesi yüksek hastalarda, doksorubisin hidroklorür dozu: Serum bilirubin 1.2-3 mg/dl ise, önerilen dozun %50'si; serum bilirubin &gt;3 mg/dl ise, önerilen dozun %20'si.</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kemik iliği depresyonu meydana getirebilir.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 görülebilir. Kalpte taşikardi, </a:t>
                      </a:r>
                      <a:r>
                        <a:rPr lang="tr-TR" sz="800" b="0" i="0" u="none" strike="noStrike" dirty="0" err="1">
                          <a:solidFill>
                            <a:srgbClr val="000000"/>
                          </a:solidFill>
                          <a:latin typeface="Calibri"/>
                        </a:rPr>
                        <a:t>EKG'da</a:t>
                      </a:r>
                      <a:r>
                        <a:rPr lang="tr-TR" sz="800" b="0" i="0" u="none" strike="noStrike" dirty="0">
                          <a:solidFill>
                            <a:srgbClr val="000000"/>
                          </a:solidFill>
                          <a:latin typeface="Calibri"/>
                        </a:rPr>
                        <a:t> T dalgasının düzlenmesi ve ST düşüklüğü gibi etkiler görülebilir. Hastaların %1'inde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yetersizliği görülmüştür. 550 mg/m2'lik kümülatif bir dozdan sonra </a:t>
                      </a:r>
                      <a:r>
                        <a:rPr lang="tr-TR" sz="800" b="0" i="0" u="none" strike="noStrike" dirty="0" err="1">
                          <a:solidFill>
                            <a:srgbClr val="000000"/>
                          </a:solidFill>
                          <a:latin typeface="Calibri"/>
                        </a:rPr>
                        <a:t>kardiyotoksisite</a:t>
                      </a:r>
                      <a:r>
                        <a:rPr lang="tr-TR" sz="800" b="0" i="0" u="none" strike="noStrike" dirty="0">
                          <a:solidFill>
                            <a:srgbClr val="000000"/>
                          </a:solidFill>
                          <a:latin typeface="Calibri"/>
                        </a:rPr>
                        <a:t> ihtimali artar.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Dikdörtgen 5"/>
          <p:cNvSpPr/>
          <p:nvPr/>
        </p:nvSpPr>
        <p:spPr>
          <a:xfrm>
            <a:off x="1506187" y="531214"/>
            <a:ext cx="971599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719403" y="908720"/>
          <a:ext cx="10849205" cy="5184575"/>
        </p:xfrm>
        <a:graphic>
          <a:graphicData uri="http://schemas.openxmlformats.org/drawingml/2006/table">
            <a:tbl>
              <a:tblPr/>
              <a:tblGrid>
                <a:gridCol w="306132"/>
                <a:gridCol w="738939"/>
                <a:gridCol w="1462043"/>
                <a:gridCol w="1246959"/>
                <a:gridCol w="2602120"/>
                <a:gridCol w="4493012"/>
              </a:tblGrid>
              <a:tr h="5184575">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dirty="0">
                          <a:solidFill>
                            <a:srgbClr val="000000"/>
                          </a:solidFill>
                          <a:latin typeface="Calibri"/>
                        </a:rPr>
                        <a:t>EPIRUBICIN(FLAKON) (Epirubisin HCl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Meme karsinomu, malign lenfoma, yumuşak doku sarkoması, mide, karaciğer, pankreas ve akciğer karsinomu, over karsinomu dahil olmak üzere bir çok tümör çeşidinde epirubisin ile tedaviden cevap alınmaktadır. İntravesikal olarak uygulandığında, mesanedeki karsinomun in-si tu’nun ve papiler transisyonel hücre karsinomunun tedavisinde ve transüretral rezeksiyondan sonra nükslerin önlenmesinde yarar sağlamaktadır.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Epirubisin, daha önce doksorubisin veya daunorubisin gibi diğer antrasiklinlerin maksimum kümülatif dozları ile tedavi görmüş şahıslarda, radyoterapi veya diğer antitümör ilaçların yol açtığı ağır miyelosupresyon saptanan hastalarda, halen veya daha önce kalp fonksiyonlarında bir bozukluk belirlenmiş olanlarda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Farmorubicin</a:t>
                      </a:r>
                      <a:r>
                        <a:rPr lang="tr-TR" sz="800" b="0" i="0" u="none" strike="noStrike" dirty="0">
                          <a:solidFill>
                            <a:srgbClr val="000000"/>
                          </a:solidFill>
                          <a:latin typeface="Calibri"/>
                        </a:rPr>
                        <a:t> tek başına kullanıldığında erişkinler için tavsiye edilen doz, vücut yüzeyinin her m2’si için 60-90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İlaç i.v. olarak 3-5 dakikalık bir sürede enjekte edilmeli ve tedavi hastanın </a:t>
                      </a:r>
                      <a:r>
                        <a:rPr lang="tr-TR" sz="800" b="0" i="0" u="none" strike="noStrike" dirty="0" err="1">
                          <a:solidFill>
                            <a:srgbClr val="000000"/>
                          </a:solidFill>
                          <a:latin typeface="Calibri"/>
                        </a:rPr>
                        <a:t>hematomodüler</a:t>
                      </a:r>
                      <a:r>
                        <a:rPr lang="tr-TR" sz="800" b="0" i="0" u="none" strike="noStrike" dirty="0">
                          <a:solidFill>
                            <a:srgbClr val="000000"/>
                          </a:solidFill>
                          <a:latin typeface="Calibri"/>
                        </a:rPr>
                        <a:t> durumu da </a:t>
                      </a:r>
                      <a:r>
                        <a:rPr lang="tr-TR" sz="800" b="0" i="0" u="none" strike="noStrike" dirty="0" err="1">
                          <a:solidFill>
                            <a:srgbClr val="000000"/>
                          </a:solidFill>
                          <a:latin typeface="Calibri"/>
                        </a:rPr>
                        <a:t>gözönüne</a:t>
                      </a:r>
                      <a:r>
                        <a:rPr lang="tr-TR" sz="800" b="0" i="0" u="none" strike="noStrike" dirty="0">
                          <a:solidFill>
                            <a:srgbClr val="000000"/>
                          </a:solidFill>
                          <a:latin typeface="Calibri"/>
                        </a:rPr>
                        <a:t> alınarak, 21 günde bir tekrarlanmalıdır. Kemik iliği fonksiyonu daha önce uygulanan radyoterapi ve kemoterapi, yaş veya kemik iliği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a:t>
                      </a:r>
                      <a:r>
                        <a:rPr lang="tr-TR" sz="800" b="0" i="0" u="none" strike="noStrike" dirty="0" err="1">
                          <a:solidFill>
                            <a:srgbClr val="000000"/>
                          </a:solidFill>
                          <a:latin typeface="Calibri"/>
                        </a:rPr>
                        <a:t>infiltrasyonları</a:t>
                      </a:r>
                      <a:r>
                        <a:rPr lang="tr-TR" sz="800" b="0" i="0" u="none" strike="noStrike" dirty="0">
                          <a:solidFill>
                            <a:srgbClr val="000000"/>
                          </a:solidFill>
                          <a:latin typeface="Calibri"/>
                        </a:rPr>
                        <a:t> nedeni ile bozulmuş olanlara daha düşük dozlar uygulanması (60-70 mg/m2) önerilir. Bir devrede uygulanacak total doz, birbirini takip eden 2-3 güne bölünerek verilebilir. İlaç diğer </a:t>
                      </a:r>
                      <a:r>
                        <a:rPr lang="tr-TR" sz="800" b="0" i="0" u="none" strike="noStrike" dirty="0" err="1">
                          <a:solidFill>
                            <a:srgbClr val="000000"/>
                          </a:solidFill>
                          <a:latin typeface="Calibri"/>
                        </a:rPr>
                        <a:t>antitümör</a:t>
                      </a:r>
                      <a:r>
                        <a:rPr lang="tr-TR" sz="800" b="0" i="0" u="none" strike="noStrike" dirty="0">
                          <a:solidFill>
                            <a:srgbClr val="000000"/>
                          </a:solidFill>
                          <a:latin typeface="Calibri"/>
                        </a:rPr>
                        <a:t> ajanlarla birlikte kullanıldığında dozun yeterince azaltılması gerekir. Orta derecede karaciğer bozukluğunda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1,4-3 mg/100 ml veya BSP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%9-15) dozun %50 oranında azaltılmasını gerektirir. Ağır karaciğer bozukluğunda ise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&gt;3mg/100 ml veya BSP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&gt;%15) doz %75 oranında azaltılmalıdır. </a:t>
                      </a:r>
                      <a:r>
                        <a:rPr lang="tr-TR" sz="800" b="0" i="0" u="none" strike="noStrike" dirty="0" err="1">
                          <a:solidFill>
                            <a:srgbClr val="000000"/>
                          </a:solidFill>
                          <a:latin typeface="Calibri"/>
                        </a:rPr>
                        <a:t>İntravesikal</a:t>
                      </a:r>
                      <a:r>
                        <a:rPr lang="tr-TR" sz="800" b="0" i="0" u="none" strike="noStrike" dirty="0">
                          <a:solidFill>
                            <a:srgbClr val="000000"/>
                          </a:solidFill>
                          <a:latin typeface="Calibri"/>
                        </a:rPr>
                        <a:t> Uygulama: Mesanenin </a:t>
                      </a:r>
                      <a:r>
                        <a:rPr lang="tr-TR" sz="800" b="0" i="0" u="none" strike="noStrike" dirty="0" err="1">
                          <a:solidFill>
                            <a:srgbClr val="000000"/>
                          </a:solidFill>
                          <a:latin typeface="Calibri"/>
                        </a:rPr>
                        <a:t>papiller</a:t>
                      </a:r>
                      <a:r>
                        <a:rPr lang="tr-TR" sz="800" b="0" i="0" u="none" strike="noStrike" dirty="0">
                          <a:solidFill>
                            <a:srgbClr val="000000"/>
                          </a:solidFill>
                          <a:latin typeface="Calibri"/>
                        </a:rPr>
                        <a:t> </a:t>
                      </a:r>
                      <a:r>
                        <a:rPr lang="tr-TR" sz="800" b="0" i="0" u="none" strike="noStrike" dirty="0" err="1">
                          <a:solidFill>
                            <a:srgbClr val="000000"/>
                          </a:solidFill>
                          <a:latin typeface="Calibri"/>
                        </a:rPr>
                        <a:t>transisyonel</a:t>
                      </a:r>
                      <a:r>
                        <a:rPr lang="tr-TR" sz="800" b="0" i="0" u="none" strike="noStrike" dirty="0">
                          <a:solidFill>
                            <a:srgbClr val="000000"/>
                          </a:solidFill>
                          <a:latin typeface="Calibri"/>
                        </a:rPr>
                        <a:t> hücre </a:t>
                      </a:r>
                      <a:r>
                        <a:rPr lang="tr-TR" sz="800" b="0" i="0" u="none" strike="noStrike" dirty="0" err="1">
                          <a:solidFill>
                            <a:srgbClr val="000000"/>
                          </a:solidFill>
                          <a:latin typeface="Calibri"/>
                        </a:rPr>
                        <a:t>karsinomunda</a:t>
                      </a:r>
                      <a:r>
                        <a:rPr lang="tr-TR" sz="800" b="0" i="0" u="none" strike="noStrike" dirty="0">
                          <a:solidFill>
                            <a:srgbClr val="000000"/>
                          </a:solidFill>
                          <a:latin typeface="Calibri"/>
                        </a:rPr>
                        <a:t> 8 hafta süre ile her hafta 50 mg olarak uygulanmalıdır. Lokal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görüldüğünde (örn. kimyasal sistit) dozun 30 </a:t>
                      </a:r>
                      <a:r>
                        <a:rPr lang="tr-TR" sz="800" b="0" i="0" u="none" strike="noStrike" dirty="0" err="1">
                          <a:solidFill>
                            <a:srgbClr val="000000"/>
                          </a:solidFill>
                          <a:latin typeface="Calibri"/>
                        </a:rPr>
                        <a:t>mg’a</a:t>
                      </a:r>
                      <a:r>
                        <a:rPr lang="tr-TR" sz="800" b="0" i="0" u="none" strike="noStrike" dirty="0">
                          <a:solidFill>
                            <a:srgbClr val="000000"/>
                          </a:solidFill>
                          <a:latin typeface="Calibri"/>
                        </a:rPr>
                        <a:t> indirilmesi tavsiye edilir. </a:t>
                      </a:r>
                      <a:r>
                        <a:rPr lang="tr-TR" sz="800" b="0" i="0" u="none" strike="noStrike" dirty="0" err="1">
                          <a:solidFill>
                            <a:srgbClr val="000000"/>
                          </a:solidFill>
                          <a:latin typeface="Calibri"/>
                        </a:rPr>
                        <a:t>Karsinoma</a:t>
                      </a:r>
                      <a:r>
                        <a:rPr lang="tr-TR" sz="800" b="0" i="0" u="none" strike="noStrike" dirty="0">
                          <a:solidFill>
                            <a:srgbClr val="000000"/>
                          </a:solidFill>
                          <a:latin typeface="Calibri"/>
                        </a:rPr>
                        <a:t> in-</a:t>
                      </a:r>
                      <a:r>
                        <a:rPr lang="tr-TR" sz="800" b="0" i="0" u="none" strike="noStrike" dirty="0" err="1">
                          <a:solidFill>
                            <a:srgbClr val="000000"/>
                          </a:solidFill>
                          <a:latin typeface="Calibri"/>
                        </a:rPr>
                        <a:t>situ’da</a:t>
                      </a:r>
                      <a:r>
                        <a:rPr lang="tr-TR" sz="800" b="0" i="0" u="none" strike="noStrike" dirty="0">
                          <a:solidFill>
                            <a:srgbClr val="000000"/>
                          </a:solidFill>
                          <a:latin typeface="Calibri"/>
                        </a:rPr>
                        <a:t> hastanın tahammülü gözlenmek kaydıyla doz 80 </a:t>
                      </a:r>
                      <a:r>
                        <a:rPr lang="tr-TR" sz="800" b="0" i="0" u="none" strike="noStrike" dirty="0" err="1">
                          <a:solidFill>
                            <a:srgbClr val="000000"/>
                          </a:solidFill>
                          <a:latin typeface="Calibri"/>
                        </a:rPr>
                        <a:t>mg’a</a:t>
                      </a:r>
                      <a:r>
                        <a:rPr lang="tr-TR" sz="800" b="0" i="0" u="none" strike="noStrike" dirty="0">
                          <a:solidFill>
                            <a:srgbClr val="000000"/>
                          </a:solidFill>
                          <a:latin typeface="Calibri"/>
                        </a:rPr>
                        <a:t> kadar yükseltilebilir. Yüzeysel tümörlerin </a:t>
                      </a:r>
                      <a:r>
                        <a:rPr lang="tr-TR" sz="800" b="0" i="0" u="none" strike="noStrike" dirty="0" err="1">
                          <a:solidFill>
                            <a:srgbClr val="000000"/>
                          </a:solidFill>
                          <a:latin typeface="Calibri"/>
                        </a:rPr>
                        <a:t>transüretral</a:t>
                      </a:r>
                      <a:r>
                        <a:rPr lang="tr-TR" sz="800" b="0" i="0" u="none" strike="noStrike" dirty="0">
                          <a:solidFill>
                            <a:srgbClr val="000000"/>
                          </a:solidFill>
                          <a:latin typeface="Calibri"/>
                        </a:rPr>
                        <a:t> rezeksiyonundan sonra, </a:t>
                      </a:r>
                      <a:r>
                        <a:rPr lang="tr-TR" sz="800" b="0" i="0" u="none" strike="noStrike" dirty="0" err="1">
                          <a:solidFill>
                            <a:srgbClr val="000000"/>
                          </a:solidFill>
                          <a:latin typeface="Calibri"/>
                        </a:rPr>
                        <a:t>nükslerin</a:t>
                      </a:r>
                      <a:r>
                        <a:rPr lang="tr-TR" sz="800" b="0" i="0" u="none" strike="noStrike" dirty="0">
                          <a:solidFill>
                            <a:srgbClr val="000000"/>
                          </a:solidFill>
                          <a:latin typeface="Calibri"/>
                        </a:rPr>
                        <a:t> önlenmesi amacı ile 4 hafta süre ile her hafta 50 mg olarak uygulanmalı, bunu takriben 11 ay süre ile her ay 1 defa 50 mg tatbik edilmelidir.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Genellikle </a:t>
                      </a:r>
                      <a:r>
                        <a:rPr lang="tr-TR" sz="800" b="0" i="0" u="none" strike="noStrike" dirty="0" err="1">
                          <a:solidFill>
                            <a:srgbClr val="000000"/>
                          </a:solidFill>
                          <a:latin typeface="Calibri"/>
                        </a:rPr>
                        <a:t>reversibildir</a:t>
                      </a:r>
                      <a:r>
                        <a:rPr lang="tr-TR" sz="800" b="0" i="0" u="none" strike="noStrike" dirty="0">
                          <a:solidFill>
                            <a:srgbClr val="000000"/>
                          </a:solidFill>
                          <a:latin typeface="Calibri"/>
                        </a:rPr>
                        <a:t>. Tedavi edilen vakaların %80-90’ında görülür. </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Tedaviye başlandıktan sonraki 5-10 gün içinde görülür. Genellikle dilin yan bölümleri boyunca ve </a:t>
                      </a:r>
                      <a:r>
                        <a:rPr lang="tr-TR" sz="800" b="0" i="0" u="none" strike="noStrike" dirty="0" err="1">
                          <a:solidFill>
                            <a:srgbClr val="000000"/>
                          </a:solidFill>
                          <a:latin typeface="Calibri"/>
                        </a:rPr>
                        <a:t>sublingual</a:t>
                      </a:r>
                      <a:r>
                        <a:rPr lang="tr-TR" sz="800" b="0" i="0" u="none" strike="noStrike" dirty="0">
                          <a:solidFill>
                            <a:srgbClr val="000000"/>
                          </a:solidFill>
                          <a:latin typeface="Calibri"/>
                        </a:rPr>
                        <a:t> mukozada  görülen, bazı bölgelerde ağrılı erozyonlara yol açan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şeklindedir.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rahatsızlıklar, </a:t>
                      </a:r>
                      <a:r>
                        <a:rPr lang="tr-TR" sz="800" b="0" i="0" u="none" strike="noStrike" dirty="0" err="1">
                          <a:solidFill>
                            <a:srgbClr val="000000"/>
                          </a:solidFill>
                          <a:latin typeface="Calibri"/>
                        </a:rPr>
                        <a:t>hiperpireksi</a:t>
                      </a:r>
                      <a:r>
                        <a:rPr lang="tr-TR" sz="800" b="0" i="0" u="none" strike="noStrike" dirty="0">
                          <a:solidFill>
                            <a:srgbClr val="000000"/>
                          </a:solidFill>
                          <a:latin typeface="Calibri"/>
                        </a:rPr>
                        <a:t> ve nadiren ateş, titreme ve ürtiker </a:t>
                      </a:r>
                      <a:r>
                        <a:rPr lang="tr-TR" sz="800" b="0" i="0" u="none" strike="noStrike" dirty="0" err="1">
                          <a:solidFill>
                            <a:srgbClr val="000000"/>
                          </a:solidFill>
                          <a:latin typeface="Calibri"/>
                        </a:rPr>
                        <a:t>bildirilmişir</a:t>
                      </a:r>
                      <a:r>
                        <a:rPr lang="tr-TR" sz="800" b="0" i="0" u="none" strike="noStrike" dirty="0">
                          <a:solidFill>
                            <a:srgbClr val="000000"/>
                          </a:solidFill>
                          <a:latin typeface="Calibri"/>
                        </a:rPr>
                        <a:t>. Anafilaksi görülebilir. </a:t>
                      </a:r>
                      <a:r>
                        <a:rPr lang="tr-TR" sz="800" b="0" i="0" u="none" strike="noStrike" dirty="0" err="1">
                          <a:solidFill>
                            <a:srgbClr val="000000"/>
                          </a:solidFill>
                          <a:latin typeface="Calibri"/>
                        </a:rPr>
                        <a:t>İntravesikal</a:t>
                      </a:r>
                      <a:r>
                        <a:rPr lang="tr-TR" sz="800" b="0" i="0" u="none" strike="noStrike" dirty="0">
                          <a:solidFill>
                            <a:srgbClr val="000000"/>
                          </a:solidFill>
                          <a:latin typeface="Calibri"/>
                        </a:rPr>
                        <a:t> uygulamalardan sonra </a:t>
                      </a:r>
                      <a:r>
                        <a:rPr lang="tr-TR" sz="800" b="0" i="0" u="none" strike="noStrike" dirty="0" err="1">
                          <a:solidFill>
                            <a:srgbClr val="000000"/>
                          </a:solidFill>
                          <a:latin typeface="Calibri"/>
                        </a:rPr>
                        <a:t>absorbsiyon</a:t>
                      </a:r>
                      <a:r>
                        <a:rPr lang="tr-TR" sz="800" b="0" i="0" u="none" strike="noStrike" dirty="0">
                          <a:solidFill>
                            <a:srgbClr val="000000"/>
                          </a:solidFill>
                          <a:latin typeface="Calibri"/>
                        </a:rPr>
                        <a:t> minimum düzeyde olduğundan sistemik yan etkilere pek rastlanmaz. Daha sık olarak kimyasal sistit (bazen kanamalı) görülebilir.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Dikdörtgen 5"/>
          <p:cNvSpPr/>
          <p:nvPr/>
        </p:nvSpPr>
        <p:spPr>
          <a:xfrm>
            <a:off x="1729840" y="529234"/>
            <a:ext cx="950421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1268761"/>
          <a:ext cx="11425268" cy="4608511"/>
        </p:xfrm>
        <a:graphic>
          <a:graphicData uri="http://schemas.openxmlformats.org/drawingml/2006/table">
            <a:tbl>
              <a:tblPr/>
              <a:tblGrid>
                <a:gridCol w="322388"/>
                <a:gridCol w="778173"/>
                <a:gridCol w="1539673"/>
                <a:gridCol w="1313169"/>
                <a:gridCol w="2740285"/>
                <a:gridCol w="4731580"/>
              </a:tblGrid>
              <a:tr h="4608511">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FARMORUBİCİ(FLAKON)(Epirubisin HCI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Meme karsinomu, malign lenfoma, yumuşak doku sarkoması, mide, karaciğer, pankreas ve akciğer karsinomu, over karsinomu dahil olmak üzere bir çok tümör çeşidinde epirubisin ile tedaviden cevap alınmaktadır. İntravesikal olarak uygulandığında, mesanedeki karsinomun in-si tu’nun ve papiler transisyonel hücre karsinomunun tedavisinde ve transüretral rezeksiyondan sonra nükslerin önlenmesinde yarar sağlamaktadır.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Epirubisin, daha önce doksorubisin veya daunorubisin gibi diğer antrasiklinlerin maksimum kümülatif dozları ile tedavi görmüş şahıslarda, radyoterapi veya diğer antitümör ilaçların yol açtığı ağır miyelosupresyon saptanan hastalarda, halen veya daha önce kalp fonksiyonlarında bir bozukluk belirlenmiş olanlarda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Farmorubicin</a:t>
                      </a:r>
                      <a:r>
                        <a:rPr lang="tr-TR" sz="800" b="0" i="0" u="none" strike="noStrike" dirty="0">
                          <a:solidFill>
                            <a:srgbClr val="000000"/>
                          </a:solidFill>
                          <a:latin typeface="Calibri"/>
                        </a:rPr>
                        <a:t> tek başına kullanıldığında erişkinler için tavsiye edilen doz, vücut yüzeyinin her m2’si için 60-90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İlaç i.v. olarak 3-5 dakikalık bir sürede enjekte edilmeli ve tedavi hastanın </a:t>
                      </a:r>
                      <a:r>
                        <a:rPr lang="tr-TR" sz="800" b="0" i="0" u="none" strike="noStrike" dirty="0" err="1">
                          <a:solidFill>
                            <a:srgbClr val="000000"/>
                          </a:solidFill>
                          <a:latin typeface="Calibri"/>
                        </a:rPr>
                        <a:t>hematomodüler</a:t>
                      </a:r>
                      <a:r>
                        <a:rPr lang="tr-TR" sz="800" b="0" i="0" u="none" strike="noStrike" dirty="0">
                          <a:solidFill>
                            <a:srgbClr val="000000"/>
                          </a:solidFill>
                          <a:latin typeface="Calibri"/>
                        </a:rPr>
                        <a:t> durumu da </a:t>
                      </a:r>
                      <a:r>
                        <a:rPr lang="tr-TR" sz="800" b="0" i="0" u="none" strike="noStrike" dirty="0" err="1">
                          <a:solidFill>
                            <a:srgbClr val="000000"/>
                          </a:solidFill>
                          <a:latin typeface="Calibri"/>
                        </a:rPr>
                        <a:t>gözönüne</a:t>
                      </a:r>
                      <a:r>
                        <a:rPr lang="tr-TR" sz="800" b="0" i="0" u="none" strike="noStrike" dirty="0">
                          <a:solidFill>
                            <a:srgbClr val="000000"/>
                          </a:solidFill>
                          <a:latin typeface="Calibri"/>
                        </a:rPr>
                        <a:t> alınarak, 21 günde bir tekrarlanmalıdır. Kemik iliği fonksiyonu daha önce uygulanan radyoterapi ve kemoterapi, yaş veya kemik iliği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a:t>
                      </a:r>
                      <a:r>
                        <a:rPr lang="tr-TR" sz="800" b="0" i="0" u="none" strike="noStrike" dirty="0" err="1">
                          <a:solidFill>
                            <a:srgbClr val="000000"/>
                          </a:solidFill>
                          <a:latin typeface="Calibri"/>
                        </a:rPr>
                        <a:t>infiltrasyonları</a:t>
                      </a:r>
                      <a:r>
                        <a:rPr lang="tr-TR" sz="800" b="0" i="0" u="none" strike="noStrike" dirty="0">
                          <a:solidFill>
                            <a:srgbClr val="000000"/>
                          </a:solidFill>
                          <a:latin typeface="Calibri"/>
                        </a:rPr>
                        <a:t> nedeni ile bozulmuş olanlara daha düşük dozlar uygulanması (60-70 mg/m2) önerilir. Bir devrede uygulanacak total doz, birbirini takip eden 2-3 güne bölünerek verilebilir. İlaç diğer </a:t>
                      </a:r>
                      <a:r>
                        <a:rPr lang="tr-TR" sz="800" b="0" i="0" u="none" strike="noStrike" dirty="0" err="1">
                          <a:solidFill>
                            <a:srgbClr val="000000"/>
                          </a:solidFill>
                          <a:latin typeface="Calibri"/>
                        </a:rPr>
                        <a:t>antitümör</a:t>
                      </a:r>
                      <a:r>
                        <a:rPr lang="tr-TR" sz="800" b="0" i="0" u="none" strike="noStrike" dirty="0">
                          <a:solidFill>
                            <a:srgbClr val="000000"/>
                          </a:solidFill>
                          <a:latin typeface="Calibri"/>
                        </a:rPr>
                        <a:t> ajanlarla birlikte kullanıldığında dozun yeterince azaltılması gerekir. Orta derecede karaciğer bozukluğunda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1,4-3 mg/100 ml veya BSP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%9-15) dozun %50 oranında azaltılmasını gerektirir. Ağır karaciğer bozukluğunda ise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&gt;3mg/100 ml veya BSP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&gt;%15) doz %75 oranında azaltılmalıdır. </a:t>
                      </a:r>
                      <a:r>
                        <a:rPr lang="tr-TR" sz="800" b="0" i="0" u="none" strike="noStrike" dirty="0" err="1">
                          <a:solidFill>
                            <a:srgbClr val="000000"/>
                          </a:solidFill>
                          <a:latin typeface="Calibri"/>
                        </a:rPr>
                        <a:t>İntravesikal</a:t>
                      </a:r>
                      <a:r>
                        <a:rPr lang="tr-TR" sz="800" b="0" i="0" u="none" strike="noStrike" dirty="0">
                          <a:solidFill>
                            <a:srgbClr val="000000"/>
                          </a:solidFill>
                          <a:latin typeface="Calibri"/>
                        </a:rPr>
                        <a:t> Uygulama: Mesanenin </a:t>
                      </a:r>
                      <a:r>
                        <a:rPr lang="tr-TR" sz="800" b="0" i="0" u="none" strike="noStrike" dirty="0" err="1">
                          <a:solidFill>
                            <a:srgbClr val="000000"/>
                          </a:solidFill>
                          <a:latin typeface="Calibri"/>
                        </a:rPr>
                        <a:t>papiller</a:t>
                      </a:r>
                      <a:r>
                        <a:rPr lang="tr-TR" sz="800" b="0" i="0" u="none" strike="noStrike" dirty="0">
                          <a:solidFill>
                            <a:srgbClr val="000000"/>
                          </a:solidFill>
                          <a:latin typeface="Calibri"/>
                        </a:rPr>
                        <a:t> </a:t>
                      </a:r>
                      <a:r>
                        <a:rPr lang="tr-TR" sz="800" b="0" i="0" u="none" strike="noStrike" dirty="0" err="1">
                          <a:solidFill>
                            <a:srgbClr val="000000"/>
                          </a:solidFill>
                          <a:latin typeface="Calibri"/>
                        </a:rPr>
                        <a:t>transisyonel</a:t>
                      </a:r>
                      <a:r>
                        <a:rPr lang="tr-TR" sz="800" b="0" i="0" u="none" strike="noStrike" dirty="0">
                          <a:solidFill>
                            <a:srgbClr val="000000"/>
                          </a:solidFill>
                          <a:latin typeface="Calibri"/>
                        </a:rPr>
                        <a:t> hücre </a:t>
                      </a:r>
                      <a:r>
                        <a:rPr lang="tr-TR" sz="800" b="0" i="0" u="none" strike="noStrike" dirty="0" err="1">
                          <a:solidFill>
                            <a:srgbClr val="000000"/>
                          </a:solidFill>
                          <a:latin typeface="Calibri"/>
                        </a:rPr>
                        <a:t>karsinomunda</a:t>
                      </a:r>
                      <a:r>
                        <a:rPr lang="tr-TR" sz="800" b="0" i="0" u="none" strike="noStrike" dirty="0">
                          <a:solidFill>
                            <a:srgbClr val="000000"/>
                          </a:solidFill>
                          <a:latin typeface="Calibri"/>
                        </a:rPr>
                        <a:t> 8 hafta süre ile her hafta 50 mg olarak uygulanmalıdır. Lokal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görüldüğünde (örn. kimyasal sistit) dozun 30 </a:t>
                      </a:r>
                      <a:r>
                        <a:rPr lang="tr-TR" sz="800" b="0" i="0" u="none" strike="noStrike" dirty="0" err="1">
                          <a:solidFill>
                            <a:srgbClr val="000000"/>
                          </a:solidFill>
                          <a:latin typeface="Calibri"/>
                        </a:rPr>
                        <a:t>mg’a</a:t>
                      </a:r>
                      <a:r>
                        <a:rPr lang="tr-TR" sz="800" b="0" i="0" u="none" strike="noStrike" dirty="0">
                          <a:solidFill>
                            <a:srgbClr val="000000"/>
                          </a:solidFill>
                          <a:latin typeface="Calibri"/>
                        </a:rPr>
                        <a:t> indirilmesi tavsiye edilir. </a:t>
                      </a:r>
                      <a:r>
                        <a:rPr lang="tr-TR" sz="800" b="0" i="0" u="none" strike="noStrike" dirty="0" err="1">
                          <a:solidFill>
                            <a:srgbClr val="000000"/>
                          </a:solidFill>
                          <a:latin typeface="Calibri"/>
                        </a:rPr>
                        <a:t>Karsinoma</a:t>
                      </a:r>
                      <a:r>
                        <a:rPr lang="tr-TR" sz="800" b="0" i="0" u="none" strike="noStrike" dirty="0">
                          <a:solidFill>
                            <a:srgbClr val="000000"/>
                          </a:solidFill>
                          <a:latin typeface="Calibri"/>
                        </a:rPr>
                        <a:t> in-</a:t>
                      </a:r>
                      <a:r>
                        <a:rPr lang="tr-TR" sz="800" b="0" i="0" u="none" strike="noStrike" dirty="0" err="1">
                          <a:solidFill>
                            <a:srgbClr val="000000"/>
                          </a:solidFill>
                          <a:latin typeface="Calibri"/>
                        </a:rPr>
                        <a:t>situ’da</a:t>
                      </a:r>
                      <a:r>
                        <a:rPr lang="tr-TR" sz="800" b="0" i="0" u="none" strike="noStrike" dirty="0">
                          <a:solidFill>
                            <a:srgbClr val="000000"/>
                          </a:solidFill>
                          <a:latin typeface="Calibri"/>
                        </a:rPr>
                        <a:t> hastanın tahammülü gözlenmek kaydıyla doz 80 </a:t>
                      </a:r>
                      <a:r>
                        <a:rPr lang="tr-TR" sz="800" b="0" i="0" u="none" strike="noStrike" dirty="0" err="1">
                          <a:solidFill>
                            <a:srgbClr val="000000"/>
                          </a:solidFill>
                          <a:latin typeface="Calibri"/>
                        </a:rPr>
                        <a:t>mg’a</a:t>
                      </a:r>
                      <a:r>
                        <a:rPr lang="tr-TR" sz="800" b="0" i="0" u="none" strike="noStrike" dirty="0">
                          <a:solidFill>
                            <a:srgbClr val="000000"/>
                          </a:solidFill>
                          <a:latin typeface="Calibri"/>
                        </a:rPr>
                        <a:t> kadar yükseltilebilir. Yüzeysel tümörlerin </a:t>
                      </a:r>
                      <a:r>
                        <a:rPr lang="tr-TR" sz="800" b="0" i="0" u="none" strike="noStrike" dirty="0" err="1">
                          <a:solidFill>
                            <a:srgbClr val="000000"/>
                          </a:solidFill>
                          <a:latin typeface="Calibri"/>
                        </a:rPr>
                        <a:t>transüretral</a:t>
                      </a:r>
                      <a:r>
                        <a:rPr lang="tr-TR" sz="800" b="0" i="0" u="none" strike="noStrike" dirty="0">
                          <a:solidFill>
                            <a:srgbClr val="000000"/>
                          </a:solidFill>
                          <a:latin typeface="Calibri"/>
                        </a:rPr>
                        <a:t> rezeksiyonundan sonra, </a:t>
                      </a:r>
                      <a:r>
                        <a:rPr lang="tr-TR" sz="800" b="0" i="0" u="none" strike="noStrike" dirty="0" err="1">
                          <a:solidFill>
                            <a:srgbClr val="000000"/>
                          </a:solidFill>
                          <a:latin typeface="Calibri"/>
                        </a:rPr>
                        <a:t>nükslerin</a:t>
                      </a:r>
                      <a:r>
                        <a:rPr lang="tr-TR" sz="800" b="0" i="0" u="none" strike="noStrike" dirty="0">
                          <a:solidFill>
                            <a:srgbClr val="000000"/>
                          </a:solidFill>
                          <a:latin typeface="Calibri"/>
                        </a:rPr>
                        <a:t> önlenmesi amacı ile 4 hafta süre ile her hafta 50 mg olarak uygulanmalı, bunu takriben 11 ay süre ile her ay 1 defa 50 mg tatbik edilmelidir.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Genellikle </a:t>
                      </a:r>
                      <a:r>
                        <a:rPr lang="tr-TR" sz="800" b="0" i="0" u="none" strike="noStrike" dirty="0" err="1">
                          <a:solidFill>
                            <a:srgbClr val="000000"/>
                          </a:solidFill>
                          <a:latin typeface="Calibri"/>
                        </a:rPr>
                        <a:t>reversibildir</a:t>
                      </a:r>
                      <a:r>
                        <a:rPr lang="tr-TR" sz="800" b="0" i="0" u="none" strike="noStrike" dirty="0">
                          <a:solidFill>
                            <a:srgbClr val="000000"/>
                          </a:solidFill>
                          <a:latin typeface="Calibri"/>
                        </a:rPr>
                        <a:t>. Tedavi edilen vakaların %80-90’ında görülür. </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Tedaviye başlandıktan sonraki 5-10 gün içinde görülür. Genellikle dilin yan bölümleri boyunca ve </a:t>
                      </a:r>
                      <a:r>
                        <a:rPr lang="tr-TR" sz="800" b="0" i="0" u="none" strike="noStrike" dirty="0" err="1">
                          <a:solidFill>
                            <a:srgbClr val="000000"/>
                          </a:solidFill>
                          <a:latin typeface="Calibri"/>
                        </a:rPr>
                        <a:t>sublingual</a:t>
                      </a:r>
                      <a:r>
                        <a:rPr lang="tr-TR" sz="800" b="0" i="0" u="none" strike="noStrike" dirty="0">
                          <a:solidFill>
                            <a:srgbClr val="000000"/>
                          </a:solidFill>
                          <a:latin typeface="Calibri"/>
                        </a:rPr>
                        <a:t> mukozada  görülen, bazı bölgelerde ağrılı erozyonlara yol açan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şeklindedir.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rahatsızlıklar, </a:t>
                      </a:r>
                      <a:r>
                        <a:rPr lang="tr-TR" sz="800" b="0" i="0" u="none" strike="noStrike" dirty="0" err="1">
                          <a:solidFill>
                            <a:srgbClr val="000000"/>
                          </a:solidFill>
                          <a:latin typeface="Calibri"/>
                        </a:rPr>
                        <a:t>hiperpireksi</a:t>
                      </a:r>
                      <a:r>
                        <a:rPr lang="tr-TR" sz="800" b="0" i="0" u="none" strike="noStrike" dirty="0">
                          <a:solidFill>
                            <a:srgbClr val="000000"/>
                          </a:solidFill>
                          <a:latin typeface="Calibri"/>
                        </a:rPr>
                        <a:t> ve nadiren ateş, titreme ve ürtiker </a:t>
                      </a:r>
                      <a:r>
                        <a:rPr lang="tr-TR" sz="800" b="0" i="0" u="none" strike="noStrike" dirty="0" err="1">
                          <a:solidFill>
                            <a:srgbClr val="000000"/>
                          </a:solidFill>
                          <a:latin typeface="Calibri"/>
                        </a:rPr>
                        <a:t>bildirilmişir</a:t>
                      </a:r>
                      <a:r>
                        <a:rPr lang="tr-TR" sz="800" b="0" i="0" u="none" strike="noStrike" dirty="0">
                          <a:solidFill>
                            <a:srgbClr val="000000"/>
                          </a:solidFill>
                          <a:latin typeface="Calibri"/>
                        </a:rPr>
                        <a:t>. Anafilaksi görülebilir. </a:t>
                      </a:r>
                      <a:r>
                        <a:rPr lang="tr-TR" sz="800" b="0" i="0" u="none" strike="noStrike" dirty="0" err="1">
                          <a:solidFill>
                            <a:srgbClr val="000000"/>
                          </a:solidFill>
                          <a:latin typeface="Calibri"/>
                        </a:rPr>
                        <a:t>İntravesikal</a:t>
                      </a:r>
                      <a:r>
                        <a:rPr lang="tr-TR" sz="800" b="0" i="0" u="none" strike="noStrike" dirty="0">
                          <a:solidFill>
                            <a:srgbClr val="000000"/>
                          </a:solidFill>
                          <a:latin typeface="Calibri"/>
                        </a:rPr>
                        <a:t> uygulamalardan sonra </a:t>
                      </a:r>
                      <a:r>
                        <a:rPr lang="tr-TR" sz="800" b="0" i="0" u="none" strike="noStrike" dirty="0" err="1">
                          <a:solidFill>
                            <a:srgbClr val="000000"/>
                          </a:solidFill>
                          <a:latin typeface="Calibri"/>
                        </a:rPr>
                        <a:t>absorbsiyon</a:t>
                      </a:r>
                      <a:r>
                        <a:rPr lang="tr-TR" sz="800" b="0" i="0" u="none" strike="noStrike" dirty="0">
                          <a:solidFill>
                            <a:srgbClr val="000000"/>
                          </a:solidFill>
                          <a:latin typeface="Calibri"/>
                        </a:rPr>
                        <a:t> minimum düzeyde olduğundan sistemik yan etkilere pek rastlanmaz. Daha sık olarak kimyasal sistit (bazen kanamalı) görülebilir.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43792" y="901327"/>
            <a:ext cx="1040278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2" y="1196752"/>
          <a:ext cx="11233249" cy="4680519"/>
        </p:xfrm>
        <a:graphic>
          <a:graphicData uri="http://schemas.openxmlformats.org/drawingml/2006/table">
            <a:tbl>
              <a:tblPr/>
              <a:tblGrid>
                <a:gridCol w="316969"/>
                <a:gridCol w="765096"/>
                <a:gridCol w="1513796"/>
                <a:gridCol w="1291100"/>
                <a:gridCol w="2694231"/>
                <a:gridCol w="4652057"/>
              </a:tblGrid>
              <a:tr h="4680519">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ZAVEDOS (FLAKON) (İdarubisin HCI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a:t>
                      </a:r>
                      <a:br>
                        <a:rPr lang="tr-TR" sz="800" b="0" i="0" u="none" strike="noStrike" dirty="0">
                          <a:solidFill>
                            <a:srgbClr val="000000"/>
                          </a:solidFill>
                          <a:latin typeface="Calibri"/>
                        </a:rPr>
                      </a:br>
                      <a:r>
                        <a:rPr lang="tr-TR" sz="800" b="0" i="0" u="none" strike="noStrike" dirty="0" err="1">
                          <a:solidFill>
                            <a:srgbClr val="000000"/>
                          </a:solidFill>
                          <a:latin typeface="Calibri"/>
                        </a:rPr>
                        <a:t>Endikasyonları</a:t>
                      </a:r>
                      <a:r>
                        <a:rPr lang="tr-TR" sz="800" b="0" i="0" u="none" strike="noStrike" dirty="0">
                          <a:solidFill>
                            <a:srgbClr val="000000"/>
                          </a:solidFill>
                          <a:latin typeface="Calibri"/>
                        </a:rPr>
                        <a:t>:</a:t>
                      </a:r>
                      <a:br>
                        <a:rPr lang="tr-TR" sz="800" b="0" i="0" u="none" strike="noStrike" dirty="0">
                          <a:solidFill>
                            <a:srgbClr val="000000"/>
                          </a:solidFill>
                          <a:latin typeface="Calibri"/>
                        </a:rPr>
                      </a:br>
                      <a:r>
                        <a:rPr lang="tr-TR" sz="800" b="0" i="0" u="none" strike="noStrike" dirty="0">
                          <a:solidFill>
                            <a:srgbClr val="000000"/>
                          </a:solidFill>
                          <a:latin typeface="Calibri"/>
                        </a:rPr>
                        <a:t>Erişkinlerdeki nükseden veya inatçı </a:t>
                      </a:r>
                      <a:r>
                        <a:rPr lang="tr-TR" sz="800" b="0" i="0" u="none" strike="noStrike" dirty="0" err="1">
                          <a:solidFill>
                            <a:srgbClr val="000000"/>
                          </a:solidFill>
                          <a:latin typeface="Calibri"/>
                        </a:rPr>
                        <a:t>nonlenfositer</a:t>
                      </a:r>
                      <a:r>
                        <a:rPr lang="tr-TR" sz="800" b="0" i="0" u="none" strike="noStrike" dirty="0">
                          <a:solidFill>
                            <a:srgbClr val="000000"/>
                          </a:solidFill>
                          <a:latin typeface="Calibri"/>
                        </a:rPr>
                        <a:t> lösemilerde </a:t>
                      </a:r>
                      <a:r>
                        <a:rPr lang="tr-TR" sz="800" b="0" i="0" u="none" strike="noStrike" dirty="0" err="1">
                          <a:solidFill>
                            <a:srgbClr val="000000"/>
                          </a:solidFill>
                          <a:latin typeface="Calibri"/>
                        </a:rPr>
                        <a:t>remisyon</a:t>
                      </a:r>
                      <a:r>
                        <a:rPr lang="tr-TR" sz="800" b="0" i="0" u="none" strike="noStrike" dirty="0">
                          <a:solidFill>
                            <a:srgbClr val="000000"/>
                          </a:solidFill>
                          <a:latin typeface="Calibri"/>
                        </a:rPr>
                        <a:t> sağlamak amacıyla erişkinlerde ve çocuklarda akut </a:t>
                      </a:r>
                      <a:r>
                        <a:rPr lang="tr-TR" sz="800" b="0" i="0" u="none" strike="noStrike" dirty="0" err="1">
                          <a:solidFill>
                            <a:srgbClr val="000000"/>
                          </a:solidFill>
                          <a:latin typeface="Calibri"/>
                        </a:rPr>
                        <a:t>lenfositer</a:t>
                      </a:r>
                      <a:r>
                        <a:rPr lang="tr-TR" sz="800" b="0" i="0" u="none" strike="noStrike" dirty="0">
                          <a:solidFill>
                            <a:srgbClr val="000000"/>
                          </a:solidFill>
                          <a:latin typeface="Calibri"/>
                        </a:rPr>
                        <a:t> löseminin </a:t>
                      </a:r>
                      <a:r>
                        <a:rPr lang="tr-TR" sz="800" b="0" i="0" u="none" strike="noStrike" dirty="0" err="1">
                          <a:solidFill>
                            <a:srgbClr val="000000"/>
                          </a:solidFill>
                          <a:latin typeface="Calibri"/>
                        </a:rPr>
                        <a:t>sekonder</a:t>
                      </a:r>
                      <a:r>
                        <a:rPr lang="tr-TR" sz="800" b="0" i="0" u="none" strike="noStrike" dirty="0">
                          <a:solidFill>
                            <a:srgbClr val="000000"/>
                          </a:solidFill>
                          <a:latin typeface="Calibri"/>
                        </a:rPr>
                        <a:t> tedavisinde kullanılır.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Ağır böbrek ve karaciğer yetmezliği veya kontrol altına alınamamış bir enfeksiyon varlığında uygulanmamalıdır.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Akut non-lenfositer lösemi: Erişkinlerde önerilen doz sitarabinle kombine olarak 3 gün süreyle günde i.v. yolla 12 mg/m2'dir. ANLL'de tek başına veya kombine olarak kullanıldığında önerilen başka bir doz tablosu ise 5 gün süreyle günde i.v. yolla 8 mg/m2'dir. Akut lenfositer lösemi: Tek başına kullanıldığında ALL'de önerilen doz erişkinlerde 3 gün süreyle günde i.v. yolla 12 mg/m2; çocuklarda 3 gün süreyle 10 mg/m2'dir.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iki yan etkisi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ve kardiyak </a:t>
                      </a:r>
                      <a:r>
                        <a:rPr lang="tr-TR" sz="800" b="0" i="0" u="none" strike="noStrike" dirty="0" err="1">
                          <a:solidFill>
                            <a:srgbClr val="000000"/>
                          </a:solidFill>
                          <a:latin typeface="Calibri"/>
                        </a:rPr>
                        <a:t>toksisitedir</a:t>
                      </a:r>
                      <a:r>
                        <a:rPr lang="tr-TR" sz="800" b="0" i="0" u="none" strike="noStrike" dirty="0">
                          <a:solidFill>
                            <a:srgbClr val="000000"/>
                          </a:solidFill>
                          <a:latin typeface="Calibri"/>
                        </a:rPr>
                        <a:t>. Diğer yan etkiler arasında hastaların çoğunda görülen </a:t>
                      </a:r>
                      <a:r>
                        <a:rPr lang="tr-TR" sz="800" b="0" i="0" u="none" strike="noStrike" dirty="0" err="1">
                          <a:solidFill>
                            <a:srgbClr val="000000"/>
                          </a:solidFill>
                          <a:latin typeface="Calibri"/>
                        </a:rPr>
                        <a:t>reversibl</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akut bulantı ve kusma, genellikle oral mukozayı kapsayan ve tedaviye başlandıktan 3-10 gün sonra görülen </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a:t>
                      </a:r>
                      <a:r>
                        <a:rPr lang="tr-TR" sz="800" b="0" i="0" u="none" strike="noStrike" dirty="0" err="1">
                          <a:solidFill>
                            <a:srgbClr val="000000"/>
                          </a:solidFill>
                          <a:latin typeface="Calibri"/>
                        </a:rPr>
                        <a:t>özofajit</a:t>
                      </a:r>
                      <a:r>
                        <a:rPr lang="tr-TR" sz="800" b="0" i="0" u="none" strike="noStrike" dirty="0">
                          <a:solidFill>
                            <a:srgbClr val="000000"/>
                          </a:solidFill>
                          <a:latin typeface="Calibri"/>
                        </a:rPr>
                        <a:t> ve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ateş, titreme, deri döküntüsü ve karaciğer enzimlerinde ve </a:t>
                      </a:r>
                      <a:r>
                        <a:rPr lang="tr-TR" sz="800" b="0" i="0" u="none" strike="noStrike" dirty="0" err="1">
                          <a:solidFill>
                            <a:srgbClr val="000000"/>
                          </a:solidFill>
                          <a:latin typeface="Calibri"/>
                        </a:rPr>
                        <a:t>bilirubinde</a:t>
                      </a:r>
                      <a:r>
                        <a:rPr lang="tr-TR" sz="800" b="0" i="0" u="none" strike="noStrike" dirty="0">
                          <a:solidFill>
                            <a:srgbClr val="000000"/>
                          </a:solidFill>
                          <a:latin typeface="Calibri"/>
                        </a:rPr>
                        <a:t> yükselme sayılabilir. </a:t>
                      </a:r>
                      <a:r>
                        <a:rPr lang="tr-TR" sz="800" b="0" i="0" u="none" strike="noStrike" dirty="0" err="1">
                          <a:solidFill>
                            <a:srgbClr val="000000"/>
                          </a:solidFill>
                          <a:latin typeface="Calibri"/>
                        </a:rPr>
                        <a:t>İdarubisinin</a:t>
                      </a:r>
                      <a:r>
                        <a:rPr lang="tr-TR" sz="800" b="0" i="0" u="none" strike="noStrike" dirty="0">
                          <a:solidFill>
                            <a:srgbClr val="000000"/>
                          </a:solidFill>
                          <a:latin typeface="Calibri"/>
                        </a:rPr>
                        <a:t> tek başına veya </a:t>
                      </a:r>
                      <a:r>
                        <a:rPr lang="tr-TR" sz="800" b="0" i="0" u="none" strike="noStrike" dirty="0" err="1">
                          <a:solidFill>
                            <a:srgbClr val="000000"/>
                          </a:solidFill>
                          <a:latin typeface="Calibri"/>
                        </a:rPr>
                        <a:t>sitarabinle</a:t>
                      </a:r>
                      <a:r>
                        <a:rPr lang="tr-TR" sz="800" b="0" i="0" u="none" strike="noStrike" dirty="0">
                          <a:solidFill>
                            <a:srgbClr val="000000"/>
                          </a:solidFill>
                          <a:latin typeface="Calibri"/>
                        </a:rPr>
                        <a:t> birlikte kullanımıyla ağır, </a:t>
                      </a:r>
                      <a:r>
                        <a:rPr lang="tr-TR" sz="800" b="0" i="0" u="none" strike="noStrike" dirty="0" err="1">
                          <a:solidFill>
                            <a:srgbClr val="000000"/>
                          </a:solidFill>
                          <a:latin typeface="Calibri"/>
                        </a:rPr>
                        <a:t>bazan</a:t>
                      </a:r>
                      <a:r>
                        <a:rPr lang="tr-TR" sz="800" b="0" i="0" u="none" strike="noStrike" dirty="0">
                          <a:solidFill>
                            <a:srgbClr val="000000"/>
                          </a:solidFill>
                          <a:latin typeface="Calibri"/>
                        </a:rPr>
                        <a:t> öldürücü enfeksiyonlar görülmüştür. </a:t>
                      </a:r>
                      <a:r>
                        <a:rPr lang="tr-TR" sz="800" b="0" i="0" u="none" strike="noStrike" dirty="0" err="1">
                          <a:solidFill>
                            <a:srgbClr val="000000"/>
                          </a:solidFill>
                          <a:latin typeface="Calibri"/>
                        </a:rPr>
                        <a:t>İdarubisin</a:t>
                      </a:r>
                      <a:r>
                        <a:rPr lang="tr-TR" sz="800" b="0" i="0" u="none" strike="noStrike" dirty="0">
                          <a:solidFill>
                            <a:srgbClr val="000000"/>
                          </a:solidFill>
                          <a:latin typeface="Calibri"/>
                        </a:rPr>
                        <a:t> uygulandıktan sonraki 1-2 gün boyunca idrar kırmızı renk alabilir. Hastalar, bunun endişeye kapılacak bir durum olmadığı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Dikdörtgen 5"/>
          <p:cNvSpPr/>
          <p:nvPr/>
        </p:nvSpPr>
        <p:spPr>
          <a:xfrm>
            <a:off x="1494312" y="816221"/>
            <a:ext cx="1047601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59" y="1700809"/>
          <a:ext cx="11329263" cy="3168351"/>
        </p:xfrm>
        <a:graphic>
          <a:graphicData uri="http://schemas.openxmlformats.org/drawingml/2006/table">
            <a:tbl>
              <a:tblPr/>
              <a:tblGrid>
                <a:gridCol w="319679"/>
                <a:gridCol w="771636"/>
                <a:gridCol w="1526735"/>
                <a:gridCol w="1302135"/>
                <a:gridCol w="2717259"/>
                <a:gridCol w="4691819"/>
              </a:tblGrid>
              <a:tr h="3168351">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a:solidFill>
                            <a:srgbClr val="000000"/>
                          </a:solidFill>
                          <a:latin typeface="Calibri"/>
                        </a:rPr>
                        <a:t>MITOXANTRONE IV Flakon (Mitoksantron HCl 2 mg/ml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İlerlemiş meme kanseri, non-Hodgkin lenfoma ve yetişkinlerin akut nonlenfositik lösemilerinde (ANLL)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İlerlemiş meme kanseri, non-Hodgkin lenfoma ve yetişkinlerin akut nonlenfositik lösemilerinde (ANLL)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Hormon tedavisine cevap vermeyen prostat kanseri: 12-14 mg/m2 21 gün arayla kısa i.v. infüzyon halinde. Yetişkinlerde akut nonlemfositik löseminin başlangıç terapisi kombinasyonu: İndüksiyon için; önerilen günlük doz 12 mg/m2'dir. 1-3 günleri arasında i.v. infüzyon şeklinde ve 100 mg/m2 sitarabin 7 gün boyunda 24 saatlik sürekli infüzyon şeklinde 1-7 günleri arasında. Bu kür sonrası yeterli cevap alınmazsa, ikinci bir indüksiyon kürü 2 gün mitoksantron ve 5 gün sitarabin aynı dozlarda uygulanabilir. Şiddetli ve ölümcül hematolojik olmayan zehirlenmeler birinci indüksiyon kür uygulaması sırasında görülürse, toksik belirtiler geçmeden ikinci küre başlanmamalıdır. Önerilen konsolidasyon terapisi, mitoksantron 1. ve 2. gün 12 mg/m2 i.v. infüzyon şeklinde ve 5 gün boyunca 100 mg/m2 sitarabin 24 saatlik sürekli infüzyon şeklinde uygulanır. Birinci kür, son indüksiyon terapisinden 6 hafta sonra başlarken, ikinci konsolidasyon kürü birinci kürden 4 hafta sonra başlatılır.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Önerilen dozlarda verilmesiyle düşük düzeyde bir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beklenilmelidir.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genellikle geçici olup, en düşük değere 10 günde erişilir ve çoğunlukla 21. günde normale döner.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oluşabilir , anemi ise daha nadirdir. Zayıf ya da önceden yoğun kemoterapi almış hastalarda kemik iliği depresyonu daha şiddetli ve uzun süreli olabilir. İlerlemiş meme kanseri ve </a:t>
                      </a:r>
                      <a:r>
                        <a:rPr lang="tr-TR" sz="800" b="0" i="0" u="none" strike="noStrike" dirty="0" err="1">
                          <a:solidFill>
                            <a:srgbClr val="000000"/>
                          </a:solidFill>
                          <a:latin typeface="Calibri"/>
                        </a:rPr>
                        <a:t>lenfomalarda</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mitoksantronun</a:t>
                      </a:r>
                      <a:r>
                        <a:rPr lang="tr-TR" sz="800" b="0" i="0" u="none" strike="noStrike" dirty="0">
                          <a:solidFill>
                            <a:srgbClr val="000000"/>
                          </a:solidFill>
                          <a:latin typeface="Calibri"/>
                        </a:rPr>
                        <a:t> 21 günde bir enjekte edilmesiyle en sık ortaya çıkan yan etkiler bulantı ve kusmadır. Diğer bir yan etkisi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olup, genellikle hafif seyreder ve tedavinin kesilmesiyle birlikte düzelir. Daha nadir bildirilen yan etkilerse </a:t>
                      </a:r>
                      <a:r>
                        <a:rPr lang="tr-TR" sz="800" b="0" i="0" u="none" strike="noStrike" dirty="0" err="1">
                          <a:solidFill>
                            <a:srgbClr val="000000"/>
                          </a:solidFill>
                          <a:latin typeface="Calibri"/>
                        </a:rPr>
                        <a:t>amenore</a:t>
                      </a:r>
                      <a:r>
                        <a:rPr lang="tr-TR" sz="800" b="0" i="0" u="none" strike="noStrike" dirty="0">
                          <a:solidFill>
                            <a:srgbClr val="000000"/>
                          </a:solidFill>
                          <a:latin typeface="Calibri"/>
                        </a:rPr>
                        <a:t>, iştahsızlık, kabızlık, ishal,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yorgunluk hali, ateş,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kanama,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gibi durumlardır. Zaman zaman klinik önemi olan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yan etkiler sol </a:t>
                      </a:r>
                      <a:r>
                        <a:rPr lang="tr-TR" sz="800" b="0" i="0" u="none" strike="noStrike" dirty="0" err="1">
                          <a:solidFill>
                            <a:srgbClr val="000000"/>
                          </a:solidFill>
                          <a:latin typeface="Calibri"/>
                        </a:rPr>
                        <a:t>ventrikül</a:t>
                      </a:r>
                      <a:r>
                        <a:rPr lang="tr-TR" sz="800" b="0" i="0" u="none" strike="noStrike" dirty="0">
                          <a:solidFill>
                            <a:srgbClr val="000000"/>
                          </a:solidFill>
                          <a:latin typeface="Calibri"/>
                        </a:rPr>
                        <a:t> </a:t>
                      </a:r>
                      <a:r>
                        <a:rPr lang="tr-TR" sz="800" b="0" i="0" u="none" strike="noStrike" dirty="0" err="1">
                          <a:solidFill>
                            <a:srgbClr val="000000"/>
                          </a:solidFill>
                          <a:latin typeface="Calibri"/>
                        </a:rPr>
                        <a:t>ejeksiyon</a:t>
                      </a:r>
                      <a:r>
                        <a:rPr lang="tr-TR" sz="800" b="0" i="0" u="none" strike="noStrike" dirty="0">
                          <a:solidFill>
                            <a:srgbClr val="000000"/>
                          </a:solidFill>
                          <a:latin typeface="Calibri"/>
                        </a:rPr>
                        <a:t> fraksiyonunda azalma, EKG değişiklikleri, akut aritmiler oluşabilir. Keza dijital ve/veya </a:t>
                      </a:r>
                      <a:r>
                        <a:rPr lang="tr-TR" sz="800" b="0" i="0" u="none" strike="noStrike" dirty="0" err="1">
                          <a:solidFill>
                            <a:srgbClr val="000000"/>
                          </a:solidFill>
                          <a:latin typeface="Calibri"/>
                        </a:rPr>
                        <a:t>diüretik</a:t>
                      </a:r>
                      <a:r>
                        <a:rPr lang="tr-TR" sz="800" b="0" i="0" u="none" strike="noStrike" dirty="0">
                          <a:solidFill>
                            <a:srgbClr val="000000"/>
                          </a:solidFill>
                          <a:latin typeface="Calibri"/>
                        </a:rPr>
                        <a:t> tedavisine iyi yanıt veren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gelişebilir.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377537" y="1328839"/>
            <a:ext cx="9607138"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39350" y="1052737"/>
          <a:ext cx="11713300" cy="4507545"/>
        </p:xfrm>
        <a:graphic>
          <a:graphicData uri="http://schemas.openxmlformats.org/drawingml/2006/table">
            <a:tbl>
              <a:tblPr/>
              <a:tblGrid>
                <a:gridCol w="330513"/>
                <a:gridCol w="797792"/>
                <a:gridCol w="1578489"/>
                <a:gridCol w="1346273"/>
                <a:gridCol w="2809369"/>
                <a:gridCol w="4850864"/>
              </a:tblGrid>
              <a:tr h="4507545">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MITOXANTRONE BAXTER Flakon(Mitoksantron HCl 2 mg/ml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İlerlemiş meme kanseri, non-Hodgkin lenfoma ve yetişkinlerin akut nonlenfositik lösemilerinde (ANLL) endikedir.</a:t>
                      </a:r>
                      <a:br>
                        <a:rPr lang="tr-TR" sz="800" b="0" i="0" u="none" strike="noStrike">
                          <a:solidFill>
                            <a:srgbClr val="000000"/>
                          </a:solidFill>
                          <a:latin typeface="Calibri"/>
                        </a:rPr>
                      </a:br>
                      <a:r>
                        <a:rPr lang="tr-TR" sz="800" b="0" i="0" u="none" strike="noStrike">
                          <a:solidFill>
                            <a:srgbClr val="000000"/>
                          </a:solidFill>
                          <a:latin typeface="Calibri"/>
                        </a:rPr>
                        <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Mitoksantrona karşı aşırı duyarlılılığı olduğu bilinenlerde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uygulama: 1. İlerlemiş Meme Kanseri, </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Dışı </a:t>
                      </a:r>
                      <a:r>
                        <a:rPr lang="tr-TR" sz="800" b="0" i="0" u="none" strike="noStrike" dirty="0" err="1">
                          <a:solidFill>
                            <a:srgbClr val="000000"/>
                          </a:solidFill>
                          <a:latin typeface="Calibri"/>
                        </a:rPr>
                        <a:t>Lenfoma</a:t>
                      </a:r>
                      <a:r>
                        <a:rPr lang="tr-TR" sz="800" b="0" i="0" u="none" strike="noStrike" dirty="0">
                          <a:solidFill>
                            <a:srgbClr val="000000"/>
                          </a:solidFill>
                          <a:latin typeface="Calibri"/>
                        </a:rPr>
                        <a:t>, </a:t>
                      </a:r>
                      <a:r>
                        <a:rPr lang="tr-TR" sz="800" b="0" i="0" u="none" strike="noStrike" dirty="0" err="1">
                          <a:solidFill>
                            <a:srgbClr val="000000"/>
                          </a:solidFill>
                          <a:latin typeface="Calibri"/>
                        </a:rPr>
                        <a:t>Primer</a:t>
                      </a:r>
                      <a:r>
                        <a:rPr lang="tr-TR" sz="800" b="0" i="0" u="none" strike="noStrike" dirty="0">
                          <a:solidFill>
                            <a:srgbClr val="000000"/>
                          </a:solidFill>
                          <a:latin typeface="Calibri"/>
                        </a:rPr>
                        <a:t> </a:t>
                      </a:r>
                      <a:r>
                        <a:rPr lang="tr-TR" sz="800" b="0" i="0" u="none" strike="noStrike" dirty="0" err="1">
                          <a:solidFill>
                            <a:srgbClr val="000000"/>
                          </a:solidFill>
                          <a:latin typeface="Calibri"/>
                        </a:rPr>
                        <a:t>Hepatoselüler</a:t>
                      </a:r>
                      <a:r>
                        <a:rPr lang="tr-TR" sz="800" b="0" i="0" u="none" strike="noStrike" dirty="0">
                          <a:solidFill>
                            <a:srgbClr val="000000"/>
                          </a:solidFill>
                          <a:latin typeface="Calibri"/>
                        </a:rPr>
                        <a:t> </a:t>
                      </a:r>
                      <a:r>
                        <a:rPr lang="tr-TR" sz="800" b="0" i="0" u="none" strike="noStrike" dirty="0" err="1">
                          <a:solidFill>
                            <a:srgbClr val="000000"/>
                          </a:solidFill>
                          <a:latin typeface="Calibri"/>
                        </a:rPr>
                        <a:t>Karsinoma</a:t>
                      </a:r>
                      <a:r>
                        <a:rPr lang="tr-TR" sz="800" b="0" i="0" u="none" strike="noStrike" dirty="0">
                          <a:solidFill>
                            <a:srgbClr val="000000"/>
                          </a:solidFill>
                          <a:latin typeface="Calibri"/>
                        </a:rPr>
                        <a:t>, </a:t>
                      </a:r>
                      <a:r>
                        <a:rPr lang="tr-TR" sz="800" b="0" i="0" u="none" strike="noStrike" dirty="0" err="1">
                          <a:solidFill>
                            <a:srgbClr val="000000"/>
                          </a:solidFill>
                          <a:latin typeface="Calibri"/>
                        </a:rPr>
                        <a:t>Nüks</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Kanseri: </a:t>
                      </a:r>
                      <a:r>
                        <a:rPr lang="tr-TR" sz="800" b="0" i="0" u="none" strike="noStrike" dirty="0" err="1">
                          <a:solidFill>
                            <a:srgbClr val="000000"/>
                          </a:solidFill>
                          <a:latin typeface="Calibri"/>
                        </a:rPr>
                        <a:t>Monoterapi</a:t>
                      </a:r>
                      <a:r>
                        <a:rPr lang="tr-TR" sz="800" b="0" i="0" u="none" strike="noStrike" dirty="0">
                          <a:solidFill>
                            <a:srgbClr val="000000"/>
                          </a:solidFill>
                          <a:latin typeface="Calibri"/>
                        </a:rPr>
                        <a:t> olarak ilk kürün başlangıç dozu vücut yüzeyinin her m2'si için 14 mg önerilir. Bu doz 21 gün sonra tekrarlanabilir. Kemik iliği rezervleri azalan hastalarda ya da genel sağlık durumu bozuk hastalarda başlangıç dozu 12 mg/m2'ye düşürülmelidir. Eğer 21 gün sonra lökosit ve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sayımı normal seviyelere döner ise, önceki doz uygulanır. Kombine tedavi; </a:t>
                      </a:r>
                      <a:r>
                        <a:rPr lang="tr-TR" sz="800" b="0" i="0" u="none" strike="noStrike" dirty="0" err="1">
                          <a:solidFill>
                            <a:srgbClr val="000000"/>
                          </a:solidFill>
                          <a:latin typeface="Calibri"/>
                        </a:rPr>
                        <a:t>monoterapide</a:t>
                      </a:r>
                      <a:r>
                        <a:rPr lang="tr-TR" sz="800" b="0" i="0" u="none" strike="noStrike" dirty="0">
                          <a:solidFill>
                            <a:srgbClr val="000000"/>
                          </a:solidFill>
                          <a:latin typeface="Calibri"/>
                        </a:rPr>
                        <a:t> önerilen başlangıç dozunun 2-4 mg/m2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düzeyinde azaltılması tavsiye edilir. Daha sonraki dozu bireysel gelişmeye veya </a:t>
                      </a:r>
                      <a:r>
                        <a:rPr lang="tr-TR" sz="800" b="0" i="0" u="none" strike="noStrike" dirty="0" err="1">
                          <a:solidFill>
                            <a:srgbClr val="000000"/>
                          </a:solidFill>
                          <a:latin typeface="Calibri"/>
                        </a:rPr>
                        <a:t>miyelosüpresyonun</a:t>
                      </a:r>
                      <a:r>
                        <a:rPr lang="tr-TR" sz="800" b="0" i="0" u="none" strike="noStrike" dirty="0">
                          <a:solidFill>
                            <a:srgbClr val="000000"/>
                          </a:solidFill>
                          <a:latin typeface="Calibri"/>
                        </a:rPr>
                        <a:t> şiddeti ve süresine bağlı olarak düzenlenmelidir. 2. Akut </a:t>
                      </a:r>
                      <a:r>
                        <a:rPr lang="tr-TR" sz="800" b="0" i="0" u="none" strike="noStrike" dirty="0" err="1">
                          <a:solidFill>
                            <a:srgbClr val="000000"/>
                          </a:solidFill>
                          <a:latin typeface="Calibri"/>
                        </a:rPr>
                        <a:t>Lenfoblastik</a:t>
                      </a:r>
                      <a:r>
                        <a:rPr lang="tr-TR" sz="800" b="0" i="0" u="none" strike="noStrike" dirty="0">
                          <a:solidFill>
                            <a:srgbClr val="000000"/>
                          </a:solidFill>
                          <a:latin typeface="Calibri"/>
                        </a:rPr>
                        <a:t> Lösemi: Erişkinlerde akut löseminin indüksiyon tedavisinde birbirini takip eden beş gün süre ile günde 10-12 mg/m2 önerilir. </a:t>
                      </a:r>
                      <a:r>
                        <a:rPr lang="tr-TR" sz="800" b="0" i="0" u="none" strike="noStrike" dirty="0" err="1">
                          <a:solidFill>
                            <a:srgbClr val="000000"/>
                          </a:solidFill>
                          <a:latin typeface="Calibri"/>
                        </a:rPr>
                        <a:t>İntraplevral</a:t>
                      </a:r>
                      <a:r>
                        <a:rPr lang="tr-TR" sz="800" b="0" i="0" u="none" strike="noStrike" dirty="0">
                          <a:solidFill>
                            <a:srgbClr val="000000"/>
                          </a:solidFill>
                          <a:latin typeface="Calibri"/>
                        </a:rPr>
                        <a:t> uygulama: İlerlemiş Meme Kanseri ve </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Dışı </a:t>
                      </a:r>
                      <a:r>
                        <a:rPr lang="tr-TR" sz="800" b="0" i="0" u="none" strike="noStrike" dirty="0" err="1">
                          <a:solidFill>
                            <a:srgbClr val="000000"/>
                          </a:solidFill>
                          <a:latin typeface="Calibri"/>
                        </a:rPr>
                        <a:t>Lenfomanın</a:t>
                      </a:r>
                      <a:r>
                        <a:rPr lang="tr-TR" sz="800" b="0" i="0" u="none" strike="noStrike" dirty="0">
                          <a:solidFill>
                            <a:srgbClr val="000000"/>
                          </a:solidFill>
                          <a:latin typeface="Calibri"/>
                        </a:rPr>
                        <a:t> </a:t>
                      </a:r>
                      <a:r>
                        <a:rPr lang="tr-TR" sz="800" b="0" i="0" u="none" strike="noStrike" dirty="0" err="1">
                          <a:solidFill>
                            <a:srgbClr val="000000"/>
                          </a:solidFill>
                          <a:latin typeface="Calibri"/>
                        </a:rPr>
                        <a:t>plevral</a:t>
                      </a:r>
                      <a:r>
                        <a:rPr lang="tr-TR" sz="800" b="0" i="0" u="none" strike="noStrike" dirty="0">
                          <a:solidFill>
                            <a:srgbClr val="000000"/>
                          </a:solidFill>
                          <a:latin typeface="Calibri"/>
                        </a:rPr>
                        <a:t> metastazları: Tek doz 20-30 mg önerilir. İlk dozun plevra boşluğunda tutulma zamanı 48 saattir. 48 saatlik sürenin sonunda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tekrar direne edilir. Eğer direne edilen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miktarı 200 </a:t>
                      </a:r>
                      <a:r>
                        <a:rPr lang="tr-TR" sz="800" b="0" i="0" u="none" strike="noStrike" dirty="0" err="1">
                          <a:solidFill>
                            <a:srgbClr val="000000"/>
                          </a:solidFill>
                          <a:latin typeface="Calibri"/>
                        </a:rPr>
                        <a:t>ml'den</a:t>
                      </a:r>
                      <a:r>
                        <a:rPr lang="tr-TR" sz="800" b="0" i="0" u="none" strike="noStrike" dirty="0">
                          <a:solidFill>
                            <a:srgbClr val="000000"/>
                          </a:solidFill>
                          <a:latin typeface="Calibri"/>
                        </a:rPr>
                        <a:t> az ise ilk tedavi </a:t>
                      </a:r>
                      <a:r>
                        <a:rPr lang="tr-TR" sz="800" b="0" i="0" u="none" strike="noStrike" dirty="0" err="1">
                          <a:solidFill>
                            <a:srgbClr val="000000"/>
                          </a:solidFill>
                          <a:latin typeface="Calibri"/>
                        </a:rPr>
                        <a:t>siklusu</a:t>
                      </a:r>
                      <a:r>
                        <a:rPr lang="tr-TR" sz="800" b="0" i="0" u="none" strike="noStrike" dirty="0">
                          <a:solidFill>
                            <a:srgbClr val="000000"/>
                          </a:solidFill>
                          <a:latin typeface="Calibri"/>
                        </a:rPr>
                        <a:t> bitirilir. 200 </a:t>
                      </a:r>
                      <a:r>
                        <a:rPr lang="tr-TR" sz="800" b="0" i="0" u="none" strike="noStrike" dirty="0" err="1">
                          <a:solidFill>
                            <a:srgbClr val="000000"/>
                          </a:solidFill>
                          <a:latin typeface="Calibri"/>
                        </a:rPr>
                        <a:t>ml'den</a:t>
                      </a:r>
                      <a:r>
                        <a:rPr lang="tr-TR" sz="800" b="0" i="0" u="none" strike="noStrike" dirty="0">
                          <a:solidFill>
                            <a:srgbClr val="000000"/>
                          </a:solidFill>
                          <a:latin typeface="Calibri"/>
                        </a:rPr>
                        <a:t> daha fazla ise tekrar 30 mg uygulanır. 2. doz yerinde bırakılabilir. Bir </a:t>
                      </a:r>
                      <a:r>
                        <a:rPr lang="tr-TR" sz="800" b="0" i="0" u="none" strike="noStrike" dirty="0" err="1">
                          <a:solidFill>
                            <a:srgbClr val="000000"/>
                          </a:solidFill>
                          <a:latin typeface="Calibri"/>
                        </a:rPr>
                        <a:t>siklus</a:t>
                      </a:r>
                      <a:r>
                        <a:rPr lang="tr-TR" sz="800" b="0" i="0" u="none" strike="noStrike" dirty="0">
                          <a:solidFill>
                            <a:srgbClr val="000000"/>
                          </a:solidFill>
                          <a:latin typeface="Calibri"/>
                        </a:rPr>
                        <a:t> için maksimum doz 60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4 hafta sonra tekrar edilebilir. </a:t>
                      </a:r>
                      <a:r>
                        <a:rPr lang="tr-TR" sz="800" b="0" i="0" u="none" strike="noStrike" dirty="0" err="1">
                          <a:solidFill>
                            <a:srgbClr val="000000"/>
                          </a:solidFill>
                          <a:latin typeface="Calibri"/>
                        </a:rPr>
                        <a:t>Sitostatik</a:t>
                      </a:r>
                      <a:r>
                        <a:rPr lang="tr-TR" sz="800" b="0" i="0" u="none" strike="noStrike" dirty="0">
                          <a:solidFill>
                            <a:srgbClr val="000000"/>
                          </a:solidFill>
                          <a:latin typeface="Calibri"/>
                        </a:rPr>
                        <a:t> ilaçlarla sistemik tedavi </a:t>
                      </a:r>
                      <a:r>
                        <a:rPr lang="tr-TR" sz="800" b="0" i="0" u="none" strike="noStrike" dirty="0" err="1">
                          <a:solidFill>
                            <a:srgbClr val="000000"/>
                          </a:solidFill>
                          <a:latin typeface="Calibri"/>
                        </a:rPr>
                        <a:t>intraplevral</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uygulamasından 4 hafta önce ve 4 hafta sonraya kadar yapılmamalıdır. Yavaş i.v. enjeksiyon şeklinde (5 dakikadan daha uzun sürede) uygulanabilir. Kısa süreli (15-30 dakika)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şeklinde de uygulanabilir.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Önerilen dozlarda verilmesiyle düşük düzeyde bir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beklenilmelidir.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genellikle geçici olup, en düşük değere 10 günde erişilir ve çoğunlukla 21. günde normale döner.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oluşabilir , anemi ise daha nadirdir. Zayıf ya da önceden yoğun kemoterapi almış hastalarda kemik iliği depresyonu daha şiddetli ve uzun süreli olabilir. İlerlemiş meme kanseri ve </a:t>
                      </a:r>
                      <a:r>
                        <a:rPr lang="tr-TR" sz="800" b="0" i="0" u="none" strike="noStrike" dirty="0" err="1">
                          <a:solidFill>
                            <a:srgbClr val="000000"/>
                          </a:solidFill>
                          <a:latin typeface="Calibri"/>
                        </a:rPr>
                        <a:t>lenfomalarda</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mitoksantronun</a:t>
                      </a:r>
                      <a:r>
                        <a:rPr lang="tr-TR" sz="800" b="0" i="0" u="none" strike="noStrike" dirty="0">
                          <a:solidFill>
                            <a:srgbClr val="000000"/>
                          </a:solidFill>
                          <a:latin typeface="Calibri"/>
                        </a:rPr>
                        <a:t> 21 günde bir enjekte edilmesiyle en sık ortaya çıkan yan etkiler bulantı ve kusmadır. Diğer bir yan etkisi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olup, genellikle hafif seyreder ve tedavinin kesilmesiyle birlikte düzelir. Daha nadir bildirilen yan etkilerse </a:t>
                      </a:r>
                      <a:r>
                        <a:rPr lang="tr-TR" sz="800" b="0" i="0" u="none" strike="noStrike" dirty="0" err="1">
                          <a:solidFill>
                            <a:srgbClr val="000000"/>
                          </a:solidFill>
                          <a:latin typeface="Calibri"/>
                        </a:rPr>
                        <a:t>amenore</a:t>
                      </a:r>
                      <a:r>
                        <a:rPr lang="tr-TR" sz="800" b="0" i="0" u="none" strike="noStrike" dirty="0">
                          <a:solidFill>
                            <a:srgbClr val="000000"/>
                          </a:solidFill>
                          <a:latin typeface="Calibri"/>
                        </a:rPr>
                        <a:t>, iştahsızlık, kabızlık, ishal,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yorgunluk hali, ateş,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kanama,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gibi durumlardır. Zaman zaman klinik önemi olan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yan etkiler sol </a:t>
                      </a:r>
                      <a:r>
                        <a:rPr lang="tr-TR" sz="800" b="0" i="0" u="none" strike="noStrike" dirty="0" err="1">
                          <a:solidFill>
                            <a:srgbClr val="000000"/>
                          </a:solidFill>
                          <a:latin typeface="Calibri"/>
                        </a:rPr>
                        <a:t>ventrikül</a:t>
                      </a:r>
                      <a:r>
                        <a:rPr lang="tr-TR" sz="800" b="0" i="0" u="none" strike="noStrike" dirty="0">
                          <a:solidFill>
                            <a:srgbClr val="000000"/>
                          </a:solidFill>
                          <a:latin typeface="Calibri"/>
                        </a:rPr>
                        <a:t> </a:t>
                      </a:r>
                      <a:r>
                        <a:rPr lang="tr-TR" sz="800" b="0" i="0" u="none" strike="noStrike" dirty="0" err="1">
                          <a:solidFill>
                            <a:srgbClr val="000000"/>
                          </a:solidFill>
                          <a:latin typeface="Calibri"/>
                        </a:rPr>
                        <a:t>ejeksiyon</a:t>
                      </a:r>
                      <a:r>
                        <a:rPr lang="tr-TR" sz="800" b="0" i="0" u="none" strike="noStrike" dirty="0">
                          <a:solidFill>
                            <a:srgbClr val="000000"/>
                          </a:solidFill>
                          <a:latin typeface="Calibri"/>
                        </a:rPr>
                        <a:t> fraksiyonunda azalma, EKG değişiklikleri, akut aritmiler oluşabilir. Keza dijital ve/veya </a:t>
                      </a:r>
                      <a:r>
                        <a:rPr lang="tr-TR" sz="800" b="0" i="0" u="none" strike="noStrike" dirty="0" err="1">
                          <a:solidFill>
                            <a:srgbClr val="000000"/>
                          </a:solidFill>
                          <a:latin typeface="Calibri"/>
                        </a:rPr>
                        <a:t>diüretik</a:t>
                      </a:r>
                      <a:r>
                        <a:rPr lang="tr-TR" sz="800" b="0" i="0" u="none" strike="noStrike" dirty="0">
                          <a:solidFill>
                            <a:srgbClr val="000000"/>
                          </a:solidFill>
                          <a:latin typeface="Calibri"/>
                        </a:rPr>
                        <a:t> tedavisine iyi yanıt veren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gelişebilir.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353787" y="675697"/>
            <a:ext cx="1031965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2" y="842540"/>
          <a:ext cx="11233249" cy="5848665"/>
        </p:xfrm>
        <a:graphic>
          <a:graphicData uri="http://schemas.openxmlformats.org/drawingml/2006/table">
            <a:tbl>
              <a:tblPr/>
              <a:tblGrid>
                <a:gridCol w="316969"/>
                <a:gridCol w="765096"/>
                <a:gridCol w="1513796"/>
                <a:gridCol w="1291100"/>
                <a:gridCol w="2694231"/>
                <a:gridCol w="4652057"/>
              </a:tblGrid>
              <a:tr h="5848665">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MİTOXANTRON Flakon(Mitoksantron HCl 2 mg/ml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İlerlemiş meme kanseri, non-Hodgkin lenfoma ve yetişkinlerin akut nonlenfositik lösemilerinde (ANLL)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Mitoksantrona</a:t>
                      </a:r>
                      <a:r>
                        <a:rPr lang="tr-TR" sz="800" b="0" i="0" u="none" strike="noStrike" dirty="0">
                          <a:solidFill>
                            <a:srgbClr val="000000"/>
                          </a:solidFill>
                          <a:latin typeface="Calibri"/>
                        </a:rPr>
                        <a:t> karşı aşırı </a:t>
                      </a:r>
                      <a:r>
                        <a:rPr lang="tr-TR" sz="800" b="0" i="0" u="none" strike="noStrike" dirty="0" err="1">
                          <a:solidFill>
                            <a:srgbClr val="000000"/>
                          </a:solidFill>
                          <a:latin typeface="Calibri"/>
                        </a:rPr>
                        <a:t>duyarlılılığı</a:t>
                      </a:r>
                      <a:r>
                        <a:rPr lang="tr-TR" sz="800" b="0" i="0" u="none" strike="noStrike" dirty="0">
                          <a:solidFill>
                            <a:srgbClr val="000000"/>
                          </a:solidFill>
                          <a:latin typeface="Calibri"/>
                        </a:rPr>
                        <a:t> olduğu bilinenlerde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uygulama: Meme </a:t>
                      </a:r>
                      <a:r>
                        <a:rPr lang="tr-TR" sz="800" b="0" i="0" u="none" strike="noStrike" dirty="0" err="1">
                          <a:solidFill>
                            <a:srgbClr val="000000"/>
                          </a:solidFill>
                          <a:latin typeface="Calibri"/>
                        </a:rPr>
                        <a:t>Ca</a:t>
                      </a:r>
                      <a:r>
                        <a:rPr lang="tr-TR" sz="800" b="0" i="0" u="none" strike="noStrike" dirty="0">
                          <a:solidFill>
                            <a:srgbClr val="000000"/>
                          </a:solidFill>
                          <a:latin typeface="Calibri"/>
                        </a:rPr>
                        <a:t>,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a:t>
                      </a:r>
                      <a:r>
                        <a:rPr lang="tr-TR" sz="800" b="0" i="0" u="none" strike="noStrike" dirty="0">
                          <a:solidFill>
                            <a:srgbClr val="000000"/>
                          </a:solidFill>
                          <a:latin typeface="Calibri"/>
                        </a:rPr>
                        <a:t>, karaciğer </a:t>
                      </a:r>
                      <a:r>
                        <a:rPr lang="tr-TR" sz="800" b="0" i="0" u="none" strike="noStrike" dirty="0" err="1">
                          <a:solidFill>
                            <a:srgbClr val="000000"/>
                          </a:solidFill>
                          <a:latin typeface="Calibri"/>
                        </a:rPr>
                        <a:t>Ca</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a:t>
                      </a:r>
                      <a:r>
                        <a:rPr lang="tr-TR" sz="800" b="0" i="0" u="none" strike="noStrike" dirty="0" err="1">
                          <a:solidFill>
                            <a:srgbClr val="000000"/>
                          </a:solidFill>
                          <a:latin typeface="Calibri"/>
                        </a:rPr>
                        <a:t>Ca</a:t>
                      </a:r>
                      <a:r>
                        <a:rPr lang="tr-TR" sz="800" b="0" i="0" u="none" strike="noStrike" dirty="0">
                          <a:solidFill>
                            <a:srgbClr val="000000"/>
                          </a:solidFill>
                          <a:latin typeface="Calibri"/>
                        </a:rPr>
                        <a:t>: Tek ilaç olarak kullanıldığında ilk kürün başlangıç dozu olarak vücut yüzeyinin her m2'si için 14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önerilir. Bu doz 21 gün sonra tekrarlanabilir. Kemik iliği rezervleri azalan hastalarda ya da genel sağlık durumu bozuk hastalarda başlangıç dozu 12 mg/m2'ye ya da hematolojik parametrelerin tekabül ettiği dozlara düşürülmelidir. 21 gün sonra akyuvarlar ve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sayımı normal seviyelere döner ise, genellikle önceki doz uygulanır. Diğer </a:t>
                      </a:r>
                      <a:r>
                        <a:rPr lang="tr-TR" sz="800" b="0" i="0" u="none" strike="noStrike" dirty="0" err="1">
                          <a:solidFill>
                            <a:srgbClr val="000000"/>
                          </a:solidFill>
                          <a:latin typeface="Calibri"/>
                        </a:rPr>
                        <a:t>miyelotoksik</a:t>
                      </a:r>
                      <a:r>
                        <a:rPr lang="tr-TR" sz="800" b="0" i="0" u="none" strike="noStrike" dirty="0">
                          <a:solidFill>
                            <a:srgbClr val="000000"/>
                          </a:solidFill>
                          <a:latin typeface="Calibri"/>
                        </a:rPr>
                        <a:t> etkili </a:t>
                      </a:r>
                      <a:r>
                        <a:rPr lang="tr-TR" sz="800" b="0" i="0" u="none" strike="noStrike" dirty="0" err="1">
                          <a:solidFill>
                            <a:srgbClr val="000000"/>
                          </a:solidFill>
                          <a:latin typeface="Calibri"/>
                        </a:rPr>
                        <a:t>antineoplastik</a:t>
                      </a:r>
                      <a:r>
                        <a:rPr lang="tr-TR" sz="800" b="0" i="0" u="none" strike="noStrike" dirty="0">
                          <a:solidFill>
                            <a:srgbClr val="000000"/>
                          </a:solidFill>
                          <a:latin typeface="Calibri"/>
                        </a:rPr>
                        <a:t> ilaçlarla kombine edildiğinde </a:t>
                      </a:r>
                      <a:r>
                        <a:rPr lang="tr-TR" sz="800" b="0" i="0" u="none" strike="noStrike" dirty="0" err="1">
                          <a:solidFill>
                            <a:srgbClr val="000000"/>
                          </a:solidFill>
                          <a:latin typeface="Calibri"/>
                        </a:rPr>
                        <a:t>monoterapide</a:t>
                      </a:r>
                      <a:r>
                        <a:rPr lang="tr-TR" sz="800" b="0" i="0" u="none" strike="noStrike" dirty="0">
                          <a:solidFill>
                            <a:srgbClr val="000000"/>
                          </a:solidFill>
                          <a:latin typeface="Calibri"/>
                        </a:rPr>
                        <a:t> önerilen başlangıç dozunun vücut yüzeyinin beher metrekaresi için 2-4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düzeyinde azaltılması tavsiye edilir.  Akut lösemi: İndüksiyon tedavisinde birbirini takip eden 5 gün süre ile günde vücut yüzeyinin beher metrekaresi için 10-12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önerilir. Eğer indüksiyon kürü esnasında şiddetli ya da hayatı tehdit edici hematolojik olmayan yan etkiler ortaya çıkarsa, ikinci küre ancak bu yan etkiler azaldıktan sonra başlanabilir. </a:t>
                      </a:r>
                      <a:r>
                        <a:rPr lang="tr-TR" sz="800" b="0" i="0" u="none" strike="noStrike" dirty="0" err="1">
                          <a:solidFill>
                            <a:srgbClr val="000000"/>
                          </a:solidFill>
                          <a:latin typeface="Calibri"/>
                        </a:rPr>
                        <a:t>İntraplevral</a:t>
                      </a:r>
                      <a:r>
                        <a:rPr lang="tr-TR" sz="800" b="0" i="0" u="none" strike="noStrike" dirty="0">
                          <a:solidFill>
                            <a:srgbClr val="000000"/>
                          </a:solidFill>
                          <a:latin typeface="Calibri"/>
                        </a:rPr>
                        <a:t> uygulama (meme </a:t>
                      </a:r>
                      <a:r>
                        <a:rPr lang="tr-TR" sz="800" b="0" i="0" u="none" strike="noStrike" dirty="0" err="1">
                          <a:solidFill>
                            <a:srgbClr val="000000"/>
                          </a:solidFill>
                          <a:latin typeface="Calibri"/>
                        </a:rPr>
                        <a:t>Ca</a:t>
                      </a:r>
                      <a:r>
                        <a:rPr lang="tr-TR" sz="800" b="0" i="0" u="none" strike="noStrike" dirty="0">
                          <a:solidFill>
                            <a:srgbClr val="000000"/>
                          </a:solidFill>
                          <a:latin typeface="Calibri"/>
                        </a:rPr>
                        <a:t> ve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lenfomanın</a:t>
                      </a:r>
                      <a:r>
                        <a:rPr lang="tr-TR" sz="800" b="0" i="0" u="none" strike="noStrike" dirty="0">
                          <a:solidFill>
                            <a:srgbClr val="000000"/>
                          </a:solidFill>
                          <a:latin typeface="Calibri"/>
                        </a:rPr>
                        <a:t> </a:t>
                      </a:r>
                      <a:r>
                        <a:rPr lang="tr-TR" sz="800" b="0" i="0" u="none" strike="noStrike" dirty="0" err="1">
                          <a:solidFill>
                            <a:srgbClr val="000000"/>
                          </a:solidFill>
                          <a:latin typeface="Calibri"/>
                        </a:rPr>
                        <a:t>plevral</a:t>
                      </a:r>
                      <a:r>
                        <a:rPr lang="tr-TR" sz="800" b="0" i="0" u="none" strike="noStrike" dirty="0">
                          <a:solidFill>
                            <a:srgbClr val="000000"/>
                          </a:solidFill>
                          <a:latin typeface="Calibri"/>
                        </a:rPr>
                        <a:t> metastazlarında): Tek doz 20-30 mg önerilir. Tedaviden önce mümkün olduğu kadar fazla </a:t>
                      </a:r>
                      <a:r>
                        <a:rPr lang="tr-TR" sz="800" b="0" i="0" u="none" strike="noStrike" dirty="0" err="1">
                          <a:solidFill>
                            <a:srgbClr val="000000"/>
                          </a:solidFill>
                          <a:latin typeface="Calibri"/>
                        </a:rPr>
                        <a:t>plevral</a:t>
                      </a:r>
                      <a:r>
                        <a:rPr lang="tr-TR" sz="800" b="0" i="0" u="none" strike="noStrike" dirty="0">
                          <a:solidFill>
                            <a:srgbClr val="000000"/>
                          </a:solidFill>
                          <a:latin typeface="Calibri"/>
                        </a:rPr>
                        <a:t>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direne edilmelidir. İlk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dozunun plevra boşluğunda tutulma zamanı 48 saattir. Bu süreç içinde </a:t>
                      </a:r>
                      <a:r>
                        <a:rPr lang="tr-TR" sz="800" b="0" i="0" u="none" strike="noStrike" dirty="0" err="1">
                          <a:solidFill>
                            <a:srgbClr val="000000"/>
                          </a:solidFill>
                          <a:latin typeface="Calibri"/>
                        </a:rPr>
                        <a:t>sitostatik</a:t>
                      </a:r>
                      <a:r>
                        <a:rPr lang="tr-TR" sz="800" b="0" i="0" u="none" strike="noStrike" dirty="0">
                          <a:solidFill>
                            <a:srgbClr val="000000"/>
                          </a:solidFill>
                          <a:latin typeface="Calibri"/>
                        </a:rPr>
                        <a:t> ilacın plevra içinde iyi dağılabilmesini </a:t>
                      </a:r>
                      <a:r>
                        <a:rPr lang="tr-TR" sz="800" b="0" i="0" u="none" strike="noStrike" dirty="0" err="1">
                          <a:solidFill>
                            <a:srgbClr val="000000"/>
                          </a:solidFill>
                          <a:latin typeface="Calibri"/>
                        </a:rPr>
                        <a:t>sağlıyabilmek</a:t>
                      </a:r>
                      <a:r>
                        <a:rPr lang="tr-TR" sz="800" b="0" i="0" u="none" strike="noStrike" dirty="0">
                          <a:solidFill>
                            <a:srgbClr val="000000"/>
                          </a:solidFill>
                          <a:latin typeface="Calibri"/>
                        </a:rPr>
                        <a:t> için hastalar istirahat etme durumu dışında tutulmalıdır. 48 saat sonra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tekrar direne edilir. Direne edilen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miktarı 200 </a:t>
                      </a:r>
                      <a:r>
                        <a:rPr lang="tr-TR" sz="800" b="0" i="0" u="none" strike="noStrike" dirty="0" err="1">
                          <a:solidFill>
                            <a:srgbClr val="000000"/>
                          </a:solidFill>
                          <a:latin typeface="Calibri"/>
                        </a:rPr>
                        <a:t>ml'den</a:t>
                      </a:r>
                      <a:r>
                        <a:rPr lang="tr-TR" sz="800" b="0" i="0" u="none" strike="noStrike" dirty="0">
                          <a:solidFill>
                            <a:srgbClr val="000000"/>
                          </a:solidFill>
                          <a:latin typeface="Calibri"/>
                        </a:rPr>
                        <a:t> az ise ilk tedavi </a:t>
                      </a:r>
                      <a:r>
                        <a:rPr lang="tr-TR" sz="800" b="0" i="0" u="none" strike="noStrike" dirty="0" err="1">
                          <a:solidFill>
                            <a:srgbClr val="000000"/>
                          </a:solidFill>
                          <a:latin typeface="Calibri"/>
                        </a:rPr>
                        <a:t>siklüsü</a:t>
                      </a:r>
                      <a:r>
                        <a:rPr lang="tr-TR" sz="800" b="0" i="0" u="none" strike="noStrike" dirty="0">
                          <a:solidFill>
                            <a:srgbClr val="000000"/>
                          </a:solidFill>
                          <a:latin typeface="Calibri"/>
                        </a:rPr>
                        <a:t> bitirilir. 200 </a:t>
                      </a:r>
                      <a:r>
                        <a:rPr lang="tr-TR" sz="800" b="0" i="0" u="none" strike="noStrike" dirty="0" err="1">
                          <a:solidFill>
                            <a:srgbClr val="000000"/>
                          </a:solidFill>
                          <a:latin typeface="Calibri"/>
                        </a:rPr>
                        <a:t>ml'den</a:t>
                      </a:r>
                      <a:r>
                        <a:rPr lang="tr-TR" sz="800" b="0" i="0" u="none" strike="noStrike" dirty="0">
                          <a:solidFill>
                            <a:srgbClr val="000000"/>
                          </a:solidFill>
                          <a:latin typeface="Calibri"/>
                        </a:rPr>
                        <a:t> daha fazla ise tekrar 30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uygulanır. Bundan önce hematolojik parametreler kontrol edilmelidir. İkinci doz yerinde bırakılabilir. Bir tedavi </a:t>
                      </a:r>
                      <a:r>
                        <a:rPr lang="tr-TR" sz="800" b="0" i="0" u="none" strike="noStrike" dirty="0" err="1">
                          <a:solidFill>
                            <a:srgbClr val="000000"/>
                          </a:solidFill>
                          <a:latin typeface="Calibri"/>
                        </a:rPr>
                        <a:t>siklusu</a:t>
                      </a:r>
                      <a:r>
                        <a:rPr lang="tr-TR" sz="800" b="0" i="0" u="none" strike="noStrike" dirty="0">
                          <a:solidFill>
                            <a:srgbClr val="000000"/>
                          </a:solidFill>
                          <a:latin typeface="Calibri"/>
                        </a:rPr>
                        <a:t> için maksimum doz 60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Dört hafta sonra lökosit ve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sayıları normal değerlerde ise uygulama tekrar edilebilir. </a:t>
                      </a:r>
                      <a:r>
                        <a:rPr lang="tr-TR" sz="800" b="0" i="0" u="none" strike="noStrike" dirty="0" err="1">
                          <a:solidFill>
                            <a:srgbClr val="000000"/>
                          </a:solidFill>
                          <a:latin typeface="Calibri"/>
                        </a:rPr>
                        <a:t>Sitostatik</a:t>
                      </a:r>
                      <a:r>
                        <a:rPr lang="tr-TR" sz="800" b="0" i="0" u="none" strike="noStrike" dirty="0">
                          <a:solidFill>
                            <a:srgbClr val="000000"/>
                          </a:solidFill>
                          <a:latin typeface="Calibri"/>
                        </a:rPr>
                        <a:t> ilaçlarla sistemik tedavi </a:t>
                      </a:r>
                      <a:r>
                        <a:rPr lang="tr-TR" sz="800" b="0" i="0" u="none" strike="noStrike" dirty="0" err="1">
                          <a:solidFill>
                            <a:srgbClr val="000000"/>
                          </a:solidFill>
                          <a:latin typeface="Calibri"/>
                        </a:rPr>
                        <a:t>intraplevral</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uygulamasından 4 hafta önce ve 4 hafta sonraya kadar yapılmamalıdır.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Önerilen dozlarda verilmesiyle düşük düzeyde bir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beklenilmelidir.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genellikle geçici olup, en düşük değere 10 günde erişilir ve çoğunlukla 21. günde normale döner.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oluşabilir , anemi ise daha nadirdir. Zayıf ya da önceden yoğun kemoterapi almış hastalarda kemik iliği depresyonu daha şiddetli ve uzun süreli olabilir. İlerlemiş meme kanseri ve </a:t>
                      </a:r>
                      <a:r>
                        <a:rPr lang="tr-TR" sz="800" b="0" i="0" u="none" strike="noStrike" dirty="0" err="1">
                          <a:solidFill>
                            <a:srgbClr val="000000"/>
                          </a:solidFill>
                          <a:latin typeface="Calibri"/>
                        </a:rPr>
                        <a:t>lenfomalarda</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mitoksantronun</a:t>
                      </a:r>
                      <a:r>
                        <a:rPr lang="tr-TR" sz="800" b="0" i="0" u="none" strike="noStrike" dirty="0">
                          <a:solidFill>
                            <a:srgbClr val="000000"/>
                          </a:solidFill>
                          <a:latin typeface="Calibri"/>
                        </a:rPr>
                        <a:t> 21 günde bir enjekte edilmesiyle en sık ortaya çıkan yan etkiler bulantı ve kusmadır. Diğer bir yan etkisi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olup, genellikle hafif seyreder ve tedavinin kesilmesiyle birlikte düzelir. Daha nadir bildirilen yan etkilerse </a:t>
                      </a:r>
                      <a:r>
                        <a:rPr lang="tr-TR" sz="800" b="0" i="0" u="none" strike="noStrike" dirty="0" err="1">
                          <a:solidFill>
                            <a:srgbClr val="000000"/>
                          </a:solidFill>
                          <a:latin typeface="Calibri"/>
                        </a:rPr>
                        <a:t>amenore</a:t>
                      </a:r>
                      <a:r>
                        <a:rPr lang="tr-TR" sz="800" b="0" i="0" u="none" strike="noStrike" dirty="0">
                          <a:solidFill>
                            <a:srgbClr val="000000"/>
                          </a:solidFill>
                          <a:latin typeface="Calibri"/>
                        </a:rPr>
                        <a:t>, iştahsızlık, kabızlık, ishal,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yorgunluk hali, ateş,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kanama,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gibi durumlardır. Zaman zaman klinik önemi olan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yan etkiler sol </a:t>
                      </a:r>
                      <a:r>
                        <a:rPr lang="tr-TR" sz="800" b="0" i="0" u="none" strike="noStrike" dirty="0" err="1">
                          <a:solidFill>
                            <a:srgbClr val="000000"/>
                          </a:solidFill>
                          <a:latin typeface="Calibri"/>
                        </a:rPr>
                        <a:t>ventrikül</a:t>
                      </a:r>
                      <a:r>
                        <a:rPr lang="tr-TR" sz="800" b="0" i="0" u="none" strike="noStrike" dirty="0">
                          <a:solidFill>
                            <a:srgbClr val="000000"/>
                          </a:solidFill>
                          <a:latin typeface="Calibri"/>
                        </a:rPr>
                        <a:t> </a:t>
                      </a:r>
                      <a:r>
                        <a:rPr lang="tr-TR" sz="800" b="0" i="0" u="none" strike="noStrike" dirty="0" err="1">
                          <a:solidFill>
                            <a:srgbClr val="000000"/>
                          </a:solidFill>
                          <a:latin typeface="Calibri"/>
                        </a:rPr>
                        <a:t>ejeksiyon</a:t>
                      </a:r>
                      <a:r>
                        <a:rPr lang="tr-TR" sz="800" b="0" i="0" u="none" strike="noStrike" dirty="0">
                          <a:solidFill>
                            <a:srgbClr val="000000"/>
                          </a:solidFill>
                          <a:latin typeface="Calibri"/>
                        </a:rPr>
                        <a:t> fraksiyonunda azalma, EKG değişiklikleri, akut aritmiler oluşabilir. Keza dijital ve/veya </a:t>
                      </a:r>
                      <a:r>
                        <a:rPr lang="tr-TR" sz="800" b="0" i="0" u="none" strike="noStrike" dirty="0" err="1">
                          <a:solidFill>
                            <a:srgbClr val="000000"/>
                          </a:solidFill>
                          <a:latin typeface="Calibri"/>
                        </a:rPr>
                        <a:t>diüretik</a:t>
                      </a:r>
                      <a:r>
                        <a:rPr lang="tr-TR" sz="800" b="0" i="0" u="none" strike="noStrike" dirty="0">
                          <a:solidFill>
                            <a:srgbClr val="000000"/>
                          </a:solidFill>
                          <a:latin typeface="Calibri"/>
                        </a:rPr>
                        <a:t> tedavisine iyi yanıt veren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gelişebilir.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96291" y="461941"/>
            <a:ext cx="1011777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64108" y="832933"/>
          <a:ext cx="11521279" cy="5832647"/>
        </p:xfrm>
        <a:graphic>
          <a:graphicData uri="http://schemas.openxmlformats.org/drawingml/2006/table">
            <a:tbl>
              <a:tblPr/>
              <a:tblGrid>
                <a:gridCol w="325097"/>
                <a:gridCol w="784712"/>
                <a:gridCol w="1552612"/>
                <a:gridCol w="1324204"/>
                <a:gridCol w="2763313"/>
                <a:gridCol w="4771341"/>
              </a:tblGrid>
              <a:tr h="5832647">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dirty="0">
                          <a:solidFill>
                            <a:srgbClr val="000000"/>
                          </a:solidFill>
                          <a:latin typeface="Calibri"/>
                        </a:rPr>
                        <a:t>MİTOXANTRON EBEWE Flakon(Mitoksantron HCl 2 mg/ml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İlerlemiş meme kanseri, non-Hodgkin lenfoma ve yetişkinlerin akut nonlenfositik lösemilerinde (ANLL)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Mitoksantrona karşı aşırı duyarlılılığı olduğu bilinenlerde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uygulama: Meme </a:t>
                      </a:r>
                      <a:r>
                        <a:rPr lang="tr-TR" sz="800" b="0" i="0" u="none" strike="noStrike" dirty="0" err="1">
                          <a:solidFill>
                            <a:srgbClr val="000000"/>
                          </a:solidFill>
                          <a:latin typeface="Calibri"/>
                        </a:rPr>
                        <a:t>Ca</a:t>
                      </a:r>
                      <a:r>
                        <a:rPr lang="tr-TR" sz="800" b="0" i="0" u="none" strike="noStrike" dirty="0">
                          <a:solidFill>
                            <a:srgbClr val="000000"/>
                          </a:solidFill>
                          <a:latin typeface="Calibri"/>
                        </a:rPr>
                        <a:t>,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a:t>
                      </a:r>
                      <a:r>
                        <a:rPr lang="tr-TR" sz="800" b="0" i="0" u="none" strike="noStrike" dirty="0">
                          <a:solidFill>
                            <a:srgbClr val="000000"/>
                          </a:solidFill>
                          <a:latin typeface="Calibri"/>
                        </a:rPr>
                        <a:t>, karaciğer </a:t>
                      </a:r>
                      <a:r>
                        <a:rPr lang="tr-TR" sz="800" b="0" i="0" u="none" strike="noStrike" dirty="0" err="1">
                          <a:solidFill>
                            <a:srgbClr val="000000"/>
                          </a:solidFill>
                          <a:latin typeface="Calibri"/>
                        </a:rPr>
                        <a:t>Ca</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a:t>
                      </a:r>
                      <a:r>
                        <a:rPr lang="tr-TR" sz="800" b="0" i="0" u="none" strike="noStrike" dirty="0" err="1">
                          <a:solidFill>
                            <a:srgbClr val="000000"/>
                          </a:solidFill>
                          <a:latin typeface="Calibri"/>
                        </a:rPr>
                        <a:t>Ca</a:t>
                      </a:r>
                      <a:r>
                        <a:rPr lang="tr-TR" sz="800" b="0" i="0" u="none" strike="noStrike" dirty="0">
                          <a:solidFill>
                            <a:srgbClr val="000000"/>
                          </a:solidFill>
                          <a:latin typeface="Calibri"/>
                        </a:rPr>
                        <a:t>: Tek ilaç olarak kullanıldığında ilk kürün başlangıç dozu olarak vücut yüzeyinin her m2'si için 14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önerilir. Bu doz 21 gün sonra tekrarlanabilir. Kemik iliği rezervleri azalan hastalarda ya da genel sağlık durumu bozuk hastalarda başlangıç dozu 12 mg/m2'ye ya da hematolojik parametrelerin tekabül ettiği dozlara düşürülmelidir. 21 gün sonra akyuvarlar ve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sayımı normal seviyelere döner ise, genellikle önceki doz uygulanır. Diğer </a:t>
                      </a:r>
                      <a:r>
                        <a:rPr lang="tr-TR" sz="800" b="0" i="0" u="none" strike="noStrike" dirty="0" err="1">
                          <a:solidFill>
                            <a:srgbClr val="000000"/>
                          </a:solidFill>
                          <a:latin typeface="Calibri"/>
                        </a:rPr>
                        <a:t>miyelotoksik</a:t>
                      </a:r>
                      <a:r>
                        <a:rPr lang="tr-TR" sz="800" b="0" i="0" u="none" strike="noStrike" dirty="0">
                          <a:solidFill>
                            <a:srgbClr val="000000"/>
                          </a:solidFill>
                          <a:latin typeface="Calibri"/>
                        </a:rPr>
                        <a:t> etkili </a:t>
                      </a:r>
                      <a:r>
                        <a:rPr lang="tr-TR" sz="800" b="0" i="0" u="none" strike="noStrike" dirty="0" err="1">
                          <a:solidFill>
                            <a:srgbClr val="000000"/>
                          </a:solidFill>
                          <a:latin typeface="Calibri"/>
                        </a:rPr>
                        <a:t>antineoplastik</a:t>
                      </a:r>
                      <a:r>
                        <a:rPr lang="tr-TR" sz="800" b="0" i="0" u="none" strike="noStrike" dirty="0">
                          <a:solidFill>
                            <a:srgbClr val="000000"/>
                          </a:solidFill>
                          <a:latin typeface="Calibri"/>
                        </a:rPr>
                        <a:t> ilaçlarla kombine edildiğinde </a:t>
                      </a:r>
                      <a:r>
                        <a:rPr lang="tr-TR" sz="800" b="0" i="0" u="none" strike="noStrike" dirty="0" err="1">
                          <a:solidFill>
                            <a:srgbClr val="000000"/>
                          </a:solidFill>
                          <a:latin typeface="Calibri"/>
                        </a:rPr>
                        <a:t>monoterapide</a:t>
                      </a:r>
                      <a:r>
                        <a:rPr lang="tr-TR" sz="800" b="0" i="0" u="none" strike="noStrike" dirty="0">
                          <a:solidFill>
                            <a:srgbClr val="000000"/>
                          </a:solidFill>
                          <a:latin typeface="Calibri"/>
                        </a:rPr>
                        <a:t> önerilen başlangıç dozunun vücut yüzeyinin beher metrekaresi için 2-4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düzeyinde azaltılması tavsiye edilir.  Akut lösemi: İndüksiyon tedavisinde birbirini takip eden 5 gün süre ile günde vücut yüzeyinin beher metrekaresi için 10-12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önerilir. Eğer indüksiyon kürü esnasında şiddetli ya da hayatı tehdit edici hematolojik olmayan yan etkiler ortaya çıkarsa, ikinci küre ancak bu yan etkiler azaldıktan sonra başlanabilir. </a:t>
                      </a:r>
                      <a:r>
                        <a:rPr lang="tr-TR" sz="800" b="0" i="0" u="none" strike="noStrike" dirty="0" err="1">
                          <a:solidFill>
                            <a:srgbClr val="000000"/>
                          </a:solidFill>
                          <a:latin typeface="Calibri"/>
                        </a:rPr>
                        <a:t>İntraplevral</a:t>
                      </a:r>
                      <a:r>
                        <a:rPr lang="tr-TR" sz="800" b="0" i="0" u="none" strike="noStrike" dirty="0">
                          <a:solidFill>
                            <a:srgbClr val="000000"/>
                          </a:solidFill>
                          <a:latin typeface="Calibri"/>
                        </a:rPr>
                        <a:t> uygulama (meme </a:t>
                      </a:r>
                      <a:r>
                        <a:rPr lang="tr-TR" sz="800" b="0" i="0" u="none" strike="noStrike" dirty="0" err="1">
                          <a:solidFill>
                            <a:srgbClr val="000000"/>
                          </a:solidFill>
                          <a:latin typeface="Calibri"/>
                        </a:rPr>
                        <a:t>Ca</a:t>
                      </a:r>
                      <a:r>
                        <a:rPr lang="tr-TR" sz="800" b="0" i="0" u="none" strike="noStrike" dirty="0">
                          <a:solidFill>
                            <a:srgbClr val="000000"/>
                          </a:solidFill>
                          <a:latin typeface="Calibri"/>
                        </a:rPr>
                        <a:t> ve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lenfomanın</a:t>
                      </a:r>
                      <a:r>
                        <a:rPr lang="tr-TR" sz="800" b="0" i="0" u="none" strike="noStrike" dirty="0">
                          <a:solidFill>
                            <a:srgbClr val="000000"/>
                          </a:solidFill>
                          <a:latin typeface="Calibri"/>
                        </a:rPr>
                        <a:t> </a:t>
                      </a:r>
                      <a:r>
                        <a:rPr lang="tr-TR" sz="800" b="0" i="0" u="none" strike="noStrike" dirty="0" err="1">
                          <a:solidFill>
                            <a:srgbClr val="000000"/>
                          </a:solidFill>
                          <a:latin typeface="Calibri"/>
                        </a:rPr>
                        <a:t>plevral</a:t>
                      </a:r>
                      <a:r>
                        <a:rPr lang="tr-TR" sz="800" b="0" i="0" u="none" strike="noStrike" dirty="0">
                          <a:solidFill>
                            <a:srgbClr val="000000"/>
                          </a:solidFill>
                          <a:latin typeface="Calibri"/>
                        </a:rPr>
                        <a:t> metastazlarında): Tek doz 20-30 mg önerilir. Tedaviden önce mümkün olduğu kadar fazla </a:t>
                      </a:r>
                      <a:r>
                        <a:rPr lang="tr-TR" sz="800" b="0" i="0" u="none" strike="noStrike" dirty="0" err="1">
                          <a:solidFill>
                            <a:srgbClr val="000000"/>
                          </a:solidFill>
                          <a:latin typeface="Calibri"/>
                        </a:rPr>
                        <a:t>plevral</a:t>
                      </a:r>
                      <a:r>
                        <a:rPr lang="tr-TR" sz="800" b="0" i="0" u="none" strike="noStrike" dirty="0">
                          <a:solidFill>
                            <a:srgbClr val="000000"/>
                          </a:solidFill>
                          <a:latin typeface="Calibri"/>
                        </a:rPr>
                        <a:t>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direne edilmelidir. İlk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dozunun plevra boşluğunda tutulma zamanı 48 saattir. Bu süreç içinde </a:t>
                      </a:r>
                      <a:r>
                        <a:rPr lang="tr-TR" sz="800" b="0" i="0" u="none" strike="noStrike" dirty="0" err="1">
                          <a:solidFill>
                            <a:srgbClr val="000000"/>
                          </a:solidFill>
                          <a:latin typeface="Calibri"/>
                        </a:rPr>
                        <a:t>sitostatik</a:t>
                      </a:r>
                      <a:r>
                        <a:rPr lang="tr-TR" sz="800" b="0" i="0" u="none" strike="noStrike" dirty="0">
                          <a:solidFill>
                            <a:srgbClr val="000000"/>
                          </a:solidFill>
                          <a:latin typeface="Calibri"/>
                        </a:rPr>
                        <a:t> ilacın plevra içinde iyi dağılabilmesini </a:t>
                      </a:r>
                      <a:r>
                        <a:rPr lang="tr-TR" sz="800" b="0" i="0" u="none" strike="noStrike" dirty="0" err="1">
                          <a:solidFill>
                            <a:srgbClr val="000000"/>
                          </a:solidFill>
                          <a:latin typeface="Calibri"/>
                        </a:rPr>
                        <a:t>sağlıyabilmek</a:t>
                      </a:r>
                      <a:r>
                        <a:rPr lang="tr-TR" sz="800" b="0" i="0" u="none" strike="noStrike" dirty="0">
                          <a:solidFill>
                            <a:srgbClr val="000000"/>
                          </a:solidFill>
                          <a:latin typeface="Calibri"/>
                        </a:rPr>
                        <a:t> için hastalar istirahat etme durumu dışında tutulmalıdır. 48 saat sonra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tekrar direne edilir. Direne edilen </a:t>
                      </a:r>
                      <a:r>
                        <a:rPr lang="tr-TR" sz="800" b="0" i="0" u="none" strike="noStrike" dirty="0" err="1">
                          <a:solidFill>
                            <a:srgbClr val="000000"/>
                          </a:solidFill>
                          <a:latin typeface="Calibri"/>
                        </a:rPr>
                        <a:t>eksüda</a:t>
                      </a:r>
                      <a:r>
                        <a:rPr lang="tr-TR" sz="800" b="0" i="0" u="none" strike="noStrike" dirty="0">
                          <a:solidFill>
                            <a:srgbClr val="000000"/>
                          </a:solidFill>
                          <a:latin typeface="Calibri"/>
                        </a:rPr>
                        <a:t> miktarı 200 </a:t>
                      </a:r>
                      <a:r>
                        <a:rPr lang="tr-TR" sz="800" b="0" i="0" u="none" strike="noStrike" dirty="0" err="1">
                          <a:solidFill>
                            <a:srgbClr val="000000"/>
                          </a:solidFill>
                          <a:latin typeface="Calibri"/>
                        </a:rPr>
                        <a:t>ml'den</a:t>
                      </a:r>
                      <a:r>
                        <a:rPr lang="tr-TR" sz="800" b="0" i="0" u="none" strike="noStrike" dirty="0">
                          <a:solidFill>
                            <a:srgbClr val="000000"/>
                          </a:solidFill>
                          <a:latin typeface="Calibri"/>
                        </a:rPr>
                        <a:t> az ise ilk tedavi </a:t>
                      </a:r>
                      <a:r>
                        <a:rPr lang="tr-TR" sz="800" b="0" i="0" u="none" strike="noStrike" dirty="0" err="1">
                          <a:solidFill>
                            <a:srgbClr val="000000"/>
                          </a:solidFill>
                          <a:latin typeface="Calibri"/>
                        </a:rPr>
                        <a:t>siklüsü</a:t>
                      </a:r>
                      <a:r>
                        <a:rPr lang="tr-TR" sz="800" b="0" i="0" u="none" strike="noStrike" dirty="0">
                          <a:solidFill>
                            <a:srgbClr val="000000"/>
                          </a:solidFill>
                          <a:latin typeface="Calibri"/>
                        </a:rPr>
                        <a:t> bitirilir. 200 </a:t>
                      </a:r>
                      <a:r>
                        <a:rPr lang="tr-TR" sz="800" b="0" i="0" u="none" strike="noStrike" dirty="0" err="1">
                          <a:solidFill>
                            <a:srgbClr val="000000"/>
                          </a:solidFill>
                          <a:latin typeface="Calibri"/>
                        </a:rPr>
                        <a:t>ml'den</a:t>
                      </a:r>
                      <a:r>
                        <a:rPr lang="tr-TR" sz="800" b="0" i="0" u="none" strike="noStrike" dirty="0">
                          <a:solidFill>
                            <a:srgbClr val="000000"/>
                          </a:solidFill>
                          <a:latin typeface="Calibri"/>
                        </a:rPr>
                        <a:t> daha fazla ise tekrar 30 mg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uygulanır. Bundan önce hematolojik parametreler kontrol edilmelidir. İkinci doz yerinde bırakılabilir. Bir tedavi </a:t>
                      </a:r>
                      <a:r>
                        <a:rPr lang="tr-TR" sz="800" b="0" i="0" u="none" strike="noStrike" dirty="0" err="1">
                          <a:solidFill>
                            <a:srgbClr val="000000"/>
                          </a:solidFill>
                          <a:latin typeface="Calibri"/>
                        </a:rPr>
                        <a:t>siklusu</a:t>
                      </a:r>
                      <a:r>
                        <a:rPr lang="tr-TR" sz="800" b="0" i="0" u="none" strike="noStrike" dirty="0">
                          <a:solidFill>
                            <a:srgbClr val="000000"/>
                          </a:solidFill>
                          <a:latin typeface="Calibri"/>
                        </a:rPr>
                        <a:t> için maksimum doz 60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Dört hafta sonra lökosit ve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sayıları normal değerlerde ise uygulama tekrar edilebilir. </a:t>
                      </a:r>
                      <a:r>
                        <a:rPr lang="tr-TR" sz="800" b="0" i="0" u="none" strike="noStrike" dirty="0" err="1">
                          <a:solidFill>
                            <a:srgbClr val="000000"/>
                          </a:solidFill>
                          <a:latin typeface="Calibri"/>
                        </a:rPr>
                        <a:t>Sitostatik</a:t>
                      </a:r>
                      <a:r>
                        <a:rPr lang="tr-TR" sz="800" b="0" i="0" u="none" strike="noStrike" dirty="0">
                          <a:solidFill>
                            <a:srgbClr val="000000"/>
                          </a:solidFill>
                          <a:latin typeface="Calibri"/>
                        </a:rPr>
                        <a:t> ilaçlarla sistemik tedavi </a:t>
                      </a:r>
                      <a:r>
                        <a:rPr lang="tr-TR" sz="800" b="0" i="0" u="none" strike="noStrike" dirty="0" err="1">
                          <a:solidFill>
                            <a:srgbClr val="000000"/>
                          </a:solidFill>
                          <a:latin typeface="Calibri"/>
                        </a:rPr>
                        <a:t>intraplevral</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a:t>
                      </a:r>
                      <a:r>
                        <a:rPr lang="tr-TR" sz="800" b="0" i="0" u="none" strike="noStrike" dirty="0">
                          <a:solidFill>
                            <a:srgbClr val="000000"/>
                          </a:solidFill>
                          <a:latin typeface="Calibri"/>
                        </a:rPr>
                        <a:t> uygulamasından 4 hafta önce ve 4 hafta sonraya kadar yapılmamalıdır.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Önerilen dozlarda verilmesiyle düşük düzeyde bir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beklenilmelidir.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genellikle geçici olup, en düşük değere 10 günde erişilir ve çoğunlukla 21. günde normale döner.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oluşabilir , anemi ise daha nadirdir. Zayıf ya da önceden yoğun kemoterapi almış hastalarda kemik iliği depresyonu daha şiddetli ve uzun süreli olabilir. İlerlemiş meme kanseri ve </a:t>
                      </a:r>
                      <a:r>
                        <a:rPr lang="tr-TR" sz="800" b="0" i="0" u="none" strike="noStrike" dirty="0" err="1">
                          <a:solidFill>
                            <a:srgbClr val="000000"/>
                          </a:solidFill>
                          <a:latin typeface="Calibri"/>
                        </a:rPr>
                        <a:t>lenfomalarda</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mitoksantronun</a:t>
                      </a:r>
                      <a:r>
                        <a:rPr lang="tr-TR" sz="800" b="0" i="0" u="none" strike="noStrike" dirty="0">
                          <a:solidFill>
                            <a:srgbClr val="000000"/>
                          </a:solidFill>
                          <a:latin typeface="Calibri"/>
                        </a:rPr>
                        <a:t> 21 günde bir enjekte edilmesiyle en sık ortaya çıkan yan etkiler bulantı ve kusmadır. Diğer bir yan etkisi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olup, genellikle hafif seyreder ve tedavinin kesilmesiyle birlikte düzelir. Daha nadir bildirilen yan etkilerse </a:t>
                      </a:r>
                      <a:r>
                        <a:rPr lang="tr-TR" sz="800" b="0" i="0" u="none" strike="noStrike" dirty="0" err="1">
                          <a:solidFill>
                            <a:srgbClr val="000000"/>
                          </a:solidFill>
                          <a:latin typeface="Calibri"/>
                        </a:rPr>
                        <a:t>amenore</a:t>
                      </a:r>
                      <a:r>
                        <a:rPr lang="tr-TR" sz="800" b="0" i="0" u="none" strike="noStrike" dirty="0">
                          <a:solidFill>
                            <a:srgbClr val="000000"/>
                          </a:solidFill>
                          <a:latin typeface="Calibri"/>
                        </a:rPr>
                        <a:t>, iştahsızlık, kabızlık, ishal,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yorgunluk hali, ateş,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kanama,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gibi durumlardır. Zaman zaman klinik önemi olan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yan etkiler sol </a:t>
                      </a:r>
                      <a:r>
                        <a:rPr lang="tr-TR" sz="800" b="0" i="0" u="none" strike="noStrike" dirty="0" err="1">
                          <a:solidFill>
                            <a:srgbClr val="000000"/>
                          </a:solidFill>
                          <a:latin typeface="Calibri"/>
                        </a:rPr>
                        <a:t>ventrikül</a:t>
                      </a:r>
                      <a:r>
                        <a:rPr lang="tr-TR" sz="800" b="0" i="0" u="none" strike="noStrike" dirty="0">
                          <a:solidFill>
                            <a:srgbClr val="000000"/>
                          </a:solidFill>
                          <a:latin typeface="Calibri"/>
                        </a:rPr>
                        <a:t> </a:t>
                      </a:r>
                      <a:r>
                        <a:rPr lang="tr-TR" sz="800" b="0" i="0" u="none" strike="noStrike" dirty="0" err="1">
                          <a:solidFill>
                            <a:srgbClr val="000000"/>
                          </a:solidFill>
                          <a:latin typeface="Calibri"/>
                        </a:rPr>
                        <a:t>ejeksiyon</a:t>
                      </a:r>
                      <a:r>
                        <a:rPr lang="tr-TR" sz="800" b="0" i="0" u="none" strike="noStrike" dirty="0">
                          <a:solidFill>
                            <a:srgbClr val="000000"/>
                          </a:solidFill>
                          <a:latin typeface="Calibri"/>
                        </a:rPr>
                        <a:t> fraksiyonunda azalma, EKG değişiklikleri, akut aritmiler oluşabilir. Keza dijital ve/veya </a:t>
                      </a:r>
                      <a:r>
                        <a:rPr lang="tr-TR" sz="800" b="0" i="0" u="none" strike="noStrike" dirty="0" err="1">
                          <a:solidFill>
                            <a:srgbClr val="000000"/>
                          </a:solidFill>
                          <a:latin typeface="Calibri"/>
                        </a:rPr>
                        <a:t>diüretik</a:t>
                      </a:r>
                      <a:r>
                        <a:rPr lang="tr-TR" sz="800" b="0" i="0" u="none" strike="noStrike" dirty="0">
                          <a:solidFill>
                            <a:srgbClr val="000000"/>
                          </a:solidFill>
                          <a:latin typeface="Calibri"/>
                        </a:rPr>
                        <a:t> tedavisine iyi yanıt veren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gelişebilir.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377539" y="473816"/>
            <a:ext cx="1043840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61" y="620689"/>
          <a:ext cx="11233247" cy="5040559"/>
        </p:xfrm>
        <a:graphic>
          <a:graphicData uri="http://schemas.openxmlformats.org/drawingml/2006/table">
            <a:tbl>
              <a:tblPr/>
              <a:tblGrid>
                <a:gridCol w="316969"/>
                <a:gridCol w="765095"/>
                <a:gridCol w="1513796"/>
                <a:gridCol w="1291099"/>
                <a:gridCol w="2694231"/>
                <a:gridCol w="4652057"/>
              </a:tblGrid>
              <a:tr h="5040559">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dirty="0">
                          <a:solidFill>
                            <a:srgbClr val="000000"/>
                          </a:solidFill>
                          <a:latin typeface="Calibri"/>
                        </a:rPr>
                        <a:t>NEOTALEM Flakon  (Mitoksantron HCl 2 mg/ml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İlerlemiş meme kanseri, non-Hodgkin lenfoma ve yetişkinlerin akut nonlenfositik lösemilerinde (ANLL)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Mitoksantrona</a:t>
                      </a:r>
                      <a:r>
                        <a:rPr lang="tr-TR" sz="800" b="0" i="0" u="none" strike="noStrike" dirty="0">
                          <a:solidFill>
                            <a:srgbClr val="000000"/>
                          </a:solidFill>
                          <a:latin typeface="Calibri"/>
                        </a:rPr>
                        <a:t> karşı aşırı </a:t>
                      </a:r>
                      <a:r>
                        <a:rPr lang="tr-TR" sz="800" b="0" i="0" u="none" strike="noStrike" dirty="0" err="1">
                          <a:solidFill>
                            <a:srgbClr val="000000"/>
                          </a:solidFill>
                          <a:latin typeface="Calibri"/>
                        </a:rPr>
                        <a:t>duyarlılılığı</a:t>
                      </a:r>
                      <a:r>
                        <a:rPr lang="tr-TR" sz="800" b="0" i="0" u="none" strike="noStrike" dirty="0">
                          <a:solidFill>
                            <a:srgbClr val="000000"/>
                          </a:solidFill>
                          <a:latin typeface="Calibri"/>
                        </a:rPr>
                        <a:t> olduğu bilinenlerde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İlerlemiş göğüs kanseri, non-hodgkin lenfoma, heptoma: Tek ajan olarak: Neotalem'in önerilen başlangıç dozu 21 günde tekrarlanabilen tek i.v. doz şeklinde 14 mg/m2'dir. Kemik iliği rezervi düşük hastalarda bu dozun 12 mg/m2 olması önerilir. 21 gün içinde lökosit ve trombosit değerleri normale dönmüşse evvelki doz tekrarlanabilir. Kombinasyon tedavisi: Tek ajan olarak kullanıldığında önerilen dozun 2-4 mg/m2 daha azı olmalıdır. Akut non-lenfositik Iösemide tek ajan olarak kullanımında remisyonun başlaması için önerilen doz günlük tek i.v. doz şeklinde 5 gün arka arkaya 12 mg/m2'dir. Kombinasyon tedavisi: Daha yeni deneyimler elde edilene kadar dikkatle kullanılmalıdır.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Önerilen dozlarda verilmesiyle düşük düzeyde bir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beklenilmelidir.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genellikle geçici olup, en düşük değere 10 günde erişilir ve çoğunlukla 21. günde normale döner.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oluşabilir , anemi ise daha nadirdir. Zayıf ya da önceden yoğun kemoterapi almış hastalarda kemik iliği depresyonu daha şiddetli ve uzun süreli olabilir. İlerlemiş meme kanseri ve </a:t>
                      </a:r>
                      <a:r>
                        <a:rPr lang="tr-TR" sz="800" b="0" i="0" u="none" strike="noStrike" dirty="0" err="1">
                          <a:solidFill>
                            <a:srgbClr val="000000"/>
                          </a:solidFill>
                          <a:latin typeface="Calibri"/>
                        </a:rPr>
                        <a:t>lenfomalarda</a:t>
                      </a:r>
                      <a:r>
                        <a:rPr lang="tr-TR" sz="800" b="0" i="0" u="none" strike="noStrike" dirty="0">
                          <a:solidFill>
                            <a:srgbClr val="000000"/>
                          </a:solidFill>
                          <a:latin typeface="Calibri"/>
                        </a:rPr>
                        <a:t>, </a:t>
                      </a:r>
                      <a:r>
                        <a:rPr lang="tr-TR" sz="800" b="0" i="0" u="none" strike="noStrike" dirty="0" err="1">
                          <a:solidFill>
                            <a:srgbClr val="000000"/>
                          </a:solidFill>
                          <a:latin typeface="Calibri"/>
                        </a:rPr>
                        <a:t>mitoksantronun</a:t>
                      </a:r>
                      <a:r>
                        <a:rPr lang="tr-TR" sz="800" b="0" i="0" u="none" strike="noStrike" dirty="0">
                          <a:solidFill>
                            <a:srgbClr val="000000"/>
                          </a:solidFill>
                          <a:latin typeface="Calibri"/>
                        </a:rPr>
                        <a:t> 21 günde bir enjekte edilmesiyle en sık ortaya çıkan yan etkiler bulantı ve kusmadır. Diğer bir yan etkisi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olup, genellikle hafif seyreder ve tedavinin kesilmesiyle birlikte düzelir. Daha nadir bildirilen yan etkilerse </a:t>
                      </a:r>
                      <a:r>
                        <a:rPr lang="tr-TR" sz="800" b="0" i="0" u="none" strike="noStrike" dirty="0" err="1">
                          <a:solidFill>
                            <a:srgbClr val="000000"/>
                          </a:solidFill>
                          <a:latin typeface="Calibri"/>
                        </a:rPr>
                        <a:t>amenore</a:t>
                      </a:r>
                      <a:r>
                        <a:rPr lang="tr-TR" sz="800" b="0" i="0" u="none" strike="noStrike" dirty="0">
                          <a:solidFill>
                            <a:srgbClr val="000000"/>
                          </a:solidFill>
                          <a:latin typeface="Calibri"/>
                        </a:rPr>
                        <a:t>, iştahsızlık, kabızlık, ishal,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yorgunluk hali, ateş,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kanama,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gibi durumlardır. Zaman zaman klinik önemi olan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yan etkiler sol </a:t>
                      </a:r>
                      <a:r>
                        <a:rPr lang="tr-TR" sz="800" b="0" i="0" u="none" strike="noStrike" dirty="0" err="1">
                          <a:solidFill>
                            <a:srgbClr val="000000"/>
                          </a:solidFill>
                          <a:latin typeface="Calibri"/>
                        </a:rPr>
                        <a:t>ventrikül</a:t>
                      </a:r>
                      <a:r>
                        <a:rPr lang="tr-TR" sz="800" b="0" i="0" u="none" strike="noStrike" dirty="0">
                          <a:solidFill>
                            <a:srgbClr val="000000"/>
                          </a:solidFill>
                          <a:latin typeface="Calibri"/>
                        </a:rPr>
                        <a:t> </a:t>
                      </a:r>
                      <a:r>
                        <a:rPr lang="tr-TR" sz="800" b="0" i="0" u="none" strike="noStrike" dirty="0" err="1">
                          <a:solidFill>
                            <a:srgbClr val="000000"/>
                          </a:solidFill>
                          <a:latin typeface="Calibri"/>
                        </a:rPr>
                        <a:t>ejeksiyon</a:t>
                      </a:r>
                      <a:r>
                        <a:rPr lang="tr-TR" sz="800" b="0" i="0" u="none" strike="noStrike" dirty="0">
                          <a:solidFill>
                            <a:srgbClr val="000000"/>
                          </a:solidFill>
                          <a:latin typeface="Calibri"/>
                        </a:rPr>
                        <a:t> fraksiyonunda azalma, EKG değişiklikleri, akut aritmiler oluşabilir. Keza dijital ve/veya </a:t>
                      </a:r>
                      <a:r>
                        <a:rPr lang="tr-TR" sz="800" b="0" i="0" u="none" strike="noStrike" dirty="0" err="1">
                          <a:solidFill>
                            <a:srgbClr val="000000"/>
                          </a:solidFill>
                          <a:latin typeface="Calibri"/>
                        </a:rPr>
                        <a:t>diüretik</a:t>
                      </a:r>
                      <a:r>
                        <a:rPr lang="tr-TR" sz="800" b="0" i="0" u="none" strike="noStrike" dirty="0">
                          <a:solidFill>
                            <a:srgbClr val="000000"/>
                          </a:solidFill>
                          <a:latin typeface="Calibri"/>
                        </a:rPr>
                        <a:t> tedavisine iyi yanıt veren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gelişebilir.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25039" y="283811"/>
            <a:ext cx="1004652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DE22A227-BD95-4705-90A2-CA44542C9DF1}"/>
              </a:ext>
            </a:extLst>
          </p:cNvPr>
          <p:cNvGraphicFramePr>
            <a:graphicFrameLocks noGrp="1"/>
          </p:cNvGraphicFramePr>
          <p:nvPr>
            <p:ph idx="1"/>
            <p:extLst>
              <p:ext uri="{D42A27DB-BD31-4B8C-83A1-F6EECF244321}">
                <p14:modId xmlns:p14="http://schemas.microsoft.com/office/powerpoint/2010/main" val="2490883212"/>
              </p:ext>
            </p:extLst>
          </p:nvPr>
        </p:nvGraphicFramePr>
        <p:xfrm>
          <a:off x="833886" y="546340"/>
          <a:ext cx="10515600" cy="5677331"/>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785432621"/>
                    </a:ext>
                  </a:extLst>
                </a:gridCol>
                <a:gridCol w="5257800">
                  <a:extLst>
                    <a:ext uri="{9D8B030D-6E8A-4147-A177-3AD203B41FA5}">
                      <a16:colId xmlns="" xmlns:a16="http://schemas.microsoft.com/office/drawing/2014/main" val="2176396822"/>
                    </a:ext>
                  </a:extLst>
                </a:gridCol>
              </a:tblGrid>
              <a:tr h="318997">
                <a:tc>
                  <a:txBody>
                    <a:bodyPr/>
                    <a:lstStyle/>
                    <a:p>
                      <a:pPr algn="ctr"/>
                      <a:r>
                        <a:rPr lang="tr-TR" sz="1600" b="1">
                          <a:solidFill>
                            <a:srgbClr val="000000"/>
                          </a:solidFill>
                          <a:latin typeface="Times New Roman"/>
                        </a:rPr>
                        <a:t>KARACİĞERDE İLK GEÇİŞ ETKİSİNE UĞRAYAN BAZI İLAÇLA</a:t>
                      </a:r>
                      <a:r>
                        <a:rPr lang="tr-TR" sz="1600">
                          <a:solidFill>
                            <a:srgbClr val="000000"/>
                          </a:solidFill>
                          <a:latin typeface="Times New Roman"/>
                        </a:rPr>
                        <a:t>R</a:t>
                      </a:r>
                      <a:endParaRPr lang="tr-TR">
                        <a:solidFill>
                          <a:srgbClr val="000000"/>
                        </a:solidFill>
                      </a:endParaRPr>
                    </a:p>
                  </a:txBody>
                  <a:tcPr/>
                </a:tc>
                <a:tc>
                  <a:txBody>
                    <a:bodyPr/>
                    <a:lstStyle/>
                    <a:p>
                      <a:pPr algn="ctr"/>
                      <a:endParaRPr lang="tr-TR"/>
                    </a:p>
                  </a:txBody>
                  <a:tcPr/>
                </a:tc>
                <a:extLst>
                  <a:ext uri="{0D108BD9-81ED-4DB2-BD59-A6C34878D82A}">
                    <a16:rowId xmlns="" xmlns:a16="http://schemas.microsoft.com/office/drawing/2014/main" val="1166283478"/>
                  </a:ext>
                </a:extLst>
              </a:tr>
              <a:tr h="318997">
                <a:tc>
                  <a:txBody>
                    <a:bodyPr/>
                    <a:lstStyle/>
                    <a:p>
                      <a:pPr algn="ctr"/>
                      <a:r>
                        <a:rPr lang="tr-TR" sz="1600" err="1">
                          <a:latin typeface="Times New Roman"/>
                        </a:rPr>
                        <a:t>Amitriptilin</a:t>
                      </a:r>
                    </a:p>
                  </a:txBody>
                  <a:tcPr/>
                </a:tc>
                <a:tc>
                  <a:txBody>
                    <a:bodyPr/>
                    <a:lstStyle/>
                    <a:p>
                      <a:pPr algn="ctr"/>
                      <a:r>
                        <a:rPr lang="tr-TR" sz="1600">
                          <a:latin typeface="Times New Roman"/>
                        </a:rPr>
                        <a:t>Morfin </a:t>
                      </a:r>
                    </a:p>
                  </a:txBody>
                  <a:tcPr/>
                </a:tc>
                <a:extLst>
                  <a:ext uri="{0D108BD9-81ED-4DB2-BD59-A6C34878D82A}">
                    <a16:rowId xmlns="" xmlns:a16="http://schemas.microsoft.com/office/drawing/2014/main" val="314464704"/>
                  </a:ext>
                </a:extLst>
              </a:tr>
              <a:tr h="318997">
                <a:tc>
                  <a:txBody>
                    <a:bodyPr/>
                    <a:lstStyle/>
                    <a:p>
                      <a:pPr algn="ctr"/>
                      <a:r>
                        <a:rPr lang="tr-TR" sz="1600">
                          <a:latin typeface="Times New Roman"/>
                        </a:rPr>
                        <a:t>Aspirin</a:t>
                      </a:r>
                    </a:p>
                  </a:txBody>
                  <a:tcPr/>
                </a:tc>
                <a:tc>
                  <a:txBody>
                    <a:bodyPr/>
                    <a:lstStyle/>
                    <a:p>
                      <a:pPr algn="ctr"/>
                      <a:r>
                        <a:rPr lang="tr-TR" sz="1600">
                          <a:latin typeface="Times New Roman"/>
                        </a:rPr>
                        <a:t>Narkotik </a:t>
                      </a:r>
                      <a:r>
                        <a:rPr lang="tr-TR" sz="1600" err="1">
                          <a:latin typeface="Times New Roman"/>
                        </a:rPr>
                        <a:t>Aneljezikler</a:t>
                      </a:r>
                      <a:r>
                        <a:rPr lang="tr-TR" sz="1600">
                          <a:latin typeface="Times New Roman"/>
                        </a:rPr>
                        <a:t> ve Antagonistleri</a:t>
                      </a:r>
                    </a:p>
                  </a:txBody>
                  <a:tcPr/>
                </a:tc>
                <a:extLst>
                  <a:ext uri="{0D108BD9-81ED-4DB2-BD59-A6C34878D82A}">
                    <a16:rowId xmlns="" xmlns:a16="http://schemas.microsoft.com/office/drawing/2014/main" val="3441179456"/>
                  </a:ext>
                </a:extLst>
              </a:tr>
              <a:tr h="318997">
                <a:tc>
                  <a:txBody>
                    <a:bodyPr/>
                    <a:lstStyle/>
                    <a:p>
                      <a:pPr algn="ctr"/>
                      <a:r>
                        <a:rPr lang="tr-TR" sz="1600" err="1">
                          <a:latin typeface="Times New Roman"/>
                        </a:rPr>
                        <a:t>Budesanid</a:t>
                      </a:r>
                      <a:endParaRPr lang="tr-TR" sz="1600">
                        <a:latin typeface="Times New Roman"/>
                      </a:endParaRPr>
                    </a:p>
                  </a:txBody>
                  <a:tcPr/>
                </a:tc>
                <a:tc>
                  <a:txBody>
                    <a:bodyPr/>
                    <a:lstStyle/>
                    <a:p>
                      <a:pPr algn="ctr"/>
                      <a:r>
                        <a:rPr lang="tr-TR" sz="1600" err="1">
                          <a:latin typeface="Times New Roman"/>
                        </a:rPr>
                        <a:t>Nitritler</a:t>
                      </a:r>
                    </a:p>
                  </a:txBody>
                  <a:tcPr/>
                </a:tc>
                <a:extLst>
                  <a:ext uri="{0D108BD9-81ED-4DB2-BD59-A6C34878D82A}">
                    <a16:rowId xmlns="" xmlns:a16="http://schemas.microsoft.com/office/drawing/2014/main" val="301236160"/>
                  </a:ext>
                </a:extLst>
              </a:tr>
              <a:tr h="318997">
                <a:tc>
                  <a:txBody>
                    <a:bodyPr/>
                    <a:lstStyle/>
                    <a:p>
                      <a:pPr algn="ctr"/>
                      <a:r>
                        <a:rPr lang="tr-TR" sz="1600" err="1">
                          <a:latin typeface="Times New Roman"/>
                        </a:rPr>
                        <a:t>Dekstropropoksifen</a:t>
                      </a:r>
                      <a:endParaRPr lang="tr-TR" sz="1600">
                        <a:latin typeface="Times New Roman"/>
                      </a:endParaRPr>
                    </a:p>
                  </a:txBody>
                  <a:tcPr/>
                </a:tc>
                <a:tc>
                  <a:txBody>
                    <a:bodyPr/>
                    <a:lstStyle/>
                    <a:p>
                      <a:pPr algn="ctr"/>
                      <a:r>
                        <a:rPr lang="tr-TR" sz="1600">
                          <a:latin typeface="Times New Roman"/>
                        </a:rPr>
                        <a:t>Nitrogliserin</a:t>
                      </a:r>
                    </a:p>
                  </a:txBody>
                  <a:tcPr/>
                </a:tc>
                <a:extLst>
                  <a:ext uri="{0D108BD9-81ED-4DB2-BD59-A6C34878D82A}">
                    <a16:rowId xmlns="" xmlns:a16="http://schemas.microsoft.com/office/drawing/2014/main" val="3635063407"/>
                  </a:ext>
                </a:extLst>
              </a:tr>
              <a:tr h="318997">
                <a:tc>
                  <a:txBody>
                    <a:bodyPr/>
                    <a:lstStyle/>
                    <a:p>
                      <a:pPr algn="ctr"/>
                      <a:r>
                        <a:rPr lang="tr-TR" sz="1600" err="1">
                          <a:latin typeface="Times New Roman"/>
                        </a:rPr>
                        <a:t>Dopamin</a:t>
                      </a:r>
                    </a:p>
                  </a:txBody>
                  <a:tcPr/>
                </a:tc>
                <a:tc>
                  <a:txBody>
                    <a:bodyPr/>
                    <a:lstStyle/>
                    <a:p>
                      <a:pPr algn="ctr"/>
                      <a:r>
                        <a:rPr lang="tr-TR" sz="1600" err="1">
                          <a:latin typeface="Times New Roman"/>
                        </a:rPr>
                        <a:t>Nortriptilin</a:t>
                      </a:r>
                    </a:p>
                  </a:txBody>
                  <a:tcPr/>
                </a:tc>
                <a:extLst>
                  <a:ext uri="{0D108BD9-81ED-4DB2-BD59-A6C34878D82A}">
                    <a16:rowId xmlns="" xmlns:a16="http://schemas.microsoft.com/office/drawing/2014/main" val="1420827001"/>
                  </a:ext>
                </a:extLst>
              </a:tr>
              <a:tr h="318997">
                <a:tc>
                  <a:txBody>
                    <a:bodyPr/>
                    <a:lstStyle/>
                    <a:p>
                      <a:pPr algn="ctr"/>
                      <a:r>
                        <a:rPr lang="tr-TR" sz="1600" err="1">
                          <a:latin typeface="Times New Roman"/>
                        </a:rPr>
                        <a:t>İmipramin</a:t>
                      </a:r>
                    </a:p>
                  </a:txBody>
                  <a:tcPr/>
                </a:tc>
                <a:tc>
                  <a:txBody>
                    <a:bodyPr/>
                    <a:lstStyle/>
                    <a:p>
                      <a:pPr algn="ctr"/>
                      <a:r>
                        <a:rPr lang="tr-TR" sz="1600" err="1">
                          <a:latin typeface="Times New Roman"/>
                        </a:rPr>
                        <a:t>Oksprenolol</a:t>
                      </a:r>
                    </a:p>
                  </a:txBody>
                  <a:tcPr/>
                </a:tc>
                <a:extLst>
                  <a:ext uri="{0D108BD9-81ED-4DB2-BD59-A6C34878D82A}">
                    <a16:rowId xmlns="" xmlns:a16="http://schemas.microsoft.com/office/drawing/2014/main" val="19272204"/>
                  </a:ext>
                </a:extLst>
              </a:tr>
              <a:tr h="318997">
                <a:tc>
                  <a:txBody>
                    <a:bodyPr/>
                    <a:lstStyle/>
                    <a:p>
                      <a:pPr algn="ctr"/>
                      <a:r>
                        <a:rPr lang="tr-TR" sz="1600" err="1">
                          <a:latin typeface="Times New Roman"/>
                        </a:rPr>
                        <a:t>İsosorbit</a:t>
                      </a:r>
                      <a:r>
                        <a:rPr lang="tr-TR" sz="1600">
                          <a:latin typeface="Times New Roman"/>
                        </a:rPr>
                        <a:t> </a:t>
                      </a:r>
                      <a:r>
                        <a:rPr lang="tr-TR" sz="1600" err="1">
                          <a:latin typeface="Times New Roman"/>
                        </a:rPr>
                        <a:t>Dinitrat</a:t>
                      </a:r>
                    </a:p>
                  </a:txBody>
                  <a:tcPr/>
                </a:tc>
                <a:tc>
                  <a:txBody>
                    <a:bodyPr/>
                    <a:lstStyle/>
                    <a:p>
                      <a:pPr algn="ctr"/>
                      <a:r>
                        <a:rPr lang="tr-TR" sz="1600" err="1">
                          <a:latin typeface="Times New Roman"/>
                        </a:rPr>
                        <a:t>Östradiol</a:t>
                      </a:r>
                    </a:p>
                  </a:txBody>
                  <a:tcPr/>
                </a:tc>
                <a:extLst>
                  <a:ext uri="{0D108BD9-81ED-4DB2-BD59-A6C34878D82A}">
                    <a16:rowId xmlns="" xmlns:a16="http://schemas.microsoft.com/office/drawing/2014/main" val="3776217509"/>
                  </a:ext>
                </a:extLst>
              </a:tr>
              <a:tr h="318997">
                <a:tc>
                  <a:txBody>
                    <a:bodyPr/>
                    <a:lstStyle/>
                    <a:p>
                      <a:pPr algn="ctr"/>
                      <a:r>
                        <a:rPr lang="tr-TR" sz="1600" err="1">
                          <a:latin typeface="Times New Roman"/>
                        </a:rPr>
                        <a:t>Klormetiazol</a:t>
                      </a:r>
                    </a:p>
                  </a:txBody>
                  <a:tcPr/>
                </a:tc>
                <a:tc>
                  <a:txBody>
                    <a:bodyPr/>
                    <a:lstStyle/>
                    <a:p>
                      <a:pPr algn="ctr"/>
                      <a:r>
                        <a:rPr lang="tr-TR" sz="1600" err="1">
                          <a:latin typeface="Times New Roman"/>
                        </a:rPr>
                        <a:t>Pentazosin</a:t>
                      </a:r>
                    </a:p>
                  </a:txBody>
                  <a:tcPr/>
                </a:tc>
                <a:extLst>
                  <a:ext uri="{0D108BD9-81ED-4DB2-BD59-A6C34878D82A}">
                    <a16:rowId xmlns="" xmlns:a16="http://schemas.microsoft.com/office/drawing/2014/main" val="1157738903"/>
                  </a:ext>
                </a:extLst>
              </a:tr>
              <a:tr h="318997">
                <a:tc>
                  <a:txBody>
                    <a:bodyPr/>
                    <a:lstStyle/>
                    <a:p>
                      <a:pPr algn="ctr"/>
                      <a:r>
                        <a:rPr lang="tr-TR" sz="1600" err="1">
                          <a:latin typeface="Times New Roman"/>
                        </a:rPr>
                        <a:t>Klorpromazin</a:t>
                      </a:r>
                    </a:p>
                  </a:txBody>
                  <a:tcPr/>
                </a:tc>
                <a:tc>
                  <a:txBody>
                    <a:bodyPr/>
                    <a:lstStyle/>
                    <a:p>
                      <a:pPr algn="ctr"/>
                      <a:r>
                        <a:rPr lang="tr-TR" sz="1600" err="1">
                          <a:latin typeface="Times New Roman"/>
                        </a:rPr>
                        <a:t>Prezapam</a:t>
                      </a:r>
                    </a:p>
                  </a:txBody>
                  <a:tcPr/>
                </a:tc>
                <a:extLst>
                  <a:ext uri="{0D108BD9-81ED-4DB2-BD59-A6C34878D82A}">
                    <a16:rowId xmlns="" xmlns:a16="http://schemas.microsoft.com/office/drawing/2014/main" val="154435534"/>
                  </a:ext>
                </a:extLst>
              </a:tr>
              <a:tr h="318997">
                <a:tc>
                  <a:txBody>
                    <a:bodyPr/>
                    <a:lstStyle/>
                    <a:p>
                      <a:pPr algn="ctr"/>
                      <a:r>
                        <a:rPr lang="tr-TR" sz="1600" err="1">
                          <a:latin typeface="Times New Roman"/>
                        </a:rPr>
                        <a:t>Kortizol</a:t>
                      </a:r>
                    </a:p>
                  </a:txBody>
                  <a:tcPr/>
                </a:tc>
                <a:tc>
                  <a:txBody>
                    <a:bodyPr/>
                    <a:lstStyle/>
                    <a:p>
                      <a:pPr algn="ctr"/>
                      <a:r>
                        <a:rPr lang="tr-TR" sz="1600" err="1">
                          <a:latin typeface="Times New Roman"/>
                        </a:rPr>
                        <a:t>Progesteron</a:t>
                      </a:r>
                    </a:p>
                  </a:txBody>
                  <a:tcPr/>
                </a:tc>
                <a:extLst>
                  <a:ext uri="{0D108BD9-81ED-4DB2-BD59-A6C34878D82A}">
                    <a16:rowId xmlns="" xmlns:a16="http://schemas.microsoft.com/office/drawing/2014/main" val="2655232891"/>
                  </a:ext>
                </a:extLst>
              </a:tr>
              <a:tr h="318997">
                <a:tc>
                  <a:txBody>
                    <a:bodyPr/>
                    <a:lstStyle/>
                    <a:p>
                      <a:pPr algn="ctr"/>
                      <a:r>
                        <a:rPr lang="tr-TR" sz="1600" err="1">
                          <a:latin typeface="Times New Roman"/>
                        </a:rPr>
                        <a:t>Labetalol</a:t>
                      </a:r>
                    </a:p>
                  </a:txBody>
                  <a:tcPr/>
                </a:tc>
                <a:tc>
                  <a:txBody>
                    <a:bodyPr/>
                    <a:lstStyle/>
                    <a:p>
                      <a:pPr algn="ctr"/>
                      <a:r>
                        <a:rPr lang="tr-TR" sz="1600" err="1">
                          <a:latin typeface="Times New Roman"/>
                        </a:rPr>
                        <a:t>Proparanolol</a:t>
                      </a:r>
                    </a:p>
                  </a:txBody>
                  <a:tcPr/>
                </a:tc>
                <a:extLst>
                  <a:ext uri="{0D108BD9-81ED-4DB2-BD59-A6C34878D82A}">
                    <a16:rowId xmlns="" xmlns:a16="http://schemas.microsoft.com/office/drawing/2014/main" val="3553901360"/>
                  </a:ext>
                </a:extLst>
              </a:tr>
              <a:tr h="318997">
                <a:tc>
                  <a:txBody>
                    <a:bodyPr/>
                    <a:lstStyle/>
                    <a:p>
                      <a:pPr algn="ctr"/>
                      <a:r>
                        <a:rPr lang="tr-TR" sz="1600" err="1">
                          <a:latin typeface="Times New Roman"/>
                        </a:rPr>
                        <a:t>Levodopa</a:t>
                      </a:r>
                    </a:p>
                  </a:txBody>
                  <a:tcPr/>
                </a:tc>
                <a:tc>
                  <a:txBody>
                    <a:bodyPr/>
                    <a:lstStyle/>
                    <a:p>
                      <a:pPr algn="ctr"/>
                      <a:r>
                        <a:rPr lang="tr-TR" sz="1600" err="1">
                          <a:latin typeface="Times New Roman"/>
                        </a:rPr>
                        <a:t>Salbutamol</a:t>
                      </a:r>
                    </a:p>
                  </a:txBody>
                  <a:tcPr/>
                </a:tc>
                <a:extLst>
                  <a:ext uri="{0D108BD9-81ED-4DB2-BD59-A6C34878D82A}">
                    <a16:rowId xmlns="" xmlns:a16="http://schemas.microsoft.com/office/drawing/2014/main" val="1720837152"/>
                  </a:ext>
                </a:extLst>
              </a:tr>
              <a:tr h="318997">
                <a:tc>
                  <a:txBody>
                    <a:bodyPr/>
                    <a:lstStyle/>
                    <a:p>
                      <a:pPr algn="ctr"/>
                      <a:r>
                        <a:rPr lang="tr-TR" sz="1600" err="1">
                          <a:latin typeface="Times New Roman"/>
                        </a:rPr>
                        <a:t>Lidokain</a:t>
                      </a:r>
                    </a:p>
                  </a:txBody>
                  <a:tcPr/>
                </a:tc>
                <a:tc>
                  <a:txBody>
                    <a:bodyPr/>
                    <a:lstStyle/>
                    <a:p>
                      <a:pPr algn="ctr"/>
                      <a:r>
                        <a:rPr lang="tr-TR" sz="1600" err="1">
                          <a:latin typeface="Times New Roman"/>
                        </a:rPr>
                        <a:t>Serotonin</a:t>
                      </a:r>
                    </a:p>
                  </a:txBody>
                  <a:tcPr/>
                </a:tc>
                <a:extLst>
                  <a:ext uri="{0D108BD9-81ED-4DB2-BD59-A6C34878D82A}">
                    <a16:rowId xmlns="" xmlns:a16="http://schemas.microsoft.com/office/drawing/2014/main" val="3223688778"/>
                  </a:ext>
                </a:extLst>
              </a:tr>
              <a:tr h="373811">
                <a:tc>
                  <a:txBody>
                    <a:bodyPr/>
                    <a:lstStyle/>
                    <a:p>
                      <a:pPr algn="ctr"/>
                      <a:r>
                        <a:rPr lang="tr-TR" sz="1600" err="1">
                          <a:latin typeface="Times New Roman"/>
                        </a:rPr>
                        <a:t>Meperidin</a:t>
                      </a:r>
                    </a:p>
                  </a:txBody>
                  <a:tcPr/>
                </a:tc>
                <a:tc>
                  <a:txBody>
                    <a:bodyPr/>
                    <a:lstStyle/>
                    <a:p>
                      <a:pPr algn="ctr"/>
                      <a:r>
                        <a:rPr lang="tr-TR" sz="1600" err="1">
                          <a:latin typeface="Times New Roman"/>
                        </a:rPr>
                        <a:t>Verapamil</a:t>
                      </a:r>
                    </a:p>
                  </a:txBody>
                  <a:tcPr/>
                </a:tc>
                <a:extLst>
                  <a:ext uri="{0D108BD9-81ED-4DB2-BD59-A6C34878D82A}">
                    <a16:rowId xmlns="" xmlns:a16="http://schemas.microsoft.com/office/drawing/2014/main" val="103916449"/>
                  </a:ext>
                </a:extLst>
              </a:tr>
              <a:tr h="318997">
                <a:tc>
                  <a:txBody>
                    <a:bodyPr/>
                    <a:lstStyle/>
                    <a:p>
                      <a:pPr algn="ctr"/>
                      <a:r>
                        <a:rPr lang="tr-TR" sz="1600" err="1">
                          <a:latin typeface="Times New Roman"/>
                        </a:rPr>
                        <a:t>Metoprolol</a:t>
                      </a:r>
                    </a:p>
                  </a:txBody>
                  <a:tcPr/>
                </a:tc>
                <a:tc>
                  <a:txBody>
                    <a:bodyPr/>
                    <a:lstStyle/>
                    <a:p>
                      <a:pPr algn="ctr"/>
                      <a:endParaRPr lang="tr-TR">
                        <a:latin typeface="Times New Roman"/>
                      </a:endParaRPr>
                    </a:p>
                  </a:txBody>
                  <a:tcPr/>
                </a:tc>
                <a:extLst>
                  <a:ext uri="{0D108BD9-81ED-4DB2-BD59-A6C34878D82A}">
                    <a16:rowId xmlns="" xmlns:a16="http://schemas.microsoft.com/office/drawing/2014/main" val="2476773625"/>
                  </a:ext>
                </a:extLst>
              </a:tr>
            </a:tbl>
          </a:graphicData>
        </a:graphic>
      </p:graphicFrame>
    </p:spTree>
    <p:extLst>
      <p:ext uri="{BB962C8B-B14F-4D97-AF65-F5344CB8AC3E}">
        <p14:creationId xmlns:p14="http://schemas.microsoft.com/office/powerpoint/2010/main" val="42653095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1" y="836713"/>
          <a:ext cx="11137239" cy="4824535"/>
        </p:xfrm>
        <a:graphic>
          <a:graphicData uri="http://schemas.openxmlformats.org/drawingml/2006/table">
            <a:tbl>
              <a:tblPr/>
              <a:tblGrid>
                <a:gridCol w="314260"/>
                <a:gridCol w="758557"/>
                <a:gridCol w="1500857"/>
                <a:gridCol w="1280065"/>
                <a:gridCol w="2671204"/>
                <a:gridCol w="4612296"/>
              </a:tblGrid>
              <a:tr h="4824535">
                <a:tc>
                  <a:txBody>
                    <a:bodyPr/>
                    <a:lstStyle/>
                    <a:p>
                      <a:pPr algn="ctr" fontAlgn="ctr"/>
                      <a:r>
                        <a:rPr lang="tr-TR" sz="1000" b="1" i="0" u="none" strike="noStrike" dirty="0" smtClean="0">
                          <a:solidFill>
                            <a:srgbClr val="000000"/>
                          </a:solidFill>
                          <a:latin typeface="Calibri"/>
                        </a:rPr>
                        <a:t>ANTİKANSER </a:t>
                      </a:r>
                      <a:r>
                        <a:rPr lang="tr-TR" sz="1000" b="1" i="0" u="none" strike="noStrike" dirty="0">
                          <a:solidFill>
                            <a:srgbClr val="000000"/>
                          </a:solidFill>
                          <a:latin typeface="Calibri"/>
                        </a:rPr>
                        <a:t>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BLEOCIN-S Ampul(Bleomisin sülfat 15 mg (IU)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Arial"/>
                        </a:rPr>
                        <a:t> Skuamöz Hücreli Kanserler: Deri kanserleri, baş-boyun kanserleri, akciğer kanseri, uterus serviksi kanseri. Lenfomalar: Hodgkin hastalığı, retikülosarkom, lenfosarkom. Testiküler Kanserler: Embriyonal hücreli koriokarsinoma, teratokarsinomada tek ajan ya da diğer kemoterapötik ajanlarla birlikte kullanılır.</a:t>
                      </a:r>
                      <a:br>
                        <a:rPr lang="tr-TR" sz="800" b="0" i="0" u="none" strike="noStrike">
                          <a:solidFill>
                            <a:srgbClr val="000000"/>
                          </a:solidFill>
                          <a:latin typeface="Arial"/>
                        </a:rPr>
                      </a:br>
                      <a:endParaRPr lang="tr-TR" sz="800" b="0" i="0" u="none" strike="noStrike">
                        <a:solidFill>
                          <a:srgbClr val="000000"/>
                        </a:solidFill>
                        <a:latin typeface="Arial"/>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Şiddetli pulmoner fonksiyon bozuklukları bulunan veya göğüs röntgen filmleri bulguları diffüz fibrotik değişiklikler veya diğer herhangi değişiklikler bulunan hastalarda; bu veya benzeri bir ilaca (peptomisin) aşırı duyarlılık hikayesi bulunan hastalarda; şiddetli böbrek bozukluğu bulunan hastalarda ve şiddetli kardiyak sorunları bulunan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Arial"/>
                        </a:rPr>
                        <a:t>Total doz 300 </a:t>
                      </a:r>
                      <a:r>
                        <a:rPr lang="tr-TR" sz="800" b="0" i="0" u="none" strike="noStrike" dirty="0" err="1">
                          <a:solidFill>
                            <a:srgbClr val="000000"/>
                          </a:solidFill>
                          <a:latin typeface="Arial"/>
                        </a:rPr>
                        <a:t>mg'dır</a:t>
                      </a:r>
                      <a:r>
                        <a:rPr lang="tr-TR" sz="800" b="0" i="0" u="none" strike="noStrike" dirty="0">
                          <a:solidFill>
                            <a:srgbClr val="000000"/>
                          </a:solidFill>
                          <a:latin typeface="Arial"/>
                        </a:rPr>
                        <a:t>. Bu doz haftada 1-2 kez 10-20 mg/m2 olarak uygulanır. 400 mg total dozdan fazla kullanımlarda </a:t>
                      </a:r>
                      <a:r>
                        <a:rPr lang="tr-TR" sz="800" b="0" i="0" u="none" strike="noStrike" dirty="0" err="1">
                          <a:solidFill>
                            <a:srgbClr val="000000"/>
                          </a:solidFill>
                          <a:latin typeface="Arial"/>
                        </a:rPr>
                        <a:t>pulmoner</a:t>
                      </a:r>
                      <a:r>
                        <a:rPr lang="tr-TR" sz="800" b="0" i="0" u="none" strike="noStrike" dirty="0">
                          <a:solidFill>
                            <a:srgbClr val="000000"/>
                          </a:solidFill>
                          <a:latin typeface="Arial"/>
                        </a:rPr>
                        <a:t> </a:t>
                      </a:r>
                      <a:r>
                        <a:rPr lang="tr-TR" sz="800" b="0" i="0" u="none" strike="noStrike" dirty="0" err="1">
                          <a:solidFill>
                            <a:srgbClr val="000000"/>
                          </a:solidFill>
                          <a:latin typeface="Arial"/>
                        </a:rPr>
                        <a:t>toksisite</a:t>
                      </a:r>
                      <a:r>
                        <a:rPr lang="tr-TR" sz="800" b="0" i="0" u="none" strike="noStrike" dirty="0">
                          <a:solidFill>
                            <a:srgbClr val="000000"/>
                          </a:solidFill>
                          <a:latin typeface="Arial"/>
                        </a:rPr>
                        <a:t> </a:t>
                      </a:r>
                      <a:r>
                        <a:rPr lang="tr-TR" sz="800" b="0" i="0" u="none" strike="noStrike" dirty="0" err="1">
                          <a:solidFill>
                            <a:srgbClr val="000000"/>
                          </a:solidFill>
                          <a:latin typeface="Arial"/>
                        </a:rPr>
                        <a:t>insidansı</a:t>
                      </a:r>
                      <a:r>
                        <a:rPr lang="tr-TR" sz="800" b="0" i="0" u="none" strike="noStrike" dirty="0">
                          <a:solidFill>
                            <a:srgbClr val="000000"/>
                          </a:solidFill>
                          <a:latin typeface="Arial"/>
                        </a:rPr>
                        <a:t> şiddetle artacağından çok dikkatli olunmalıdır. Uygulamalar i.v., i.m., i.a. ve s.c. olarak gerçekleştirilir.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İlaç şiddetli </a:t>
                      </a:r>
                      <a:r>
                        <a:rPr lang="tr-TR" sz="800" b="0" i="0" u="none" strike="noStrike" dirty="0" err="1">
                          <a:solidFill>
                            <a:srgbClr val="000000"/>
                          </a:solidFill>
                          <a:latin typeface="Calibri"/>
                        </a:rPr>
                        <a:t>interstisyel</a:t>
                      </a:r>
                      <a:r>
                        <a:rPr lang="tr-TR" sz="800" b="0" i="0" u="none" strike="noStrike" dirty="0">
                          <a:solidFill>
                            <a:srgbClr val="000000"/>
                          </a:solidFill>
                          <a:latin typeface="Calibri"/>
                        </a:rPr>
                        <a:t> </a:t>
                      </a:r>
                      <a:r>
                        <a:rPr lang="tr-TR" sz="800" b="0" i="0" u="none" strike="noStrike" dirty="0" err="1">
                          <a:solidFill>
                            <a:srgbClr val="000000"/>
                          </a:solidFill>
                          <a:latin typeface="Calibri"/>
                        </a:rPr>
                        <a:t>pnömoni</a:t>
                      </a:r>
                      <a:r>
                        <a:rPr lang="tr-TR" sz="800" b="0" i="0" u="none" strike="noStrike" dirty="0">
                          <a:solidFill>
                            <a:srgbClr val="000000"/>
                          </a:solidFill>
                          <a:latin typeface="Calibri"/>
                        </a:rPr>
                        <a:t> veya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a:t>
                      </a:r>
                      <a:r>
                        <a:rPr lang="tr-TR" sz="800" b="0" i="0" u="none" strike="noStrike" dirty="0">
                          <a:solidFill>
                            <a:srgbClr val="000000"/>
                          </a:solidFill>
                          <a:latin typeface="Calibri"/>
                        </a:rPr>
                        <a:t> yol açabildiğinden, dikkatli gözlemler yapılmalı, A-aDO2, PaO2 veya DLCO da herhangi bir değişiklik ya da göğüs röntgen filmlerinde herhangi bir normal dışı bulgu görüldüğünde veya öksürük, efor </a:t>
                      </a:r>
                      <a:r>
                        <a:rPr lang="tr-TR" sz="800" b="0" i="0" u="none" strike="noStrike" dirty="0" err="1">
                          <a:solidFill>
                            <a:srgbClr val="000000"/>
                          </a:solidFill>
                          <a:latin typeface="Calibri"/>
                        </a:rPr>
                        <a:t>dispnesi</a:t>
                      </a:r>
                      <a:r>
                        <a:rPr lang="tr-TR" sz="800" b="0" i="0" u="none" strike="noStrike" dirty="0">
                          <a:solidFill>
                            <a:srgbClr val="000000"/>
                          </a:solidFill>
                          <a:latin typeface="Calibri"/>
                        </a:rPr>
                        <a:t> ya da </a:t>
                      </a:r>
                      <a:r>
                        <a:rPr lang="tr-TR" sz="800" b="0" i="0" u="none" strike="noStrike" dirty="0" err="1">
                          <a:solidFill>
                            <a:srgbClr val="000000"/>
                          </a:solidFill>
                          <a:latin typeface="Calibri"/>
                        </a:rPr>
                        <a:t>raller</a:t>
                      </a:r>
                      <a:r>
                        <a:rPr lang="tr-TR" sz="800" b="0" i="0" u="none" strike="noStrike" dirty="0">
                          <a:solidFill>
                            <a:srgbClr val="000000"/>
                          </a:solidFill>
                          <a:latin typeface="Calibri"/>
                        </a:rPr>
                        <a:t> duyulması gibi klinik belirtiler geliştiği taktirde uygulama derhal durdurulmalı,  </a:t>
                      </a:r>
                      <a:r>
                        <a:rPr lang="tr-TR" sz="800" b="0" i="0" u="none" strike="noStrike" dirty="0" err="1">
                          <a:solidFill>
                            <a:srgbClr val="000000"/>
                          </a:solidFill>
                          <a:latin typeface="Calibri"/>
                        </a:rPr>
                        <a:t>adrenokortikotrop</a:t>
                      </a:r>
                      <a:r>
                        <a:rPr lang="tr-TR" sz="800" b="0" i="0" u="none" strike="noStrike" dirty="0">
                          <a:solidFill>
                            <a:srgbClr val="000000"/>
                          </a:solidFill>
                          <a:latin typeface="Calibri"/>
                        </a:rPr>
                        <a:t> hormon uygulaması ve bazı uygun antibiyotiklerle tedaviye başlanmalıdır. Seyrek durumlarda şoka yol açabildiğinden, herhangi bir bulgu veya belirti görüldüğünde tedavi hemen durdurulur ve uygun önlemler alınır. Habis </a:t>
                      </a:r>
                      <a:r>
                        <a:rPr lang="tr-TR" sz="800" b="0" i="0" u="none" strike="noStrike" dirty="0" err="1">
                          <a:solidFill>
                            <a:srgbClr val="000000"/>
                          </a:solidFill>
                          <a:latin typeface="Calibri"/>
                        </a:rPr>
                        <a:t>lenfomalı</a:t>
                      </a:r>
                      <a:r>
                        <a:rPr lang="tr-TR" sz="800" b="0" i="0" u="none" strike="noStrike" dirty="0">
                          <a:solidFill>
                            <a:srgbClr val="000000"/>
                          </a:solidFill>
                          <a:latin typeface="Calibri"/>
                        </a:rPr>
                        <a:t> hastalarda şok daha çok uygulamanın 1-2. haftalarında geliştiğinden, bu hastalarda başlangıç ve ikinci dozu 5 mg (</a:t>
                      </a:r>
                      <a:r>
                        <a:rPr lang="tr-TR" sz="800" b="0" i="0" u="none" strike="noStrike" dirty="0" err="1">
                          <a:solidFill>
                            <a:srgbClr val="000000"/>
                          </a:solidFill>
                          <a:latin typeface="Calibri"/>
                        </a:rPr>
                        <a:t>potens</a:t>
                      </a:r>
                      <a:r>
                        <a:rPr lang="tr-TR" sz="800" b="0" i="0" u="none" strike="noStrike" dirty="0">
                          <a:solidFill>
                            <a:srgbClr val="000000"/>
                          </a:solidFill>
                          <a:latin typeface="Calibri"/>
                        </a:rPr>
                        <a:t>) veya daha düşük tutulur. İlaca karşı akut reaksiyonlar ortaya çıkmayacağı kesinleştikten sonra doz alışılmış düzeye yükseltilir. Bazı vakalarda döküntü, ürtiker ve </a:t>
                      </a:r>
                      <a:r>
                        <a:rPr lang="tr-TR" sz="800" b="0" i="0" u="none" strike="noStrike" dirty="0" err="1">
                          <a:solidFill>
                            <a:srgbClr val="000000"/>
                          </a:solidFill>
                          <a:latin typeface="Calibri"/>
                        </a:rPr>
                        <a:t>eritroderm</a:t>
                      </a:r>
                      <a:r>
                        <a:rPr lang="tr-TR" sz="800" b="0" i="0" u="none" strike="noStrike" dirty="0">
                          <a:solidFill>
                            <a:srgbClr val="000000"/>
                          </a:solidFill>
                          <a:latin typeface="Calibri"/>
                        </a:rPr>
                        <a:t> gibi aşırı duyarlılık belirtileri görülebildiğinden, böyle vakalarda tedavi durdurulmalıdır. Ateş bazen enfeksiyondan 4-5 saat sonra, bazen de daha geç ortaya çıkabilir. Ateş ile doz arasında doza cevap ilişkisi bulunduğundan dolayı, ateş şiddetli olduğu taktirde, daha kısa aralıklarla daha düşük doz uygulanır, veya uygulamadan önce </a:t>
                      </a:r>
                      <a:r>
                        <a:rPr lang="tr-TR" sz="800" b="0" i="0" u="none" strike="noStrike" dirty="0" err="1">
                          <a:solidFill>
                            <a:srgbClr val="000000"/>
                          </a:solidFill>
                          <a:latin typeface="Calibri"/>
                        </a:rPr>
                        <a:t>antihistaminik</a:t>
                      </a:r>
                      <a:r>
                        <a:rPr lang="tr-TR" sz="800" b="0" i="0" u="none" strike="noStrike" dirty="0">
                          <a:solidFill>
                            <a:srgbClr val="000000"/>
                          </a:solidFill>
                          <a:latin typeface="Calibri"/>
                        </a:rPr>
                        <a:t> ve </a:t>
                      </a:r>
                      <a:r>
                        <a:rPr lang="tr-TR" sz="800" b="0" i="0" u="none" strike="noStrike" dirty="0" err="1">
                          <a:solidFill>
                            <a:srgbClr val="000000"/>
                          </a:solidFill>
                          <a:latin typeface="Calibri"/>
                        </a:rPr>
                        <a:t>antipiretik</a:t>
                      </a:r>
                      <a:r>
                        <a:rPr lang="tr-TR" sz="800" b="0" i="0" u="none" strike="noStrike" dirty="0">
                          <a:solidFill>
                            <a:srgbClr val="000000"/>
                          </a:solidFill>
                          <a:latin typeface="Calibri"/>
                        </a:rPr>
                        <a:t> ilaçlar verilir. Tedavi sırasında kanser odağının hızla </a:t>
                      </a:r>
                      <a:r>
                        <a:rPr lang="tr-TR" sz="800" b="0" i="0" u="none" strike="noStrike" dirty="0" err="1">
                          <a:solidFill>
                            <a:srgbClr val="000000"/>
                          </a:solidFill>
                          <a:latin typeface="Calibri"/>
                        </a:rPr>
                        <a:t>nekroze</a:t>
                      </a:r>
                      <a:r>
                        <a:rPr lang="tr-TR" sz="800" b="0" i="0" u="none" strike="noStrike" dirty="0">
                          <a:solidFill>
                            <a:srgbClr val="000000"/>
                          </a:solidFill>
                          <a:latin typeface="Calibri"/>
                        </a:rPr>
                        <a:t> olması sonucu görülebilen kanamalara dikkat etmek gerekir. Deride </a:t>
                      </a:r>
                      <a:r>
                        <a:rPr lang="tr-TR" sz="800" b="0" i="0" u="none" strike="noStrike" dirty="0" err="1">
                          <a:solidFill>
                            <a:srgbClr val="000000"/>
                          </a:solidFill>
                          <a:latin typeface="Calibri"/>
                        </a:rPr>
                        <a:t>hipertrofi</a:t>
                      </a:r>
                      <a:r>
                        <a:rPr lang="tr-TR" sz="800" b="0" i="0" u="none" strike="noStrike" dirty="0">
                          <a:solidFill>
                            <a:srgbClr val="000000"/>
                          </a:solidFill>
                          <a:latin typeface="Calibri"/>
                        </a:rPr>
                        <a:t>, </a:t>
                      </a:r>
                      <a:r>
                        <a:rPr lang="tr-TR" sz="800" b="0" i="0" u="none" strike="noStrike" dirty="0" err="1">
                          <a:solidFill>
                            <a:srgbClr val="000000"/>
                          </a:solidFill>
                          <a:latin typeface="Calibri"/>
                        </a:rPr>
                        <a:t>pigmentasyon</a:t>
                      </a:r>
                      <a:r>
                        <a:rPr lang="tr-TR" sz="800" b="0" i="0" u="none" strike="noStrike" dirty="0">
                          <a:solidFill>
                            <a:srgbClr val="000000"/>
                          </a:solidFill>
                          <a:latin typeface="Calibri"/>
                        </a:rPr>
                        <a:t>, tırnaklarda deformasyon ve renk bozuklukları benzeri dermatit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ve </a:t>
                      </a:r>
                      <a:r>
                        <a:rPr lang="tr-TR" sz="800" b="0" i="0" u="none" strike="noStrike" dirty="0" err="1">
                          <a:solidFill>
                            <a:srgbClr val="000000"/>
                          </a:solidFill>
                          <a:latin typeface="Calibri"/>
                        </a:rPr>
                        <a:t>angular</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gibi </a:t>
                      </a:r>
                      <a:r>
                        <a:rPr lang="tr-TR" sz="800" b="0" i="0" u="none" strike="noStrike" dirty="0" err="1">
                          <a:solidFill>
                            <a:srgbClr val="000000"/>
                          </a:solidFill>
                          <a:latin typeface="Calibri"/>
                        </a:rPr>
                        <a:t>skleroderma</a:t>
                      </a:r>
                      <a:r>
                        <a:rPr lang="tr-TR" sz="800" b="0" i="0" u="none" strike="noStrike" dirty="0">
                          <a:solidFill>
                            <a:srgbClr val="000000"/>
                          </a:solidFill>
                          <a:latin typeface="Calibri"/>
                        </a:rPr>
                        <a:t> benzeri değişiklikler ortaya çıkabilir. Bu yan etkiler tedavi başlangıcını takip eden 1-3 dakika içinde ortaya çıkar. Ciltte bazen </a:t>
                      </a:r>
                      <a:r>
                        <a:rPr lang="tr-TR" sz="800" b="0" i="0" u="none" strike="noStrike" dirty="0" err="1">
                          <a:solidFill>
                            <a:srgbClr val="000000"/>
                          </a:solidFill>
                          <a:latin typeface="Calibri"/>
                        </a:rPr>
                        <a:t>hiperestezi</a:t>
                      </a:r>
                      <a:r>
                        <a:rPr lang="tr-TR" sz="800" b="0" i="0" u="none" strike="noStrike" dirty="0">
                          <a:solidFill>
                            <a:srgbClr val="000000"/>
                          </a:solidFill>
                          <a:latin typeface="Calibri"/>
                        </a:rPr>
                        <a:t> ve </a:t>
                      </a:r>
                      <a:r>
                        <a:rPr lang="tr-TR" sz="800" b="0" i="0" u="none" strike="noStrike" dirty="0" err="1">
                          <a:solidFill>
                            <a:srgbClr val="000000"/>
                          </a:solidFill>
                          <a:latin typeface="Calibri"/>
                        </a:rPr>
                        <a:t>paresteziyeulaşabilen</a:t>
                      </a:r>
                      <a:r>
                        <a:rPr lang="tr-TR" sz="800" b="0" i="0" u="none" strike="noStrike" dirty="0">
                          <a:solidFill>
                            <a:srgbClr val="000000"/>
                          </a:solidFill>
                          <a:latin typeface="Calibri"/>
                        </a:rPr>
                        <a:t> değişiklikler olabilir. Ağız içerisinde, dil ve dudaklarda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görülebilir. Kümülatif doz yaklaşık150 mg (</a:t>
                      </a:r>
                      <a:r>
                        <a:rPr lang="tr-TR" sz="800" b="0" i="0" u="none" strike="noStrike" dirty="0" err="1">
                          <a:solidFill>
                            <a:srgbClr val="000000"/>
                          </a:solidFill>
                          <a:latin typeface="Calibri"/>
                        </a:rPr>
                        <a:t>potens</a:t>
                      </a:r>
                      <a:r>
                        <a:rPr lang="tr-TR" sz="800" b="0" i="0" u="none" strike="noStrike" dirty="0">
                          <a:solidFill>
                            <a:srgbClr val="000000"/>
                          </a:solidFill>
                          <a:latin typeface="Calibri"/>
                        </a:rPr>
                        <a:t>) veya üstüne ulaştığında bu değişikliklerin ne zaman çıkabileceklerini görmek amacıyla özellikle dikkat edilmelidir. İştahsızlık, bulantı ve kusma ve bazen de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görülebilir. Karaciğer bozuklukları nadiren görülür. </a:t>
                      </a:r>
                      <a:r>
                        <a:rPr lang="tr-TR" sz="800" b="0" i="0" u="none" strike="noStrike" dirty="0" err="1">
                          <a:solidFill>
                            <a:srgbClr val="000000"/>
                          </a:solidFill>
                          <a:latin typeface="Calibri"/>
                        </a:rPr>
                        <a:t>Oligüri</a:t>
                      </a:r>
                      <a:r>
                        <a:rPr lang="tr-TR" sz="800" b="0" i="0" u="none" strike="noStrike" dirty="0">
                          <a:solidFill>
                            <a:srgbClr val="000000"/>
                          </a:solidFill>
                          <a:latin typeface="Calibri"/>
                        </a:rPr>
                        <a:t> gibi böbrek bozuklukları görülebilir. Bazen idrar yaparken ağrı, </a:t>
                      </a:r>
                      <a:r>
                        <a:rPr lang="tr-TR" sz="800" b="0" i="0" u="none" strike="noStrike" dirty="0" err="1">
                          <a:solidFill>
                            <a:srgbClr val="000000"/>
                          </a:solidFill>
                          <a:latin typeface="Calibri"/>
                        </a:rPr>
                        <a:t>pollakiüri</a:t>
                      </a:r>
                      <a:r>
                        <a:rPr lang="tr-TR" sz="800" b="0" i="0" u="none" strike="noStrike" dirty="0">
                          <a:solidFill>
                            <a:srgbClr val="000000"/>
                          </a:solidFill>
                          <a:latin typeface="Calibri"/>
                        </a:rPr>
                        <a:t> ve idrar birikmesi hissi gibi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bozukluklarla ilgili belirtilere yol açabilir. Nadiren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görülebilir. Sistit ve </a:t>
                      </a:r>
                      <a:r>
                        <a:rPr lang="tr-TR" sz="800" b="0" i="0" u="none" strike="noStrike" dirty="0" err="1">
                          <a:solidFill>
                            <a:srgbClr val="000000"/>
                          </a:solidFill>
                          <a:latin typeface="Calibri"/>
                        </a:rPr>
                        <a:t>hemorajik</a:t>
                      </a:r>
                      <a:r>
                        <a:rPr lang="tr-TR" sz="800" b="0" i="0" u="none" strike="noStrike" dirty="0">
                          <a:solidFill>
                            <a:srgbClr val="000000"/>
                          </a:solidFill>
                          <a:latin typeface="Calibri"/>
                        </a:rPr>
                        <a:t> sistit görülebilir.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oluşabilir. Genel durum bozukluğu veya bazen baş ağrısı ve baş dönmesi görülebilir. Nadiren </a:t>
                      </a:r>
                      <a:r>
                        <a:rPr lang="tr-TR" sz="800" b="0" i="0" u="none" strike="noStrike" dirty="0" err="1">
                          <a:solidFill>
                            <a:srgbClr val="000000"/>
                          </a:solidFill>
                          <a:latin typeface="Calibri"/>
                        </a:rPr>
                        <a:t>dezoryantasyon</a:t>
                      </a:r>
                      <a:r>
                        <a:rPr lang="tr-TR" sz="800" b="0" i="0" u="none" strike="noStrike" dirty="0">
                          <a:solidFill>
                            <a:srgbClr val="000000"/>
                          </a:solidFill>
                          <a:latin typeface="Calibri"/>
                        </a:rPr>
                        <a:t> ve agresif davranışlar görülebilir. Devamlı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enjeksiyon </a:t>
                      </a:r>
                      <a:r>
                        <a:rPr lang="tr-TR" sz="800" b="0" i="0" u="none" strike="noStrike" dirty="0" err="1">
                          <a:solidFill>
                            <a:srgbClr val="000000"/>
                          </a:solidFill>
                          <a:latin typeface="Calibri"/>
                        </a:rPr>
                        <a:t>ven</a:t>
                      </a:r>
                      <a:r>
                        <a:rPr lang="tr-TR" sz="800" b="0" i="0" u="none" strike="noStrike" dirty="0">
                          <a:solidFill>
                            <a:srgbClr val="000000"/>
                          </a:solidFill>
                          <a:latin typeface="Calibri"/>
                        </a:rPr>
                        <a:t> duvarında </a:t>
                      </a:r>
                      <a:r>
                        <a:rPr lang="tr-TR" sz="800" b="0" i="0" u="none" strike="noStrike" dirty="0" err="1">
                          <a:solidFill>
                            <a:srgbClr val="000000"/>
                          </a:solidFill>
                          <a:latin typeface="Calibri"/>
                        </a:rPr>
                        <a:t>hipertrofi</a:t>
                      </a:r>
                      <a:r>
                        <a:rPr lang="tr-TR" sz="800" b="0" i="0" u="none" strike="noStrike" dirty="0">
                          <a:solidFill>
                            <a:srgbClr val="000000"/>
                          </a:solidFill>
                          <a:latin typeface="Calibri"/>
                        </a:rPr>
                        <a:t> ve uygulama yeri etrafındaki </a:t>
                      </a:r>
                      <a:r>
                        <a:rPr lang="tr-TR" sz="800" b="0" i="0" u="none" strike="noStrike" dirty="0" err="1">
                          <a:solidFill>
                            <a:srgbClr val="000000"/>
                          </a:solidFill>
                          <a:latin typeface="Calibri"/>
                        </a:rPr>
                        <a:t>venöz</a:t>
                      </a:r>
                      <a:r>
                        <a:rPr lang="tr-TR" sz="800" b="0" i="0" u="none" strike="noStrike" dirty="0">
                          <a:solidFill>
                            <a:srgbClr val="000000"/>
                          </a:solidFill>
                          <a:latin typeface="Calibri"/>
                        </a:rPr>
                        <a:t> lümenin daralmasına neden olabilir. Tümörün yerinde ağrı oluşabilir.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91294" y="473816"/>
            <a:ext cx="9239002"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719403" y="836713"/>
          <a:ext cx="10849205" cy="4457633"/>
        </p:xfrm>
        <a:graphic>
          <a:graphicData uri="http://schemas.openxmlformats.org/drawingml/2006/table">
            <a:tbl>
              <a:tblPr/>
              <a:tblGrid>
                <a:gridCol w="306132"/>
                <a:gridCol w="738939"/>
                <a:gridCol w="1462043"/>
                <a:gridCol w="1246959"/>
                <a:gridCol w="2602120"/>
                <a:gridCol w="4493012"/>
              </a:tblGrid>
              <a:tr h="4457633">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BLEOLEM Ampul  (Bleomisin sülfat 15 mg (IU)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Skuamöz Hücreli Kanserler: Deri kanserleri, baş-boyun kanserleri, akciğer kanseri, uterus serviksi kanseri. Lenfomalar: Hodgkin hastalığı, retikülosarkom, lenfosarkom. Testiküler Kanserler: Embriyonal hücreli koriokarsinoma, teratokarsinomada tek ajan ya da diğer kemoterapötik ajanlarla birlikte kullanılır.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Şiddetli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fonksiyon bozuklukları bulunan veya göğüs röntgen filmleri bulguları </a:t>
                      </a:r>
                      <a:r>
                        <a:rPr lang="tr-TR" sz="800" b="0" i="0" u="none" strike="noStrike" dirty="0" err="1">
                          <a:solidFill>
                            <a:srgbClr val="000000"/>
                          </a:solidFill>
                          <a:latin typeface="Calibri"/>
                        </a:rPr>
                        <a:t>diffüz</a:t>
                      </a:r>
                      <a:r>
                        <a:rPr lang="tr-TR" sz="800" b="0" i="0" u="none" strike="noStrike" dirty="0">
                          <a:solidFill>
                            <a:srgbClr val="000000"/>
                          </a:solidFill>
                          <a:latin typeface="Calibri"/>
                        </a:rPr>
                        <a:t> </a:t>
                      </a:r>
                      <a:r>
                        <a:rPr lang="tr-TR" sz="800" b="0" i="0" u="none" strike="noStrike" dirty="0" err="1">
                          <a:solidFill>
                            <a:srgbClr val="000000"/>
                          </a:solidFill>
                          <a:latin typeface="Calibri"/>
                        </a:rPr>
                        <a:t>fibrotik</a:t>
                      </a:r>
                      <a:r>
                        <a:rPr lang="tr-TR" sz="800" b="0" i="0" u="none" strike="noStrike" dirty="0">
                          <a:solidFill>
                            <a:srgbClr val="000000"/>
                          </a:solidFill>
                          <a:latin typeface="Calibri"/>
                        </a:rPr>
                        <a:t> değişiklikler veya diğer herhangi değişiklikler bulunan hastalarda; bu veya benzeri bir ilaca (</a:t>
                      </a:r>
                      <a:r>
                        <a:rPr lang="tr-TR" sz="800" b="0" i="0" u="none" strike="noStrike" dirty="0" err="1">
                          <a:solidFill>
                            <a:srgbClr val="000000"/>
                          </a:solidFill>
                          <a:latin typeface="Calibri"/>
                        </a:rPr>
                        <a:t>peptomisin</a:t>
                      </a:r>
                      <a:r>
                        <a:rPr lang="tr-TR" sz="800" b="0" i="0" u="none" strike="noStrike" dirty="0">
                          <a:solidFill>
                            <a:srgbClr val="000000"/>
                          </a:solidFill>
                          <a:latin typeface="Calibri"/>
                        </a:rPr>
                        <a:t>) aşırı duyarlılık hikayesi bulunan hastalarda; şiddetli böbrek bozukluğu bulunan hastalarda ve şiddetli kardiyak sorunları bulunan hastalarda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Total doz 300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Bu doz haftada 1-2 kez 10-20 mg/m2 olarak uygulanır. 400 mg total dozdan fazla kullanımlarda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a:t>
                      </a:r>
                      <a:r>
                        <a:rPr lang="tr-TR" sz="800" b="0" i="0" u="none" strike="noStrike" dirty="0" err="1">
                          <a:solidFill>
                            <a:srgbClr val="000000"/>
                          </a:solidFill>
                          <a:latin typeface="Calibri"/>
                        </a:rPr>
                        <a:t>insidansı</a:t>
                      </a:r>
                      <a:r>
                        <a:rPr lang="tr-TR" sz="800" b="0" i="0" u="none" strike="noStrike" dirty="0">
                          <a:solidFill>
                            <a:srgbClr val="000000"/>
                          </a:solidFill>
                          <a:latin typeface="Calibri"/>
                        </a:rPr>
                        <a:t> şiddetle artacağından çok dikkatli olunmalıdır. Uygulamalar i.v., i.m., i.a. ve s.c. olarak gerçekleştirilir.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İlaç şiddetli </a:t>
                      </a:r>
                      <a:r>
                        <a:rPr lang="tr-TR" sz="800" b="0" i="0" u="none" strike="noStrike" dirty="0" err="1">
                          <a:solidFill>
                            <a:srgbClr val="000000"/>
                          </a:solidFill>
                          <a:latin typeface="Calibri"/>
                        </a:rPr>
                        <a:t>interstisyel</a:t>
                      </a:r>
                      <a:r>
                        <a:rPr lang="tr-TR" sz="800" b="0" i="0" u="none" strike="noStrike" dirty="0">
                          <a:solidFill>
                            <a:srgbClr val="000000"/>
                          </a:solidFill>
                          <a:latin typeface="Calibri"/>
                        </a:rPr>
                        <a:t> </a:t>
                      </a:r>
                      <a:r>
                        <a:rPr lang="tr-TR" sz="800" b="0" i="0" u="none" strike="noStrike" dirty="0" err="1">
                          <a:solidFill>
                            <a:srgbClr val="000000"/>
                          </a:solidFill>
                          <a:latin typeface="Calibri"/>
                        </a:rPr>
                        <a:t>pnömoni</a:t>
                      </a:r>
                      <a:r>
                        <a:rPr lang="tr-TR" sz="800" b="0" i="0" u="none" strike="noStrike" dirty="0">
                          <a:solidFill>
                            <a:srgbClr val="000000"/>
                          </a:solidFill>
                          <a:latin typeface="Calibri"/>
                        </a:rPr>
                        <a:t> veya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a:t>
                      </a:r>
                      <a:r>
                        <a:rPr lang="tr-TR" sz="800" b="0" i="0" u="none" strike="noStrike" dirty="0">
                          <a:solidFill>
                            <a:srgbClr val="000000"/>
                          </a:solidFill>
                          <a:latin typeface="Calibri"/>
                        </a:rPr>
                        <a:t> yol açabildiğinden, dikkatli gözlemler yapılmalı, A-aDO2, PaO2 veya DLCO da herhangi bir değişiklik ya da göğüs röntgen filmlerinde herhangi bir normal dışı bulgu görüldüğünde veya öksürük, efor </a:t>
                      </a:r>
                      <a:r>
                        <a:rPr lang="tr-TR" sz="800" b="0" i="0" u="none" strike="noStrike" dirty="0" err="1">
                          <a:solidFill>
                            <a:srgbClr val="000000"/>
                          </a:solidFill>
                          <a:latin typeface="Calibri"/>
                        </a:rPr>
                        <a:t>dispnesi</a:t>
                      </a:r>
                      <a:r>
                        <a:rPr lang="tr-TR" sz="800" b="0" i="0" u="none" strike="noStrike" dirty="0">
                          <a:solidFill>
                            <a:srgbClr val="000000"/>
                          </a:solidFill>
                          <a:latin typeface="Calibri"/>
                        </a:rPr>
                        <a:t> ya da </a:t>
                      </a:r>
                      <a:r>
                        <a:rPr lang="tr-TR" sz="800" b="0" i="0" u="none" strike="noStrike" dirty="0" err="1">
                          <a:solidFill>
                            <a:srgbClr val="000000"/>
                          </a:solidFill>
                          <a:latin typeface="Calibri"/>
                        </a:rPr>
                        <a:t>raller</a:t>
                      </a:r>
                      <a:r>
                        <a:rPr lang="tr-TR" sz="800" b="0" i="0" u="none" strike="noStrike" dirty="0">
                          <a:solidFill>
                            <a:srgbClr val="000000"/>
                          </a:solidFill>
                          <a:latin typeface="Calibri"/>
                        </a:rPr>
                        <a:t> duyulması gibi klinik belirtiler geliştiği taktirde uygulama derhal durdurulmalı,  </a:t>
                      </a:r>
                      <a:r>
                        <a:rPr lang="tr-TR" sz="800" b="0" i="0" u="none" strike="noStrike" dirty="0" err="1">
                          <a:solidFill>
                            <a:srgbClr val="000000"/>
                          </a:solidFill>
                          <a:latin typeface="Calibri"/>
                        </a:rPr>
                        <a:t>adrenokortikotrop</a:t>
                      </a:r>
                      <a:r>
                        <a:rPr lang="tr-TR" sz="800" b="0" i="0" u="none" strike="noStrike" dirty="0">
                          <a:solidFill>
                            <a:srgbClr val="000000"/>
                          </a:solidFill>
                          <a:latin typeface="Calibri"/>
                        </a:rPr>
                        <a:t> hormon uygulaması ve bazı uygun antibiyotiklerle tedaviye başlanmalıdır. Seyrek durumlarda şoka yol açabildiğinden, herhangi bir bulgu veya belirti görüldüğünde tedavi hemen durdurulur ve uygun önlemler alınır. Habis </a:t>
                      </a:r>
                      <a:r>
                        <a:rPr lang="tr-TR" sz="800" b="0" i="0" u="none" strike="noStrike" dirty="0" err="1">
                          <a:solidFill>
                            <a:srgbClr val="000000"/>
                          </a:solidFill>
                          <a:latin typeface="Calibri"/>
                        </a:rPr>
                        <a:t>lenfomalı</a:t>
                      </a:r>
                      <a:r>
                        <a:rPr lang="tr-TR" sz="800" b="0" i="0" u="none" strike="noStrike" dirty="0">
                          <a:solidFill>
                            <a:srgbClr val="000000"/>
                          </a:solidFill>
                          <a:latin typeface="Calibri"/>
                        </a:rPr>
                        <a:t> hastalarda şok daha çok uygulamanın 1-2. haftalarında geliştiğinden, bu hastalarda başlangıç ve ikinci dozu 5 mg (</a:t>
                      </a:r>
                      <a:r>
                        <a:rPr lang="tr-TR" sz="800" b="0" i="0" u="none" strike="noStrike" dirty="0" err="1">
                          <a:solidFill>
                            <a:srgbClr val="000000"/>
                          </a:solidFill>
                          <a:latin typeface="Calibri"/>
                        </a:rPr>
                        <a:t>potens</a:t>
                      </a:r>
                      <a:r>
                        <a:rPr lang="tr-TR" sz="800" b="0" i="0" u="none" strike="noStrike" dirty="0">
                          <a:solidFill>
                            <a:srgbClr val="000000"/>
                          </a:solidFill>
                          <a:latin typeface="Calibri"/>
                        </a:rPr>
                        <a:t>) veya daha düşük tutulur. İlaca karşı akut reaksiyonlar ortaya çıkmayacağı kesinleştikten sonra doz alışılmış düzeye yükseltilir. Bazı vakalarda döküntü, ürtiker ve </a:t>
                      </a:r>
                      <a:r>
                        <a:rPr lang="tr-TR" sz="800" b="0" i="0" u="none" strike="noStrike" dirty="0" err="1">
                          <a:solidFill>
                            <a:srgbClr val="000000"/>
                          </a:solidFill>
                          <a:latin typeface="Calibri"/>
                        </a:rPr>
                        <a:t>eritroderm</a:t>
                      </a:r>
                      <a:r>
                        <a:rPr lang="tr-TR" sz="800" b="0" i="0" u="none" strike="noStrike" dirty="0">
                          <a:solidFill>
                            <a:srgbClr val="000000"/>
                          </a:solidFill>
                          <a:latin typeface="Calibri"/>
                        </a:rPr>
                        <a:t> gibi aşırı duyarlılık belirtileri görülebildiğinden, böyle vakalarda tedavi durdurulmalıdır. Ateş bazen enfeksiyondan 4-5 saat sonra, bazen de daha geç ortaya çıkabilir. Ateş ile doz arasında doza cevap ilişkisi bulunduğundan dolayı, ateş şiddetli olduğu taktirde, daha kısa aralıklarla daha düşük doz uygulanır, veya uygulamadan önce </a:t>
                      </a:r>
                      <a:r>
                        <a:rPr lang="tr-TR" sz="800" b="0" i="0" u="none" strike="noStrike" dirty="0" err="1">
                          <a:solidFill>
                            <a:srgbClr val="000000"/>
                          </a:solidFill>
                          <a:latin typeface="Calibri"/>
                        </a:rPr>
                        <a:t>antihistaminik</a:t>
                      </a:r>
                      <a:r>
                        <a:rPr lang="tr-TR" sz="800" b="0" i="0" u="none" strike="noStrike" dirty="0">
                          <a:solidFill>
                            <a:srgbClr val="000000"/>
                          </a:solidFill>
                          <a:latin typeface="Calibri"/>
                        </a:rPr>
                        <a:t> ve </a:t>
                      </a:r>
                      <a:r>
                        <a:rPr lang="tr-TR" sz="800" b="0" i="0" u="none" strike="noStrike" dirty="0" err="1">
                          <a:solidFill>
                            <a:srgbClr val="000000"/>
                          </a:solidFill>
                          <a:latin typeface="Calibri"/>
                        </a:rPr>
                        <a:t>antipiretik</a:t>
                      </a:r>
                      <a:r>
                        <a:rPr lang="tr-TR" sz="800" b="0" i="0" u="none" strike="noStrike" dirty="0">
                          <a:solidFill>
                            <a:srgbClr val="000000"/>
                          </a:solidFill>
                          <a:latin typeface="Calibri"/>
                        </a:rPr>
                        <a:t> ilaçlar verilir. Tedavi sırasında kanser odağının hızla </a:t>
                      </a:r>
                      <a:r>
                        <a:rPr lang="tr-TR" sz="800" b="0" i="0" u="none" strike="noStrike" dirty="0" err="1">
                          <a:solidFill>
                            <a:srgbClr val="000000"/>
                          </a:solidFill>
                          <a:latin typeface="Calibri"/>
                        </a:rPr>
                        <a:t>nekroze</a:t>
                      </a:r>
                      <a:r>
                        <a:rPr lang="tr-TR" sz="800" b="0" i="0" u="none" strike="noStrike" dirty="0">
                          <a:solidFill>
                            <a:srgbClr val="000000"/>
                          </a:solidFill>
                          <a:latin typeface="Calibri"/>
                        </a:rPr>
                        <a:t> olması sonucu görülebilen kanamalara dikkat etmek gerekir. Deride </a:t>
                      </a:r>
                      <a:r>
                        <a:rPr lang="tr-TR" sz="800" b="0" i="0" u="none" strike="noStrike" dirty="0" err="1">
                          <a:solidFill>
                            <a:srgbClr val="000000"/>
                          </a:solidFill>
                          <a:latin typeface="Calibri"/>
                        </a:rPr>
                        <a:t>hipertrofi</a:t>
                      </a:r>
                      <a:r>
                        <a:rPr lang="tr-TR" sz="800" b="0" i="0" u="none" strike="noStrike" dirty="0">
                          <a:solidFill>
                            <a:srgbClr val="000000"/>
                          </a:solidFill>
                          <a:latin typeface="Calibri"/>
                        </a:rPr>
                        <a:t>, </a:t>
                      </a:r>
                      <a:r>
                        <a:rPr lang="tr-TR" sz="800" b="0" i="0" u="none" strike="noStrike" dirty="0" err="1">
                          <a:solidFill>
                            <a:srgbClr val="000000"/>
                          </a:solidFill>
                          <a:latin typeface="Calibri"/>
                        </a:rPr>
                        <a:t>pigmentasyon</a:t>
                      </a:r>
                      <a:r>
                        <a:rPr lang="tr-TR" sz="800" b="0" i="0" u="none" strike="noStrike" dirty="0">
                          <a:solidFill>
                            <a:srgbClr val="000000"/>
                          </a:solidFill>
                          <a:latin typeface="Calibri"/>
                        </a:rPr>
                        <a:t>, tırnaklarda deformasyon ve renk bozuklukları benzeri dermatit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ve </a:t>
                      </a:r>
                      <a:r>
                        <a:rPr lang="tr-TR" sz="800" b="0" i="0" u="none" strike="noStrike" dirty="0" err="1">
                          <a:solidFill>
                            <a:srgbClr val="000000"/>
                          </a:solidFill>
                          <a:latin typeface="Calibri"/>
                        </a:rPr>
                        <a:t>angular</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gibi </a:t>
                      </a:r>
                      <a:r>
                        <a:rPr lang="tr-TR" sz="800" b="0" i="0" u="none" strike="noStrike" dirty="0" err="1">
                          <a:solidFill>
                            <a:srgbClr val="000000"/>
                          </a:solidFill>
                          <a:latin typeface="Calibri"/>
                        </a:rPr>
                        <a:t>skleroderma</a:t>
                      </a:r>
                      <a:r>
                        <a:rPr lang="tr-TR" sz="800" b="0" i="0" u="none" strike="noStrike" dirty="0">
                          <a:solidFill>
                            <a:srgbClr val="000000"/>
                          </a:solidFill>
                          <a:latin typeface="Calibri"/>
                        </a:rPr>
                        <a:t> benzeri değişiklikler ortaya çıkabilir. Bu yan etkiler tedavi başlangıcını takip eden 1-3 dakika içinde ortaya çıkar. Ciltte bazen </a:t>
                      </a:r>
                      <a:r>
                        <a:rPr lang="tr-TR" sz="800" b="0" i="0" u="none" strike="noStrike" dirty="0" err="1">
                          <a:solidFill>
                            <a:srgbClr val="000000"/>
                          </a:solidFill>
                          <a:latin typeface="Calibri"/>
                        </a:rPr>
                        <a:t>hiperestezi</a:t>
                      </a:r>
                      <a:r>
                        <a:rPr lang="tr-TR" sz="800" b="0" i="0" u="none" strike="noStrike" dirty="0">
                          <a:solidFill>
                            <a:srgbClr val="000000"/>
                          </a:solidFill>
                          <a:latin typeface="Calibri"/>
                        </a:rPr>
                        <a:t> ve </a:t>
                      </a:r>
                      <a:r>
                        <a:rPr lang="tr-TR" sz="800" b="0" i="0" u="none" strike="noStrike" dirty="0" err="1">
                          <a:solidFill>
                            <a:srgbClr val="000000"/>
                          </a:solidFill>
                          <a:latin typeface="Calibri"/>
                        </a:rPr>
                        <a:t>paresteziyeulaşabilen</a:t>
                      </a:r>
                      <a:r>
                        <a:rPr lang="tr-TR" sz="800" b="0" i="0" u="none" strike="noStrike" dirty="0">
                          <a:solidFill>
                            <a:srgbClr val="000000"/>
                          </a:solidFill>
                          <a:latin typeface="Calibri"/>
                        </a:rPr>
                        <a:t> değişiklikler olabilir. Ağız içerisinde, dil ve dudaklarda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görülebilir. Kümülatif doz yaklaşık150 mg (</a:t>
                      </a:r>
                      <a:r>
                        <a:rPr lang="tr-TR" sz="800" b="0" i="0" u="none" strike="noStrike" dirty="0" err="1">
                          <a:solidFill>
                            <a:srgbClr val="000000"/>
                          </a:solidFill>
                          <a:latin typeface="Calibri"/>
                        </a:rPr>
                        <a:t>potens</a:t>
                      </a:r>
                      <a:r>
                        <a:rPr lang="tr-TR" sz="800" b="0" i="0" u="none" strike="noStrike" dirty="0">
                          <a:solidFill>
                            <a:srgbClr val="000000"/>
                          </a:solidFill>
                          <a:latin typeface="Calibri"/>
                        </a:rPr>
                        <a:t>) veya üstüne ulaştığında bu değişikliklerin ne zaman çıkabileceklerini görmek amacıyla özellikle dikkat edilmelidir. İştahsızlık, bulantı ve kusma ve bazen de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görülebilir. Karaciğer bozuklukları nadiren görülür. </a:t>
                      </a:r>
                      <a:r>
                        <a:rPr lang="tr-TR" sz="800" b="0" i="0" u="none" strike="noStrike" dirty="0" err="1">
                          <a:solidFill>
                            <a:srgbClr val="000000"/>
                          </a:solidFill>
                          <a:latin typeface="Calibri"/>
                        </a:rPr>
                        <a:t>Oligüri</a:t>
                      </a:r>
                      <a:r>
                        <a:rPr lang="tr-TR" sz="800" b="0" i="0" u="none" strike="noStrike" dirty="0">
                          <a:solidFill>
                            <a:srgbClr val="000000"/>
                          </a:solidFill>
                          <a:latin typeface="Calibri"/>
                        </a:rPr>
                        <a:t> gibi böbrek bozuklukları görülebilir. Bazen idrar yaparken ağrı, </a:t>
                      </a:r>
                      <a:r>
                        <a:rPr lang="tr-TR" sz="800" b="0" i="0" u="none" strike="noStrike" dirty="0" err="1">
                          <a:solidFill>
                            <a:srgbClr val="000000"/>
                          </a:solidFill>
                          <a:latin typeface="Calibri"/>
                        </a:rPr>
                        <a:t>pollakiüri</a:t>
                      </a:r>
                      <a:r>
                        <a:rPr lang="tr-TR" sz="800" b="0" i="0" u="none" strike="noStrike" dirty="0">
                          <a:solidFill>
                            <a:srgbClr val="000000"/>
                          </a:solidFill>
                          <a:latin typeface="Calibri"/>
                        </a:rPr>
                        <a:t> ve idrar birikmesi hissi gibi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bozukluklarla ilgili belirtilere yol açabilir. Nadiren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görülebilir. Sistit ve </a:t>
                      </a:r>
                      <a:r>
                        <a:rPr lang="tr-TR" sz="800" b="0" i="0" u="none" strike="noStrike" dirty="0" err="1">
                          <a:solidFill>
                            <a:srgbClr val="000000"/>
                          </a:solidFill>
                          <a:latin typeface="Calibri"/>
                        </a:rPr>
                        <a:t>hemorajik</a:t>
                      </a:r>
                      <a:r>
                        <a:rPr lang="tr-TR" sz="800" b="0" i="0" u="none" strike="noStrike" dirty="0">
                          <a:solidFill>
                            <a:srgbClr val="000000"/>
                          </a:solidFill>
                          <a:latin typeface="Calibri"/>
                        </a:rPr>
                        <a:t> sistit görülebilir.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oluşabilir. Genel durum bozukluğu veya bazen baş ağrısı ve baş dönmesi görülebilir. Nadiren </a:t>
                      </a:r>
                      <a:r>
                        <a:rPr lang="tr-TR" sz="800" b="0" i="0" u="none" strike="noStrike" dirty="0" err="1">
                          <a:solidFill>
                            <a:srgbClr val="000000"/>
                          </a:solidFill>
                          <a:latin typeface="Calibri"/>
                        </a:rPr>
                        <a:t>dezoryantasyon</a:t>
                      </a:r>
                      <a:r>
                        <a:rPr lang="tr-TR" sz="800" b="0" i="0" u="none" strike="noStrike" dirty="0">
                          <a:solidFill>
                            <a:srgbClr val="000000"/>
                          </a:solidFill>
                          <a:latin typeface="Calibri"/>
                        </a:rPr>
                        <a:t> ve agresif davranışlar görülebilir. Devamlı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enjeksiyon </a:t>
                      </a:r>
                      <a:r>
                        <a:rPr lang="tr-TR" sz="800" b="0" i="0" u="none" strike="noStrike" dirty="0" err="1">
                          <a:solidFill>
                            <a:srgbClr val="000000"/>
                          </a:solidFill>
                          <a:latin typeface="Calibri"/>
                        </a:rPr>
                        <a:t>ven</a:t>
                      </a:r>
                      <a:r>
                        <a:rPr lang="tr-TR" sz="800" b="0" i="0" u="none" strike="noStrike" dirty="0">
                          <a:solidFill>
                            <a:srgbClr val="000000"/>
                          </a:solidFill>
                          <a:latin typeface="Calibri"/>
                        </a:rPr>
                        <a:t> duvarında </a:t>
                      </a:r>
                      <a:r>
                        <a:rPr lang="tr-TR" sz="800" b="0" i="0" u="none" strike="noStrike" dirty="0" err="1">
                          <a:solidFill>
                            <a:srgbClr val="000000"/>
                          </a:solidFill>
                          <a:latin typeface="Calibri"/>
                        </a:rPr>
                        <a:t>hipertrofi</a:t>
                      </a:r>
                      <a:r>
                        <a:rPr lang="tr-TR" sz="800" b="0" i="0" u="none" strike="noStrike" dirty="0">
                          <a:solidFill>
                            <a:srgbClr val="000000"/>
                          </a:solidFill>
                          <a:latin typeface="Calibri"/>
                        </a:rPr>
                        <a:t> ve uygulama yeri etrafındaki </a:t>
                      </a:r>
                      <a:r>
                        <a:rPr lang="tr-TR" sz="800" b="0" i="0" u="none" strike="noStrike" dirty="0" err="1">
                          <a:solidFill>
                            <a:srgbClr val="000000"/>
                          </a:solidFill>
                          <a:latin typeface="Calibri"/>
                        </a:rPr>
                        <a:t>venöz</a:t>
                      </a:r>
                      <a:r>
                        <a:rPr lang="tr-TR" sz="800" b="0" i="0" u="none" strike="noStrike" dirty="0">
                          <a:solidFill>
                            <a:srgbClr val="000000"/>
                          </a:solidFill>
                          <a:latin typeface="Calibri"/>
                        </a:rPr>
                        <a:t> lümenin daralmasına neden olabilir. Tümörün yerinde ağrı oluşabilir.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745673" y="450065"/>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23392" y="764704"/>
          <a:ext cx="11041227" cy="4896544"/>
        </p:xfrm>
        <a:graphic>
          <a:graphicData uri="http://schemas.openxmlformats.org/drawingml/2006/table">
            <a:tbl>
              <a:tblPr/>
              <a:tblGrid>
                <a:gridCol w="311551"/>
                <a:gridCol w="752017"/>
                <a:gridCol w="1487919"/>
                <a:gridCol w="1269029"/>
                <a:gridCol w="2648176"/>
                <a:gridCol w="4572535"/>
              </a:tblGrid>
              <a:tr h="4896544">
                <a:tc>
                  <a:txBody>
                    <a:bodyPr/>
                    <a:lstStyle/>
                    <a:p>
                      <a:pPr algn="l" fontAlgn="ctr"/>
                      <a:r>
                        <a:rPr lang="tr-TR" sz="800" b="0" i="0" u="none" strike="noStrike" dirty="0">
                          <a:solidFill>
                            <a:srgbClr val="000000"/>
                          </a:solidFill>
                          <a:latin typeface="Calibri"/>
                        </a:rPr>
                        <a:t>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LEUNASE Flakon(Asparaginaz 10000 IU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Akut lösemi (kronik lösemi vakalarının akut hecmeleri dahil), habis lenfomada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00"/>
                          </a:solidFill>
                          <a:latin typeface="Calibri"/>
                        </a:rPr>
                        <a:t>Pankreatit olanlarda veya pankreatit hikayesi bulunanlarda, asparaginaza karşı geçmişlerinde aşırı duyarlılık hikayesi bulunan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Çoğunlukla günde veya iki günde bir 50-200 IU/kg i.v. olarak uygulanır. Doz hastanın yaşına ve semptomlara göre ayarlanabilir.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Alerjik reaksiyonlar: Kızarıklık, ürtiker, </a:t>
                      </a:r>
                      <a:r>
                        <a:rPr lang="tr-TR" sz="800" b="0" i="0" u="none" strike="noStrike" dirty="0" err="1">
                          <a:solidFill>
                            <a:srgbClr val="000000"/>
                          </a:solidFill>
                          <a:latin typeface="Calibri"/>
                        </a:rPr>
                        <a:t>artralji</a:t>
                      </a:r>
                      <a:r>
                        <a:rPr lang="tr-TR" sz="800" b="0" i="0" u="none" strike="noStrike" dirty="0">
                          <a:solidFill>
                            <a:srgbClr val="000000"/>
                          </a:solidFill>
                          <a:latin typeface="Calibri"/>
                        </a:rPr>
                        <a:t>, ödem, hipotansiyon, </a:t>
                      </a:r>
                      <a:r>
                        <a:rPr lang="tr-TR" sz="800" b="0" i="0" u="none" strike="noStrike" dirty="0" err="1">
                          <a:solidFill>
                            <a:srgbClr val="000000"/>
                          </a:solidFill>
                          <a:latin typeface="Calibri"/>
                        </a:rPr>
                        <a:t>respiratuvar</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ve anafilaksi gibi ani ölüme neden olabilecek alerjik reaksiyonlar görülebilir.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Karaciğer fonksiyonlarında anormallikler olabilir ve bazı hastalarda </a:t>
                      </a:r>
                      <a:r>
                        <a:rPr lang="tr-TR" sz="800" b="0" i="0" u="none" strike="noStrike" dirty="0" err="1">
                          <a:solidFill>
                            <a:srgbClr val="000000"/>
                          </a:solidFill>
                          <a:latin typeface="Calibri"/>
                        </a:rPr>
                        <a:t>fatal</a:t>
                      </a:r>
                      <a:r>
                        <a:rPr lang="tr-TR" sz="800" b="0" i="0" u="none" strike="noStrike" dirty="0">
                          <a:solidFill>
                            <a:srgbClr val="000000"/>
                          </a:solidFill>
                          <a:latin typeface="Calibri"/>
                        </a:rPr>
                        <a:t> seyredebilir. AST (SGOT), ALT (SGPT), serum </a:t>
                      </a:r>
                      <a:r>
                        <a:rPr lang="tr-TR" sz="800" b="0" i="0" u="none" strike="noStrike" dirty="0" err="1">
                          <a:solidFill>
                            <a:srgbClr val="000000"/>
                          </a:solidFill>
                          <a:latin typeface="Calibri"/>
                        </a:rPr>
                        <a:t>alkalenfosfataz</a:t>
                      </a:r>
                      <a:r>
                        <a:rPr lang="tr-TR" sz="800" b="0" i="0" u="none" strike="noStrike" dirty="0">
                          <a:solidFill>
                            <a:srgbClr val="000000"/>
                          </a:solidFill>
                          <a:latin typeface="Calibri"/>
                        </a:rPr>
                        <a:t>,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(direkt, </a:t>
                      </a:r>
                      <a:r>
                        <a:rPr lang="tr-TR" sz="800" b="0" i="0" u="none" strike="noStrike" dirty="0" err="1">
                          <a:solidFill>
                            <a:srgbClr val="000000"/>
                          </a:solidFill>
                          <a:latin typeface="Calibri"/>
                        </a:rPr>
                        <a:t>indirekt</a:t>
                      </a:r>
                      <a:r>
                        <a:rPr lang="tr-TR" sz="800" b="0" i="0" u="none" strike="noStrike" dirty="0">
                          <a:solidFill>
                            <a:srgbClr val="000000"/>
                          </a:solidFill>
                          <a:latin typeface="Calibri"/>
                        </a:rPr>
                        <a:t>), </a:t>
                      </a:r>
                      <a:r>
                        <a:rPr lang="tr-TR" sz="800" b="0" i="0" u="none" strike="noStrike" dirty="0" err="1">
                          <a:solidFill>
                            <a:srgbClr val="000000"/>
                          </a:solidFill>
                          <a:latin typeface="Calibri"/>
                        </a:rPr>
                        <a:t>gamaglobulin</a:t>
                      </a:r>
                      <a:r>
                        <a:rPr lang="tr-TR" sz="800" b="0" i="0" u="none" strike="noStrike" dirty="0">
                          <a:solidFill>
                            <a:srgbClr val="000000"/>
                          </a:solidFill>
                          <a:latin typeface="Calibri"/>
                        </a:rPr>
                        <a:t> ve amonyak artabilir. </a:t>
                      </a:r>
                      <a:r>
                        <a:rPr lang="tr-TR" sz="800" b="0" i="0" u="none" strike="noStrike" dirty="0" err="1">
                          <a:solidFill>
                            <a:srgbClr val="000000"/>
                          </a:solidFill>
                          <a:latin typeface="Calibri"/>
                        </a:rPr>
                        <a:t>Hiperammonemiye</a:t>
                      </a:r>
                      <a:r>
                        <a:rPr lang="tr-TR" sz="800" b="0" i="0" u="none" strike="noStrike" dirty="0">
                          <a:solidFill>
                            <a:srgbClr val="000000"/>
                          </a:solidFill>
                          <a:latin typeface="Calibri"/>
                        </a:rPr>
                        <a:t> bağlı bilinç bozukluğu görülebileceğinden, hasta periyodik kontrollerle dikkatle </a:t>
                      </a:r>
                      <a:r>
                        <a:rPr lang="tr-TR" sz="800" b="0" i="0" u="none" strike="noStrike" dirty="0" err="1">
                          <a:solidFill>
                            <a:srgbClr val="000000"/>
                          </a:solidFill>
                          <a:latin typeface="Calibri"/>
                        </a:rPr>
                        <a:t>izlenmeIidir</a:t>
                      </a:r>
                      <a:r>
                        <a:rPr lang="tr-TR" sz="800" b="0" i="0" u="none" strike="noStrike" dirty="0">
                          <a:solidFill>
                            <a:srgbClr val="000000"/>
                          </a:solidFill>
                          <a:latin typeface="Calibri"/>
                        </a:rPr>
                        <a:t>. Plazmada </a:t>
                      </a:r>
                      <a:r>
                        <a:rPr lang="tr-TR" sz="800" b="0" i="0" u="none" strike="noStrike" dirty="0" err="1">
                          <a:solidFill>
                            <a:srgbClr val="000000"/>
                          </a:solidFill>
                          <a:latin typeface="Calibri"/>
                        </a:rPr>
                        <a:t>kolestrol</a:t>
                      </a:r>
                      <a:r>
                        <a:rPr lang="tr-TR" sz="800" b="0" i="0" u="none" strike="noStrike" dirty="0">
                          <a:solidFill>
                            <a:srgbClr val="000000"/>
                          </a:solidFill>
                          <a:latin typeface="Calibri"/>
                        </a:rPr>
                        <a:t>, fibrinojen, </a:t>
                      </a:r>
                      <a:r>
                        <a:rPr lang="tr-TR" sz="800" b="0" i="0" u="none" strike="noStrike" dirty="0" err="1">
                          <a:solidFill>
                            <a:srgbClr val="000000"/>
                          </a:solidFill>
                          <a:latin typeface="Calibri"/>
                        </a:rPr>
                        <a:t>albumin</a:t>
                      </a:r>
                      <a:r>
                        <a:rPr lang="tr-TR" sz="800" b="0" i="0" u="none" strike="noStrike" dirty="0">
                          <a:solidFill>
                            <a:srgbClr val="000000"/>
                          </a:solidFill>
                          <a:latin typeface="Calibri"/>
                        </a:rPr>
                        <a:t>(</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ödem), kalsiyum düşebilir. Herhangi bir anormal bulgu görülmesi durumunda, uygulama durdurulmalı ve gerekli önlemler alınmalıdır. Hematolojik: Düşük fibrinojen konsantrasyonuna bağlı uzamış </a:t>
                      </a:r>
                      <a:r>
                        <a:rPr lang="tr-TR" sz="800" b="0" i="0" u="none" strike="noStrike" dirty="0" err="1">
                          <a:solidFill>
                            <a:srgbClr val="000000"/>
                          </a:solidFill>
                          <a:latin typeface="Calibri"/>
                        </a:rPr>
                        <a:t>trombin</a:t>
                      </a:r>
                      <a:r>
                        <a:rPr lang="tr-TR" sz="800" b="0" i="0" u="none" strike="noStrike" dirty="0">
                          <a:solidFill>
                            <a:srgbClr val="000000"/>
                          </a:solidFill>
                          <a:latin typeface="Calibri"/>
                        </a:rPr>
                        <a:t>, </a:t>
                      </a:r>
                      <a:r>
                        <a:rPr lang="tr-TR" sz="800" b="0" i="0" u="none" strike="noStrike" dirty="0" err="1">
                          <a:solidFill>
                            <a:srgbClr val="000000"/>
                          </a:solidFill>
                          <a:latin typeface="Calibri"/>
                        </a:rPr>
                        <a:t>protrombin</a:t>
                      </a:r>
                      <a:r>
                        <a:rPr lang="tr-TR" sz="800" b="0" i="0" u="none" strike="noStrike" dirty="0">
                          <a:solidFill>
                            <a:srgbClr val="000000"/>
                          </a:solidFill>
                          <a:latin typeface="Calibri"/>
                        </a:rPr>
                        <a:t>, </a:t>
                      </a:r>
                      <a:r>
                        <a:rPr lang="tr-TR" sz="800" b="0" i="0" u="none" strike="noStrike" dirty="0" err="1">
                          <a:solidFill>
                            <a:srgbClr val="000000"/>
                          </a:solidFill>
                          <a:latin typeface="Calibri"/>
                        </a:rPr>
                        <a:t>parsiyel</a:t>
                      </a:r>
                      <a:r>
                        <a:rPr lang="tr-TR" sz="800" b="0" i="0" u="none" strike="noStrike" dirty="0">
                          <a:solidFill>
                            <a:srgbClr val="000000"/>
                          </a:solidFill>
                          <a:latin typeface="Calibri"/>
                        </a:rPr>
                        <a:t> </a:t>
                      </a:r>
                      <a:r>
                        <a:rPr lang="tr-TR" sz="800" b="0" i="0" u="none" strike="noStrike" dirty="0" err="1">
                          <a:solidFill>
                            <a:srgbClr val="000000"/>
                          </a:solidFill>
                          <a:latin typeface="Calibri"/>
                        </a:rPr>
                        <a:t>protrombin</a:t>
                      </a:r>
                      <a:r>
                        <a:rPr lang="tr-TR" sz="800" b="0" i="0" u="none" strike="noStrike" dirty="0">
                          <a:solidFill>
                            <a:srgbClr val="000000"/>
                          </a:solidFill>
                          <a:latin typeface="Calibri"/>
                        </a:rPr>
                        <a:t> değerleri sıkça görülebilir. Faktör V ve VIII de belirgin, faktör VII ve IX da değişken bir düşüş görülebilir. </a:t>
                      </a:r>
                      <a:r>
                        <a:rPr lang="tr-TR" sz="800" b="0" i="0" u="none" strike="noStrike" dirty="0" err="1">
                          <a:solidFill>
                            <a:srgbClr val="000000"/>
                          </a:solidFill>
                          <a:latin typeface="Calibri"/>
                        </a:rPr>
                        <a:t>Hipofibrinojemiye</a:t>
                      </a:r>
                      <a:r>
                        <a:rPr lang="tr-TR" sz="800" b="0" i="0" u="none" strike="noStrike" dirty="0">
                          <a:solidFill>
                            <a:srgbClr val="000000"/>
                          </a:solidFill>
                          <a:latin typeface="Calibri"/>
                        </a:rPr>
                        <a:t> bağlı </a:t>
                      </a:r>
                      <a:r>
                        <a:rPr lang="tr-TR" sz="800" b="0" i="0" u="none" strike="noStrike" dirty="0" err="1">
                          <a:solidFill>
                            <a:srgbClr val="000000"/>
                          </a:solidFill>
                          <a:latin typeface="Calibri"/>
                        </a:rPr>
                        <a:t>fatal</a:t>
                      </a:r>
                      <a:r>
                        <a:rPr lang="tr-TR" sz="800" b="0" i="0" u="none" strike="noStrike" dirty="0">
                          <a:solidFill>
                            <a:srgbClr val="000000"/>
                          </a:solidFill>
                          <a:latin typeface="Calibri"/>
                        </a:rPr>
                        <a:t> kanamalar ve </a:t>
                      </a:r>
                      <a:r>
                        <a:rPr lang="tr-TR" sz="800" b="0" i="0" u="none" strike="noStrike" dirty="0" err="1">
                          <a:solidFill>
                            <a:srgbClr val="000000"/>
                          </a:solidFill>
                          <a:latin typeface="Calibri"/>
                        </a:rPr>
                        <a:t>intrakraniyel</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oluşabilirken, belirgin </a:t>
                      </a:r>
                      <a:r>
                        <a:rPr lang="tr-TR" sz="800" b="0" i="0" u="none" strike="noStrike" dirty="0" err="1">
                          <a:solidFill>
                            <a:srgbClr val="000000"/>
                          </a:solidFill>
                          <a:latin typeface="Calibri"/>
                        </a:rPr>
                        <a:t>koagülopati</a:t>
                      </a:r>
                      <a:r>
                        <a:rPr lang="tr-TR" sz="800" b="0" i="0" u="none" strike="noStrike" dirty="0">
                          <a:solidFill>
                            <a:srgbClr val="000000"/>
                          </a:solidFill>
                          <a:latin typeface="Calibri"/>
                        </a:rPr>
                        <a:t> nadirdir. Beyin kanaması, beyin enfarktüsü ve akciğer kanaması gibi şiddetli </a:t>
                      </a:r>
                      <a:r>
                        <a:rPr lang="tr-TR" sz="800" b="0" i="0" u="none" strike="noStrike" dirty="0" err="1">
                          <a:solidFill>
                            <a:srgbClr val="000000"/>
                          </a:solidFill>
                          <a:latin typeface="Calibri"/>
                        </a:rPr>
                        <a:t>koagülasyon</a:t>
                      </a:r>
                      <a:r>
                        <a:rPr lang="tr-TR" sz="800" b="0" i="0" u="none" strike="noStrike" dirty="0">
                          <a:solidFill>
                            <a:srgbClr val="000000"/>
                          </a:solidFill>
                          <a:latin typeface="Calibri"/>
                        </a:rPr>
                        <a:t> bozuklukları (fibrinojen, </a:t>
                      </a:r>
                      <a:r>
                        <a:rPr lang="tr-TR" sz="800" b="0" i="0" u="none" strike="noStrike" dirty="0" err="1">
                          <a:solidFill>
                            <a:srgbClr val="000000"/>
                          </a:solidFill>
                          <a:latin typeface="Calibri"/>
                        </a:rPr>
                        <a:t>protrombin</a:t>
                      </a:r>
                      <a:r>
                        <a:rPr lang="tr-TR" sz="800" b="0" i="0" u="none" strike="noStrike" dirty="0">
                          <a:solidFill>
                            <a:srgbClr val="000000"/>
                          </a:solidFill>
                          <a:latin typeface="Calibri"/>
                        </a:rPr>
                        <a:t>, </a:t>
                      </a:r>
                      <a:r>
                        <a:rPr lang="tr-TR" sz="800" b="0" i="0" u="none" strike="noStrike" dirty="0" err="1">
                          <a:solidFill>
                            <a:srgbClr val="000000"/>
                          </a:solidFill>
                          <a:latin typeface="Calibri"/>
                        </a:rPr>
                        <a:t>plazminojen</a:t>
                      </a:r>
                      <a:r>
                        <a:rPr lang="tr-TR" sz="800" b="0" i="0" u="none" strike="noStrike" dirty="0">
                          <a:solidFill>
                            <a:srgbClr val="000000"/>
                          </a:solidFill>
                          <a:latin typeface="Calibri"/>
                        </a:rPr>
                        <a:t>, AT III, ve protein C vb.) görülebileceğinden, hasta sık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kontrolleriyle izlenmelidir. Geçici </a:t>
                      </a:r>
                      <a:r>
                        <a:rPr lang="tr-TR" sz="800" b="0" i="0" u="none" strike="noStrike" dirty="0" err="1">
                          <a:solidFill>
                            <a:srgbClr val="000000"/>
                          </a:solidFill>
                          <a:latin typeface="Calibri"/>
                        </a:rPr>
                        <a:t>kemikiliği</a:t>
                      </a:r>
                      <a:r>
                        <a:rPr lang="tr-TR" sz="800" b="0" i="0" u="none" strike="noStrike" dirty="0">
                          <a:solidFill>
                            <a:srgbClr val="000000"/>
                          </a:solidFill>
                          <a:latin typeface="Calibri"/>
                        </a:rPr>
                        <a:t> depresyonu nadiren görülebilir. </a:t>
                      </a:r>
                      <a:r>
                        <a:rPr lang="tr-TR" sz="800" b="0" i="0" u="none" strike="noStrike" dirty="0" err="1">
                          <a:solidFill>
                            <a:srgbClr val="000000"/>
                          </a:solidFill>
                          <a:latin typeface="Calibri"/>
                        </a:rPr>
                        <a:t>Asparaginazın</a:t>
                      </a:r>
                      <a:r>
                        <a:rPr lang="tr-TR" sz="800" b="0" i="0" u="none" strike="noStrike" dirty="0">
                          <a:solidFill>
                            <a:srgbClr val="000000"/>
                          </a:solidFill>
                          <a:latin typeface="Calibri"/>
                        </a:rPr>
                        <a:t> hematolojik etkileri nadiren tedavinin kesilmesini gerektirir. </a:t>
                      </a:r>
                      <a:r>
                        <a:rPr lang="tr-TR" sz="800" b="0" i="0" u="none" strike="noStrike" dirty="0" err="1">
                          <a:solidFill>
                            <a:srgbClr val="000000"/>
                          </a:solidFill>
                          <a:latin typeface="Calibri"/>
                        </a:rPr>
                        <a:t>Pankreatik</a:t>
                      </a:r>
                      <a:r>
                        <a:rPr lang="tr-TR" sz="800" b="0" i="0" u="none" strike="noStrike" dirty="0">
                          <a:solidFill>
                            <a:srgbClr val="000000"/>
                          </a:solidFill>
                          <a:latin typeface="Calibri"/>
                        </a:rPr>
                        <a:t>: </a:t>
                      </a:r>
                      <a:r>
                        <a:rPr lang="tr-TR" sz="800" b="0" i="0" u="none" strike="noStrike" dirty="0" err="1">
                          <a:solidFill>
                            <a:srgbClr val="000000"/>
                          </a:solidFill>
                          <a:latin typeface="Calibri"/>
                        </a:rPr>
                        <a:t>Asparaginaz</a:t>
                      </a:r>
                      <a:r>
                        <a:rPr lang="tr-TR" sz="800" b="0" i="0" u="none" strike="noStrike" dirty="0">
                          <a:solidFill>
                            <a:srgbClr val="000000"/>
                          </a:solidFill>
                          <a:latin typeface="Calibri"/>
                        </a:rPr>
                        <a:t> tedavisinde, pankreas hücrelerinin nekrozu ve </a:t>
                      </a:r>
                      <a:r>
                        <a:rPr lang="tr-TR" sz="800" b="0" i="0" u="none" strike="noStrike" dirty="0" err="1">
                          <a:solidFill>
                            <a:srgbClr val="000000"/>
                          </a:solidFill>
                          <a:latin typeface="Calibri"/>
                        </a:rPr>
                        <a:t>inflamasyonu</a:t>
                      </a:r>
                      <a:r>
                        <a:rPr lang="tr-TR" sz="800" b="0" i="0" u="none" strike="noStrike" dirty="0">
                          <a:solidFill>
                            <a:srgbClr val="000000"/>
                          </a:solidFill>
                          <a:latin typeface="Calibri"/>
                        </a:rPr>
                        <a:t> veya azalmış </a:t>
                      </a:r>
                      <a:r>
                        <a:rPr lang="tr-TR" sz="800" b="0" i="0" u="none" strike="noStrike" dirty="0" err="1">
                          <a:solidFill>
                            <a:srgbClr val="000000"/>
                          </a:solidFill>
                          <a:latin typeface="Calibri"/>
                        </a:rPr>
                        <a:t>insülin</a:t>
                      </a:r>
                      <a:r>
                        <a:rPr lang="tr-TR" sz="800" b="0" i="0" u="none" strike="noStrike" dirty="0">
                          <a:solidFill>
                            <a:srgbClr val="000000"/>
                          </a:solidFill>
                          <a:latin typeface="Calibri"/>
                        </a:rPr>
                        <a:t> sentezi nedeniyle, pankreas fonksiyon bozukluğu sıklıkla oluşabilir. Normal serum amilaz konsantrasyonlarına rağmen, </a:t>
                      </a:r>
                      <a:r>
                        <a:rPr lang="tr-TR" sz="800" b="0" i="0" u="none" strike="noStrike" dirty="0" err="1">
                          <a:solidFill>
                            <a:srgbClr val="000000"/>
                          </a:solidFill>
                          <a:latin typeface="Calibri"/>
                        </a:rPr>
                        <a:t>fulminan</a:t>
                      </a:r>
                      <a:r>
                        <a:rPr lang="tr-TR" sz="800" b="0" i="0" u="none" strike="noStrike" dirty="0">
                          <a:solidFill>
                            <a:srgbClr val="000000"/>
                          </a:solidFill>
                          <a:latin typeface="Calibri"/>
                        </a:rPr>
                        <a:t> ve </a:t>
                      </a:r>
                      <a:r>
                        <a:rPr lang="tr-TR" sz="800" b="0" i="0" u="none" strike="noStrike" dirty="0" err="1">
                          <a:solidFill>
                            <a:srgbClr val="000000"/>
                          </a:solidFill>
                          <a:latin typeface="Calibri"/>
                        </a:rPr>
                        <a:t>fatal</a:t>
                      </a:r>
                      <a:r>
                        <a:rPr lang="tr-TR" sz="800" b="0" i="0" u="none" strike="noStrike" dirty="0">
                          <a:solidFill>
                            <a:srgbClr val="000000"/>
                          </a:solidFill>
                          <a:latin typeface="Calibri"/>
                        </a:rPr>
                        <a:t> </a:t>
                      </a:r>
                      <a:r>
                        <a:rPr lang="tr-TR" sz="800" b="0" i="0" u="none" strike="noStrike" dirty="0" err="1">
                          <a:solidFill>
                            <a:srgbClr val="000000"/>
                          </a:solidFill>
                          <a:latin typeface="Calibri"/>
                        </a:rPr>
                        <a:t>pankreatit</a:t>
                      </a:r>
                      <a:r>
                        <a:rPr lang="tr-TR" sz="800" b="0" i="0" u="none" strike="noStrike" dirty="0">
                          <a:solidFill>
                            <a:srgbClr val="000000"/>
                          </a:solidFill>
                          <a:latin typeface="Calibri"/>
                        </a:rPr>
                        <a:t> görülebilir. </a:t>
                      </a:r>
                      <a:r>
                        <a:rPr lang="tr-TR" sz="800" b="0" i="0" u="none" strike="noStrike" dirty="0" err="1">
                          <a:solidFill>
                            <a:srgbClr val="000000"/>
                          </a:solidFill>
                          <a:latin typeface="Calibri"/>
                        </a:rPr>
                        <a:t>Hipoinsülinemi</a:t>
                      </a:r>
                      <a:r>
                        <a:rPr lang="tr-TR" sz="800" b="0" i="0" u="none" strike="noStrike" dirty="0">
                          <a:solidFill>
                            <a:srgbClr val="000000"/>
                          </a:solidFill>
                          <a:latin typeface="Calibri"/>
                        </a:rPr>
                        <a:t> ile giden </a:t>
                      </a:r>
                      <a:r>
                        <a:rPr lang="tr-TR" sz="800" b="0" i="0" u="none" strike="noStrike" dirty="0" err="1">
                          <a:solidFill>
                            <a:srgbClr val="000000"/>
                          </a:solidFill>
                          <a:latin typeface="Calibri"/>
                        </a:rPr>
                        <a:t>poliüri</a:t>
                      </a:r>
                      <a:r>
                        <a:rPr lang="tr-TR" sz="800" b="0" i="0" u="none" strike="noStrike" dirty="0">
                          <a:solidFill>
                            <a:srgbClr val="000000"/>
                          </a:solidFill>
                          <a:latin typeface="Calibri"/>
                        </a:rPr>
                        <a:t>, </a:t>
                      </a:r>
                      <a:r>
                        <a:rPr lang="tr-TR" sz="800" b="0" i="0" u="none" strike="noStrike" dirty="0" err="1">
                          <a:solidFill>
                            <a:srgbClr val="000000"/>
                          </a:solidFill>
                          <a:latin typeface="Calibri"/>
                        </a:rPr>
                        <a:t>glikozürik</a:t>
                      </a:r>
                      <a:r>
                        <a:rPr lang="tr-TR" sz="800" b="0" i="0" u="none" strike="noStrike" dirty="0">
                          <a:solidFill>
                            <a:srgbClr val="000000"/>
                          </a:solidFill>
                          <a:latin typeface="Calibri"/>
                        </a:rPr>
                        <a:t> </a:t>
                      </a:r>
                      <a:r>
                        <a:rPr lang="tr-TR" sz="800" b="0" i="0" u="none" strike="noStrike" dirty="0" err="1">
                          <a:solidFill>
                            <a:srgbClr val="000000"/>
                          </a:solidFill>
                          <a:latin typeface="Calibri"/>
                        </a:rPr>
                        <a:t>hiperosmolar</a:t>
                      </a:r>
                      <a:r>
                        <a:rPr lang="tr-TR" sz="800" b="0" i="0" u="none" strike="noStrike" dirty="0">
                          <a:solidFill>
                            <a:srgbClr val="000000"/>
                          </a:solidFill>
                          <a:latin typeface="Calibri"/>
                        </a:rPr>
                        <a:t>, </a:t>
                      </a:r>
                      <a:r>
                        <a:rPr lang="tr-TR" sz="800" b="0" i="0" u="none" strike="noStrike" dirty="0" err="1">
                          <a:solidFill>
                            <a:srgbClr val="000000"/>
                          </a:solidFill>
                          <a:latin typeface="Calibri"/>
                        </a:rPr>
                        <a:t>nonketotik</a:t>
                      </a:r>
                      <a:r>
                        <a:rPr lang="tr-TR" sz="800" b="0" i="0" u="none" strike="noStrike" dirty="0">
                          <a:solidFill>
                            <a:srgbClr val="000000"/>
                          </a:solidFill>
                          <a:latin typeface="Calibri"/>
                        </a:rPr>
                        <a:t> </a:t>
                      </a:r>
                      <a:r>
                        <a:rPr lang="tr-TR" sz="800" b="0" i="0" u="none" strike="noStrike" dirty="0" err="1">
                          <a:solidFill>
                            <a:srgbClr val="000000"/>
                          </a:solidFill>
                          <a:latin typeface="Calibri"/>
                        </a:rPr>
                        <a:t>hiperglisemi</a:t>
                      </a:r>
                      <a:r>
                        <a:rPr lang="tr-TR" sz="800" b="0" i="0" u="none" strike="noStrike" dirty="0">
                          <a:solidFill>
                            <a:srgbClr val="000000"/>
                          </a:solidFill>
                          <a:latin typeface="Calibri"/>
                        </a:rPr>
                        <a:t> görülebilir. Her ne kadar </a:t>
                      </a:r>
                      <a:r>
                        <a:rPr lang="tr-TR" sz="800" b="0" i="0" u="none" strike="noStrike" dirty="0" err="1">
                          <a:solidFill>
                            <a:srgbClr val="000000"/>
                          </a:solidFill>
                          <a:latin typeface="Calibri"/>
                        </a:rPr>
                        <a:t>hiperglisemi</a:t>
                      </a:r>
                      <a:r>
                        <a:rPr lang="tr-TR" sz="800" b="0" i="0" u="none" strike="noStrike" dirty="0">
                          <a:solidFill>
                            <a:srgbClr val="000000"/>
                          </a:solidFill>
                          <a:latin typeface="Calibri"/>
                        </a:rPr>
                        <a:t> genellikle geçici olup, tedavinin kesilmesine ve </a:t>
                      </a:r>
                      <a:r>
                        <a:rPr lang="tr-TR" sz="800" b="0" i="0" u="none" strike="noStrike" dirty="0" err="1">
                          <a:solidFill>
                            <a:srgbClr val="000000"/>
                          </a:solidFill>
                          <a:latin typeface="Calibri"/>
                        </a:rPr>
                        <a:t>insülin</a:t>
                      </a:r>
                      <a:r>
                        <a:rPr lang="tr-TR" sz="800" b="0" i="0" u="none" strike="noStrike" dirty="0">
                          <a:solidFill>
                            <a:srgbClr val="000000"/>
                          </a:solidFill>
                          <a:latin typeface="Calibri"/>
                        </a:rPr>
                        <a:t> kullanımı ile i.v. sıvı kullanımına yanıt verse de, diyabetik </a:t>
                      </a:r>
                      <a:r>
                        <a:rPr lang="tr-TR" sz="800" b="0" i="0" u="none" strike="noStrike" dirty="0" err="1">
                          <a:solidFill>
                            <a:srgbClr val="000000"/>
                          </a:solidFill>
                          <a:latin typeface="Calibri"/>
                        </a:rPr>
                        <a:t>ketoasidoz</a:t>
                      </a:r>
                      <a:r>
                        <a:rPr lang="tr-TR" sz="800" b="0" i="0" u="none" strike="noStrike" dirty="0">
                          <a:solidFill>
                            <a:srgbClr val="000000"/>
                          </a:solidFill>
                          <a:latin typeface="Calibri"/>
                        </a:rPr>
                        <a:t> </a:t>
                      </a:r>
                      <a:r>
                        <a:rPr lang="tr-TR" sz="800" b="0" i="0" u="none" strike="noStrike" dirty="0" err="1">
                          <a:solidFill>
                            <a:srgbClr val="000000"/>
                          </a:solidFill>
                          <a:latin typeface="Calibri"/>
                        </a:rPr>
                        <a:t>fatal</a:t>
                      </a:r>
                      <a:r>
                        <a:rPr lang="tr-TR" sz="800" b="0" i="0" u="none" strike="noStrike" dirty="0">
                          <a:solidFill>
                            <a:srgbClr val="000000"/>
                          </a:solidFill>
                          <a:latin typeface="Calibri"/>
                        </a:rPr>
                        <a:t> olabilir.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Genellikle </a:t>
                      </a:r>
                      <a:r>
                        <a:rPr lang="tr-TR" sz="800" b="0" i="0" u="none" strike="noStrike" dirty="0" err="1">
                          <a:solidFill>
                            <a:srgbClr val="000000"/>
                          </a:solidFill>
                          <a:latin typeface="Calibri"/>
                        </a:rPr>
                        <a:t>prerenal</a:t>
                      </a:r>
                      <a:r>
                        <a:rPr lang="tr-TR" sz="800" b="0" i="0" u="none" strike="noStrike" dirty="0">
                          <a:solidFill>
                            <a:srgbClr val="000000"/>
                          </a:solidFill>
                          <a:latin typeface="Calibri"/>
                        </a:rPr>
                        <a:t>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ve beraberinde artmış kalsiyum ve fosfor atılımı oluşur. Geçici </a:t>
                      </a:r>
                      <a:r>
                        <a:rPr lang="tr-TR" sz="800" b="0" i="0" u="none" strike="noStrike" dirty="0" err="1">
                          <a:solidFill>
                            <a:srgbClr val="000000"/>
                          </a:solidFill>
                          <a:latin typeface="Calibri"/>
                        </a:rPr>
                        <a:t>proteinüri</a:t>
                      </a:r>
                      <a:r>
                        <a:rPr lang="tr-TR" sz="800" b="0" i="0" u="none" strike="noStrike" dirty="0">
                          <a:solidFill>
                            <a:srgbClr val="000000"/>
                          </a:solidFill>
                          <a:latin typeface="Calibri"/>
                        </a:rPr>
                        <a:t> nadirdir. Akut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görülebilir. Sinir Sistemi: EEG değişiklikleri, </a:t>
                      </a:r>
                      <a:r>
                        <a:rPr lang="tr-TR" sz="800" b="0" i="0" u="none" strike="noStrike" dirty="0" err="1">
                          <a:solidFill>
                            <a:srgbClr val="000000"/>
                          </a:solidFill>
                          <a:latin typeface="Calibri"/>
                        </a:rPr>
                        <a:t>hipereksitabilite</a:t>
                      </a:r>
                      <a:r>
                        <a:rPr lang="tr-TR" sz="800" b="0" i="0" u="none" strike="noStrike" dirty="0">
                          <a:solidFill>
                            <a:srgbClr val="000000"/>
                          </a:solidFill>
                          <a:latin typeface="Calibri"/>
                        </a:rPr>
                        <a:t> veya MSS depresyonu, </a:t>
                      </a:r>
                      <a:r>
                        <a:rPr lang="tr-TR" sz="800" b="0" i="0" u="none" strike="noStrike" dirty="0" err="1">
                          <a:solidFill>
                            <a:srgbClr val="000000"/>
                          </a:solidFill>
                          <a:latin typeface="Calibri"/>
                        </a:rPr>
                        <a:t>somnolans</a:t>
                      </a:r>
                      <a:r>
                        <a:rPr lang="tr-TR" sz="800" b="0" i="0" u="none" strike="noStrike" dirty="0">
                          <a:solidFill>
                            <a:srgbClr val="000000"/>
                          </a:solidFill>
                          <a:latin typeface="Calibri"/>
                        </a:rPr>
                        <a:t>, letarji,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koma, ajitasyon, baş ağrısı, baş dönmesi ve orta derece ile ağır derece arası halüsinasyonlar görülebilir. Nadiren tremor ve artmış kas </a:t>
                      </a:r>
                      <a:r>
                        <a:rPr lang="tr-TR" sz="800" b="0" i="0" u="none" strike="noStrike" dirty="0" err="1">
                          <a:solidFill>
                            <a:srgbClr val="000000"/>
                          </a:solidFill>
                          <a:latin typeface="Calibri"/>
                        </a:rPr>
                        <a:t>tonusu</a:t>
                      </a:r>
                      <a:r>
                        <a:rPr lang="tr-TR" sz="800" b="0" i="0" u="none" strike="noStrike" dirty="0">
                          <a:solidFill>
                            <a:srgbClr val="000000"/>
                          </a:solidFill>
                          <a:latin typeface="Calibri"/>
                        </a:rPr>
                        <a:t> ile belirgin </a:t>
                      </a:r>
                      <a:r>
                        <a:rPr lang="tr-TR" sz="800" b="0" i="0" u="none" strike="noStrike" dirty="0" err="1">
                          <a:solidFill>
                            <a:srgbClr val="000000"/>
                          </a:solidFill>
                          <a:latin typeface="Calibri"/>
                        </a:rPr>
                        <a:t>parkinson</a:t>
                      </a:r>
                      <a:r>
                        <a:rPr lang="tr-TR" sz="800" b="0" i="0" u="none" strike="noStrike" dirty="0">
                          <a:solidFill>
                            <a:srgbClr val="000000"/>
                          </a:solidFill>
                          <a:latin typeface="Calibri"/>
                        </a:rPr>
                        <a:t> benzeri bir sendrom oluşabilir.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Çoğu hastada </a:t>
                      </a:r>
                      <a:r>
                        <a:rPr lang="tr-TR" sz="800" b="0" i="0" u="none" strike="noStrike" dirty="0" err="1">
                          <a:solidFill>
                            <a:srgbClr val="000000"/>
                          </a:solidFill>
                          <a:latin typeface="Calibri"/>
                        </a:rPr>
                        <a:t>hiperammonemiye</a:t>
                      </a:r>
                      <a:r>
                        <a:rPr lang="tr-TR" sz="800" b="0" i="0" u="none" strike="noStrike" dirty="0">
                          <a:solidFill>
                            <a:srgbClr val="000000"/>
                          </a:solidFill>
                          <a:latin typeface="Calibri"/>
                        </a:rPr>
                        <a:t> bağlı bulantı ve kusma,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kramplar ve kilo kaybı oluşur.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oral ve </a:t>
                      </a:r>
                      <a:r>
                        <a:rPr lang="tr-TR" sz="800" b="0" i="0" u="none" strike="noStrike" dirty="0" err="1">
                          <a:solidFill>
                            <a:srgbClr val="000000"/>
                          </a:solidFill>
                          <a:latin typeface="Calibri"/>
                        </a:rPr>
                        <a:t>intestinal</a:t>
                      </a:r>
                      <a:r>
                        <a:rPr lang="tr-TR" sz="800" b="0" i="0" u="none" strike="noStrike" dirty="0">
                          <a:solidFill>
                            <a:srgbClr val="000000"/>
                          </a:solidFill>
                          <a:latin typeface="Calibri"/>
                        </a:rPr>
                        <a:t> ülserler nadiren oluşabilir. Diğer: Bakteriyel </a:t>
                      </a:r>
                      <a:r>
                        <a:rPr lang="tr-TR" sz="800" b="0" i="0" u="none" strike="noStrike" dirty="0" err="1">
                          <a:solidFill>
                            <a:srgbClr val="000000"/>
                          </a:solidFill>
                          <a:latin typeface="Calibri"/>
                        </a:rPr>
                        <a:t>endotoksinlere</a:t>
                      </a:r>
                      <a:r>
                        <a:rPr lang="tr-TR" sz="800" b="0" i="0" u="none" strike="noStrike" dirty="0">
                          <a:solidFill>
                            <a:srgbClr val="000000"/>
                          </a:solidFill>
                          <a:latin typeface="Calibri"/>
                        </a:rPr>
                        <a:t> bağlı olduğu düşünülen; üşüme, ateş, terleme görülebilir. Ürik asit </a:t>
                      </a:r>
                      <a:r>
                        <a:rPr lang="tr-TR" sz="800" b="0" i="0" u="none" strike="noStrike" dirty="0" err="1">
                          <a:solidFill>
                            <a:srgbClr val="000000"/>
                          </a:solidFill>
                          <a:latin typeface="Calibri"/>
                        </a:rPr>
                        <a:t>nefropatisine</a:t>
                      </a:r>
                      <a:r>
                        <a:rPr lang="tr-TR" sz="800" b="0" i="0" u="none" strike="noStrike" dirty="0">
                          <a:solidFill>
                            <a:srgbClr val="000000"/>
                          </a:solidFill>
                          <a:latin typeface="Calibri"/>
                        </a:rPr>
                        <a:t> ve EEG değişikliklerine neden olabilecek </a:t>
                      </a:r>
                      <a:r>
                        <a:rPr lang="tr-TR" sz="800" b="0" i="0" u="none" strike="noStrike" dirty="0" err="1">
                          <a:solidFill>
                            <a:srgbClr val="000000"/>
                          </a:solidFill>
                          <a:latin typeface="Calibri"/>
                        </a:rPr>
                        <a:t>hiperürisemi</a:t>
                      </a:r>
                      <a:r>
                        <a:rPr lang="tr-TR" sz="800" b="0" i="0" u="none" strike="noStrike" dirty="0">
                          <a:solidFill>
                            <a:srgbClr val="000000"/>
                          </a:solidFill>
                          <a:latin typeface="Calibri"/>
                        </a:rPr>
                        <a:t> olasılığı unutulmamalıdır. Yeterli </a:t>
                      </a:r>
                      <a:r>
                        <a:rPr lang="tr-TR" sz="800" b="0" i="0" u="none" strike="noStrike" dirty="0" err="1">
                          <a:solidFill>
                            <a:srgbClr val="000000"/>
                          </a:solidFill>
                          <a:latin typeface="Calibri"/>
                        </a:rPr>
                        <a:t>hidrasyon</a:t>
                      </a:r>
                      <a:r>
                        <a:rPr lang="tr-TR" sz="800" b="0" i="0" u="none" strike="noStrike" dirty="0">
                          <a:solidFill>
                            <a:srgbClr val="000000"/>
                          </a:solidFill>
                          <a:latin typeface="Calibri"/>
                        </a:rPr>
                        <a:t>, idrarın </a:t>
                      </a:r>
                      <a:r>
                        <a:rPr lang="tr-TR" sz="800" b="0" i="0" u="none" strike="noStrike" dirty="0" err="1">
                          <a:solidFill>
                            <a:srgbClr val="000000"/>
                          </a:solidFill>
                          <a:latin typeface="Calibri"/>
                        </a:rPr>
                        <a:t>alkalizasyonu</a:t>
                      </a:r>
                      <a:r>
                        <a:rPr lang="tr-TR" sz="800" b="0" i="0" u="none" strike="noStrike" dirty="0">
                          <a:solidFill>
                            <a:srgbClr val="000000"/>
                          </a:solidFill>
                          <a:latin typeface="Calibri"/>
                        </a:rPr>
                        <a:t> ve/veya </a:t>
                      </a:r>
                      <a:r>
                        <a:rPr lang="tr-TR" sz="800" b="0" i="0" u="none" strike="noStrike" dirty="0" err="1">
                          <a:solidFill>
                            <a:srgbClr val="000000"/>
                          </a:solidFill>
                          <a:latin typeface="Calibri"/>
                        </a:rPr>
                        <a:t>allopurinol</a:t>
                      </a:r>
                      <a:r>
                        <a:rPr lang="tr-TR" sz="800" b="0" i="0" u="none" strike="noStrike" dirty="0">
                          <a:solidFill>
                            <a:srgbClr val="000000"/>
                          </a:solidFill>
                          <a:latin typeface="Calibri"/>
                        </a:rPr>
                        <a:t> uygulaması ile ürik asit etkileri azaltılabilir.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686296" y="378814"/>
            <a:ext cx="1001089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23394" y="332657"/>
          <a:ext cx="10849205" cy="5976663"/>
        </p:xfrm>
        <a:graphic>
          <a:graphicData uri="http://schemas.openxmlformats.org/drawingml/2006/table">
            <a:tbl>
              <a:tblPr/>
              <a:tblGrid>
                <a:gridCol w="306132"/>
                <a:gridCol w="738939"/>
                <a:gridCol w="1462043"/>
                <a:gridCol w="1246959"/>
                <a:gridCol w="2602120"/>
                <a:gridCol w="4493012"/>
              </a:tblGrid>
              <a:tr h="5976663">
                <a:tc>
                  <a:txBody>
                    <a:bodyPr/>
                    <a:lstStyle/>
                    <a:p>
                      <a:pPr algn="ctr" fontAlgn="ctr"/>
                      <a:r>
                        <a:rPr lang="tr-TR" sz="1000" b="1" i="0" u="none" strike="noStrike" dirty="0">
                          <a:solidFill>
                            <a:srgbClr val="000000"/>
                          </a:solidFill>
                          <a:latin typeface="Calibri"/>
                        </a:rPr>
                        <a:t>DİGER KANSER İLAÇLARI </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GLIVEC Film Tablet(İmatinib mesilat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Yeni tanı konmuş Philadelphia kromozomu pozitif kronik faz, akselere faz Philadelphia kromozomu pozitif, blastik faz Philadelphia kromozomu pozitif, diğer tedavilere dirençli Philadelphia kromozomu pozitif kronik miyeloid lösemi (KML) hastalarında. İlk tanısı Philadelphia kromozomu pozitif KML olan ancak tedavi ile Philadelphia kromozomu negatif hale gelen kronik/akselere/blastik faz kronik miyeloid lösemi hastalarında. KML olan 3 yaş ve üzerindeki çocuklarda birinci basamak tedavide. Erişkin hastalarda rezekte edilemeyen ve/veya metastatik malign C-kit reseptörü taşıyan gastrointestinal stromal tümör (GIST) hastalarında. Yeni tanı konulmuş Philadelphia kromozomu pozitif akut lenfoblastik lösemi (Ph+ ALL) hastalarında klinik yararı gösterilmiş çoklu ajanlı kemoterapi şemaları ile kombine olarak remisyon indüksiyonu amacıyla. Relaps-refrakter Ph+ALL hastalarında klinik yararı gösterilmiş çoklu ajanlı kemoterapi şemaları ile kombine olarak remisyon indüksiyonu amacıyla. FIP1L1-PDGFRA füzyon geni laboratuvar incelemeleriyle gösterilen hipereozinofilik sendrom ve sistemik mastositoz hastalarında kullanılabilir.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Aktif madde ya da eksipiyanlardan herhangi birine karşı aşırı duyarlılıkta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KML'deki</a:t>
                      </a:r>
                      <a:r>
                        <a:rPr lang="tr-TR" sz="800" b="0" i="0" u="none" strike="noStrike" dirty="0">
                          <a:solidFill>
                            <a:srgbClr val="000000"/>
                          </a:solidFill>
                          <a:latin typeface="Calibri"/>
                        </a:rPr>
                        <a:t> Dozaj: Kronik faz KML bulunan hastalar için önerilen dozaj 400 mg/gün, hızlanmış faz ya da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bulunanlar için önerilen dozaj ise 600 mg/gün'dür. </a:t>
                      </a:r>
                      <a:r>
                        <a:rPr lang="tr-TR" sz="800" b="0" i="0" u="none" strike="noStrike" dirty="0" err="1">
                          <a:solidFill>
                            <a:srgbClr val="000000"/>
                          </a:solidFill>
                          <a:latin typeface="Calibri"/>
                        </a:rPr>
                        <a:t>Reçetelenen</a:t>
                      </a:r>
                      <a:r>
                        <a:rPr lang="tr-TR" sz="800" b="0" i="0" u="none" strike="noStrike" dirty="0">
                          <a:solidFill>
                            <a:srgbClr val="000000"/>
                          </a:solidFill>
                          <a:latin typeface="Calibri"/>
                        </a:rPr>
                        <a:t> doz oral olarak günde 1 kez yemekle birlikte ve büyük bir bardak suyla alınmalıdır. Tedavi, hasta yarar sağladığı sürece devam ettirilmelidir. Hastalığın ilerlemesi (herhangi bir zamanda), en az 3 aylık tedaviden sonra tatmin edici bir hematolojik yanıt alınamaması, daha önce elde edilmiş olan hematolojik yanıtın kaybolması gibi durumlarda, ağır ilaç reaksiyonu ve ağır lösemiyle ilişkili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ya da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yoksa, kronik fazda hastalık bulunanlarda dozun 400 </a:t>
                      </a:r>
                      <a:r>
                        <a:rPr lang="tr-TR" sz="800" b="0" i="0" u="none" strike="noStrike" dirty="0" err="1">
                          <a:solidFill>
                            <a:srgbClr val="000000"/>
                          </a:solidFill>
                          <a:latin typeface="Calibri"/>
                        </a:rPr>
                        <a:t>mg'den</a:t>
                      </a:r>
                      <a:r>
                        <a:rPr lang="tr-TR" sz="800" b="0" i="0" u="none" strike="noStrike" dirty="0">
                          <a:solidFill>
                            <a:srgbClr val="000000"/>
                          </a:solidFill>
                          <a:latin typeface="Calibri"/>
                        </a:rPr>
                        <a:t> 600 </a:t>
                      </a:r>
                      <a:r>
                        <a:rPr lang="tr-TR" sz="800" b="0" i="0" u="none" strike="noStrike" dirty="0" err="1">
                          <a:solidFill>
                            <a:srgbClr val="000000"/>
                          </a:solidFill>
                          <a:latin typeface="Calibri"/>
                        </a:rPr>
                        <a:t>mg'ye</a:t>
                      </a:r>
                      <a:r>
                        <a:rPr lang="tr-TR" sz="800" b="0" i="0" u="none" strike="noStrike" dirty="0">
                          <a:solidFill>
                            <a:srgbClr val="000000"/>
                          </a:solidFill>
                          <a:latin typeface="Calibri"/>
                        </a:rPr>
                        <a:t> yükseltilmesi ya da hızlanmış faz veya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bulunan hastalarda da dozun 600 </a:t>
                      </a:r>
                      <a:r>
                        <a:rPr lang="tr-TR" sz="800" b="0" i="0" u="none" strike="noStrike" dirty="0" err="1">
                          <a:solidFill>
                            <a:srgbClr val="000000"/>
                          </a:solidFill>
                          <a:latin typeface="Calibri"/>
                        </a:rPr>
                        <a:t>mg'den</a:t>
                      </a:r>
                      <a:r>
                        <a:rPr lang="tr-TR" sz="800" b="0" i="0" u="none" strike="noStrike" dirty="0">
                          <a:solidFill>
                            <a:srgbClr val="000000"/>
                          </a:solidFill>
                          <a:latin typeface="Calibri"/>
                        </a:rPr>
                        <a:t> 800 </a:t>
                      </a:r>
                      <a:r>
                        <a:rPr lang="tr-TR" sz="800" b="0" i="0" u="none" strike="noStrike" dirty="0" err="1">
                          <a:solidFill>
                            <a:srgbClr val="000000"/>
                          </a:solidFill>
                          <a:latin typeface="Calibri"/>
                        </a:rPr>
                        <a:t>mg'ye</a:t>
                      </a:r>
                      <a:r>
                        <a:rPr lang="tr-TR" sz="800" b="0" i="0" u="none" strike="noStrike" dirty="0">
                          <a:solidFill>
                            <a:srgbClr val="000000"/>
                          </a:solidFill>
                          <a:latin typeface="Calibri"/>
                        </a:rPr>
                        <a:t> (günde iki kez 400 mg şeklinde) yükseltilmesi düşünülebilir. </a:t>
                      </a:r>
                      <a:r>
                        <a:rPr lang="tr-TR" sz="800" b="0" i="0" u="none" strike="noStrike" dirty="0" err="1">
                          <a:solidFill>
                            <a:srgbClr val="000000"/>
                          </a:solidFill>
                          <a:latin typeface="Calibri"/>
                        </a:rPr>
                        <a:t>GIST'deki</a:t>
                      </a:r>
                      <a:r>
                        <a:rPr lang="tr-TR" sz="800" b="0" i="0" u="none" strike="noStrike" dirty="0">
                          <a:solidFill>
                            <a:srgbClr val="000000"/>
                          </a:solidFill>
                          <a:latin typeface="Calibri"/>
                        </a:rPr>
                        <a:t> dozaj: </a:t>
                      </a:r>
                      <a:r>
                        <a:rPr lang="tr-TR" sz="800" b="0" i="0" u="none" strike="noStrike" dirty="0" err="1">
                          <a:solidFill>
                            <a:srgbClr val="000000"/>
                          </a:solidFill>
                          <a:latin typeface="Calibri"/>
                        </a:rPr>
                        <a:t>Rezekte</a:t>
                      </a:r>
                      <a:r>
                        <a:rPr lang="tr-TR" sz="800" b="0" i="0" u="none" strike="noStrike" dirty="0">
                          <a:solidFill>
                            <a:srgbClr val="000000"/>
                          </a:solidFill>
                          <a:latin typeface="Calibri"/>
                        </a:rPr>
                        <a:t> edilemeyen ve/veya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GIST bulunan hastalar için önerilen doz 400 mg/gündür. Değerlendirmelerin tedaviye yetersiz yanıtı ortaya koymaları durumunda,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ilaç reaksiyonları göstermeyen hastalarda dozun 400 </a:t>
                      </a:r>
                      <a:r>
                        <a:rPr lang="tr-TR" sz="800" b="0" i="0" u="none" strike="noStrike" dirty="0" err="1">
                          <a:solidFill>
                            <a:srgbClr val="000000"/>
                          </a:solidFill>
                          <a:latin typeface="Calibri"/>
                        </a:rPr>
                        <a:t>mg'dan</a:t>
                      </a:r>
                      <a:r>
                        <a:rPr lang="tr-TR" sz="800" b="0" i="0" u="none" strike="noStrike" dirty="0">
                          <a:solidFill>
                            <a:srgbClr val="000000"/>
                          </a:solidFill>
                          <a:latin typeface="Calibri"/>
                        </a:rPr>
                        <a:t> 600 </a:t>
                      </a:r>
                      <a:r>
                        <a:rPr lang="tr-TR" sz="800" b="0" i="0" u="none" strike="noStrike" dirty="0" err="1">
                          <a:solidFill>
                            <a:srgbClr val="000000"/>
                          </a:solidFill>
                          <a:latin typeface="Calibri"/>
                        </a:rPr>
                        <a:t>mg'a</a:t>
                      </a:r>
                      <a:r>
                        <a:rPr lang="tr-TR" sz="800" b="0" i="0" u="none" strike="noStrike" dirty="0">
                          <a:solidFill>
                            <a:srgbClr val="000000"/>
                          </a:solidFill>
                          <a:latin typeface="Calibri"/>
                        </a:rPr>
                        <a:t> yükseltilmesi düşünülebilir. GIST hastalarındaki tedavi hastalık ilerleme gösterinceye kadar devam etmelidir. </a:t>
                      </a:r>
                      <a:r>
                        <a:rPr lang="tr-TR" sz="800" b="0" i="0" u="none" strike="noStrike" dirty="0" err="1">
                          <a:solidFill>
                            <a:srgbClr val="000000"/>
                          </a:solidFill>
                          <a:latin typeface="Calibri"/>
                        </a:rPr>
                        <a:t>İmatinib</a:t>
                      </a:r>
                      <a:r>
                        <a:rPr lang="tr-TR" sz="800" b="0" i="0" u="none" strike="noStrike" dirty="0">
                          <a:solidFill>
                            <a:srgbClr val="000000"/>
                          </a:solidFill>
                          <a:latin typeface="Calibri"/>
                        </a:rPr>
                        <a:t> kullanıldığında eğer ciddi hematolojik olmayan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 gelişirse, tedavi olay ortadan kalkıncaya kadar durdurulmalıdır. Eğer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normal sınırın üst limitini (IULN) 3 kattan fazla aşacak şekilde yükselirse ya da karaciğer </a:t>
                      </a:r>
                      <a:r>
                        <a:rPr lang="tr-TR" sz="800" b="0" i="0" u="none" strike="noStrike" dirty="0" err="1">
                          <a:solidFill>
                            <a:srgbClr val="000000"/>
                          </a:solidFill>
                          <a:latin typeface="Calibri"/>
                        </a:rPr>
                        <a:t>transaminazlarında</a:t>
                      </a:r>
                      <a:r>
                        <a:rPr lang="tr-TR" sz="800" b="0" i="0" u="none" strike="noStrike" dirty="0">
                          <a:solidFill>
                            <a:srgbClr val="000000"/>
                          </a:solidFill>
                          <a:latin typeface="Calibri"/>
                        </a:rPr>
                        <a:t> IULN değerinin 5 katından fazla artış olursa, </a:t>
                      </a:r>
                      <a:r>
                        <a:rPr lang="tr-TR" sz="800" b="0" i="0" u="none" strike="noStrike" dirty="0" err="1">
                          <a:solidFill>
                            <a:srgbClr val="000000"/>
                          </a:solidFill>
                          <a:latin typeface="Calibri"/>
                        </a:rPr>
                        <a:t>İmatinib</a:t>
                      </a:r>
                      <a:r>
                        <a:rPr lang="tr-TR" sz="800" b="0" i="0" u="none" strike="noStrike" dirty="0">
                          <a:solidFill>
                            <a:srgbClr val="000000"/>
                          </a:solidFill>
                          <a:latin typeface="Calibri"/>
                        </a:rPr>
                        <a:t>,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düzeyleri &lt;1.5xIULN ve </a:t>
                      </a:r>
                      <a:r>
                        <a:rPr lang="tr-TR" sz="800" b="0" i="0" u="none" strike="noStrike" dirty="0" err="1">
                          <a:solidFill>
                            <a:srgbClr val="000000"/>
                          </a:solidFill>
                          <a:latin typeface="Calibri"/>
                        </a:rPr>
                        <a:t>transaminaz</a:t>
                      </a:r>
                      <a:r>
                        <a:rPr lang="tr-TR" sz="800" b="0" i="0" u="none" strike="noStrike" dirty="0">
                          <a:solidFill>
                            <a:srgbClr val="000000"/>
                          </a:solidFill>
                          <a:latin typeface="Calibri"/>
                        </a:rPr>
                        <a:t> düzeyleri &lt; 2.5xIULN düzeyine ininceye kadar durdurulmalıdır. Daha sonra </a:t>
                      </a:r>
                      <a:r>
                        <a:rPr lang="tr-TR" sz="800" b="0" i="0" u="none" strike="noStrike" dirty="0" err="1">
                          <a:solidFill>
                            <a:srgbClr val="000000"/>
                          </a:solidFill>
                          <a:latin typeface="Calibri"/>
                        </a:rPr>
                        <a:t>Glivec</a:t>
                      </a:r>
                      <a:r>
                        <a:rPr lang="tr-TR" sz="800" b="0" i="0" u="none" strike="noStrike" dirty="0">
                          <a:solidFill>
                            <a:srgbClr val="000000"/>
                          </a:solidFill>
                          <a:latin typeface="Calibri"/>
                        </a:rPr>
                        <a:t> tedavisi azaltılmış bir günlük dozda (örn. 400-300 mg ya da 600-400 mg) devam ettirilebilir.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İlerlemiş evrede kronik </a:t>
                      </a:r>
                      <a:r>
                        <a:rPr lang="tr-TR" sz="800" b="0" i="0" u="none" strike="noStrike" dirty="0" err="1">
                          <a:solidFill>
                            <a:srgbClr val="000000"/>
                          </a:solidFill>
                          <a:latin typeface="Calibri"/>
                        </a:rPr>
                        <a:t>miyeloid</a:t>
                      </a:r>
                      <a:r>
                        <a:rPr lang="tr-TR" sz="800" b="0" i="0" u="none" strike="noStrike" dirty="0">
                          <a:solidFill>
                            <a:srgbClr val="000000"/>
                          </a:solidFill>
                          <a:latin typeface="Calibri"/>
                        </a:rPr>
                        <a:t> lösemi (KML) ya da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GIST bulunan hastalarda, altta yatan hastalığa bağlı semptomların çok çeşitli olması, ilerlemesi ve beraberinde çok sayıda ilaç kullanılması nedeniyle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olayların nedeninin saptanmasını zorlaştıran çeşitli yanıltıcı tıbbi koşullar bulunabilir. Hastaların çoğu belli zaman noktalarında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yaşamışlardır, ancak bunların çoğu hafif-orta düzeyde olmuş, sadece kronik fazdaki hastaların %1'inde, hızlanmış fazdaki hastaların %2'sinde ve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bulunan hastaların da %5'inde ilaçla ilişkili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nedeniyle ilaç bırakılmıştır. GIST çalışmasında, hastaların %3'ü ilaçla ilişkili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nedeniyle </a:t>
                      </a:r>
                      <a:r>
                        <a:rPr lang="tr-TR" sz="800" b="0" i="0" u="none" strike="noStrike" dirty="0" err="1">
                          <a:solidFill>
                            <a:srgbClr val="000000"/>
                          </a:solidFill>
                          <a:latin typeface="Calibri"/>
                        </a:rPr>
                        <a:t>imatinibi</a:t>
                      </a:r>
                      <a:r>
                        <a:rPr lang="tr-TR" sz="800" b="0" i="0" u="none" strike="noStrike" dirty="0">
                          <a:solidFill>
                            <a:srgbClr val="000000"/>
                          </a:solidFill>
                          <a:latin typeface="Calibri"/>
                        </a:rPr>
                        <a:t> bırakmıştır. İki istisna dışında, KML ve GIST hastalarındaki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benzer olmuştur. </a:t>
                      </a:r>
                      <a:r>
                        <a:rPr lang="tr-TR" sz="800" b="0" i="0" u="none" strike="noStrike" dirty="0" err="1">
                          <a:solidFill>
                            <a:srgbClr val="000000"/>
                          </a:solidFill>
                          <a:latin typeface="Calibri"/>
                        </a:rPr>
                        <a:t>GIST'de</a:t>
                      </a:r>
                      <a:r>
                        <a:rPr lang="tr-TR" sz="800" b="0" i="0" u="none" strike="noStrike" dirty="0">
                          <a:solidFill>
                            <a:srgbClr val="000000"/>
                          </a:solidFill>
                          <a:latin typeface="Calibri"/>
                        </a:rPr>
                        <a:t> daha az </a:t>
                      </a:r>
                      <a:r>
                        <a:rPr lang="tr-TR" sz="800" b="0" i="0" u="none" strike="noStrike" dirty="0" err="1">
                          <a:solidFill>
                            <a:srgbClr val="000000"/>
                          </a:solidFill>
                          <a:latin typeface="Calibri"/>
                        </a:rPr>
                        <a:t>miyelosüpresyon</a:t>
                      </a:r>
                      <a:r>
                        <a:rPr lang="tr-TR" sz="800" b="0" i="0" u="none" strike="noStrike" dirty="0">
                          <a:solidFill>
                            <a:srgbClr val="000000"/>
                          </a:solidFill>
                          <a:latin typeface="Calibri"/>
                        </a:rPr>
                        <a:t> olmuş ve </a:t>
                      </a:r>
                      <a:r>
                        <a:rPr lang="tr-TR" sz="800" b="0" i="0" u="none" strike="noStrike" dirty="0" err="1">
                          <a:solidFill>
                            <a:srgbClr val="000000"/>
                          </a:solidFill>
                          <a:latin typeface="Calibri"/>
                        </a:rPr>
                        <a:t>intratümöral</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hemorajiler</a:t>
                      </a:r>
                      <a:r>
                        <a:rPr lang="tr-TR" sz="800" b="0" i="0" u="none" strike="noStrike" dirty="0">
                          <a:solidFill>
                            <a:srgbClr val="000000"/>
                          </a:solidFill>
                          <a:latin typeface="Calibri"/>
                        </a:rPr>
                        <a:t> sadece GIST popülasyonunda görülmüştür. En sık bildirilen ilaçla ilişkili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hafif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kas krampları ve döküntü olmuş, bunlar kolaylıkla tedavi edilmiştir. </a:t>
                      </a:r>
                      <a:r>
                        <a:rPr lang="tr-TR" sz="800" b="0" i="0" u="none" strike="noStrike" dirty="0" err="1">
                          <a:solidFill>
                            <a:srgbClr val="000000"/>
                          </a:solidFill>
                          <a:latin typeface="Calibri"/>
                        </a:rPr>
                        <a:t>Yüzeyel</a:t>
                      </a:r>
                      <a:r>
                        <a:rPr lang="tr-TR" sz="800" b="0" i="0" u="none" strike="noStrike" dirty="0">
                          <a:solidFill>
                            <a:srgbClr val="000000"/>
                          </a:solidFill>
                          <a:latin typeface="Calibri"/>
                        </a:rPr>
                        <a:t> ödemler, tüm çalışmaların ortak bir bulgusu olmuş, daha çok </a:t>
                      </a:r>
                      <a:r>
                        <a:rPr lang="tr-TR" sz="800" b="0" i="0" u="none" strike="noStrike" dirty="0" err="1">
                          <a:solidFill>
                            <a:srgbClr val="000000"/>
                          </a:solidFill>
                          <a:latin typeface="Calibri"/>
                        </a:rPr>
                        <a:t>periorbital</a:t>
                      </a:r>
                      <a:r>
                        <a:rPr lang="tr-TR" sz="800" b="0" i="0" u="none" strike="noStrike" dirty="0">
                          <a:solidFill>
                            <a:srgbClr val="000000"/>
                          </a:solidFill>
                          <a:latin typeface="Calibri"/>
                        </a:rPr>
                        <a:t> ya da alt </a:t>
                      </a:r>
                      <a:r>
                        <a:rPr lang="tr-TR" sz="800" b="0" i="0" u="none" strike="noStrike" dirty="0" err="1">
                          <a:solidFill>
                            <a:srgbClr val="000000"/>
                          </a:solidFill>
                          <a:latin typeface="Calibri"/>
                        </a:rPr>
                        <a:t>ekstremite</a:t>
                      </a:r>
                      <a:r>
                        <a:rPr lang="tr-TR" sz="800" b="0" i="0" u="none" strike="noStrike" dirty="0">
                          <a:solidFill>
                            <a:srgbClr val="000000"/>
                          </a:solidFill>
                          <a:latin typeface="Calibri"/>
                        </a:rPr>
                        <a:t> ödemleri şeklinde ortaya çıkmıştır. Bununla birlikte, bu ödemler nadiren ciddi olmuş, </a:t>
                      </a:r>
                      <a:r>
                        <a:rPr lang="tr-TR" sz="800" b="0" i="0" u="none" strike="noStrike" dirty="0" err="1">
                          <a:solidFill>
                            <a:srgbClr val="000000"/>
                          </a:solidFill>
                          <a:latin typeface="Calibri"/>
                        </a:rPr>
                        <a:t>diüretiklerle</a:t>
                      </a:r>
                      <a:r>
                        <a:rPr lang="tr-TR" sz="800" b="0" i="0" u="none" strike="noStrike" dirty="0">
                          <a:solidFill>
                            <a:srgbClr val="000000"/>
                          </a:solidFill>
                          <a:latin typeface="Calibri"/>
                        </a:rPr>
                        <a:t>, diğer destek tedavileriyle ya da bazı hastalarda doz azaltılarak tedavi edilmiştir. Plevra </a:t>
                      </a:r>
                      <a:r>
                        <a:rPr lang="tr-TR" sz="800" b="0" i="0" u="none" strike="noStrike" dirty="0" err="1">
                          <a:solidFill>
                            <a:srgbClr val="000000"/>
                          </a:solidFill>
                          <a:latin typeface="Calibri"/>
                        </a:rPr>
                        <a:t>efüzyonları</a:t>
                      </a:r>
                      <a:r>
                        <a:rPr lang="tr-TR" sz="800" b="0" i="0" u="none" strike="noStrike" dirty="0">
                          <a:solidFill>
                            <a:srgbClr val="000000"/>
                          </a:solidFill>
                          <a:latin typeface="Calibri"/>
                        </a:rPr>
                        <a:t>, asit,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ödem ve </a:t>
                      </a:r>
                      <a:r>
                        <a:rPr lang="tr-TR" sz="800" b="0" i="0" u="none" strike="noStrike" dirty="0" err="1">
                          <a:solidFill>
                            <a:srgbClr val="000000"/>
                          </a:solidFill>
                          <a:latin typeface="Calibri"/>
                        </a:rPr>
                        <a:t>yüzeyel</a:t>
                      </a:r>
                      <a:r>
                        <a:rPr lang="tr-TR" sz="800" b="0" i="0" u="none" strike="noStrike" dirty="0">
                          <a:solidFill>
                            <a:srgbClr val="000000"/>
                          </a:solidFill>
                          <a:latin typeface="Calibri"/>
                        </a:rPr>
                        <a:t> ödemle birlikte ya da ödemsiz hızlı kilo alımı gibi çeşitli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bütün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şeklinde tanımlanabilir. Bu olaylar genellikle </a:t>
                      </a:r>
                      <a:r>
                        <a:rPr lang="tr-TR" sz="800" b="0" i="0" u="none" strike="noStrike" dirty="0" err="1">
                          <a:solidFill>
                            <a:srgbClr val="000000"/>
                          </a:solidFill>
                          <a:latin typeface="Calibri"/>
                        </a:rPr>
                        <a:t>imatinib</a:t>
                      </a:r>
                      <a:r>
                        <a:rPr lang="tr-TR" sz="800" b="0" i="0" u="none" strike="noStrike" dirty="0">
                          <a:solidFill>
                            <a:srgbClr val="000000"/>
                          </a:solidFill>
                          <a:latin typeface="Calibri"/>
                        </a:rPr>
                        <a:t> tedavisi kesilerek ve </a:t>
                      </a:r>
                      <a:r>
                        <a:rPr lang="tr-TR" sz="800" b="0" i="0" u="none" strike="noStrike" dirty="0" err="1">
                          <a:solidFill>
                            <a:srgbClr val="000000"/>
                          </a:solidFill>
                          <a:latin typeface="Calibri"/>
                        </a:rPr>
                        <a:t>diüretiklerle</a:t>
                      </a:r>
                      <a:r>
                        <a:rPr lang="tr-TR" sz="800" b="0" i="0" u="none" strike="noStrike" dirty="0">
                          <a:solidFill>
                            <a:srgbClr val="000000"/>
                          </a:solidFill>
                          <a:latin typeface="Calibri"/>
                        </a:rPr>
                        <a:t> ya da diğer uygun destek önlemleriyle tedavi edilebilir. Bununla birlikte, bu olayların çok azı ciddi ya da yaşamı tehdit eder nitelikte olabilir ve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olan bir hasta karmaşık bir plevra </a:t>
                      </a:r>
                      <a:r>
                        <a:rPr lang="tr-TR" sz="800" b="0" i="0" u="none" strike="noStrike" dirty="0" err="1">
                          <a:solidFill>
                            <a:srgbClr val="000000"/>
                          </a:solidFill>
                          <a:latin typeface="Calibri"/>
                        </a:rPr>
                        <a:t>efüzyonu</a:t>
                      </a:r>
                      <a:r>
                        <a:rPr lang="tr-TR" sz="800" b="0" i="0" u="none" strike="noStrike" dirty="0">
                          <a:solidFill>
                            <a:srgbClr val="000000"/>
                          </a:solidFill>
                          <a:latin typeface="Calibri"/>
                        </a:rPr>
                        <a:t>,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ve böbrek yetmezliği klinik hikayesiyle ölmüştür. Çok yaygın (&gt;%10):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baş ağrısı,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dispepsi</a:t>
                      </a:r>
                      <a:r>
                        <a:rPr lang="tr-TR" sz="800" b="0" i="0" u="none" strike="noStrike" dirty="0">
                          <a:solidFill>
                            <a:srgbClr val="000000"/>
                          </a:solidFill>
                          <a:latin typeface="Calibri"/>
                        </a:rPr>
                        <a:t>, karın ağrısı, </a:t>
                      </a:r>
                      <a:r>
                        <a:rPr lang="tr-TR" sz="800" b="0" i="0" u="none" strike="noStrike" dirty="0" err="1">
                          <a:solidFill>
                            <a:srgbClr val="000000"/>
                          </a:solidFill>
                          <a:latin typeface="Calibri"/>
                        </a:rPr>
                        <a:t>periorbital</a:t>
                      </a:r>
                      <a:r>
                        <a:rPr lang="tr-TR" sz="800" b="0" i="0" u="none" strike="noStrike" dirty="0">
                          <a:solidFill>
                            <a:srgbClr val="000000"/>
                          </a:solidFill>
                          <a:latin typeface="Calibri"/>
                        </a:rPr>
                        <a:t> ödem, dermatit/</a:t>
                      </a:r>
                      <a:r>
                        <a:rPr lang="tr-TR" sz="800" b="0" i="0" u="none" strike="noStrike" dirty="0" err="1">
                          <a:solidFill>
                            <a:srgbClr val="000000"/>
                          </a:solidFill>
                          <a:latin typeface="Calibri"/>
                        </a:rPr>
                        <a:t>egzema</a:t>
                      </a:r>
                      <a:r>
                        <a:rPr lang="tr-TR" sz="800" b="0" i="0" u="none" strike="noStrike" dirty="0">
                          <a:solidFill>
                            <a:srgbClr val="000000"/>
                          </a:solidFill>
                          <a:latin typeface="Calibri"/>
                        </a:rPr>
                        <a:t>/döküntü, kas spazmı ve krampları, kas-iskelet ağrısı, eklemde şişme,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ve ödem, yorgunluk. Yaygın (&gt;%1-&lt;%10): </a:t>
                      </a:r>
                      <a:r>
                        <a:rPr lang="tr-TR" sz="800" b="0" i="0" u="none" strike="noStrike" dirty="0" err="1">
                          <a:solidFill>
                            <a:srgbClr val="000000"/>
                          </a:solidFill>
                          <a:latin typeface="Calibri"/>
                        </a:rPr>
                        <a:t>Febril</a:t>
                      </a:r>
                      <a:r>
                        <a:rPr lang="tr-TR" sz="800" b="0" i="0" u="none" strike="noStrike" dirty="0">
                          <a:solidFill>
                            <a:srgbClr val="000000"/>
                          </a:solidFill>
                          <a:latin typeface="Calibri"/>
                        </a:rPr>
                        <a:t>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baş dönmesi, tat alma bozuklukları, </a:t>
                      </a:r>
                      <a:r>
                        <a:rPr lang="tr-TR" sz="800" b="0" i="0" u="none" strike="noStrike" dirty="0" err="1">
                          <a:solidFill>
                            <a:srgbClr val="000000"/>
                          </a:solidFill>
                          <a:latin typeface="Calibri"/>
                        </a:rPr>
                        <a:t>paresteziler</a:t>
                      </a:r>
                      <a:r>
                        <a:rPr lang="tr-TR" sz="800" b="0" i="0" u="none" strike="noStrike" dirty="0">
                          <a:solidFill>
                            <a:srgbClr val="000000"/>
                          </a:solidFill>
                          <a:latin typeface="Calibri"/>
                        </a:rPr>
                        <a:t>, uykusuzluk, </a:t>
                      </a:r>
                      <a:r>
                        <a:rPr lang="tr-TR" sz="800" b="0" i="0" u="none" strike="noStrike" dirty="0" err="1">
                          <a:solidFill>
                            <a:srgbClr val="000000"/>
                          </a:solidFill>
                          <a:latin typeface="Calibri"/>
                        </a:rPr>
                        <a:t>konjunktivit</a:t>
                      </a:r>
                      <a:r>
                        <a:rPr lang="tr-TR" sz="800" b="0" i="0" u="none" strike="noStrike" dirty="0">
                          <a:solidFill>
                            <a:srgbClr val="000000"/>
                          </a:solidFill>
                          <a:latin typeface="Calibri"/>
                        </a:rPr>
                        <a:t>, göz yaşı artışı, plevra </a:t>
                      </a:r>
                      <a:r>
                        <a:rPr lang="tr-TR" sz="800" b="0" i="0" u="none" strike="noStrike" dirty="0" err="1">
                          <a:solidFill>
                            <a:srgbClr val="000000"/>
                          </a:solidFill>
                          <a:latin typeface="Calibri"/>
                        </a:rPr>
                        <a:t>efüzyonu</a:t>
                      </a:r>
                      <a:r>
                        <a:rPr lang="tr-TR" sz="800" b="0" i="0" u="none" strike="noStrike" dirty="0">
                          <a:solidFill>
                            <a:srgbClr val="000000"/>
                          </a:solidFill>
                          <a:latin typeface="Calibri"/>
                        </a:rPr>
                        <a:t>, </a:t>
                      </a:r>
                      <a:r>
                        <a:rPr lang="tr-TR" sz="800" b="0" i="0" u="none" strike="noStrike" dirty="0" err="1">
                          <a:solidFill>
                            <a:srgbClr val="000000"/>
                          </a:solidFill>
                          <a:latin typeface="Calibri"/>
                        </a:rPr>
                        <a:t>epistaksis</a:t>
                      </a:r>
                      <a:r>
                        <a:rPr lang="tr-TR" sz="800" b="0" i="0" u="none" strike="noStrike" dirty="0">
                          <a:solidFill>
                            <a:srgbClr val="000000"/>
                          </a:solidFill>
                          <a:latin typeface="Calibri"/>
                        </a:rPr>
                        <a:t>, karında şişkinlik, gaz, </a:t>
                      </a:r>
                      <a:r>
                        <a:rPr lang="tr-TR" sz="800" b="0" i="0" u="none" strike="noStrike" dirty="0" err="1">
                          <a:solidFill>
                            <a:srgbClr val="000000"/>
                          </a:solidFill>
                          <a:latin typeface="Calibri"/>
                        </a:rPr>
                        <a:t>konstipasyon</a:t>
                      </a:r>
                      <a:r>
                        <a:rPr lang="tr-TR" sz="800" b="0" i="0" u="none" strike="noStrike" dirty="0">
                          <a:solidFill>
                            <a:srgbClr val="000000"/>
                          </a:solidFill>
                          <a:latin typeface="Calibri"/>
                        </a:rPr>
                        <a:t>, ağız kuruluğu, yüz ödemi, göz kapağı ödemi, kaşıntı, </a:t>
                      </a:r>
                      <a:r>
                        <a:rPr lang="tr-TR" sz="800" b="0" i="0" u="none" strike="noStrike" dirty="0" err="1">
                          <a:solidFill>
                            <a:srgbClr val="000000"/>
                          </a:solidFill>
                          <a:latin typeface="Calibri"/>
                        </a:rPr>
                        <a:t>eritem</a:t>
                      </a:r>
                      <a:r>
                        <a:rPr lang="tr-TR" sz="800" b="0" i="0" u="none" strike="noStrike" dirty="0">
                          <a:solidFill>
                            <a:srgbClr val="000000"/>
                          </a:solidFill>
                          <a:latin typeface="Calibri"/>
                        </a:rPr>
                        <a:t>, kuru cilt,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gece terlemeleri, </a:t>
                      </a:r>
                      <a:r>
                        <a:rPr lang="tr-TR" sz="800" b="0" i="0" u="none" strike="noStrike" dirty="0" err="1">
                          <a:solidFill>
                            <a:srgbClr val="000000"/>
                          </a:solidFill>
                          <a:latin typeface="Calibri"/>
                        </a:rPr>
                        <a:t>pireksi</a:t>
                      </a:r>
                      <a:r>
                        <a:rPr lang="tr-TR" sz="800" b="0" i="0" u="none" strike="noStrike" dirty="0">
                          <a:solidFill>
                            <a:srgbClr val="000000"/>
                          </a:solidFill>
                          <a:latin typeface="Calibri"/>
                        </a:rPr>
                        <a:t>, güçsüzlük, sertlik, kilo artışı. Nadir (&gt;%0.1-&lt;%1): </a:t>
                      </a:r>
                      <a:r>
                        <a:rPr lang="tr-TR" sz="800" b="0" i="0" u="none" strike="noStrike" dirty="0" err="1">
                          <a:solidFill>
                            <a:srgbClr val="000000"/>
                          </a:solidFill>
                          <a:latin typeface="Calibri"/>
                        </a:rPr>
                        <a:t>Sepsis</a:t>
                      </a:r>
                      <a:r>
                        <a:rPr lang="tr-TR" sz="800" b="0" i="0" u="none" strike="noStrike" dirty="0">
                          <a:solidFill>
                            <a:srgbClr val="000000"/>
                          </a:solidFill>
                          <a:latin typeface="Calibri"/>
                        </a:rPr>
                        <a:t>, </a:t>
                      </a:r>
                      <a:r>
                        <a:rPr lang="tr-TR" sz="800" b="0" i="0" u="none" strike="noStrike" dirty="0" err="1">
                          <a:solidFill>
                            <a:srgbClr val="000000"/>
                          </a:solidFill>
                          <a:latin typeface="Calibri"/>
                        </a:rPr>
                        <a:t>pnömoni</a:t>
                      </a:r>
                      <a:r>
                        <a:rPr lang="tr-TR" sz="800" b="0" i="0" u="none" strike="noStrike" dirty="0">
                          <a:solidFill>
                            <a:srgbClr val="000000"/>
                          </a:solidFill>
                          <a:latin typeface="Calibri"/>
                        </a:rPr>
                        <a:t>, </a:t>
                      </a:r>
                      <a:r>
                        <a:rPr lang="tr-TR" sz="800" b="0" i="0" u="none" strike="noStrike" dirty="0" err="1">
                          <a:solidFill>
                            <a:srgbClr val="000000"/>
                          </a:solidFill>
                          <a:latin typeface="Calibri"/>
                        </a:rPr>
                        <a:t>herpes</a:t>
                      </a:r>
                      <a:r>
                        <a:rPr lang="tr-TR" sz="800" b="0" i="0" u="none" strike="noStrike" dirty="0">
                          <a:solidFill>
                            <a:srgbClr val="000000"/>
                          </a:solidFill>
                          <a:latin typeface="Calibri"/>
                        </a:rPr>
                        <a:t> </a:t>
                      </a:r>
                      <a:r>
                        <a:rPr lang="tr-TR" sz="800" b="0" i="0" u="none" strike="noStrike" dirty="0" err="1">
                          <a:solidFill>
                            <a:srgbClr val="000000"/>
                          </a:solidFill>
                          <a:latin typeface="Calibri"/>
                        </a:rPr>
                        <a:t>simplex</a:t>
                      </a:r>
                      <a:r>
                        <a:rPr lang="tr-TR" sz="800" b="0" i="0" u="none" strike="noStrike" dirty="0">
                          <a:solidFill>
                            <a:srgbClr val="000000"/>
                          </a:solidFill>
                          <a:latin typeface="Calibri"/>
                        </a:rPr>
                        <a:t>, </a:t>
                      </a:r>
                      <a:r>
                        <a:rPr lang="tr-TR" sz="800" b="0" i="0" u="none" strike="noStrike" dirty="0" err="1">
                          <a:solidFill>
                            <a:srgbClr val="000000"/>
                          </a:solidFill>
                          <a:latin typeface="Calibri"/>
                        </a:rPr>
                        <a:t>herpes</a:t>
                      </a:r>
                      <a:r>
                        <a:rPr lang="tr-TR" sz="800" b="0" i="0" u="none" strike="noStrike" dirty="0">
                          <a:solidFill>
                            <a:srgbClr val="000000"/>
                          </a:solidFill>
                          <a:latin typeface="Calibri"/>
                        </a:rPr>
                        <a:t> </a:t>
                      </a:r>
                      <a:r>
                        <a:rPr lang="tr-TR" sz="800" b="0" i="0" u="none" strike="noStrike" dirty="0" err="1">
                          <a:solidFill>
                            <a:srgbClr val="000000"/>
                          </a:solidFill>
                          <a:latin typeface="Calibri"/>
                        </a:rPr>
                        <a:t>zoster</a:t>
                      </a:r>
                      <a:r>
                        <a:rPr lang="tr-TR" sz="800" b="0" i="0" u="none" strike="noStrike" dirty="0">
                          <a:solidFill>
                            <a:srgbClr val="000000"/>
                          </a:solidFill>
                          <a:latin typeface="Calibri"/>
                        </a:rPr>
                        <a:t>, üst solunum yolu enfeksiyonu, </a:t>
                      </a:r>
                      <a:r>
                        <a:rPr lang="tr-TR" sz="800" b="0" i="0" u="none" strike="noStrike" dirty="0" err="1">
                          <a:solidFill>
                            <a:srgbClr val="000000"/>
                          </a:solidFill>
                          <a:latin typeface="Calibri"/>
                        </a:rPr>
                        <a:t>dehidratasyon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hiperürisemi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hipokalemi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hiperkalemi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hiponatremi</a:t>
                      </a:r>
                      <a:r>
                        <a:rPr lang="tr-TR" sz="800" b="0" i="0" u="none" strike="noStrike" dirty="0">
                          <a:solidFill>
                            <a:srgbClr val="000000"/>
                          </a:solidFill>
                          <a:latin typeface="Calibri"/>
                        </a:rPr>
                        <a:t>, iştah artışı, depresyon, </a:t>
                      </a:r>
                      <a:r>
                        <a:rPr lang="tr-TR" sz="800" b="0" i="0" u="none" strike="noStrike" dirty="0" err="1">
                          <a:solidFill>
                            <a:srgbClr val="000000"/>
                          </a:solidFill>
                          <a:latin typeface="Calibri"/>
                        </a:rPr>
                        <a:t>hemorajik</a:t>
                      </a:r>
                      <a:r>
                        <a:rPr lang="tr-TR" sz="800" b="0" i="0" u="none" strike="noStrike" dirty="0">
                          <a:solidFill>
                            <a:srgbClr val="000000"/>
                          </a:solidFill>
                          <a:latin typeface="Calibri"/>
                        </a:rPr>
                        <a:t> inme, </a:t>
                      </a:r>
                      <a:r>
                        <a:rPr lang="tr-TR" sz="800" b="0" i="0" u="none" strike="noStrike" dirty="0" err="1">
                          <a:solidFill>
                            <a:srgbClr val="000000"/>
                          </a:solidFill>
                          <a:latin typeface="Calibri"/>
                        </a:rPr>
                        <a:t>senkop</a:t>
                      </a:r>
                      <a:r>
                        <a:rPr lang="tr-TR" sz="800" b="0" i="0" u="none" strike="noStrike" dirty="0">
                          <a:solidFill>
                            <a:srgbClr val="000000"/>
                          </a:solidFill>
                          <a:latin typeface="Calibri"/>
                        </a:rPr>
                        <a:t>,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a:t>
                      </a:r>
                      <a:r>
                        <a:rPr lang="tr-TR" sz="800" b="0" i="0" u="none" strike="noStrike" dirty="0" err="1">
                          <a:solidFill>
                            <a:srgbClr val="000000"/>
                          </a:solidFill>
                          <a:latin typeface="Calibri"/>
                        </a:rPr>
                        <a:t>hipoesteziler</a:t>
                      </a:r>
                      <a:r>
                        <a:rPr lang="tr-TR" sz="800" b="0" i="0" u="none" strike="noStrike" dirty="0">
                          <a:solidFill>
                            <a:srgbClr val="000000"/>
                          </a:solidFill>
                          <a:latin typeface="Calibri"/>
                        </a:rPr>
                        <a:t>, </a:t>
                      </a:r>
                      <a:r>
                        <a:rPr lang="tr-TR" sz="800" b="0" i="0" u="none" strike="noStrike" dirty="0" err="1">
                          <a:solidFill>
                            <a:srgbClr val="000000"/>
                          </a:solidFill>
                          <a:latin typeface="Calibri"/>
                        </a:rPr>
                        <a:t>somnolans</a:t>
                      </a:r>
                      <a:r>
                        <a:rPr lang="tr-TR" sz="800" b="0" i="0" u="none" strike="noStrike" dirty="0">
                          <a:solidFill>
                            <a:srgbClr val="000000"/>
                          </a:solidFill>
                          <a:latin typeface="Calibri"/>
                        </a:rPr>
                        <a:t>, migren, göz </a:t>
                      </a:r>
                      <a:r>
                        <a:rPr lang="tr-TR" sz="800" b="0" i="0" u="none" strike="noStrike" dirty="0" err="1">
                          <a:solidFill>
                            <a:srgbClr val="000000"/>
                          </a:solidFill>
                          <a:latin typeface="Calibri"/>
                        </a:rPr>
                        <a:t>irritasyonu</a:t>
                      </a:r>
                      <a:r>
                        <a:rPr lang="tr-TR" sz="800" b="0" i="0" u="none" strike="noStrike" dirty="0">
                          <a:solidFill>
                            <a:srgbClr val="000000"/>
                          </a:solidFill>
                          <a:latin typeface="Calibri"/>
                        </a:rPr>
                        <a:t>, bulanık görme, </a:t>
                      </a:r>
                      <a:r>
                        <a:rPr lang="tr-TR" sz="800" b="0" i="0" u="none" strike="noStrike" dirty="0" err="1">
                          <a:solidFill>
                            <a:srgbClr val="000000"/>
                          </a:solidFill>
                          <a:latin typeface="Calibri"/>
                        </a:rPr>
                        <a:t>konjunktival</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göz kuruması, </a:t>
                      </a:r>
                      <a:r>
                        <a:rPr lang="tr-TR" sz="800" b="0" i="0" u="none" strike="noStrike" dirty="0" err="1">
                          <a:solidFill>
                            <a:srgbClr val="000000"/>
                          </a:solidFill>
                          <a:latin typeface="Calibri"/>
                        </a:rPr>
                        <a:t>orbital</a:t>
                      </a:r>
                      <a:r>
                        <a:rPr lang="tr-TR" sz="800" b="0" i="0" u="none" strike="noStrike" dirty="0">
                          <a:solidFill>
                            <a:srgbClr val="000000"/>
                          </a:solidFill>
                          <a:latin typeface="Calibri"/>
                        </a:rPr>
                        <a:t> ödem, </a:t>
                      </a:r>
                      <a:r>
                        <a:rPr lang="tr-TR" sz="800" b="0" i="0" u="none" strike="noStrike" dirty="0" err="1">
                          <a:solidFill>
                            <a:srgbClr val="000000"/>
                          </a:solidFill>
                          <a:latin typeface="Calibri"/>
                        </a:rPr>
                        <a:t>vertigo</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ödem, taşikardi, </a:t>
                      </a:r>
                      <a:r>
                        <a:rPr lang="tr-TR" sz="800" b="0" i="0" u="none" strike="noStrike" dirty="0" err="1">
                          <a:solidFill>
                            <a:srgbClr val="000000"/>
                          </a:solidFill>
                          <a:latin typeface="Calibri"/>
                        </a:rPr>
                        <a:t>hematom</a:t>
                      </a:r>
                      <a:r>
                        <a:rPr lang="tr-TR" sz="800" b="0" i="0" u="none" strike="noStrike" dirty="0">
                          <a:solidFill>
                            <a:srgbClr val="000000"/>
                          </a:solidFill>
                          <a:latin typeface="Calibri"/>
                        </a:rPr>
                        <a:t>, hipertansiyon, hipotansiyon, kızarma,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soğukluk,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öksürük,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asit, </a:t>
                      </a:r>
                      <a:r>
                        <a:rPr lang="tr-TR" sz="800" b="0" i="0" u="none" strike="noStrike" dirty="0" err="1">
                          <a:solidFill>
                            <a:srgbClr val="000000"/>
                          </a:solidFill>
                          <a:latin typeface="Calibri"/>
                        </a:rPr>
                        <a:t>gastrik</a:t>
                      </a:r>
                      <a:r>
                        <a:rPr lang="tr-TR" sz="800" b="0" i="0" u="none" strike="noStrike" dirty="0">
                          <a:solidFill>
                            <a:srgbClr val="000000"/>
                          </a:solidFill>
                          <a:latin typeface="Calibri"/>
                        </a:rPr>
                        <a:t> ülser, gastrit, </a:t>
                      </a:r>
                      <a:r>
                        <a:rPr lang="tr-TR" sz="800" b="0" i="0" u="none" strike="noStrike" dirty="0" err="1">
                          <a:solidFill>
                            <a:srgbClr val="000000"/>
                          </a:solidFill>
                          <a:latin typeface="Calibri"/>
                        </a:rPr>
                        <a:t>gastro</a:t>
                      </a:r>
                      <a:r>
                        <a:rPr lang="tr-TR" sz="800" b="0" i="0" u="none" strike="noStrike" dirty="0">
                          <a:solidFill>
                            <a:srgbClr val="000000"/>
                          </a:solidFill>
                          <a:latin typeface="Calibri"/>
                        </a:rPr>
                        <a:t>-</a:t>
                      </a:r>
                      <a:r>
                        <a:rPr lang="tr-TR" sz="800" b="0" i="0" u="none" strike="noStrike" dirty="0" err="1">
                          <a:solidFill>
                            <a:srgbClr val="000000"/>
                          </a:solidFill>
                          <a:latin typeface="Calibri"/>
                        </a:rPr>
                        <a:t>özofageal</a:t>
                      </a:r>
                      <a:r>
                        <a:rPr lang="tr-TR" sz="800" b="0" i="0" u="none" strike="noStrike" dirty="0">
                          <a:solidFill>
                            <a:srgbClr val="000000"/>
                          </a:solidFill>
                          <a:latin typeface="Calibri"/>
                        </a:rPr>
                        <a:t> </a:t>
                      </a:r>
                      <a:r>
                        <a:rPr lang="tr-TR" sz="800" b="0" i="0" u="none" strike="noStrike" dirty="0" err="1">
                          <a:solidFill>
                            <a:srgbClr val="000000"/>
                          </a:solidFill>
                          <a:latin typeface="Calibri"/>
                        </a:rPr>
                        <a:t>reflü</a:t>
                      </a:r>
                      <a:r>
                        <a:rPr lang="tr-TR" sz="800" b="0" i="0" u="none" strike="noStrike" dirty="0">
                          <a:solidFill>
                            <a:srgbClr val="000000"/>
                          </a:solidFill>
                          <a:latin typeface="Calibri"/>
                        </a:rPr>
                        <a:t>, ağız </a:t>
                      </a:r>
                      <a:r>
                        <a:rPr lang="tr-TR" sz="800" b="0" i="0" u="none" strike="noStrike" dirty="0" err="1">
                          <a:solidFill>
                            <a:srgbClr val="000000"/>
                          </a:solidFill>
                          <a:latin typeface="Calibri"/>
                        </a:rPr>
                        <a:t>ülserasyonu</a:t>
                      </a:r>
                      <a:r>
                        <a:rPr lang="tr-TR" sz="800" b="0" i="0" u="none" strike="noStrike" dirty="0">
                          <a:solidFill>
                            <a:srgbClr val="000000"/>
                          </a:solidFill>
                          <a:latin typeface="Calibri"/>
                        </a:rPr>
                        <a:t>, geğirme, sarılık,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enzim artışı, </a:t>
                      </a:r>
                      <a:r>
                        <a:rPr lang="tr-TR" sz="800" b="0" i="0" u="none" strike="noStrike" dirty="0" err="1">
                          <a:solidFill>
                            <a:srgbClr val="000000"/>
                          </a:solidFill>
                          <a:latin typeface="Calibri"/>
                        </a:rPr>
                        <a:t>hiperbilirubinemi</a:t>
                      </a:r>
                      <a:r>
                        <a:rPr lang="tr-TR" sz="800" b="0" i="0" u="none" strike="noStrike" dirty="0">
                          <a:solidFill>
                            <a:srgbClr val="000000"/>
                          </a:solidFill>
                          <a:latin typeface="Calibri"/>
                        </a:rPr>
                        <a:t>, </a:t>
                      </a:r>
                      <a:r>
                        <a:rPr lang="tr-TR" sz="800" b="0" i="0" u="none" strike="noStrike" dirty="0" err="1">
                          <a:solidFill>
                            <a:srgbClr val="000000"/>
                          </a:solidFill>
                          <a:latin typeface="Calibri"/>
                        </a:rPr>
                        <a:t>peteşiler</a:t>
                      </a:r>
                      <a:r>
                        <a:rPr lang="tr-TR" sz="800" b="0" i="0" u="none" strike="noStrike" dirty="0">
                          <a:solidFill>
                            <a:srgbClr val="000000"/>
                          </a:solidFill>
                          <a:latin typeface="Calibri"/>
                        </a:rPr>
                        <a:t>, </a:t>
                      </a:r>
                      <a:r>
                        <a:rPr lang="tr-TR" sz="800" b="0" i="0" u="none" strike="noStrike" dirty="0" err="1">
                          <a:solidFill>
                            <a:srgbClr val="000000"/>
                          </a:solidFill>
                          <a:latin typeface="Calibri"/>
                        </a:rPr>
                        <a:t>kontüzyon</a:t>
                      </a:r>
                      <a:r>
                        <a:rPr lang="tr-TR" sz="800" b="0" i="0" u="none" strike="noStrike" dirty="0">
                          <a:solidFill>
                            <a:srgbClr val="000000"/>
                          </a:solidFill>
                          <a:latin typeface="Calibri"/>
                        </a:rPr>
                        <a:t>, terlemede artış, ürtiker, </a:t>
                      </a:r>
                      <a:r>
                        <a:rPr lang="tr-TR" sz="800" b="0" i="0" u="none" strike="noStrike" dirty="0" err="1">
                          <a:solidFill>
                            <a:srgbClr val="000000"/>
                          </a:solidFill>
                          <a:latin typeface="Calibri"/>
                        </a:rPr>
                        <a:t>onikoklazis</a:t>
                      </a:r>
                      <a:r>
                        <a:rPr lang="tr-TR" sz="800" b="0" i="0" u="none" strike="noStrike" dirty="0">
                          <a:solidFill>
                            <a:srgbClr val="000000"/>
                          </a:solidFill>
                          <a:latin typeface="Calibri"/>
                        </a:rPr>
                        <a:t>, </a:t>
                      </a:r>
                      <a:r>
                        <a:rPr lang="tr-TR" sz="800" b="0" i="0" u="none" strike="noStrike" dirty="0" err="1">
                          <a:solidFill>
                            <a:srgbClr val="000000"/>
                          </a:solidFill>
                          <a:latin typeface="Calibri"/>
                        </a:rPr>
                        <a:t>fotosensitivite</a:t>
                      </a:r>
                      <a:r>
                        <a:rPr lang="tr-TR" sz="800" b="0" i="0" u="none" strike="noStrike" dirty="0">
                          <a:solidFill>
                            <a:srgbClr val="000000"/>
                          </a:solidFill>
                          <a:latin typeface="Calibri"/>
                        </a:rPr>
                        <a:t> reaksiyonu, </a:t>
                      </a:r>
                      <a:r>
                        <a:rPr lang="tr-TR" sz="800" b="0" i="0" u="none" strike="noStrike" dirty="0" err="1">
                          <a:solidFill>
                            <a:srgbClr val="000000"/>
                          </a:solidFill>
                          <a:latin typeface="Calibri"/>
                        </a:rPr>
                        <a:t>purpura</a:t>
                      </a:r>
                      <a:r>
                        <a:rPr lang="tr-TR" sz="800" b="0" i="0" u="none" strike="noStrike" dirty="0">
                          <a:solidFill>
                            <a:srgbClr val="000000"/>
                          </a:solidFill>
                          <a:latin typeface="Calibri"/>
                        </a:rPr>
                        <a:t>, </a:t>
                      </a:r>
                      <a:r>
                        <a:rPr lang="tr-TR" sz="800" b="0" i="0" u="none" strike="noStrike" dirty="0" err="1">
                          <a:solidFill>
                            <a:srgbClr val="000000"/>
                          </a:solidFill>
                          <a:latin typeface="Calibri"/>
                        </a:rPr>
                        <a:t>anjiyoödem</a:t>
                      </a:r>
                      <a:r>
                        <a:rPr lang="tr-TR" sz="800" b="0" i="0" u="none" strike="noStrike" dirty="0">
                          <a:solidFill>
                            <a:srgbClr val="000000"/>
                          </a:solidFill>
                          <a:latin typeface="Calibri"/>
                        </a:rPr>
                        <a:t>, siyatik, böbrek yetmezliği, </a:t>
                      </a:r>
                      <a:r>
                        <a:rPr lang="tr-TR" sz="800" b="0" i="0" u="none" strike="noStrike" dirty="0" err="1">
                          <a:solidFill>
                            <a:srgbClr val="000000"/>
                          </a:solidFill>
                          <a:latin typeface="Calibri"/>
                        </a:rPr>
                        <a:t>jinekomasti</a:t>
                      </a:r>
                      <a:r>
                        <a:rPr lang="tr-TR" sz="800" b="0" i="0" u="none" strike="noStrike" dirty="0">
                          <a:solidFill>
                            <a:srgbClr val="000000"/>
                          </a:solidFill>
                          <a:latin typeface="Calibri"/>
                        </a:rPr>
                        <a:t>, memede büyüme, </a:t>
                      </a:r>
                      <a:r>
                        <a:rPr lang="tr-TR" sz="800" b="0" i="0" u="none" strike="noStrike" dirty="0" err="1">
                          <a:solidFill>
                            <a:srgbClr val="000000"/>
                          </a:solidFill>
                          <a:latin typeface="Calibri"/>
                        </a:rPr>
                        <a:t>skrotal</a:t>
                      </a:r>
                      <a:r>
                        <a:rPr lang="tr-TR" sz="800" b="0" i="0" u="none" strike="noStrike" dirty="0">
                          <a:solidFill>
                            <a:srgbClr val="000000"/>
                          </a:solidFill>
                          <a:latin typeface="Calibri"/>
                        </a:rPr>
                        <a:t> ödem, huzursuzluk,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kanda alkalin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artışı, kanda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artışı, kilonun azalması. </a:t>
                      </a:r>
                      <a:r>
                        <a:rPr lang="tr-TR" sz="800" b="0" i="0" u="none" strike="noStrike" dirty="0" err="1">
                          <a:solidFill>
                            <a:srgbClr val="000000"/>
                          </a:solidFill>
                          <a:latin typeface="Calibri"/>
                        </a:rPr>
                        <a:t>Sitopenilerin</a:t>
                      </a:r>
                      <a:r>
                        <a:rPr lang="tr-TR" sz="800" b="0" i="0" u="none" strike="noStrike" dirty="0">
                          <a:solidFill>
                            <a:srgbClr val="000000"/>
                          </a:solidFill>
                          <a:latin typeface="Calibri"/>
                        </a:rPr>
                        <a:t> ortaya çıkışı, aynı zamanda açıkça hastalığın evresine de bağlı olmuş, evre 3 ya da 4 </a:t>
                      </a:r>
                      <a:r>
                        <a:rPr lang="tr-TR" sz="800" b="0" i="0" u="none" strike="noStrike" dirty="0" err="1">
                          <a:solidFill>
                            <a:srgbClr val="000000"/>
                          </a:solidFill>
                          <a:latin typeface="Calibri"/>
                        </a:rPr>
                        <a:t>nötropenilerin</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trombositopenilerin</a:t>
                      </a:r>
                      <a:r>
                        <a:rPr lang="tr-TR" sz="800" b="0" i="0" u="none" strike="noStrike" dirty="0">
                          <a:solidFill>
                            <a:srgbClr val="000000"/>
                          </a:solidFill>
                          <a:latin typeface="Calibri"/>
                        </a:rPr>
                        <a:t> kronik fazdaki KML ile karşılaştırıldığında (%33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ve %17 </a:t>
                      </a:r>
                      <a:r>
                        <a:rPr lang="tr-TR" sz="800" b="0" i="0" u="none" strike="noStrike" dirty="0" err="1">
                          <a:solidFill>
                            <a:srgbClr val="000000"/>
                          </a:solidFill>
                          <a:latin typeface="Calibri"/>
                        </a:rPr>
                        <a:t>trombopeni</a:t>
                      </a:r>
                      <a:r>
                        <a:rPr lang="tr-TR" sz="800" b="0" i="0" u="none" strike="noStrike" dirty="0">
                          <a:solidFill>
                            <a:srgbClr val="000000"/>
                          </a:solidFill>
                          <a:latin typeface="Calibri"/>
                        </a:rPr>
                        <a:t>),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ve hızlanmış fazda 2 ila 3 kat daha fazla olmuştur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için sırasıyla %58-62 ve %42-58). Kronik faz KML evre 4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trombopeni</a:t>
                      </a:r>
                      <a:r>
                        <a:rPr lang="tr-TR" sz="800" b="0" i="0" u="none" strike="noStrike" dirty="0">
                          <a:solidFill>
                            <a:srgbClr val="000000"/>
                          </a:solidFill>
                          <a:latin typeface="Calibri"/>
                        </a:rPr>
                        <a:t> hastaların sırasıyla %8 ve &lt;%1'inde gözlenmiştir. </a:t>
                      </a:r>
                      <a:r>
                        <a:rPr lang="tr-TR" sz="800" b="0" i="0" u="none" strike="noStrike" dirty="0" err="1">
                          <a:solidFill>
                            <a:srgbClr val="000000"/>
                          </a:solidFill>
                          <a:latin typeface="Calibri"/>
                        </a:rPr>
                        <a:t>Nötropenik</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trombositopenik</a:t>
                      </a:r>
                      <a:r>
                        <a:rPr lang="tr-TR" sz="800" b="0" i="0" u="none" strike="noStrike" dirty="0">
                          <a:solidFill>
                            <a:srgbClr val="000000"/>
                          </a:solidFill>
                          <a:latin typeface="Calibri"/>
                        </a:rPr>
                        <a:t> periyotların medyan süresi genellikle sırasıyla 2 ve 3. haftalar arasında ve 3 ve 4. haftalar arasında yer almıştır.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650671" y="0"/>
            <a:ext cx="9524010"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61" y="404665"/>
          <a:ext cx="11233247" cy="5616624"/>
        </p:xfrm>
        <a:graphic>
          <a:graphicData uri="http://schemas.openxmlformats.org/drawingml/2006/table">
            <a:tbl>
              <a:tblPr/>
              <a:tblGrid>
                <a:gridCol w="316969"/>
                <a:gridCol w="765095"/>
                <a:gridCol w="1513796"/>
                <a:gridCol w="1291099"/>
                <a:gridCol w="2694231"/>
                <a:gridCol w="4652057"/>
              </a:tblGrid>
              <a:tr h="5616624">
                <a:tc>
                  <a:txBody>
                    <a:bodyPr/>
                    <a:lstStyle/>
                    <a:p>
                      <a:pPr algn="ctr" fontAlgn="ctr"/>
                      <a:r>
                        <a:rPr lang="tr-TR" sz="1000" b="1" i="0" u="none" strike="noStrike" dirty="0">
                          <a:solidFill>
                            <a:srgbClr val="000000"/>
                          </a:solidFill>
                          <a:latin typeface="Calibri"/>
                        </a:rPr>
                        <a:t>DİGER KANSER İLAÇLARI </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a:solidFill>
                            <a:srgbClr val="000000"/>
                          </a:solidFill>
                          <a:latin typeface="Calibri"/>
                        </a:rPr>
                        <a:t>GLIVEC Kapsül(İmatinib mesilat 100 mg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Yeni tanı konmuş Philadelphia kromozomu pozitif kronik faz, akselere faz Philadelphia kromozomu pozitif, blastik faz Philadelphia kromozomu pozitif, diğer tedavilere dirençli Philadelphia kromozomu pozitif kronik miyeloid lösemi (KML) hastalarında. İlk tanısı Philadelphia kromozomu pozitif KML olan ancak tedavi ile Philadelphia kromozomu negatif hale gelen kronik/akselere/blastik faz kronik miyeloid lösemi hastalarında. KML olan 3 yaş ve üzerindeki çocuklarda birinci basamak tedavide. Erişkin hastalarda rezekte edilemeyen ve/veya metastatik malign C-kit reseptörü taşıyan gastrointestinal stromal tümör (GIST) hastalarında. Yeni tanı konulmuş Philadelphia kromozomu pozitif akut lenfoblastik lösemi (Ph+ ALL) hastalarında klinik yararı gösterilmiş çoklu ajanlı kemoterapi şemaları ile kombine olarak remisyon indüksiyonu amacıyla. Relaps-refrakter Ph+ALL hastalarında klinik yararı gösterilmiş çoklu ajanlı kemoterapi şemaları ile kombine olarak remisyon indüksiyonu amacıyla. FIP1L1-PDGFRA füzyon geni laboratuvar incelemeleriyle gösterilen hipereozinofilik sendrom ve sistemik mastositoz hastalarında kullanılabilir.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Aktif madde ya da eksipiyanlardan herhangi birine karşı aşırı duyarlılıkta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KML'deki</a:t>
                      </a:r>
                      <a:r>
                        <a:rPr lang="tr-TR" sz="800" b="0" i="0" u="none" strike="noStrike" dirty="0">
                          <a:solidFill>
                            <a:srgbClr val="000000"/>
                          </a:solidFill>
                          <a:latin typeface="Calibri"/>
                        </a:rPr>
                        <a:t> Dozaj: Kronik faz KML bulunan hastalar için önerilen dozaj 400 mg/gün, hızlanmış faz ya da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bulunanlar için önerilen dozaj ise 600 mg/gün'dür. </a:t>
                      </a:r>
                      <a:r>
                        <a:rPr lang="tr-TR" sz="800" b="0" i="0" u="none" strike="noStrike" dirty="0" err="1">
                          <a:solidFill>
                            <a:srgbClr val="000000"/>
                          </a:solidFill>
                          <a:latin typeface="Calibri"/>
                        </a:rPr>
                        <a:t>Reçetelenen</a:t>
                      </a:r>
                      <a:r>
                        <a:rPr lang="tr-TR" sz="800" b="0" i="0" u="none" strike="noStrike" dirty="0">
                          <a:solidFill>
                            <a:srgbClr val="000000"/>
                          </a:solidFill>
                          <a:latin typeface="Calibri"/>
                        </a:rPr>
                        <a:t> doz oral olarak günde 1 kez yemekle birlikte ve büyük bir bardak suyla alınmalıdır. Tedavi, hasta yarar sağladığı sürece devam ettirilmelidir. Hastalığın ilerlemesi (herhangi bir zamanda), en az 3 aylık tedaviden sonra tatmin edici bir hematolojik yanıt alınamaması, daha önce elde edilmiş olan hematolojik yanıtın kaybolması gibi durumlarda, ağır ilaç reaksiyonu ve ağır lösemiyle ilişkili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ya da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yoksa, kronik fazda hastalık bulunanlarda dozun 400 </a:t>
                      </a:r>
                      <a:r>
                        <a:rPr lang="tr-TR" sz="800" b="0" i="0" u="none" strike="noStrike" dirty="0" err="1">
                          <a:solidFill>
                            <a:srgbClr val="000000"/>
                          </a:solidFill>
                          <a:latin typeface="Calibri"/>
                        </a:rPr>
                        <a:t>mg'den</a:t>
                      </a:r>
                      <a:r>
                        <a:rPr lang="tr-TR" sz="800" b="0" i="0" u="none" strike="noStrike" dirty="0">
                          <a:solidFill>
                            <a:srgbClr val="000000"/>
                          </a:solidFill>
                          <a:latin typeface="Calibri"/>
                        </a:rPr>
                        <a:t> 600 </a:t>
                      </a:r>
                      <a:r>
                        <a:rPr lang="tr-TR" sz="800" b="0" i="0" u="none" strike="noStrike" dirty="0" err="1">
                          <a:solidFill>
                            <a:srgbClr val="000000"/>
                          </a:solidFill>
                          <a:latin typeface="Calibri"/>
                        </a:rPr>
                        <a:t>mg'ye</a:t>
                      </a:r>
                      <a:r>
                        <a:rPr lang="tr-TR" sz="800" b="0" i="0" u="none" strike="noStrike" dirty="0">
                          <a:solidFill>
                            <a:srgbClr val="000000"/>
                          </a:solidFill>
                          <a:latin typeface="Calibri"/>
                        </a:rPr>
                        <a:t> yükseltilmesi ya da hızlanmış faz veya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bulunan hastalarda da dozun 600 </a:t>
                      </a:r>
                      <a:r>
                        <a:rPr lang="tr-TR" sz="800" b="0" i="0" u="none" strike="noStrike" dirty="0" err="1">
                          <a:solidFill>
                            <a:srgbClr val="000000"/>
                          </a:solidFill>
                          <a:latin typeface="Calibri"/>
                        </a:rPr>
                        <a:t>mg'den</a:t>
                      </a:r>
                      <a:r>
                        <a:rPr lang="tr-TR" sz="800" b="0" i="0" u="none" strike="noStrike" dirty="0">
                          <a:solidFill>
                            <a:srgbClr val="000000"/>
                          </a:solidFill>
                          <a:latin typeface="Calibri"/>
                        </a:rPr>
                        <a:t> 800 </a:t>
                      </a:r>
                      <a:r>
                        <a:rPr lang="tr-TR" sz="800" b="0" i="0" u="none" strike="noStrike" dirty="0" err="1">
                          <a:solidFill>
                            <a:srgbClr val="000000"/>
                          </a:solidFill>
                          <a:latin typeface="Calibri"/>
                        </a:rPr>
                        <a:t>mg'ye</a:t>
                      </a:r>
                      <a:r>
                        <a:rPr lang="tr-TR" sz="800" b="0" i="0" u="none" strike="noStrike" dirty="0">
                          <a:solidFill>
                            <a:srgbClr val="000000"/>
                          </a:solidFill>
                          <a:latin typeface="Calibri"/>
                        </a:rPr>
                        <a:t> (günde iki kez 400 mg şeklinde) yükseltilmesi düşünülebilir. </a:t>
                      </a:r>
                      <a:r>
                        <a:rPr lang="tr-TR" sz="800" b="0" i="0" u="none" strike="noStrike" dirty="0" err="1">
                          <a:solidFill>
                            <a:srgbClr val="000000"/>
                          </a:solidFill>
                          <a:latin typeface="Calibri"/>
                        </a:rPr>
                        <a:t>GIST'deki</a:t>
                      </a:r>
                      <a:r>
                        <a:rPr lang="tr-TR" sz="800" b="0" i="0" u="none" strike="noStrike" dirty="0">
                          <a:solidFill>
                            <a:srgbClr val="000000"/>
                          </a:solidFill>
                          <a:latin typeface="Calibri"/>
                        </a:rPr>
                        <a:t> dozaj: </a:t>
                      </a:r>
                      <a:r>
                        <a:rPr lang="tr-TR" sz="800" b="0" i="0" u="none" strike="noStrike" dirty="0" err="1">
                          <a:solidFill>
                            <a:srgbClr val="000000"/>
                          </a:solidFill>
                          <a:latin typeface="Calibri"/>
                        </a:rPr>
                        <a:t>Rezekte</a:t>
                      </a:r>
                      <a:r>
                        <a:rPr lang="tr-TR" sz="800" b="0" i="0" u="none" strike="noStrike" dirty="0">
                          <a:solidFill>
                            <a:srgbClr val="000000"/>
                          </a:solidFill>
                          <a:latin typeface="Calibri"/>
                        </a:rPr>
                        <a:t> edilemeyen ve/veya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GIST bulunan hastalar için önerilen doz 400 mg/gündür. Değerlendirmelerin tedaviye yetersiz yanıtı ortaya koymaları durumunda,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ilaç reaksiyonları göstermeyen hastalarda dozun 400 </a:t>
                      </a:r>
                      <a:r>
                        <a:rPr lang="tr-TR" sz="800" b="0" i="0" u="none" strike="noStrike" dirty="0" err="1">
                          <a:solidFill>
                            <a:srgbClr val="000000"/>
                          </a:solidFill>
                          <a:latin typeface="Calibri"/>
                        </a:rPr>
                        <a:t>mg'dan</a:t>
                      </a:r>
                      <a:r>
                        <a:rPr lang="tr-TR" sz="800" b="0" i="0" u="none" strike="noStrike" dirty="0">
                          <a:solidFill>
                            <a:srgbClr val="000000"/>
                          </a:solidFill>
                          <a:latin typeface="Calibri"/>
                        </a:rPr>
                        <a:t> 600 </a:t>
                      </a:r>
                      <a:r>
                        <a:rPr lang="tr-TR" sz="800" b="0" i="0" u="none" strike="noStrike" dirty="0" err="1">
                          <a:solidFill>
                            <a:srgbClr val="000000"/>
                          </a:solidFill>
                          <a:latin typeface="Calibri"/>
                        </a:rPr>
                        <a:t>mg'a</a:t>
                      </a:r>
                      <a:r>
                        <a:rPr lang="tr-TR" sz="800" b="0" i="0" u="none" strike="noStrike" dirty="0">
                          <a:solidFill>
                            <a:srgbClr val="000000"/>
                          </a:solidFill>
                          <a:latin typeface="Calibri"/>
                        </a:rPr>
                        <a:t> yükseltilmesi düşünülebilir. GIST hastalarındaki tedavi hastalık ilerleme gösterinceye kadar devam etmelidir. </a:t>
                      </a:r>
                      <a:r>
                        <a:rPr lang="tr-TR" sz="800" b="0" i="0" u="none" strike="noStrike" dirty="0" err="1">
                          <a:solidFill>
                            <a:srgbClr val="000000"/>
                          </a:solidFill>
                          <a:latin typeface="Calibri"/>
                        </a:rPr>
                        <a:t>İmatinib</a:t>
                      </a:r>
                      <a:r>
                        <a:rPr lang="tr-TR" sz="800" b="0" i="0" u="none" strike="noStrike" dirty="0">
                          <a:solidFill>
                            <a:srgbClr val="000000"/>
                          </a:solidFill>
                          <a:latin typeface="Calibri"/>
                        </a:rPr>
                        <a:t> kullanıldığında eğer ciddi hematolojik olmayan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 gelişirse, tedavi olay ortadan kalkıncaya kadar durdurulmalıdır. Eğer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normal sınırın üst limitini (IULN) 3 kattan fazla aşacak şekilde yükselirse ya da karaciğer </a:t>
                      </a:r>
                      <a:r>
                        <a:rPr lang="tr-TR" sz="800" b="0" i="0" u="none" strike="noStrike" dirty="0" err="1">
                          <a:solidFill>
                            <a:srgbClr val="000000"/>
                          </a:solidFill>
                          <a:latin typeface="Calibri"/>
                        </a:rPr>
                        <a:t>transaminazlarında</a:t>
                      </a:r>
                      <a:r>
                        <a:rPr lang="tr-TR" sz="800" b="0" i="0" u="none" strike="noStrike" dirty="0">
                          <a:solidFill>
                            <a:srgbClr val="000000"/>
                          </a:solidFill>
                          <a:latin typeface="Calibri"/>
                        </a:rPr>
                        <a:t> IULN değerinin 5 katından fazla artış olursa, </a:t>
                      </a:r>
                      <a:r>
                        <a:rPr lang="tr-TR" sz="800" b="0" i="0" u="none" strike="noStrike" dirty="0" err="1">
                          <a:solidFill>
                            <a:srgbClr val="000000"/>
                          </a:solidFill>
                          <a:latin typeface="Calibri"/>
                        </a:rPr>
                        <a:t>İmatinib</a:t>
                      </a:r>
                      <a:r>
                        <a:rPr lang="tr-TR" sz="800" b="0" i="0" u="none" strike="noStrike" dirty="0">
                          <a:solidFill>
                            <a:srgbClr val="000000"/>
                          </a:solidFill>
                          <a:latin typeface="Calibri"/>
                        </a:rPr>
                        <a:t>,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düzeyleri &lt;1.5xIULN ve </a:t>
                      </a:r>
                      <a:r>
                        <a:rPr lang="tr-TR" sz="800" b="0" i="0" u="none" strike="noStrike" dirty="0" err="1">
                          <a:solidFill>
                            <a:srgbClr val="000000"/>
                          </a:solidFill>
                          <a:latin typeface="Calibri"/>
                        </a:rPr>
                        <a:t>transaminaz</a:t>
                      </a:r>
                      <a:r>
                        <a:rPr lang="tr-TR" sz="800" b="0" i="0" u="none" strike="noStrike" dirty="0">
                          <a:solidFill>
                            <a:srgbClr val="000000"/>
                          </a:solidFill>
                          <a:latin typeface="Calibri"/>
                        </a:rPr>
                        <a:t> düzeyleri &lt; 2.5xIULN düzeyine ininceye kadar durdurulmalıdır. Daha sonra </a:t>
                      </a:r>
                      <a:r>
                        <a:rPr lang="tr-TR" sz="800" b="0" i="0" u="none" strike="noStrike" dirty="0" err="1">
                          <a:solidFill>
                            <a:srgbClr val="000000"/>
                          </a:solidFill>
                          <a:latin typeface="Calibri"/>
                        </a:rPr>
                        <a:t>Glivec</a:t>
                      </a:r>
                      <a:r>
                        <a:rPr lang="tr-TR" sz="800" b="0" i="0" u="none" strike="noStrike" dirty="0">
                          <a:solidFill>
                            <a:srgbClr val="000000"/>
                          </a:solidFill>
                          <a:latin typeface="Calibri"/>
                        </a:rPr>
                        <a:t> tedavisi azaltılmış bir günlük dozda (örn. 400-300 mg ya da 600-400 mg) devam ettirilebilir.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İlerlemiş evrede kronik </a:t>
                      </a:r>
                      <a:r>
                        <a:rPr lang="tr-TR" sz="800" b="0" i="0" u="none" strike="noStrike" dirty="0" err="1">
                          <a:solidFill>
                            <a:srgbClr val="000000"/>
                          </a:solidFill>
                          <a:latin typeface="Calibri"/>
                        </a:rPr>
                        <a:t>miyeloid</a:t>
                      </a:r>
                      <a:r>
                        <a:rPr lang="tr-TR" sz="800" b="0" i="0" u="none" strike="noStrike" dirty="0">
                          <a:solidFill>
                            <a:srgbClr val="000000"/>
                          </a:solidFill>
                          <a:latin typeface="Calibri"/>
                        </a:rPr>
                        <a:t> lösemi (KML) ya da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GIST bulunan hastalarda, altta yatan hastalığa bağlı semptomların çok çeşitli olması, ilerlemesi ve beraberinde çok sayıda ilaç kullanılması nedeniyle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olayların nedeninin saptanmasını zorlaştıran çeşitli yanıltıcı tıbbi koşullar bulunabilir. Hastaların çoğu belli zaman noktalarında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yaşamışlardır, ancak bunların çoğu hafif-orta düzeyde olmuş, sadece kronik fazdaki hastaların %1'inde, hızlanmış fazdaki hastaların %2'sinde ve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bulunan hastaların da %5'inde ilaçla ilişkili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nedeniyle ilaç bırakılmıştır. GIST çalışmasında, hastaların %3'ü ilaçla ilişkili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nedeniyle </a:t>
                      </a:r>
                      <a:r>
                        <a:rPr lang="tr-TR" sz="800" b="0" i="0" u="none" strike="noStrike" dirty="0" err="1">
                          <a:solidFill>
                            <a:srgbClr val="000000"/>
                          </a:solidFill>
                          <a:latin typeface="Calibri"/>
                        </a:rPr>
                        <a:t>imatinibi</a:t>
                      </a:r>
                      <a:r>
                        <a:rPr lang="tr-TR" sz="800" b="0" i="0" u="none" strike="noStrike" dirty="0">
                          <a:solidFill>
                            <a:srgbClr val="000000"/>
                          </a:solidFill>
                          <a:latin typeface="Calibri"/>
                        </a:rPr>
                        <a:t> bırakmıştır. İki istisna dışında, KML ve GIST hastalarındaki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benzer olmuştur. </a:t>
                      </a:r>
                      <a:r>
                        <a:rPr lang="tr-TR" sz="800" b="0" i="0" u="none" strike="noStrike" dirty="0" err="1">
                          <a:solidFill>
                            <a:srgbClr val="000000"/>
                          </a:solidFill>
                          <a:latin typeface="Calibri"/>
                        </a:rPr>
                        <a:t>GIST'de</a:t>
                      </a:r>
                      <a:r>
                        <a:rPr lang="tr-TR" sz="800" b="0" i="0" u="none" strike="noStrike" dirty="0">
                          <a:solidFill>
                            <a:srgbClr val="000000"/>
                          </a:solidFill>
                          <a:latin typeface="Calibri"/>
                        </a:rPr>
                        <a:t> daha az </a:t>
                      </a:r>
                      <a:r>
                        <a:rPr lang="tr-TR" sz="800" b="0" i="0" u="none" strike="noStrike" dirty="0" err="1">
                          <a:solidFill>
                            <a:srgbClr val="000000"/>
                          </a:solidFill>
                          <a:latin typeface="Calibri"/>
                        </a:rPr>
                        <a:t>miyelosüpresyon</a:t>
                      </a:r>
                      <a:r>
                        <a:rPr lang="tr-TR" sz="800" b="0" i="0" u="none" strike="noStrike" dirty="0">
                          <a:solidFill>
                            <a:srgbClr val="000000"/>
                          </a:solidFill>
                          <a:latin typeface="Calibri"/>
                        </a:rPr>
                        <a:t> olmuş ve </a:t>
                      </a:r>
                      <a:r>
                        <a:rPr lang="tr-TR" sz="800" b="0" i="0" u="none" strike="noStrike" dirty="0" err="1">
                          <a:solidFill>
                            <a:srgbClr val="000000"/>
                          </a:solidFill>
                          <a:latin typeface="Calibri"/>
                        </a:rPr>
                        <a:t>intratümöral</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hemorajiler</a:t>
                      </a:r>
                      <a:r>
                        <a:rPr lang="tr-TR" sz="800" b="0" i="0" u="none" strike="noStrike" dirty="0">
                          <a:solidFill>
                            <a:srgbClr val="000000"/>
                          </a:solidFill>
                          <a:latin typeface="Calibri"/>
                        </a:rPr>
                        <a:t> sadece GIST popülasyonunda görülmüştür. En sık bildirilen ilaçla ilişkili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hafif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kas krampları ve döküntü olmuş, bunlar kolaylıkla tedavi edilmiştir. </a:t>
                      </a:r>
                      <a:r>
                        <a:rPr lang="tr-TR" sz="800" b="0" i="0" u="none" strike="noStrike" dirty="0" err="1">
                          <a:solidFill>
                            <a:srgbClr val="000000"/>
                          </a:solidFill>
                          <a:latin typeface="Calibri"/>
                        </a:rPr>
                        <a:t>Yüzeyel</a:t>
                      </a:r>
                      <a:r>
                        <a:rPr lang="tr-TR" sz="800" b="0" i="0" u="none" strike="noStrike" dirty="0">
                          <a:solidFill>
                            <a:srgbClr val="000000"/>
                          </a:solidFill>
                          <a:latin typeface="Calibri"/>
                        </a:rPr>
                        <a:t> ödemler, tüm çalışmaların ortak bir bulgusu olmuş, daha çok </a:t>
                      </a:r>
                      <a:r>
                        <a:rPr lang="tr-TR" sz="800" b="0" i="0" u="none" strike="noStrike" dirty="0" err="1">
                          <a:solidFill>
                            <a:srgbClr val="000000"/>
                          </a:solidFill>
                          <a:latin typeface="Calibri"/>
                        </a:rPr>
                        <a:t>periorbital</a:t>
                      </a:r>
                      <a:r>
                        <a:rPr lang="tr-TR" sz="800" b="0" i="0" u="none" strike="noStrike" dirty="0">
                          <a:solidFill>
                            <a:srgbClr val="000000"/>
                          </a:solidFill>
                          <a:latin typeface="Calibri"/>
                        </a:rPr>
                        <a:t> ya da alt </a:t>
                      </a:r>
                      <a:r>
                        <a:rPr lang="tr-TR" sz="800" b="0" i="0" u="none" strike="noStrike" dirty="0" err="1">
                          <a:solidFill>
                            <a:srgbClr val="000000"/>
                          </a:solidFill>
                          <a:latin typeface="Calibri"/>
                        </a:rPr>
                        <a:t>ekstremite</a:t>
                      </a:r>
                      <a:r>
                        <a:rPr lang="tr-TR" sz="800" b="0" i="0" u="none" strike="noStrike" dirty="0">
                          <a:solidFill>
                            <a:srgbClr val="000000"/>
                          </a:solidFill>
                          <a:latin typeface="Calibri"/>
                        </a:rPr>
                        <a:t> ödemleri şeklinde ortaya çıkmıştır. Bununla birlikte, bu ödemler nadiren ciddi olmuş, </a:t>
                      </a:r>
                      <a:r>
                        <a:rPr lang="tr-TR" sz="800" b="0" i="0" u="none" strike="noStrike" dirty="0" err="1">
                          <a:solidFill>
                            <a:srgbClr val="000000"/>
                          </a:solidFill>
                          <a:latin typeface="Calibri"/>
                        </a:rPr>
                        <a:t>diüretiklerle</a:t>
                      </a:r>
                      <a:r>
                        <a:rPr lang="tr-TR" sz="800" b="0" i="0" u="none" strike="noStrike" dirty="0">
                          <a:solidFill>
                            <a:srgbClr val="000000"/>
                          </a:solidFill>
                          <a:latin typeface="Calibri"/>
                        </a:rPr>
                        <a:t>, diğer destek tedavileriyle ya da bazı hastalarda doz azaltılarak tedavi edilmiştir. Plevra </a:t>
                      </a:r>
                      <a:r>
                        <a:rPr lang="tr-TR" sz="800" b="0" i="0" u="none" strike="noStrike" dirty="0" err="1">
                          <a:solidFill>
                            <a:srgbClr val="000000"/>
                          </a:solidFill>
                          <a:latin typeface="Calibri"/>
                        </a:rPr>
                        <a:t>efüzyonları</a:t>
                      </a:r>
                      <a:r>
                        <a:rPr lang="tr-TR" sz="800" b="0" i="0" u="none" strike="noStrike" dirty="0">
                          <a:solidFill>
                            <a:srgbClr val="000000"/>
                          </a:solidFill>
                          <a:latin typeface="Calibri"/>
                        </a:rPr>
                        <a:t>, asit,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ödem ve </a:t>
                      </a:r>
                      <a:r>
                        <a:rPr lang="tr-TR" sz="800" b="0" i="0" u="none" strike="noStrike" dirty="0" err="1">
                          <a:solidFill>
                            <a:srgbClr val="000000"/>
                          </a:solidFill>
                          <a:latin typeface="Calibri"/>
                        </a:rPr>
                        <a:t>yüzeyel</a:t>
                      </a:r>
                      <a:r>
                        <a:rPr lang="tr-TR" sz="800" b="0" i="0" u="none" strike="noStrike" dirty="0">
                          <a:solidFill>
                            <a:srgbClr val="000000"/>
                          </a:solidFill>
                          <a:latin typeface="Calibri"/>
                        </a:rPr>
                        <a:t> ödemle birlikte ya da ödemsiz hızlı kilo alımı gibi çeşitli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 bütün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şeklinde tanımlanabilir. Bu olaylar genellikle </a:t>
                      </a:r>
                      <a:r>
                        <a:rPr lang="tr-TR" sz="800" b="0" i="0" u="none" strike="noStrike" dirty="0" err="1">
                          <a:solidFill>
                            <a:srgbClr val="000000"/>
                          </a:solidFill>
                          <a:latin typeface="Calibri"/>
                        </a:rPr>
                        <a:t>imatinib</a:t>
                      </a:r>
                      <a:r>
                        <a:rPr lang="tr-TR" sz="800" b="0" i="0" u="none" strike="noStrike" dirty="0">
                          <a:solidFill>
                            <a:srgbClr val="000000"/>
                          </a:solidFill>
                          <a:latin typeface="Calibri"/>
                        </a:rPr>
                        <a:t> tedavisi kesilerek ve </a:t>
                      </a:r>
                      <a:r>
                        <a:rPr lang="tr-TR" sz="800" b="0" i="0" u="none" strike="noStrike" dirty="0" err="1">
                          <a:solidFill>
                            <a:srgbClr val="000000"/>
                          </a:solidFill>
                          <a:latin typeface="Calibri"/>
                        </a:rPr>
                        <a:t>diüretiklerle</a:t>
                      </a:r>
                      <a:r>
                        <a:rPr lang="tr-TR" sz="800" b="0" i="0" u="none" strike="noStrike" dirty="0">
                          <a:solidFill>
                            <a:srgbClr val="000000"/>
                          </a:solidFill>
                          <a:latin typeface="Calibri"/>
                        </a:rPr>
                        <a:t> ya da diğer uygun destek önlemleriyle tedavi edilebilir. Bununla birlikte, bu olayların çok azı ciddi ya da yaşamı tehdit eder nitelikte olabilir ve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olan bir hasta karmaşık bir plevra </a:t>
                      </a:r>
                      <a:r>
                        <a:rPr lang="tr-TR" sz="800" b="0" i="0" u="none" strike="noStrike" dirty="0" err="1">
                          <a:solidFill>
                            <a:srgbClr val="000000"/>
                          </a:solidFill>
                          <a:latin typeface="Calibri"/>
                        </a:rPr>
                        <a:t>efüzyonu</a:t>
                      </a:r>
                      <a:r>
                        <a:rPr lang="tr-TR" sz="800" b="0" i="0" u="none" strike="noStrike" dirty="0">
                          <a:solidFill>
                            <a:srgbClr val="000000"/>
                          </a:solidFill>
                          <a:latin typeface="Calibri"/>
                        </a:rPr>
                        <a:t>,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ve böbrek yetmezliği klinik hikayesiyle ölmüştür. Çok yaygın (&gt;%10):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baş ağrısı,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dispepsi</a:t>
                      </a:r>
                      <a:r>
                        <a:rPr lang="tr-TR" sz="800" b="0" i="0" u="none" strike="noStrike" dirty="0">
                          <a:solidFill>
                            <a:srgbClr val="000000"/>
                          </a:solidFill>
                          <a:latin typeface="Calibri"/>
                        </a:rPr>
                        <a:t>, karın ağrısı, </a:t>
                      </a:r>
                      <a:r>
                        <a:rPr lang="tr-TR" sz="800" b="0" i="0" u="none" strike="noStrike" dirty="0" err="1">
                          <a:solidFill>
                            <a:srgbClr val="000000"/>
                          </a:solidFill>
                          <a:latin typeface="Calibri"/>
                        </a:rPr>
                        <a:t>periorbital</a:t>
                      </a:r>
                      <a:r>
                        <a:rPr lang="tr-TR" sz="800" b="0" i="0" u="none" strike="noStrike" dirty="0">
                          <a:solidFill>
                            <a:srgbClr val="000000"/>
                          </a:solidFill>
                          <a:latin typeface="Calibri"/>
                        </a:rPr>
                        <a:t> ödem, dermatit/</a:t>
                      </a:r>
                      <a:r>
                        <a:rPr lang="tr-TR" sz="800" b="0" i="0" u="none" strike="noStrike" dirty="0" err="1">
                          <a:solidFill>
                            <a:srgbClr val="000000"/>
                          </a:solidFill>
                          <a:latin typeface="Calibri"/>
                        </a:rPr>
                        <a:t>egzema</a:t>
                      </a:r>
                      <a:r>
                        <a:rPr lang="tr-TR" sz="800" b="0" i="0" u="none" strike="noStrike" dirty="0">
                          <a:solidFill>
                            <a:srgbClr val="000000"/>
                          </a:solidFill>
                          <a:latin typeface="Calibri"/>
                        </a:rPr>
                        <a:t>/döküntü, kas spazmı ve krampları, kas-iskelet ağrısı, eklemde şişme,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ve ödem, yorgunluk. Yaygın (&gt;%1-&lt;%10): </a:t>
                      </a:r>
                      <a:r>
                        <a:rPr lang="tr-TR" sz="800" b="0" i="0" u="none" strike="noStrike" dirty="0" err="1">
                          <a:solidFill>
                            <a:srgbClr val="000000"/>
                          </a:solidFill>
                          <a:latin typeface="Calibri"/>
                        </a:rPr>
                        <a:t>Febril</a:t>
                      </a:r>
                      <a:r>
                        <a:rPr lang="tr-TR" sz="800" b="0" i="0" u="none" strike="noStrike" dirty="0">
                          <a:solidFill>
                            <a:srgbClr val="000000"/>
                          </a:solidFill>
                          <a:latin typeface="Calibri"/>
                        </a:rPr>
                        <a:t>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baş dönmesi, tat alma bozuklukları, </a:t>
                      </a:r>
                      <a:r>
                        <a:rPr lang="tr-TR" sz="800" b="0" i="0" u="none" strike="noStrike" dirty="0" err="1">
                          <a:solidFill>
                            <a:srgbClr val="000000"/>
                          </a:solidFill>
                          <a:latin typeface="Calibri"/>
                        </a:rPr>
                        <a:t>paresteziler</a:t>
                      </a:r>
                      <a:r>
                        <a:rPr lang="tr-TR" sz="800" b="0" i="0" u="none" strike="noStrike" dirty="0">
                          <a:solidFill>
                            <a:srgbClr val="000000"/>
                          </a:solidFill>
                          <a:latin typeface="Calibri"/>
                        </a:rPr>
                        <a:t>, uykusuzluk, </a:t>
                      </a:r>
                      <a:r>
                        <a:rPr lang="tr-TR" sz="800" b="0" i="0" u="none" strike="noStrike" dirty="0" err="1">
                          <a:solidFill>
                            <a:srgbClr val="000000"/>
                          </a:solidFill>
                          <a:latin typeface="Calibri"/>
                        </a:rPr>
                        <a:t>konjunktivit</a:t>
                      </a:r>
                      <a:r>
                        <a:rPr lang="tr-TR" sz="800" b="0" i="0" u="none" strike="noStrike" dirty="0">
                          <a:solidFill>
                            <a:srgbClr val="000000"/>
                          </a:solidFill>
                          <a:latin typeface="Calibri"/>
                        </a:rPr>
                        <a:t>, göz yaşı artışı, plevra </a:t>
                      </a:r>
                      <a:r>
                        <a:rPr lang="tr-TR" sz="800" b="0" i="0" u="none" strike="noStrike" dirty="0" err="1">
                          <a:solidFill>
                            <a:srgbClr val="000000"/>
                          </a:solidFill>
                          <a:latin typeface="Calibri"/>
                        </a:rPr>
                        <a:t>efüzyonu</a:t>
                      </a:r>
                      <a:r>
                        <a:rPr lang="tr-TR" sz="800" b="0" i="0" u="none" strike="noStrike" dirty="0">
                          <a:solidFill>
                            <a:srgbClr val="000000"/>
                          </a:solidFill>
                          <a:latin typeface="Calibri"/>
                        </a:rPr>
                        <a:t>, </a:t>
                      </a:r>
                      <a:r>
                        <a:rPr lang="tr-TR" sz="800" b="0" i="0" u="none" strike="noStrike" dirty="0" err="1">
                          <a:solidFill>
                            <a:srgbClr val="000000"/>
                          </a:solidFill>
                          <a:latin typeface="Calibri"/>
                        </a:rPr>
                        <a:t>epistaksis</a:t>
                      </a:r>
                      <a:r>
                        <a:rPr lang="tr-TR" sz="800" b="0" i="0" u="none" strike="noStrike" dirty="0">
                          <a:solidFill>
                            <a:srgbClr val="000000"/>
                          </a:solidFill>
                          <a:latin typeface="Calibri"/>
                        </a:rPr>
                        <a:t>, karında şişkinlik, gaz, </a:t>
                      </a:r>
                      <a:r>
                        <a:rPr lang="tr-TR" sz="800" b="0" i="0" u="none" strike="noStrike" dirty="0" err="1">
                          <a:solidFill>
                            <a:srgbClr val="000000"/>
                          </a:solidFill>
                          <a:latin typeface="Calibri"/>
                        </a:rPr>
                        <a:t>konstipasyon</a:t>
                      </a:r>
                      <a:r>
                        <a:rPr lang="tr-TR" sz="800" b="0" i="0" u="none" strike="noStrike" dirty="0">
                          <a:solidFill>
                            <a:srgbClr val="000000"/>
                          </a:solidFill>
                          <a:latin typeface="Calibri"/>
                        </a:rPr>
                        <a:t>, ağız kuruluğu, yüz ödemi, göz kapağı ödemi, kaşıntı, </a:t>
                      </a:r>
                      <a:r>
                        <a:rPr lang="tr-TR" sz="800" b="0" i="0" u="none" strike="noStrike" dirty="0" err="1">
                          <a:solidFill>
                            <a:srgbClr val="000000"/>
                          </a:solidFill>
                          <a:latin typeface="Calibri"/>
                        </a:rPr>
                        <a:t>eritem</a:t>
                      </a:r>
                      <a:r>
                        <a:rPr lang="tr-TR" sz="800" b="0" i="0" u="none" strike="noStrike" dirty="0">
                          <a:solidFill>
                            <a:srgbClr val="000000"/>
                          </a:solidFill>
                          <a:latin typeface="Calibri"/>
                        </a:rPr>
                        <a:t>, kuru cilt,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gece terlemeleri, </a:t>
                      </a:r>
                      <a:r>
                        <a:rPr lang="tr-TR" sz="800" b="0" i="0" u="none" strike="noStrike" dirty="0" err="1">
                          <a:solidFill>
                            <a:srgbClr val="000000"/>
                          </a:solidFill>
                          <a:latin typeface="Calibri"/>
                        </a:rPr>
                        <a:t>pireksi</a:t>
                      </a:r>
                      <a:r>
                        <a:rPr lang="tr-TR" sz="800" b="0" i="0" u="none" strike="noStrike" dirty="0">
                          <a:solidFill>
                            <a:srgbClr val="000000"/>
                          </a:solidFill>
                          <a:latin typeface="Calibri"/>
                        </a:rPr>
                        <a:t>, güçsüzlük, sertlik, kilo artışı. Nadir (&gt;%0.1-&lt;%1): </a:t>
                      </a:r>
                      <a:r>
                        <a:rPr lang="tr-TR" sz="800" b="0" i="0" u="none" strike="noStrike" dirty="0" err="1">
                          <a:solidFill>
                            <a:srgbClr val="000000"/>
                          </a:solidFill>
                          <a:latin typeface="Calibri"/>
                        </a:rPr>
                        <a:t>Sepsis</a:t>
                      </a:r>
                      <a:r>
                        <a:rPr lang="tr-TR" sz="800" b="0" i="0" u="none" strike="noStrike" dirty="0">
                          <a:solidFill>
                            <a:srgbClr val="000000"/>
                          </a:solidFill>
                          <a:latin typeface="Calibri"/>
                        </a:rPr>
                        <a:t>, </a:t>
                      </a:r>
                      <a:r>
                        <a:rPr lang="tr-TR" sz="800" b="0" i="0" u="none" strike="noStrike" dirty="0" err="1">
                          <a:solidFill>
                            <a:srgbClr val="000000"/>
                          </a:solidFill>
                          <a:latin typeface="Calibri"/>
                        </a:rPr>
                        <a:t>pnömoni</a:t>
                      </a:r>
                      <a:r>
                        <a:rPr lang="tr-TR" sz="800" b="0" i="0" u="none" strike="noStrike" dirty="0">
                          <a:solidFill>
                            <a:srgbClr val="000000"/>
                          </a:solidFill>
                          <a:latin typeface="Calibri"/>
                        </a:rPr>
                        <a:t>, </a:t>
                      </a:r>
                      <a:r>
                        <a:rPr lang="tr-TR" sz="800" b="0" i="0" u="none" strike="noStrike" dirty="0" err="1">
                          <a:solidFill>
                            <a:srgbClr val="000000"/>
                          </a:solidFill>
                          <a:latin typeface="Calibri"/>
                        </a:rPr>
                        <a:t>herpes</a:t>
                      </a:r>
                      <a:r>
                        <a:rPr lang="tr-TR" sz="800" b="0" i="0" u="none" strike="noStrike" dirty="0">
                          <a:solidFill>
                            <a:srgbClr val="000000"/>
                          </a:solidFill>
                          <a:latin typeface="Calibri"/>
                        </a:rPr>
                        <a:t> </a:t>
                      </a:r>
                      <a:r>
                        <a:rPr lang="tr-TR" sz="800" b="0" i="0" u="none" strike="noStrike" dirty="0" err="1">
                          <a:solidFill>
                            <a:srgbClr val="000000"/>
                          </a:solidFill>
                          <a:latin typeface="Calibri"/>
                        </a:rPr>
                        <a:t>simplex</a:t>
                      </a:r>
                      <a:r>
                        <a:rPr lang="tr-TR" sz="800" b="0" i="0" u="none" strike="noStrike" dirty="0">
                          <a:solidFill>
                            <a:srgbClr val="000000"/>
                          </a:solidFill>
                          <a:latin typeface="Calibri"/>
                        </a:rPr>
                        <a:t>, </a:t>
                      </a:r>
                      <a:r>
                        <a:rPr lang="tr-TR" sz="800" b="0" i="0" u="none" strike="noStrike" dirty="0" err="1">
                          <a:solidFill>
                            <a:srgbClr val="000000"/>
                          </a:solidFill>
                          <a:latin typeface="Calibri"/>
                        </a:rPr>
                        <a:t>herpes</a:t>
                      </a:r>
                      <a:r>
                        <a:rPr lang="tr-TR" sz="800" b="0" i="0" u="none" strike="noStrike" dirty="0">
                          <a:solidFill>
                            <a:srgbClr val="000000"/>
                          </a:solidFill>
                          <a:latin typeface="Calibri"/>
                        </a:rPr>
                        <a:t> </a:t>
                      </a:r>
                      <a:r>
                        <a:rPr lang="tr-TR" sz="800" b="0" i="0" u="none" strike="noStrike" dirty="0" err="1">
                          <a:solidFill>
                            <a:srgbClr val="000000"/>
                          </a:solidFill>
                          <a:latin typeface="Calibri"/>
                        </a:rPr>
                        <a:t>zoster</a:t>
                      </a:r>
                      <a:r>
                        <a:rPr lang="tr-TR" sz="800" b="0" i="0" u="none" strike="noStrike" dirty="0">
                          <a:solidFill>
                            <a:srgbClr val="000000"/>
                          </a:solidFill>
                          <a:latin typeface="Calibri"/>
                        </a:rPr>
                        <a:t>, üst solunum yolu enfeksiyonu, </a:t>
                      </a:r>
                      <a:r>
                        <a:rPr lang="tr-TR" sz="800" b="0" i="0" u="none" strike="noStrike" dirty="0" err="1">
                          <a:solidFill>
                            <a:srgbClr val="000000"/>
                          </a:solidFill>
                          <a:latin typeface="Calibri"/>
                        </a:rPr>
                        <a:t>dehidratasyon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hiperürisemi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hipokalemi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hiperkalemi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hiponatremi</a:t>
                      </a:r>
                      <a:r>
                        <a:rPr lang="tr-TR" sz="800" b="0" i="0" u="none" strike="noStrike" dirty="0">
                          <a:solidFill>
                            <a:srgbClr val="000000"/>
                          </a:solidFill>
                          <a:latin typeface="Calibri"/>
                        </a:rPr>
                        <a:t>, iştah artışı, depresyon, </a:t>
                      </a:r>
                      <a:r>
                        <a:rPr lang="tr-TR" sz="800" b="0" i="0" u="none" strike="noStrike" dirty="0" err="1">
                          <a:solidFill>
                            <a:srgbClr val="000000"/>
                          </a:solidFill>
                          <a:latin typeface="Calibri"/>
                        </a:rPr>
                        <a:t>hemorajik</a:t>
                      </a:r>
                      <a:r>
                        <a:rPr lang="tr-TR" sz="800" b="0" i="0" u="none" strike="noStrike" dirty="0">
                          <a:solidFill>
                            <a:srgbClr val="000000"/>
                          </a:solidFill>
                          <a:latin typeface="Calibri"/>
                        </a:rPr>
                        <a:t> inme, </a:t>
                      </a:r>
                      <a:r>
                        <a:rPr lang="tr-TR" sz="800" b="0" i="0" u="none" strike="noStrike" dirty="0" err="1">
                          <a:solidFill>
                            <a:srgbClr val="000000"/>
                          </a:solidFill>
                          <a:latin typeface="Calibri"/>
                        </a:rPr>
                        <a:t>senkop</a:t>
                      </a:r>
                      <a:r>
                        <a:rPr lang="tr-TR" sz="800" b="0" i="0" u="none" strike="noStrike" dirty="0">
                          <a:solidFill>
                            <a:srgbClr val="000000"/>
                          </a:solidFill>
                          <a:latin typeface="Calibri"/>
                        </a:rPr>
                        <a:t>,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a:t>
                      </a:r>
                      <a:r>
                        <a:rPr lang="tr-TR" sz="800" b="0" i="0" u="none" strike="noStrike" dirty="0" err="1">
                          <a:solidFill>
                            <a:srgbClr val="000000"/>
                          </a:solidFill>
                          <a:latin typeface="Calibri"/>
                        </a:rPr>
                        <a:t>hipoesteziler</a:t>
                      </a:r>
                      <a:r>
                        <a:rPr lang="tr-TR" sz="800" b="0" i="0" u="none" strike="noStrike" dirty="0">
                          <a:solidFill>
                            <a:srgbClr val="000000"/>
                          </a:solidFill>
                          <a:latin typeface="Calibri"/>
                        </a:rPr>
                        <a:t>, </a:t>
                      </a:r>
                      <a:r>
                        <a:rPr lang="tr-TR" sz="800" b="0" i="0" u="none" strike="noStrike" dirty="0" err="1">
                          <a:solidFill>
                            <a:srgbClr val="000000"/>
                          </a:solidFill>
                          <a:latin typeface="Calibri"/>
                        </a:rPr>
                        <a:t>somnolans</a:t>
                      </a:r>
                      <a:r>
                        <a:rPr lang="tr-TR" sz="800" b="0" i="0" u="none" strike="noStrike" dirty="0">
                          <a:solidFill>
                            <a:srgbClr val="000000"/>
                          </a:solidFill>
                          <a:latin typeface="Calibri"/>
                        </a:rPr>
                        <a:t>, migren, göz </a:t>
                      </a:r>
                      <a:r>
                        <a:rPr lang="tr-TR" sz="800" b="0" i="0" u="none" strike="noStrike" dirty="0" err="1">
                          <a:solidFill>
                            <a:srgbClr val="000000"/>
                          </a:solidFill>
                          <a:latin typeface="Calibri"/>
                        </a:rPr>
                        <a:t>irritasyonu</a:t>
                      </a:r>
                      <a:r>
                        <a:rPr lang="tr-TR" sz="800" b="0" i="0" u="none" strike="noStrike" dirty="0">
                          <a:solidFill>
                            <a:srgbClr val="000000"/>
                          </a:solidFill>
                          <a:latin typeface="Calibri"/>
                        </a:rPr>
                        <a:t>, bulanık görme, </a:t>
                      </a:r>
                      <a:r>
                        <a:rPr lang="tr-TR" sz="800" b="0" i="0" u="none" strike="noStrike" dirty="0" err="1">
                          <a:solidFill>
                            <a:srgbClr val="000000"/>
                          </a:solidFill>
                          <a:latin typeface="Calibri"/>
                        </a:rPr>
                        <a:t>konjunktival</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göz kuruması, </a:t>
                      </a:r>
                      <a:r>
                        <a:rPr lang="tr-TR" sz="800" b="0" i="0" u="none" strike="noStrike" dirty="0" err="1">
                          <a:solidFill>
                            <a:srgbClr val="000000"/>
                          </a:solidFill>
                          <a:latin typeface="Calibri"/>
                        </a:rPr>
                        <a:t>orbital</a:t>
                      </a:r>
                      <a:r>
                        <a:rPr lang="tr-TR" sz="800" b="0" i="0" u="none" strike="noStrike" dirty="0">
                          <a:solidFill>
                            <a:srgbClr val="000000"/>
                          </a:solidFill>
                          <a:latin typeface="Calibri"/>
                        </a:rPr>
                        <a:t> ödem, </a:t>
                      </a:r>
                      <a:r>
                        <a:rPr lang="tr-TR" sz="800" b="0" i="0" u="none" strike="noStrike" dirty="0" err="1">
                          <a:solidFill>
                            <a:srgbClr val="000000"/>
                          </a:solidFill>
                          <a:latin typeface="Calibri"/>
                        </a:rPr>
                        <a:t>vertigo</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ödem, taşikardi, </a:t>
                      </a:r>
                      <a:r>
                        <a:rPr lang="tr-TR" sz="800" b="0" i="0" u="none" strike="noStrike" dirty="0" err="1">
                          <a:solidFill>
                            <a:srgbClr val="000000"/>
                          </a:solidFill>
                          <a:latin typeface="Calibri"/>
                        </a:rPr>
                        <a:t>hematom</a:t>
                      </a:r>
                      <a:r>
                        <a:rPr lang="tr-TR" sz="800" b="0" i="0" u="none" strike="noStrike" dirty="0">
                          <a:solidFill>
                            <a:srgbClr val="000000"/>
                          </a:solidFill>
                          <a:latin typeface="Calibri"/>
                        </a:rPr>
                        <a:t>, hipertansiyon, hipotansiyon, kızarma,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soğukluk,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öksürük,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asit, </a:t>
                      </a:r>
                      <a:r>
                        <a:rPr lang="tr-TR" sz="800" b="0" i="0" u="none" strike="noStrike" dirty="0" err="1">
                          <a:solidFill>
                            <a:srgbClr val="000000"/>
                          </a:solidFill>
                          <a:latin typeface="Calibri"/>
                        </a:rPr>
                        <a:t>gastrik</a:t>
                      </a:r>
                      <a:r>
                        <a:rPr lang="tr-TR" sz="800" b="0" i="0" u="none" strike="noStrike" dirty="0">
                          <a:solidFill>
                            <a:srgbClr val="000000"/>
                          </a:solidFill>
                          <a:latin typeface="Calibri"/>
                        </a:rPr>
                        <a:t> ülser, gastrit, </a:t>
                      </a:r>
                      <a:r>
                        <a:rPr lang="tr-TR" sz="800" b="0" i="0" u="none" strike="noStrike" dirty="0" err="1">
                          <a:solidFill>
                            <a:srgbClr val="000000"/>
                          </a:solidFill>
                          <a:latin typeface="Calibri"/>
                        </a:rPr>
                        <a:t>gastro</a:t>
                      </a:r>
                      <a:r>
                        <a:rPr lang="tr-TR" sz="800" b="0" i="0" u="none" strike="noStrike" dirty="0">
                          <a:solidFill>
                            <a:srgbClr val="000000"/>
                          </a:solidFill>
                          <a:latin typeface="Calibri"/>
                        </a:rPr>
                        <a:t>-</a:t>
                      </a:r>
                      <a:r>
                        <a:rPr lang="tr-TR" sz="800" b="0" i="0" u="none" strike="noStrike" dirty="0" err="1">
                          <a:solidFill>
                            <a:srgbClr val="000000"/>
                          </a:solidFill>
                          <a:latin typeface="Calibri"/>
                        </a:rPr>
                        <a:t>özofageal</a:t>
                      </a:r>
                      <a:r>
                        <a:rPr lang="tr-TR" sz="800" b="0" i="0" u="none" strike="noStrike" dirty="0">
                          <a:solidFill>
                            <a:srgbClr val="000000"/>
                          </a:solidFill>
                          <a:latin typeface="Calibri"/>
                        </a:rPr>
                        <a:t> </a:t>
                      </a:r>
                      <a:r>
                        <a:rPr lang="tr-TR" sz="800" b="0" i="0" u="none" strike="noStrike" dirty="0" err="1">
                          <a:solidFill>
                            <a:srgbClr val="000000"/>
                          </a:solidFill>
                          <a:latin typeface="Calibri"/>
                        </a:rPr>
                        <a:t>reflü</a:t>
                      </a:r>
                      <a:r>
                        <a:rPr lang="tr-TR" sz="800" b="0" i="0" u="none" strike="noStrike" dirty="0">
                          <a:solidFill>
                            <a:srgbClr val="000000"/>
                          </a:solidFill>
                          <a:latin typeface="Calibri"/>
                        </a:rPr>
                        <a:t>, ağız </a:t>
                      </a:r>
                      <a:r>
                        <a:rPr lang="tr-TR" sz="800" b="0" i="0" u="none" strike="noStrike" dirty="0" err="1">
                          <a:solidFill>
                            <a:srgbClr val="000000"/>
                          </a:solidFill>
                          <a:latin typeface="Calibri"/>
                        </a:rPr>
                        <a:t>ülserasyonu</a:t>
                      </a:r>
                      <a:r>
                        <a:rPr lang="tr-TR" sz="800" b="0" i="0" u="none" strike="noStrike" dirty="0">
                          <a:solidFill>
                            <a:srgbClr val="000000"/>
                          </a:solidFill>
                          <a:latin typeface="Calibri"/>
                        </a:rPr>
                        <a:t>, geğirme, sarılık,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enzim artışı, </a:t>
                      </a:r>
                      <a:r>
                        <a:rPr lang="tr-TR" sz="800" b="0" i="0" u="none" strike="noStrike" dirty="0" err="1">
                          <a:solidFill>
                            <a:srgbClr val="000000"/>
                          </a:solidFill>
                          <a:latin typeface="Calibri"/>
                        </a:rPr>
                        <a:t>hiperbilirubinemi</a:t>
                      </a:r>
                      <a:r>
                        <a:rPr lang="tr-TR" sz="800" b="0" i="0" u="none" strike="noStrike" dirty="0">
                          <a:solidFill>
                            <a:srgbClr val="000000"/>
                          </a:solidFill>
                          <a:latin typeface="Calibri"/>
                        </a:rPr>
                        <a:t>, </a:t>
                      </a:r>
                      <a:r>
                        <a:rPr lang="tr-TR" sz="800" b="0" i="0" u="none" strike="noStrike" dirty="0" err="1">
                          <a:solidFill>
                            <a:srgbClr val="000000"/>
                          </a:solidFill>
                          <a:latin typeface="Calibri"/>
                        </a:rPr>
                        <a:t>peteşiler</a:t>
                      </a:r>
                      <a:r>
                        <a:rPr lang="tr-TR" sz="800" b="0" i="0" u="none" strike="noStrike" dirty="0">
                          <a:solidFill>
                            <a:srgbClr val="000000"/>
                          </a:solidFill>
                          <a:latin typeface="Calibri"/>
                        </a:rPr>
                        <a:t>, </a:t>
                      </a:r>
                      <a:r>
                        <a:rPr lang="tr-TR" sz="800" b="0" i="0" u="none" strike="noStrike" dirty="0" err="1">
                          <a:solidFill>
                            <a:srgbClr val="000000"/>
                          </a:solidFill>
                          <a:latin typeface="Calibri"/>
                        </a:rPr>
                        <a:t>kontüzyon</a:t>
                      </a:r>
                      <a:r>
                        <a:rPr lang="tr-TR" sz="800" b="0" i="0" u="none" strike="noStrike" dirty="0">
                          <a:solidFill>
                            <a:srgbClr val="000000"/>
                          </a:solidFill>
                          <a:latin typeface="Calibri"/>
                        </a:rPr>
                        <a:t>, terlemede artış, ürtiker, </a:t>
                      </a:r>
                      <a:r>
                        <a:rPr lang="tr-TR" sz="800" b="0" i="0" u="none" strike="noStrike" dirty="0" err="1">
                          <a:solidFill>
                            <a:srgbClr val="000000"/>
                          </a:solidFill>
                          <a:latin typeface="Calibri"/>
                        </a:rPr>
                        <a:t>onikoklazis</a:t>
                      </a:r>
                      <a:r>
                        <a:rPr lang="tr-TR" sz="800" b="0" i="0" u="none" strike="noStrike" dirty="0">
                          <a:solidFill>
                            <a:srgbClr val="000000"/>
                          </a:solidFill>
                          <a:latin typeface="Calibri"/>
                        </a:rPr>
                        <a:t>, </a:t>
                      </a:r>
                      <a:r>
                        <a:rPr lang="tr-TR" sz="800" b="0" i="0" u="none" strike="noStrike" dirty="0" err="1">
                          <a:solidFill>
                            <a:srgbClr val="000000"/>
                          </a:solidFill>
                          <a:latin typeface="Calibri"/>
                        </a:rPr>
                        <a:t>fotosensitivite</a:t>
                      </a:r>
                      <a:r>
                        <a:rPr lang="tr-TR" sz="800" b="0" i="0" u="none" strike="noStrike" dirty="0">
                          <a:solidFill>
                            <a:srgbClr val="000000"/>
                          </a:solidFill>
                          <a:latin typeface="Calibri"/>
                        </a:rPr>
                        <a:t> reaksiyonu, </a:t>
                      </a:r>
                      <a:r>
                        <a:rPr lang="tr-TR" sz="800" b="0" i="0" u="none" strike="noStrike" dirty="0" err="1">
                          <a:solidFill>
                            <a:srgbClr val="000000"/>
                          </a:solidFill>
                          <a:latin typeface="Calibri"/>
                        </a:rPr>
                        <a:t>purpura</a:t>
                      </a:r>
                      <a:r>
                        <a:rPr lang="tr-TR" sz="800" b="0" i="0" u="none" strike="noStrike" dirty="0">
                          <a:solidFill>
                            <a:srgbClr val="000000"/>
                          </a:solidFill>
                          <a:latin typeface="Calibri"/>
                        </a:rPr>
                        <a:t>, </a:t>
                      </a:r>
                      <a:r>
                        <a:rPr lang="tr-TR" sz="800" b="0" i="0" u="none" strike="noStrike" dirty="0" err="1">
                          <a:solidFill>
                            <a:srgbClr val="000000"/>
                          </a:solidFill>
                          <a:latin typeface="Calibri"/>
                        </a:rPr>
                        <a:t>anjiyoödem</a:t>
                      </a:r>
                      <a:r>
                        <a:rPr lang="tr-TR" sz="800" b="0" i="0" u="none" strike="noStrike" dirty="0">
                          <a:solidFill>
                            <a:srgbClr val="000000"/>
                          </a:solidFill>
                          <a:latin typeface="Calibri"/>
                        </a:rPr>
                        <a:t>, siyatik, böbrek yetmezliği, </a:t>
                      </a:r>
                      <a:r>
                        <a:rPr lang="tr-TR" sz="800" b="0" i="0" u="none" strike="noStrike" dirty="0" err="1">
                          <a:solidFill>
                            <a:srgbClr val="000000"/>
                          </a:solidFill>
                          <a:latin typeface="Calibri"/>
                        </a:rPr>
                        <a:t>jinekomasti</a:t>
                      </a:r>
                      <a:r>
                        <a:rPr lang="tr-TR" sz="800" b="0" i="0" u="none" strike="noStrike" dirty="0">
                          <a:solidFill>
                            <a:srgbClr val="000000"/>
                          </a:solidFill>
                          <a:latin typeface="Calibri"/>
                        </a:rPr>
                        <a:t>, memede büyüme, </a:t>
                      </a:r>
                      <a:r>
                        <a:rPr lang="tr-TR" sz="800" b="0" i="0" u="none" strike="noStrike" dirty="0" err="1">
                          <a:solidFill>
                            <a:srgbClr val="000000"/>
                          </a:solidFill>
                          <a:latin typeface="Calibri"/>
                        </a:rPr>
                        <a:t>skrotal</a:t>
                      </a:r>
                      <a:r>
                        <a:rPr lang="tr-TR" sz="800" b="0" i="0" u="none" strike="noStrike" dirty="0">
                          <a:solidFill>
                            <a:srgbClr val="000000"/>
                          </a:solidFill>
                          <a:latin typeface="Calibri"/>
                        </a:rPr>
                        <a:t> ödem, huzursuzluk,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kanda alkalin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artışı, kanda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artışı, kilonun azalması. </a:t>
                      </a:r>
                      <a:r>
                        <a:rPr lang="tr-TR" sz="800" b="0" i="0" u="none" strike="noStrike" dirty="0" err="1">
                          <a:solidFill>
                            <a:srgbClr val="000000"/>
                          </a:solidFill>
                          <a:latin typeface="Calibri"/>
                        </a:rPr>
                        <a:t>Sitopenilerin</a:t>
                      </a:r>
                      <a:r>
                        <a:rPr lang="tr-TR" sz="800" b="0" i="0" u="none" strike="noStrike" dirty="0">
                          <a:solidFill>
                            <a:srgbClr val="000000"/>
                          </a:solidFill>
                          <a:latin typeface="Calibri"/>
                        </a:rPr>
                        <a:t> ortaya çıkışı, aynı zamanda açıkça hastalığın evresine de bağlı olmuş, evre 3 ya da 4 </a:t>
                      </a:r>
                      <a:r>
                        <a:rPr lang="tr-TR" sz="800" b="0" i="0" u="none" strike="noStrike" dirty="0" err="1">
                          <a:solidFill>
                            <a:srgbClr val="000000"/>
                          </a:solidFill>
                          <a:latin typeface="Calibri"/>
                        </a:rPr>
                        <a:t>nötropenilerin</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trombositopenilerin</a:t>
                      </a:r>
                      <a:r>
                        <a:rPr lang="tr-TR" sz="800" b="0" i="0" u="none" strike="noStrike" dirty="0">
                          <a:solidFill>
                            <a:srgbClr val="000000"/>
                          </a:solidFill>
                          <a:latin typeface="Calibri"/>
                        </a:rPr>
                        <a:t> kronik fazdaki KML ile karşılaştırıldığında (%33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ve %17 </a:t>
                      </a:r>
                      <a:r>
                        <a:rPr lang="tr-TR" sz="800" b="0" i="0" u="none" strike="noStrike" dirty="0" err="1">
                          <a:solidFill>
                            <a:srgbClr val="000000"/>
                          </a:solidFill>
                          <a:latin typeface="Calibri"/>
                        </a:rPr>
                        <a:t>trombopeni</a:t>
                      </a:r>
                      <a:r>
                        <a:rPr lang="tr-TR" sz="800" b="0" i="0" u="none" strike="noStrike" dirty="0">
                          <a:solidFill>
                            <a:srgbClr val="000000"/>
                          </a:solidFill>
                          <a:latin typeface="Calibri"/>
                        </a:rPr>
                        <a:t>),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krizi ve hızlanmış fazda 2 ila 3 kat daha fazla olmuştur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için sırasıyla %58-62 ve %42-58). Kronik faz KML evre 4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trombopeni</a:t>
                      </a:r>
                      <a:r>
                        <a:rPr lang="tr-TR" sz="800" b="0" i="0" u="none" strike="noStrike" dirty="0">
                          <a:solidFill>
                            <a:srgbClr val="000000"/>
                          </a:solidFill>
                          <a:latin typeface="Calibri"/>
                        </a:rPr>
                        <a:t> hastaların sırasıyla %8 ve &lt;%1'inde gözlenmiştir.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365662" y="0"/>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1" y="836712"/>
          <a:ext cx="11041227" cy="5112568"/>
        </p:xfrm>
        <a:graphic>
          <a:graphicData uri="http://schemas.openxmlformats.org/drawingml/2006/table">
            <a:tbl>
              <a:tblPr/>
              <a:tblGrid>
                <a:gridCol w="311551"/>
                <a:gridCol w="752017"/>
                <a:gridCol w="1487919"/>
                <a:gridCol w="1269029"/>
                <a:gridCol w="2648176"/>
                <a:gridCol w="4572535"/>
              </a:tblGrid>
              <a:tr h="5112568">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BUSULFEX IV Ampul(Busulfan 6 mg/ml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Kronik </a:t>
                      </a:r>
                      <a:r>
                        <a:rPr lang="tr-TR" sz="800" b="0" i="0" u="none" strike="noStrike" dirty="0" err="1">
                          <a:solidFill>
                            <a:srgbClr val="000000"/>
                          </a:solidFill>
                          <a:latin typeface="Calibri"/>
                        </a:rPr>
                        <a:t>miyelojen</a:t>
                      </a:r>
                      <a:r>
                        <a:rPr lang="tr-TR" sz="800" b="0" i="0" u="none" strike="noStrike" dirty="0">
                          <a:solidFill>
                            <a:srgbClr val="000000"/>
                          </a:solidFill>
                          <a:latin typeface="Calibri"/>
                        </a:rPr>
                        <a:t> löseminin palyatif tedavisinde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Tamamen tedavi edici etkisinin olmamasına rağmen, total </a:t>
                      </a:r>
                      <a:r>
                        <a:rPr lang="tr-TR" sz="800" b="0" i="0" u="none" strike="noStrike" dirty="0" err="1">
                          <a:solidFill>
                            <a:srgbClr val="000000"/>
                          </a:solidFill>
                          <a:latin typeface="Calibri"/>
                        </a:rPr>
                        <a:t>granülosit</a:t>
                      </a:r>
                      <a:r>
                        <a:rPr lang="tr-TR" sz="800" b="0" i="0" u="none" strike="noStrike" dirty="0">
                          <a:solidFill>
                            <a:srgbClr val="000000"/>
                          </a:solidFill>
                          <a:latin typeface="Calibri"/>
                        </a:rPr>
                        <a:t> kitlenin azalmasında, hastalık semptomlarının hafifletilmesinde ve hastanın klinik durumunun geliştirilmesinde etkilidir.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Busulfana dirençli olduğu bilinen hastalarda kullanılmamalıdır. Daha önce ilaca karşı aşırı duyarlılık reaksiyonu göstermiş hastalara verilmemelidir. KLL, akut lösemi ve KML'nin blastik krizinde etkili değildir.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Busulfex</a:t>
                      </a:r>
                      <a:r>
                        <a:rPr lang="tr-TR" sz="800" b="0" i="0" u="none" strike="noStrike" dirty="0">
                          <a:solidFill>
                            <a:srgbClr val="000000"/>
                          </a:solidFill>
                          <a:latin typeface="Calibri"/>
                        </a:rPr>
                        <a:t> kullanılmadan önce seyreltilmelidir. Bir merkezi </a:t>
                      </a:r>
                      <a:r>
                        <a:rPr lang="tr-TR" sz="800" b="0" i="0" u="none" strike="noStrike" dirty="0" err="1">
                          <a:solidFill>
                            <a:srgbClr val="000000"/>
                          </a:solidFill>
                          <a:latin typeface="Calibri"/>
                        </a:rPr>
                        <a:t>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a:t>
                      </a:r>
                      <a:r>
                        <a:rPr lang="tr-TR" sz="800" b="0" i="0" u="none" strike="noStrike" dirty="0">
                          <a:solidFill>
                            <a:srgbClr val="000000"/>
                          </a:solidFill>
                          <a:latin typeface="Calibri"/>
                        </a:rPr>
                        <a:t> yoluyla iki saatlik </a:t>
                      </a:r>
                      <a:r>
                        <a:rPr lang="tr-TR" sz="800" b="0" i="0" u="none" strike="noStrike" dirty="0" err="1">
                          <a:solidFill>
                            <a:srgbClr val="000000"/>
                          </a:solidFill>
                          <a:latin typeface="Calibri"/>
                        </a:rPr>
                        <a:t>enfüzyon</a:t>
                      </a:r>
                      <a:r>
                        <a:rPr lang="tr-TR" sz="800" b="0" i="0" u="none" strike="noStrike" dirty="0">
                          <a:solidFill>
                            <a:srgbClr val="000000"/>
                          </a:solidFill>
                          <a:latin typeface="Calibri"/>
                        </a:rPr>
                        <a:t> şeklinde her 6 saatte bir ve 4 gün süreyle toplam 16 doz olarak uygulanır. </a:t>
                      </a:r>
                      <a:r>
                        <a:rPr lang="tr-TR" sz="800" b="0" i="0" u="none" strike="noStrike" dirty="0" err="1">
                          <a:solidFill>
                            <a:srgbClr val="000000"/>
                          </a:solidFill>
                          <a:latin typeface="Calibri"/>
                        </a:rPr>
                        <a:t>Busulfan'ın</a:t>
                      </a:r>
                      <a:r>
                        <a:rPr lang="tr-TR" sz="800" b="0" i="0" u="none" strike="noStrike" dirty="0">
                          <a:solidFill>
                            <a:srgbClr val="000000"/>
                          </a:solidFill>
                          <a:latin typeface="Calibri"/>
                        </a:rPr>
                        <a:t> kan-beyin bariyerini geçtiği ve nöbetlere yol açtığı bilindiğinden, tüm hastalara </a:t>
                      </a:r>
                      <a:r>
                        <a:rPr lang="tr-TR" sz="800" b="0" i="0" u="none" strike="noStrike" dirty="0" err="1">
                          <a:solidFill>
                            <a:srgbClr val="000000"/>
                          </a:solidFill>
                          <a:latin typeface="Calibri"/>
                        </a:rPr>
                        <a:t>fenitoin</a:t>
                      </a:r>
                      <a:r>
                        <a:rPr lang="tr-TR" sz="800" b="0" i="0" u="none" strike="noStrike" dirty="0">
                          <a:solidFill>
                            <a:srgbClr val="000000"/>
                          </a:solidFill>
                          <a:latin typeface="Calibri"/>
                        </a:rPr>
                        <a:t> </a:t>
                      </a:r>
                      <a:r>
                        <a:rPr lang="tr-TR" sz="800" b="0" i="0" u="none" strike="noStrike" dirty="0" err="1">
                          <a:solidFill>
                            <a:srgbClr val="000000"/>
                          </a:solidFill>
                          <a:latin typeface="Calibri"/>
                        </a:rPr>
                        <a:t>premedikasyonu</a:t>
                      </a:r>
                      <a:r>
                        <a:rPr lang="tr-TR" sz="800" b="0" i="0" u="none" strike="noStrike" dirty="0">
                          <a:solidFill>
                            <a:srgbClr val="000000"/>
                          </a:solidFill>
                          <a:latin typeface="Calibri"/>
                        </a:rPr>
                        <a:t> yapılmalıdır. </a:t>
                      </a:r>
                      <a:r>
                        <a:rPr lang="tr-TR" sz="800" b="0" i="0" u="none" strike="noStrike" dirty="0" err="1">
                          <a:solidFill>
                            <a:srgbClr val="000000"/>
                          </a:solidFill>
                          <a:latin typeface="Calibri"/>
                        </a:rPr>
                        <a:t>Fenitoin</a:t>
                      </a:r>
                      <a:r>
                        <a:rPr lang="tr-TR" sz="800" b="0" i="0" u="none" strike="noStrike" dirty="0">
                          <a:solidFill>
                            <a:srgbClr val="000000"/>
                          </a:solidFill>
                          <a:latin typeface="Calibri"/>
                        </a:rPr>
                        <a:t>, </a:t>
                      </a:r>
                      <a:r>
                        <a:rPr lang="tr-TR" sz="800" b="0" i="0" u="none" strike="noStrike" dirty="0" err="1">
                          <a:solidFill>
                            <a:srgbClr val="000000"/>
                          </a:solidFill>
                          <a:latin typeface="Calibri"/>
                        </a:rPr>
                        <a:t>busulfan</a:t>
                      </a:r>
                      <a:r>
                        <a:rPr lang="tr-TR" sz="800" b="0" i="0" u="none" strike="noStrike" dirty="0">
                          <a:solidFill>
                            <a:srgbClr val="000000"/>
                          </a:solidFill>
                          <a:latin typeface="Calibri"/>
                        </a:rPr>
                        <a:t> plazma </a:t>
                      </a:r>
                      <a:r>
                        <a:rPr lang="tr-TR" sz="800" b="0" i="0" u="none" strike="noStrike" dirty="0" err="1">
                          <a:solidFill>
                            <a:srgbClr val="000000"/>
                          </a:solidFill>
                          <a:latin typeface="Calibri"/>
                        </a:rPr>
                        <a:t>AUC'sini</a:t>
                      </a:r>
                      <a:r>
                        <a:rPr lang="tr-TR" sz="800" b="0" i="0" u="none" strike="noStrike" dirty="0">
                          <a:solidFill>
                            <a:srgbClr val="000000"/>
                          </a:solidFill>
                          <a:latin typeface="Calibri"/>
                        </a:rPr>
                        <a:t> %15 oranında azaltır. Diğer </a:t>
                      </a:r>
                      <a:r>
                        <a:rPr lang="tr-TR" sz="800" b="0" i="0" u="none" strike="noStrike" dirty="0" err="1">
                          <a:solidFill>
                            <a:srgbClr val="000000"/>
                          </a:solidFill>
                          <a:latin typeface="Calibri"/>
                        </a:rPr>
                        <a:t>antikonvülzanların</a:t>
                      </a:r>
                      <a:r>
                        <a:rPr lang="tr-TR" sz="800" b="0" i="0" u="none" strike="noStrike" dirty="0">
                          <a:solidFill>
                            <a:srgbClr val="000000"/>
                          </a:solidFill>
                          <a:latin typeface="Calibri"/>
                        </a:rPr>
                        <a:t> kullanılması daha yüksek bir VOD (</a:t>
                      </a:r>
                      <a:r>
                        <a:rPr lang="tr-TR" sz="800" b="0" i="0" u="none" strike="noStrike" dirty="0" err="1">
                          <a:solidFill>
                            <a:srgbClr val="000000"/>
                          </a:solidFill>
                          <a:latin typeface="Calibri"/>
                        </a:rPr>
                        <a:t>Veno</a:t>
                      </a:r>
                      <a:r>
                        <a:rPr lang="tr-TR" sz="800" b="0" i="0" u="none" strike="noStrike" dirty="0">
                          <a:solidFill>
                            <a:srgbClr val="000000"/>
                          </a:solidFill>
                          <a:latin typeface="Calibri"/>
                        </a:rPr>
                        <a:t>-</a:t>
                      </a:r>
                      <a:r>
                        <a:rPr lang="tr-TR" sz="800" b="0" i="0" u="none" strike="noStrike" dirty="0" err="1">
                          <a:solidFill>
                            <a:srgbClr val="000000"/>
                          </a:solidFill>
                          <a:latin typeface="Calibri"/>
                        </a:rPr>
                        <a:t>Oklüsif</a:t>
                      </a:r>
                      <a:r>
                        <a:rPr lang="tr-TR" sz="800" b="0" i="0" u="none" strike="noStrike" dirty="0">
                          <a:solidFill>
                            <a:srgbClr val="000000"/>
                          </a:solidFill>
                          <a:latin typeface="Calibri"/>
                        </a:rPr>
                        <a:t> </a:t>
                      </a:r>
                      <a:r>
                        <a:rPr lang="tr-TR" sz="800" b="0" i="0" u="none" strike="noStrike" dirty="0" err="1">
                          <a:solidFill>
                            <a:srgbClr val="000000"/>
                          </a:solidFill>
                          <a:latin typeface="Calibri"/>
                        </a:rPr>
                        <a:t>Disease</a:t>
                      </a:r>
                      <a:r>
                        <a:rPr lang="tr-TR" sz="800" b="0" i="0" u="none" strike="noStrike" dirty="0">
                          <a:solidFill>
                            <a:srgbClr val="000000"/>
                          </a:solidFill>
                          <a:latin typeface="Calibri"/>
                        </a:rPr>
                        <a:t>) ve nöbet riskine yol açabilir. Diğer </a:t>
                      </a:r>
                      <a:r>
                        <a:rPr lang="tr-TR" sz="800" b="0" i="0" u="none" strike="noStrike" dirty="0" err="1">
                          <a:solidFill>
                            <a:srgbClr val="000000"/>
                          </a:solidFill>
                          <a:latin typeface="Calibri"/>
                        </a:rPr>
                        <a:t>antikonvülzanların</a:t>
                      </a:r>
                      <a:r>
                        <a:rPr lang="tr-TR" sz="800" b="0" i="0" u="none" strike="noStrike" dirty="0">
                          <a:solidFill>
                            <a:srgbClr val="000000"/>
                          </a:solidFill>
                          <a:latin typeface="Calibri"/>
                        </a:rPr>
                        <a:t> kullanılmasının gerekli olduğu durumlarda plazma </a:t>
                      </a:r>
                      <a:r>
                        <a:rPr lang="tr-TR" sz="800" b="0" i="0" u="none" strike="noStrike" dirty="0" err="1">
                          <a:solidFill>
                            <a:srgbClr val="000000"/>
                          </a:solidFill>
                          <a:latin typeface="Calibri"/>
                        </a:rPr>
                        <a:t>busulfan</a:t>
                      </a:r>
                      <a:r>
                        <a:rPr lang="tr-TR" sz="800" b="0" i="0" u="none" strike="noStrike" dirty="0">
                          <a:solidFill>
                            <a:srgbClr val="000000"/>
                          </a:solidFill>
                          <a:latin typeface="Calibri"/>
                        </a:rPr>
                        <a:t> seviyeleri izlenmelidir. İlk dozundan önce </a:t>
                      </a:r>
                      <a:r>
                        <a:rPr lang="tr-TR" sz="800" b="0" i="0" u="none" strike="noStrike" dirty="0" err="1">
                          <a:solidFill>
                            <a:srgbClr val="000000"/>
                          </a:solidFill>
                          <a:latin typeface="Calibri"/>
                        </a:rPr>
                        <a:t>antiemetikler</a:t>
                      </a:r>
                      <a:r>
                        <a:rPr lang="tr-TR" sz="800" b="0" i="0" u="none" strike="noStrike" dirty="0">
                          <a:solidFill>
                            <a:srgbClr val="000000"/>
                          </a:solidFill>
                          <a:latin typeface="Calibri"/>
                        </a:rPr>
                        <a:t> verilmeli ve belirlenmiş bir şemaya göre, </a:t>
                      </a:r>
                      <a:r>
                        <a:rPr lang="tr-TR" sz="800" b="0" i="0" u="none" strike="noStrike" dirty="0" err="1">
                          <a:solidFill>
                            <a:srgbClr val="000000"/>
                          </a:solidFill>
                          <a:latin typeface="Calibri"/>
                        </a:rPr>
                        <a:t>Busulfex</a:t>
                      </a:r>
                      <a:r>
                        <a:rPr lang="tr-TR" sz="800" b="0" i="0" u="none" strike="noStrike" dirty="0">
                          <a:solidFill>
                            <a:srgbClr val="000000"/>
                          </a:solidFill>
                          <a:latin typeface="Calibri"/>
                        </a:rPr>
                        <a:t> kullanımı boyunca uygulamaya devam edilmelidir. Dozu, uyarlanmış ideal vücut ağırlığına göre uygulandığında, </a:t>
                      </a:r>
                      <a:r>
                        <a:rPr lang="tr-TR" sz="800" b="0" i="0" u="none" strike="noStrike" dirty="0" err="1">
                          <a:solidFill>
                            <a:srgbClr val="000000"/>
                          </a:solidFill>
                          <a:latin typeface="Calibri"/>
                        </a:rPr>
                        <a:t>klerans</a:t>
                      </a:r>
                      <a:r>
                        <a:rPr lang="tr-TR" sz="800" b="0" i="0" u="none" strike="noStrike" dirty="0">
                          <a:solidFill>
                            <a:srgbClr val="000000"/>
                          </a:solidFill>
                          <a:latin typeface="Calibri"/>
                        </a:rPr>
                        <a:t> tahmini daha iyi yapılır. Kemik iliği veya </a:t>
                      </a:r>
                      <a:r>
                        <a:rPr lang="tr-TR" sz="800" b="0" i="0" u="none" strike="noStrike" dirty="0" err="1">
                          <a:solidFill>
                            <a:srgbClr val="000000"/>
                          </a:solidFill>
                          <a:latin typeface="Calibri"/>
                        </a:rPr>
                        <a:t>preferik</a:t>
                      </a:r>
                      <a:r>
                        <a:rPr lang="tr-TR" sz="800" b="0" i="0" u="none" strike="noStrike" dirty="0">
                          <a:solidFill>
                            <a:srgbClr val="000000"/>
                          </a:solidFill>
                          <a:latin typeface="Calibri"/>
                        </a:rPr>
                        <a:t> </a:t>
                      </a:r>
                      <a:r>
                        <a:rPr lang="tr-TR" sz="800" b="0" i="0" u="none" strike="noStrike" dirty="0" err="1">
                          <a:solidFill>
                            <a:srgbClr val="000000"/>
                          </a:solidFill>
                          <a:latin typeface="Calibri"/>
                        </a:rPr>
                        <a:t>projenitör</a:t>
                      </a:r>
                      <a:r>
                        <a:rPr lang="tr-TR" sz="800" b="0" i="0" u="none" strike="noStrike" dirty="0">
                          <a:solidFill>
                            <a:srgbClr val="000000"/>
                          </a:solidFill>
                          <a:latin typeface="Calibri"/>
                        </a:rPr>
                        <a:t> kan hücresi nakillerinden önce bir hazırlık rejimi elemanı olarak </a:t>
                      </a:r>
                      <a:r>
                        <a:rPr lang="tr-TR" sz="800" b="0" i="0" u="none" strike="noStrike" dirty="0" err="1">
                          <a:solidFill>
                            <a:srgbClr val="000000"/>
                          </a:solidFill>
                          <a:latin typeface="Calibri"/>
                        </a:rPr>
                        <a:t>siklofosfamid</a:t>
                      </a:r>
                      <a:r>
                        <a:rPr lang="tr-TR" sz="800" b="0" i="0" u="none" strike="noStrike" dirty="0">
                          <a:solidFill>
                            <a:srgbClr val="000000"/>
                          </a:solidFill>
                          <a:latin typeface="Calibri"/>
                        </a:rPr>
                        <a:t> ile birlikte kullanımında </a:t>
                      </a:r>
                      <a:r>
                        <a:rPr lang="tr-TR" sz="800" b="0" i="0" u="none" strike="noStrike" dirty="0" err="1">
                          <a:solidFill>
                            <a:srgbClr val="000000"/>
                          </a:solidFill>
                          <a:latin typeface="Calibri"/>
                        </a:rPr>
                        <a:t>Busulfex'in</a:t>
                      </a:r>
                      <a:r>
                        <a:rPr lang="tr-TR" sz="800" b="0" i="0" u="none" strike="noStrike" dirty="0">
                          <a:solidFill>
                            <a:srgbClr val="000000"/>
                          </a:solidFill>
                          <a:latin typeface="Calibri"/>
                        </a:rPr>
                        <a:t> normal yetişkin dozu, hangisi daha az ise, mevcut vücut ağırlığı veya ideal vücut ağırlığının kilogramı için 0.8 mg olup doz her 6 saatte bir ve 4 gün süreyle (toplam 16 doz) uygulanır. Kilolu ve aşırı kilolu hastalarda BUSULFEX dozunun uyarlanmış ideal vücut ağırlığına dayalı olarak verilmesi gerekir. İdeal vücut ağırlığı (İVA) hesaplanması (boy cm, ağırlık kg olarak): İVA (kg; erkek)= 50+0.91 x (boy-152); İVA (kg; kadın)= 45+0.91 x (boy-152). Uyarlanmış ideal vücut ağırlığı (UİVA) hesaplanması: UİVA= İVA + 0.25 x (mevcut ağırlık-İVA). </a:t>
                      </a:r>
                      <a:r>
                        <a:rPr lang="tr-TR" sz="800" b="0" i="0" u="none" strike="noStrike" dirty="0" err="1">
                          <a:solidFill>
                            <a:srgbClr val="000000"/>
                          </a:solidFill>
                          <a:latin typeface="Calibri"/>
                        </a:rPr>
                        <a:t>Siklofosfamid</a:t>
                      </a:r>
                      <a:r>
                        <a:rPr lang="tr-TR" sz="800" b="0" i="0" u="none" strike="noStrike" dirty="0">
                          <a:solidFill>
                            <a:srgbClr val="000000"/>
                          </a:solidFill>
                          <a:latin typeface="Calibri"/>
                        </a:rPr>
                        <a:t>, </a:t>
                      </a:r>
                      <a:r>
                        <a:rPr lang="tr-TR" sz="800" b="0" i="0" u="none" strike="noStrike" dirty="0" err="1">
                          <a:solidFill>
                            <a:srgbClr val="000000"/>
                          </a:solidFill>
                          <a:latin typeface="Calibri"/>
                        </a:rPr>
                        <a:t>Busulfex</a:t>
                      </a:r>
                      <a:r>
                        <a:rPr lang="tr-TR" sz="800" b="0" i="0" u="none" strike="noStrike" dirty="0">
                          <a:solidFill>
                            <a:srgbClr val="000000"/>
                          </a:solidFill>
                          <a:latin typeface="Calibri"/>
                        </a:rPr>
                        <a:t> ile kombine olarak BMT-3 gününde (Bone </a:t>
                      </a:r>
                      <a:r>
                        <a:rPr lang="tr-TR" sz="800" b="0" i="0" u="none" strike="noStrike" dirty="0" err="1">
                          <a:solidFill>
                            <a:srgbClr val="000000"/>
                          </a:solidFill>
                          <a:latin typeface="Calibri"/>
                        </a:rPr>
                        <a:t>Marrow</a:t>
                      </a:r>
                      <a:r>
                        <a:rPr lang="tr-TR" sz="800" b="0" i="0" u="none" strike="noStrike" dirty="0">
                          <a:solidFill>
                            <a:srgbClr val="000000"/>
                          </a:solidFill>
                          <a:latin typeface="Calibri"/>
                        </a:rPr>
                        <a:t> Transport- Kemik İliği Transplantasyonu) ve 16'ncı </a:t>
                      </a:r>
                      <a:r>
                        <a:rPr lang="tr-TR" sz="800" b="0" i="0" u="none" strike="noStrike" dirty="0" err="1">
                          <a:solidFill>
                            <a:srgbClr val="000000"/>
                          </a:solidFill>
                          <a:latin typeface="Calibri"/>
                        </a:rPr>
                        <a:t>Busulfex</a:t>
                      </a:r>
                      <a:r>
                        <a:rPr lang="tr-TR" sz="800" b="0" i="0" u="none" strike="noStrike" dirty="0">
                          <a:solidFill>
                            <a:srgbClr val="000000"/>
                          </a:solidFill>
                          <a:latin typeface="Calibri"/>
                        </a:rPr>
                        <a:t> dozundan 6 saat sonra başlayarak, iki gün süreyle ve her gün 60 mg/kg dozda bir saatlik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şeklinde uygulanır.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Busulfanın</a:t>
                      </a:r>
                      <a:r>
                        <a:rPr lang="tr-TR" sz="800" b="0" i="0" u="none" strike="noStrike" dirty="0">
                          <a:solidFill>
                            <a:srgbClr val="000000"/>
                          </a:solidFill>
                          <a:latin typeface="Calibri"/>
                        </a:rPr>
                        <a:t> en yaygın yan etkisi kemik iliği depresyonu, özellikle de </a:t>
                      </a:r>
                      <a:r>
                        <a:rPr lang="tr-TR" sz="800" b="0" i="0" u="none" strike="noStrike" dirty="0" err="1">
                          <a:solidFill>
                            <a:srgbClr val="000000"/>
                          </a:solidFill>
                          <a:latin typeface="Calibri"/>
                        </a:rPr>
                        <a:t>trombositopenidir</a:t>
                      </a:r>
                      <a:r>
                        <a:rPr lang="tr-TR" sz="800" b="0" i="0" u="none" strike="noStrike" dirty="0">
                          <a:solidFill>
                            <a:srgbClr val="000000"/>
                          </a:solidFill>
                          <a:latin typeface="Calibri"/>
                        </a:rPr>
                        <a:t>.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etkiler: Normal </a:t>
                      </a: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dozlarda nadiren mide bulantısı, kusma ve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etkiler kaydedilmiştir. Günlük tedavinin bölünmüş dozlar halinde uygulanmasıyla kontrol altına alınabilir.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etkiler: Genellikle birkaç yılı aşan uzun süreli tedavilerden sonra nadiren, ilerleyen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ve inatçı kuru öksürükle birlikte </a:t>
                      </a:r>
                      <a:r>
                        <a:rPr lang="tr-TR" sz="800" b="0" i="0" u="none" strike="noStrike" dirty="0" err="1">
                          <a:solidFill>
                            <a:srgbClr val="000000"/>
                          </a:solidFill>
                          <a:latin typeface="Calibri"/>
                        </a:rPr>
                        <a:t>diffüz</a:t>
                      </a:r>
                      <a:r>
                        <a:rPr lang="tr-TR" sz="800" b="0" i="0" u="none" strike="noStrike" dirty="0">
                          <a:solidFill>
                            <a:srgbClr val="000000"/>
                          </a:solidFill>
                          <a:latin typeface="Calibri"/>
                        </a:rPr>
                        <a:t> </a:t>
                      </a:r>
                      <a:r>
                        <a:rPr lang="tr-TR" sz="800" b="0" i="0" u="none" strike="noStrike" dirty="0" err="1">
                          <a:solidFill>
                            <a:srgbClr val="000000"/>
                          </a:solidFill>
                          <a:latin typeface="Calibri"/>
                        </a:rPr>
                        <a:t>interstisyel</a:t>
                      </a:r>
                      <a:r>
                        <a:rPr lang="tr-TR" sz="800" b="0" i="0" u="none" strike="noStrike" dirty="0">
                          <a:solidFill>
                            <a:srgbClr val="000000"/>
                          </a:solidFill>
                          <a:latin typeface="Calibri"/>
                        </a:rPr>
                        <a: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görülmüştür. Histolojik özellikleri arasında büyük </a:t>
                      </a:r>
                      <a:r>
                        <a:rPr lang="tr-TR" sz="800" b="0" i="0" u="none" strike="noStrike" dirty="0" err="1">
                          <a:solidFill>
                            <a:srgbClr val="000000"/>
                          </a:solidFill>
                          <a:latin typeface="Calibri"/>
                        </a:rPr>
                        <a:t>hiperkromatik</a:t>
                      </a:r>
                      <a:r>
                        <a:rPr lang="tr-TR" sz="800" b="0" i="0" u="none" strike="noStrike" dirty="0">
                          <a:solidFill>
                            <a:srgbClr val="000000"/>
                          </a:solidFill>
                          <a:latin typeface="Calibri"/>
                        </a:rPr>
                        <a:t> çekirdekleri olan dev hücrelerin varlığı ve </a:t>
                      </a:r>
                      <a:r>
                        <a:rPr lang="tr-TR" sz="800" b="0" i="0" u="none" strike="noStrike" dirty="0" err="1">
                          <a:solidFill>
                            <a:srgbClr val="000000"/>
                          </a:solidFill>
                          <a:latin typeface="Calibri"/>
                        </a:rPr>
                        <a:t>alveolar</a:t>
                      </a:r>
                      <a:r>
                        <a:rPr lang="tr-TR" sz="800" b="0" i="0" u="none" strike="noStrike" dirty="0">
                          <a:solidFill>
                            <a:srgbClr val="000000"/>
                          </a:solidFill>
                          <a:latin typeface="Calibri"/>
                        </a:rPr>
                        <a:t> ve </a:t>
                      </a:r>
                      <a:r>
                        <a:rPr lang="tr-TR" sz="800" b="0" i="0" u="none" strike="noStrike" dirty="0" err="1">
                          <a:solidFill>
                            <a:srgbClr val="000000"/>
                          </a:solidFill>
                          <a:latin typeface="Calibri"/>
                        </a:rPr>
                        <a:t>bronşiyoler</a:t>
                      </a:r>
                      <a:r>
                        <a:rPr lang="tr-TR" sz="800" b="0" i="0" u="none" strike="noStrike" dirty="0">
                          <a:solidFill>
                            <a:srgbClr val="000000"/>
                          </a:solidFill>
                          <a:latin typeface="Calibri"/>
                        </a:rPr>
                        <a:t> epitelyumda </a:t>
                      </a:r>
                      <a:r>
                        <a:rPr lang="tr-TR" sz="800" b="0" i="0" u="none" strike="noStrike" dirty="0" err="1">
                          <a:solidFill>
                            <a:srgbClr val="000000"/>
                          </a:solidFill>
                          <a:latin typeface="Calibri"/>
                        </a:rPr>
                        <a:t>atipik</a:t>
                      </a:r>
                      <a:r>
                        <a:rPr lang="tr-TR" sz="800" b="0" i="0" u="none" strike="noStrike" dirty="0">
                          <a:solidFill>
                            <a:srgbClr val="000000"/>
                          </a:solidFill>
                          <a:latin typeface="Calibri"/>
                        </a:rPr>
                        <a:t> değişiklikler bulunur. Bir kez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yerleşirse </a:t>
                      </a:r>
                      <a:r>
                        <a:rPr lang="tr-TR" sz="800" b="0" i="0" u="none" strike="noStrike" dirty="0" err="1">
                          <a:solidFill>
                            <a:srgbClr val="000000"/>
                          </a:solidFill>
                          <a:latin typeface="Calibri"/>
                        </a:rPr>
                        <a:t>busulfanın</a:t>
                      </a:r>
                      <a:r>
                        <a:rPr lang="tr-TR" sz="800" b="0" i="0" u="none" strike="noStrike" dirty="0">
                          <a:solidFill>
                            <a:srgbClr val="000000"/>
                          </a:solidFill>
                          <a:latin typeface="Calibri"/>
                        </a:rPr>
                        <a:t> kesilmesine rağmen </a:t>
                      </a:r>
                      <a:r>
                        <a:rPr lang="tr-TR" sz="800" b="0" i="0" u="none" strike="noStrike" dirty="0" err="1">
                          <a:solidFill>
                            <a:srgbClr val="000000"/>
                          </a:solidFill>
                          <a:latin typeface="Calibri"/>
                        </a:rPr>
                        <a:t>prognoz</a:t>
                      </a:r>
                      <a:r>
                        <a:rPr lang="tr-TR" sz="800" b="0" i="0" u="none" strike="noStrike" dirty="0">
                          <a:solidFill>
                            <a:srgbClr val="000000"/>
                          </a:solidFill>
                          <a:latin typeface="Calibri"/>
                        </a:rPr>
                        <a:t> iyi değildir ve </a:t>
                      </a:r>
                      <a:r>
                        <a:rPr lang="tr-TR" sz="800" b="0" i="0" u="none" strike="noStrike" dirty="0" err="1">
                          <a:solidFill>
                            <a:srgbClr val="000000"/>
                          </a:solidFill>
                          <a:latin typeface="Calibri"/>
                        </a:rPr>
                        <a:t>kortikosteroidlerin</a:t>
                      </a:r>
                      <a:r>
                        <a:rPr lang="tr-TR" sz="800" b="0" i="0" u="none" strike="noStrike" dirty="0">
                          <a:solidFill>
                            <a:srgbClr val="000000"/>
                          </a:solidFill>
                          <a:latin typeface="Calibri"/>
                        </a:rPr>
                        <a:t> yararlı olduğuna dair çok az bilgi mevcuttur. Başlangıç genellikle gizlidir, fakat akut da olabilir. Akciğer patolojisi </a:t>
                      </a:r>
                      <a:r>
                        <a:rPr lang="tr-TR" sz="800" b="0" i="0" u="none" strike="noStrike" dirty="0" err="1">
                          <a:solidFill>
                            <a:srgbClr val="000000"/>
                          </a:solidFill>
                          <a:latin typeface="Calibri"/>
                        </a:rPr>
                        <a:t>süperempoze</a:t>
                      </a:r>
                      <a:r>
                        <a:rPr lang="tr-TR" sz="800" b="0" i="0" u="none" strike="noStrike" dirty="0">
                          <a:solidFill>
                            <a:srgbClr val="000000"/>
                          </a:solidFill>
                          <a:latin typeface="Calibri"/>
                        </a:rPr>
                        <a:t> enfeksiyonlarla komplike olabilir.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ossifikasyon</a:t>
                      </a:r>
                      <a:r>
                        <a:rPr lang="tr-TR" sz="800" b="0" i="0" u="none" strike="noStrike" dirty="0">
                          <a:solidFill>
                            <a:srgbClr val="000000"/>
                          </a:solidFill>
                          <a:latin typeface="Calibri"/>
                        </a:rPr>
                        <a:t> ve </a:t>
                      </a:r>
                      <a:r>
                        <a:rPr lang="tr-TR" sz="800" b="0" i="0" u="none" strike="noStrike" dirty="0" err="1">
                          <a:solidFill>
                            <a:srgbClr val="000000"/>
                          </a:solidFill>
                          <a:latin typeface="Calibri"/>
                        </a:rPr>
                        <a:t>distrofik</a:t>
                      </a:r>
                      <a:r>
                        <a:rPr lang="tr-TR" sz="800" b="0" i="0" u="none" strike="noStrike" dirty="0">
                          <a:solidFill>
                            <a:srgbClr val="000000"/>
                          </a:solidFill>
                          <a:latin typeface="Calibri"/>
                        </a:rPr>
                        <a:t> kalsifikasyon görüldüğü de bildirilmiştir. </a:t>
                      </a:r>
                      <a:r>
                        <a:rPr lang="tr-TR" sz="800" b="0" i="0" u="none" strike="noStrike" dirty="0" err="1">
                          <a:solidFill>
                            <a:srgbClr val="000000"/>
                          </a:solidFill>
                          <a:latin typeface="Calibri"/>
                        </a:rPr>
                        <a:t>Busulfanın</a:t>
                      </a:r>
                      <a:r>
                        <a:rPr lang="tr-TR" sz="800" b="0" i="0" u="none" strike="noStrike" dirty="0">
                          <a:solidFill>
                            <a:srgbClr val="000000"/>
                          </a:solidFill>
                          <a:latin typeface="Calibri"/>
                        </a:rPr>
                        <a:t> neden olduğu </a:t>
                      </a:r>
                      <a:r>
                        <a:rPr lang="tr-TR" sz="800" b="0" i="0" u="none" strike="noStrike" dirty="0" err="1">
                          <a:solidFill>
                            <a:srgbClr val="000000"/>
                          </a:solidFill>
                          <a:latin typeface="Calibri"/>
                        </a:rPr>
                        <a:t>subklinik</a:t>
                      </a:r>
                      <a:r>
                        <a:rPr lang="tr-TR" sz="800" b="0" i="0" u="none" strike="noStrike" dirty="0">
                          <a:solidFill>
                            <a:srgbClr val="000000"/>
                          </a:solidFill>
                          <a:latin typeface="Calibri"/>
                        </a:rPr>
                        <a:t> akciğer </a:t>
                      </a:r>
                      <a:r>
                        <a:rPr lang="tr-TR" sz="800" b="0" i="0" u="none" strike="noStrike" dirty="0" err="1">
                          <a:solidFill>
                            <a:srgbClr val="000000"/>
                          </a:solidFill>
                          <a:latin typeface="Calibri"/>
                        </a:rPr>
                        <a:t>toksisitesine</a:t>
                      </a:r>
                      <a:r>
                        <a:rPr lang="tr-TR" sz="800" b="0" i="0" u="none" strike="noStrike" dirty="0">
                          <a:solidFill>
                            <a:srgbClr val="000000"/>
                          </a:solidFill>
                          <a:latin typeface="Calibri"/>
                        </a:rPr>
                        <a:t> ilave etkileri olabilir. Dermatolojik etkiler: En yaygın deri reaksiyonu </a:t>
                      </a:r>
                      <a:r>
                        <a:rPr lang="tr-TR" sz="800" b="0" i="0" u="none" strike="noStrike" dirty="0" err="1">
                          <a:solidFill>
                            <a:srgbClr val="000000"/>
                          </a:solidFill>
                          <a:latin typeface="Calibri"/>
                        </a:rPr>
                        <a:t>hiperpigmentasyondur</a:t>
                      </a:r>
                      <a:r>
                        <a:rPr lang="tr-TR" sz="800" b="0" i="0" u="none" strike="noStrike" dirty="0">
                          <a:solidFill>
                            <a:srgbClr val="000000"/>
                          </a:solidFill>
                          <a:latin typeface="Calibri"/>
                        </a:rPr>
                        <a:t>. Özellikle esmer tenlilerde olmak üzere hastaların %5-10'unda görülür. Özellikle boyun, üst gövde, meme uçları, karın ve avuç içi kıvrımlarında belirgindir. Diğer nadir cilt reaksiyonları arasında ürtiker, </a:t>
                      </a:r>
                      <a:r>
                        <a:rPr lang="tr-TR" sz="800" b="0" i="0" u="none" strike="noStrike" dirty="0" err="1">
                          <a:solidFill>
                            <a:srgbClr val="000000"/>
                          </a:solidFill>
                          <a:latin typeface="Calibri"/>
                        </a:rPr>
                        <a:t>eritema</a:t>
                      </a:r>
                      <a:r>
                        <a:rPr lang="tr-TR" sz="800" b="0" i="0" u="none" strike="noStrike" dirty="0">
                          <a:solidFill>
                            <a:srgbClr val="000000"/>
                          </a:solidFill>
                          <a:latin typeface="Calibri"/>
                        </a:rPr>
                        <a:t> </a:t>
                      </a:r>
                      <a:r>
                        <a:rPr lang="tr-TR" sz="800" b="0" i="0" u="none" strike="noStrike" dirty="0" err="1">
                          <a:solidFill>
                            <a:srgbClr val="000000"/>
                          </a:solidFill>
                          <a:latin typeface="Calibri"/>
                        </a:rPr>
                        <a:t>multiforme</a:t>
                      </a:r>
                      <a:r>
                        <a:rPr lang="tr-TR" sz="800" b="0" i="0" u="none" strike="noStrike" dirty="0">
                          <a:solidFill>
                            <a:srgbClr val="000000"/>
                          </a:solidFill>
                          <a:latin typeface="Calibri"/>
                        </a:rPr>
                        <a:t>, </a:t>
                      </a:r>
                      <a:r>
                        <a:rPr lang="tr-TR" sz="800" b="0" i="0" u="none" strike="noStrike" dirty="0" err="1">
                          <a:solidFill>
                            <a:srgbClr val="000000"/>
                          </a:solidFill>
                          <a:latin typeface="Calibri"/>
                        </a:rPr>
                        <a:t>eritema</a:t>
                      </a:r>
                      <a:r>
                        <a:rPr lang="tr-TR" sz="800" b="0" i="0" u="none" strike="noStrike" dirty="0">
                          <a:solidFill>
                            <a:srgbClr val="000000"/>
                          </a:solidFill>
                          <a:latin typeface="Calibri"/>
                        </a:rPr>
                        <a:t> </a:t>
                      </a:r>
                      <a:r>
                        <a:rPr lang="tr-TR" sz="800" b="0" i="0" u="none" strike="noStrike" dirty="0" err="1">
                          <a:solidFill>
                            <a:srgbClr val="000000"/>
                          </a:solidFill>
                          <a:latin typeface="Calibri"/>
                        </a:rPr>
                        <a:t>nodosum</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porphyria</a:t>
                      </a:r>
                      <a:r>
                        <a:rPr lang="tr-TR" sz="800" b="0" i="0" u="none" strike="noStrike" dirty="0">
                          <a:solidFill>
                            <a:srgbClr val="000000"/>
                          </a:solidFill>
                          <a:latin typeface="Calibri"/>
                        </a:rPr>
                        <a:t> </a:t>
                      </a:r>
                      <a:r>
                        <a:rPr lang="tr-TR" sz="800" b="0" i="0" u="none" strike="noStrike" dirty="0" err="1">
                          <a:solidFill>
                            <a:srgbClr val="000000"/>
                          </a:solidFill>
                          <a:latin typeface="Calibri"/>
                        </a:rPr>
                        <a:t>cutanea</a:t>
                      </a:r>
                      <a:r>
                        <a:rPr lang="tr-TR" sz="800" b="0" i="0" u="none" strike="noStrike" dirty="0">
                          <a:solidFill>
                            <a:srgbClr val="000000"/>
                          </a:solidFill>
                          <a:latin typeface="Calibri"/>
                        </a:rPr>
                        <a:t> tarda, </a:t>
                      </a:r>
                      <a:r>
                        <a:rPr lang="tr-TR" sz="800" b="0" i="0" u="none" strike="noStrike" dirty="0" err="1">
                          <a:solidFill>
                            <a:srgbClr val="000000"/>
                          </a:solidFill>
                          <a:latin typeface="Calibri"/>
                        </a:rPr>
                        <a:t>allopurinol</a:t>
                      </a:r>
                      <a:r>
                        <a:rPr lang="tr-TR" sz="800" b="0" i="0" u="none" strike="noStrike" dirty="0">
                          <a:solidFill>
                            <a:srgbClr val="000000"/>
                          </a:solidFill>
                          <a:latin typeface="Calibri"/>
                        </a:rPr>
                        <a:t> tipi bir döküntü, cildin tam </a:t>
                      </a:r>
                      <a:r>
                        <a:rPr lang="tr-TR" sz="800" b="0" i="0" u="none" strike="noStrike" dirty="0" err="1">
                          <a:solidFill>
                            <a:srgbClr val="000000"/>
                          </a:solidFill>
                          <a:latin typeface="Calibri"/>
                        </a:rPr>
                        <a:t>anhidrozla</a:t>
                      </a:r>
                      <a:r>
                        <a:rPr lang="tr-TR" sz="800" b="0" i="0" u="none" strike="noStrike" dirty="0">
                          <a:solidFill>
                            <a:srgbClr val="000000"/>
                          </a:solidFill>
                          <a:latin typeface="Calibri"/>
                        </a:rPr>
                        <a:t> aşırı kuruması ve duyarlılığı, oral </a:t>
                      </a:r>
                      <a:r>
                        <a:rPr lang="tr-TR" sz="800" b="0" i="0" u="none" strike="noStrike" dirty="0" err="1">
                          <a:solidFill>
                            <a:srgbClr val="000000"/>
                          </a:solidFill>
                          <a:latin typeface="Calibri"/>
                        </a:rPr>
                        <a:t>mukoz</a:t>
                      </a:r>
                      <a:r>
                        <a:rPr lang="tr-TR" sz="800" b="0" i="0" u="none" strike="noStrike" dirty="0">
                          <a:solidFill>
                            <a:srgbClr val="000000"/>
                          </a:solidFill>
                          <a:latin typeface="Calibri"/>
                        </a:rPr>
                        <a:t> </a:t>
                      </a:r>
                      <a:r>
                        <a:rPr lang="tr-TR" sz="800" b="0" i="0" u="none" strike="noStrike" dirty="0" err="1">
                          <a:solidFill>
                            <a:srgbClr val="000000"/>
                          </a:solidFill>
                          <a:latin typeface="Calibri"/>
                        </a:rPr>
                        <a:t>membranların</a:t>
                      </a:r>
                      <a:r>
                        <a:rPr lang="tr-TR" sz="800" b="0" i="0" u="none" strike="noStrike" dirty="0">
                          <a:solidFill>
                            <a:srgbClr val="000000"/>
                          </a:solidFill>
                          <a:latin typeface="Calibri"/>
                        </a:rPr>
                        <a:t> kuruması, dudak çatlaması bulunur.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etkiler: </a:t>
                      </a:r>
                      <a:r>
                        <a:rPr lang="tr-TR" sz="800" b="0" i="0" u="none" strike="noStrike" dirty="0" err="1">
                          <a:solidFill>
                            <a:srgbClr val="000000"/>
                          </a:solidFill>
                          <a:latin typeface="Calibri"/>
                        </a:rPr>
                        <a:t>Kolestatik</a:t>
                      </a:r>
                      <a:r>
                        <a:rPr lang="tr-TR" sz="800" b="0" i="0" u="none" strike="noStrike" dirty="0">
                          <a:solidFill>
                            <a:srgbClr val="000000"/>
                          </a:solidFill>
                          <a:latin typeface="Calibri"/>
                        </a:rPr>
                        <a:t> sarılık ve karaciğer fonksiyonu anormallikleriyle ilgili bazı raporlar bulunmakla beraber normal </a:t>
                      </a: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dozlarda </a:t>
                      </a:r>
                      <a:r>
                        <a:rPr lang="tr-TR" sz="800" b="0" i="0" u="none" strike="noStrike" dirty="0" err="1">
                          <a:solidFill>
                            <a:srgbClr val="000000"/>
                          </a:solidFill>
                          <a:latin typeface="Calibri"/>
                        </a:rPr>
                        <a:t>busulfanın</a:t>
                      </a:r>
                      <a:r>
                        <a:rPr lang="tr-TR" sz="800" b="0" i="0" u="none" strike="noStrike" dirty="0">
                          <a:solidFill>
                            <a:srgbClr val="000000"/>
                          </a:solidFill>
                          <a:latin typeface="Calibri"/>
                        </a:rPr>
                        <a:t> genellikle belirgin derecede </a:t>
                      </a:r>
                      <a:r>
                        <a:rPr lang="tr-TR" sz="800" b="0" i="0" u="none" strike="noStrike" dirty="0" err="1">
                          <a:solidFill>
                            <a:srgbClr val="000000"/>
                          </a:solidFill>
                          <a:latin typeface="Calibri"/>
                        </a:rPr>
                        <a:t>hepatotoksik</a:t>
                      </a:r>
                      <a:r>
                        <a:rPr lang="tr-TR" sz="800" b="0" i="0" u="none" strike="noStrike" dirty="0">
                          <a:solidFill>
                            <a:srgbClr val="000000"/>
                          </a:solidFill>
                          <a:latin typeface="Calibri"/>
                        </a:rPr>
                        <a:t> olmadığı düşünülür. Bununla beraber, kronik </a:t>
                      </a:r>
                      <a:r>
                        <a:rPr lang="tr-TR" sz="800" b="0" i="0" u="none" strike="noStrike" dirty="0" err="1">
                          <a:solidFill>
                            <a:srgbClr val="000000"/>
                          </a:solidFill>
                          <a:latin typeface="Calibri"/>
                        </a:rPr>
                        <a:t>granülositik</a:t>
                      </a:r>
                      <a:r>
                        <a:rPr lang="tr-TR" sz="800" b="0" i="0" u="none" strike="noStrike" dirty="0">
                          <a:solidFill>
                            <a:srgbClr val="000000"/>
                          </a:solidFill>
                          <a:latin typeface="Calibri"/>
                        </a:rPr>
                        <a:t> lösemi için en az iki yıl süreyle düşük dozda </a:t>
                      </a:r>
                      <a:r>
                        <a:rPr lang="tr-TR" sz="800" b="0" i="0" u="none" strike="noStrike" dirty="0" err="1">
                          <a:solidFill>
                            <a:srgbClr val="000000"/>
                          </a:solidFill>
                          <a:latin typeface="Calibri"/>
                        </a:rPr>
                        <a:t>busulfanla</a:t>
                      </a:r>
                      <a:r>
                        <a:rPr lang="tr-TR" sz="800" b="0" i="0" u="none" strike="noStrike" dirty="0">
                          <a:solidFill>
                            <a:srgbClr val="000000"/>
                          </a:solidFill>
                          <a:latin typeface="Calibri"/>
                        </a:rPr>
                        <a:t> tedavi edilen hastaların </a:t>
                      </a:r>
                      <a:r>
                        <a:rPr lang="tr-TR" sz="800" b="0" i="0" u="none" strike="noStrike" dirty="0" err="1">
                          <a:solidFill>
                            <a:srgbClr val="000000"/>
                          </a:solidFill>
                          <a:latin typeface="Calibri"/>
                        </a:rPr>
                        <a:t>postmortem</a:t>
                      </a:r>
                      <a:r>
                        <a:rPr lang="tr-TR" sz="800" b="0" i="0" u="none" strike="noStrike" dirty="0">
                          <a:solidFill>
                            <a:srgbClr val="000000"/>
                          </a:solidFill>
                          <a:latin typeface="Calibri"/>
                        </a:rPr>
                        <a:t> retrospektif raporlarında </a:t>
                      </a:r>
                      <a:r>
                        <a:rPr lang="tr-TR" sz="800" b="0" i="0" u="none" strike="noStrike" dirty="0" err="1">
                          <a:solidFill>
                            <a:srgbClr val="000000"/>
                          </a:solidFill>
                          <a:latin typeface="Calibri"/>
                        </a:rPr>
                        <a:t>sentrilobuler</a:t>
                      </a:r>
                      <a:r>
                        <a:rPr lang="tr-TR" sz="800" b="0" i="0" u="none" strike="noStrike" dirty="0">
                          <a:solidFill>
                            <a:srgbClr val="000000"/>
                          </a:solidFill>
                          <a:latin typeface="Calibri"/>
                        </a:rPr>
                        <a:t> sinüzoidal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görüldüğü bildirilmiştir. Yüksek dozda </a:t>
                      </a:r>
                      <a:r>
                        <a:rPr lang="tr-TR" sz="800" b="0" i="0" u="none" strike="noStrike" dirty="0" err="1">
                          <a:solidFill>
                            <a:srgbClr val="000000"/>
                          </a:solidFill>
                          <a:latin typeface="Calibri"/>
                        </a:rPr>
                        <a:t>busulfan</a:t>
                      </a:r>
                      <a:r>
                        <a:rPr lang="tr-TR" sz="800" b="0" i="0" u="none" strike="noStrike" dirty="0">
                          <a:solidFill>
                            <a:srgbClr val="000000"/>
                          </a:solidFill>
                          <a:latin typeface="Calibri"/>
                        </a:rPr>
                        <a:t> tedavisinden sonra </a:t>
                      </a:r>
                      <a:r>
                        <a:rPr lang="tr-TR" sz="800" b="0" i="0" u="none" strike="noStrike" dirty="0" err="1">
                          <a:solidFill>
                            <a:srgbClr val="000000"/>
                          </a:solidFill>
                          <a:latin typeface="Calibri"/>
                        </a:rPr>
                        <a:t>hiperbilüribinemi</a:t>
                      </a:r>
                      <a:r>
                        <a:rPr lang="tr-TR" sz="800" b="0" i="0" u="none" strike="noStrike" dirty="0">
                          <a:solidFill>
                            <a:srgbClr val="000000"/>
                          </a:solidFill>
                          <a:latin typeface="Calibri"/>
                        </a:rPr>
                        <a:t>, sarılık,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veno</a:t>
                      </a:r>
                      <a:r>
                        <a:rPr lang="tr-TR" sz="800" b="0" i="0" u="none" strike="noStrike" dirty="0">
                          <a:solidFill>
                            <a:srgbClr val="000000"/>
                          </a:solidFill>
                          <a:latin typeface="Calibri"/>
                        </a:rPr>
                        <a:t>-</a:t>
                      </a:r>
                      <a:r>
                        <a:rPr lang="tr-TR" sz="800" b="0" i="0" u="none" strike="noStrike" dirty="0" err="1">
                          <a:solidFill>
                            <a:srgbClr val="000000"/>
                          </a:solidFill>
                          <a:latin typeface="Calibri"/>
                        </a:rPr>
                        <a:t>oklüzif</a:t>
                      </a:r>
                      <a:r>
                        <a:rPr lang="tr-TR" sz="800" b="0" i="0" u="none" strike="noStrike" dirty="0">
                          <a:solidFill>
                            <a:srgbClr val="000000"/>
                          </a:solidFill>
                          <a:latin typeface="Calibri"/>
                        </a:rPr>
                        <a:t> hastalık ve </a:t>
                      </a:r>
                      <a:r>
                        <a:rPr lang="tr-TR" sz="800" b="0" i="0" u="none" strike="noStrike" dirty="0" err="1">
                          <a:solidFill>
                            <a:srgbClr val="000000"/>
                          </a:solidFill>
                          <a:latin typeface="Calibri"/>
                        </a:rPr>
                        <a:t>hepatoselüler</a:t>
                      </a:r>
                      <a:r>
                        <a:rPr lang="tr-TR" sz="800" b="0" i="0" u="none" strike="noStrike" dirty="0">
                          <a:solidFill>
                            <a:srgbClr val="000000"/>
                          </a:solidFill>
                          <a:latin typeface="Calibri"/>
                        </a:rPr>
                        <a:t> </a:t>
                      </a:r>
                      <a:r>
                        <a:rPr lang="tr-TR" sz="800" b="0" i="0" u="none" strike="noStrike" dirty="0" err="1">
                          <a:solidFill>
                            <a:srgbClr val="000000"/>
                          </a:solidFill>
                          <a:latin typeface="Calibri"/>
                        </a:rPr>
                        <a:t>atrofi</a:t>
                      </a:r>
                      <a:r>
                        <a:rPr lang="tr-TR" sz="800" b="0" i="0" u="none" strike="noStrike" dirty="0">
                          <a:solidFill>
                            <a:srgbClr val="000000"/>
                          </a:solidFill>
                          <a:latin typeface="Calibri"/>
                        </a:rPr>
                        <a:t> ve nekroz beraberinde </a:t>
                      </a:r>
                      <a:r>
                        <a:rPr lang="tr-TR" sz="800" b="0" i="0" u="none" strike="noStrike" dirty="0" err="1">
                          <a:solidFill>
                            <a:srgbClr val="000000"/>
                          </a:solidFill>
                          <a:latin typeface="Calibri"/>
                        </a:rPr>
                        <a:t>sentrilobüler</a:t>
                      </a:r>
                      <a:r>
                        <a:rPr lang="tr-TR" sz="800" b="0" i="0" u="none" strike="noStrike" dirty="0">
                          <a:solidFill>
                            <a:srgbClr val="000000"/>
                          </a:solidFill>
                          <a:latin typeface="Calibri"/>
                        </a:rPr>
                        <a:t> sinüzoidal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gözlenmiştir. </a:t>
                      </a:r>
                      <a:r>
                        <a:rPr lang="tr-TR" sz="800" b="0" i="0" u="none" strike="noStrike" dirty="0" err="1">
                          <a:solidFill>
                            <a:srgbClr val="000000"/>
                          </a:solidFill>
                          <a:latin typeface="Calibri"/>
                        </a:rPr>
                        <a:t>Oftalmik</a:t>
                      </a:r>
                      <a:r>
                        <a:rPr lang="tr-TR" sz="800" b="0" i="0" u="none" strike="noStrike" dirty="0">
                          <a:solidFill>
                            <a:srgbClr val="000000"/>
                          </a:solidFill>
                          <a:latin typeface="Calibri"/>
                        </a:rPr>
                        <a:t> etkiler: </a:t>
                      </a:r>
                      <a:r>
                        <a:rPr lang="tr-TR" sz="800" b="0" i="0" u="none" strike="noStrike" dirty="0" err="1">
                          <a:solidFill>
                            <a:srgbClr val="000000"/>
                          </a:solidFill>
                          <a:latin typeface="Calibri"/>
                        </a:rPr>
                        <a:t>Busulfan</a:t>
                      </a:r>
                      <a:r>
                        <a:rPr lang="tr-TR" sz="800" b="0" i="0" u="none" strike="noStrike" dirty="0">
                          <a:solidFill>
                            <a:srgbClr val="000000"/>
                          </a:solidFill>
                          <a:latin typeface="Calibri"/>
                        </a:rPr>
                        <a:t> tedavisi sırasında bazen </a:t>
                      </a:r>
                      <a:r>
                        <a:rPr lang="tr-TR" sz="800" b="0" i="0" u="none" strike="noStrike" dirty="0" err="1">
                          <a:solidFill>
                            <a:srgbClr val="000000"/>
                          </a:solidFill>
                          <a:latin typeface="Calibri"/>
                        </a:rPr>
                        <a:t>bilateral</a:t>
                      </a:r>
                      <a:r>
                        <a:rPr lang="tr-TR" sz="800" b="0" i="0" u="none" strike="noStrike" dirty="0">
                          <a:solidFill>
                            <a:srgbClr val="000000"/>
                          </a:solidFill>
                          <a:latin typeface="Calibri"/>
                        </a:rPr>
                        <a:t> de olabilen katarakt ve lens değişiklikleri görüldüğü bildirilmiştir. Öncesinde yüksek dozda </a:t>
                      </a:r>
                      <a:r>
                        <a:rPr lang="tr-TR" sz="800" b="0" i="0" u="none" strike="noStrike" dirty="0" err="1">
                          <a:solidFill>
                            <a:srgbClr val="000000"/>
                          </a:solidFill>
                          <a:latin typeface="Calibri"/>
                        </a:rPr>
                        <a:t>busulfan</a:t>
                      </a:r>
                      <a:r>
                        <a:rPr lang="tr-TR" sz="800" b="0" i="0" u="none" strike="noStrike" dirty="0">
                          <a:solidFill>
                            <a:srgbClr val="000000"/>
                          </a:solidFill>
                          <a:latin typeface="Calibri"/>
                        </a:rPr>
                        <a:t> tedavisi uygulanan kemik iliği transplantasyonu sonrasında kornea incelmesi bildirilmiştir. Diğer etkiler: Yüksek dozda </a:t>
                      </a:r>
                      <a:r>
                        <a:rPr lang="tr-TR" sz="800" b="0" i="0" u="none" strike="noStrike" dirty="0" err="1">
                          <a:solidFill>
                            <a:srgbClr val="000000"/>
                          </a:solidFill>
                          <a:latin typeface="Calibri"/>
                        </a:rPr>
                        <a:t>busulfan</a:t>
                      </a:r>
                      <a:r>
                        <a:rPr lang="tr-TR" sz="800" b="0" i="0" u="none" strike="noStrike" dirty="0">
                          <a:solidFill>
                            <a:srgbClr val="000000"/>
                          </a:solidFill>
                          <a:latin typeface="Calibri"/>
                        </a:rPr>
                        <a:t> verilmiş erişkinlerde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gözlenmiştir. </a:t>
                      </a:r>
                      <a:r>
                        <a:rPr lang="tr-TR" sz="800" b="0" i="0" u="none" strike="noStrike" dirty="0" err="1">
                          <a:solidFill>
                            <a:srgbClr val="000000"/>
                          </a:solidFill>
                          <a:latin typeface="Calibri"/>
                        </a:rPr>
                        <a:t>Busulfanın</a:t>
                      </a:r>
                      <a:r>
                        <a:rPr lang="tr-TR" sz="800" b="0" i="0" u="none" strike="noStrike" dirty="0">
                          <a:solidFill>
                            <a:srgbClr val="000000"/>
                          </a:solidFill>
                          <a:latin typeface="Calibri"/>
                        </a:rPr>
                        <a:t> yan etkisi olarak </a:t>
                      </a:r>
                      <a:r>
                        <a:rPr lang="tr-TR" sz="800" b="0" i="0" u="none" strike="noStrike" dirty="0" err="1">
                          <a:solidFill>
                            <a:srgbClr val="000000"/>
                          </a:solidFill>
                          <a:latin typeface="Calibri"/>
                        </a:rPr>
                        <a:t>myasthenia</a:t>
                      </a:r>
                      <a:r>
                        <a:rPr lang="tr-TR" sz="800" b="0" i="0" u="none" strike="noStrike" dirty="0">
                          <a:solidFill>
                            <a:srgbClr val="000000"/>
                          </a:solidFill>
                          <a:latin typeface="Calibri"/>
                        </a:rPr>
                        <a:t> </a:t>
                      </a:r>
                      <a:r>
                        <a:rPr lang="tr-TR" sz="800" b="0" i="0" u="none" strike="noStrike" dirty="0" err="1">
                          <a:solidFill>
                            <a:srgbClr val="000000"/>
                          </a:solidFill>
                          <a:latin typeface="Calibri"/>
                        </a:rPr>
                        <a:t>gravis</a:t>
                      </a:r>
                      <a:r>
                        <a:rPr lang="tr-TR" sz="800" b="0" i="0" u="none" strike="noStrike" dirty="0">
                          <a:solidFill>
                            <a:srgbClr val="000000"/>
                          </a:solidFill>
                          <a:latin typeface="Calibri"/>
                        </a:rPr>
                        <a:t>, </a:t>
                      </a:r>
                      <a:r>
                        <a:rPr lang="tr-TR" sz="800" b="0" i="0" u="none" strike="noStrike" dirty="0" err="1">
                          <a:solidFill>
                            <a:srgbClr val="000000"/>
                          </a:solidFill>
                          <a:latin typeface="Calibri"/>
                        </a:rPr>
                        <a:t>hemorajik</a:t>
                      </a:r>
                      <a:r>
                        <a:rPr lang="tr-TR" sz="800" b="0" i="0" u="none" strike="noStrike" dirty="0">
                          <a:solidFill>
                            <a:srgbClr val="000000"/>
                          </a:solidFill>
                          <a:latin typeface="Calibri"/>
                        </a:rPr>
                        <a:t> sistit ve </a:t>
                      </a:r>
                      <a:r>
                        <a:rPr lang="tr-TR" sz="800" b="0" i="0" u="none" strike="noStrike" dirty="0" err="1">
                          <a:solidFill>
                            <a:srgbClr val="000000"/>
                          </a:solidFill>
                          <a:latin typeface="Calibri"/>
                        </a:rPr>
                        <a:t>jinekomastinin</a:t>
                      </a:r>
                      <a:r>
                        <a:rPr lang="tr-TR" sz="800" b="0" i="0" u="none" strike="noStrike" dirty="0">
                          <a:solidFill>
                            <a:srgbClr val="000000"/>
                          </a:solidFill>
                          <a:latin typeface="Calibri"/>
                        </a:rPr>
                        <a:t> de görüldüğü bildirilmiştir. </a:t>
                      </a:r>
                      <a:r>
                        <a:rPr lang="tr-TR" sz="800" b="0" i="0" u="none" strike="noStrike" dirty="0" err="1">
                          <a:solidFill>
                            <a:srgbClr val="000000"/>
                          </a:solidFill>
                          <a:latin typeface="Calibri"/>
                        </a:rPr>
                        <a:t>Busulfanla</a:t>
                      </a:r>
                      <a:r>
                        <a:rPr lang="tr-TR" sz="800" b="0" i="0" u="none" strike="noStrike" dirty="0">
                          <a:solidFill>
                            <a:srgbClr val="000000"/>
                          </a:solidFill>
                          <a:latin typeface="Calibri"/>
                        </a:rPr>
                        <a:t> tedavi edilen hastalarda </a:t>
                      </a:r>
                      <a:r>
                        <a:rPr lang="tr-TR" sz="800" b="0" i="0" u="none" strike="noStrike" dirty="0" err="1">
                          <a:solidFill>
                            <a:srgbClr val="000000"/>
                          </a:solidFill>
                          <a:latin typeface="Calibri"/>
                        </a:rPr>
                        <a:t>uterin</a:t>
                      </a:r>
                      <a:r>
                        <a:rPr lang="tr-TR" sz="800" b="0" i="0" u="none" strike="noStrike" dirty="0">
                          <a:solidFill>
                            <a:srgbClr val="000000"/>
                          </a:solidFill>
                          <a:latin typeface="Calibri"/>
                        </a:rPr>
                        <a:t>, </a:t>
                      </a:r>
                      <a:r>
                        <a:rPr lang="tr-TR" sz="800" b="0" i="0" u="none" strike="noStrike" dirty="0" err="1">
                          <a:solidFill>
                            <a:srgbClr val="000000"/>
                          </a:solidFill>
                          <a:latin typeface="Calibri"/>
                        </a:rPr>
                        <a:t>servikal</a:t>
                      </a:r>
                      <a:r>
                        <a:rPr lang="tr-TR" sz="800" b="0" i="0" u="none" strike="noStrike" dirty="0">
                          <a:solidFill>
                            <a:srgbClr val="000000"/>
                          </a:solidFill>
                          <a:latin typeface="Calibri"/>
                        </a:rPr>
                        <a:t>, </a:t>
                      </a:r>
                      <a:r>
                        <a:rPr lang="tr-TR" sz="800" b="0" i="0" u="none" strike="noStrike" dirty="0" err="1">
                          <a:solidFill>
                            <a:srgbClr val="000000"/>
                          </a:solidFill>
                          <a:latin typeface="Calibri"/>
                        </a:rPr>
                        <a:t>bronşiyal</a:t>
                      </a:r>
                      <a:r>
                        <a:rPr lang="tr-TR" sz="800" b="0" i="0" u="none" strike="noStrike" dirty="0">
                          <a:solidFill>
                            <a:srgbClr val="000000"/>
                          </a:solidFill>
                          <a:latin typeface="Calibri"/>
                        </a:rPr>
                        <a:t> ve diğer </a:t>
                      </a:r>
                      <a:r>
                        <a:rPr lang="tr-TR" sz="800" b="0" i="0" u="none" strike="noStrike" dirty="0" err="1">
                          <a:solidFill>
                            <a:srgbClr val="000000"/>
                          </a:solidFill>
                          <a:latin typeface="Calibri"/>
                        </a:rPr>
                        <a:t>epitelleri</a:t>
                      </a:r>
                      <a:r>
                        <a:rPr lang="tr-TR" sz="800" b="0" i="0" u="none" strike="noStrike" dirty="0">
                          <a:solidFill>
                            <a:srgbClr val="000000"/>
                          </a:solidFill>
                          <a:latin typeface="Calibri"/>
                        </a:rPr>
                        <a:t> etkileyen yaygın </a:t>
                      </a:r>
                      <a:r>
                        <a:rPr lang="tr-TR" sz="800" b="0" i="0" u="none" strike="noStrike" dirty="0" err="1">
                          <a:solidFill>
                            <a:srgbClr val="000000"/>
                          </a:solidFill>
                          <a:latin typeface="Calibri"/>
                        </a:rPr>
                        <a:t>displazi</a:t>
                      </a:r>
                      <a:r>
                        <a:rPr lang="tr-TR" sz="800" b="0" i="0" u="none" strike="noStrike" dirty="0">
                          <a:solidFill>
                            <a:srgbClr val="000000"/>
                          </a:solidFill>
                          <a:latin typeface="Calibri"/>
                        </a:rPr>
                        <a:t> dahil birçok histolojik ve </a:t>
                      </a:r>
                      <a:r>
                        <a:rPr lang="tr-TR" sz="800" b="0" i="0" u="none" strike="noStrike" dirty="0" err="1">
                          <a:solidFill>
                            <a:srgbClr val="000000"/>
                          </a:solidFill>
                          <a:latin typeface="Calibri"/>
                        </a:rPr>
                        <a:t>sitolojik</a:t>
                      </a:r>
                      <a:r>
                        <a:rPr lang="tr-TR" sz="800" b="0" i="0" u="none" strike="noStrike" dirty="0">
                          <a:solidFill>
                            <a:srgbClr val="000000"/>
                          </a:solidFill>
                          <a:latin typeface="Calibri"/>
                        </a:rPr>
                        <a:t> değişiklikler gözlenmiştir. Bu raporların çoğu uzun süreli kullanımla ilgiliyse de yüksek dozda kısa süreli kullanım sonrasında da geçici </a:t>
                      </a:r>
                      <a:r>
                        <a:rPr lang="tr-TR" sz="800" b="0" i="0" u="none" strike="noStrike" dirty="0" err="1">
                          <a:solidFill>
                            <a:srgbClr val="000000"/>
                          </a:solidFill>
                          <a:latin typeface="Calibri"/>
                        </a:rPr>
                        <a:t>epitelyal</a:t>
                      </a:r>
                      <a:r>
                        <a:rPr lang="tr-TR" sz="800" b="0" i="0" u="none" strike="noStrike" dirty="0">
                          <a:solidFill>
                            <a:srgbClr val="000000"/>
                          </a:solidFill>
                          <a:latin typeface="Calibri"/>
                        </a:rPr>
                        <a:t> anormallikler gözlenmiştir.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67543" y="450065"/>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819397"/>
          <a:ext cx="11041227" cy="5417916"/>
        </p:xfrm>
        <a:graphic>
          <a:graphicData uri="http://schemas.openxmlformats.org/drawingml/2006/table">
            <a:tbl>
              <a:tblPr/>
              <a:tblGrid>
                <a:gridCol w="311551"/>
                <a:gridCol w="752017"/>
                <a:gridCol w="1487920"/>
                <a:gridCol w="1269029"/>
                <a:gridCol w="2648175"/>
                <a:gridCol w="4572535"/>
              </a:tblGrid>
              <a:tr h="5417916">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XELODA Film Tablet(Kapesitabin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Lokal ilerlemiş ya da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meme kanseri olan hastaların tedavisinde; </a:t>
                      </a:r>
                      <a:r>
                        <a:rPr lang="tr-TR" sz="800" b="0" i="0" u="none" strike="noStrike" dirty="0" err="1">
                          <a:solidFill>
                            <a:srgbClr val="000000"/>
                          </a:solidFill>
                          <a:latin typeface="Calibri"/>
                        </a:rPr>
                        <a:t>antrasiklin</a:t>
                      </a:r>
                      <a:r>
                        <a:rPr lang="tr-TR" sz="800" b="0" i="0" u="none" strike="noStrike" dirty="0">
                          <a:solidFill>
                            <a:srgbClr val="000000"/>
                          </a:solidFill>
                          <a:latin typeface="Calibri"/>
                        </a:rPr>
                        <a:t> içeren </a:t>
                      </a:r>
                      <a:r>
                        <a:rPr lang="tr-TR" sz="800" b="0" i="0" u="none" strike="noStrike" dirty="0" err="1">
                          <a:solidFill>
                            <a:srgbClr val="000000"/>
                          </a:solidFill>
                          <a:latin typeface="Calibri"/>
                        </a:rPr>
                        <a:t>sitotoksik</a:t>
                      </a:r>
                      <a:r>
                        <a:rPr lang="tr-TR" sz="800" b="0" i="0" u="none" strike="noStrike" dirty="0">
                          <a:solidFill>
                            <a:srgbClr val="000000"/>
                          </a:solidFill>
                          <a:latin typeface="Calibri"/>
                        </a:rPr>
                        <a:t> tedavinin başarısız olmasından sonra taksan grubu </a:t>
                      </a:r>
                      <a:r>
                        <a:rPr lang="tr-TR" sz="800" b="0" i="0" u="none" strike="noStrike" dirty="0" err="1">
                          <a:solidFill>
                            <a:srgbClr val="000000"/>
                          </a:solidFill>
                          <a:latin typeface="Calibri"/>
                        </a:rPr>
                        <a:t>kemoterapötiklerle</a:t>
                      </a:r>
                      <a:r>
                        <a:rPr lang="tr-TR" sz="800" b="0" i="0" u="none" strike="noStrike" dirty="0">
                          <a:solidFill>
                            <a:srgbClr val="000000"/>
                          </a:solidFill>
                          <a:latin typeface="Calibri"/>
                        </a:rPr>
                        <a:t> kombinasyon halinde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Bu hastalar önceden taksan ve </a:t>
                      </a:r>
                      <a:r>
                        <a:rPr lang="tr-TR" sz="800" b="0" i="0" u="none" strike="noStrike" dirty="0" err="1">
                          <a:solidFill>
                            <a:srgbClr val="000000"/>
                          </a:solidFill>
                          <a:latin typeface="Calibri"/>
                        </a:rPr>
                        <a:t>antrasiklin</a:t>
                      </a:r>
                      <a:r>
                        <a:rPr lang="tr-TR" sz="800" b="0" i="0" u="none" strike="noStrike" dirty="0">
                          <a:solidFill>
                            <a:srgbClr val="000000"/>
                          </a:solidFill>
                          <a:latin typeface="Calibri"/>
                        </a:rPr>
                        <a:t> almışlar ise </a:t>
                      </a:r>
                      <a:r>
                        <a:rPr lang="tr-TR" sz="800" b="0" i="0" u="none" strike="noStrike" dirty="0" err="1">
                          <a:solidFill>
                            <a:srgbClr val="000000"/>
                          </a:solidFill>
                          <a:latin typeface="Calibri"/>
                        </a:rPr>
                        <a:t>kapesitabin</a:t>
                      </a:r>
                      <a:r>
                        <a:rPr lang="tr-TR" sz="800" b="0" i="0" u="none" strike="noStrike" dirty="0">
                          <a:solidFill>
                            <a:srgbClr val="000000"/>
                          </a:solidFill>
                          <a:latin typeface="Calibri"/>
                        </a:rPr>
                        <a:t> tek başına </a:t>
                      </a:r>
                      <a:r>
                        <a:rPr lang="tr-TR" sz="800" b="0" i="0" u="none" strike="noStrike" dirty="0" err="1">
                          <a:solidFill>
                            <a:srgbClr val="000000"/>
                          </a:solidFill>
                          <a:latin typeface="Calibri"/>
                        </a:rPr>
                        <a:t>monoterapi</a:t>
                      </a:r>
                      <a:r>
                        <a:rPr lang="tr-TR" sz="800" b="0" i="0" u="none" strike="noStrike" dirty="0">
                          <a:solidFill>
                            <a:srgbClr val="000000"/>
                          </a:solidFill>
                          <a:latin typeface="Calibri"/>
                        </a:rPr>
                        <a:t> olarak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Ayrıca </a:t>
                      </a:r>
                      <a:r>
                        <a:rPr lang="tr-TR" sz="800" b="0" i="0" u="none" strike="noStrike" dirty="0" err="1">
                          <a:solidFill>
                            <a:srgbClr val="000000"/>
                          </a:solidFill>
                          <a:latin typeface="Calibri"/>
                        </a:rPr>
                        <a:t>kapesitabin</a:t>
                      </a:r>
                      <a:r>
                        <a:rPr lang="tr-TR" sz="800" b="0" i="0" u="none" strike="noStrike" dirty="0">
                          <a:solidFill>
                            <a:srgbClr val="000000"/>
                          </a:solidFill>
                          <a:latin typeface="Calibri"/>
                        </a:rPr>
                        <a:t>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a:t>
                      </a:r>
                      <a:r>
                        <a:rPr lang="tr-TR" sz="800" b="0" i="0" u="none" strike="noStrike" dirty="0" err="1">
                          <a:solidFill>
                            <a:srgbClr val="000000"/>
                          </a:solidFill>
                          <a:latin typeface="Calibri"/>
                        </a:rPr>
                        <a:t>kolorektal</a:t>
                      </a:r>
                      <a:r>
                        <a:rPr lang="tr-TR" sz="800" b="0" i="0" u="none" strike="noStrike" dirty="0">
                          <a:solidFill>
                            <a:srgbClr val="000000"/>
                          </a:solidFill>
                          <a:latin typeface="Calibri"/>
                        </a:rPr>
                        <a:t> kanserin birinci basamak tedavisinde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Floropirimidin tedavisine ciddi ve beklenmeyen reaksiyon hikayesi olan hastalarda ve florourasile (Kapesitabin metaboliti) bilinen hipersensitivitesi olanlarda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2 hafta boyunca her gün 2500 mg/m2 dozunda uygulanmasından sonra bir hafta dinlenme dönemi bırakılması önerilir. Toplam günlük dozu iki doza (sabah ve akşam) bölünerek ve yemekten sonraki 30 dakika içinde verilmelidir. Hastalığın ilerlemesi ya da tedavinin tolere edilememesi durumunda tedavi kesilmelidir. Uygulanmaya bağlı toksisiteye semptomatik tedavi ve/veya doz modifikasyonu (tedavinin kesilmesi ya da doz uyarlanması olarak) ile yaklaşılabilir. Doz, bir kez azaltıldığında, daha ileri bir tarihte artırılmamalıdır. Toksisite durumundaki doz uyarlamaları: Evre 1: Aynı doz. Evre 2: İlk görüldüğünde: Evre 0-1’e dönene dek tedaviyi kesiniz; bir sonraki tedavi kürüne önerilen dozun %100’ü ile tekrar başlayınız. İkinci kez görüldüğünde: Evre 0-1’e dönene dek tedaviyi kesiniz; bir sonraki tedavi kürüne önerilen dozun %75’i ile tekrar başlayınız. Üçüncü kez görüldüğünde: Evre 0-1’e dönene dek tedaviyi kesiniz; bir sonraki tedavi kürüne önerilen dozun %50’si ile tekrar başlayınız. Dördüncü kez görüldüğünde: Tedaviyi tamamen kesiniz. Evre 3: İlk görüldüğünde: Evre 0-1’e dönene dek tedaviyi kesiniz; bir sonraki tedavi kürüne önerilen dozun %75’i ile tekrar başlayınız. İkinci kez görüldüğünde: Evre 0-1’e dönene dek tedaviyi kesiniz; bir sonraki tedavi kürüne önerilen dozun %50’si ile tekrar başlayınız. Üçüncü kez görüldüğünde: Tedaviyi tamamen kesiniz. Evre 4: Tedaviyi tamamen kesiniz. Eğer hastanın iyiliği için tedavisinin sürdürülmesi gerekiyor ise, toksisite Evre 0-1’e dönene dek tedaviyi kesiniz; bir sonraki tedavi kürüne önerilen dozun %50’si ile tekrar başlayınız.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En sık rastlanan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geri dönüşümlü olan ve kümülatif olmayan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bozukluklardır. Bunlar;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bulantı, kusma, karın ağrısı ve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gibi ciddi (evre 3-4) reaksiyonlardır. </a:t>
                      </a:r>
                      <a:r>
                        <a:rPr lang="tr-TR" sz="800" b="0" i="0" u="none" strike="noStrike" dirty="0" err="1">
                          <a:solidFill>
                            <a:srgbClr val="000000"/>
                          </a:solidFill>
                          <a:latin typeface="Calibri"/>
                        </a:rPr>
                        <a:t>Kutanöz</a:t>
                      </a:r>
                      <a:r>
                        <a:rPr lang="tr-TR" sz="800" b="0" i="0" u="none" strike="noStrike" dirty="0">
                          <a:solidFill>
                            <a:srgbClr val="000000"/>
                          </a:solidFill>
                          <a:latin typeface="Calibri"/>
                        </a:rPr>
                        <a:t>: El-ayak sendromu (</a:t>
                      </a:r>
                      <a:r>
                        <a:rPr lang="tr-TR" sz="800" b="0" i="0" u="none" strike="noStrike" dirty="0" err="1">
                          <a:solidFill>
                            <a:srgbClr val="000000"/>
                          </a:solidFill>
                          <a:latin typeface="Calibri"/>
                        </a:rPr>
                        <a:t>palmar</a:t>
                      </a:r>
                      <a:r>
                        <a:rPr lang="tr-TR" sz="800" b="0" i="0" u="none" strike="noStrike" dirty="0">
                          <a:solidFill>
                            <a:srgbClr val="000000"/>
                          </a:solidFill>
                          <a:latin typeface="Calibri"/>
                        </a:rPr>
                        <a:t>- </a:t>
                      </a:r>
                      <a:r>
                        <a:rPr lang="tr-TR" sz="800" b="0" i="0" u="none" strike="noStrike" dirty="0" err="1">
                          <a:solidFill>
                            <a:srgbClr val="000000"/>
                          </a:solidFill>
                          <a:latin typeface="Calibri"/>
                        </a:rPr>
                        <a:t>plantar</a:t>
                      </a:r>
                      <a:r>
                        <a:rPr lang="tr-TR" sz="800" b="0" i="0" u="none" strike="noStrike" dirty="0">
                          <a:solidFill>
                            <a:srgbClr val="000000"/>
                          </a:solidFill>
                          <a:latin typeface="Calibri"/>
                        </a:rPr>
                        <a:t> </a:t>
                      </a:r>
                      <a:r>
                        <a:rPr lang="tr-TR" sz="800" b="0" i="0" u="none" strike="noStrike" dirty="0" err="1">
                          <a:solidFill>
                            <a:srgbClr val="000000"/>
                          </a:solidFill>
                          <a:latin typeface="Calibri"/>
                        </a:rPr>
                        <a:t>eritrodezestezi</a:t>
                      </a:r>
                      <a:r>
                        <a:rPr lang="tr-TR" sz="800" b="0" i="0" u="none" strike="noStrike" dirty="0">
                          <a:solidFill>
                            <a:srgbClr val="000000"/>
                          </a:solidFill>
                          <a:latin typeface="Calibri"/>
                        </a:rPr>
                        <a:t>); uyuşma, </a:t>
                      </a:r>
                      <a:r>
                        <a:rPr lang="tr-TR" sz="800" b="0" i="0" u="none" strike="noStrike" dirty="0" err="1">
                          <a:solidFill>
                            <a:srgbClr val="000000"/>
                          </a:solidFill>
                          <a:latin typeface="Calibri"/>
                        </a:rPr>
                        <a:t>dezestezi</a:t>
                      </a:r>
                      <a:r>
                        <a:rPr lang="tr-TR" sz="800" b="0" i="0" u="none" strike="noStrike" dirty="0">
                          <a:solidFill>
                            <a:srgbClr val="000000"/>
                          </a:solidFill>
                          <a:latin typeface="Calibri"/>
                        </a:rPr>
                        <a:t>/</a:t>
                      </a:r>
                      <a:r>
                        <a:rPr lang="tr-TR" sz="800" b="0" i="0" u="none" strike="noStrike" dirty="0" err="1">
                          <a:solidFill>
                            <a:srgbClr val="000000"/>
                          </a:solidFill>
                          <a:latin typeface="Calibri"/>
                        </a:rPr>
                        <a:t>parestezi</a:t>
                      </a:r>
                      <a:r>
                        <a:rPr lang="tr-TR" sz="800" b="0" i="0" u="none" strike="noStrike" dirty="0">
                          <a:solidFill>
                            <a:srgbClr val="000000"/>
                          </a:solidFill>
                          <a:latin typeface="Calibri"/>
                        </a:rPr>
                        <a:t>, karıncalanma, ağrısız veya ağrılı şişlik veya </a:t>
                      </a:r>
                      <a:r>
                        <a:rPr lang="tr-TR" sz="800" b="0" i="0" u="none" strike="noStrike" dirty="0" err="1">
                          <a:solidFill>
                            <a:srgbClr val="000000"/>
                          </a:solidFill>
                          <a:latin typeface="Calibri"/>
                        </a:rPr>
                        <a:t>eritem</a:t>
                      </a:r>
                      <a:r>
                        <a:rPr lang="tr-TR" sz="800" b="0" i="0" u="none" strike="noStrike" dirty="0">
                          <a:solidFill>
                            <a:srgbClr val="000000"/>
                          </a:solidFill>
                          <a:latin typeface="Calibri"/>
                        </a:rPr>
                        <a:t>, </a:t>
                      </a:r>
                      <a:r>
                        <a:rPr lang="tr-TR" sz="800" b="0" i="0" u="none" strike="noStrike" dirty="0" err="1">
                          <a:solidFill>
                            <a:srgbClr val="000000"/>
                          </a:solidFill>
                          <a:latin typeface="Calibri"/>
                        </a:rPr>
                        <a:t>deskuamasyon</a:t>
                      </a:r>
                      <a:r>
                        <a:rPr lang="tr-TR" sz="800" b="0" i="0" u="none" strike="noStrike" dirty="0">
                          <a:solidFill>
                            <a:srgbClr val="000000"/>
                          </a:solidFill>
                          <a:latin typeface="Calibri"/>
                        </a:rPr>
                        <a:t>, </a:t>
                      </a:r>
                      <a:r>
                        <a:rPr lang="tr-TR" sz="800" b="0" i="0" u="none" strike="noStrike" dirty="0" err="1">
                          <a:solidFill>
                            <a:srgbClr val="000000"/>
                          </a:solidFill>
                          <a:latin typeface="Calibri"/>
                        </a:rPr>
                        <a:t>bül</a:t>
                      </a:r>
                      <a:r>
                        <a:rPr lang="tr-TR" sz="800" b="0" i="0" u="none" strike="noStrike" dirty="0">
                          <a:solidFill>
                            <a:srgbClr val="000000"/>
                          </a:solidFill>
                          <a:latin typeface="Calibri"/>
                        </a:rPr>
                        <a:t> oluşumu veya şiddetli ağrı ile karakterizedir ve hastaların %46’sında gözlemlenir. Dermatit %0.3’ü ciddi olmak üzere hastaların %11’inde görülür.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nadirdir ve hastaların %4’ünde görülür. Genel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Halsizlik, mukoza </a:t>
                      </a:r>
                      <a:r>
                        <a:rPr lang="tr-TR" sz="800" b="0" i="0" u="none" strike="noStrike" dirty="0" err="1">
                          <a:solidFill>
                            <a:srgbClr val="000000"/>
                          </a:solidFill>
                          <a:latin typeface="Calibri"/>
                        </a:rPr>
                        <a:t>enflamasyonu</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asteni</a:t>
                      </a:r>
                      <a:r>
                        <a:rPr lang="tr-TR" sz="800" b="0" i="0" u="none" strike="noStrike" dirty="0">
                          <a:solidFill>
                            <a:srgbClr val="000000"/>
                          </a:solidFill>
                          <a:latin typeface="Calibri"/>
                        </a:rPr>
                        <a:t>, bitkinliktir. Nörolojik: </a:t>
                      </a:r>
                      <a:r>
                        <a:rPr lang="tr-TR" sz="800" b="0" i="0" u="none" strike="noStrike" dirty="0" err="1">
                          <a:solidFill>
                            <a:srgbClr val="000000"/>
                          </a:solidFill>
                          <a:latin typeface="Calibri"/>
                        </a:rPr>
                        <a:t>Başağrısı</a:t>
                      </a:r>
                      <a:r>
                        <a:rPr lang="tr-TR" sz="800" b="0" i="0" u="none" strike="noStrike" dirty="0">
                          <a:solidFill>
                            <a:srgbClr val="000000"/>
                          </a:solidFill>
                          <a:latin typeface="Calibri"/>
                        </a:rPr>
                        <a:t>, </a:t>
                      </a:r>
                      <a:r>
                        <a:rPr lang="tr-TR" sz="800" b="0" i="0" u="none" strike="noStrike" dirty="0" err="1">
                          <a:solidFill>
                            <a:srgbClr val="000000"/>
                          </a:solidFill>
                          <a:latin typeface="Calibri"/>
                        </a:rPr>
                        <a:t>parestezi</a:t>
                      </a:r>
                      <a:r>
                        <a:rPr lang="tr-TR" sz="800" b="0" i="0" u="none" strike="noStrike" dirty="0">
                          <a:solidFill>
                            <a:srgbClr val="000000"/>
                          </a:solidFill>
                          <a:latin typeface="Calibri"/>
                        </a:rPr>
                        <a:t>, tat bozuklukları, baş dönmesi ve uykusuzluktur.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Alt </a:t>
                      </a:r>
                      <a:r>
                        <a:rPr lang="tr-TR" sz="800" b="0" i="0" u="none" strike="noStrike" dirty="0" err="1">
                          <a:solidFill>
                            <a:srgbClr val="000000"/>
                          </a:solidFill>
                          <a:latin typeface="Calibri"/>
                        </a:rPr>
                        <a:t>ekstremitede</a:t>
                      </a:r>
                      <a:r>
                        <a:rPr lang="tr-TR" sz="800" b="0" i="0" u="none" strike="noStrike" dirty="0">
                          <a:solidFill>
                            <a:srgbClr val="000000"/>
                          </a:solidFill>
                          <a:latin typeface="Calibri"/>
                        </a:rPr>
                        <a:t> ödem görülmüştür. Hematolojik: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 anemi, ve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görülmüştür. Diğerleri: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08167" y="45006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764704"/>
          <a:ext cx="11233247" cy="5544615"/>
        </p:xfrm>
        <a:graphic>
          <a:graphicData uri="http://schemas.openxmlformats.org/drawingml/2006/table">
            <a:tbl>
              <a:tblPr/>
              <a:tblGrid>
                <a:gridCol w="316969"/>
                <a:gridCol w="765095"/>
                <a:gridCol w="1513796"/>
                <a:gridCol w="1291099"/>
                <a:gridCol w="2694231"/>
                <a:gridCol w="4652057"/>
              </a:tblGrid>
              <a:tr h="5544615">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ALEXAN Ampul(Sitarabin (Sitosin arabinosid)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Çocuklarda ve erişkinlerde görülen akut miyelostik lösemide (AML) remisyonun başlatılması ve idamesi amacıyla kullanılır. Ayrıca akut lenfositik lösemi (ALL) ve kronik miyelostik löseminin (KML) blast fazında da kullanılır. AML: Aynı tedavi programına çocukların verdiği yanıt oranı erişkinlerden daha yüksektir. ALL: Diğer tedavilerden sonra alevlenme dönemine giren ALL'de tek başına veya diğer antineoplastiklerle birlikte etki gösterir. Meningeal lösemide intratekal kullanım: Sitarabin akut lösemide intratekal olarak kullanılabilir. Doz, SSS bulgularının tipine ve şiddetine, ayrıca daha önceki tedaviden alınan yanıta bağlı olarak saptanır. SSS'deki fokal lösemik tutulmalar radyoterapiden daha fazla yarar görürler. Akut meningeal löseminin başarılı tedavisinden sonra profilaktik olarak üçlü tedavi yapılması yararlı olur.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Sitarabine</a:t>
                      </a:r>
                      <a:r>
                        <a:rPr lang="tr-TR" sz="800" b="0" i="0" u="none" strike="noStrike" dirty="0">
                          <a:solidFill>
                            <a:srgbClr val="000000"/>
                          </a:solidFill>
                          <a:latin typeface="Calibri"/>
                        </a:rPr>
                        <a:t> karşı aşırı duyarlılığı olanlarda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Akut nonlenfositik lösemide diğer antimetabolit ilaçlarla kombine olarak devamlı i.v. enfüzyon yoluyla 100 mg/m2/gün olarak (tedavinin 1-7. gün arası) veya yine aynı günler boyunca i.v. enjeksiyon şeklinde 12 saatte bir 100 mg/m2 olarak verilir. Tedaviye dirençli akut lösemide 2-3 haftalık aralarla tekrarlanmak üzere her 12 saatte bir 3 g/m2 olacak şekilde 4-12 doz verilir. Meningeal lösemide intratekal uygulamada doz, 4 gün boyunca günde 1 kez 5-75 mg/m2 ile 4 günde bir kez 5-75 mg/m2 arasında değişir. En çok kullanılan doz şeması, beyin-omurilik sıvısı bulguları normale dönene kadar her 4 günde bir 30 mg/m2'dir. Bulgular normale döndükten sonra bir uygulama daha yapılır.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Sitarabin</a:t>
                      </a:r>
                      <a:r>
                        <a:rPr lang="tr-TR" sz="800" b="0" i="0" u="none" strike="noStrike" dirty="0">
                          <a:solidFill>
                            <a:srgbClr val="000000"/>
                          </a:solidFill>
                          <a:latin typeface="Calibri"/>
                        </a:rPr>
                        <a:t> sendromu: Ateş,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kemik ağrısı, göğüs ağrısı, </a:t>
                      </a:r>
                      <a:r>
                        <a:rPr lang="tr-TR" sz="800" b="0" i="0" u="none" strike="noStrike" dirty="0" err="1">
                          <a:solidFill>
                            <a:srgbClr val="000000"/>
                          </a:solidFill>
                          <a:latin typeface="Calibri"/>
                        </a:rPr>
                        <a:t>makülopapüler</a:t>
                      </a:r>
                      <a:r>
                        <a:rPr lang="tr-TR" sz="800" b="0" i="0" u="none" strike="noStrike" dirty="0">
                          <a:solidFill>
                            <a:srgbClr val="000000"/>
                          </a:solidFill>
                          <a:latin typeface="Calibri"/>
                        </a:rPr>
                        <a:t> döküntüler, </a:t>
                      </a:r>
                      <a:r>
                        <a:rPr lang="tr-TR" sz="800" b="0" i="0" u="none" strike="noStrike" dirty="0" err="1">
                          <a:solidFill>
                            <a:srgbClr val="000000"/>
                          </a:solidFill>
                          <a:latin typeface="Calibri"/>
                        </a:rPr>
                        <a:t>konjonktivit</a:t>
                      </a:r>
                      <a:r>
                        <a:rPr lang="tr-TR" sz="800" b="0" i="0" u="none" strike="noStrike" dirty="0">
                          <a:solidFill>
                            <a:srgbClr val="000000"/>
                          </a:solidFill>
                          <a:latin typeface="Calibri"/>
                        </a:rPr>
                        <a:t>, halsizlikle kendini gösteren bir sendromdur. İlaç uygulandıktan 6-12 saat sonra ortaya çıkar. Bu sendromun tedavisinde veya önlenmesinde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kullanılır. Hematolojik: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kemik iliğini baskılayıcı bir ilaç olduğu için tedavi sırasında anemi,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megaloblastoz</a:t>
                      </a:r>
                      <a:r>
                        <a:rPr lang="tr-TR" sz="800" b="0" i="0" u="none" strike="noStrike" dirty="0">
                          <a:solidFill>
                            <a:srgbClr val="000000"/>
                          </a:solidFill>
                          <a:latin typeface="Calibri"/>
                        </a:rPr>
                        <a:t>, </a:t>
                      </a:r>
                      <a:r>
                        <a:rPr lang="tr-TR" sz="800" b="0" i="0" u="none" strike="noStrike" dirty="0" err="1">
                          <a:solidFill>
                            <a:srgbClr val="000000"/>
                          </a:solidFill>
                          <a:latin typeface="Calibri"/>
                        </a:rPr>
                        <a:t>retikülositlerde</a:t>
                      </a:r>
                      <a:r>
                        <a:rPr lang="tr-TR" sz="800" b="0" i="0" u="none" strike="noStrike" dirty="0">
                          <a:solidFill>
                            <a:srgbClr val="000000"/>
                          </a:solidFill>
                          <a:latin typeface="Calibri"/>
                        </a:rPr>
                        <a:t> azalma görülebilir. Bu reaksiyonların şiddeti doza ve tedavi programına bağlıdır.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yayma ve kemik iliği morfolojisinde hücresel değişiklikler görülebilir. Enfeksiyonlar: </a:t>
                      </a:r>
                      <a:r>
                        <a:rPr lang="tr-TR" sz="800" b="0" i="0" u="none" strike="noStrike" dirty="0" err="1">
                          <a:solidFill>
                            <a:srgbClr val="000000"/>
                          </a:solidFill>
                          <a:latin typeface="Calibri"/>
                        </a:rPr>
                        <a:t>Selüler</a:t>
                      </a:r>
                      <a:r>
                        <a:rPr lang="tr-TR" sz="800" b="0" i="0" u="none" strike="noStrike" dirty="0">
                          <a:solidFill>
                            <a:srgbClr val="000000"/>
                          </a:solidFill>
                          <a:latin typeface="Calibri"/>
                        </a:rPr>
                        <a:t> veya </a:t>
                      </a:r>
                      <a:r>
                        <a:rPr lang="tr-TR" sz="800" b="0" i="0" u="none" strike="noStrike" dirty="0" err="1">
                          <a:solidFill>
                            <a:srgbClr val="000000"/>
                          </a:solidFill>
                          <a:latin typeface="Calibri"/>
                        </a:rPr>
                        <a:t>hümoral</a:t>
                      </a:r>
                      <a:r>
                        <a:rPr lang="tr-TR" sz="800" b="0" i="0" u="none" strike="noStrike" dirty="0">
                          <a:solidFill>
                            <a:srgbClr val="000000"/>
                          </a:solidFill>
                          <a:latin typeface="Calibri"/>
                        </a:rPr>
                        <a:t> bağışıklığı etkileyen dozlarda tek başına veya diğer </a:t>
                      </a:r>
                      <a:r>
                        <a:rPr lang="tr-TR" sz="800" b="0" i="0" u="none" strike="noStrike" dirty="0" err="1">
                          <a:solidFill>
                            <a:srgbClr val="000000"/>
                          </a:solidFill>
                          <a:latin typeface="Calibri"/>
                        </a:rPr>
                        <a:t>sitostatiklerle</a:t>
                      </a:r>
                      <a:r>
                        <a:rPr lang="tr-TR" sz="800" b="0" i="0" u="none" strike="noStrike" dirty="0">
                          <a:solidFill>
                            <a:srgbClr val="000000"/>
                          </a:solidFill>
                          <a:latin typeface="Calibri"/>
                        </a:rPr>
                        <a:t> birlikte kullanılan </a:t>
                      </a:r>
                      <a:r>
                        <a:rPr lang="tr-TR" sz="800" b="0" i="0" u="none" strike="noStrike" dirty="0" err="1">
                          <a:solidFill>
                            <a:srgbClr val="000000"/>
                          </a:solidFill>
                          <a:latin typeface="Calibri"/>
                        </a:rPr>
                        <a:t>sitarabine</a:t>
                      </a:r>
                      <a:r>
                        <a:rPr lang="tr-TR" sz="800" b="0" i="0" u="none" strike="noStrike" dirty="0">
                          <a:solidFill>
                            <a:srgbClr val="000000"/>
                          </a:solidFill>
                          <a:latin typeface="Calibri"/>
                        </a:rPr>
                        <a:t> bağlı olarak </a:t>
                      </a:r>
                      <a:r>
                        <a:rPr lang="tr-TR" sz="800" b="0" i="0" u="none" strike="noStrike" dirty="0" err="1">
                          <a:solidFill>
                            <a:srgbClr val="000000"/>
                          </a:solidFill>
                          <a:latin typeface="Calibri"/>
                        </a:rPr>
                        <a:t>viral</a:t>
                      </a:r>
                      <a:r>
                        <a:rPr lang="tr-TR" sz="800" b="0" i="0" u="none" strike="noStrike" dirty="0">
                          <a:solidFill>
                            <a:srgbClr val="000000"/>
                          </a:solidFill>
                          <a:latin typeface="Calibri"/>
                        </a:rPr>
                        <a:t>, bakteriyel, </a:t>
                      </a:r>
                      <a:r>
                        <a:rPr lang="tr-TR" sz="800" b="0" i="0" u="none" strike="noStrike" dirty="0" err="1">
                          <a:solidFill>
                            <a:srgbClr val="000000"/>
                          </a:solidFill>
                          <a:latin typeface="Calibri"/>
                        </a:rPr>
                        <a:t>fungal</a:t>
                      </a:r>
                      <a:r>
                        <a:rPr lang="tr-TR" sz="800" b="0" i="0" u="none" strike="noStrike" dirty="0">
                          <a:solidFill>
                            <a:srgbClr val="000000"/>
                          </a:solidFill>
                          <a:latin typeface="Calibri"/>
                        </a:rPr>
                        <a:t>, </a:t>
                      </a:r>
                      <a:r>
                        <a:rPr lang="tr-TR" sz="800" b="0" i="0" u="none" strike="noStrike" dirty="0" err="1">
                          <a:solidFill>
                            <a:srgbClr val="000000"/>
                          </a:solidFill>
                          <a:latin typeface="Calibri"/>
                        </a:rPr>
                        <a:t>parazitik</a:t>
                      </a:r>
                      <a:r>
                        <a:rPr lang="tr-TR" sz="800" b="0" i="0" u="none" strike="noStrike" dirty="0">
                          <a:solidFill>
                            <a:srgbClr val="000000"/>
                          </a:solidFill>
                          <a:latin typeface="Calibri"/>
                        </a:rPr>
                        <a:t> veya </a:t>
                      </a:r>
                      <a:r>
                        <a:rPr lang="tr-TR" sz="800" b="0" i="0" u="none" strike="noStrike" dirty="0" err="1">
                          <a:solidFill>
                            <a:srgbClr val="000000"/>
                          </a:solidFill>
                          <a:latin typeface="Calibri"/>
                        </a:rPr>
                        <a:t>saprofitik</a:t>
                      </a:r>
                      <a:r>
                        <a:rPr lang="tr-TR" sz="800" b="0" i="0" u="none" strike="noStrike" dirty="0">
                          <a:solidFill>
                            <a:srgbClr val="000000"/>
                          </a:solidFill>
                          <a:latin typeface="Calibri"/>
                        </a:rPr>
                        <a:t> enfeksiyonlar görülebilir. Bu enfeksiyonlar hafif olduğu gibi ağır, hatta ölümcül de olabilir. En sık görülen yan etkiler: İştahsızlık, bulantı, kusma (hızlı i.v. enjeksiyonun ardından),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oral veya anal </a:t>
                      </a:r>
                      <a:r>
                        <a:rPr lang="tr-TR" sz="800" b="0" i="0" u="none" strike="noStrike" dirty="0" err="1">
                          <a:solidFill>
                            <a:srgbClr val="000000"/>
                          </a:solidFill>
                          <a:latin typeface="Calibri"/>
                        </a:rPr>
                        <a:t>enflamasyon</a:t>
                      </a:r>
                      <a:r>
                        <a:rPr lang="tr-TR" sz="800" b="0" i="0" u="none" strike="noStrike" dirty="0">
                          <a:solidFill>
                            <a:srgbClr val="000000"/>
                          </a:solidFill>
                          <a:latin typeface="Calibri"/>
                        </a:rPr>
                        <a:t> veya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karaciğer işlev bozukluğu, ateş, döküntü, </a:t>
                      </a:r>
                      <a:r>
                        <a:rPr lang="tr-TR" sz="800" b="0" i="0" u="none" strike="noStrike" dirty="0" err="1">
                          <a:solidFill>
                            <a:srgbClr val="000000"/>
                          </a:solidFill>
                          <a:latin typeface="Calibri"/>
                        </a:rPr>
                        <a:t>tromboflebit</a:t>
                      </a:r>
                      <a:r>
                        <a:rPr lang="tr-TR" sz="800" b="0" i="0" u="none" strike="noStrike" dirty="0">
                          <a:solidFill>
                            <a:srgbClr val="000000"/>
                          </a:solidFill>
                          <a:latin typeface="Calibri"/>
                        </a:rPr>
                        <a:t>, kanama.</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72541" y="402564"/>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908721"/>
          <a:ext cx="11200341" cy="3537905"/>
        </p:xfrm>
        <a:graphic>
          <a:graphicData uri="http://schemas.openxmlformats.org/drawingml/2006/table">
            <a:tbl>
              <a:tblPr/>
              <a:tblGrid>
                <a:gridCol w="316040"/>
                <a:gridCol w="762855"/>
                <a:gridCol w="1509361"/>
                <a:gridCol w="1287317"/>
                <a:gridCol w="2686339"/>
                <a:gridCol w="4638429"/>
              </a:tblGrid>
              <a:tr h="2664295">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ARA-CELL Flakon(Sitarabin (Sitosin arabinosid)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.Çocuklarda ve erişkinlerde görülen akut </a:t>
                      </a:r>
                      <a:r>
                        <a:rPr lang="tr-TR" sz="800" b="0" i="0" u="none" strike="noStrike" dirty="0" err="1">
                          <a:solidFill>
                            <a:srgbClr val="000000"/>
                          </a:solidFill>
                          <a:latin typeface="Calibri"/>
                        </a:rPr>
                        <a:t>miyelostik</a:t>
                      </a:r>
                      <a:r>
                        <a:rPr lang="tr-TR" sz="800" b="0" i="0" u="none" strike="noStrike" dirty="0">
                          <a:solidFill>
                            <a:srgbClr val="000000"/>
                          </a:solidFill>
                          <a:latin typeface="Calibri"/>
                        </a:rPr>
                        <a:t> lösemide (AML) </a:t>
                      </a:r>
                      <a:r>
                        <a:rPr lang="tr-TR" sz="800" b="0" i="0" u="none" strike="noStrike" dirty="0" err="1">
                          <a:solidFill>
                            <a:srgbClr val="000000"/>
                          </a:solidFill>
                          <a:latin typeface="Calibri"/>
                        </a:rPr>
                        <a:t>remisyonun</a:t>
                      </a:r>
                      <a:r>
                        <a:rPr lang="tr-TR" sz="800" b="0" i="0" u="none" strike="noStrike" dirty="0">
                          <a:solidFill>
                            <a:srgbClr val="000000"/>
                          </a:solidFill>
                          <a:latin typeface="Calibri"/>
                        </a:rPr>
                        <a:t> başlatılması ve idamesi amacıyla kullanılır. Ayrıca akut </a:t>
                      </a:r>
                      <a:r>
                        <a:rPr lang="tr-TR" sz="800" b="0" i="0" u="none" strike="noStrike" dirty="0" err="1">
                          <a:solidFill>
                            <a:srgbClr val="000000"/>
                          </a:solidFill>
                          <a:latin typeface="Calibri"/>
                        </a:rPr>
                        <a:t>lenfositik</a:t>
                      </a:r>
                      <a:r>
                        <a:rPr lang="tr-TR" sz="800" b="0" i="0" u="none" strike="noStrike" dirty="0">
                          <a:solidFill>
                            <a:srgbClr val="000000"/>
                          </a:solidFill>
                          <a:latin typeface="Calibri"/>
                        </a:rPr>
                        <a:t> lösemi (ALL) ve kronik </a:t>
                      </a:r>
                      <a:r>
                        <a:rPr lang="tr-TR" sz="800" b="0" i="0" u="none" strike="noStrike" dirty="0" err="1">
                          <a:solidFill>
                            <a:srgbClr val="000000"/>
                          </a:solidFill>
                          <a:latin typeface="Calibri"/>
                        </a:rPr>
                        <a:t>miyelostik</a:t>
                      </a:r>
                      <a:r>
                        <a:rPr lang="tr-TR" sz="800" b="0" i="0" u="none" strike="noStrike" dirty="0">
                          <a:solidFill>
                            <a:srgbClr val="000000"/>
                          </a:solidFill>
                          <a:latin typeface="Calibri"/>
                        </a:rPr>
                        <a:t> löseminin (KML)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fazında da kullanılır. AML: Aynı tedavi programına çocukların verdiği yanıt oranı erişkinlerden daha yüksektir. ALL: Diğer tedavilerden sonra alevlenme dönemine giren </a:t>
                      </a:r>
                      <a:r>
                        <a:rPr lang="tr-TR" sz="800" b="0" i="0" u="none" strike="noStrike" dirty="0" err="1">
                          <a:solidFill>
                            <a:srgbClr val="000000"/>
                          </a:solidFill>
                          <a:latin typeface="Calibri"/>
                        </a:rPr>
                        <a:t>ALL'de</a:t>
                      </a:r>
                      <a:r>
                        <a:rPr lang="tr-TR" sz="800" b="0" i="0" u="none" strike="noStrike" dirty="0">
                          <a:solidFill>
                            <a:srgbClr val="000000"/>
                          </a:solidFill>
                          <a:latin typeface="Calibri"/>
                        </a:rPr>
                        <a:t> tek başına veya diğer </a:t>
                      </a:r>
                      <a:r>
                        <a:rPr lang="tr-TR" sz="800" b="0" i="0" u="none" strike="noStrike" dirty="0" err="1">
                          <a:solidFill>
                            <a:srgbClr val="000000"/>
                          </a:solidFill>
                          <a:latin typeface="Calibri"/>
                        </a:rPr>
                        <a:t>antineoplastiklerle</a:t>
                      </a:r>
                      <a:r>
                        <a:rPr lang="tr-TR" sz="800" b="0" i="0" u="none" strike="noStrike" dirty="0">
                          <a:solidFill>
                            <a:srgbClr val="000000"/>
                          </a:solidFill>
                          <a:latin typeface="Calibri"/>
                        </a:rPr>
                        <a:t> birlikte etki gösterir. </a:t>
                      </a:r>
                      <a:r>
                        <a:rPr lang="tr-TR" sz="800" b="0" i="0" u="none" strike="noStrike" dirty="0" err="1">
                          <a:solidFill>
                            <a:srgbClr val="000000"/>
                          </a:solidFill>
                          <a:latin typeface="Calibri"/>
                        </a:rPr>
                        <a:t>Meningeal</a:t>
                      </a:r>
                      <a:r>
                        <a:rPr lang="tr-TR" sz="800" b="0" i="0" u="none" strike="noStrike" dirty="0">
                          <a:solidFill>
                            <a:srgbClr val="000000"/>
                          </a:solidFill>
                          <a:latin typeface="Calibri"/>
                        </a:rPr>
                        <a:t> lösemide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kullanım: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akut lösemide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olarak kullanılabilir. Doz, SSS bulgularının tipine ve şiddetine, ayrıca daha önceki tedaviden alınan yanıta bağlı olarak saptanır. </a:t>
                      </a:r>
                      <a:r>
                        <a:rPr lang="tr-TR" sz="800" b="0" i="0" u="none" strike="noStrike" dirty="0" err="1">
                          <a:solidFill>
                            <a:srgbClr val="000000"/>
                          </a:solidFill>
                          <a:latin typeface="Calibri"/>
                        </a:rPr>
                        <a:t>SSS'deki</a:t>
                      </a:r>
                      <a:r>
                        <a:rPr lang="tr-TR" sz="800" b="0" i="0" u="none" strike="noStrike" dirty="0">
                          <a:solidFill>
                            <a:srgbClr val="000000"/>
                          </a:solidFill>
                          <a:latin typeface="Calibri"/>
                        </a:rPr>
                        <a:t> </a:t>
                      </a:r>
                      <a:r>
                        <a:rPr lang="tr-TR" sz="800" b="0" i="0" u="none" strike="noStrike" dirty="0" err="1">
                          <a:solidFill>
                            <a:srgbClr val="000000"/>
                          </a:solidFill>
                          <a:latin typeface="Calibri"/>
                        </a:rPr>
                        <a:t>fokal</a:t>
                      </a:r>
                      <a:r>
                        <a:rPr lang="tr-TR" sz="800" b="0" i="0" u="none" strike="noStrike" dirty="0">
                          <a:solidFill>
                            <a:srgbClr val="000000"/>
                          </a:solidFill>
                          <a:latin typeface="Calibri"/>
                        </a:rPr>
                        <a:t> </a:t>
                      </a:r>
                      <a:r>
                        <a:rPr lang="tr-TR" sz="800" b="0" i="0" u="none" strike="noStrike" dirty="0" err="1">
                          <a:solidFill>
                            <a:srgbClr val="000000"/>
                          </a:solidFill>
                          <a:latin typeface="Calibri"/>
                        </a:rPr>
                        <a:t>lösemik</a:t>
                      </a:r>
                      <a:r>
                        <a:rPr lang="tr-TR" sz="800" b="0" i="0" u="none" strike="noStrike" dirty="0">
                          <a:solidFill>
                            <a:srgbClr val="000000"/>
                          </a:solidFill>
                          <a:latin typeface="Calibri"/>
                        </a:rPr>
                        <a:t> tutulmalar radyoterapiden daha fazla yarar görürler. Akut </a:t>
                      </a:r>
                      <a:r>
                        <a:rPr lang="tr-TR" sz="800" b="0" i="0" u="none" strike="noStrike" dirty="0" err="1">
                          <a:solidFill>
                            <a:srgbClr val="000000"/>
                          </a:solidFill>
                          <a:latin typeface="Calibri"/>
                        </a:rPr>
                        <a:t>meningeal</a:t>
                      </a:r>
                      <a:r>
                        <a:rPr lang="tr-TR" sz="800" b="0" i="0" u="none" strike="noStrike" dirty="0">
                          <a:solidFill>
                            <a:srgbClr val="000000"/>
                          </a:solidFill>
                          <a:latin typeface="Calibri"/>
                        </a:rPr>
                        <a:t> löseminin başarılı tedavisinden sonra </a:t>
                      </a:r>
                      <a:r>
                        <a:rPr lang="tr-TR" sz="800" b="0" i="0" u="none" strike="noStrike" dirty="0" err="1">
                          <a:solidFill>
                            <a:srgbClr val="000000"/>
                          </a:solidFill>
                          <a:latin typeface="Calibri"/>
                        </a:rPr>
                        <a:t>profilaktik</a:t>
                      </a:r>
                      <a:r>
                        <a:rPr lang="tr-TR" sz="800" b="0" i="0" u="none" strike="noStrike" dirty="0">
                          <a:solidFill>
                            <a:srgbClr val="000000"/>
                          </a:solidFill>
                          <a:latin typeface="Calibri"/>
                        </a:rPr>
                        <a:t> olarak üçlü tedavi yapılması yararlı olur.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Sitarabine karşı aşırı duyarlılığı olanlarda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Ara-</a:t>
                      </a:r>
                      <a:r>
                        <a:rPr lang="tr-TR" sz="800" b="0" i="0" u="none" strike="noStrike" dirty="0" err="1">
                          <a:solidFill>
                            <a:srgbClr val="000000"/>
                          </a:solidFill>
                          <a:latin typeface="Calibri"/>
                        </a:rPr>
                        <a:t>Cell</a:t>
                      </a:r>
                      <a:r>
                        <a:rPr lang="tr-TR" sz="800" b="0" i="0" u="none" strike="noStrike" dirty="0">
                          <a:solidFill>
                            <a:srgbClr val="000000"/>
                          </a:solidFill>
                          <a:latin typeface="Calibri"/>
                        </a:rPr>
                        <a:t> 50 mg/ml, yüksek doz tedavi amacıyla kullanılır. Yüksek doz tedavi genellikle 1-3 g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/m2 hesabı ile 1-3 saatlik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enfüzyon</a:t>
                      </a:r>
                      <a:r>
                        <a:rPr lang="tr-TR" sz="800" b="0" i="0" u="none" strike="noStrike" dirty="0">
                          <a:solidFill>
                            <a:srgbClr val="000000"/>
                          </a:solidFill>
                          <a:latin typeface="Calibri"/>
                        </a:rPr>
                        <a:t> şeklinde 12 saatlik </a:t>
                      </a:r>
                      <a:r>
                        <a:rPr lang="tr-TR" sz="800" b="0" i="0" u="none" strike="noStrike" dirty="0" err="1">
                          <a:solidFill>
                            <a:srgbClr val="000000"/>
                          </a:solidFill>
                          <a:latin typeface="Calibri"/>
                        </a:rPr>
                        <a:t>intervallerle</a:t>
                      </a:r>
                      <a:r>
                        <a:rPr lang="tr-TR" sz="800" b="0" i="0" u="none" strike="noStrike" dirty="0">
                          <a:solidFill>
                            <a:srgbClr val="000000"/>
                          </a:solidFill>
                          <a:latin typeface="Calibri"/>
                        </a:rPr>
                        <a:t> 4-6 gün kadar kullanılır. Konvansiyonel dozlarda,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solüsyon 20 mg/ml aşağıdaki durumlarda uygulanır. Akut lösemi vakalarında </a:t>
                      </a:r>
                      <a:r>
                        <a:rPr lang="tr-TR" sz="800" b="0" i="0" u="none" strike="noStrike" dirty="0" err="1">
                          <a:solidFill>
                            <a:srgbClr val="000000"/>
                          </a:solidFill>
                          <a:latin typeface="Calibri"/>
                        </a:rPr>
                        <a:t>remisyon</a:t>
                      </a:r>
                      <a:r>
                        <a:rPr lang="tr-TR" sz="800" b="0" i="0" u="none" strike="noStrike" dirty="0">
                          <a:solidFill>
                            <a:srgbClr val="000000"/>
                          </a:solidFill>
                          <a:latin typeface="Calibri"/>
                        </a:rPr>
                        <a:t> indüksiyonu için konvansiyonel dozlar 100-200 mg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/m2/gün olup genellikle sürekli </a:t>
                      </a:r>
                      <a:r>
                        <a:rPr lang="tr-TR" sz="800" b="0" i="0" u="none" strike="noStrike" dirty="0" err="1">
                          <a:solidFill>
                            <a:srgbClr val="000000"/>
                          </a:solidFill>
                          <a:latin typeface="Calibri"/>
                        </a:rPr>
                        <a:t>enfüzyon</a:t>
                      </a:r>
                      <a:r>
                        <a:rPr lang="tr-TR" sz="800" b="0" i="0" u="none" strike="noStrike" dirty="0">
                          <a:solidFill>
                            <a:srgbClr val="000000"/>
                          </a:solidFill>
                          <a:latin typeface="Calibri"/>
                        </a:rPr>
                        <a:t> veya 5-10 gün boyunca kısa </a:t>
                      </a:r>
                      <a:r>
                        <a:rPr lang="tr-TR" sz="800" b="0" i="0" u="none" strike="noStrike" dirty="0" err="1">
                          <a:solidFill>
                            <a:srgbClr val="000000"/>
                          </a:solidFill>
                          <a:latin typeface="Calibri"/>
                        </a:rPr>
                        <a:t>enfüzyonlar</a:t>
                      </a:r>
                      <a:r>
                        <a:rPr lang="tr-TR" sz="800" b="0" i="0" u="none" strike="noStrike" dirty="0">
                          <a:solidFill>
                            <a:srgbClr val="000000"/>
                          </a:solidFill>
                          <a:latin typeface="Calibri"/>
                        </a:rPr>
                        <a:t> şeklinde olabilir. </a:t>
                      </a:r>
                      <a:r>
                        <a:rPr lang="tr-TR" sz="800" b="0" i="0" u="none" strike="noStrike" dirty="0" err="1">
                          <a:solidFill>
                            <a:srgbClr val="000000"/>
                          </a:solidFill>
                          <a:latin typeface="Calibri"/>
                        </a:rPr>
                        <a:t>Remisyonun</a:t>
                      </a:r>
                      <a:r>
                        <a:rPr lang="tr-TR" sz="800" b="0" i="0" u="none" strike="noStrike" dirty="0">
                          <a:solidFill>
                            <a:srgbClr val="000000"/>
                          </a:solidFill>
                          <a:latin typeface="Calibri"/>
                        </a:rPr>
                        <a:t> devamı için gereken dozlar 70-200 mg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/m2/gün olup çabuk i.v. enjeksiyonlar veya 4 haftalık aralarla 5 günlük s.c. enjeksiyonlar şeklindedir.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a:t>
                      </a:r>
                      <a:r>
                        <a:rPr lang="tr-TR" sz="800" b="0" i="0" u="none" strike="noStrike" dirty="0">
                          <a:solidFill>
                            <a:srgbClr val="000000"/>
                          </a:solidFill>
                          <a:latin typeface="Calibri"/>
                        </a:rPr>
                        <a:t> tedavisi: Yetişkinler: Uygun bir </a:t>
                      </a:r>
                      <a:r>
                        <a:rPr lang="tr-TR" sz="800" b="0" i="0" u="none" strike="noStrike" dirty="0" err="1">
                          <a:solidFill>
                            <a:srgbClr val="000000"/>
                          </a:solidFill>
                          <a:latin typeface="Calibri"/>
                        </a:rPr>
                        <a:t>polikemoterapötik</a:t>
                      </a:r>
                      <a:r>
                        <a:rPr lang="tr-TR" sz="800" b="0" i="0" u="none" strike="noStrike" dirty="0">
                          <a:solidFill>
                            <a:srgbClr val="000000"/>
                          </a:solidFill>
                          <a:latin typeface="Calibri"/>
                        </a:rPr>
                        <a:t> model kullanılır. Tedavi </a:t>
                      </a:r>
                      <a:r>
                        <a:rPr lang="tr-TR" sz="800" b="0" i="0" u="none" strike="noStrike" dirty="0" err="1">
                          <a:solidFill>
                            <a:srgbClr val="000000"/>
                          </a:solidFill>
                          <a:latin typeface="Calibri"/>
                        </a:rPr>
                        <a:t>siklusunun</a:t>
                      </a:r>
                      <a:r>
                        <a:rPr lang="tr-TR" sz="800" b="0" i="0" u="none" strike="noStrike" dirty="0">
                          <a:solidFill>
                            <a:srgbClr val="000000"/>
                          </a:solidFill>
                          <a:latin typeface="Calibri"/>
                        </a:rPr>
                        <a:t> 8. günü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300 mg/m2 şeklinde uygulanır. Çocuklar: Hastalığın safhasına ve histolojik tipine bağlı olarak farklı dozların kullanıldığı değişik tedavi protokollerinin bir parçası olarak,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çocuklardaki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lenfomaların</a:t>
                      </a:r>
                      <a:r>
                        <a:rPr lang="tr-TR" sz="800" b="0" i="0" u="none" strike="noStrike" dirty="0">
                          <a:solidFill>
                            <a:srgbClr val="000000"/>
                          </a:solidFill>
                          <a:latin typeface="Calibri"/>
                        </a:rPr>
                        <a:t> tedavisinde kullanılır.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tedavi: Her 2-7 günler arası 5-30 mg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/m2 ile yapılır. Normal olarak, kümülatif </a:t>
                      </a:r>
                      <a:r>
                        <a:rPr lang="tr-TR" sz="800" b="0" i="0" u="none" strike="noStrike" dirty="0" err="1">
                          <a:solidFill>
                            <a:srgbClr val="000000"/>
                          </a:solidFill>
                          <a:latin typeface="Calibri"/>
                        </a:rPr>
                        <a:t>nörotoksisite</a:t>
                      </a:r>
                      <a:r>
                        <a:rPr lang="tr-TR" sz="800" b="0" i="0" u="none" strike="noStrike" dirty="0">
                          <a:solidFill>
                            <a:srgbClr val="000000"/>
                          </a:solidFill>
                          <a:latin typeface="Calibri"/>
                        </a:rPr>
                        <a:t> tehlikesinden dolayı,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tedavideki doz </a:t>
                      </a:r>
                      <a:r>
                        <a:rPr lang="tr-TR" sz="800" b="0" i="0" u="none" strike="noStrike" dirty="0" err="1">
                          <a:solidFill>
                            <a:srgbClr val="000000"/>
                          </a:solidFill>
                          <a:latin typeface="Calibri"/>
                        </a:rPr>
                        <a:t>intervalleri</a:t>
                      </a:r>
                      <a:r>
                        <a:rPr lang="tr-TR" sz="800" b="0" i="0" u="none" strike="noStrike" dirty="0">
                          <a:solidFill>
                            <a:srgbClr val="000000"/>
                          </a:solidFill>
                          <a:latin typeface="Calibri"/>
                        </a:rPr>
                        <a:t> 3-5 günden daha az olmamalıdır. Genellikle uygulanan doz her 4 günde bir uygulanan 30 mg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/m2'dir. Genellikle, </a:t>
                      </a:r>
                      <a:r>
                        <a:rPr lang="tr-TR" sz="800" b="0" i="0" u="none" strike="noStrike" dirty="0" err="1">
                          <a:solidFill>
                            <a:srgbClr val="000000"/>
                          </a:solidFill>
                          <a:latin typeface="Calibri"/>
                        </a:rPr>
                        <a:t>polikemoterapi</a:t>
                      </a:r>
                      <a:r>
                        <a:rPr lang="tr-TR" sz="800" b="0" i="0" u="none" strike="noStrike" dirty="0">
                          <a:solidFill>
                            <a:srgbClr val="000000"/>
                          </a:solidFill>
                          <a:latin typeface="Calibri"/>
                        </a:rPr>
                        <a:t> modellerinin bir parçası olarak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50 mg/</a:t>
                      </a:r>
                      <a:r>
                        <a:rPr lang="tr-TR" sz="800" b="0" i="0" u="none" strike="noStrike" dirty="0" err="1">
                          <a:solidFill>
                            <a:srgbClr val="000000"/>
                          </a:solidFill>
                          <a:latin typeface="Calibri"/>
                        </a:rPr>
                        <a:t>ml'lik</a:t>
                      </a:r>
                      <a:r>
                        <a:rPr lang="tr-TR" sz="800" b="0" i="0" u="none" strike="noStrike" dirty="0">
                          <a:solidFill>
                            <a:srgbClr val="000000"/>
                          </a:solidFill>
                          <a:latin typeface="Calibri"/>
                        </a:rPr>
                        <a:t> dozlarda uygulanır.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solüsyon 50 mg/ml yalnızca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olarak kullanılmalıdır.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veya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yetmezlik durumunda </a:t>
                      </a:r>
                      <a:r>
                        <a:rPr lang="tr-TR" sz="800" b="0" i="0" u="none" strike="noStrike" dirty="0" err="1">
                          <a:solidFill>
                            <a:srgbClr val="000000"/>
                          </a:solidFill>
                          <a:latin typeface="Calibri"/>
                        </a:rPr>
                        <a:t>konvansiyonal</a:t>
                      </a:r>
                      <a:r>
                        <a:rPr lang="tr-TR" sz="800" b="0" i="0" u="none" strike="noStrike" dirty="0">
                          <a:solidFill>
                            <a:srgbClr val="000000"/>
                          </a:solidFill>
                          <a:latin typeface="Calibri"/>
                        </a:rPr>
                        <a:t> dozlarda azaltma gerekmemektedir.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hemodiyalize edilebilir. Bu nedenle diyaliz hastalarına diyaliz esnasında veya hemen öncesinde doğrudan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solüsyon 50 mg/ml uygulanmamalıdır.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Sitarabin</a:t>
                      </a:r>
                      <a:r>
                        <a:rPr lang="tr-TR" sz="800" b="0" i="0" u="none" strike="noStrike" dirty="0">
                          <a:solidFill>
                            <a:srgbClr val="000000"/>
                          </a:solidFill>
                          <a:latin typeface="Calibri"/>
                        </a:rPr>
                        <a:t> sendromu: Ateş,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kemik ağrısı, göğüs ağrısı, </a:t>
                      </a:r>
                      <a:r>
                        <a:rPr lang="tr-TR" sz="800" b="0" i="0" u="none" strike="noStrike" dirty="0" err="1">
                          <a:solidFill>
                            <a:srgbClr val="000000"/>
                          </a:solidFill>
                          <a:latin typeface="Calibri"/>
                        </a:rPr>
                        <a:t>makülopapüler</a:t>
                      </a:r>
                      <a:r>
                        <a:rPr lang="tr-TR" sz="800" b="0" i="0" u="none" strike="noStrike" dirty="0">
                          <a:solidFill>
                            <a:srgbClr val="000000"/>
                          </a:solidFill>
                          <a:latin typeface="Calibri"/>
                        </a:rPr>
                        <a:t> döküntüler, </a:t>
                      </a:r>
                      <a:r>
                        <a:rPr lang="tr-TR" sz="800" b="0" i="0" u="none" strike="noStrike" dirty="0" err="1">
                          <a:solidFill>
                            <a:srgbClr val="000000"/>
                          </a:solidFill>
                          <a:latin typeface="Calibri"/>
                        </a:rPr>
                        <a:t>konjonktivit</a:t>
                      </a:r>
                      <a:r>
                        <a:rPr lang="tr-TR" sz="800" b="0" i="0" u="none" strike="noStrike" dirty="0">
                          <a:solidFill>
                            <a:srgbClr val="000000"/>
                          </a:solidFill>
                          <a:latin typeface="Calibri"/>
                        </a:rPr>
                        <a:t>, halsizlikle kendini gösteren bir sendromdur. İlaç uygulandıktan 6-12 saat sonra ortaya çıkar. Bu sendromun tedavisinde veya önlenmesinde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kullanılır. Hematolojik: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kemik iliğini baskılayıcı bir ilaç olduğu için tedavi sırasında anemi,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megaloblastoz</a:t>
                      </a:r>
                      <a:r>
                        <a:rPr lang="tr-TR" sz="800" b="0" i="0" u="none" strike="noStrike" dirty="0">
                          <a:solidFill>
                            <a:srgbClr val="000000"/>
                          </a:solidFill>
                          <a:latin typeface="Calibri"/>
                        </a:rPr>
                        <a:t>, </a:t>
                      </a:r>
                      <a:r>
                        <a:rPr lang="tr-TR" sz="800" b="0" i="0" u="none" strike="noStrike" dirty="0" err="1">
                          <a:solidFill>
                            <a:srgbClr val="000000"/>
                          </a:solidFill>
                          <a:latin typeface="Calibri"/>
                        </a:rPr>
                        <a:t>retikülositlerde</a:t>
                      </a:r>
                      <a:r>
                        <a:rPr lang="tr-TR" sz="800" b="0" i="0" u="none" strike="noStrike" dirty="0">
                          <a:solidFill>
                            <a:srgbClr val="000000"/>
                          </a:solidFill>
                          <a:latin typeface="Calibri"/>
                        </a:rPr>
                        <a:t> azalma görülebilir. Bu reaksiyonların şiddeti doza ve tedavi programına bağlıdır.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yayma ve kemik iliği morfolojisinde hücresel değişiklikler görülebilir. Enfeksiyonlar: </a:t>
                      </a:r>
                      <a:r>
                        <a:rPr lang="tr-TR" sz="800" b="0" i="0" u="none" strike="noStrike" dirty="0" err="1">
                          <a:solidFill>
                            <a:srgbClr val="000000"/>
                          </a:solidFill>
                          <a:latin typeface="Calibri"/>
                        </a:rPr>
                        <a:t>Selüler</a:t>
                      </a:r>
                      <a:r>
                        <a:rPr lang="tr-TR" sz="800" b="0" i="0" u="none" strike="noStrike" dirty="0">
                          <a:solidFill>
                            <a:srgbClr val="000000"/>
                          </a:solidFill>
                          <a:latin typeface="Calibri"/>
                        </a:rPr>
                        <a:t> veya </a:t>
                      </a:r>
                      <a:r>
                        <a:rPr lang="tr-TR" sz="800" b="0" i="0" u="none" strike="noStrike" dirty="0" err="1">
                          <a:solidFill>
                            <a:srgbClr val="000000"/>
                          </a:solidFill>
                          <a:latin typeface="Calibri"/>
                        </a:rPr>
                        <a:t>hümoral</a:t>
                      </a:r>
                      <a:r>
                        <a:rPr lang="tr-TR" sz="800" b="0" i="0" u="none" strike="noStrike" dirty="0">
                          <a:solidFill>
                            <a:srgbClr val="000000"/>
                          </a:solidFill>
                          <a:latin typeface="Calibri"/>
                        </a:rPr>
                        <a:t> bağışıklığı etkileyen dozlarda tek başına veya diğer </a:t>
                      </a:r>
                      <a:r>
                        <a:rPr lang="tr-TR" sz="800" b="0" i="0" u="none" strike="noStrike" dirty="0" err="1">
                          <a:solidFill>
                            <a:srgbClr val="000000"/>
                          </a:solidFill>
                          <a:latin typeface="Calibri"/>
                        </a:rPr>
                        <a:t>sitostatiklerle</a:t>
                      </a:r>
                      <a:r>
                        <a:rPr lang="tr-TR" sz="800" b="0" i="0" u="none" strike="noStrike" dirty="0">
                          <a:solidFill>
                            <a:srgbClr val="000000"/>
                          </a:solidFill>
                          <a:latin typeface="Calibri"/>
                        </a:rPr>
                        <a:t> birlikte kullanılan </a:t>
                      </a:r>
                      <a:r>
                        <a:rPr lang="tr-TR" sz="800" b="0" i="0" u="none" strike="noStrike" dirty="0" err="1">
                          <a:solidFill>
                            <a:srgbClr val="000000"/>
                          </a:solidFill>
                          <a:latin typeface="Calibri"/>
                        </a:rPr>
                        <a:t>sitarabine</a:t>
                      </a:r>
                      <a:r>
                        <a:rPr lang="tr-TR" sz="800" b="0" i="0" u="none" strike="noStrike" dirty="0">
                          <a:solidFill>
                            <a:srgbClr val="000000"/>
                          </a:solidFill>
                          <a:latin typeface="Calibri"/>
                        </a:rPr>
                        <a:t> bağlı olarak </a:t>
                      </a:r>
                      <a:r>
                        <a:rPr lang="tr-TR" sz="800" b="0" i="0" u="none" strike="noStrike" dirty="0" err="1">
                          <a:solidFill>
                            <a:srgbClr val="000000"/>
                          </a:solidFill>
                          <a:latin typeface="Calibri"/>
                        </a:rPr>
                        <a:t>viral</a:t>
                      </a:r>
                      <a:r>
                        <a:rPr lang="tr-TR" sz="800" b="0" i="0" u="none" strike="noStrike" dirty="0">
                          <a:solidFill>
                            <a:srgbClr val="000000"/>
                          </a:solidFill>
                          <a:latin typeface="Calibri"/>
                        </a:rPr>
                        <a:t>, bakteriyel, </a:t>
                      </a:r>
                      <a:r>
                        <a:rPr lang="tr-TR" sz="800" b="0" i="0" u="none" strike="noStrike" dirty="0" err="1">
                          <a:solidFill>
                            <a:srgbClr val="000000"/>
                          </a:solidFill>
                          <a:latin typeface="Calibri"/>
                        </a:rPr>
                        <a:t>fungal</a:t>
                      </a:r>
                      <a:r>
                        <a:rPr lang="tr-TR" sz="800" b="0" i="0" u="none" strike="noStrike" dirty="0">
                          <a:solidFill>
                            <a:srgbClr val="000000"/>
                          </a:solidFill>
                          <a:latin typeface="Calibri"/>
                        </a:rPr>
                        <a:t>, </a:t>
                      </a:r>
                      <a:r>
                        <a:rPr lang="tr-TR" sz="800" b="0" i="0" u="none" strike="noStrike" dirty="0" err="1">
                          <a:solidFill>
                            <a:srgbClr val="000000"/>
                          </a:solidFill>
                          <a:latin typeface="Calibri"/>
                        </a:rPr>
                        <a:t>parazitik</a:t>
                      </a:r>
                      <a:r>
                        <a:rPr lang="tr-TR" sz="800" b="0" i="0" u="none" strike="noStrike" dirty="0">
                          <a:solidFill>
                            <a:srgbClr val="000000"/>
                          </a:solidFill>
                          <a:latin typeface="Calibri"/>
                        </a:rPr>
                        <a:t> veya </a:t>
                      </a:r>
                      <a:r>
                        <a:rPr lang="tr-TR" sz="800" b="0" i="0" u="none" strike="noStrike" dirty="0" err="1">
                          <a:solidFill>
                            <a:srgbClr val="000000"/>
                          </a:solidFill>
                          <a:latin typeface="Calibri"/>
                        </a:rPr>
                        <a:t>saprofitik</a:t>
                      </a:r>
                      <a:r>
                        <a:rPr lang="tr-TR" sz="800" b="0" i="0" u="none" strike="noStrike" dirty="0">
                          <a:solidFill>
                            <a:srgbClr val="000000"/>
                          </a:solidFill>
                          <a:latin typeface="Calibri"/>
                        </a:rPr>
                        <a:t> enfeksiyonlar görülebilir. Bu enfeksiyonlar hafif olduğu gibi ağır, hatta ölümcül de olabilir. En sık görülen yan etkiler: İştahsızlık, bulantı, kusma (hızlı i.v. enjeksiyonun ardından),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oral veya anal </a:t>
                      </a:r>
                      <a:r>
                        <a:rPr lang="tr-TR" sz="800" b="0" i="0" u="none" strike="noStrike" dirty="0" err="1">
                          <a:solidFill>
                            <a:srgbClr val="000000"/>
                          </a:solidFill>
                          <a:latin typeface="Calibri"/>
                        </a:rPr>
                        <a:t>enflamasyon</a:t>
                      </a:r>
                      <a:r>
                        <a:rPr lang="tr-TR" sz="800" b="0" i="0" u="none" strike="noStrike" dirty="0">
                          <a:solidFill>
                            <a:srgbClr val="000000"/>
                          </a:solidFill>
                          <a:latin typeface="Calibri"/>
                        </a:rPr>
                        <a:t> veya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karaciğer işlev bozukluğu, ateş, döküntü, </a:t>
                      </a:r>
                      <a:r>
                        <a:rPr lang="tr-TR" sz="800" b="0" i="0" u="none" strike="noStrike" dirty="0" err="1">
                          <a:solidFill>
                            <a:srgbClr val="000000"/>
                          </a:solidFill>
                          <a:latin typeface="Calibri"/>
                        </a:rPr>
                        <a:t>tromboflebit</a:t>
                      </a:r>
                      <a:r>
                        <a:rPr lang="tr-TR" sz="800" b="0" i="0" u="none" strike="noStrike" dirty="0">
                          <a:solidFill>
                            <a:srgbClr val="000000"/>
                          </a:solidFill>
                          <a:latin typeface="Calibri"/>
                        </a:rPr>
                        <a:t>, kanama.</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31917" y="521317"/>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1052736"/>
          <a:ext cx="11137236" cy="4873305"/>
        </p:xfrm>
        <a:graphic>
          <a:graphicData uri="http://schemas.openxmlformats.org/drawingml/2006/table">
            <a:tbl>
              <a:tblPr/>
              <a:tblGrid>
                <a:gridCol w="314260"/>
                <a:gridCol w="758556"/>
                <a:gridCol w="1500857"/>
                <a:gridCol w="1280064"/>
                <a:gridCol w="2671203"/>
                <a:gridCol w="4612296"/>
              </a:tblGrid>
              <a:tr h="4873305">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CYTARABINE Ampul ( Sitarabin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Çocuklarda ve erişkinlerde görülen akut </a:t>
                      </a:r>
                      <a:r>
                        <a:rPr lang="tr-TR" sz="800" b="0" i="0" u="none" strike="noStrike" dirty="0" err="1">
                          <a:solidFill>
                            <a:srgbClr val="000000"/>
                          </a:solidFill>
                          <a:latin typeface="Calibri"/>
                        </a:rPr>
                        <a:t>miyelostik</a:t>
                      </a:r>
                      <a:r>
                        <a:rPr lang="tr-TR" sz="800" b="0" i="0" u="none" strike="noStrike" dirty="0">
                          <a:solidFill>
                            <a:srgbClr val="000000"/>
                          </a:solidFill>
                          <a:latin typeface="Calibri"/>
                        </a:rPr>
                        <a:t> lösemide (AML) </a:t>
                      </a:r>
                      <a:r>
                        <a:rPr lang="tr-TR" sz="800" b="0" i="0" u="none" strike="noStrike" dirty="0" err="1">
                          <a:solidFill>
                            <a:srgbClr val="000000"/>
                          </a:solidFill>
                          <a:latin typeface="Calibri"/>
                        </a:rPr>
                        <a:t>remisyonun</a:t>
                      </a:r>
                      <a:r>
                        <a:rPr lang="tr-TR" sz="800" b="0" i="0" u="none" strike="noStrike" dirty="0">
                          <a:solidFill>
                            <a:srgbClr val="000000"/>
                          </a:solidFill>
                          <a:latin typeface="Calibri"/>
                        </a:rPr>
                        <a:t> başlatılması ve idamesi amacıyla kullanılır. Ayrıca akut </a:t>
                      </a:r>
                      <a:r>
                        <a:rPr lang="tr-TR" sz="800" b="0" i="0" u="none" strike="noStrike" dirty="0" err="1">
                          <a:solidFill>
                            <a:srgbClr val="000000"/>
                          </a:solidFill>
                          <a:latin typeface="Calibri"/>
                        </a:rPr>
                        <a:t>lenfositik</a:t>
                      </a:r>
                      <a:r>
                        <a:rPr lang="tr-TR" sz="800" b="0" i="0" u="none" strike="noStrike" dirty="0">
                          <a:solidFill>
                            <a:srgbClr val="000000"/>
                          </a:solidFill>
                          <a:latin typeface="Calibri"/>
                        </a:rPr>
                        <a:t> lösemi (ALL) ve kronik </a:t>
                      </a:r>
                      <a:r>
                        <a:rPr lang="tr-TR" sz="800" b="0" i="0" u="none" strike="noStrike" dirty="0" err="1">
                          <a:solidFill>
                            <a:srgbClr val="000000"/>
                          </a:solidFill>
                          <a:latin typeface="Calibri"/>
                        </a:rPr>
                        <a:t>miyelostik</a:t>
                      </a:r>
                      <a:r>
                        <a:rPr lang="tr-TR" sz="800" b="0" i="0" u="none" strike="noStrike" dirty="0">
                          <a:solidFill>
                            <a:srgbClr val="000000"/>
                          </a:solidFill>
                          <a:latin typeface="Calibri"/>
                        </a:rPr>
                        <a:t> löseminin (KML) </a:t>
                      </a:r>
                      <a:r>
                        <a:rPr lang="tr-TR" sz="800" b="0" i="0" u="none" strike="noStrike" dirty="0" err="1">
                          <a:solidFill>
                            <a:srgbClr val="000000"/>
                          </a:solidFill>
                          <a:latin typeface="Calibri"/>
                        </a:rPr>
                        <a:t>blast</a:t>
                      </a:r>
                      <a:r>
                        <a:rPr lang="tr-TR" sz="800" b="0" i="0" u="none" strike="noStrike" dirty="0">
                          <a:solidFill>
                            <a:srgbClr val="000000"/>
                          </a:solidFill>
                          <a:latin typeface="Calibri"/>
                        </a:rPr>
                        <a:t> fazında da kullanılır. AML: Aynı tedavi programına çocukların verdiği yanıt oranı erişkinlerden daha yüksektir. ALL: Diğer tedavilerden sonra alevlenme dönemine giren </a:t>
                      </a:r>
                      <a:r>
                        <a:rPr lang="tr-TR" sz="800" b="0" i="0" u="none" strike="noStrike" dirty="0" err="1">
                          <a:solidFill>
                            <a:srgbClr val="000000"/>
                          </a:solidFill>
                          <a:latin typeface="Calibri"/>
                        </a:rPr>
                        <a:t>ALL'de</a:t>
                      </a:r>
                      <a:r>
                        <a:rPr lang="tr-TR" sz="800" b="0" i="0" u="none" strike="noStrike" dirty="0">
                          <a:solidFill>
                            <a:srgbClr val="000000"/>
                          </a:solidFill>
                          <a:latin typeface="Calibri"/>
                        </a:rPr>
                        <a:t> tek başına veya diğer </a:t>
                      </a:r>
                      <a:r>
                        <a:rPr lang="tr-TR" sz="800" b="0" i="0" u="none" strike="noStrike" dirty="0" err="1">
                          <a:solidFill>
                            <a:srgbClr val="000000"/>
                          </a:solidFill>
                          <a:latin typeface="Calibri"/>
                        </a:rPr>
                        <a:t>antineoplastiklerle</a:t>
                      </a:r>
                      <a:r>
                        <a:rPr lang="tr-TR" sz="800" b="0" i="0" u="none" strike="noStrike" dirty="0">
                          <a:solidFill>
                            <a:srgbClr val="000000"/>
                          </a:solidFill>
                          <a:latin typeface="Calibri"/>
                        </a:rPr>
                        <a:t> birlikte etki gösterir. </a:t>
                      </a:r>
                      <a:r>
                        <a:rPr lang="tr-TR" sz="800" b="0" i="0" u="none" strike="noStrike" dirty="0" err="1">
                          <a:solidFill>
                            <a:srgbClr val="000000"/>
                          </a:solidFill>
                          <a:latin typeface="Calibri"/>
                        </a:rPr>
                        <a:t>Meningeal</a:t>
                      </a:r>
                      <a:r>
                        <a:rPr lang="tr-TR" sz="800" b="0" i="0" u="none" strike="noStrike" dirty="0">
                          <a:solidFill>
                            <a:srgbClr val="000000"/>
                          </a:solidFill>
                          <a:latin typeface="Calibri"/>
                        </a:rPr>
                        <a:t> lösemide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kullanım: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akut lösemide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olarak kullanılabilir. Doz, SSS bulgularının tipine ve şiddetine, ayrıca daha önceki tedaviden alınan yanıta bağlı olarak saptanır. </a:t>
                      </a:r>
                      <a:r>
                        <a:rPr lang="tr-TR" sz="800" b="0" i="0" u="none" strike="noStrike" dirty="0" err="1">
                          <a:solidFill>
                            <a:srgbClr val="000000"/>
                          </a:solidFill>
                          <a:latin typeface="Calibri"/>
                        </a:rPr>
                        <a:t>SSS'deki</a:t>
                      </a:r>
                      <a:r>
                        <a:rPr lang="tr-TR" sz="800" b="0" i="0" u="none" strike="noStrike" dirty="0">
                          <a:solidFill>
                            <a:srgbClr val="000000"/>
                          </a:solidFill>
                          <a:latin typeface="Calibri"/>
                        </a:rPr>
                        <a:t> </a:t>
                      </a:r>
                      <a:r>
                        <a:rPr lang="tr-TR" sz="800" b="0" i="0" u="none" strike="noStrike" dirty="0" err="1">
                          <a:solidFill>
                            <a:srgbClr val="000000"/>
                          </a:solidFill>
                          <a:latin typeface="Calibri"/>
                        </a:rPr>
                        <a:t>fokal</a:t>
                      </a:r>
                      <a:r>
                        <a:rPr lang="tr-TR" sz="800" b="0" i="0" u="none" strike="noStrike" dirty="0">
                          <a:solidFill>
                            <a:srgbClr val="000000"/>
                          </a:solidFill>
                          <a:latin typeface="Calibri"/>
                        </a:rPr>
                        <a:t> </a:t>
                      </a:r>
                      <a:r>
                        <a:rPr lang="tr-TR" sz="800" b="0" i="0" u="none" strike="noStrike" dirty="0" err="1">
                          <a:solidFill>
                            <a:srgbClr val="000000"/>
                          </a:solidFill>
                          <a:latin typeface="Calibri"/>
                        </a:rPr>
                        <a:t>lösemik</a:t>
                      </a:r>
                      <a:r>
                        <a:rPr lang="tr-TR" sz="800" b="0" i="0" u="none" strike="noStrike" dirty="0">
                          <a:solidFill>
                            <a:srgbClr val="000000"/>
                          </a:solidFill>
                          <a:latin typeface="Calibri"/>
                        </a:rPr>
                        <a:t> tutulmalar radyoterapiden daha fazla yarar görürler. Akut </a:t>
                      </a:r>
                      <a:r>
                        <a:rPr lang="tr-TR" sz="800" b="0" i="0" u="none" strike="noStrike" dirty="0" err="1">
                          <a:solidFill>
                            <a:srgbClr val="000000"/>
                          </a:solidFill>
                          <a:latin typeface="Calibri"/>
                        </a:rPr>
                        <a:t>meningeal</a:t>
                      </a:r>
                      <a:r>
                        <a:rPr lang="tr-TR" sz="800" b="0" i="0" u="none" strike="noStrike" dirty="0">
                          <a:solidFill>
                            <a:srgbClr val="000000"/>
                          </a:solidFill>
                          <a:latin typeface="Calibri"/>
                        </a:rPr>
                        <a:t> löseminin başarılı tedavisinden sonra </a:t>
                      </a:r>
                      <a:r>
                        <a:rPr lang="tr-TR" sz="800" b="0" i="0" u="none" strike="noStrike" dirty="0" err="1">
                          <a:solidFill>
                            <a:srgbClr val="000000"/>
                          </a:solidFill>
                          <a:latin typeface="Calibri"/>
                        </a:rPr>
                        <a:t>profilaktik</a:t>
                      </a:r>
                      <a:r>
                        <a:rPr lang="tr-TR" sz="800" b="0" i="0" u="none" strike="noStrike" dirty="0">
                          <a:solidFill>
                            <a:srgbClr val="000000"/>
                          </a:solidFill>
                          <a:latin typeface="Calibri"/>
                        </a:rPr>
                        <a:t> olarak üçlü tedavi yapılması yararlı olur.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Sitarabine karşı aşırı duyarlılığı olanlarda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Akut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lenfositik</a:t>
                      </a:r>
                      <a:r>
                        <a:rPr lang="tr-TR" sz="800" b="0" i="0" u="none" strike="noStrike" dirty="0">
                          <a:solidFill>
                            <a:srgbClr val="000000"/>
                          </a:solidFill>
                          <a:latin typeface="Calibri"/>
                        </a:rPr>
                        <a:t> lösemide i.v. uygulama: İndüksiyon tedavisinde diğer </a:t>
                      </a:r>
                      <a:r>
                        <a:rPr lang="tr-TR" sz="800" b="0" i="0" u="none" strike="noStrike" dirty="0" err="1">
                          <a:solidFill>
                            <a:srgbClr val="000000"/>
                          </a:solidFill>
                          <a:latin typeface="Calibri"/>
                        </a:rPr>
                        <a:t>antikanser</a:t>
                      </a:r>
                      <a:r>
                        <a:rPr lang="tr-TR" sz="800" b="0" i="0" u="none" strike="noStrike" dirty="0">
                          <a:solidFill>
                            <a:srgbClr val="000000"/>
                          </a:solidFill>
                          <a:latin typeface="Calibri"/>
                        </a:rPr>
                        <a:t> ilaçlarla kombine olarak mutat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dozu; her 12 saatte bir, 100 mg/m2 i.v. (1-7 günler) veya 100 mg/m2/gün devamlı i.v.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(1-7 günler) şeklinde uygulanır. </a:t>
                      </a:r>
                      <a:r>
                        <a:rPr lang="tr-TR" sz="800" b="0" i="0" u="none" strike="noStrike" dirty="0" err="1">
                          <a:solidFill>
                            <a:srgbClr val="000000"/>
                          </a:solidFill>
                          <a:latin typeface="Calibri"/>
                        </a:rPr>
                        <a:t>Meningeal</a:t>
                      </a:r>
                      <a:r>
                        <a:rPr lang="tr-TR" sz="800" b="0" i="0" u="none" strike="noStrike" dirty="0">
                          <a:solidFill>
                            <a:srgbClr val="000000"/>
                          </a:solidFill>
                          <a:latin typeface="Calibri"/>
                        </a:rPr>
                        <a:t> lösemide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akut lösemide 5 mg/m2 ile 75 mg/m2 vücut yüzey alanı dozları arasında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olarak kullanılmıştır. Kullanım sıklığı 4 gün süre ile günde 1 defalık tedavi rejiminden, her 4 günde bir yapılan tedavi rejimi arasında değişir. </a:t>
                      </a:r>
                      <a:r>
                        <a:rPr lang="tr-TR" sz="800" b="0" i="0" u="none" strike="noStrike" dirty="0" err="1">
                          <a:solidFill>
                            <a:srgbClr val="000000"/>
                          </a:solidFill>
                          <a:latin typeface="Calibri"/>
                        </a:rPr>
                        <a:t>Serebrospinal</a:t>
                      </a:r>
                      <a:r>
                        <a:rPr lang="tr-TR" sz="800" b="0" i="0" u="none" strike="noStrike" dirty="0">
                          <a:solidFill>
                            <a:srgbClr val="000000"/>
                          </a:solidFill>
                          <a:latin typeface="Calibri"/>
                        </a:rPr>
                        <a:t> sıvı bulguları normal hale gelene kadar en sıklıkla kullanılan doz; her 4 günde 1.30 mg/m2'dir.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Sitarabin</a:t>
                      </a:r>
                      <a:r>
                        <a:rPr lang="tr-TR" sz="800" b="0" i="0" u="none" strike="noStrike" dirty="0">
                          <a:solidFill>
                            <a:srgbClr val="000000"/>
                          </a:solidFill>
                          <a:latin typeface="Calibri"/>
                        </a:rPr>
                        <a:t> sendromu: Ateş,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kemik ağrısı, göğüs ağrısı, </a:t>
                      </a:r>
                      <a:r>
                        <a:rPr lang="tr-TR" sz="800" b="0" i="0" u="none" strike="noStrike" dirty="0" err="1">
                          <a:solidFill>
                            <a:srgbClr val="000000"/>
                          </a:solidFill>
                          <a:latin typeface="Calibri"/>
                        </a:rPr>
                        <a:t>makülopapüler</a:t>
                      </a:r>
                      <a:r>
                        <a:rPr lang="tr-TR" sz="800" b="0" i="0" u="none" strike="noStrike" dirty="0">
                          <a:solidFill>
                            <a:srgbClr val="000000"/>
                          </a:solidFill>
                          <a:latin typeface="Calibri"/>
                        </a:rPr>
                        <a:t> döküntüler, </a:t>
                      </a:r>
                      <a:r>
                        <a:rPr lang="tr-TR" sz="800" b="0" i="0" u="none" strike="noStrike" dirty="0" err="1">
                          <a:solidFill>
                            <a:srgbClr val="000000"/>
                          </a:solidFill>
                          <a:latin typeface="Calibri"/>
                        </a:rPr>
                        <a:t>konjonktivit</a:t>
                      </a:r>
                      <a:r>
                        <a:rPr lang="tr-TR" sz="800" b="0" i="0" u="none" strike="noStrike" dirty="0">
                          <a:solidFill>
                            <a:srgbClr val="000000"/>
                          </a:solidFill>
                          <a:latin typeface="Calibri"/>
                        </a:rPr>
                        <a:t>, halsizlikle kendini gösteren bir sendromdur. İlaç uygulandıktan 6-12 saat sonra ortaya çıkar. Bu sendromun tedavisinde veya önlenmesinde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kullanılır. Hematolojik: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kemik iliğini baskılayıcı bir ilaç olduğu için tedavi sırasında anemi,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megaloblastoz</a:t>
                      </a:r>
                      <a:r>
                        <a:rPr lang="tr-TR" sz="800" b="0" i="0" u="none" strike="noStrike" dirty="0">
                          <a:solidFill>
                            <a:srgbClr val="000000"/>
                          </a:solidFill>
                          <a:latin typeface="Calibri"/>
                        </a:rPr>
                        <a:t>, </a:t>
                      </a:r>
                      <a:r>
                        <a:rPr lang="tr-TR" sz="800" b="0" i="0" u="none" strike="noStrike" dirty="0" err="1">
                          <a:solidFill>
                            <a:srgbClr val="000000"/>
                          </a:solidFill>
                          <a:latin typeface="Calibri"/>
                        </a:rPr>
                        <a:t>retikülositlerde</a:t>
                      </a:r>
                      <a:r>
                        <a:rPr lang="tr-TR" sz="800" b="0" i="0" u="none" strike="noStrike" dirty="0">
                          <a:solidFill>
                            <a:srgbClr val="000000"/>
                          </a:solidFill>
                          <a:latin typeface="Calibri"/>
                        </a:rPr>
                        <a:t> azalma görülebilir. Bu reaksiyonların şiddeti doza ve tedavi programına bağlıdır.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yayma ve kemik iliği morfolojisinde hücresel değişiklikler görülebilir. Enfeksiyonlar: </a:t>
                      </a:r>
                      <a:r>
                        <a:rPr lang="tr-TR" sz="800" b="0" i="0" u="none" strike="noStrike" dirty="0" err="1">
                          <a:solidFill>
                            <a:srgbClr val="000000"/>
                          </a:solidFill>
                          <a:latin typeface="Calibri"/>
                        </a:rPr>
                        <a:t>Selüler</a:t>
                      </a:r>
                      <a:r>
                        <a:rPr lang="tr-TR" sz="800" b="0" i="0" u="none" strike="noStrike" dirty="0">
                          <a:solidFill>
                            <a:srgbClr val="000000"/>
                          </a:solidFill>
                          <a:latin typeface="Calibri"/>
                        </a:rPr>
                        <a:t> veya </a:t>
                      </a:r>
                      <a:r>
                        <a:rPr lang="tr-TR" sz="800" b="0" i="0" u="none" strike="noStrike" dirty="0" err="1">
                          <a:solidFill>
                            <a:srgbClr val="000000"/>
                          </a:solidFill>
                          <a:latin typeface="Calibri"/>
                        </a:rPr>
                        <a:t>hümoral</a:t>
                      </a:r>
                      <a:r>
                        <a:rPr lang="tr-TR" sz="800" b="0" i="0" u="none" strike="noStrike" dirty="0">
                          <a:solidFill>
                            <a:srgbClr val="000000"/>
                          </a:solidFill>
                          <a:latin typeface="Calibri"/>
                        </a:rPr>
                        <a:t> bağışıklığı etkileyen dozlarda tek başına veya diğer </a:t>
                      </a:r>
                      <a:r>
                        <a:rPr lang="tr-TR" sz="800" b="0" i="0" u="none" strike="noStrike" dirty="0" err="1">
                          <a:solidFill>
                            <a:srgbClr val="000000"/>
                          </a:solidFill>
                          <a:latin typeface="Calibri"/>
                        </a:rPr>
                        <a:t>sitostatiklerle</a:t>
                      </a:r>
                      <a:r>
                        <a:rPr lang="tr-TR" sz="800" b="0" i="0" u="none" strike="noStrike" dirty="0">
                          <a:solidFill>
                            <a:srgbClr val="000000"/>
                          </a:solidFill>
                          <a:latin typeface="Calibri"/>
                        </a:rPr>
                        <a:t> birlikte kullanılan </a:t>
                      </a:r>
                      <a:r>
                        <a:rPr lang="tr-TR" sz="800" b="0" i="0" u="none" strike="noStrike" dirty="0" err="1">
                          <a:solidFill>
                            <a:srgbClr val="000000"/>
                          </a:solidFill>
                          <a:latin typeface="Calibri"/>
                        </a:rPr>
                        <a:t>sitarabine</a:t>
                      </a:r>
                      <a:r>
                        <a:rPr lang="tr-TR" sz="800" b="0" i="0" u="none" strike="noStrike" dirty="0">
                          <a:solidFill>
                            <a:srgbClr val="000000"/>
                          </a:solidFill>
                          <a:latin typeface="Calibri"/>
                        </a:rPr>
                        <a:t> bağlı olarak </a:t>
                      </a:r>
                      <a:r>
                        <a:rPr lang="tr-TR" sz="800" b="0" i="0" u="none" strike="noStrike" dirty="0" err="1">
                          <a:solidFill>
                            <a:srgbClr val="000000"/>
                          </a:solidFill>
                          <a:latin typeface="Calibri"/>
                        </a:rPr>
                        <a:t>viral</a:t>
                      </a:r>
                      <a:r>
                        <a:rPr lang="tr-TR" sz="800" b="0" i="0" u="none" strike="noStrike" dirty="0">
                          <a:solidFill>
                            <a:srgbClr val="000000"/>
                          </a:solidFill>
                          <a:latin typeface="Calibri"/>
                        </a:rPr>
                        <a:t>, bakteriyel, </a:t>
                      </a:r>
                      <a:r>
                        <a:rPr lang="tr-TR" sz="800" b="0" i="0" u="none" strike="noStrike" dirty="0" err="1">
                          <a:solidFill>
                            <a:srgbClr val="000000"/>
                          </a:solidFill>
                          <a:latin typeface="Calibri"/>
                        </a:rPr>
                        <a:t>fungal</a:t>
                      </a:r>
                      <a:r>
                        <a:rPr lang="tr-TR" sz="800" b="0" i="0" u="none" strike="noStrike" dirty="0">
                          <a:solidFill>
                            <a:srgbClr val="000000"/>
                          </a:solidFill>
                          <a:latin typeface="Calibri"/>
                        </a:rPr>
                        <a:t>, </a:t>
                      </a:r>
                      <a:r>
                        <a:rPr lang="tr-TR" sz="800" b="0" i="0" u="none" strike="noStrike" dirty="0" err="1">
                          <a:solidFill>
                            <a:srgbClr val="000000"/>
                          </a:solidFill>
                          <a:latin typeface="Calibri"/>
                        </a:rPr>
                        <a:t>parazitik</a:t>
                      </a:r>
                      <a:r>
                        <a:rPr lang="tr-TR" sz="800" b="0" i="0" u="none" strike="noStrike" dirty="0">
                          <a:solidFill>
                            <a:srgbClr val="000000"/>
                          </a:solidFill>
                          <a:latin typeface="Calibri"/>
                        </a:rPr>
                        <a:t> veya </a:t>
                      </a:r>
                      <a:r>
                        <a:rPr lang="tr-TR" sz="800" b="0" i="0" u="none" strike="noStrike" dirty="0" err="1">
                          <a:solidFill>
                            <a:srgbClr val="000000"/>
                          </a:solidFill>
                          <a:latin typeface="Calibri"/>
                        </a:rPr>
                        <a:t>saprofitik</a:t>
                      </a:r>
                      <a:r>
                        <a:rPr lang="tr-TR" sz="800" b="0" i="0" u="none" strike="noStrike" dirty="0">
                          <a:solidFill>
                            <a:srgbClr val="000000"/>
                          </a:solidFill>
                          <a:latin typeface="Calibri"/>
                        </a:rPr>
                        <a:t> enfeksiyonlar görülebilir. Bu enfeksiyonlar hafif olduğu gibi ağır, hatta ölümcül de olabilir. En sık görülen yan etkiler: İştahsızlık, bulantı, kusma (hızlı i.v. enjeksiyonun ardından),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oral veya anal </a:t>
                      </a:r>
                      <a:r>
                        <a:rPr lang="tr-TR" sz="800" b="0" i="0" u="none" strike="noStrike" dirty="0" err="1">
                          <a:solidFill>
                            <a:srgbClr val="000000"/>
                          </a:solidFill>
                          <a:latin typeface="Calibri"/>
                        </a:rPr>
                        <a:t>enflamasyon</a:t>
                      </a:r>
                      <a:r>
                        <a:rPr lang="tr-TR" sz="800" b="0" i="0" u="none" strike="noStrike" dirty="0">
                          <a:solidFill>
                            <a:srgbClr val="000000"/>
                          </a:solidFill>
                          <a:latin typeface="Calibri"/>
                        </a:rPr>
                        <a:t> veya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karaciğer işlev bozukluğu, ateş, döküntü, </a:t>
                      </a:r>
                      <a:r>
                        <a:rPr lang="tr-TR" sz="800" b="0" i="0" u="none" strike="noStrike" dirty="0" err="1">
                          <a:solidFill>
                            <a:srgbClr val="000000"/>
                          </a:solidFill>
                          <a:latin typeface="Calibri"/>
                        </a:rPr>
                        <a:t>tromboflebit</a:t>
                      </a:r>
                      <a:r>
                        <a:rPr lang="tr-TR" sz="800" b="0" i="0" u="none" strike="noStrike" dirty="0">
                          <a:solidFill>
                            <a:srgbClr val="000000"/>
                          </a:solidFill>
                          <a:latin typeface="Calibri"/>
                        </a:rPr>
                        <a:t>, kanama.</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Dikdörtgen 5"/>
          <p:cNvSpPr/>
          <p:nvPr/>
        </p:nvSpPr>
        <p:spPr>
          <a:xfrm>
            <a:off x="1494311" y="62621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7332439-5D72-429C-8B4F-6541AFC3471B}"/>
              </a:ext>
            </a:extLst>
          </p:cNvPr>
          <p:cNvSpPr>
            <a:spLocks noGrp="1"/>
          </p:cNvSpPr>
          <p:nvPr>
            <p:ph type="title"/>
          </p:nvPr>
        </p:nvSpPr>
        <p:spPr>
          <a:xfrm>
            <a:off x="838200" y="1572823"/>
            <a:ext cx="10515600" cy="1282431"/>
          </a:xfrm>
        </p:spPr>
        <p:txBody>
          <a:bodyPr/>
          <a:lstStyle/>
          <a:p>
            <a:pPr algn="ctr"/>
            <a:r>
              <a:rPr lang="tr-TR" sz="2400" b="1">
                <a:solidFill>
                  <a:srgbClr val="C00000"/>
                </a:solidFill>
                <a:latin typeface="Times New Roman"/>
                <a:cs typeface="Times New Roman"/>
              </a:rPr>
              <a:t>ENTEROHEPATİK SİRKÜLASYON </a:t>
            </a:r>
            <a:endParaRPr lang="tr-TR" sz="2400" b="1">
              <a:latin typeface="Times New Roman"/>
              <a:cs typeface="Times New Roman"/>
            </a:endParaRPr>
          </a:p>
        </p:txBody>
      </p:sp>
      <p:sp>
        <p:nvSpPr>
          <p:cNvPr id="3" name="İçerik Yer Tutucusu 2">
            <a:extLst>
              <a:ext uri="{FF2B5EF4-FFF2-40B4-BE49-F238E27FC236}">
                <a16:creationId xmlns="" xmlns:a16="http://schemas.microsoft.com/office/drawing/2014/main" id="{4965BCE1-C05A-4ED9-934F-7FE1E9957F3A}"/>
              </a:ext>
            </a:extLst>
          </p:cNvPr>
          <p:cNvSpPr>
            <a:spLocks noGrp="1"/>
          </p:cNvSpPr>
          <p:nvPr>
            <p:ph idx="1"/>
          </p:nvPr>
        </p:nvSpPr>
        <p:spPr/>
        <p:txBody>
          <a:bodyPr vert="horz" lIns="91440" tIns="45720" rIns="91440" bIns="45720" rtlCol="0" anchor="ctr">
            <a:normAutofit/>
          </a:bodyPr>
          <a:lstStyle/>
          <a:p>
            <a:pPr>
              <a:buFont typeface="Wingdings" panose="020B0604020202020204" pitchFamily="34" charset="0"/>
              <a:buChar char="§"/>
            </a:pPr>
            <a:r>
              <a:rPr lang="tr-TR" sz="1600" err="1">
                <a:latin typeface="Times New Roman"/>
                <a:cs typeface="Calibri" panose="020F0502020204030204"/>
              </a:rPr>
              <a:t>Enterohepatik</a:t>
            </a:r>
            <a:r>
              <a:rPr lang="tr-TR" sz="1600">
                <a:latin typeface="Times New Roman"/>
                <a:cs typeface="Calibri" panose="020F0502020204030204"/>
              </a:rPr>
              <a:t> sirkülasyon, safra yolu ile atılan ilaçların giderek azalan bir biçimde GİS' den yeniden emilip sistemik dolaşıma katılmasıdır.</a:t>
            </a:r>
          </a:p>
          <a:p>
            <a:pPr>
              <a:buFont typeface="Wingdings" panose="020B0604020202020204" pitchFamily="34" charset="0"/>
              <a:buChar char="§"/>
            </a:pPr>
            <a:r>
              <a:rPr lang="tr-TR" sz="1600">
                <a:latin typeface="Times New Roman"/>
                <a:cs typeface="Calibri" panose="020F0502020204030204"/>
              </a:rPr>
              <a:t>Genellikle ilaçların karaciğerde oluşan </a:t>
            </a:r>
            <a:r>
              <a:rPr lang="tr-TR" sz="1600" err="1">
                <a:latin typeface="Times New Roman"/>
                <a:cs typeface="Calibri" panose="020F0502020204030204"/>
              </a:rPr>
              <a:t>glukronat</a:t>
            </a:r>
            <a:r>
              <a:rPr lang="tr-TR" sz="1600">
                <a:latin typeface="Times New Roman"/>
                <a:cs typeface="Calibri" panose="020F0502020204030204"/>
              </a:rPr>
              <a:t> ve sülfat </a:t>
            </a:r>
            <a:r>
              <a:rPr lang="tr-TR" sz="1600" err="1">
                <a:latin typeface="Times New Roman"/>
                <a:cs typeface="Calibri" panose="020F0502020204030204"/>
              </a:rPr>
              <a:t>konjugatları</a:t>
            </a:r>
            <a:r>
              <a:rPr lang="tr-TR" sz="1600">
                <a:latin typeface="Times New Roman"/>
                <a:cs typeface="Calibri" panose="020F0502020204030204"/>
              </a:rPr>
              <a:t> ince bağırsaklara atılınca, burada beta-</a:t>
            </a:r>
            <a:r>
              <a:rPr lang="tr-TR" sz="1600" err="1">
                <a:latin typeface="Times New Roman"/>
                <a:cs typeface="Calibri" panose="020F0502020204030204"/>
              </a:rPr>
              <a:t>glukronidaz</a:t>
            </a:r>
            <a:r>
              <a:rPr lang="tr-TR" sz="1600">
                <a:latin typeface="Times New Roman"/>
                <a:cs typeface="Calibri" panose="020F0502020204030204"/>
              </a:rPr>
              <a:t> ve </a:t>
            </a:r>
            <a:r>
              <a:rPr lang="tr-TR" sz="1600" err="1">
                <a:latin typeface="Times New Roman"/>
                <a:cs typeface="Calibri" panose="020F0502020204030204"/>
              </a:rPr>
              <a:t>sülfataz</a:t>
            </a:r>
            <a:r>
              <a:rPr lang="tr-TR" sz="1600">
                <a:latin typeface="Times New Roman"/>
                <a:cs typeface="Calibri" panose="020F0502020204030204"/>
              </a:rPr>
              <a:t> tarafından hidrolize uğrayarak, ilaçlar tekrar serbest hale geçer ve geri emilerek tekrar sirkülasyona girer.</a:t>
            </a:r>
          </a:p>
          <a:p>
            <a:pPr>
              <a:buFont typeface="Wingdings" panose="020B0604020202020204" pitchFamily="34" charset="0"/>
              <a:buChar char="§"/>
            </a:pPr>
            <a:endParaRPr lang="tr-TR" sz="1600">
              <a:latin typeface="Times New Roman"/>
              <a:cs typeface="Calibri" panose="020F0502020204030204"/>
            </a:endParaRPr>
          </a:p>
          <a:p>
            <a:pPr>
              <a:buFont typeface="Wingdings" panose="020B0604020202020204" pitchFamily="34" charset="0"/>
              <a:buChar char="§"/>
            </a:pPr>
            <a:endParaRPr lang="tr-TR" sz="1600">
              <a:latin typeface="Times New Roman"/>
              <a:cs typeface="Calibri" panose="020F0502020204030204"/>
            </a:endParaRPr>
          </a:p>
        </p:txBody>
      </p:sp>
    </p:spTree>
    <p:extLst>
      <p:ext uri="{BB962C8B-B14F-4D97-AF65-F5344CB8AC3E}">
        <p14:creationId xmlns:p14="http://schemas.microsoft.com/office/powerpoint/2010/main" val="37573864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2" y="1196752"/>
          <a:ext cx="10945217" cy="4923217"/>
        </p:xfrm>
        <a:graphic>
          <a:graphicData uri="http://schemas.openxmlformats.org/drawingml/2006/table">
            <a:tbl>
              <a:tblPr/>
              <a:tblGrid>
                <a:gridCol w="308841"/>
                <a:gridCol w="745477"/>
                <a:gridCol w="1474981"/>
                <a:gridCol w="1257995"/>
                <a:gridCol w="2625148"/>
                <a:gridCol w="4532775"/>
              </a:tblGrid>
              <a:tr h="4923217">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800" b="0" i="0" u="none" strike="noStrike">
                          <a:solidFill>
                            <a:srgbClr val="000000"/>
                          </a:solidFill>
                          <a:latin typeface="Calibri"/>
                        </a:rPr>
                        <a:t>CYTARABINE DBL Flakon (Sitarabin (Sitosin arabinosid)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Çocuklarda ve erişkinlerde görülen akut miyelostik lösemide (AML) remisyonun başlatılması ve idamesi amacıyla kullanılır. Ayrıca akut lenfositik lösemi (ALL) ve kronik miyelostik löseminin (KML) blast fazında da kullanılır. AML: Aynı tedavi programına çocukların verdiği yanıt oranı erişkinlerden daha yüksektir. ALL: Diğer tedavilerden sonra alevlenme dönemine giren ALL'de tek başına veya diğer antineoplastiklerle birlikte etki gösterir. Meningeal lösemide intratekal kullanım: Sitarabin akut lösemide intratekal olarak kullanılabilir. Doz, SSS bulgularının tipine ve şiddetine, ayrıca daha önceki tedaviden alınan yanıta bağlı olarak saptanır. SSS'deki fokal lösemik tutulmalar radyoterapiden daha fazla yarar görürler. Akut meningeal löseminin başarılı tedavisinden sonra profilaktik olarak üçlü tedavi yapılması yararlı olur.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Sitarabine karşı aşırı duyarlılığı olanlarda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Erişkin akut </a:t>
                      </a:r>
                      <a:r>
                        <a:rPr lang="tr-TR" sz="800" b="0" i="0" u="none" strike="noStrike" dirty="0" err="1">
                          <a:solidFill>
                            <a:srgbClr val="000000"/>
                          </a:solidFill>
                          <a:latin typeface="Calibri"/>
                        </a:rPr>
                        <a:t>miyelostik</a:t>
                      </a:r>
                      <a:r>
                        <a:rPr lang="tr-TR" sz="800" b="0" i="0" u="none" strike="noStrike" dirty="0">
                          <a:solidFill>
                            <a:srgbClr val="000000"/>
                          </a:solidFill>
                          <a:latin typeface="Calibri"/>
                        </a:rPr>
                        <a:t> lösemisi </a:t>
                      </a:r>
                      <a:r>
                        <a:rPr lang="tr-TR" sz="800" b="0" i="0" u="none" strike="noStrike" dirty="0" err="1">
                          <a:solidFill>
                            <a:srgbClr val="000000"/>
                          </a:solidFill>
                          <a:latin typeface="Calibri"/>
                        </a:rPr>
                        <a:t>remisyon</a:t>
                      </a:r>
                      <a:r>
                        <a:rPr lang="tr-TR" sz="800" b="0" i="0" u="none" strike="noStrike" dirty="0">
                          <a:solidFill>
                            <a:srgbClr val="000000"/>
                          </a:solidFill>
                          <a:latin typeface="Calibri"/>
                        </a:rPr>
                        <a:t> indüksiyonu tek ilaç tedavisi: 5 gün 24 saatin üstünde (120 saat) sürekli i.v.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ile günlük 200 mg/m2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total doz 1000 mg/m2 yaklaşık 2 haftada bir tekrar edilerek hematolojik cevaba göre modifikasyonlar yapılmalıdır. İdame tedavisi: Genellikle indüksiyon programlarının modifikasyonlarıdır. Tedavi kürleri arasındaki süre daha uzundur. Çocuklarda akut </a:t>
                      </a:r>
                      <a:r>
                        <a:rPr lang="tr-TR" sz="800" b="0" i="0" u="none" strike="noStrike" dirty="0" err="1">
                          <a:solidFill>
                            <a:srgbClr val="000000"/>
                          </a:solidFill>
                          <a:latin typeface="Calibri"/>
                        </a:rPr>
                        <a:t>miyelostik</a:t>
                      </a:r>
                      <a:r>
                        <a:rPr lang="tr-TR" sz="800" b="0" i="0" u="none" strike="noStrike" dirty="0">
                          <a:solidFill>
                            <a:srgbClr val="000000"/>
                          </a:solidFill>
                          <a:latin typeface="Calibri"/>
                        </a:rPr>
                        <a:t> lösemi (AML) indüksiyon ve idame tedavisi: Erişkin dozunun vücut ağırlığı veya yüzey alanı şeklinde verildiği yerlerde </a:t>
                      </a:r>
                      <a:r>
                        <a:rPr lang="tr-TR" sz="800" b="0" i="0" u="none" strike="noStrike" dirty="0" err="1">
                          <a:solidFill>
                            <a:srgbClr val="000000"/>
                          </a:solidFill>
                          <a:latin typeface="Calibri"/>
                        </a:rPr>
                        <a:t>pediyatrik</a:t>
                      </a:r>
                      <a:r>
                        <a:rPr lang="tr-TR" sz="800" b="0" i="0" u="none" strike="noStrike" dirty="0">
                          <a:solidFill>
                            <a:srgbClr val="000000"/>
                          </a:solidFill>
                          <a:latin typeface="Calibri"/>
                        </a:rPr>
                        <a:t> dozaj aynı şekilde hesaplanabilir. Akut </a:t>
                      </a:r>
                      <a:r>
                        <a:rPr lang="tr-TR" sz="800" b="0" i="0" u="none" strike="noStrike" dirty="0" err="1">
                          <a:solidFill>
                            <a:srgbClr val="000000"/>
                          </a:solidFill>
                          <a:latin typeface="Calibri"/>
                        </a:rPr>
                        <a:t>lenfositik</a:t>
                      </a:r>
                      <a:r>
                        <a:rPr lang="tr-TR" sz="800" b="0" i="0" u="none" strike="noStrike" dirty="0">
                          <a:solidFill>
                            <a:srgbClr val="000000"/>
                          </a:solidFill>
                          <a:latin typeface="Calibri"/>
                        </a:rPr>
                        <a:t> lösemi (ALL): </a:t>
                      </a:r>
                      <a:r>
                        <a:rPr lang="tr-TR" sz="800" b="0" i="0" u="none" strike="noStrike" dirty="0" err="1">
                          <a:solidFill>
                            <a:srgbClr val="000000"/>
                          </a:solidFill>
                          <a:latin typeface="Calibri"/>
                        </a:rPr>
                        <a:t>ALL'de</a:t>
                      </a:r>
                      <a:r>
                        <a:rPr lang="tr-TR" sz="800" b="0" i="0" u="none" strike="noStrike" dirty="0">
                          <a:solidFill>
                            <a:srgbClr val="000000"/>
                          </a:solidFill>
                          <a:latin typeface="Calibri"/>
                        </a:rPr>
                        <a:t> kullanılan dozaj şemaları bazı modifikasyonlarla </a:t>
                      </a:r>
                      <a:r>
                        <a:rPr lang="tr-TR" sz="800" b="0" i="0" u="none" strike="noStrike" dirty="0" err="1">
                          <a:solidFill>
                            <a:srgbClr val="000000"/>
                          </a:solidFill>
                          <a:latin typeface="Calibri"/>
                        </a:rPr>
                        <a:t>AML'de</a:t>
                      </a:r>
                      <a:r>
                        <a:rPr lang="tr-TR" sz="800" b="0" i="0" u="none" strike="noStrike" dirty="0">
                          <a:solidFill>
                            <a:srgbClr val="000000"/>
                          </a:solidFill>
                          <a:latin typeface="Calibri"/>
                        </a:rPr>
                        <a:t> kullanılanların benzeridir.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Sitarabin</a:t>
                      </a:r>
                      <a:r>
                        <a:rPr lang="tr-TR" sz="800" b="0" i="0" u="none" strike="noStrike" dirty="0">
                          <a:solidFill>
                            <a:srgbClr val="000000"/>
                          </a:solidFill>
                          <a:latin typeface="Calibri"/>
                        </a:rPr>
                        <a:t> sendromu: Ateş,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kemik ağrısı, göğüs ağrısı, </a:t>
                      </a:r>
                      <a:r>
                        <a:rPr lang="tr-TR" sz="800" b="0" i="0" u="none" strike="noStrike" dirty="0" err="1">
                          <a:solidFill>
                            <a:srgbClr val="000000"/>
                          </a:solidFill>
                          <a:latin typeface="Calibri"/>
                        </a:rPr>
                        <a:t>makülopapüler</a:t>
                      </a:r>
                      <a:r>
                        <a:rPr lang="tr-TR" sz="800" b="0" i="0" u="none" strike="noStrike" dirty="0">
                          <a:solidFill>
                            <a:srgbClr val="000000"/>
                          </a:solidFill>
                          <a:latin typeface="Calibri"/>
                        </a:rPr>
                        <a:t> döküntüler, </a:t>
                      </a:r>
                      <a:r>
                        <a:rPr lang="tr-TR" sz="800" b="0" i="0" u="none" strike="noStrike" dirty="0" err="1">
                          <a:solidFill>
                            <a:srgbClr val="000000"/>
                          </a:solidFill>
                          <a:latin typeface="Calibri"/>
                        </a:rPr>
                        <a:t>konjonktivit</a:t>
                      </a:r>
                      <a:r>
                        <a:rPr lang="tr-TR" sz="800" b="0" i="0" u="none" strike="noStrike" dirty="0">
                          <a:solidFill>
                            <a:srgbClr val="000000"/>
                          </a:solidFill>
                          <a:latin typeface="Calibri"/>
                        </a:rPr>
                        <a:t>, halsizlikle kendini gösteren bir sendromdur. İlaç uygulandıktan 6-12 saat sonra ortaya çıkar. Bu sendromun tedavisinde veya önlenmesinde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kullanılır. Hematolojik: </a:t>
                      </a:r>
                      <a:r>
                        <a:rPr lang="tr-TR" sz="800" b="0" i="0" u="none" strike="noStrike" dirty="0" err="1">
                          <a:solidFill>
                            <a:srgbClr val="000000"/>
                          </a:solidFill>
                          <a:latin typeface="Calibri"/>
                        </a:rPr>
                        <a:t>Sitarabin</a:t>
                      </a:r>
                      <a:r>
                        <a:rPr lang="tr-TR" sz="800" b="0" i="0" u="none" strike="noStrike" dirty="0">
                          <a:solidFill>
                            <a:srgbClr val="000000"/>
                          </a:solidFill>
                          <a:latin typeface="Calibri"/>
                        </a:rPr>
                        <a:t> kemik iliğini baskılayıcı bir ilaç olduğu için tedavi sırasında anemi,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megaloblastoz</a:t>
                      </a:r>
                      <a:r>
                        <a:rPr lang="tr-TR" sz="800" b="0" i="0" u="none" strike="noStrike" dirty="0">
                          <a:solidFill>
                            <a:srgbClr val="000000"/>
                          </a:solidFill>
                          <a:latin typeface="Calibri"/>
                        </a:rPr>
                        <a:t>, </a:t>
                      </a:r>
                      <a:r>
                        <a:rPr lang="tr-TR" sz="800" b="0" i="0" u="none" strike="noStrike" dirty="0" err="1">
                          <a:solidFill>
                            <a:srgbClr val="000000"/>
                          </a:solidFill>
                          <a:latin typeface="Calibri"/>
                        </a:rPr>
                        <a:t>retikülositlerde</a:t>
                      </a:r>
                      <a:r>
                        <a:rPr lang="tr-TR" sz="800" b="0" i="0" u="none" strike="noStrike" dirty="0">
                          <a:solidFill>
                            <a:srgbClr val="000000"/>
                          </a:solidFill>
                          <a:latin typeface="Calibri"/>
                        </a:rPr>
                        <a:t> azalma görülebilir. Bu reaksiyonların şiddeti doza ve tedavi programına bağlıdır.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yayma ve kemik iliği morfolojisinde hücresel değişiklikler görülebilir. Enfeksiyonlar: </a:t>
                      </a:r>
                      <a:r>
                        <a:rPr lang="tr-TR" sz="800" b="0" i="0" u="none" strike="noStrike" dirty="0" err="1">
                          <a:solidFill>
                            <a:srgbClr val="000000"/>
                          </a:solidFill>
                          <a:latin typeface="Calibri"/>
                        </a:rPr>
                        <a:t>Selüler</a:t>
                      </a:r>
                      <a:r>
                        <a:rPr lang="tr-TR" sz="800" b="0" i="0" u="none" strike="noStrike" dirty="0">
                          <a:solidFill>
                            <a:srgbClr val="000000"/>
                          </a:solidFill>
                          <a:latin typeface="Calibri"/>
                        </a:rPr>
                        <a:t> veya </a:t>
                      </a:r>
                      <a:r>
                        <a:rPr lang="tr-TR" sz="800" b="0" i="0" u="none" strike="noStrike" dirty="0" err="1">
                          <a:solidFill>
                            <a:srgbClr val="000000"/>
                          </a:solidFill>
                          <a:latin typeface="Calibri"/>
                        </a:rPr>
                        <a:t>hümoral</a:t>
                      </a:r>
                      <a:r>
                        <a:rPr lang="tr-TR" sz="800" b="0" i="0" u="none" strike="noStrike" dirty="0">
                          <a:solidFill>
                            <a:srgbClr val="000000"/>
                          </a:solidFill>
                          <a:latin typeface="Calibri"/>
                        </a:rPr>
                        <a:t> bağışıklığı etkileyen dozlarda tek başına veya diğer </a:t>
                      </a:r>
                      <a:r>
                        <a:rPr lang="tr-TR" sz="800" b="0" i="0" u="none" strike="noStrike" dirty="0" err="1">
                          <a:solidFill>
                            <a:srgbClr val="000000"/>
                          </a:solidFill>
                          <a:latin typeface="Calibri"/>
                        </a:rPr>
                        <a:t>sitostatiklerle</a:t>
                      </a:r>
                      <a:r>
                        <a:rPr lang="tr-TR" sz="800" b="0" i="0" u="none" strike="noStrike" dirty="0">
                          <a:solidFill>
                            <a:srgbClr val="000000"/>
                          </a:solidFill>
                          <a:latin typeface="Calibri"/>
                        </a:rPr>
                        <a:t> birlikte kullanılan </a:t>
                      </a:r>
                      <a:r>
                        <a:rPr lang="tr-TR" sz="800" b="0" i="0" u="none" strike="noStrike" dirty="0" err="1">
                          <a:solidFill>
                            <a:srgbClr val="000000"/>
                          </a:solidFill>
                          <a:latin typeface="Calibri"/>
                        </a:rPr>
                        <a:t>sitarabine</a:t>
                      </a:r>
                      <a:r>
                        <a:rPr lang="tr-TR" sz="800" b="0" i="0" u="none" strike="noStrike" dirty="0">
                          <a:solidFill>
                            <a:srgbClr val="000000"/>
                          </a:solidFill>
                          <a:latin typeface="Calibri"/>
                        </a:rPr>
                        <a:t> bağlı olarak </a:t>
                      </a:r>
                      <a:r>
                        <a:rPr lang="tr-TR" sz="800" b="0" i="0" u="none" strike="noStrike" dirty="0" err="1">
                          <a:solidFill>
                            <a:srgbClr val="000000"/>
                          </a:solidFill>
                          <a:latin typeface="Calibri"/>
                        </a:rPr>
                        <a:t>viral</a:t>
                      </a:r>
                      <a:r>
                        <a:rPr lang="tr-TR" sz="800" b="0" i="0" u="none" strike="noStrike" dirty="0">
                          <a:solidFill>
                            <a:srgbClr val="000000"/>
                          </a:solidFill>
                          <a:latin typeface="Calibri"/>
                        </a:rPr>
                        <a:t>, bakteriyel, </a:t>
                      </a:r>
                      <a:r>
                        <a:rPr lang="tr-TR" sz="800" b="0" i="0" u="none" strike="noStrike" dirty="0" err="1">
                          <a:solidFill>
                            <a:srgbClr val="000000"/>
                          </a:solidFill>
                          <a:latin typeface="Calibri"/>
                        </a:rPr>
                        <a:t>fungal</a:t>
                      </a:r>
                      <a:r>
                        <a:rPr lang="tr-TR" sz="800" b="0" i="0" u="none" strike="noStrike" dirty="0">
                          <a:solidFill>
                            <a:srgbClr val="000000"/>
                          </a:solidFill>
                          <a:latin typeface="Calibri"/>
                        </a:rPr>
                        <a:t>, </a:t>
                      </a:r>
                      <a:r>
                        <a:rPr lang="tr-TR" sz="800" b="0" i="0" u="none" strike="noStrike" dirty="0" err="1">
                          <a:solidFill>
                            <a:srgbClr val="000000"/>
                          </a:solidFill>
                          <a:latin typeface="Calibri"/>
                        </a:rPr>
                        <a:t>parazitik</a:t>
                      </a:r>
                      <a:r>
                        <a:rPr lang="tr-TR" sz="800" b="0" i="0" u="none" strike="noStrike" dirty="0">
                          <a:solidFill>
                            <a:srgbClr val="000000"/>
                          </a:solidFill>
                          <a:latin typeface="Calibri"/>
                        </a:rPr>
                        <a:t> veya </a:t>
                      </a:r>
                      <a:r>
                        <a:rPr lang="tr-TR" sz="800" b="0" i="0" u="none" strike="noStrike" dirty="0" err="1">
                          <a:solidFill>
                            <a:srgbClr val="000000"/>
                          </a:solidFill>
                          <a:latin typeface="Calibri"/>
                        </a:rPr>
                        <a:t>saprofitik</a:t>
                      </a:r>
                      <a:r>
                        <a:rPr lang="tr-TR" sz="800" b="0" i="0" u="none" strike="noStrike" dirty="0">
                          <a:solidFill>
                            <a:srgbClr val="000000"/>
                          </a:solidFill>
                          <a:latin typeface="Calibri"/>
                        </a:rPr>
                        <a:t> enfeksiyonlar görülebilir. Bu enfeksiyonlar hafif olduğu gibi ağır, hatta ölümcül de olabilir. En sık görülen yan etkiler: İştahsızlık, bulantı, kusma (hızlı i.v. enjeksiyonun ardından),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oral veya anal </a:t>
                      </a:r>
                      <a:r>
                        <a:rPr lang="tr-TR" sz="800" b="0" i="0" u="none" strike="noStrike" dirty="0" err="1">
                          <a:solidFill>
                            <a:srgbClr val="000000"/>
                          </a:solidFill>
                          <a:latin typeface="Calibri"/>
                        </a:rPr>
                        <a:t>enflamasyon</a:t>
                      </a:r>
                      <a:r>
                        <a:rPr lang="tr-TR" sz="800" b="0" i="0" u="none" strike="noStrike" dirty="0">
                          <a:solidFill>
                            <a:srgbClr val="000000"/>
                          </a:solidFill>
                          <a:latin typeface="Calibri"/>
                        </a:rPr>
                        <a:t> veya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karaciğer işlev bozukluğu, ateş, döküntü, </a:t>
                      </a:r>
                      <a:r>
                        <a:rPr lang="tr-TR" sz="800" b="0" i="0" u="none" strike="noStrike" dirty="0" err="1">
                          <a:solidFill>
                            <a:srgbClr val="000000"/>
                          </a:solidFill>
                          <a:latin typeface="Calibri"/>
                        </a:rPr>
                        <a:t>tromboflebit</a:t>
                      </a:r>
                      <a:r>
                        <a:rPr lang="tr-TR" sz="800" b="0" i="0" u="none" strike="noStrike" dirty="0">
                          <a:solidFill>
                            <a:srgbClr val="000000"/>
                          </a:solidFill>
                          <a:latin typeface="Calibri"/>
                        </a:rPr>
                        <a:t>, kanama.</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55668" y="85382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815413" y="1124745"/>
          <a:ext cx="10753195" cy="5095049"/>
        </p:xfrm>
        <a:graphic>
          <a:graphicData uri="http://schemas.openxmlformats.org/drawingml/2006/table">
            <a:tbl>
              <a:tblPr/>
              <a:tblGrid>
                <a:gridCol w="303423"/>
                <a:gridCol w="732400"/>
                <a:gridCol w="1449104"/>
                <a:gridCol w="1235924"/>
                <a:gridCol w="2579092"/>
                <a:gridCol w="4453252"/>
              </a:tblGrid>
              <a:tr h="5095049">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rgbClr val="000000"/>
                          </a:solidFill>
                          <a:latin typeface="Calibri"/>
                        </a:rPr>
                        <a:t>CYTONAL Ampul  (sitarabin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.Çocuklarda ve erişkinlerde görülen akut miyelostik lösemide (AML) remisyonun başlatılması ve idamesi amacıyla kullanılır. Ayrıca akut lenfositik lösemi (ALL) ve kronik miyelostik löseminin (KML) blast fazında da kullanılır. AML: Aynı tedavi programına çocukların verdiği yanıt oranı erişkinlerden daha yüksektir. ALL: Diğer tedavilerden sonra alevlenme dönemine giren ALL'de tek başına veya diğer antineoplastiklerle birlikte etki gösterir. Meningeal lösemide intratekal kullanım: Sitarabin akut lösemide intratekal olarak kullanılabilir. Doz, SSS bulgularının tipine ve şiddetine, ayrıca daha önceki tedaviden alınan yanıta bağlı olarak saptanır. SSS'deki fokal lösemik tutulmalar radyoterapiden daha fazla yarar görürler. Akut meningeal löseminin başarılı tedavisinden sonra profilaktik olarak üçlü tedavi yapılması yararlı olur.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Sitarabine karşı aşırı duyarlılığı olanlarda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Akut lösemide 3-6 mg/kg/gün veya 100-200 mg/m2/gün olarak iki eşit kısımda veya sürekli </a:t>
                      </a:r>
                      <a:r>
                        <a:rPr lang="tr-TR" sz="800" b="0" i="0" u="none" strike="noStrike" dirty="0" err="1">
                          <a:solidFill>
                            <a:srgbClr val="000000"/>
                          </a:solidFill>
                          <a:latin typeface="Calibri"/>
                        </a:rPr>
                        <a:t>enfüzyon</a:t>
                      </a:r>
                      <a:r>
                        <a:rPr lang="tr-TR" sz="800" b="0" i="0" u="none" strike="noStrike" dirty="0">
                          <a:solidFill>
                            <a:srgbClr val="000000"/>
                          </a:solidFill>
                          <a:latin typeface="Calibri"/>
                        </a:rPr>
                        <a:t> şeklinde i.v. olarak, kronik </a:t>
                      </a:r>
                      <a:r>
                        <a:rPr lang="tr-TR" sz="800" b="0" i="0" u="none" strike="noStrike" dirty="0" err="1">
                          <a:solidFill>
                            <a:srgbClr val="000000"/>
                          </a:solidFill>
                          <a:latin typeface="Calibri"/>
                        </a:rPr>
                        <a:t>miyeloid</a:t>
                      </a:r>
                      <a:r>
                        <a:rPr lang="tr-TR" sz="800" b="0" i="0" u="none" strike="noStrike" dirty="0">
                          <a:solidFill>
                            <a:srgbClr val="000000"/>
                          </a:solidFill>
                          <a:latin typeface="Calibri"/>
                        </a:rPr>
                        <a:t> löseminin </a:t>
                      </a:r>
                      <a:r>
                        <a:rPr lang="tr-TR" sz="800" b="0" i="0" u="none" strike="noStrike" dirty="0" err="1">
                          <a:solidFill>
                            <a:srgbClr val="000000"/>
                          </a:solidFill>
                          <a:latin typeface="Calibri"/>
                        </a:rPr>
                        <a:t>blastik</a:t>
                      </a:r>
                      <a:r>
                        <a:rPr lang="tr-TR" sz="800" b="0" i="0" u="none" strike="noStrike" dirty="0">
                          <a:solidFill>
                            <a:srgbClr val="000000"/>
                          </a:solidFill>
                          <a:latin typeface="Calibri"/>
                        </a:rPr>
                        <a:t> faza dönüşümünde 75-100 mg/m2/gün olarak ayda 5 gün arka arkaya i.v. olarak ve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lenfomada</a:t>
                      </a:r>
                      <a:r>
                        <a:rPr lang="tr-TR" sz="800" b="0" i="0" u="none" strike="noStrike" dirty="0">
                          <a:solidFill>
                            <a:srgbClr val="000000"/>
                          </a:solidFill>
                          <a:latin typeface="Calibri"/>
                        </a:rPr>
                        <a:t> 10-30 mg/m2,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olarak haftada 3 kere uygulanır.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Akut lösemide 3-6 mg/kg/gün veya 100-200 mg/m2/gün olarak iki eşit kısımda veya sürekli </a:t>
                      </a:r>
                      <a:r>
                        <a:rPr lang="tr-TR" sz="800" b="0" i="0" u="none" strike="noStrike" dirty="0" err="1">
                          <a:solidFill>
                            <a:srgbClr val="000000"/>
                          </a:solidFill>
                          <a:latin typeface="Calibri"/>
                        </a:rPr>
                        <a:t>enfüzyon</a:t>
                      </a:r>
                      <a:r>
                        <a:rPr lang="tr-TR" sz="800" b="0" i="0" u="none" strike="noStrike" dirty="0">
                          <a:solidFill>
                            <a:srgbClr val="000000"/>
                          </a:solidFill>
                          <a:latin typeface="Calibri"/>
                        </a:rPr>
                        <a:t> şeklinde i.v. olarak, kronik </a:t>
                      </a:r>
                      <a:r>
                        <a:rPr lang="tr-TR" sz="800" b="0" i="0" u="none" strike="noStrike" dirty="0" err="1">
                          <a:solidFill>
                            <a:srgbClr val="000000"/>
                          </a:solidFill>
                          <a:latin typeface="Calibri"/>
                        </a:rPr>
                        <a:t>miyeloid</a:t>
                      </a:r>
                      <a:r>
                        <a:rPr lang="tr-TR" sz="800" b="0" i="0" u="none" strike="noStrike" dirty="0">
                          <a:solidFill>
                            <a:srgbClr val="000000"/>
                          </a:solidFill>
                          <a:latin typeface="Calibri"/>
                        </a:rPr>
                        <a:t> löseminin </a:t>
                      </a:r>
                      <a:r>
                        <a:rPr lang="tr-TR" sz="800" b="0" i="0" u="none" strike="noStrike" dirty="0" err="1">
                          <a:solidFill>
                            <a:srgbClr val="000000"/>
                          </a:solidFill>
                          <a:latin typeface="Calibri"/>
                        </a:rPr>
                        <a:t>blastik</a:t>
                      </a:r>
                      <a:r>
                        <a:rPr lang="tr-TR" sz="800" b="0" i="0" u="none" strike="noStrike" dirty="0">
                          <a:solidFill>
                            <a:srgbClr val="000000"/>
                          </a:solidFill>
                          <a:latin typeface="Calibri"/>
                        </a:rPr>
                        <a:t> faza dönüşümünde 75-100 mg/m2/gün olarak ayda 5 gün arka arkaya i.v. olarak ve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lenfomada</a:t>
                      </a:r>
                      <a:r>
                        <a:rPr lang="tr-TR" sz="800" b="0" i="0" u="none" strike="noStrike" dirty="0">
                          <a:solidFill>
                            <a:srgbClr val="000000"/>
                          </a:solidFill>
                          <a:latin typeface="Calibri"/>
                        </a:rPr>
                        <a:t> 10-30 mg/m2,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olarak haftada 3 kere uygulanır.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745673" y="723198"/>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908721"/>
          <a:ext cx="11137236" cy="5371641"/>
        </p:xfrm>
        <a:graphic>
          <a:graphicData uri="http://schemas.openxmlformats.org/drawingml/2006/table">
            <a:tbl>
              <a:tblPr/>
              <a:tblGrid>
                <a:gridCol w="314260"/>
                <a:gridCol w="758556"/>
                <a:gridCol w="1500857"/>
                <a:gridCol w="1280064"/>
                <a:gridCol w="2671203"/>
                <a:gridCol w="4612296"/>
              </a:tblGrid>
              <a:tr h="5371641">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FLUDARA FLAKON (Fludarabin fosfat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Daha önce en azından bir standart </a:t>
                      </a:r>
                      <a:r>
                        <a:rPr lang="tr-TR" sz="800" b="0" i="0" u="none" strike="noStrike" dirty="0" err="1">
                          <a:solidFill>
                            <a:srgbClr val="000000"/>
                          </a:solidFill>
                          <a:latin typeface="Calibri"/>
                        </a:rPr>
                        <a:t>alkilleyici</a:t>
                      </a:r>
                      <a:r>
                        <a:rPr lang="tr-TR" sz="800" b="0" i="0" u="none" strike="noStrike" dirty="0">
                          <a:solidFill>
                            <a:srgbClr val="000000"/>
                          </a:solidFill>
                          <a:latin typeface="Calibri"/>
                        </a:rPr>
                        <a:t> ajan içeren tedaviye cevap vermemiş ya da hastalığı böyle bir tedaviye rağmen ilerleme göstermiş B-hücresi kronik </a:t>
                      </a:r>
                      <a:r>
                        <a:rPr lang="tr-TR" sz="800" b="0" i="0" u="none" strike="noStrike" dirty="0" err="1">
                          <a:solidFill>
                            <a:srgbClr val="000000"/>
                          </a:solidFill>
                          <a:latin typeface="Calibri"/>
                        </a:rPr>
                        <a:t>lemfositik</a:t>
                      </a:r>
                      <a:r>
                        <a:rPr lang="tr-TR" sz="800" b="0" i="0" u="none" strike="noStrike" dirty="0">
                          <a:solidFill>
                            <a:srgbClr val="000000"/>
                          </a:solidFill>
                          <a:latin typeface="Calibri"/>
                        </a:rPr>
                        <a:t> lösemili (KLL) hastaların tedavisinde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İlaca ya da bileşenlerine karşı hipersensitivite durumunda ve kreatinin klirensi &lt;30 ml/dak olan, renal yetmezliğe sahip hastalarda kontrendikedir. Gebelik ve süt verme döneminde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Fludara</a:t>
                      </a:r>
                      <a:r>
                        <a:rPr lang="tr-TR" sz="800" b="0" i="0" u="none" strike="noStrike" dirty="0">
                          <a:solidFill>
                            <a:srgbClr val="000000"/>
                          </a:solidFill>
                          <a:latin typeface="Calibri"/>
                        </a:rPr>
                        <a:t> diğer ilaçlar ile karıştırılarak kullanılmamalıdır. Yalnız i.v. yol ile verilmesi önerilir. </a:t>
                      </a:r>
                      <a:r>
                        <a:rPr lang="tr-TR" sz="800" b="0" i="0" u="none" strike="noStrike" dirty="0" err="1">
                          <a:solidFill>
                            <a:srgbClr val="000000"/>
                          </a:solidFill>
                          <a:latin typeface="Calibri"/>
                        </a:rPr>
                        <a:t>Paravenöz</a:t>
                      </a:r>
                      <a:r>
                        <a:rPr lang="tr-TR" sz="800" b="0" i="0" u="none" strike="noStrike" dirty="0">
                          <a:solidFill>
                            <a:srgbClr val="000000"/>
                          </a:solidFill>
                          <a:latin typeface="Calibri"/>
                        </a:rPr>
                        <a:t> uygulamalarda herhangi lokal yan etki bildirilmemesine rağmen bu tip uygulamadan kaçınılmalıdır. Yetişkinler: Önerilen doz, i.v. uygulama şeklinde 5 müteakip gün için, her gün 25 mg/m2 vücut yüzeyidir. Kürler 28 günlük aralarla tekrarlanır. Her </a:t>
                      </a:r>
                      <a:r>
                        <a:rPr lang="tr-TR" sz="800" b="0" i="0" u="none" strike="noStrike" dirty="0" err="1">
                          <a:solidFill>
                            <a:srgbClr val="000000"/>
                          </a:solidFill>
                          <a:latin typeface="Calibri"/>
                        </a:rPr>
                        <a:t>flakon</a:t>
                      </a:r>
                      <a:r>
                        <a:rPr lang="tr-TR" sz="800" b="0" i="0" u="none" strike="noStrike" dirty="0">
                          <a:solidFill>
                            <a:srgbClr val="000000"/>
                          </a:solidFill>
                          <a:latin typeface="Calibri"/>
                        </a:rPr>
                        <a:t>, 2 ml enjeksiyonluk su ilavesi ile kullanıma hazırlanır. Elde edilen çözeltinin her ml'si25 mg </a:t>
                      </a:r>
                      <a:r>
                        <a:rPr lang="tr-TR" sz="800" b="0" i="0" u="none" strike="noStrike" dirty="0" err="1">
                          <a:solidFill>
                            <a:srgbClr val="000000"/>
                          </a:solidFill>
                          <a:latin typeface="Calibri"/>
                        </a:rPr>
                        <a:t>fludarabin</a:t>
                      </a:r>
                      <a:r>
                        <a:rPr lang="tr-TR" sz="800" b="0" i="0" u="none" strike="noStrike" dirty="0">
                          <a:solidFill>
                            <a:srgbClr val="000000"/>
                          </a:solidFill>
                          <a:latin typeface="Calibri"/>
                        </a:rPr>
                        <a:t> fosfat içerir. Böbrek fonksiyon bozukluğu bulunan hastalarda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30-70 ml/</a:t>
                      </a:r>
                      <a:r>
                        <a:rPr lang="tr-TR" sz="800" b="0" i="0" u="none" strike="noStrike" dirty="0" err="1">
                          <a:solidFill>
                            <a:srgbClr val="000000"/>
                          </a:solidFill>
                          <a:latin typeface="Calibri"/>
                        </a:rPr>
                        <a:t>dk</a:t>
                      </a:r>
                      <a:r>
                        <a:rPr lang="tr-TR" sz="800" b="0" i="0" u="none" strike="noStrike" dirty="0">
                          <a:solidFill>
                            <a:srgbClr val="000000"/>
                          </a:solidFill>
                          <a:latin typeface="Calibri"/>
                        </a:rPr>
                        <a:t> arasındaysa doz %50 oranına kadar azaltılmalıdır. </a:t>
                      </a:r>
                      <a:r>
                        <a:rPr lang="tr-TR" sz="800" b="0" i="0" u="none" strike="noStrike" dirty="0" err="1">
                          <a:solidFill>
                            <a:srgbClr val="000000"/>
                          </a:solidFill>
                          <a:latin typeface="Calibri"/>
                        </a:rPr>
                        <a:t>Toksisitenin</a:t>
                      </a:r>
                      <a:r>
                        <a:rPr lang="tr-TR" sz="800" b="0" i="0" u="none" strike="noStrike" dirty="0">
                          <a:solidFill>
                            <a:srgbClr val="000000"/>
                          </a:solidFill>
                          <a:latin typeface="Calibri"/>
                        </a:rPr>
                        <a:t> belirlenmesi için hematolojik izleme gerçekleştirilmelidir. Gereksinim duyulan doz hastanın vücut yüzeyine göre hesaplanır.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bolüs</a:t>
                      </a:r>
                      <a:r>
                        <a:rPr lang="tr-TR" sz="800" b="0" i="0" u="none" strike="noStrike" dirty="0">
                          <a:solidFill>
                            <a:srgbClr val="000000"/>
                          </a:solidFill>
                          <a:latin typeface="Calibri"/>
                        </a:rPr>
                        <a:t> enjeksiyonu için doz, ilaveten 10 ml %0.9 sodyum klorür ile </a:t>
                      </a:r>
                      <a:r>
                        <a:rPr lang="tr-TR" sz="800" b="0" i="0" u="none" strike="noStrike" dirty="0" err="1">
                          <a:solidFill>
                            <a:srgbClr val="000000"/>
                          </a:solidFill>
                          <a:latin typeface="Calibri"/>
                        </a:rPr>
                        <a:t>dilüe</a:t>
                      </a:r>
                      <a:r>
                        <a:rPr lang="tr-TR" sz="800" b="0" i="0" u="none" strike="noStrike" dirty="0">
                          <a:solidFill>
                            <a:srgbClr val="000000"/>
                          </a:solidFill>
                          <a:latin typeface="Calibri"/>
                        </a:rPr>
                        <a:t> edilir. Alternatif olarak, öngörülen dozu 100 ml %0.9 sodyum klorür ile </a:t>
                      </a:r>
                      <a:r>
                        <a:rPr lang="tr-TR" sz="800" b="0" i="0" u="none" strike="noStrike" dirty="0" err="1">
                          <a:solidFill>
                            <a:srgbClr val="000000"/>
                          </a:solidFill>
                          <a:latin typeface="Calibri"/>
                        </a:rPr>
                        <a:t>dilue</a:t>
                      </a:r>
                      <a:r>
                        <a:rPr lang="tr-TR" sz="800" b="0" i="0" u="none" strike="noStrike" dirty="0">
                          <a:solidFill>
                            <a:srgbClr val="000000"/>
                          </a:solidFill>
                          <a:latin typeface="Calibri"/>
                        </a:rPr>
                        <a:t> edip yaklaşık 30 </a:t>
                      </a:r>
                      <a:r>
                        <a:rPr lang="tr-TR" sz="800" b="0" i="0" u="none" strike="noStrike" dirty="0" err="1">
                          <a:solidFill>
                            <a:srgbClr val="000000"/>
                          </a:solidFill>
                          <a:latin typeface="Calibri"/>
                        </a:rPr>
                        <a:t>dak</a:t>
                      </a:r>
                      <a:r>
                        <a:rPr lang="tr-TR" sz="800" b="0" i="0" u="none" strike="noStrike" dirty="0">
                          <a:solidFill>
                            <a:srgbClr val="000000"/>
                          </a:solidFill>
                          <a:latin typeface="Calibri"/>
                        </a:rPr>
                        <a:t>. içinde </a:t>
                      </a:r>
                      <a:r>
                        <a:rPr lang="tr-TR" sz="800" b="0" i="0" u="none" strike="noStrike" dirty="0" err="1">
                          <a:solidFill>
                            <a:srgbClr val="000000"/>
                          </a:solidFill>
                          <a:latin typeface="Calibri"/>
                        </a:rPr>
                        <a:t>enfüzyon</a:t>
                      </a:r>
                      <a:r>
                        <a:rPr lang="tr-TR" sz="800" b="0" i="0" u="none" strike="noStrike" dirty="0">
                          <a:solidFill>
                            <a:srgbClr val="000000"/>
                          </a:solidFill>
                          <a:latin typeface="Calibri"/>
                        </a:rPr>
                        <a:t> şeklinde vermek mümkündür. </a:t>
                      </a:r>
                      <a:r>
                        <a:rPr lang="tr-TR" sz="800" b="0" i="0" u="none" strike="noStrike" dirty="0" err="1">
                          <a:solidFill>
                            <a:srgbClr val="000000"/>
                          </a:solidFill>
                          <a:latin typeface="Calibri"/>
                        </a:rPr>
                        <a:t>KLL’li</a:t>
                      </a:r>
                      <a:r>
                        <a:rPr lang="tr-TR" sz="800" b="0" i="0" u="none" strike="noStrike" dirty="0">
                          <a:solidFill>
                            <a:srgbClr val="000000"/>
                          </a:solidFill>
                          <a:latin typeface="Calibri"/>
                        </a:rPr>
                        <a:t> hastalarda </a:t>
                      </a:r>
                      <a:r>
                        <a:rPr lang="tr-TR" sz="800" b="0" i="0" u="none" strike="noStrike" dirty="0" err="1">
                          <a:solidFill>
                            <a:srgbClr val="000000"/>
                          </a:solidFill>
                          <a:latin typeface="Calibri"/>
                        </a:rPr>
                        <a:t>Fludara</a:t>
                      </a:r>
                      <a:r>
                        <a:rPr lang="tr-TR" sz="800" b="0" i="0" u="none" strike="noStrike" dirty="0">
                          <a:solidFill>
                            <a:srgbClr val="000000"/>
                          </a:solidFill>
                          <a:latin typeface="Calibri"/>
                        </a:rPr>
                        <a:t> en iyi tedavi yanıtı (tam ya da </a:t>
                      </a:r>
                      <a:r>
                        <a:rPr lang="tr-TR" sz="800" b="0" i="0" u="none" strike="noStrike" dirty="0" err="1">
                          <a:solidFill>
                            <a:srgbClr val="000000"/>
                          </a:solidFill>
                          <a:latin typeface="Calibri"/>
                        </a:rPr>
                        <a:t>parsiyel</a:t>
                      </a:r>
                      <a:r>
                        <a:rPr lang="tr-TR" sz="800" b="0" i="0" u="none" strike="noStrike" dirty="0">
                          <a:solidFill>
                            <a:srgbClr val="000000"/>
                          </a:solidFill>
                          <a:latin typeface="Calibri"/>
                        </a:rPr>
                        <a:t> </a:t>
                      </a:r>
                      <a:r>
                        <a:rPr lang="tr-TR" sz="800" b="0" i="0" u="none" strike="noStrike" dirty="0" err="1">
                          <a:solidFill>
                            <a:srgbClr val="000000"/>
                          </a:solidFill>
                          <a:latin typeface="Calibri"/>
                        </a:rPr>
                        <a:t>remisyon</a:t>
                      </a:r>
                      <a:r>
                        <a:rPr lang="tr-TR" sz="800" b="0" i="0" u="none" strike="noStrike" dirty="0">
                          <a:solidFill>
                            <a:srgbClr val="000000"/>
                          </a:solidFill>
                          <a:latin typeface="Calibri"/>
                        </a:rPr>
                        <a:t>, genelde 6 kür) elde edilinceye kadar uygulanmalı ve sonra ilaç kesilmelidir. </a:t>
                      </a:r>
                      <a:r>
                        <a:rPr lang="tr-TR" sz="800" b="0" i="0" u="none" strike="noStrike" dirty="0" err="1">
                          <a:solidFill>
                            <a:srgbClr val="000000"/>
                          </a:solidFill>
                          <a:latin typeface="Calibri"/>
                        </a:rPr>
                        <a:t>lg</a:t>
                      </a:r>
                      <a:r>
                        <a:rPr lang="tr-TR" sz="800" b="0" i="0" u="none" strike="noStrike" dirty="0">
                          <a:solidFill>
                            <a:srgbClr val="000000"/>
                          </a:solidFill>
                          <a:latin typeface="Calibri"/>
                        </a:rPr>
                        <a:t>-</a:t>
                      </a:r>
                      <a:r>
                        <a:rPr lang="tr-TR" sz="800" b="0" i="0" u="none" strike="noStrike" dirty="0" err="1">
                          <a:solidFill>
                            <a:srgbClr val="000000"/>
                          </a:solidFill>
                          <a:latin typeface="Calibri"/>
                        </a:rPr>
                        <a:t>NHL’lı</a:t>
                      </a:r>
                      <a:r>
                        <a:rPr lang="tr-TR" sz="800" b="0" i="0" u="none" strike="noStrike" dirty="0">
                          <a:solidFill>
                            <a:srgbClr val="000000"/>
                          </a:solidFill>
                          <a:latin typeface="Calibri"/>
                        </a:rPr>
                        <a:t> hastalarda </a:t>
                      </a:r>
                      <a:r>
                        <a:rPr lang="tr-TR" sz="800" b="0" i="0" u="none" strike="noStrike" dirty="0" err="1">
                          <a:solidFill>
                            <a:srgbClr val="000000"/>
                          </a:solidFill>
                          <a:latin typeface="Calibri"/>
                        </a:rPr>
                        <a:t>Fludara</a:t>
                      </a:r>
                      <a:r>
                        <a:rPr lang="tr-TR" sz="800" b="0" i="0" u="none" strike="noStrike" dirty="0">
                          <a:solidFill>
                            <a:srgbClr val="000000"/>
                          </a:solidFill>
                          <a:latin typeface="Calibri"/>
                        </a:rPr>
                        <a:t> tedavisinin, en iyi yanıt (tam ya da </a:t>
                      </a:r>
                      <a:r>
                        <a:rPr lang="tr-TR" sz="800" b="0" i="0" u="none" strike="noStrike" dirty="0" err="1">
                          <a:solidFill>
                            <a:srgbClr val="000000"/>
                          </a:solidFill>
                          <a:latin typeface="Calibri"/>
                        </a:rPr>
                        <a:t>parsiyel</a:t>
                      </a:r>
                      <a:r>
                        <a:rPr lang="tr-TR" sz="800" b="0" i="0" u="none" strike="noStrike" dirty="0">
                          <a:solidFill>
                            <a:srgbClr val="000000"/>
                          </a:solidFill>
                          <a:latin typeface="Calibri"/>
                        </a:rPr>
                        <a:t> </a:t>
                      </a:r>
                      <a:r>
                        <a:rPr lang="tr-TR" sz="800" b="0" i="0" u="none" strike="noStrike" dirty="0" err="1">
                          <a:solidFill>
                            <a:srgbClr val="000000"/>
                          </a:solidFill>
                          <a:latin typeface="Calibri"/>
                        </a:rPr>
                        <a:t>remisyon</a:t>
                      </a:r>
                      <a:r>
                        <a:rPr lang="tr-TR" sz="800" b="0" i="0" u="none" strike="noStrike" dirty="0">
                          <a:solidFill>
                            <a:srgbClr val="000000"/>
                          </a:solidFill>
                          <a:latin typeface="Calibri"/>
                        </a:rPr>
                        <a:t>) alınıncaya kadar sürdürülmesi önerilir. En iyi tedavi yanıtı alındıktan sonra 2 tedavi kürü daha düşünülmelidir. Klinik çalışmalarda, </a:t>
                      </a:r>
                      <a:r>
                        <a:rPr lang="tr-TR" sz="800" b="0" i="0" u="none" strike="noStrike" dirty="0" err="1">
                          <a:solidFill>
                            <a:srgbClr val="000000"/>
                          </a:solidFill>
                          <a:latin typeface="Calibri"/>
                        </a:rPr>
                        <a:t>lg</a:t>
                      </a:r>
                      <a:r>
                        <a:rPr lang="tr-TR" sz="800" b="0" i="0" u="none" strike="noStrike" dirty="0">
                          <a:solidFill>
                            <a:srgbClr val="000000"/>
                          </a:solidFill>
                          <a:latin typeface="Calibri"/>
                        </a:rPr>
                        <a:t>-</a:t>
                      </a:r>
                      <a:r>
                        <a:rPr lang="tr-TR" sz="800" b="0" i="0" u="none" strike="noStrike" dirty="0" err="1">
                          <a:solidFill>
                            <a:srgbClr val="000000"/>
                          </a:solidFill>
                          <a:latin typeface="Calibri"/>
                        </a:rPr>
                        <a:t>NHL’lı</a:t>
                      </a:r>
                      <a:r>
                        <a:rPr lang="tr-TR" sz="800" b="0" i="0" u="none" strike="noStrike" dirty="0">
                          <a:solidFill>
                            <a:srgbClr val="000000"/>
                          </a:solidFill>
                          <a:latin typeface="Calibri"/>
                        </a:rPr>
                        <a:t> hastaların çoğuna 8 kürden fazla tedavi uygulanmamıştır. Gebe personel, </a:t>
                      </a:r>
                      <a:r>
                        <a:rPr lang="tr-TR" sz="800" b="0" i="0" u="none" strike="noStrike" dirty="0" err="1">
                          <a:solidFill>
                            <a:srgbClr val="000000"/>
                          </a:solidFill>
                          <a:latin typeface="Calibri"/>
                        </a:rPr>
                        <a:t>Fludara</a:t>
                      </a:r>
                      <a:r>
                        <a:rPr lang="tr-TR" sz="800" b="0" i="0" u="none" strike="noStrike" dirty="0">
                          <a:solidFill>
                            <a:srgbClr val="000000"/>
                          </a:solidFill>
                          <a:latin typeface="Calibri"/>
                        </a:rPr>
                        <a:t> ile temas etmemelidir.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sık görülen yan etkiler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ateş, soğuk algınlığı ve enfeksiyondur. Ayrıca oluşabilecek yan etkiler kırıklık, yorgunluk, iştahsızlık, bulantı, kusma ve halsizliktir. Tedavi altındaki KLL hastalarında ciddi </a:t>
                      </a:r>
                      <a:r>
                        <a:rPr lang="tr-TR" sz="800" b="0" i="0" u="none" strike="noStrike" dirty="0" err="1">
                          <a:solidFill>
                            <a:srgbClr val="000000"/>
                          </a:solidFill>
                          <a:latin typeface="Calibri"/>
                        </a:rPr>
                        <a:t>oportunistik</a:t>
                      </a:r>
                      <a:r>
                        <a:rPr lang="tr-TR" sz="800" b="0" i="0" u="none" strike="noStrike" dirty="0">
                          <a:solidFill>
                            <a:srgbClr val="000000"/>
                          </a:solidFill>
                          <a:latin typeface="Calibri"/>
                        </a:rPr>
                        <a:t> enfeksiyonlar meydana gelmiştir. Ağır seyreden yan etkilerden dolayı ölüm olguları bildirilmiştir. En sık bildirilen ve ilaçla daha kesin ilintili olan yan etkiler: KLL hastaların çoğunda hematolojik yan etkiler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bildirilmiştir. Ağır ve kümülatif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görülebilir. Klinik açıdan önemli bir </a:t>
                      </a:r>
                      <a:r>
                        <a:rPr lang="tr-TR" sz="800" b="0" i="0" u="none" strike="noStrike" dirty="0" err="1">
                          <a:solidFill>
                            <a:srgbClr val="000000"/>
                          </a:solidFill>
                          <a:latin typeface="Calibri"/>
                        </a:rPr>
                        <a:t>hemolitik</a:t>
                      </a:r>
                      <a:r>
                        <a:rPr lang="tr-TR" sz="800" b="0" i="0" u="none" strike="noStrike" dirty="0">
                          <a:solidFill>
                            <a:srgbClr val="000000"/>
                          </a:solidFill>
                          <a:latin typeface="Calibri"/>
                        </a:rPr>
                        <a:t> anemi nadiren bildirilmiştir. KLL hastalarında tümör </a:t>
                      </a:r>
                      <a:r>
                        <a:rPr lang="tr-TR" sz="800" b="0" i="0" u="none" strike="noStrike" dirty="0" err="1">
                          <a:solidFill>
                            <a:srgbClr val="000000"/>
                          </a:solidFill>
                          <a:latin typeface="Calibri"/>
                        </a:rPr>
                        <a:t>lizis</a:t>
                      </a:r>
                      <a:r>
                        <a:rPr lang="tr-TR" sz="800" b="0" i="0" u="none" strike="noStrike" dirty="0">
                          <a:solidFill>
                            <a:srgbClr val="000000"/>
                          </a:solidFill>
                          <a:latin typeface="Calibri"/>
                        </a:rPr>
                        <a:t> sendromu oluşabilmektedir. Bu komplikasyon </a:t>
                      </a:r>
                      <a:r>
                        <a:rPr lang="tr-TR" sz="800" b="0" i="0" u="none" strike="noStrike" dirty="0" err="1">
                          <a:solidFill>
                            <a:srgbClr val="000000"/>
                          </a:solidFill>
                          <a:latin typeface="Calibri"/>
                        </a:rPr>
                        <a:t>hiperürisemi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hiperfosfatemi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a:t>
                      </a:r>
                      <a:r>
                        <a:rPr lang="tr-TR" sz="800" b="0" i="0" u="none" strike="noStrike" dirty="0" err="1">
                          <a:solidFill>
                            <a:srgbClr val="000000"/>
                          </a:solidFill>
                          <a:latin typeface="Calibri"/>
                        </a:rPr>
                        <a:t>asidoz</a:t>
                      </a:r>
                      <a:r>
                        <a:rPr lang="tr-TR" sz="800" b="0" i="0" u="none" strike="noStrike" dirty="0">
                          <a:solidFill>
                            <a:srgbClr val="000000"/>
                          </a:solidFill>
                          <a:latin typeface="Calibri"/>
                        </a:rPr>
                        <a:t>, </a:t>
                      </a:r>
                      <a:r>
                        <a:rPr lang="tr-TR" sz="800" b="0" i="0" u="none" strike="noStrike" dirty="0" err="1">
                          <a:solidFill>
                            <a:srgbClr val="000000"/>
                          </a:solidFill>
                          <a:latin typeface="Calibri"/>
                        </a:rPr>
                        <a:t>hiperpotasemi</a:t>
                      </a:r>
                      <a:r>
                        <a:rPr lang="tr-TR" sz="800" b="0" i="0" u="none" strike="noStrike" dirty="0">
                          <a:solidFill>
                            <a:srgbClr val="000000"/>
                          </a:solidFill>
                          <a:latin typeface="Calibri"/>
                        </a:rPr>
                        <a: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ürat </a:t>
                      </a:r>
                      <a:r>
                        <a:rPr lang="tr-TR" sz="800" b="0" i="0" u="none" strike="noStrike" dirty="0" err="1">
                          <a:solidFill>
                            <a:srgbClr val="000000"/>
                          </a:solidFill>
                          <a:latin typeface="Calibri"/>
                        </a:rPr>
                        <a:t>kristalüri</a:t>
                      </a:r>
                      <a:r>
                        <a:rPr lang="tr-TR" sz="800" b="0" i="0" u="none" strike="noStrike" dirty="0">
                          <a:solidFill>
                            <a:srgbClr val="000000"/>
                          </a:solidFill>
                          <a:latin typeface="Calibri"/>
                        </a:rPr>
                        <a:t> ve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ile seyredebilmektedir. Sendromun oluşma safhasında böbrekler civarında ağrı ve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meydana gelebilir.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ve </a:t>
                      </a:r>
                      <a:r>
                        <a:rPr lang="tr-TR" sz="800" b="0" i="0" u="none" strike="noStrike" dirty="0" err="1">
                          <a:solidFill>
                            <a:srgbClr val="000000"/>
                          </a:solidFill>
                          <a:latin typeface="Calibri"/>
                        </a:rPr>
                        <a:t>pankreatik</a:t>
                      </a:r>
                      <a:r>
                        <a:rPr lang="tr-TR" sz="800" b="0" i="0" u="none" strike="noStrike" dirty="0">
                          <a:solidFill>
                            <a:srgbClr val="000000"/>
                          </a:solidFill>
                          <a:latin typeface="Calibri"/>
                        </a:rPr>
                        <a:t> enzim değişiklikleri oluşabilir. Nadir olgularda KLL hastalarında halsizlik, ajitasyon, </a:t>
                      </a:r>
                      <a:r>
                        <a:rPr lang="tr-TR" sz="800" b="0" i="0" u="none" strike="noStrike" dirty="0" err="1">
                          <a:solidFill>
                            <a:srgbClr val="000000"/>
                          </a:solidFill>
                          <a:latin typeface="Calibri"/>
                        </a:rPr>
                        <a:t>konfüzyon</a:t>
                      </a:r>
                      <a:r>
                        <a:rPr lang="tr-TR" sz="800" b="0" i="0" u="none" strike="noStrike" dirty="0">
                          <a:solidFill>
                            <a:srgbClr val="000000"/>
                          </a:solidFill>
                          <a:latin typeface="Calibri"/>
                        </a:rPr>
                        <a:t>, görme bozuklukları meydana gelmiştir. Ayrıca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ve koma bildirilmiştir. </a:t>
                      </a:r>
                      <a:r>
                        <a:rPr lang="tr-TR" sz="800" b="0" i="0" u="none" strike="noStrike" dirty="0" err="1">
                          <a:solidFill>
                            <a:srgbClr val="000000"/>
                          </a:solidFill>
                          <a:latin typeface="Calibri"/>
                        </a:rPr>
                        <a:t>Pnömoni</a:t>
                      </a:r>
                      <a:r>
                        <a:rPr lang="tr-TR" sz="800" b="0" i="0" u="none" strike="noStrike" dirty="0">
                          <a:solidFill>
                            <a:srgbClr val="000000"/>
                          </a:solidFill>
                          <a:latin typeface="Calibri"/>
                        </a:rPr>
                        <a:t> gözlenmiştir.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öksürük ve </a:t>
                      </a:r>
                      <a:r>
                        <a:rPr lang="tr-TR" sz="800" b="0" i="0" u="none" strike="noStrike" dirty="0" err="1">
                          <a:solidFill>
                            <a:srgbClr val="000000"/>
                          </a:solidFill>
                          <a:latin typeface="Calibri"/>
                        </a:rPr>
                        <a:t>interstisyel</a:t>
                      </a:r>
                      <a:r>
                        <a:rPr lang="tr-TR" sz="800" b="0" i="0" u="none" strike="noStrike" dirty="0">
                          <a:solidFill>
                            <a:srgbClr val="000000"/>
                          </a:solidFill>
                          <a:latin typeface="Calibri"/>
                        </a:rPr>
                        <a: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infiltrasyon</a:t>
                      </a:r>
                      <a:r>
                        <a:rPr lang="tr-TR" sz="800" b="0" i="0" u="none" strike="noStrike" dirty="0">
                          <a:solidFill>
                            <a:srgbClr val="000000"/>
                          </a:solidFill>
                          <a:latin typeface="Calibri"/>
                        </a:rPr>
                        <a:t> ile karakterize olan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hipersensitivite</a:t>
                      </a:r>
                      <a:r>
                        <a:rPr lang="tr-TR" sz="800" b="0" i="0" u="none" strike="noStrike" dirty="0">
                          <a:solidFill>
                            <a:srgbClr val="000000"/>
                          </a:solidFill>
                          <a:latin typeface="Calibri"/>
                        </a:rPr>
                        <a:t> reaksiyonları bildirilmiştir. Bulantı ve kusma, iştahsızlık,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ve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kanama gibi sindirim sistemi bozuklukları bildirilmiştir. Ödem sıkça bildirilmiştir. Nadir olgularda </a:t>
                      </a:r>
                      <a:r>
                        <a:rPr lang="tr-TR" sz="800" b="0" i="0" u="none" strike="noStrike" dirty="0" err="1">
                          <a:solidFill>
                            <a:srgbClr val="000000"/>
                          </a:solidFill>
                          <a:latin typeface="Calibri"/>
                        </a:rPr>
                        <a:t>hemorajik</a:t>
                      </a:r>
                      <a:r>
                        <a:rPr lang="tr-TR" sz="800" b="0" i="0" u="none" strike="noStrike" dirty="0">
                          <a:solidFill>
                            <a:srgbClr val="000000"/>
                          </a:solidFill>
                          <a:latin typeface="Calibri"/>
                        </a:rPr>
                        <a:t> sistit gözlenmiştir. Deri döküntüleri bildirilmiştir. İleri derecede nadir olgularda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a:t>
                      </a:r>
                      <a:r>
                        <a:rPr lang="tr-TR" sz="800" b="0" i="0" u="none" strike="noStrike" dirty="0" err="1">
                          <a:solidFill>
                            <a:srgbClr val="000000"/>
                          </a:solidFill>
                          <a:latin typeface="Calibri"/>
                        </a:rPr>
                        <a:t>epidermal</a:t>
                      </a:r>
                      <a:r>
                        <a:rPr lang="tr-TR" sz="800" b="0" i="0" u="none" strike="noStrike" dirty="0">
                          <a:solidFill>
                            <a:srgbClr val="000000"/>
                          </a:solidFill>
                          <a:latin typeface="Calibri"/>
                        </a:rPr>
                        <a:t> </a:t>
                      </a:r>
                      <a:r>
                        <a:rPr lang="tr-TR" sz="800" b="0" i="0" u="none" strike="noStrike" dirty="0" err="1">
                          <a:solidFill>
                            <a:srgbClr val="000000"/>
                          </a:solidFill>
                          <a:latin typeface="Calibri"/>
                        </a:rPr>
                        <a:t>nekroliz</a:t>
                      </a:r>
                      <a:r>
                        <a:rPr lang="tr-TR" sz="800" b="0" i="0" u="none" strike="noStrike" dirty="0">
                          <a:solidFill>
                            <a:srgbClr val="000000"/>
                          </a:solidFill>
                          <a:latin typeface="Calibri"/>
                        </a:rPr>
                        <a:t> (</a:t>
                      </a:r>
                      <a:r>
                        <a:rPr lang="tr-TR" sz="800" b="0" i="0" u="none" strike="noStrike" dirty="0" err="1">
                          <a:solidFill>
                            <a:srgbClr val="000000"/>
                          </a:solidFill>
                          <a:latin typeface="Calibri"/>
                        </a:rPr>
                        <a:t>Lyell</a:t>
                      </a:r>
                      <a:r>
                        <a:rPr lang="tr-TR" sz="800" b="0" i="0" u="none" strike="noStrike" dirty="0">
                          <a:solidFill>
                            <a:srgbClr val="000000"/>
                          </a:solidFill>
                          <a:latin typeface="Calibri"/>
                        </a:rPr>
                        <a:t> hastalığı) gelişebilir.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36915" y="485691"/>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2" y="1844825"/>
          <a:ext cx="11233249" cy="4032447"/>
        </p:xfrm>
        <a:graphic>
          <a:graphicData uri="http://schemas.openxmlformats.org/drawingml/2006/table">
            <a:tbl>
              <a:tblPr/>
              <a:tblGrid>
                <a:gridCol w="316969"/>
                <a:gridCol w="765096"/>
                <a:gridCol w="1513796"/>
                <a:gridCol w="1291100"/>
                <a:gridCol w="2694231"/>
                <a:gridCol w="4652057"/>
              </a:tblGrid>
              <a:tr h="4032447">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FLUDARA Tablet(</a:t>
                      </a:r>
                      <a:r>
                        <a:rPr lang="tr-TR" sz="800" b="0" i="0" u="none" strike="noStrike" dirty="0" err="1">
                          <a:solidFill>
                            <a:srgbClr val="000000"/>
                          </a:solidFill>
                          <a:latin typeface="Calibri"/>
                        </a:rPr>
                        <a:t>Fludarabin</a:t>
                      </a:r>
                      <a:r>
                        <a:rPr lang="tr-TR" sz="800" b="0" i="0" u="none" strike="noStrike" dirty="0">
                          <a:solidFill>
                            <a:srgbClr val="000000"/>
                          </a:solidFill>
                          <a:latin typeface="Calibri"/>
                        </a:rPr>
                        <a:t> fosfat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Daha önce en azından bir standart alkilleyici ajan içeren tedaviye cevap vermemiş ya da hastalığı böyle bir tedaviye rağmen ilerleme göstermiş B-hücresi kronik lemfositik lösemili (KLL) hastaların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İlaca ya da bileşenlerine karşı hipersensitivite durumunda ve kreatinin klirensi &lt;30 ml/dak olan, renal yetmezliğe sahip hastalarda kontrendikedir. Gebelik ve süt verme döneminde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Önerilen doz, oral yoldan 5 müteakip gün için, her gün 40 mg/m2'dir. Kürler 28 günlük aralarla tekrarlanır. Tabletler bütün halde su ile yutulmalı, çiğnenmemeli ve kırılmamalıdır. Tedavi süresi, tedavinin başarısına ve ilaca olan </a:t>
                      </a:r>
                      <a:r>
                        <a:rPr lang="tr-TR" sz="800" b="0" i="0" u="none" strike="noStrike" dirty="0" err="1">
                          <a:solidFill>
                            <a:srgbClr val="000000"/>
                          </a:solidFill>
                          <a:latin typeface="Calibri"/>
                        </a:rPr>
                        <a:t>tolerabiliteye</a:t>
                      </a:r>
                      <a:r>
                        <a:rPr lang="tr-TR" sz="800" b="0" i="0" u="none" strike="noStrike" dirty="0">
                          <a:solidFill>
                            <a:srgbClr val="000000"/>
                          </a:solidFill>
                          <a:latin typeface="Calibri"/>
                        </a:rPr>
                        <a:t> bağlıdır. </a:t>
                      </a:r>
                      <a:r>
                        <a:rPr lang="tr-TR" sz="800" b="0" i="0" u="none" strike="noStrike" dirty="0" err="1">
                          <a:solidFill>
                            <a:srgbClr val="000000"/>
                          </a:solidFill>
                          <a:latin typeface="Calibri"/>
                        </a:rPr>
                        <a:t>Fludara</a:t>
                      </a:r>
                      <a:r>
                        <a:rPr lang="tr-TR" sz="800" b="0" i="0" u="none" strike="noStrike" dirty="0">
                          <a:solidFill>
                            <a:srgbClr val="000000"/>
                          </a:solidFill>
                          <a:latin typeface="Calibri"/>
                        </a:rPr>
                        <a:t> en iyi tedavi yanıtı alınana kadar (tam ve </a:t>
                      </a:r>
                      <a:r>
                        <a:rPr lang="tr-TR" sz="800" b="0" i="0" u="none" strike="noStrike" dirty="0" err="1">
                          <a:solidFill>
                            <a:srgbClr val="000000"/>
                          </a:solidFill>
                          <a:latin typeface="Calibri"/>
                        </a:rPr>
                        <a:t>parsiyel</a:t>
                      </a:r>
                      <a:r>
                        <a:rPr lang="tr-TR" sz="800" b="0" i="0" u="none" strike="noStrike" dirty="0">
                          <a:solidFill>
                            <a:srgbClr val="000000"/>
                          </a:solidFill>
                          <a:latin typeface="Calibri"/>
                        </a:rPr>
                        <a:t> </a:t>
                      </a:r>
                      <a:r>
                        <a:rPr lang="tr-TR" sz="800" b="0" i="0" u="none" strike="noStrike" dirty="0" err="1">
                          <a:solidFill>
                            <a:srgbClr val="000000"/>
                          </a:solidFill>
                          <a:latin typeface="Calibri"/>
                        </a:rPr>
                        <a:t>remisyon</a:t>
                      </a:r>
                      <a:r>
                        <a:rPr lang="tr-TR" sz="800" b="0" i="0" u="none" strike="noStrike" dirty="0">
                          <a:solidFill>
                            <a:srgbClr val="000000"/>
                          </a:solidFill>
                          <a:latin typeface="Calibri"/>
                        </a:rPr>
                        <a:t>, genelde 6 kür) uygulanmalı ve sonra ilaç kesilmelidir.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sık görülen yan etkiler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ateş, soğuk algınlığı ve enfeksiyondur. Ayrıca oluşabilecek yan etkiler kırıklık, yorgunluk, iştahsızlık, bulantı, kusma ve halsizliktir. Tedavi altındaki KLL hastalarında ciddi </a:t>
                      </a:r>
                      <a:r>
                        <a:rPr lang="tr-TR" sz="800" b="0" i="0" u="none" strike="noStrike" dirty="0" err="1">
                          <a:solidFill>
                            <a:srgbClr val="000000"/>
                          </a:solidFill>
                          <a:latin typeface="Calibri"/>
                        </a:rPr>
                        <a:t>oportunistik</a:t>
                      </a:r>
                      <a:r>
                        <a:rPr lang="tr-TR" sz="800" b="0" i="0" u="none" strike="noStrike" dirty="0">
                          <a:solidFill>
                            <a:srgbClr val="000000"/>
                          </a:solidFill>
                          <a:latin typeface="Calibri"/>
                        </a:rPr>
                        <a:t> enfeksiyonlar meydana gelmiştir. Ağır seyreden yan etkilerden dolayı ölüm olguları bildirilmiştir. En sık bildirilen ve ilaçla daha kesin ilintili olan yan etkiler: KLL hastaların çoğunda hematolojik yan etkiler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bildirilmiştir. Ağır ve kümülatif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görülebilir. Klinik açıdan önemli bir </a:t>
                      </a:r>
                      <a:r>
                        <a:rPr lang="tr-TR" sz="800" b="0" i="0" u="none" strike="noStrike" dirty="0" err="1">
                          <a:solidFill>
                            <a:srgbClr val="000000"/>
                          </a:solidFill>
                          <a:latin typeface="Calibri"/>
                        </a:rPr>
                        <a:t>hemolitik</a:t>
                      </a:r>
                      <a:r>
                        <a:rPr lang="tr-TR" sz="800" b="0" i="0" u="none" strike="noStrike" dirty="0">
                          <a:solidFill>
                            <a:srgbClr val="000000"/>
                          </a:solidFill>
                          <a:latin typeface="Calibri"/>
                        </a:rPr>
                        <a:t> anemi nadiren bildirilmiştir. KLL hastalarında tümör </a:t>
                      </a:r>
                      <a:r>
                        <a:rPr lang="tr-TR" sz="800" b="0" i="0" u="none" strike="noStrike" dirty="0" err="1">
                          <a:solidFill>
                            <a:srgbClr val="000000"/>
                          </a:solidFill>
                          <a:latin typeface="Calibri"/>
                        </a:rPr>
                        <a:t>lizis</a:t>
                      </a:r>
                      <a:r>
                        <a:rPr lang="tr-TR" sz="800" b="0" i="0" u="none" strike="noStrike" dirty="0">
                          <a:solidFill>
                            <a:srgbClr val="000000"/>
                          </a:solidFill>
                          <a:latin typeface="Calibri"/>
                        </a:rPr>
                        <a:t> sendromu oluşabilmektedir. Bu komplikasyon </a:t>
                      </a:r>
                      <a:r>
                        <a:rPr lang="tr-TR" sz="800" b="0" i="0" u="none" strike="noStrike" dirty="0" err="1">
                          <a:solidFill>
                            <a:srgbClr val="000000"/>
                          </a:solidFill>
                          <a:latin typeface="Calibri"/>
                        </a:rPr>
                        <a:t>hiperürisemi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hiperfosfatemi</a:t>
                      </a:r>
                      <a:r>
                        <a:rPr lang="tr-TR" sz="800" b="0" i="0" u="none" strike="noStrike" dirty="0">
                          <a:solidFill>
                            <a:srgbClr val="000000"/>
                          </a:solidFill>
                          <a:latin typeface="Calibri"/>
                        </a:rPr>
                        <a:t>,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a:t>
                      </a:r>
                      <a:r>
                        <a:rPr lang="tr-TR" sz="800" b="0" i="0" u="none" strike="noStrike" dirty="0" err="1">
                          <a:solidFill>
                            <a:srgbClr val="000000"/>
                          </a:solidFill>
                          <a:latin typeface="Calibri"/>
                        </a:rPr>
                        <a:t>asidoz</a:t>
                      </a:r>
                      <a:r>
                        <a:rPr lang="tr-TR" sz="800" b="0" i="0" u="none" strike="noStrike" dirty="0">
                          <a:solidFill>
                            <a:srgbClr val="000000"/>
                          </a:solidFill>
                          <a:latin typeface="Calibri"/>
                        </a:rPr>
                        <a:t>, </a:t>
                      </a:r>
                      <a:r>
                        <a:rPr lang="tr-TR" sz="800" b="0" i="0" u="none" strike="noStrike" dirty="0" err="1">
                          <a:solidFill>
                            <a:srgbClr val="000000"/>
                          </a:solidFill>
                          <a:latin typeface="Calibri"/>
                        </a:rPr>
                        <a:t>hiperpotasemi</a:t>
                      </a:r>
                      <a:r>
                        <a:rPr lang="tr-TR" sz="800" b="0" i="0" u="none" strike="noStrike" dirty="0">
                          <a:solidFill>
                            <a:srgbClr val="000000"/>
                          </a:solidFill>
                          <a:latin typeface="Calibri"/>
                        </a:rPr>
                        <a: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ürat </a:t>
                      </a:r>
                      <a:r>
                        <a:rPr lang="tr-TR" sz="800" b="0" i="0" u="none" strike="noStrike" dirty="0" err="1">
                          <a:solidFill>
                            <a:srgbClr val="000000"/>
                          </a:solidFill>
                          <a:latin typeface="Calibri"/>
                        </a:rPr>
                        <a:t>kristalüri</a:t>
                      </a:r>
                      <a:r>
                        <a:rPr lang="tr-TR" sz="800" b="0" i="0" u="none" strike="noStrike" dirty="0">
                          <a:solidFill>
                            <a:srgbClr val="000000"/>
                          </a:solidFill>
                          <a:latin typeface="Calibri"/>
                        </a:rPr>
                        <a:t> ve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ile seyredebilmektedir. Sendromun oluşma safhasında böbrekler civarında ağrı ve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meydana gelebilir.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ve </a:t>
                      </a:r>
                      <a:r>
                        <a:rPr lang="tr-TR" sz="800" b="0" i="0" u="none" strike="noStrike" dirty="0" err="1">
                          <a:solidFill>
                            <a:srgbClr val="000000"/>
                          </a:solidFill>
                          <a:latin typeface="Calibri"/>
                        </a:rPr>
                        <a:t>pankreatik</a:t>
                      </a:r>
                      <a:r>
                        <a:rPr lang="tr-TR" sz="800" b="0" i="0" u="none" strike="noStrike" dirty="0">
                          <a:solidFill>
                            <a:srgbClr val="000000"/>
                          </a:solidFill>
                          <a:latin typeface="Calibri"/>
                        </a:rPr>
                        <a:t> enzim değişiklikleri oluşabilir. Nadir olgularda KLL hastalarında halsizlik, ajitasyon, </a:t>
                      </a:r>
                      <a:r>
                        <a:rPr lang="tr-TR" sz="800" b="0" i="0" u="none" strike="noStrike" dirty="0" err="1">
                          <a:solidFill>
                            <a:srgbClr val="000000"/>
                          </a:solidFill>
                          <a:latin typeface="Calibri"/>
                        </a:rPr>
                        <a:t>konfüzyon</a:t>
                      </a:r>
                      <a:r>
                        <a:rPr lang="tr-TR" sz="800" b="0" i="0" u="none" strike="noStrike" dirty="0">
                          <a:solidFill>
                            <a:srgbClr val="000000"/>
                          </a:solidFill>
                          <a:latin typeface="Calibri"/>
                        </a:rPr>
                        <a:t>, görme bozuklukları meydana gelmiştir. Ayrıca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ve koma bildirilmiştir. </a:t>
                      </a:r>
                      <a:r>
                        <a:rPr lang="tr-TR" sz="800" b="0" i="0" u="none" strike="noStrike" dirty="0" err="1">
                          <a:solidFill>
                            <a:srgbClr val="000000"/>
                          </a:solidFill>
                          <a:latin typeface="Calibri"/>
                        </a:rPr>
                        <a:t>Pnömoni</a:t>
                      </a:r>
                      <a:r>
                        <a:rPr lang="tr-TR" sz="800" b="0" i="0" u="none" strike="noStrike" dirty="0">
                          <a:solidFill>
                            <a:srgbClr val="000000"/>
                          </a:solidFill>
                          <a:latin typeface="Calibri"/>
                        </a:rPr>
                        <a:t> gözlenmiştir.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öksürük ve </a:t>
                      </a:r>
                      <a:r>
                        <a:rPr lang="tr-TR" sz="800" b="0" i="0" u="none" strike="noStrike" dirty="0" err="1">
                          <a:solidFill>
                            <a:srgbClr val="000000"/>
                          </a:solidFill>
                          <a:latin typeface="Calibri"/>
                        </a:rPr>
                        <a:t>interstisyel</a:t>
                      </a:r>
                      <a:r>
                        <a:rPr lang="tr-TR" sz="800" b="0" i="0" u="none" strike="noStrike" dirty="0">
                          <a:solidFill>
                            <a:srgbClr val="000000"/>
                          </a:solidFill>
                          <a:latin typeface="Calibri"/>
                        </a:rPr>
                        <a: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infiltrasyon</a:t>
                      </a:r>
                      <a:r>
                        <a:rPr lang="tr-TR" sz="800" b="0" i="0" u="none" strike="noStrike" dirty="0">
                          <a:solidFill>
                            <a:srgbClr val="000000"/>
                          </a:solidFill>
                          <a:latin typeface="Calibri"/>
                        </a:rPr>
                        <a:t> ile karakterize olan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hipersensitivite</a:t>
                      </a:r>
                      <a:r>
                        <a:rPr lang="tr-TR" sz="800" b="0" i="0" u="none" strike="noStrike" dirty="0">
                          <a:solidFill>
                            <a:srgbClr val="000000"/>
                          </a:solidFill>
                          <a:latin typeface="Calibri"/>
                        </a:rPr>
                        <a:t> reaksiyonları bildirilmiştir. Bulantı ve kusma, iştahsızlık,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ve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kanama gibi sindirim sistemi bozuklukları bildirilmiştir. Ödem sıkça bildirilmiştir. Nadir olgularda </a:t>
                      </a:r>
                      <a:r>
                        <a:rPr lang="tr-TR" sz="800" b="0" i="0" u="none" strike="noStrike" dirty="0" err="1">
                          <a:solidFill>
                            <a:srgbClr val="000000"/>
                          </a:solidFill>
                          <a:latin typeface="Calibri"/>
                        </a:rPr>
                        <a:t>hemorajik</a:t>
                      </a:r>
                      <a:r>
                        <a:rPr lang="tr-TR" sz="800" b="0" i="0" u="none" strike="noStrike" dirty="0">
                          <a:solidFill>
                            <a:srgbClr val="000000"/>
                          </a:solidFill>
                          <a:latin typeface="Calibri"/>
                        </a:rPr>
                        <a:t> sistit gözlenmiştir. Deri döküntüleri bildirilmiştir. İleri derecede nadir olgularda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a:t>
                      </a:r>
                      <a:r>
                        <a:rPr lang="tr-TR" sz="800" b="0" i="0" u="none" strike="noStrike" dirty="0" err="1">
                          <a:solidFill>
                            <a:srgbClr val="000000"/>
                          </a:solidFill>
                          <a:latin typeface="Calibri"/>
                        </a:rPr>
                        <a:t>epidermal</a:t>
                      </a:r>
                      <a:r>
                        <a:rPr lang="tr-TR" sz="800" b="0" i="0" u="none" strike="noStrike" dirty="0">
                          <a:solidFill>
                            <a:srgbClr val="000000"/>
                          </a:solidFill>
                          <a:latin typeface="Calibri"/>
                        </a:rPr>
                        <a:t> </a:t>
                      </a:r>
                      <a:r>
                        <a:rPr lang="tr-TR" sz="800" b="0" i="0" u="none" strike="noStrike" dirty="0" err="1">
                          <a:solidFill>
                            <a:srgbClr val="000000"/>
                          </a:solidFill>
                          <a:latin typeface="Calibri"/>
                        </a:rPr>
                        <a:t>nekroliz</a:t>
                      </a:r>
                      <a:r>
                        <a:rPr lang="tr-TR" sz="800" b="0" i="0" u="none" strike="noStrike" dirty="0">
                          <a:solidFill>
                            <a:srgbClr val="000000"/>
                          </a:solidFill>
                          <a:latin typeface="Calibri"/>
                        </a:rPr>
                        <a:t> (</a:t>
                      </a:r>
                      <a:r>
                        <a:rPr lang="tr-TR" sz="800" b="0" i="0" u="none" strike="noStrike" dirty="0" err="1">
                          <a:solidFill>
                            <a:srgbClr val="000000"/>
                          </a:solidFill>
                          <a:latin typeface="Calibri"/>
                        </a:rPr>
                        <a:t>Lyell</a:t>
                      </a:r>
                      <a:r>
                        <a:rPr lang="tr-TR" sz="800" b="0" i="0" u="none" strike="noStrike" dirty="0">
                          <a:solidFill>
                            <a:srgbClr val="000000"/>
                          </a:solidFill>
                          <a:latin typeface="Calibri"/>
                        </a:rPr>
                        <a:t> hastalığı) gelişebilir.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72540" y="1459468"/>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39350" y="620689"/>
          <a:ext cx="11425271" cy="5554913"/>
        </p:xfrm>
        <a:graphic>
          <a:graphicData uri="http://schemas.openxmlformats.org/drawingml/2006/table">
            <a:tbl>
              <a:tblPr/>
              <a:tblGrid>
                <a:gridCol w="322387"/>
                <a:gridCol w="778175"/>
                <a:gridCol w="1539673"/>
                <a:gridCol w="1313169"/>
                <a:gridCol w="2740287"/>
                <a:gridCol w="4731580"/>
              </a:tblGrid>
              <a:tr h="5554913">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GEMZAR IV Flakon(gemsitabin hidroklorur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Küçük hücreli dışı akciğer kanseri: Sisplatin ile birlikte gemsitabin lokal olarak ilerlemiş (operasyon uygulanamayan Evre IIIA veya IIIB) veya metastatik (Evre IV) küçük hücreli dışı akciğer kanserli hastaların ilk basamak tedavisi için endikedir. Gemsitabin lokal olarak ilerlemiş veya metastatik küçük hücreli dışı akciğer kanserli erişkin hastaların palyatif tedavisi için endikedir. Pankreas kanseri: Gemsitabin lokal olarak ilerlemiş veya metastatik pankreas adenokarsinomlu hastaların tedavisi için endikedir. Gemsitabin 5-FU’e refrakter olan pankreas kanserli hastaların tedavisinde de endikedir. Mesane kanseri: Gemsitabin+sisplatin kombinasyonu kas invazyonu yapan metastazlı ya da metastazsız evre IV transizyonel hücreli mesane kanserinin tedavisinde endikedir. Terapötik Aktivite: Platin refrakter nüks, over kanserlerinde ve metastatik meme kanserleri tedavisinde tek başına veya diğer ajanlarla kombine olarak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Gemsitabin, ilaca karşı bilinen aşırı duyarlılığı olan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Küçük hücreli dışı akciğer kanseri: Kombine kullanım: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iki doz rejiminde kullanılabilir. Üç haftalık takvimde kullanılan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dozu 1250 mg/m2’dir ve 30 dakikalık i.v. </a:t>
                      </a:r>
                      <a:r>
                        <a:rPr lang="tr-TR" sz="800" b="0" i="0" u="none" strike="noStrike" dirty="0" err="1">
                          <a:solidFill>
                            <a:srgbClr val="000000"/>
                          </a:solidFill>
                          <a:latin typeface="Calibri"/>
                        </a:rPr>
                        <a:t>infüzyonla</a:t>
                      </a:r>
                      <a:r>
                        <a:rPr lang="tr-TR" sz="800" b="0" i="0" u="none" strike="noStrike" dirty="0">
                          <a:solidFill>
                            <a:srgbClr val="000000"/>
                          </a:solidFill>
                          <a:latin typeface="Calibri"/>
                        </a:rPr>
                        <a:t> 21 günlük </a:t>
                      </a:r>
                      <a:r>
                        <a:rPr lang="tr-TR" sz="800" b="0" i="0" u="none" strike="noStrike" dirty="0" err="1">
                          <a:solidFill>
                            <a:srgbClr val="000000"/>
                          </a:solidFill>
                          <a:latin typeface="Calibri"/>
                        </a:rPr>
                        <a:t>siklusun</a:t>
                      </a:r>
                      <a:r>
                        <a:rPr lang="tr-TR" sz="800" b="0" i="0" u="none" strike="noStrike" dirty="0">
                          <a:solidFill>
                            <a:srgbClr val="000000"/>
                          </a:solidFill>
                          <a:latin typeface="Calibri"/>
                        </a:rPr>
                        <a:t> 1. ve 8. günlerinde verilmiştir. Doz </a:t>
                      </a:r>
                      <a:r>
                        <a:rPr lang="tr-TR" sz="800" b="0" i="0" u="none" strike="noStrike" dirty="0" err="1">
                          <a:solidFill>
                            <a:srgbClr val="000000"/>
                          </a:solidFill>
                          <a:latin typeface="Calibri"/>
                        </a:rPr>
                        <a:t>azaltımı</a:t>
                      </a:r>
                      <a:r>
                        <a:rPr lang="tr-TR" sz="800" b="0" i="0" u="none" strike="noStrike" dirty="0">
                          <a:solidFill>
                            <a:srgbClr val="000000"/>
                          </a:solidFill>
                          <a:latin typeface="Calibri"/>
                        </a:rPr>
                        <a:t> hastada gözlenen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miktarına dayanarak ayarlanır. Dört haftalık takvimde kullanılan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dozu 1000 mg/m2’dir ve 30 dakikalık i.v. </a:t>
                      </a:r>
                      <a:r>
                        <a:rPr lang="tr-TR" sz="800" b="0" i="0" u="none" strike="noStrike" dirty="0" err="1">
                          <a:solidFill>
                            <a:srgbClr val="000000"/>
                          </a:solidFill>
                          <a:latin typeface="Calibri"/>
                        </a:rPr>
                        <a:t>infüzyonla</a:t>
                      </a:r>
                      <a:r>
                        <a:rPr lang="tr-TR" sz="800" b="0" i="0" u="none" strike="noStrike" dirty="0">
                          <a:solidFill>
                            <a:srgbClr val="000000"/>
                          </a:solidFill>
                          <a:latin typeface="Calibri"/>
                        </a:rPr>
                        <a:t> 28 günlük </a:t>
                      </a:r>
                      <a:r>
                        <a:rPr lang="tr-TR" sz="800" b="0" i="0" u="none" strike="noStrike" dirty="0" err="1">
                          <a:solidFill>
                            <a:srgbClr val="000000"/>
                          </a:solidFill>
                          <a:latin typeface="Calibri"/>
                        </a:rPr>
                        <a:t>siklusun</a:t>
                      </a:r>
                      <a:r>
                        <a:rPr lang="tr-TR" sz="800" b="0" i="0" u="none" strike="noStrike" dirty="0">
                          <a:solidFill>
                            <a:srgbClr val="000000"/>
                          </a:solidFill>
                          <a:latin typeface="Calibri"/>
                        </a:rPr>
                        <a:t> 1, 8 ve 15. günlerinde verilmiştir. Doz </a:t>
                      </a:r>
                      <a:r>
                        <a:rPr lang="tr-TR" sz="800" b="0" i="0" u="none" strike="noStrike" dirty="0" err="1">
                          <a:solidFill>
                            <a:srgbClr val="000000"/>
                          </a:solidFill>
                          <a:latin typeface="Calibri"/>
                        </a:rPr>
                        <a:t>azaltımı</a:t>
                      </a:r>
                      <a:r>
                        <a:rPr lang="tr-TR" sz="800" b="0" i="0" u="none" strike="noStrike" dirty="0">
                          <a:solidFill>
                            <a:srgbClr val="000000"/>
                          </a:solidFill>
                          <a:latin typeface="Calibri"/>
                        </a:rPr>
                        <a:t> hastanın yaşadığı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miktarına dayanarak ayarlanır.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3 veya 4 haftada bir 75-100 mg/m2 arasındaki dozlarda kullanılmıştır. Tek ajan kullanımı: Erişkinler: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önerilen dozu 1000 mg/m2’dir ve 30 dakikalık i.v. </a:t>
                      </a:r>
                      <a:r>
                        <a:rPr lang="tr-TR" sz="800" b="0" i="0" u="none" strike="noStrike" dirty="0" err="1">
                          <a:solidFill>
                            <a:srgbClr val="000000"/>
                          </a:solidFill>
                          <a:latin typeface="Calibri"/>
                        </a:rPr>
                        <a:t>infüzyonla</a:t>
                      </a:r>
                      <a:r>
                        <a:rPr lang="tr-TR" sz="800" b="0" i="0" u="none" strike="noStrike" dirty="0">
                          <a:solidFill>
                            <a:srgbClr val="000000"/>
                          </a:solidFill>
                          <a:latin typeface="Calibri"/>
                        </a:rPr>
                        <a:t> verilir. Bu rejim üç hafta süreyle haftada bir kez tekrarlanmalı ve arkasından bir hafta dinlenme dönemine geçilmelidir. Bu dört haftalık </a:t>
                      </a:r>
                      <a:r>
                        <a:rPr lang="tr-TR" sz="800" b="0" i="0" u="none" strike="noStrike" dirty="0" err="1">
                          <a:solidFill>
                            <a:srgbClr val="000000"/>
                          </a:solidFill>
                          <a:latin typeface="Calibri"/>
                        </a:rPr>
                        <a:t>siklus</a:t>
                      </a:r>
                      <a:r>
                        <a:rPr lang="tr-TR" sz="800" b="0" i="0" u="none" strike="noStrike" dirty="0">
                          <a:solidFill>
                            <a:srgbClr val="000000"/>
                          </a:solidFill>
                          <a:latin typeface="Calibri"/>
                        </a:rPr>
                        <a:t> daha sonra tekrarlanır. Pankreas kanseri: Erişkinler: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önerilen dozu 1000 mg/m2’dir ve 30 dakikalık i.v. </a:t>
                      </a:r>
                      <a:r>
                        <a:rPr lang="tr-TR" sz="800" b="0" i="0" u="none" strike="noStrike" dirty="0" err="1">
                          <a:solidFill>
                            <a:srgbClr val="000000"/>
                          </a:solidFill>
                          <a:latin typeface="Calibri"/>
                        </a:rPr>
                        <a:t>infüzyonla</a:t>
                      </a:r>
                      <a:r>
                        <a:rPr lang="tr-TR" sz="800" b="0" i="0" u="none" strike="noStrike" dirty="0">
                          <a:solidFill>
                            <a:srgbClr val="000000"/>
                          </a:solidFill>
                          <a:latin typeface="Calibri"/>
                        </a:rPr>
                        <a:t> verilir. Bu rejim, 7 hafta süreyle haftada bir kez tekrarlanmalı ve arkasından bir hafta dinlenme dönemine geçilmelidir. Sonraki </a:t>
                      </a:r>
                      <a:r>
                        <a:rPr lang="tr-TR" sz="800" b="0" i="0" u="none" strike="noStrike" dirty="0" err="1">
                          <a:solidFill>
                            <a:srgbClr val="000000"/>
                          </a:solidFill>
                          <a:latin typeface="Calibri"/>
                        </a:rPr>
                        <a:t>sikluslar</a:t>
                      </a:r>
                      <a:r>
                        <a:rPr lang="tr-TR" sz="800" b="0" i="0" u="none" strike="noStrike" dirty="0">
                          <a:solidFill>
                            <a:srgbClr val="000000"/>
                          </a:solidFill>
                          <a:latin typeface="Calibri"/>
                        </a:rPr>
                        <a:t> 4 haftada bir, birbirini izleyen 3 haftada bir kez yapılan enjeksiyonları içermelidir. Mesane kanseri: Kombine kullanım: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önerilen dozu 1000 mg/m2’dir ve 30 dakikalık i.v. </a:t>
                      </a:r>
                      <a:r>
                        <a:rPr lang="tr-TR" sz="800" b="0" i="0" u="none" strike="noStrike" dirty="0" err="1">
                          <a:solidFill>
                            <a:srgbClr val="000000"/>
                          </a:solidFill>
                          <a:latin typeface="Calibri"/>
                        </a:rPr>
                        <a:t>infüzyonla</a:t>
                      </a:r>
                      <a:r>
                        <a:rPr lang="tr-TR" sz="800" b="0" i="0" u="none" strike="noStrike" dirty="0">
                          <a:solidFill>
                            <a:srgbClr val="000000"/>
                          </a:solidFill>
                          <a:latin typeface="Calibri"/>
                        </a:rPr>
                        <a:t> verilir. Doz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ile kombine olarak 28 günlük </a:t>
                      </a:r>
                      <a:r>
                        <a:rPr lang="tr-TR" sz="800" b="0" i="0" u="none" strike="noStrike" dirty="0" err="1">
                          <a:solidFill>
                            <a:srgbClr val="000000"/>
                          </a:solidFill>
                          <a:latin typeface="Calibri"/>
                        </a:rPr>
                        <a:t>siklusun</a:t>
                      </a:r>
                      <a:r>
                        <a:rPr lang="tr-TR" sz="800" b="0" i="0" u="none" strike="noStrike" dirty="0">
                          <a:solidFill>
                            <a:srgbClr val="000000"/>
                          </a:solidFill>
                          <a:latin typeface="Calibri"/>
                        </a:rPr>
                        <a:t> 1, 8 ve 15. günlerinde verilmelidir.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70 mg/m2 önerilen dozda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ardından 1. günde veya 28 günlük </a:t>
                      </a:r>
                      <a:r>
                        <a:rPr lang="tr-TR" sz="800" b="0" i="0" u="none" strike="noStrike" dirty="0" err="1">
                          <a:solidFill>
                            <a:srgbClr val="000000"/>
                          </a:solidFill>
                          <a:latin typeface="Calibri"/>
                        </a:rPr>
                        <a:t>siklusun</a:t>
                      </a:r>
                      <a:r>
                        <a:rPr lang="tr-TR" sz="800" b="0" i="0" u="none" strike="noStrike" dirty="0">
                          <a:solidFill>
                            <a:srgbClr val="000000"/>
                          </a:solidFill>
                          <a:latin typeface="Calibri"/>
                        </a:rPr>
                        <a:t> 2. gününde verilir. Bu dört haftalık </a:t>
                      </a:r>
                      <a:r>
                        <a:rPr lang="tr-TR" sz="800" b="0" i="0" u="none" strike="noStrike" dirty="0" err="1">
                          <a:solidFill>
                            <a:srgbClr val="000000"/>
                          </a:solidFill>
                          <a:latin typeface="Calibri"/>
                        </a:rPr>
                        <a:t>siklus</a:t>
                      </a:r>
                      <a:r>
                        <a:rPr lang="tr-TR" sz="800" b="0" i="0" u="none" strike="noStrike" dirty="0">
                          <a:solidFill>
                            <a:srgbClr val="000000"/>
                          </a:solidFill>
                          <a:latin typeface="Calibri"/>
                        </a:rPr>
                        <a:t> daha sonra tekrarlanır. Bir klinik çalışma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100 mg/m2 dozunda kullanıldığında daha fazla kemik iliği baskılanması olduğunu göstermiştir.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alan hastalar her dozdan önce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lökosit ve </a:t>
                      </a:r>
                      <a:r>
                        <a:rPr lang="tr-TR" sz="800" b="0" i="0" u="none" strike="noStrike" dirty="0" err="1">
                          <a:solidFill>
                            <a:srgbClr val="000000"/>
                          </a:solidFill>
                          <a:latin typeface="Calibri"/>
                        </a:rPr>
                        <a:t>granülosit</a:t>
                      </a:r>
                      <a:r>
                        <a:rPr lang="tr-TR" sz="800" b="0" i="0" u="none" strike="noStrike" dirty="0">
                          <a:solidFill>
                            <a:srgbClr val="000000"/>
                          </a:solidFill>
                          <a:latin typeface="Calibri"/>
                        </a:rPr>
                        <a:t> sayımı açısından izlenmeli, gerektiğinde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dozu azaltılmalı veya hematolojik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olduğunda kesilmelidir.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Hematolojik: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kemik iliğini baskıladığından,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uygulamasından sonra anemi,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meydana gelebilir. Genellikle hafif-orta şiddette olan kemik iliği baskılanması, kendini özellikle </a:t>
                      </a:r>
                      <a:r>
                        <a:rPr lang="tr-TR" sz="800" b="0" i="0" u="none" strike="noStrike" dirty="0" err="1">
                          <a:solidFill>
                            <a:srgbClr val="000000"/>
                          </a:solidFill>
                          <a:latin typeface="Calibri"/>
                        </a:rPr>
                        <a:t>granülosit</a:t>
                      </a:r>
                      <a:r>
                        <a:rPr lang="tr-TR" sz="800" b="0" i="0" u="none" strike="noStrike" dirty="0">
                          <a:solidFill>
                            <a:srgbClr val="000000"/>
                          </a:solidFill>
                          <a:latin typeface="Calibri"/>
                        </a:rPr>
                        <a:t>, sayısında daha çok hissettirir.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de yaygın biçimde bildirilmiştir.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Hastaların üçte iki kadarında gelişen karaciğer </a:t>
                      </a:r>
                      <a:r>
                        <a:rPr lang="tr-TR" sz="800" b="0" i="0" u="none" strike="noStrike" dirty="0" err="1">
                          <a:solidFill>
                            <a:srgbClr val="000000"/>
                          </a:solidFill>
                          <a:latin typeface="Calibri"/>
                        </a:rPr>
                        <a:t>transaminaz</a:t>
                      </a:r>
                      <a:r>
                        <a:rPr lang="tr-TR" sz="800" b="0" i="0" u="none" strike="noStrike" dirty="0">
                          <a:solidFill>
                            <a:srgbClr val="000000"/>
                          </a:solidFill>
                          <a:latin typeface="Calibri"/>
                        </a:rPr>
                        <a:t> enzim anormallikleri, genellikle hafiftir, zamanla şiddetlenmez ve tedavinin kesilmesini nadiren gerektirir. Ancak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karaciğer fonksiyon bozukluğu olan hastalarda dikkatle kullanılmalıdır. Bulantı ve bulantıya eşlik eden kusma şeklindeki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etkilerin </a:t>
                      </a:r>
                      <a:r>
                        <a:rPr lang="tr-TR" sz="800" b="0" i="0" u="none" strike="noStrike" dirty="0" err="1">
                          <a:solidFill>
                            <a:srgbClr val="000000"/>
                          </a:solidFill>
                          <a:latin typeface="Calibri"/>
                        </a:rPr>
                        <a:t>herbiri</a:t>
                      </a:r>
                      <a:r>
                        <a:rPr lang="tr-TR" sz="800" b="0" i="0" u="none" strike="noStrike" dirty="0">
                          <a:solidFill>
                            <a:srgbClr val="000000"/>
                          </a:solidFill>
                          <a:latin typeface="Calibri"/>
                        </a:rPr>
                        <a:t>, hastaların sırasıyla üçte bir kadarında görülmüştür. Bu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 hastaların yaklaşık %20’sinde tedavi gerektirir, nadiren dozu sınırlar ve standart </a:t>
                      </a:r>
                      <a:r>
                        <a:rPr lang="tr-TR" sz="800" b="0" i="0" u="none" strike="noStrike" dirty="0" err="1">
                          <a:solidFill>
                            <a:srgbClr val="000000"/>
                          </a:solidFill>
                          <a:latin typeface="Calibri"/>
                        </a:rPr>
                        <a:t>antiemetiklerle</a:t>
                      </a:r>
                      <a:r>
                        <a:rPr lang="tr-TR" sz="800" b="0" i="0" u="none" strike="noStrike" dirty="0">
                          <a:solidFill>
                            <a:srgbClr val="000000"/>
                          </a:solidFill>
                          <a:latin typeface="Calibri"/>
                        </a:rPr>
                        <a:t> kolayca tedavi edilir.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Hastaların yaklaşık yarısında hafif </a:t>
                      </a:r>
                      <a:r>
                        <a:rPr lang="tr-TR" sz="800" b="0" i="0" u="none" strike="noStrike" dirty="0" err="1">
                          <a:solidFill>
                            <a:srgbClr val="000000"/>
                          </a:solidFill>
                          <a:latin typeface="Calibri"/>
                        </a:rPr>
                        <a:t>proteinüri</a:t>
                      </a:r>
                      <a:r>
                        <a:rPr lang="tr-TR" sz="800" b="0" i="0" u="none" strike="noStrike" dirty="0">
                          <a:solidFill>
                            <a:srgbClr val="000000"/>
                          </a:solidFill>
                          <a:latin typeface="Calibri"/>
                        </a:rPr>
                        <a:t> ve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bildirilmiştir. Az sayıda hastada etiyolojisi bilinmeyen böbrek yetmezliği olgusu bildirilmiştir ve bunlara çok ender olarak </a:t>
                      </a:r>
                      <a:r>
                        <a:rPr lang="tr-TR" sz="800" b="0" i="0" u="none" strike="noStrike" dirty="0" err="1">
                          <a:solidFill>
                            <a:srgbClr val="000000"/>
                          </a:solidFill>
                          <a:latin typeface="Calibri"/>
                        </a:rPr>
                        <a:t>hemolitik</a:t>
                      </a:r>
                      <a:r>
                        <a:rPr lang="tr-TR" sz="800" b="0" i="0" u="none" strike="noStrike" dirty="0">
                          <a:solidFill>
                            <a:srgbClr val="000000"/>
                          </a:solidFill>
                          <a:latin typeface="Calibri"/>
                        </a:rPr>
                        <a:t> üremi dahil olmuştur. O nedenle,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böbrek fonksiyon bozukluğu olan hastalarda dikkatli kullanılmalıdır. Alerjik: Döküntü hastaların yaklaşık %25’inde bildirilmiştir ve hastaların yaklaşık %10’unda kaşıntı gözlenir. </a:t>
                      </a:r>
                      <a:r>
                        <a:rPr lang="tr-TR" sz="800" b="0" i="0" u="none" strike="noStrike" dirty="0" err="1">
                          <a:solidFill>
                            <a:srgbClr val="000000"/>
                          </a:solidFill>
                          <a:latin typeface="Calibri"/>
                        </a:rPr>
                        <a:t>Deskuamasyon</a:t>
                      </a:r>
                      <a:r>
                        <a:rPr lang="tr-TR" sz="800" b="0" i="0" u="none" strike="noStrike" dirty="0">
                          <a:solidFill>
                            <a:srgbClr val="000000"/>
                          </a:solidFill>
                          <a:latin typeface="Calibri"/>
                        </a:rPr>
                        <a:t>, vezikül oluşumu ve ülserleşme ender olarak bildirilmiştir. Anafilaksi de nadiren bildirilmiştir. Solunum sistemi: </a:t>
                      </a:r>
                      <a:r>
                        <a:rPr lang="tr-TR" sz="800" b="0" i="0" u="none" strike="noStrike" dirty="0" err="1">
                          <a:solidFill>
                            <a:srgbClr val="000000"/>
                          </a:solidFill>
                          <a:latin typeface="Calibri"/>
                        </a:rPr>
                        <a:t>İnfüzyondan</a:t>
                      </a:r>
                      <a:r>
                        <a:rPr lang="tr-TR" sz="800" b="0" i="0" u="none" strike="noStrike" dirty="0">
                          <a:solidFill>
                            <a:srgbClr val="000000"/>
                          </a:solidFill>
                          <a:latin typeface="Calibri"/>
                        </a:rPr>
                        <a:t> sonra hastaların %1’inden azında </a:t>
                      </a:r>
                      <a:r>
                        <a:rPr lang="tr-TR" sz="800" b="0" i="0" u="none" strike="noStrike" dirty="0" err="1">
                          <a:solidFill>
                            <a:srgbClr val="000000"/>
                          </a:solidFill>
                          <a:latin typeface="Calibri"/>
                        </a:rPr>
                        <a:t>bronkospazm</a:t>
                      </a:r>
                      <a:r>
                        <a:rPr lang="tr-TR" sz="800" b="0" i="0" u="none" strike="noStrike" dirty="0">
                          <a:solidFill>
                            <a:srgbClr val="000000"/>
                          </a:solidFill>
                          <a:latin typeface="Calibri"/>
                        </a:rPr>
                        <a:t> bildirilmiştir. </a:t>
                      </a:r>
                      <a:r>
                        <a:rPr lang="tr-TR" sz="800" b="0" i="0" u="none" strike="noStrike" dirty="0" err="1">
                          <a:solidFill>
                            <a:srgbClr val="000000"/>
                          </a:solidFill>
                          <a:latin typeface="Calibri"/>
                        </a:rPr>
                        <a:t>Parenteral</a:t>
                      </a:r>
                      <a:r>
                        <a:rPr lang="tr-TR" sz="800" b="0" i="0" u="none" strike="noStrike" dirty="0">
                          <a:solidFill>
                            <a:srgbClr val="000000"/>
                          </a:solidFill>
                          <a:latin typeface="Calibri"/>
                        </a:rPr>
                        <a:t> tedavi gerekebilir.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ilaca karşı bilinen aşırı duyarlılığı olan hastalara uygulanmamalıdır. Enjeksiyonun ardından birkaç saat içinde oluşan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hastaların yaklaşık %8’inde bildirilmiştir. </a:t>
                      </a:r>
                      <a:r>
                        <a:rPr lang="tr-TR" sz="800" b="0" i="0" u="none" strike="noStrike" dirty="0" err="1">
                          <a:solidFill>
                            <a:srgbClr val="000000"/>
                          </a:solidFill>
                          <a:latin typeface="Calibri"/>
                        </a:rPr>
                        <a:t>Gemsitabin</a:t>
                      </a:r>
                      <a:r>
                        <a:rPr lang="tr-TR" sz="800" b="0" i="0" u="none" strike="noStrike" dirty="0">
                          <a:solidFill>
                            <a:srgbClr val="000000"/>
                          </a:solidFill>
                          <a:latin typeface="Calibri"/>
                        </a:rPr>
                        <a:t> ile ilişkili olarak bazen şiddetli olabilen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etkiler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ödem, </a:t>
                      </a:r>
                      <a:r>
                        <a:rPr lang="tr-TR" sz="800" b="0" i="0" u="none" strike="noStrike" dirty="0" err="1">
                          <a:solidFill>
                            <a:srgbClr val="000000"/>
                          </a:solidFill>
                          <a:latin typeface="Calibri"/>
                        </a:rPr>
                        <a:t>interstisyel</a:t>
                      </a:r>
                      <a:r>
                        <a:rPr lang="tr-TR" sz="800" b="0" i="0" u="none" strike="noStrike" dirty="0">
                          <a:solidFill>
                            <a:srgbClr val="000000"/>
                          </a:solidFill>
                          <a:latin typeface="Calibri"/>
                        </a:rPr>
                        <a:t> </a:t>
                      </a:r>
                      <a:r>
                        <a:rPr lang="tr-TR" sz="800" b="0" i="0" u="none" strike="noStrike" dirty="0" err="1">
                          <a:solidFill>
                            <a:srgbClr val="000000"/>
                          </a:solidFill>
                          <a:latin typeface="Calibri"/>
                        </a:rPr>
                        <a:t>pnömonit</a:t>
                      </a:r>
                      <a:r>
                        <a:rPr lang="tr-TR" sz="800" b="0" i="0" u="none" strike="noStrike" dirty="0">
                          <a:solidFill>
                            <a:srgbClr val="000000"/>
                          </a:solidFill>
                          <a:latin typeface="Calibri"/>
                        </a:rPr>
                        <a:t> veya erişkin solunum bozukluğu sendromu [ARDS]) nadiren bildirilmiştir. Bu tip etkiler oluştuğunda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kesilmesi düşünülmelidir. Diğer etkiler: Gribe benzer semptomlar hastaların yaklaşık %20’sinde bildirilmiştir. Bu durum genellikle hafiftir, kısa sürelidir ve nadiren doz sınırlayıcı tarzdadır. Ateş, baş ağrısı, sırt ağrısı, üşüme,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a:t>
                      </a:r>
                      <a:r>
                        <a:rPr lang="tr-TR" sz="800" b="0" i="0" u="none" strike="noStrike" dirty="0" err="1">
                          <a:solidFill>
                            <a:srgbClr val="000000"/>
                          </a:solidFill>
                          <a:latin typeface="Calibri"/>
                        </a:rPr>
                        <a:t>asteni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en sık bildirilen semptomlardır. Öksürük, </a:t>
                      </a:r>
                      <a:r>
                        <a:rPr lang="tr-TR" sz="800" b="0" i="0" u="none" strike="noStrike" dirty="0" err="1">
                          <a:solidFill>
                            <a:srgbClr val="000000"/>
                          </a:solidFill>
                          <a:latin typeface="Calibri"/>
                        </a:rPr>
                        <a:t>rinit</a:t>
                      </a:r>
                      <a:r>
                        <a:rPr lang="tr-TR" sz="800" b="0" i="0" u="none" strike="noStrike" dirty="0">
                          <a:solidFill>
                            <a:srgbClr val="000000"/>
                          </a:solidFill>
                          <a:latin typeface="Calibri"/>
                        </a:rPr>
                        <a:t>, kırıklık, terleme ve uykusuzluk sıklıkla bildirilir. Ateş ve </a:t>
                      </a:r>
                      <a:r>
                        <a:rPr lang="tr-TR" sz="800" b="0" i="0" u="none" strike="noStrike" dirty="0" err="1">
                          <a:solidFill>
                            <a:srgbClr val="000000"/>
                          </a:solidFill>
                          <a:latin typeface="Calibri"/>
                        </a:rPr>
                        <a:t>asteni</a:t>
                      </a:r>
                      <a:r>
                        <a:rPr lang="tr-TR" sz="800" b="0" i="0" u="none" strike="noStrike" dirty="0">
                          <a:solidFill>
                            <a:srgbClr val="000000"/>
                          </a:solidFill>
                          <a:latin typeface="Calibri"/>
                        </a:rPr>
                        <a:t> de izole semptomlar olarak sıklıkla bildirilir. Ödem/</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ödem hastaların yaklaşık %30’unda bildirilmiştir. Bazı yüz ödemleri olguları nadiren bildirilmiştir.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ödem nadiren bildirilir (%1). Ödem/</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ödem genellikle hafif-orta derecededir, nadiren doz sınırlayıcı tarzdadır ve bazen ağrılı olarak bildirilir. Hastaların %13’ünde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(sıklıkla minimal saç dökülmesi); %10 uyku hali; %8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%7 oral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(acılık hissi ve </a:t>
                      </a:r>
                      <a:r>
                        <a:rPr lang="tr-TR" sz="800" b="0" i="0" u="none" strike="noStrike" dirty="0" err="1">
                          <a:solidFill>
                            <a:srgbClr val="000000"/>
                          </a:solidFill>
                          <a:latin typeface="Calibri"/>
                        </a:rPr>
                        <a:t>eritem</a:t>
                      </a:r>
                      <a:r>
                        <a:rPr lang="tr-TR" sz="800" b="0" i="0" u="none" strike="noStrike" dirty="0">
                          <a:solidFill>
                            <a:srgbClr val="000000"/>
                          </a:solidFill>
                          <a:latin typeface="Calibri"/>
                        </a:rPr>
                        <a:t>), %6 kabızlık bildirilmiştir. Bazı hipotansiyon olguları bildirilmiştir. </a:t>
                      </a:r>
                      <a:r>
                        <a:rPr lang="tr-TR" sz="800" b="0" i="0" u="none" strike="noStrike" dirty="0" err="1">
                          <a:solidFill>
                            <a:srgbClr val="000000"/>
                          </a:solidFill>
                          <a:latin typeface="Calibri"/>
                        </a:rPr>
                        <a:t>Miyokard</a:t>
                      </a:r>
                      <a:r>
                        <a:rPr lang="tr-TR" sz="800" b="0" i="0" u="none" strike="noStrike" dirty="0">
                          <a:solidFill>
                            <a:srgbClr val="000000"/>
                          </a:solidFill>
                          <a:latin typeface="Calibri"/>
                        </a:rPr>
                        <a:t> enfarktüsü,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ve aritmi gözlenmiştir, ancak </a:t>
                      </a:r>
                      <a:r>
                        <a:rPr lang="tr-TR" sz="800" b="0" i="0" u="none" strike="noStrike" dirty="0" err="1">
                          <a:solidFill>
                            <a:srgbClr val="000000"/>
                          </a:solidFill>
                          <a:latin typeface="Calibri"/>
                        </a:rPr>
                        <a:t>gemsitabinin</a:t>
                      </a:r>
                      <a:r>
                        <a:rPr lang="tr-TR" sz="800" b="0" i="0" u="none" strike="noStrike" dirty="0">
                          <a:solidFill>
                            <a:srgbClr val="000000"/>
                          </a:solidFill>
                          <a:latin typeface="Calibri"/>
                        </a:rPr>
                        <a:t> kardiyak </a:t>
                      </a:r>
                      <a:r>
                        <a:rPr lang="tr-TR" sz="800" b="0" i="0" u="none" strike="noStrike" dirty="0" err="1">
                          <a:solidFill>
                            <a:srgbClr val="000000"/>
                          </a:solidFill>
                          <a:latin typeface="Calibri"/>
                        </a:rPr>
                        <a:t>toksisiteye</a:t>
                      </a:r>
                      <a:r>
                        <a:rPr lang="tr-TR" sz="800" b="0" i="0" u="none" strike="noStrike" dirty="0">
                          <a:solidFill>
                            <a:srgbClr val="000000"/>
                          </a:solidFill>
                          <a:latin typeface="Calibri"/>
                        </a:rPr>
                        <a:t> neden olduğunu gösteren bir kanıt yoktur.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175657" y="248184"/>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23393" y="1052737"/>
          <a:ext cx="11041227" cy="4536503"/>
        </p:xfrm>
        <a:graphic>
          <a:graphicData uri="http://schemas.openxmlformats.org/drawingml/2006/table">
            <a:tbl>
              <a:tblPr/>
              <a:tblGrid>
                <a:gridCol w="311551"/>
                <a:gridCol w="752017"/>
                <a:gridCol w="1487919"/>
                <a:gridCol w="1269029"/>
                <a:gridCol w="2648176"/>
                <a:gridCol w="4572535"/>
              </a:tblGrid>
              <a:tr h="4536503">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FLUORESCITE %10 IV Ampul(Fluoressin sodyum 10 %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Kornea üzerindeki patolojik lezyonların, göz fundusunun ve iris vaskülaritesinin diagnostik fluoressein anjiyografi ve anjiyoskopisinde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Preparatın bileşenlerinden herhangi birine aşırı duyarlılık gösterenlerde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Gerekli tecrübesi olan kliniklerde kullanılmalıdır. </a:t>
                      </a:r>
                      <a:r>
                        <a:rPr lang="tr-TR" sz="800" b="0" i="0" u="none" strike="noStrike" dirty="0" err="1">
                          <a:solidFill>
                            <a:srgbClr val="000000"/>
                          </a:solidFill>
                          <a:latin typeface="Calibri"/>
                        </a:rPr>
                        <a:t>Ekstravazasyondan</a:t>
                      </a:r>
                      <a:r>
                        <a:rPr lang="tr-TR" sz="800" b="0" i="0" u="none" strike="noStrike" dirty="0">
                          <a:solidFill>
                            <a:srgbClr val="000000"/>
                          </a:solidFill>
                          <a:latin typeface="Calibri"/>
                        </a:rPr>
                        <a:t> sakınmak için gerekli önlemleri aldıktan sonra ampul içeriğini </a:t>
                      </a:r>
                      <a:r>
                        <a:rPr lang="tr-TR" sz="800" b="0" i="0" u="none" strike="noStrike" dirty="0" err="1">
                          <a:solidFill>
                            <a:srgbClr val="000000"/>
                          </a:solidFill>
                          <a:latin typeface="Calibri"/>
                        </a:rPr>
                        <a:t>antekübital</a:t>
                      </a:r>
                      <a:r>
                        <a:rPr lang="tr-TR" sz="800" b="0" i="0" u="none" strike="noStrike" dirty="0">
                          <a:solidFill>
                            <a:srgbClr val="000000"/>
                          </a:solidFill>
                          <a:latin typeface="Calibri"/>
                        </a:rPr>
                        <a:t> </a:t>
                      </a:r>
                      <a:r>
                        <a:rPr lang="tr-TR" sz="800" b="0" i="0" u="none" strike="noStrike" dirty="0" err="1">
                          <a:solidFill>
                            <a:srgbClr val="000000"/>
                          </a:solidFill>
                          <a:latin typeface="Calibri"/>
                        </a:rPr>
                        <a:t>vene</a:t>
                      </a:r>
                      <a:r>
                        <a:rPr lang="tr-TR" sz="800" b="0" i="0" u="none" strike="noStrike" dirty="0">
                          <a:solidFill>
                            <a:srgbClr val="000000"/>
                          </a:solidFill>
                          <a:latin typeface="Calibri"/>
                        </a:rPr>
                        <a:t> hızla enjekte edin. İğneyi batırın ve hastanın kanını </a:t>
                      </a:r>
                      <a:r>
                        <a:rPr lang="tr-TR" sz="800" b="0" i="0" u="none" strike="noStrike" dirty="0" err="1">
                          <a:solidFill>
                            <a:srgbClr val="000000"/>
                          </a:solidFill>
                          <a:latin typeface="Calibri"/>
                        </a:rPr>
                        <a:t>şırnganın</a:t>
                      </a:r>
                      <a:r>
                        <a:rPr lang="tr-TR" sz="800" b="0" i="0" u="none" strike="noStrike" dirty="0">
                          <a:solidFill>
                            <a:srgbClr val="000000"/>
                          </a:solidFill>
                          <a:latin typeface="Calibri"/>
                        </a:rPr>
                        <a:t> ortasına kadar çekin böylece küçük bir hava kabarcığı tüpteki kanı </a:t>
                      </a:r>
                      <a:r>
                        <a:rPr lang="tr-TR" sz="800" b="0" i="0" u="none" strike="noStrike" dirty="0" err="1">
                          <a:solidFill>
                            <a:srgbClr val="000000"/>
                          </a:solidFill>
                          <a:latin typeface="Calibri"/>
                        </a:rPr>
                        <a:t>fluoressinden</a:t>
                      </a:r>
                      <a:r>
                        <a:rPr lang="tr-TR" sz="800" b="0" i="0" u="none" strike="noStrike" dirty="0">
                          <a:solidFill>
                            <a:srgbClr val="000000"/>
                          </a:solidFill>
                          <a:latin typeface="Calibri"/>
                        </a:rPr>
                        <a:t> ayıracaktır. Aydınlık odada, iğnenin uçundaki deriyi gözleyerek kanı yavaşça </a:t>
                      </a:r>
                      <a:r>
                        <a:rPr lang="tr-TR" sz="800" b="0" i="0" u="none" strike="noStrike" dirty="0" err="1">
                          <a:solidFill>
                            <a:srgbClr val="000000"/>
                          </a:solidFill>
                          <a:latin typeface="Calibri"/>
                        </a:rPr>
                        <a:t>vene</a:t>
                      </a:r>
                      <a:r>
                        <a:rPr lang="tr-TR" sz="800" b="0" i="0" u="none" strike="noStrike" dirty="0">
                          <a:solidFill>
                            <a:srgbClr val="000000"/>
                          </a:solidFill>
                          <a:latin typeface="Calibri"/>
                        </a:rPr>
                        <a:t> geri enjekte edin. Eğer iğne </a:t>
                      </a:r>
                      <a:r>
                        <a:rPr lang="tr-TR" sz="800" b="0" i="0" u="none" strike="noStrike" dirty="0" err="1">
                          <a:solidFill>
                            <a:srgbClr val="000000"/>
                          </a:solidFill>
                          <a:latin typeface="Calibri"/>
                        </a:rPr>
                        <a:t>ekstravazate</a:t>
                      </a:r>
                      <a:r>
                        <a:rPr lang="tr-TR" sz="800" b="0" i="0" u="none" strike="noStrike" dirty="0">
                          <a:solidFill>
                            <a:srgbClr val="000000"/>
                          </a:solidFill>
                          <a:latin typeface="Calibri"/>
                        </a:rPr>
                        <a:t> olmuşsa hastanın kanı cilt altında toplanacak ve şişme olacaktır, bu durumda enjeksiyon hiç </a:t>
                      </a:r>
                      <a:r>
                        <a:rPr lang="tr-TR" sz="800" b="0" i="0" u="none" strike="noStrike" dirty="0" err="1">
                          <a:solidFill>
                            <a:srgbClr val="000000"/>
                          </a:solidFill>
                          <a:latin typeface="Calibri"/>
                        </a:rPr>
                        <a:t>fluoressin</a:t>
                      </a:r>
                      <a:r>
                        <a:rPr lang="tr-TR" sz="800" b="0" i="0" u="none" strike="noStrike" dirty="0">
                          <a:solidFill>
                            <a:srgbClr val="000000"/>
                          </a:solidFill>
                          <a:latin typeface="Calibri"/>
                        </a:rPr>
                        <a:t> enjekte edilmeden durdurulmalıdır. </a:t>
                      </a:r>
                      <a:r>
                        <a:rPr lang="tr-TR" sz="800" b="0" i="0" u="none" strike="noStrike" dirty="0" err="1">
                          <a:solidFill>
                            <a:srgbClr val="000000"/>
                          </a:solidFill>
                          <a:latin typeface="Calibri"/>
                        </a:rPr>
                        <a:t>Ekstravazasyon</a:t>
                      </a:r>
                      <a:r>
                        <a:rPr lang="tr-TR" sz="800" b="0" i="0" u="none" strike="noStrike" dirty="0">
                          <a:solidFill>
                            <a:srgbClr val="000000"/>
                          </a:solidFill>
                          <a:latin typeface="Calibri"/>
                        </a:rPr>
                        <a:t> olmadığından emin olunduğunda, odanın ışıkları söndürülür ve </a:t>
                      </a:r>
                      <a:r>
                        <a:rPr lang="tr-TR" sz="800" b="0" i="0" u="none" strike="noStrike" dirty="0" err="1">
                          <a:solidFill>
                            <a:srgbClr val="000000"/>
                          </a:solidFill>
                          <a:latin typeface="Calibri"/>
                        </a:rPr>
                        <a:t>fluoressin</a:t>
                      </a:r>
                      <a:r>
                        <a:rPr lang="tr-TR" sz="800" b="0" i="0" u="none" strike="noStrike" dirty="0">
                          <a:solidFill>
                            <a:srgbClr val="000000"/>
                          </a:solidFill>
                          <a:latin typeface="Calibri"/>
                        </a:rPr>
                        <a:t> enjeksiyonu tamamlanır. Retina ve </a:t>
                      </a:r>
                      <a:r>
                        <a:rPr lang="tr-TR" sz="800" b="0" i="0" u="none" strike="noStrike" dirty="0" err="1">
                          <a:solidFill>
                            <a:srgbClr val="000000"/>
                          </a:solidFill>
                          <a:latin typeface="Calibri"/>
                        </a:rPr>
                        <a:t>koroidal</a:t>
                      </a:r>
                      <a:r>
                        <a:rPr lang="tr-TR" sz="800" b="0" i="0" u="none" strike="noStrike" dirty="0">
                          <a:solidFill>
                            <a:srgbClr val="000000"/>
                          </a:solidFill>
                          <a:latin typeface="Calibri"/>
                        </a:rPr>
                        <a:t> damarda </a:t>
                      </a:r>
                      <a:r>
                        <a:rPr lang="tr-TR" sz="800" b="0" i="0" u="none" strike="noStrike" dirty="0" err="1">
                          <a:solidFill>
                            <a:srgbClr val="000000"/>
                          </a:solidFill>
                          <a:latin typeface="Calibri"/>
                        </a:rPr>
                        <a:t>lüminesans</a:t>
                      </a:r>
                      <a:r>
                        <a:rPr lang="tr-TR" sz="800" b="0" i="0" u="none" strike="noStrike" dirty="0">
                          <a:solidFill>
                            <a:srgbClr val="000000"/>
                          </a:solidFill>
                          <a:latin typeface="Calibri"/>
                        </a:rPr>
                        <a:t> 9-14 saniyede ortaya çıkar ve standart izleme aletiyle gözlenebilir. Eğer muhtemel bir </a:t>
                      </a:r>
                      <a:r>
                        <a:rPr lang="tr-TR" sz="800" b="0" i="0" u="none" strike="noStrike" dirty="0" err="1">
                          <a:solidFill>
                            <a:srgbClr val="000000"/>
                          </a:solidFill>
                          <a:latin typeface="Calibri"/>
                        </a:rPr>
                        <a:t>allerji</a:t>
                      </a:r>
                      <a:r>
                        <a:rPr lang="tr-TR" sz="800" b="0" i="0" u="none" strike="noStrike" dirty="0">
                          <a:solidFill>
                            <a:srgbClr val="000000"/>
                          </a:solidFill>
                          <a:latin typeface="Calibri"/>
                        </a:rPr>
                        <a:t> şüphesi varsa i.v. uygulamadan önce, </a:t>
                      </a:r>
                      <a:r>
                        <a:rPr lang="tr-TR" sz="800" b="0" i="0" u="none" strike="noStrike" dirty="0" err="1">
                          <a:solidFill>
                            <a:srgbClr val="000000"/>
                          </a:solidFill>
                          <a:latin typeface="Calibri"/>
                        </a:rPr>
                        <a:t>intradermal</a:t>
                      </a:r>
                      <a:r>
                        <a:rPr lang="tr-TR" sz="800" b="0" i="0" u="none" strike="noStrike" dirty="0">
                          <a:solidFill>
                            <a:srgbClr val="000000"/>
                          </a:solidFill>
                          <a:latin typeface="Calibri"/>
                        </a:rPr>
                        <a:t> olarak 0.05 ml enjekte edilir ve enjeksiyonu takiben 30-60 </a:t>
                      </a:r>
                      <a:r>
                        <a:rPr lang="tr-TR" sz="800" b="0" i="0" u="none" strike="noStrike" dirty="0" err="1">
                          <a:solidFill>
                            <a:srgbClr val="000000"/>
                          </a:solidFill>
                          <a:latin typeface="Calibri"/>
                        </a:rPr>
                        <a:t>dak</a:t>
                      </a:r>
                      <a:r>
                        <a:rPr lang="tr-TR" sz="800" b="0" i="0" u="none" strike="noStrike" dirty="0">
                          <a:solidFill>
                            <a:srgbClr val="000000"/>
                          </a:solidFill>
                          <a:latin typeface="Calibri"/>
                        </a:rPr>
                        <a:t> içinde ortaya çıkmasını sağlayacak bir </a:t>
                      </a:r>
                      <a:r>
                        <a:rPr lang="tr-TR" sz="800" b="0" i="0" u="none" strike="noStrike" dirty="0" err="1">
                          <a:solidFill>
                            <a:srgbClr val="000000"/>
                          </a:solidFill>
                          <a:latin typeface="Calibri"/>
                        </a:rPr>
                        <a:t>intradermal</a:t>
                      </a:r>
                      <a:r>
                        <a:rPr lang="tr-TR" sz="800" b="0" i="0" u="none" strike="noStrike" dirty="0">
                          <a:solidFill>
                            <a:srgbClr val="000000"/>
                          </a:solidFill>
                          <a:latin typeface="Calibri"/>
                        </a:rPr>
                        <a:t> cilt testi yapılır. Çocuklar için doz vücut ağırlığının her 4.5 </a:t>
                      </a:r>
                      <a:r>
                        <a:rPr lang="tr-TR" sz="800" b="0" i="0" u="none" strike="noStrike" dirty="0" err="1">
                          <a:solidFill>
                            <a:srgbClr val="000000"/>
                          </a:solidFill>
                          <a:latin typeface="Calibri"/>
                        </a:rPr>
                        <a:t>kg'ı</a:t>
                      </a:r>
                      <a:r>
                        <a:rPr lang="tr-TR" sz="800" b="0" i="0" u="none" strike="noStrike" dirty="0">
                          <a:solidFill>
                            <a:srgbClr val="000000"/>
                          </a:solidFill>
                          <a:latin typeface="Calibri"/>
                        </a:rPr>
                        <a:t> başına 35 mg olarak hesaplanır. </a:t>
                      </a:r>
                      <a:r>
                        <a:rPr lang="tr-TR" sz="800" b="0" i="0" u="none" strike="noStrike" dirty="0" err="1">
                          <a:solidFill>
                            <a:srgbClr val="000000"/>
                          </a:solidFill>
                          <a:latin typeface="Calibri"/>
                        </a:rPr>
                        <a:t>Venlerine</a:t>
                      </a:r>
                      <a:r>
                        <a:rPr lang="tr-TR" sz="800" b="0" i="0" u="none" strike="noStrike" dirty="0">
                          <a:solidFill>
                            <a:srgbClr val="000000"/>
                          </a:solidFill>
                          <a:latin typeface="Calibri"/>
                        </a:rPr>
                        <a:t> zor ulaşılan hastalarda, </a:t>
                      </a:r>
                      <a:r>
                        <a:rPr lang="tr-TR" sz="800" b="0" i="0" u="none" strike="noStrike" dirty="0" err="1">
                          <a:solidFill>
                            <a:srgbClr val="000000"/>
                          </a:solidFill>
                          <a:latin typeface="Calibri"/>
                        </a:rPr>
                        <a:t>anjiyogramın</a:t>
                      </a:r>
                      <a:r>
                        <a:rPr lang="tr-TR" sz="800" b="0" i="0" u="none" strike="noStrike" dirty="0">
                          <a:solidFill>
                            <a:srgbClr val="000000"/>
                          </a:solidFill>
                          <a:latin typeface="Calibri"/>
                        </a:rPr>
                        <a:t> erken dönemlerinin gerekmediği </a:t>
                      </a:r>
                      <a:r>
                        <a:rPr lang="tr-TR" sz="800" b="0" i="0" u="none" strike="noStrike" dirty="0" err="1">
                          <a:solidFill>
                            <a:srgbClr val="000000"/>
                          </a:solidFill>
                          <a:latin typeface="Calibri"/>
                        </a:rPr>
                        <a:t>sistoid</a:t>
                      </a:r>
                      <a:r>
                        <a:rPr lang="tr-TR" sz="800" b="0" i="0" u="none" strike="noStrike" dirty="0">
                          <a:solidFill>
                            <a:srgbClr val="000000"/>
                          </a:solidFill>
                          <a:latin typeface="Calibri"/>
                        </a:rPr>
                        <a:t> moleküler ödem gibi olgularda, 1 g </a:t>
                      </a:r>
                      <a:r>
                        <a:rPr lang="tr-TR" sz="800" b="0" i="0" u="none" strike="noStrike" dirty="0" err="1">
                          <a:solidFill>
                            <a:srgbClr val="000000"/>
                          </a:solidFill>
                          <a:latin typeface="Calibri"/>
                        </a:rPr>
                        <a:t>Fluorescite</a:t>
                      </a:r>
                      <a:r>
                        <a:rPr lang="tr-TR" sz="800" b="0" i="0" u="none" strike="noStrike" dirty="0">
                          <a:solidFill>
                            <a:srgbClr val="000000"/>
                          </a:solidFill>
                          <a:latin typeface="Calibri"/>
                        </a:rPr>
                        <a:t> oral olarak uygulanır. Boyanın göz dibinde belirmesi için genellikle 10-15 </a:t>
                      </a:r>
                      <a:r>
                        <a:rPr lang="tr-TR" sz="800" b="0" i="0" u="none" strike="noStrike" dirty="0" err="1">
                          <a:solidFill>
                            <a:srgbClr val="000000"/>
                          </a:solidFill>
                          <a:latin typeface="Calibri"/>
                        </a:rPr>
                        <a:t>dk</a:t>
                      </a:r>
                      <a:r>
                        <a:rPr lang="tr-TR" sz="800" b="0" i="0" u="none" strike="noStrike" dirty="0">
                          <a:solidFill>
                            <a:srgbClr val="000000"/>
                          </a:solidFill>
                          <a:latin typeface="Calibri"/>
                        </a:rPr>
                        <a:t>. gereklidir.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Bulantı ve baş ağrısı, </a:t>
                      </a:r>
                      <a:r>
                        <a:rPr lang="tr-TR" sz="800" b="0" i="0" u="none" strike="noStrike" dirty="0" err="1">
                          <a:solidFill>
                            <a:srgbClr val="000000"/>
                          </a:solidFill>
                          <a:latin typeface="Calibri"/>
                        </a:rPr>
                        <a:t>Gl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a:t>
                      </a:r>
                      <a:r>
                        <a:rPr lang="tr-TR" sz="800" b="0" i="0" u="none" strike="noStrike" dirty="0" err="1">
                          <a:solidFill>
                            <a:srgbClr val="000000"/>
                          </a:solidFill>
                          <a:latin typeface="Calibri"/>
                        </a:rPr>
                        <a:t>senkop</a:t>
                      </a:r>
                      <a:r>
                        <a:rPr lang="tr-TR" sz="800" b="0" i="0" u="none" strike="noStrike" dirty="0">
                          <a:solidFill>
                            <a:srgbClr val="000000"/>
                          </a:solidFill>
                          <a:latin typeface="Calibri"/>
                        </a:rPr>
                        <a:t>, kusma, hipotansiyon ve </a:t>
                      </a:r>
                      <a:r>
                        <a:rPr lang="tr-TR" sz="800" b="0" i="0" u="none" strike="noStrike" dirty="0" err="1">
                          <a:solidFill>
                            <a:srgbClr val="000000"/>
                          </a:solidFill>
                          <a:latin typeface="Calibri"/>
                        </a:rPr>
                        <a:t>hipersensitivitenin</a:t>
                      </a:r>
                      <a:r>
                        <a:rPr lang="tr-TR" sz="800" b="0" i="0" u="none" strike="noStrike" dirty="0">
                          <a:solidFill>
                            <a:srgbClr val="000000"/>
                          </a:solidFill>
                          <a:latin typeface="Calibri"/>
                        </a:rPr>
                        <a:t> diğer belirtileri meydana gelir. Kalp krizi, </a:t>
                      </a:r>
                      <a:r>
                        <a:rPr lang="tr-TR" sz="800" b="0" i="0" u="none" strike="noStrike" dirty="0" err="1">
                          <a:solidFill>
                            <a:srgbClr val="000000"/>
                          </a:solidFill>
                          <a:latin typeface="Calibri"/>
                        </a:rPr>
                        <a:t>basilar</a:t>
                      </a:r>
                      <a:r>
                        <a:rPr lang="tr-TR" sz="800" b="0" i="0" u="none" strike="noStrike" dirty="0">
                          <a:solidFill>
                            <a:srgbClr val="000000"/>
                          </a:solidFill>
                          <a:latin typeface="Calibri"/>
                        </a:rPr>
                        <a:t> arter </a:t>
                      </a:r>
                      <a:r>
                        <a:rPr lang="tr-TR" sz="800" b="0" i="0" u="none" strike="noStrike" dirty="0" err="1">
                          <a:solidFill>
                            <a:srgbClr val="000000"/>
                          </a:solidFill>
                          <a:latin typeface="Calibri"/>
                        </a:rPr>
                        <a:t>iskemisi</a:t>
                      </a:r>
                      <a:r>
                        <a:rPr lang="tr-TR" sz="800" b="0" i="0" u="none" strike="noStrike" dirty="0">
                          <a:solidFill>
                            <a:srgbClr val="000000"/>
                          </a:solidFill>
                          <a:latin typeface="Calibri"/>
                        </a:rPr>
                        <a:t>, ciddi şok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enjeksiyon bölgesinde </a:t>
                      </a:r>
                      <a:r>
                        <a:rPr lang="tr-TR" sz="800" b="0" i="0" u="none" strike="noStrike" dirty="0" err="1">
                          <a:solidFill>
                            <a:srgbClr val="000000"/>
                          </a:solidFill>
                          <a:latin typeface="Calibri"/>
                        </a:rPr>
                        <a:t>tromboflebit</a:t>
                      </a:r>
                      <a:r>
                        <a:rPr lang="tr-TR" sz="800" b="0" i="0" u="none" strike="noStrike" dirty="0">
                          <a:solidFill>
                            <a:srgbClr val="000000"/>
                          </a:solidFill>
                          <a:latin typeface="Calibri"/>
                        </a:rPr>
                        <a:t> ve nadir olarak ölüm vakaları rapor edilmiştir. Enjeksiyon bölgesinde solüsyonun </a:t>
                      </a:r>
                      <a:r>
                        <a:rPr lang="tr-TR" sz="800" b="0" i="0" u="none" strike="noStrike" dirty="0" err="1">
                          <a:solidFill>
                            <a:srgbClr val="000000"/>
                          </a:solidFill>
                          <a:latin typeface="Calibri"/>
                        </a:rPr>
                        <a:t>ekstravazasyonu</a:t>
                      </a:r>
                      <a:r>
                        <a:rPr lang="tr-TR" sz="800" b="0" i="0" u="none" strike="noStrike" dirty="0">
                          <a:solidFill>
                            <a:srgbClr val="000000"/>
                          </a:solidFill>
                          <a:latin typeface="Calibri"/>
                        </a:rPr>
                        <a:t>, bölgede yoğun ağrıya ve enjeksiyon yapılan kolda ağır ağrıya sebep olur. Genel ürtiker ve kaşıntı, </a:t>
                      </a:r>
                      <a:r>
                        <a:rPr lang="tr-TR" sz="800" b="0" i="0" u="none" strike="noStrike" dirty="0" err="1">
                          <a:solidFill>
                            <a:srgbClr val="000000"/>
                          </a:solidFill>
                          <a:latin typeface="Calibri"/>
                        </a:rPr>
                        <a:t>bronkospazm</a:t>
                      </a:r>
                      <a:r>
                        <a:rPr lang="tr-TR" sz="800" b="0" i="0" u="none" strike="noStrike" dirty="0">
                          <a:solidFill>
                            <a:srgbClr val="000000"/>
                          </a:solidFill>
                          <a:latin typeface="Calibri"/>
                        </a:rPr>
                        <a:t> ve </a:t>
                      </a:r>
                      <a:r>
                        <a:rPr lang="tr-TR" sz="800" b="0" i="0" u="none" strike="noStrike" dirty="0" err="1">
                          <a:solidFill>
                            <a:srgbClr val="000000"/>
                          </a:solidFill>
                          <a:latin typeface="Calibri"/>
                        </a:rPr>
                        <a:t>anaflaksi</a:t>
                      </a:r>
                      <a:r>
                        <a:rPr lang="tr-TR" sz="800" b="0" i="0" u="none" strike="noStrike" dirty="0">
                          <a:solidFill>
                            <a:srgbClr val="000000"/>
                          </a:solidFill>
                          <a:latin typeface="Calibri"/>
                        </a:rPr>
                        <a:t> rapor edilmiştir. Enjeksiyondan sonra acı bir </a:t>
                      </a:r>
                      <a:r>
                        <a:rPr lang="tr-TR" sz="800" b="0" i="0" u="none" strike="noStrike" dirty="0" err="1">
                          <a:solidFill>
                            <a:srgbClr val="000000"/>
                          </a:solidFill>
                          <a:latin typeface="Calibri"/>
                        </a:rPr>
                        <a:t>tad</a:t>
                      </a:r>
                      <a:r>
                        <a:rPr lang="tr-TR" sz="800" b="0" i="0" u="none" strike="noStrike" dirty="0">
                          <a:solidFill>
                            <a:srgbClr val="000000"/>
                          </a:solidFill>
                          <a:latin typeface="Calibri"/>
                        </a:rPr>
                        <a:t> oluşabilir.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615044" y="711322"/>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1" y="2060849"/>
          <a:ext cx="11233249" cy="2376263"/>
        </p:xfrm>
        <a:graphic>
          <a:graphicData uri="http://schemas.openxmlformats.org/drawingml/2006/table">
            <a:tbl>
              <a:tblPr/>
              <a:tblGrid>
                <a:gridCol w="316969"/>
                <a:gridCol w="765096"/>
                <a:gridCol w="1513796"/>
                <a:gridCol w="1291100"/>
                <a:gridCol w="2694231"/>
                <a:gridCol w="4652057"/>
              </a:tblGrid>
              <a:tr h="2376263">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latin typeface="Calibri"/>
                        </a:rPr>
                        <a:t>MERCAPTOPURIN Tablet(Merkaptopürin 50 mg etken maddesidir. )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Akut lösemi tedavisinde endikedir. Remisyon indüksiyonunda yararlıdır ve akut lenfoblastik lösemiyle akut miyeloid lösemide idame tedavisinde özellikle endikedir. Aynı zamanda kronik granülositik lösemi tedavisinde de kullanılır.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Tedavide ortaya çıkabilecek komplikasyonlara göre yarar/zarar ilişkisinin gözönüne alınması gerekir.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Günlük doz 2.5 mg/</a:t>
                      </a:r>
                      <a:r>
                        <a:rPr lang="tr-TR" sz="800" b="0" i="0" u="none" strike="noStrike" dirty="0" err="1">
                          <a:solidFill>
                            <a:srgbClr val="000000"/>
                          </a:solidFill>
                          <a:latin typeface="Calibri"/>
                        </a:rPr>
                        <a:t>kg'dır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Başlıca yan etkisi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trombositopeniye</a:t>
                      </a:r>
                      <a:r>
                        <a:rPr lang="tr-TR" sz="800" b="0" i="0" u="none" strike="noStrike" dirty="0">
                          <a:solidFill>
                            <a:srgbClr val="000000"/>
                          </a:solidFill>
                          <a:latin typeface="Calibri"/>
                        </a:rPr>
                        <a:t> yol açan kemik iliği </a:t>
                      </a:r>
                      <a:r>
                        <a:rPr lang="tr-TR" sz="800" b="0" i="0" u="none" strike="noStrike" dirty="0" err="1">
                          <a:solidFill>
                            <a:srgbClr val="000000"/>
                          </a:solidFill>
                          <a:latin typeface="Calibri"/>
                        </a:rPr>
                        <a:t>supresyonudur</a:t>
                      </a:r>
                      <a:r>
                        <a:rPr lang="tr-TR" sz="800" b="0" i="0" u="none" strike="noStrike" dirty="0">
                          <a:solidFill>
                            <a:srgbClr val="000000"/>
                          </a:solidFill>
                          <a:latin typeface="Calibri"/>
                        </a:rPr>
                        <a:t>. </a:t>
                      </a:r>
                      <a:r>
                        <a:rPr lang="tr-TR" sz="800" b="0" i="0" u="none" strike="noStrike" dirty="0" err="1">
                          <a:solidFill>
                            <a:srgbClr val="000000"/>
                          </a:solidFill>
                          <a:latin typeface="Calibri"/>
                        </a:rPr>
                        <a:t>Merkaptopürin</a:t>
                      </a:r>
                      <a:r>
                        <a:rPr lang="tr-TR" sz="800" b="0" i="0" u="none" strike="noStrike" dirty="0">
                          <a:solidFill>
                            <a:srgbClr val="000000"/>
                          </a:solidFill>
                          <a:latin typeface="Calibri"/>
                        </a:rPr>
                        <a:t> insan ve hayvanlarda </a:t>
                      </a:r>
                      <a:r>
                        <a:rPr lang="tr-TR" sz="800" b="0" i="0" u="none" strike="noStrike" dirty="0" err="1">
                          <a:solidFill>
                            <a:srgbClr val="000000"/>
                          </a:solidFill>
                          <a:latin typeface="Calibri"/>
                        </a:rPr>
                        <a:t>hepatotoksiktir</a:t>
                      </a:r>
                      <a:r>
                        <a:rPr lang="tr-TR" sz="800" b="0" i="0" u="none" strike="noStrike" dirty="0">
                          <a:solidFill>
                            <a:srgbClr val="000000"/>
                          </a:solidFill>
                          <a:latin typeface="Calibri"/>
                        </a:rPr>
                        <a:t>. İnsanlardaki histolojik bulgularda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nekroz ve </a:t>
                      </a:r>
                      <a:r>
                        <a:rPr lang="tr-TR" sz="800" b="0" i="0" u="none" strike="noStrike" dirty="0" err="1">
                          <a:solidFill>
                            <a:srgbClr val="000000"/>
                          </a:solidFill>
                          <a:latin typeface="Calibri"/>
                        </a:rPr>
                        <a:t>biliyer</a:t>
                      </a:r>
                      <a:r>
                        <a:rPr lang="tr-TR" sz="800" b="0" i="0" u="none" strike="noStrike" dirty="0">
                          <a:solidFill>
                            <a:srgbClr val="000000"/>
                          </a:solidFill>
                          <a:latin typeface="Calibri"/>
                        </a:rPr>
                        <a:t> </a:t>
                      </a:r>
                      <a:r>
                        <a:rPr lang="tr-TR" sz="800" b="0" i="0" u="none" strike="noStrike" dirty="0" err="1">
                          <a:solidFill>
                            <a:srgbClr val="000000"/>
                          </a:solidFill>
                          <a:latin typeface="Calibri"/>
                        </a:rPr>
                        <a:t>staz</a:t>
                      </a:r>
                      <a:r>
                        <a:rPr lang="tr-TR" sz="800" b="0" i="0" u="none" strike="noStrike" dirty="0">
                          <a:solidFill>
                            <a:srgbClr val="000000"/>
                          </a:solidFill>
                          <a:latin typeface="Calibri"/>
                        </a:rPr>
                        <a:t> görülmüştür. Karaciğer fonksiyon testlerinin izlenmesi, karaciğer </a:t>
                      </a:r>
                      <a:r>
                        <a:rPr lang="tr-TR" sz="800" b="0" i="0" u="none" strike="noStrike" dirty="0" err="1">
                          <a:solidFill>
                            <a:srgbClr val="000000"/>
                          </a:solidFill>
                          <a:latin typeface="Calibri"/>
                        </a:rPr>
                        <a:t>toksisitesinin</a:t>
                      </a:r>
                      <a:r>
                        <a:rPr lang="tr-TR" sz="800" b="0" i="0" u="none" strike="noStrike" dirty="0">
                          <a:solidFill>
                            <a:srgbClr val="000000"/>
                          </a:solidFill>
                          <a:latin typeface="Calibri"/>
                        </a:rPr>
                        <a:t> erken ortaya çıkmasına olanak sağlar. </a:t>
                      </a:r>
                      <a:r>
                        <a:rPr lang="tr-TR" sz="800" b="0" i="0" u="none" strike="noStrike" dirty="0" err="1">
                          <a:solidFill>
                            <a:srgbClr val="000000"/>
                          </a:solidFill>
                          <a:latin typeface="Calibri"/>
                        </a:rPr>
                        <a:t>Merkaptopürin</a:t>
                      </a:r>
                      <a:r>
                        <a:rPr lang="tr-TR" sz="800" b="0" i="0" u="none" strike="noStrike" dirty="0">
                          <a:solidFill>
                            <a:srgbClr val="000000"/>
                          </a:solidFill>
                          <a:latin typeface="Calibri"/>
                        </a:rPr>
                        <a:t> tedavisi yeterince erken durdurulursa bu genellikle </a:t>
                      </a:r>
                      <a:r>
                        <a:rPr lang="tr-TR" sz="800" b="0" i="0" u="none" strike="noStrike" dirty="0" err="1">
                          <a:solidFill>
                            <a:srgbClr val="000000"/>
                          </a:solidFill>
                          <a:latin typeface="Calibri"/>
                        </a:rPr>
                        <a:t>reversibldir</a:t>
                      </a:r>
                      <a:r>
                        <a:rPr lang="tr-TR" sz="800" b="0" i="0" u="none" strike="noStrike" dirty="0">
                          <a:solidFill>
                            <a:srgbClr val="000000"/>
                          </a:solidFill>
                          <a:latin typeface="Calibri"/>
                        </a:rPr>
                        <a:t>; fakat öldürücü karaciğer hasarı da meydana gelmiştir. Bazen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bulantı ve kusma kaydedilmiştir. </a:t>
                      </a:r>
                      <a:r>
                        <a:rPr lang="tr-TR" sz="800" b="0" i="0" u="none" strike="noStrike" dirty="0" err="1">
                          <a:solidFill>
                            <a:srgbClr val="000000"/>
                          </a:solidFill>
                          <a:latin typeface="Calibri"/>
                        </a:rPr>
                        <a:t>Merkaptopürin</a:t>
                      </a:r>
                      <a:r>
                        <a:rPr lang="tr-TR" sz="800" b="0" i="0" u="none" strike="noStrike" dirty="0">
                          <a:solidFill>
                            <a:srgbClr val="000000"/>
                          </a:solidFill>
                          <a:latin typeface="Calibri"/>
                        </a:rPr>
                        <a:t> tedavisi sırasında oral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kaydedilmiş ve nadiren de barsak </a:t>
                      </a:r>
                      <a:r>
                        <a:rPr lang="tr-TR" sz="800" b="0" i="0" u="none" strike="noStrike" dirty="0" err="1">
                          <a:solidFill>
                            <a:srgbClr val="000000"/>
                          </a:solidFill>
                          <a:latin typeface="Calibri"/>
                        </a:rPr>
                        <a:t>ülserasyonu</a:t>
                      </a:r>
                      <a:r>
                        <a:rPr lang="tr-TR" sz="800" b="0" i="0" u="none" strike="noStrike" dirty="0">
                          <a:solidFill>
                            <a:srgbClr val="000000"/>
                          </a:solidFill>
                          <a:latin typeface="Calibri"/>
                        </a:rPr>
                        <a:t> meydana gelmiştir. Nadiren ateş ve deri döküntüsü görülebilir.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55668" y="1685099"/>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2" y="2636913"/>
          <a:ext cx="11233249" cy="1584175"/>
        </p:xfrm>
        <a:graphic>
          <a:graphicData uri="http://schemas.openxmlformats.org/drawingml/2006/table">
            <a:tbl>
              <a:tblPr/>
              <a:tblGrid>
                <a:gridCol w="316969"/>
                <a:gridCol w="765096"/>
                <a:gridCol w="1513796"/>
                <a:gridCol w="1291100"/>
                <a:gridCol w="2694231"/>
                <a:gridCol w="4652057"/>
              </a:tblGrid>
              <a:tr h="1584175">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PURI-NETHOL Tablet(Merkaptopürin 50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Akut lösemi tedavisinde endikedir. Remisyon indüksiyonunda yararlıdır ve akut lenfoblastik lösemiyle akut miyeloid lösemide idame tedavisinde özellikle endikedir. Aynı zamanda kronik granülositik lösemi tedavisinde de kullanılır.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Tedavide ortaya çıkabilecek komplikasyonlara göre yarar/zarar ilişkisinin gözönüne alınması gerekir.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5A5A5A"/>
                          </a:solidFill>
                          <a:latin typeface="Arial"/>
                        </a:rPr>
                        <a:t>Erişkinlerde ve çocuklarda normal günlük doz 2.5 mg/</a:t>
                      </a:r>
                      <a:r>
                        <a:rPr lang="tr-TR" sz="800" b="0" i="0" u="none" strike="noStrike" dirty="0" err="1">
                          <a:solidFill>
                            <a:srgbClr val="5A5A5A"/>
                          </a:solidFill>
                          <a:latin typeface="Arial"/>
                        </a:rPr>
                        <a:t>kg'dır</a:t>
                      </a:r>
                      <a:r>
                        <a:rPr lang="tr-TR" sz="800" b="0" i="0" u="none" strike="noStrike" dirty="0">
                          <a:solidFill>
                            <a:srgbClr val="5A5A5A"/>
                          </a:solidFill>
                          <a:latin typeface="Arial"/>
                        </a:rPr>
                        <a:t>. Ancak uygulamanın dozu ve süresi </a:t>
                      </a:r>
                      <a:r>
                        <a:rPr lang="tr-TR" sz="800" b="0" i="0" u="none" strike="noStrike" dirty="0" err="1">
                          <a:solidFill>
                            <a:srgbClr val="5A5A5A"/>
                          </a:solidFill>
                          <a:latin typeface="Arial"/>
                        </a:rPr>
                        <a:t>Puri</a:t>
                      </a:r>
                      <a:r>
                        <a:rPr lang="tr-TR" sz="800" b="0" i="0" u="none" strike="noStrike" dirty="0">
                          <a:solidFill>
                            <a:srgbClr val="5A5A5A"/>
                          </a:solidFill>
                          <a:latin typeface="Arial"/>
                        </a:rPr>
                        <a:t>-</a:t>
                      </a:r>
                      <a:r>
                        <a:rPr lang="tr-TR" sz="800" b="0" i="0" u="none" strike="noStrike" dirty="0" err="1">
                          <a:solidFill>
                            <a:srgbClr val="5A5A5A"/>
                          </a:solidFill>
                          <a:latin typeface="Arial"/>
                        </a:rPr>
                        <a:t>nethol</a:t>
                      </a:r>
                      <a:r>
                        <a:rPr lang="tr-TR" sz="800" b="0" i="0" u="none" strike="noStrike" dirty="0">
                          <a:solidFill>
                            <a:srgbClr val="5A5A5A"/>
                          </a:solidFill>
                          <a:latin typeface="Arial"/>
                        </a:rPr>
                        <a:t> ile birlikte verilen diğer </a:t>
                      </a:r>
                      <a:r>
                        <a:rPr lang="tr-TR" sz="800" b="0" i="0" u="none" strike="noStrike" dirty="0" err="1">
                          <a:solidFill>
                            <a:srgbClr val="5A5A5A"/>
                          </a:solidFill>
                          <a:latin typeface="Arial"/>
                        </a:rPr>
                        <a:t>sitostatik</a:t>
                      </a:r>
                      <a:r>
                        <a:rPr lang="tr-TR" sz="800" b="0" i="0" u="none" strike="noStrike" dirty="0">
                          <a:solidFill>
                            <a:srgbClr val="5A5A5A"/>
                          </a:solidFill>
                          <a:latin typeface="Arial"/>
                        </a:rPr>
                        <a:t> ilaçların türleri ve dozlarına bağlıdır.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Başlıca yan etkisi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trombositopeniye</a:t>
                      </a:r>
                      <a:r>
                        <a:rPr lang="tr-TR" sz="800" b="0" i="0" u="none" strike="noStrike" dirty="0">
                          <a:solidFill>
                            <a:srgbClr val="000000"/>
                          </a:solidFill>
                          <a:latin typeface="Calibri"/>
                        </a:rPr>
                        <a:t> yol açan kemik iliği </a:t>
                      </a:r>
                      <a:r>
                        <a:rPr lang="tr-TR" sz="800" b="0" i="0" u="none" strike="noStrike" dirty="0" err="1">
                          <a:solidFill>
                            <a:srgbClr val="000000"/>
                          </a:solidFill>
                          <a:latin typeface="Calibri"/>
                        </a:rPr>
                        <a:t>supresyonudur</a:t>
                      </a:r>
                      <a:r>
                        <a:rPr lang="tr-TR" sz="800" b="0" i="0" u="none" strike="noStrike" dirty="0">
                          <a:solidFill>
                            <a:srgbClr val="000000"/>
                          </a:solidFill>
                          <a:latin typeface="Calibri"/>
                        </a:rPr>
                        <a:t>. </a:t>
                      </a:r>
                      <a:r>
                        <a:rPr lang="tr-TR" sz="800" b="0" i="0" u="none" strike="noStrike" dirty="0" err="1">
                          <a:solidFill>
                            <a:srgbClr val="000000"/>
                          </a:solidFill>
                          <a:latin typeface="Calibri"/>
                        </a:rPr>
                        <a:t>Merkaptopürin</a:t>
                      </a:r>
                      <a:r>
                        <a:rPr lang="tr-TR" sz="800" b="0" i="0" u="none" strike="noStrike" dirty="0">
                          <a:solidFill>
                            <a:srgbClr val="000000"/>
                          </a:solidFill>
                          <a:latin typeface="Calibri"/>
                        </a:rPr>
                        <a:t> insan ve hayvanlarda </a:t>
                      </a:r>
                      <a:r>
                        <a:rPr lang="tr-TR" sz="800" b="0" i="0" u="none" strike="noStrike" dirty="0" err="1">
                          <a:solidFill>
                            <a:srgbClr val="000000"/>
                          </a:solidFill>
                          <a:latin typeface="Calibri"/>
                        </a:rPr>
                        <a:t>hepatotoksiktir</a:t>
                      </a:r>
                      <a:r>
                        <a:rPr lang="tr-TR" sz="800" b="0" i="0" u="none" strike="noStrike" dirty="0">
                          <a:solidFill>
                            <a:srgbClr val="000000"/>
                          </a:solidFill>
                          <a:latin typeface="Calibri"/>
                        </a:rPr>
                        <a:t>. İnsanlardaki histolojik bulgularda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nekroz ve </a:t>
                      </a:r>
                      <a:r>
                        <a:rPr lang="tr-TR" sz="800" b="0" i="0" u="none" strike="noStrike" dirty="0" err="1">
                          <a:solidFill>
                            <a:srgbClr val="000000"/>
                          </a:solidFill>
                          <a:latin typeface="Calibri"/>
                        </a:rPr>
                        <a:t>biliyer</a:t>
                      </a:r>
                      <a:r>
                        <a:rPr lang="tr-TR" sz="800" b="0" i="0" u="none" strike="noStrike" dirty="0">
                          <a:solidFill>
                            <a:srgbClr val="000000"/>
                          </a:solidFill>
                          <a:latin typeface="Calibri"/>
                        </a:rPr>
                        <a:t> </a:t>
                      </a:r>
                      <a:r>
                        <a:rPr lang="tr-TR" sz="800" b="0" i="0" u="none" strike="noStrike" dirty="0" err="1">
                          <a:solidFill>
                            <a:srgbClr val="000000"/>
                          </a:solidFill>
                          <a:latin typeface="Calibri"/>
                        </a:rPr>
                        <a:t>staz</a:t>
                      </a:r>
                      <a:r>
                        <a:rPr lang="tr-TR" sz="800" b="0" i="0" u="none" strike="noStrike" dirty="0">
                          <a:solidFill>
                            <a:srgbClr val="000000"/>
                          </a:solidFill>
                          <a:latin typeface="Calibri"/>
                        </a:rPr>
                        <a:t> görülmüştür. Karaciğer fonksiyon testlerinin izlenmesi, karaciğer </a:t>
                      </a:r>
                      <a:r>
                        <a:rPr lang="tr-TR" sz="800" b="0" i="0" u="none" strike="noStrike" dirty="0" err="1">
                          <a:solidFill>
                            <a:srgbClr val="000000"/>
                          </a:solidFill>
                          <a:latin typeface="Calibri"/>
                        </a:rPr>
                        <a:t>toksisitesinin</a:t>
                      </a:r>
                      <a:r>
                        <a:rPr lang="tr-TR" sz="800" b="0" i="0" u="none" strike="noStrike" dirty="0">
                          <a:solidFill>
                            <a:srgbClr val="000000"/>
                          </a:solidFill>
                          <a:latin typeface="Calibri"/>
                        </a:rPr>
                        <a:t> erken ortaya çıkmasına olanak sağlar. </a:t>
                      </a:r>
                      <a:r>
                        <a:rPr lang="tr-TR" sz="800" b="0" i="0" u="none" strike="noStrike" dirty="0" err="1">
                          <a:solidFill>
                            <a:srgbClr val="000000"/>
                          </a:solidFill>
                          <a:latin typeface="Calibri"/>
                        </a:rPr>
                        <a:t>Merkaptopürin</a:t>
                      </a:r>
                      <a:r>
                        <a:rPr lang="tr-TR" sz="800" b="0" i="0" u="none" strike="noStrike" dirty="0">
                          <a:solidFill>
                            <a:srgbClr val="000000"/>
                          </a:solidFill>
                          <a:latin typeface="Calibri"/>
                        </a:rPr>
                        <a:t> tedavisi yeterince erken durdurulursa bu genellikle </a:t>
                      </a:r>
                      <a:r>
                        <a:rPr lang="tr-TR" sz="800" b="0" i="0" u="none" strike="noStrike" dirty="0" err="1">
                          <a:solidFill>
                            <a:srgbClr val="000000"/>
                          </a:solidFill>
                          <a:latin typeface="Calibri"/>
                        </a:rPr>
                        <a:t>reversibldir</a:t>
                      </a:r>
                      <a:r>
                        <a:rPr lang="tr-TR" sz="800" b="0" i="0" u="none" strike="noStrike" dirty="0">
                          <a:solidFill>
                            <a:srgbClr val="000000"/>
                          </a:solidFill>
                          <a:latin typeface="Calibri"/>
                        </a:rPr>
                        <a:t>; fakat öldürücü karaciğer hasarı da meydana gelmiştir. Bazen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bulantı ve kusma kaydedilmiştir. </a:t>
                      </a:r>
                      <a:r>
                        <a:rPr lang="tr-TR" sz="800" b="0" i="0" u="none" strike="noStrike" dirty="0" err="1">
                          <a:solidFill>
                            <a:srgbClr val="000000"/>
                          </a:solidFill>
                          <a:latin typeface="Calibri"/>
                        </a:rPr>
                        <a:t>Merkaptopürin</a:t>
                      </a:r>
                      <a:r>
                        <a:rPr lang="tr-TR" sz="800" b="0" i="0" u="none" strike="noStrike" dirty="0">
                          <a:solidFill>
                            <a:srgbClr val="000000"/>
                          </a:solidFill>
                          <a:latin typeface="Calibri"/>
                        </a:rPr>
                        <a:t> tedavisi sırasında oral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kaydedilmiş ve nadiren de barsak </a:t>
                      </a:r>
                      <a:r>
                        <a:rPr lang="tr-TR" sz="800" b="0" i="0" u="none" strike="noStrike" dirty="0" err="1">
                          <a:solidFill>
                            <a:srgbClr val="000000"/>
                          </a:solidFill>
                          <a:latin typeface="Calibri"/>
                        </a:rPr>
                        <a:t>ülserasyonu</a:t>
                      </a:r>
                      <a:r>
                        <a:rPr lang="tr-TR" sz="800" b="0" i="0" u="none" strike="noStrike" dirty="0">
                          <a:solidFill>
                            <a:srgbClr val="000000"/>
                          </a:solidFill>
                          <a:latin typeface="Calibri"/>
                        </a:rPr>
                        <a:t> meydana gelmiştir. Nadiren ateş ve deri döküntüsü görülebilir.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377538" y="2255114"/>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61" y="2060849"/>
          <a:ext cx="11329262" cy="3096343"/>
        </p:xfrm>
        <a:graphic>
          <a:graphicData uri="http://schemas.openxmlformats.org/drawingml/2006/table">
            <a:tbl>
              <a:tblPr/>
              <a:tblGrid>
                <a:gridCol w="319679"/>
                <a:gridCol w="771635"/>
                <a:gridCol w="1526735"/>
                <a:gridCol w="1302135"/>
                <a:gridCol w="2717259"/>
                <a:gridCol w="4691819"/>
              </a:tblGrid>
              <a:tr h="3096343">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EMTHEXATE Tablet(Metotreksat 2.5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Trofoloblastik neoplazmalar ve lösemi gibi neoplastik hastalıkların ve diğer tedavi şekillerine cevap vermeyen ağır rekalsitran psoriazis vakalarının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Böbrek ve karaciğer fonksiyon bozuklukları ve önceden bilinen kan </a:t>
                      </a:r>
                      <a:r>
                        <a:rPr lang="tr-TR" sz="800" b="0" i="0" u="none" strike="noStrike" dirty="0" err="1">
                          <a:solidFill>
                            <a:srgbClr val="000000"/>
                          </a:solidFill>
                          <a:latin typeface="Calibri"/>
                        </a:rPr>
                        <a:t>diskrazilerinde</a:t>
                      </a:r>
                      <a:r>
                        <a:rPr lang="tr-TR" sz="800" b="0" i="0" u="none" strike="noStrike" dirty="0">
                          <a:solidFill>
                            <a:srgbClr val="000000"/>
                          </a:solidFill>
                          <a:latin typeface="Calibri"/>
                        </a:rPr>
                        <a:t> (örneğin kemik iliği </a:t>
                      </a:r>
                      <a:r>
                        <a:rPr lang="tr-TR" sz="800" b="0" i="0" u="none" strike="noStrike" dirty="0" err="1">
                          <a:solidFill>
                            <a:srgbClr val="000000"/>
                          </a:solidFill>
                          <a:latin typeface="Calibri"/>
                        </a:rPr>
                        <a:t>hipoplazisi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veya anemi)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Metotreksat dozu, doz aralıkları, toplam doz, diğer sitostatik ilaçlarla ve folinik asitle kombinasyon bilgimizin gelişmesine paralel olarak sık sık değişime uğramaktadır. Metotreksat bu alanda deneyimli ve son gelişmelerden haberdar hekimlerce uygulanmaktadır.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377538" y="1685099"/>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61" y="2132857"/>
          <a:ext cx="11233249" cy="1831025"/>
        </p:xfrm>
        <a:graphic>
          <a:graphicData uri="http://schemas.openxmlformats.org/drawingml/2006/table">
            <a:tbl>
              <a:tblPr/>
              <a:tblGrid>
                <a:gridCol w="316969"/>
                <a:gridCol w="765096"/>
                <a:gridCol w="1513796"/>
                <a:gridCol w="1291100"/>
                <a:gridCol w="2694231"/>
                <a:gridCol w="4652057"/>
              </a:tblGrid>
              <a:tr h="1728191">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EMTHEXATE-S Flakon(Metotreksat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Trofoloblastik neoplazmalar ve lösemi gibi neoplastik hastalıkların ve diğer tedavi şekillerine cevap vermeyen ağır rekalsitran psoriazis vakalarının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Böbrek ve karaciğer fonksiyon bozuklukları ve önceden bilinen kan diskrazilerinde (örneğin kemik iliği hipoplazisi, lökopeni, trombositopeni veya anemi)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Trofoblastik</a:t>
                      </a:r>
                      <a:r>
                        <a:rPr lang="tr-TR" sz="800" b="0" i="0" u="none" strike="noStrike" dirty="0">
                          <a:solidFill>
                            <a:srgbClr val="000000"/>
                          </a:solidFill>
                          <a:latin typeface="Calibri"/>
                        </a:rPr>
                        <a:t> tümörlerde 5 gün süreyle i.m. Yolla günde 15-30 mg uygulanır. Daha sonra bir hafta ara verilerek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etkilerin ortadan kalktığı görülünce aynı doz yinelenir. Bu uygulama 3-5 kez tekrarlanır. Akut lösemi beyin zarına ulaştığında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yolla 0.2-0.5 mg/kg uygulanır.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306286" y="1744475"/>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0A17FD2C-47CA-4A04-9D59-1DADEE2991CA}"/>
              </a:ext>
            </a:extLst>
          </p:cNvPr>
          <p:cNvGraphicFramePr>
            <a:graphicFrameLocks noGrp="1"/>
          </p:cNvGraphicFramePr>
          <p:nvPr>
            <p:ph idx="1"/>
            <p:extLst>
              <p:ext uri="{D42A27DB-BD31-4B8C-83A1-F6EECF244321}">
                <p14:modId xmlns:p14="http://schemas.microsoft.com/office/powerpoint/2010/main" val="3044779090"/>
              </p:ext>
            </p:extLst>
          </p:nvPr>
        </p:nvGraphicFramePr>
        <p:xfrm>
          <a:off x="838200" y="1825625"/>
          <a:ext cx="10515600" cy="280416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1811526843"/>
                    </a:ext>
                  </a:extLst>
                </a:gridCol>
                <a:gridCol w="5257800">
                  <a:extLst>
                    <a:ext uri="{9D8B030D-6E8A-4147-A177-3AD203B41FA5}">
                      <a16:colId xmlns="" xmlns:a16="http://schemas.microsoft.com/office/drawing/2014/main" val="3216298718"/>
                    </a:ext>
                  </a:extLst>
                </a:gridCol>
              </a:tblGrid>
              <a:tr h="370840">
                <a:tc>
                  <a:txBody>
                    <a:bodyPr/>
                    <a:lstStyle/>
                    <a:p>
                      <a:pPr algn="ctr"/>
                      <a:r>
                        <a:rPr lang="tr-TR" sz="1600" b="1">
                          <a:solidFill>
                            <a:srgbClr val="000000"/>
                          </a:solidFill>
                          <a:latin typeface="Times New Roman"/>
                        </a:rPr>
                        <a:t>ENTEROHEPATİK SİRKÜLASYONA GİREN BAZI İLAÇLAR</a:t>
                      </a:r>
                      <a:endParaRPr lang="tr-TR" b="1">
                        <a:solidFill>
                          <a:srgbClr val="000000"/>
                        </a:solidFill>
                      </a:endParaRPr>
                    </a:p>
                  </a:txBody>
                  <a:tcPr/>
                </a:tc>
                <a:tc>
                  <a:txBody>
                    <a:bodyPr/>
                    <a:lstStyle/>
                    <a:p>
                      <a:pPr algn="ctr"/>
                      <a:endParaRPr lang="tr-TR"/>
                    </a:p>
                  </a:txBody>
                  <a:tcPr/>
                </a:tc>
                <a:extLst>
                  <a:ext uri="{0D108BD9-81ED-4DB2-BD59-A6C34878D82A}">
                    <a16:rowId xmlns="" xmlns:a16="http://schemas.microsoft.com/office/drawing/2014/main" val="3963694355"/>
                  </a:ext>
                </a:extLst>
              </a:tr>
              <a:tr h="370840">
                <a:tc>
                  <a:txBody>
                    <a:bodyPr/>
                    <a:lstStyle/>
                    <a:p>
                      <a:pPr algn="ctr"/>
                      <a:r>
                        <a:rPr lang="tr-TR" sz="1600" err="1">
                          <a:latin typeface="Times New Roman"/>
                        </a:rPr>
                        <a:t>Digitoksin</a:t>
                      </a:r>
                    </a:p>
                  </a:txBody>
                  <a:tcPr/>
                </a:tc>
                <a:tc>
                  <a:txBody>
                    <a:bodyPr/>
                    <a:lstStyle/>
                    <a:p>
                      <a:pPr algn="ctr"/>
                      <a:r>
                        <a:rPr lang="tr-TR" sz="1600" err="1">
                          <a:latin typeface="Times New Roman"/>
                        </a:rPr>
                        <a:t>Klorpromazin</a:t>
                      </a:r>
                    </a:p>
                  </a:txBody>
                  <a:tcPr/>
                </a:tc>
                <a:extLst>
                  <a:ext uri="{0D108BD9-81ED-4DB2-BD59-A6C34878D82A}">
                    <a16:rowId xmlns="" xmlns:a16="http://schemas.microsoft.com/office/drawing/2014/main" val="4287252509"/>
                  </a:ext>
                </a:extLst>
              </a:tr>
              <a:tr h="370840">
                <a:tc>
                  <a:txBody>
                    <a:bodyPr/>
                    <a:lstStyle/>
                    <a:p>
                      <a:pPr algn="ctr"/>
                      <a:r>
                        <a:rPr lang="tr-TR" sz="1600" err="1">
                          <a:latin typeface="Times New Roman"/>
                        </a:rPr>
                        <a:t>Fenitoin</a:t>
                      </a:r>
                    </a:p>
                  </a:txBody>
                  <a:tcPr/>
                </a:tc>
                <a:tc>
                  <a:txBody>
                    <a:bodyPr/>
                    <a:lstStyle/>
                    <a:p>
                      <a:pPr algn="ctr"/>
                      <a:r>
                        <a:rPr lang="tr-TR" sz="1600">
                          <a:latin typeface="Times New Roman"/>
                        </a:rPr>
                        <a:t>Morfin</a:t>
                      </a:r>
                    </a:p>
                  </a:txBody>
                  <a:tcPr/>
                </a:tc>
                <a:extLst>
                  <a:ext uri="{0D108BD9-81ED-4DB2-BD59-A6C34878D82A}">
                    <a16:rowId xmlns="" xmlns:a16="http://schemas.microsoft.com/office/drawing/2014/main" val="3594626586"/>
                  </a:ext>
                </a:extLst>
              </a:tr>
              <a:tr h="370840">
                <a:tc>
                  <a:txBody>
                    <a:bodyPr/>
                    <a:lstStyle/>
                    <a:p>
                      <a:pPr algn="ctr"/>
                      <a:r>
                        <a:rPr lang="tr-TR" sz="1600" err="1">
                          <a:latin typeface="Times New Roman"/>
                        </a:rPr>
                        <a:t>Fenoltalein</a:t>
                      </a:r>
                    </a:p>
                  </a:txBody>
                  <a:tcPr/>
                </a:tc>
                <a:tc>
                  <a:txBody>
                    <a:bodyPr/>
                    <a:lstStyle/>
                    <a:p>
                      <a:pPr algn="ctr"/>
                      <a:r>
                        <a:rPr lang="tr-TR" sz="1600">
                          <a:latin typeface="Times New Roman"/>
                        </a:rPr>
                        <a:t>Östrojenler</a:t>
                      </a:r>
                    </a:p>
                  </a:txBody>
                  <a:tcPr/>
                </a:tc>
                <a:extLst>
                  <a:ext uri="{0D108BD9-81ED-4DB2-BD59-A6C34878D82A}">
                    <a16:rowId xmlns="" xmlns:a16="http://schemas.microsoft.com/office/drawing/2014/main" val="935788199"/>
                  </a:ext>
                </a:extLst>
              </a:tr>
              <a:tr h="370840">
                <a:tc>
                  <a:txBody>
                    <a:bodyPr/>
                    <a:lstStyle/>
                    <a:p>
                      <a:pPr algn="ctr"/>
                      <a:r>
                        <a:rPr lang="tr-TR" sz="1600" err="1">
                          <a:latin typeface="Times New Roman"/>
                        </a:rPr>
                        <a:t>Karbamazepin</a:t>
                      </a:r>
                    </a:p>
                  </a:txBody>
                  <a:tcPr/>
                </a:tc>
                <a:tc>
                  <a:txBody>
                    <a:bodyPr/>
                    <a:lstStyle/>
                    <a:p>
                      <a:pPr algn="ctr"/>
                      <a:r>
                        <a:rPr lang="tr-TR" sz="1600" err="1">
                          <a:latin typeface="Times New Roman"/>
                        </a:rPr>
                        <a:t>Rifampisin</a:t>
                      </a:r>
                    </a:p>
                  </a:txBody>
                  <a:tcPr/>
                </a:tc>
                <a:extLst>
                  <a:ext uri="{0D108BD9-81ED-4DB2-BD59-A6C34878D82A}">
                    <a16:rowId xmlns="" xmlns:a16="http://schemas.microsoft.com/office/drawing/2014/main" val="3300803436"/>
                  </a:ext>
                </a:extLst>
              </a:tr>
              <a:tr h="370840">
                <a:tc>
                  <a:txBody>
                    <a:bodyPr/>
                    <a:lstStyle/>
                    <a:p>
                      <a:pPr algn="ctr"/>
                      <a:r>
                        <a:rPr lang="tr-TR" sz="1600" err="1">
                          <a:latin typeface="Times New Roman"/>
                        </a:rPr>
                        <a:t>Karbenoksolon</a:t>
                      </a:r>
                    </a:p>
                  </a:txBody>
                  <a:tcPr/>
                </a:tc>
                <a:tc>
                  <a:txBody>
                    <a:bodyPr/>
                    <a:lstStyle/>
                    <a:p>
                      <a:pPr algn="ctr"/>
                      <a:r>
                        <a:rPr lang="tr-TR" sz="1600" err="1">
                          <a:latin typeface="Times New Roman"/>
                        </a:rPr>
                        <a:t>Steroit</a:t>
                      </a:r>
                      <a:r>
                        <a:rPr lang="tr-TR" sz="1600">
                          <a:latin typeface="Times New Roman"/>
                        </a:rPr>
                        <a:t> Yapılı İlaçlar</a:t>
                      </a:r>
                    </a:p>
                  </a:txBody>
                  <a:tcPr/>
                </a:tc>
                <a:extLst>
                  <a:ext uri="{0D108BD9-81ED-4DB2-BD59-A6C34878D82A}">
                    <a16:rowId xmlns="" xmlns:a16="http://schemas.microsoft.com/office/drawing/2014/main" val="3133501431"/>
                  </a:ext>
                </a:extLst>
              </a:tr>
              <a:tr h="370840">
                <a:tc>
                  <a:txBody>
                    <a:bodyPr/>
                    <a:lstStyle/>
                    <a:p>
                      <a:pPr algn="ctr"/>
                      <a:r>
                        <a:rPr lang="tr-TR" sz="1600" err="1">
                          <a:latin typeface="Times New Roman"/>
                        </a:rPr>
                        <a:t>Kloramfenikol</a:t>
                      </a:r>
                    </a:p>
                  </a:txBody>
                  <a:tcPr/>
                </a:tc>
                <a:tc>
                  <a:txBody>
                    <a:bodyPr/>
                    <a:lstStyle/>
                    <a:p>
                      <a:pPr algn="ctr"/>
                      <a:r>
                        <a:rPr lang="tr-TR" sz="1600">
                          <a:latin typeface="Times New Roman"/>
                        </a:rPr>
                        <a:t>Tiroksin</a:t>
                      </a:r>
                    </a:p>
                  </a:txBody>
                  <a:tcPr/>
                </a:tc>
                <a:extLst>
                  <a:ext uri="{0D108BD9-81ED-4DB2-BD59-A6C34878D82A}">
                    <a16:rowId xmlns="" xmlns:a16="http://schemas.microsoft.com/office/drawing/2014/main" val="2058756449"/>
                  </a:ext>
                </a:extLst>
              </a:tr>
            </a:tbl>
          </a:graphicData>
        </a:graphic>
      </p:graphicFrame>
    </p:spTree>
    <p:extLst>
      <p:ext uri="{BB962C8B-B14F-4D97-AF65-F5344CB8AC3E}">
        <p14:creationId xmlns:p14="http://schemas.microsoft.com/office/powerpoint/2010/main" val="1060518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0" y="1916833"/>
          <a:ext cx="11137239" cy="2952327"/>
        </p:xfrm>
        <a:graphic>
          <a:graphicData uri="http://schemas.openxmlformats.org/drawingml/2006/table">
            <a:tbl>
              <a:tblPr/>
              <a:tblGrid>
                <a:gridCol w="314260"/>
                <a:gridCol w="758557"/>
                <a:gridCol w="1500857"/>
                <a:gridCol w="1280065"/>
                <a:gridCol w="2671204"/>
                <a:gridCol w="4612296"/>
              </a:tblGrid>
              <a:tr h="2952327">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EMTHEXATE-S Flakon(metotreksat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Trofoloblastik neoplazmalar ve lösemi gibi neoplastik hastalıkların ve diğer tedavi şekillerine cevap vermeyen ağır rekalsitran psoriazis vakalarının tedavisinde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Böbrek ve karaciğer fonksiyon bozuklukları ve önceden bilinen kan diskrazilerinde (örneğin kemik iliği hipoplazisi, lökopeni, trombositopeni veya anemi)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Trofoblastik</a:t>
                      </a:r>
                      <a:r>
                        <a:rPr lang="tr-TR" sz="800" b="0" i="0" u="none" strike="noStrike" dirty="0">
                          <a:solidFill>
                            <a:srgbClr val="000000"/>
                          </a:solidFill>
                          <a:latin typeface="Calibri"/>
                        </a:rPr>
                        <a:t> tümörlerde 5 gün süreyle i.m. Yolla günde 15-30 mg uygulanır. Daha sonra bir hafta ara verilerek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etkilerin ortadan kalktığı görülünce aynı doz yinelenir. Bu uygulama 3-5 kez tekrarlanır. Akut lösemi beyin zarına ulaştığında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yolla 0.2-0.5 mg/kg uygulanır.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96292" y="1495094"/>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0" y="1628802"/>
          <a:ext cx="11041227" cy="3528391"/>
        </p:xfrm>
        <a:graphic>
          <a:graphicData uri="http://schemas.openxmlformats.org/drawingml/2006/table">
            <a:tbl>
              <a:tblPr/>
              <a:tblGrid>
                <a:gridCol w="311551"/>
                <a:gridCol w="752017"/>
                <a:gridCol w="1487919"/>
                <a:gridCol w="1269029"/>
                <a:gridCol w="2648176"/>
                <a:gridCol w="4572535"/>
              </a:tblGrid>
              <a:tr h="3528391">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800" b="0" i="0" u="none" strike="noStrike">
                          <a:solidFill>
                            <a:srgbClr val="000000"/>
                          </a:solidFill>
                          <a:latin typeface="Calibri"/>
                        </a:rPr>
                        <a:t>METHOTREXATE AMPHAR Ampul(metotreksat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Trofoloblastik neoplazmalar ve lösemi gibi neoplastik hastalıkların ve diğer tedavi şekillerine cevap vermeyen ağır rekalsitran psoriazis vakalarının tedavisinde endikedir.</a:t>
                      </a:r>
                      <a:br>
                        <a:rPr lang="tr-TR" sz="800" b="0" i="0" u="none" strike="noStrike">
                          <a:solidFill>
                            <a:srgbClr val="000000"/>
                          </a:solidFill>
                          <a:latin typeface="Calibri"/>
                        </a:rPr>
                      </a:br>
                      <a:r>
                        <a:rPr lang="tr-TR" sz="800" b="0" i="0" u="none" strike="noStrike">
                          <a:solidFill>
                            <a:srgbClr val="000000"/>
                          </a:solidFill>
                          <a:latin typeface="Calibri"/>
                        </a:rPr>
                        <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Böbrek ve karaciğer fonksiyon bozuklukları ve önceden bilinen kan diskrazilerinde (örneğin kemik iliği hipoplazisi, lökopeni, trombositopeni veya anemi)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Trofoblastik tümörlerde 5 gün süreyle i.m yoldan günde 15-30 mg uygulanır. Daha sonra bir hafta ara verilerek toksik etkilerin ortadan kalkması sağlanır ve aynı doz tekrarlanır. Bu uygulama en az 4 kez yinelenir.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31917" y="1245712"/>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60" y="1916833"/>
          <a:ext cx="11425268" cy="3096343"/>
        </p:xfrm>
        <a:graphic>
          <a:graphicData uri="http://schemas.openxmlformats.org/drawingml/2006/table">
            <a:tbl>
              <a:tblPr/>
              <a:tblGrid>
                <a:gridCol w="322388"/>
                <a:gridCol w="778173"/>
                <a:gridCol w="1539673"/>
                <a:gridCol w="1313169"/>
                <a:gridCol w="2740285"/>
                <a:gridCol w="4731580"/>
              </a:tblGrid>
              <a:tr h="3096343">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METHOTREXATE DBL Flakon(Metotreksat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Trofoloblastik neoplazmalar ve lösemi gibi neoplastik hastalıkların ve diğer tedavi şekillerine cevap vermeyen ağır rekalsitran psoriazis vakalarının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Böbrek ve karaciğer fonksiyon bozuklukları ve önceden bilinen kan diskrazilerinde (örneğin kemik iliği hipoplazisi, lökopeni, trombositopeni veya anemi)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İntramüsküler</a:t>
                      </a:r>
                      <a:r>
                        <a:rPr lang="tr-TR" sz="800" b="0" i="0" u="none" strike="noStrike" dirty="0">
                          <a:solidFill>
                            <a:srgbClr val="000000"/>
                          </a:solidFill>
                          <a:latin typeface="Calibri"/>
                        </a:rPr>
                        <a:t>,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ve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yol ile uygulanabilir. Dozaj hastanın vücut ağırlığı ve yüzeyi ile saptanır. Değişik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hastalıklarda </a:t>
                      </a:r>
                      <a:r>
                        <a:rPr lang="tr-TR" sz="800" b="0" i="0" u="none" strike="noStrike" dirty="0" err="1">
                          <a:solidFill>
                            <a:srgbClr val="000000"/>
                          </a:solidFill>
                          <a:latin typeface="Calibri"/>
                        </a:rPr>
                        <a:t>Methotrexate</a:t>
                      </a:r>
                      <a:r>
                        <a:rPr lang="tr-TR" sz="800" b="0" i="0" u="none" strike="noStrike" dirty="0">
                          <a:solidFill>
                            <a:srgbClr val="000000"/>
                          </a:solidFill>
                          <a:latin typeface="Calibri"/>
                        </a:rPr>
                        <a:t> faydalı bir etki ile, tek başına veya diğer </a:t>
                      </a:r>
                      <a:r>
                        <a:rPr lang="tr-TR" sz="800" b="0" i="0" u="none" strike="noStrike" dirty="0" err="1">
                          <a:solidFill>
                            <a:srgbClr val="000000"/>
                          </a:solidFill>
                          <a:latin typeface="Calibri"/>
                        </a:rPr>
                        <a:t>sitotoksik</a:t>
                      </a:r>
                      <a:r>
                        <a:rPr lang="tr-TR" sz="800" b="0" i="0" u="none" strike="noStrike" dirty="0">
                          <a:solidFill>
                            <a:srgbClr val="000000"/>
                          </a:solidFill>
                          <a:latin typeface="Calibri"/>
                        </a:rPr>
                        <a:t> ajanlar ile kombinasyon halinde kullanılmıştır.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294411" y="154259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2" y="1844824"/>
          <a:ext cx="11137238" cy="3168352"/>
        </p:xfrm>
        <a:graphic>
          <a:graphicData uri="http://schemas.openxmlformats.org/drawingml/2006/table">
            <a:tbl>
              <a:tblPr/>
              <a:tblGrid>
                <a:gridCol w="314260"/>
                <a:gridCol w="758556"/>
                <a:gridCol w="1500859"/>
                <a:gridCol w="1280064"/>
                <a:gridCol w="2671203"/>
                <a:gridCol w="4612296"/>
              </a:tblGrid>
              <a:tr h="3168352">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METHOTREXATE EBEWE Flakon(Metotreksat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Trofoloblastik neoplazmalar ve lösemi gibi neoplastik hastalıkların ve diğer tedavi şekillerine cevap vermeyen ağır rekalsitran psoriazis vakalarının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Böbrek ve karaciğer fonksiyon bozuklukları ve önceden bilinen kan </a:t>
                      </a:r>
                      <a:r>
                        <a:rPr lang="tr-TR" sz="800" b="0" i="0" u="none" strike="noStrike" dirty="0" err="1">
                          <a:solidFill>
                            <a:srgbClr val="000000"/>
                          </a:solidFill>
                          <a:latin typeface="Calibri"/>
                        </a:rPr>
                        <a:t>diskrazilerinde</a:t>
                      </a:r>
                      <a:r>
                        <a:rPr lang="tr-TR" sz="800" b="0" i="0" u="none" strike="noStrike" dirty="0">
                          <a:solidFill>
                            <a:srgbClr val="000000"/>
                          </a:solidFill>
                          <a:latin typeface="Calibri"/>
                        </a:rPr>
                        <a:t> (örneğin kemik iliği </a:t>
                      </a:r>
                      <a:r>
                        <a:rPr lang="tr-TR" sz="800" b="0" i="0" u="none" strike="noStrike" dirty="0" err="1">
                          <a:solidFill>
                            <a:srgbClr val="000000"/>
                          </a:solidFill>
                          <a:latin typeface="Calibri"/>
                        </a:rPr>
                        <a:t>hipoplazisi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veya anemi)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İntramüsküler, intravenöz, intraarteriyel ve intratekal yol ile uygulanabilir. Dozaj hastanın vücut ağırlığı ve yüzeyi ile saptanır. Değişik neoplastik hastalıklarda Methotrexate faydalı bir etki ile, tek başına veya diğer sitotoksik ajanlar ile kombinasyon halinde kullanılmıştır.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84415" y="1459468"/>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0" y="2348881"/>
          <a:ext cx="11041227" cy="3024335"/>
        </p:xfrm>
        <a:graphic>
          <a:graphicData uri="http://schemas.openxmlformats.org/drawingml/2006/table">
            <a:tbl>
              <a:tblPr/>
              <a:tblGrid>
                <a:gridCol w="311551"/>
                <a:gridCol w="752017"/>
                <a:gridCol w="1487919"/>
                <a:gridCol w="1269029"/>
                <a:gridCol w="2648176"/>
                <a:gridCol w="4572535"/>
              </a:tblGrid>
              <a:tr h="3024335">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800" b="0" i="0" u="none" strike="noStrike">
                          <a:solidFill>
                            <a:srgbClr val="000000"/>
                          </a:solidFill>
                          <a:latin typeface="Calibri"/>
                        </a:rPr>
                        <a:t>METHOTREXATE TEVA Flakon(Metotreksat 50 mg/2 ml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err="1">
                          <a:solidFill>
                            <a:srgbClr val="000000"/>
                          </a:solidFill>
                          <a:latin typeface="Calibri"/>
                        </a:rPr>
                        <a:t>Trofoloblastik</a:t>
                      </a:r>
                      <a:r>
                        <a:rPr lang="tr-TR" sz="800" b="0" i="0" u="none" strike="noStrike" dirty="0">
                          <a:solidFill>
                            <a:srgbClr val="000000"/>
                          </a:solidFill>
                          <a:latin typeface="Calibri"/>
                        </a:rPr>
                        <a:t> neoplazmalar ve lösemi gibi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hastalıkların ve diğer tedavi şekillerine cevap vermeyen ağır </a:t>
                      </a:r>
                      <a:r>
                        <a:rPr lang="tr-TR" sz="800" b="0" i="0" u="none" strike="noStrike" dirty="0" err="1">
                          <a:solidFill>
                            <a:srgbClr val="000000"/>
                          </a:solidFill>
                          <a:latin typeface="Calibri"/>
                        </a:rPr>
                        <a:t>rekalsitran</a:t>
                      </a:r>
                      <a:r>
                        <a:rPr lang="tr-TR" sz="800" b="0" i="0" u="none" strike="noStrike" dirty="0">
                          <a:solidFill>
                            <a:srgbClr val="000000"/>
                          </a:solidFill>
                          <a:latin typeface="Calibri"/>
                        </a:rPr>
                        <a:t>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vakalarının tedavisinde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Böbrek ve karaciğer fonksiyon bozuklukları ve önceden bilinen kan diskrazilerinde (örneğin kemik iliği hipoplazisi, lökopeni, trombositopeni veya anemi)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Metotreksat</a:t>
                      </a:r>
                      <a:r>
                        <a:rPr lang="tr-TR" sz="800" b="0" i="0" u="none" strike="noStrike" dirty="0">
                          <a:solidFill>
                            <a:srgbClr val="000000"/>
                          </a:solidFill>
                          <a:latin typeface="Calibri"/>
                        </a:rPr>
                        <a:t> dozu, doz aralıkları, toplam doz, diğer </a:t>
                      </a:r>
                      <a:r>
                        <a:rPr lang="tr-TR" sz="800" b="0" i="0" u="none" strike="noStrike" dirty="0" err="1">
                          <a:solidFill>
                            <a:srgbClr val="000000"/>
                          </a:solidFill>
                          <a:latin typeface="Calibri"/>
                        </a:rPr>
                        <a:t>sitostatik</a:t>
                      </a:r>
                      <a:r>
                        <a:rPr lang="tr-TR" sz="800" b="0" i="0" u="none" strike="noStrike" dirty="0">
                          <a:solidFill>
                            <a:srgbClr val="000000"/>
                          </a:solidFill>
                          <a:latin typeface="Calibri"/>
                        </a:rPr>
                        <a:t> ilaçlarla ve </a:t>
                      </a:r>
                      <a:r>
                        <a:rPr lang="tr-TR" sz="800" b="0" i="0" u="none" strike="noStrike" dirty="0" err="1">
                          <a:solidFill>
                            <a:srgbClr val="000000"/>
                          </a:solidFill>
                          <a:latin typeface="Calibri"/>
                        </a:rPr>
                        <a:t>folinik</a:t>
                      </a:r>
                      <a:r>
                        <a:rPr lang="tr-TR" sz="800" b="0" i="0" u="none" strike="noStrike" dirty="0">
                          <a:solidFill>
                            <a:srgbClr val="000000"/>
                          </a:solidFill>
                          <a:latin typeface="Calibri"/>
                        </a:rPr>
                        <a:t> asitle kombinasyon bilgimizin gelişmesine paralel olarak sık sık değişime uğramaktadır. </a:t>
                      </a:r>
                      <a:r>
                        <a:rPr lang="tr-TR" sz="800" b="0" i="0" u="none" strike="noStrike" dirty="0" err="1">
                          <a:solidFill>
                            <a:srgbClr val="000000"/>
                          </a:solidFill>
                          <a:latin typeface="Calibri"/>
                        </a:rPr>
                        <a:t>Metotreksat</a:t>
                      </a:r>
                      <a:r>
                        <a:rPr lang="tr-TR" sz="800" b="0" i="0" u="none" strike="noStrike" dirty="0">
                          <a:solidFill>
                            <a:srgbClr val="000000"/>
                          </a:solidFill>
                          <a:latin typeface="Calibri"/>
                        </a:rPr>
                        <a:t> bu alanda deneyimli ve son gelişmelerden haberdar hekimlerce uygulanmaktadır.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08166" y="2017608"/>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0" y="908720"/>
          <a:ext cx="11041227" cy="5256583"/>
        </p:xfrm>
        <a:graphic>
          <a:graphicData uri="http://schemas.openxmlformats.org/drawingml/2006/table">
            <a:tbl>
              <a:tblPr/>
              <a:tblGrid>
                <a:gridCol w="311551"/>
                <a:gridCol w="752017"/>
                <a:gridCol w="1487919"/>
                <a:gridCol w="1269029"/>
                <a:gridCol w="2648176"/>
                <a:gridCol w="4572535"/>
              </a:tblGrid>
              <a:tr h="5256583">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METOJECT Şırınga(Metotreksat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Trofoloblastik neoplazmalar ve lösemi gibi neoplastik hastalıkların ve diğer tedavi şekillerine cevap vermeyen ağır rekalsitran psoriazis vakalarının tedavisinde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Böbrek ve karaciğer fonksiyon bozuklukları ve önceden bilinen kan </a:t>
                      </a:r>
                      <a:r>
                        <a:rPr lang="tr-TR" sz="800" b="0" i="0" u="none" strike="noStrike" dirty="0" err="1">
                          <a:solidFill>
                            <a:srgbClr val="000000"/>
                          </a:solidFill>
                          <a:latin typeface="Calibri"/>
                        </a:rPr>
                        <a:t>diskrazilerinde</a:t>
                      </a:r>
                      <a:r>
                        <a:rPr lang="tr-TR" sz="800" b="0" i="0" u="none" strike="noStrike" dirty="0">
                          <a:solidFill>
                            <a:srgbClr val="000000"/>
                          </a:solidFill>
                          <a:latin typeface="Calibri"/>
                        </a:rPr>
                        <a:t> (örneğin kemik iliği </a:t>
                      </a:r>
                      <a:r>
                        <a:rPr lang="tr-TR" sz="800" b="0" i="0" u="none" strike="noStrike" dirty="0" err="1">
                          <a:solidFill>
                            <a:srgbClr val="000000"/>
                          </a:solidFill>
                          <a:latin typeface="Calibri"/>
                        </a:rPr>
                        <a:t>hipoplazisi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veya anemi)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Metoject haftada bir enjekte edilir. Romatoid artritli yetişkin hastalarda önerilen başlangıç dozu, haftada bir kez 7.5 mg metotreksat'tır. Hastalığın kişideki aktivitesine ve hastanın toleransına bağlı olarak başlangıç dozu dereceli olarak haftada 2.5 mg arttırılabilir. Haftalık doz 25 mg'ı geçmemelidir. Yaklaşık 4-8 hafta sonra, tedaviye cevap beklenebilir. Terapötik olarak istenilen sonucun elde dilmesi üzerine doz dereceli olarak en düşük etkin bakım dozuna azaltılmalıdır. Psoriyazis vulgaris ve psoriyatik artrit hastalarında dozaj tedaviden bir hafta önce aşırı duyarlılıkla ilgili advers reaksiyonları ortaya çıkaracak, 5-10 mg'lık bir test dozunun parenteral olarak uygulanması tavsiye edilmektedir. Tavsiye edilen başlangıç dozu, haftada bir kez 7.5 mg'dır. Doz dereceli olarak arttırılabilir fakat genellikle haftalık doz 25 mg'ı geçmemelidir. Yaklaşık 2-6 hafta sonra, tedaviye cevap beklenebilir. Renal zayıflığı olan hastalarda Metoject zayıf renal fonksiyonlu hastalarda dikkatle kullanılmalıdır. Kreatin klirensi (ml/dak) &gt;50 ise %100, 20-50 ise %50, &lt;20 ise Metoject kullanılmamalıdır.  Hepatik zayıflığı olan hastalarda, özellikle alkole bağlı karaciğer hastalığı geçirmiş veya geçirmekte olan hastalarda dikkatle kullanılmalıdır . Eğer bilirubin &gt;5 mg/dl (85.5 mcmol/l) ise, metotreksat kontrendikedir. Yaşla beraber folat rezervlerinin azalmasıyla olduğu kadar azalan karaciğer ve böbrek fonksiyonlarına bağlı olarak yaşlı hastalarda doz azaltılmasına gidilebilir. Juvenil idiyopatik artritin poliartritik formlarının görüldüğü 16 yaşından küçük çocuklarda dozaj, 10-15 mg/m2/haftadır. Yetersiz etkinlik durumunda haftalık dozaj 20 mg/m2/haftaya arttırılabilir. Juvenil idiopatik artritte kullanımı intramüsküler enjeksiyonla sınırlandırılmıştır. Metoject enjeksiyon intramüsküler, intravenöz veya subkutan yolla verilebilir.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72541" y="509442"/>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0" y="1772817"/>
          <a:ext cx="11041227" cy="3744415"/>
        </p:xfrm>
        <a:graphic>
          <a:graphicData uri="http://schemas.openxmlformats.org/drawingml/2006/table">
            <a:tbl>
              <a:tblPr/>
              <a:tblGrid>
                <a:gridCol w="311551"/>
                <a:gridCol w="752017"/>
                <a:gridCol w="1487919"/>
                <a:gridCol w="1269029"/>
                <a:gridCol w="2648176"/>
                <a:gridCol w="4572535"/>
              </a:tblGrid>
              <a:tr h="3744415">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TREXAN Tablet  (Metotreksat 2.5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Trofoloblastik neoplazmalar ve lösemi gibi neoplastik hastalıkların ve diğer tedavi şekillerine cevap vermeyen ağır rekalsitran psoriazis vakalarının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Böbrek ve karaciğer fonksiyon bozuklukları ve önceden bilinen kan diskrazilerinde (örneğin kemik iliği hipoplazisi, lökopeni, trombositopeni veya anemi)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Oral yolla birbirini müteakip 5 günü geçmeyecek şekilde 30 mg/m2'yi geçmeyen tek dozlar halinde uygulanır.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08166" y="1400092"/>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61" y="1052737"/>
          <a:ext cx="11233247" cy="5039418"/>
        </p:xfrm>
        <a:graphic>
          <a:graphicData uri="http://schemas.openxmlformats.org/drawingml/2006/table">
            <a:tbl>
              <a:tblPr/>
              <a:tblGrid>
                <a:gridCol w="316969"/>
                <a:gridCol w="765095"/>
                <a:gridCol w="1513796"/>
                <a:gridCol w="1291099"/>
                <a:gridCol w="2694231"/>
                <a:gridCol w="4652057"/>
              </a:tblGrid>
              <a:tr h="5039418">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ZEXATE Flakon(Metotreksat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Trofoloblastik neoplazmalar ve lösemi gibi neoplastik hastalıkların ve diğer tedavi şekillerine cevap vermeyen ağır rekalsitran psoriazis vakalarının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Böbrek ve karaciğer fonksiyon bozuklukları ve önceden bilinen kan </a:t>
                      </a:r>
                      <a:r>
                        <a:rPr lang="tr-TR" sz="800" b="0" i="0" u="none" strike="noStrike" dirty="0" err="1">
                          <a:solidFill>
                            <a:srgbClr val="000000"/>
                          </a:solidFill>
                          <a:latin typeface="Calibri"/>
                        </a:rPr>
                        <a:t>diskrazilerinde</a:t>
                      </a:r>
                      <a:r>
                        <a:rPr lang="tr-TR" sz="800" b="0" i="0" u="none" strike="noStrike" dirty="0">
                          <a:solidFill>
                            <a:srgbClr val="000000"/>
                          </a:solidFill>
                          <a:latin typeface="Calibri"/>
                        </a:rPr>
                        <a:t> (örneğin kemik iliği </a:t>
                      </a:r>
                      <a:r>
                        <a:rPr lang="tr-TR" sz="800" b="0" i="0" u="none" strike="noStrike" dirty="0" err="1">
                          <a:solidFill>
                            <a:srgbClr val="000000"/>
                          </a:solidFill>
                          <a:latin typeface="Calibri"/>
                        </a:rPr>
                        <a:t>hipoplazisi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veya anemi)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Zexate Enjektabl Solüsyon, intravenöz, intratekal ve intramüsküler yollarla uygulanabilir. Haftada bir kan sayımı yapılmalıdır. Koryokarsinom, benzer trofoblastik hastalıklar ve koryoadenoma destruens: Günlük 15-30 mg dozlarda i.m. olarak 5 gün metotreksat verilir. Lösemi başlangıç tedavisi: Günlük olarak 3.3 mg/m2 metotreksat ile beraber  60 mg/m2 prednizon verilir. İdame tedavisi: Haftalık toplam doz 30 mg/m2 olacak şekilde, haftada iki kez i.m. olarak ya da 14 günde bir 2.5 mg/kg i.v. olarak metotreksat verilir. Meningeal lösemi: Meningeal lösemi proflaksisi için metotreksat intratekal olarak uygulanmalıdır. 1 yaşından küçük çocuklarda 6 mg, 1 yaşındaki çocuklarda 8 mg, 2 yaşındaki çocuklarda 10 mg, 3 ve daha büyük çocuklarda 12 mg uygulanır. Lenfomalar: Evre I-II Burkitt tümöründe 4-8 gün oral olarak 10-25 mg/gün verilir. Evre III'de metotreksat ile beraber diğer anti tümör ilaçlar verilebilir. Evre III lenfosarkomlar günlük 0.625-2.5 mg/kg metotreksat ile kombine ilaç tedavilerine yanıt verebilirler. Mycosis fungoides: Metotreksat i.m. olarak haftalık 50 mg veya haftada iki kez 25 mg şeklinde verilebilir. Osteosarkoma: Etkili bir kemoterapi rejimi birkaç sitotoksik kemoterapötik ajan ve lökovorinle kurtarma ile beraber yüksek dozda metotreksat tedavisini gerektirir. Yüksek doz metotreksat tedavisi başlangıç dozu 12 g/m2'dir. Psoriazis: Başlangıç dozu parenteral olarak 5-10 mg şeklinde önerilmektedir. Metotreksat 5 gün 2.5 mg'lık oral doz şeklinde veya haftalık 10-25 mg i.v. doz olarak verilir. Refrakter romatoid artrit: Gerilemeyi indüklemek için aralıklı olarak düşük dozlarda metotreksat verilir.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arasında </a:t>
                      </a:r>
                      <a:r>
                        <a:rPr lang="tr-TR" sz="800" b="0" i="0" u="none" strike="noStrike" dirty="0" err="1">
                          <a:solidFill>
                            <a:srgbClr val="000000"/>
                          </a:solidFill>
                          <a:latin typeface="Calibri"/>
                        </a:rPr>
                        <a:t>ülseratif</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bulantı ve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a:t>
                      </a:r>
                      <a:r>
                        <a:rPr lang="tr-TR" sz="800" b="0" i="0" u="none" strike="noStrike" dirty="0">
                          <a:solidFill>
                            <a:srgbClr val="000000"/>
                          </a:solidFill>
                          <a:latin typeface="Calibri"/>
                        </a:rPr>
                        <a:t> sayılabilir. Bildirilen diğer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 ise halsizlik, çabuk yorulma, titreme ve ateş, şuur bulanıklığı ve enfeksiyona karşı direnç azalması olarak özetlenebilir. Genel olarak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reaksiyonların sıklığı ve şiddeti doza bağımlıdır. Cilt: </a:t>
                      </a:r>
                      <a:r>
                        <a:rPr lang="tr-TR" sz="800" b="0" i="0" u="none" strike="noStrike" dirty="0" err="1">
                          <a:solidFill>
                            <a:srgbClr val="000000"/>
                          </a:solidFill>
                          <a:latin typeface="Calibri"/>
                        </a:rPr>
                        <a:t>Eritematöz</a:t>
                      </a:r>
                      <a:r>
                        <a:rPr lang="tr-TR" sz="800" b="0" i="0" u="none" strike="noStrike" dirty="0">
                          <a:solidFill>
                            <a:srgbClr val="000000"/>
                          </a:solidFill>
                          <a:latin typeface="Calibri"/>
                        </a:rPr>
                        <a:t> döküntüler, kaşıntı, ürtiker, </a:t>
                      </a:r>
                      <a:r>
                        <a:rPr lang="tr-TR" sz="800" b="0" i="0" u="none" strike="noStrike" dirty="0" err="1">
                          <a:solidFill>
                            <a:srgbClr val="000000"/>
                          </a:solidFill>
                          <a:latin typeface="Calibri"/>
                        </a:rPr>
                        <a:t>fotoduyarlılık</a:t>
                      </a:r>
                      <a:r>
                        <a:rPr lang="tr-TR" sz="800" b="0" i="0" u="none" strike="noStrike" dirty="0">
                          <a:solidFill>
                            <a:srgbClr val="000000"/>
                          </a:solidFill>
                          <a:latin typeface="Calibri"/>
                        </a:rPr>
                        <a:t>, </a:t>
                      </a:r>
                      <a:r>
                        <a:rPr lang="tr-TR" sz="800" b="0" i="0" u="none" strike="noStrike" dirty="0" err="1">
                          <a:solidFill>
                            <a:srgbClr val="000000"/>
                          </a:solidFill>
                          <a:latin typeface="Calibri"/>
                        </a:rPr>
                        <a:t>depigmentasyon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ekimoz</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akne ve </a:t>
                      </a:r>
                      <a:r>
                        <a:rPr lang="tr-TR" sz="800" b="0" i="0" u="none" strike="noStrike" dirty="0" err="1">
                          <a:solidFill>
                            <a:srgbClr val="000000"/>
                          </a:solidFill>
                          <a:latin typeface="Calibri"/>
                        </a:rPr>
                        <a:t>fronkül</a:t>
                      </a:r>
                      <a:r>
                        <a:rPr lang="tr-TR" sz="800" b="0" i="0" u="none" strike="noStrike" dirty="0">
                          <a:solidFill>
                            <a:srgbClr val="000000"/>
                          </a:solidFill>
                          <a:latin typeface="Calibri"/>
                        </a:rPr>
                        <a:t>. Aynı anda </a:t>
                      </a:r>
                      <a:r>
                        <a:rPr lang="tr-TR" sz="800" b="0" i="0" u="none" strike="noStrike" dirty="0" err="1">
                          <a:solidFill>
                            <a:srgbClr val="000000"/>
                          </a:solidFill>
                          <a:latin typeface="Calibri"/>
                        </a:rPr>
                        <a:t>UV'ye</a:t>
                      </a:r>
                      <a:r>
                        <a:rPr lang="tr-TR" sz="800" b="0" i="0" u="none" strike="noStrike" dirty="0">
                          <a:solidFill>
                            <a:srgbClr val="000000"/>
                          </a:solidFill>
                          <a:latin typeface="Calibri"/>
                        </a:rPr>
                        <a:t> maruz kaldığında </a:t>
                      </a:r>
                      <a:r>
                        <a:rPr lang="tr-TR" sz="800" b="0" i="0" u="none" strike="noStrike" dirty="0" err="1">
                          <a:solidFill>
                            <a:srgbClr val="000000"/>
                          </a:solidFill>
                          <a:latin typeface="Calibri"/>
                        </a:rPr>
                        <a:t>psoriazis</a:t>
                      </a:r>
                      <a:r>
                        <a:rPr lang="tr-TR" sz="800" b="0" i="0" u="none" strike="noStrike" dirty="0">
                          <a:solidFill>
                            <a:srgbClr val="000000"/>
                          </a:solidFill>
                          <a:latin typeface="Calibri"/>
                        </a:rPr>
                        <a:t> lezyonları artabilir. Kan: Kemik iliği depresyonu,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hipogamaglobulinemi</a:t>
                      </a:r>
                      <a:r>
                        <a:rPr lang="tr-TR" sz="800" b="0" i="0" u="none" strike="noStrike" dirty="0">
                          <a:solidFill>
                            <a:srgbClr val="000000"/>
                          </a:solidFill>
                          <a:latin typeface="Calibri"/>
                        </a:rPr>
                        <a:t>, değişik yerlerden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septisemi. Sindirim Sistemi: </a:t>
                      </a:r>
                      <a:r>
                        <a:rPr lang="tr-TR" sz="800" b="0" i="0" u="none" strike="noStrike" dirty="0" err="1">
                          <a:solidFill>
                            <a:srgbClr val="000000"/>
                          </a:solidFill>
                          <a:latin typeface="Calibri"/>
                        </a:rPr>
                        <a:t>Jinjivit</a:t>
                      </a:r>
                      <a:r>
                        <a:rPr lang="tr-TR" sz="800" b="0" i="0" u="none" strike="noStrike" dirty="0">
                          <a:solidFill>
                            <a:srgbClr val="000000"/>
                          </a:solidFill>
                          <a:latin typeface="Calibri"/>
                        </a:rPr>
                        <a:t>, </a:t>
                      </a:r>
                      <a:r>
                        <a:rPr lang="tr-TR" sz="800" b="0" i="0" u="none" strike="noStrike" dirty="0" err="1">
                          <a:solidFill>
                            <a:srgbClr val="000000"/>
                          </a:solidFill>
                          <a:latin typeface="Calibri"/>
                        </a:rPr>
                        <a:t>faranjit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hematemez</a:t>
                      </a:r>
                      <a:r>
                        <a:rPr lang="tr-TR" sz="800" b="0" i="0" u="none" strike="noStrike" dirty="0">
                          <a:solidFill>
                            <a:srgbClr val="000000"/>
                          </a:solidFill>
                          <a:latin typeface="Calibri"/>
                        </a:rPr>
                        <a:t>, </a:t>
                      </a:r>
                      <a:r>
                        <a:rPr lang="tr-TR" sz="800" b="0" i="0" u="none" strike="noStrike" dirty="0" err="1">
                          <a:solidFill>
                            <a:srgbClr val="000000"/>
                          </a:solidFill>
                          <a:latin typeface="Calibri"/>
                        </a:rPr>
                        <a:t>melena</a:t>
                      </a:r>
                      <a:r>
                        <a:rPr lang="tr-TR" sz="800" b="0" i="0" u="none" strike="noStrike" dirty="0">
                          <a:solidFill>
                            <a:srgbClr val="000000"/>
                          </a:solidFill>
                          <a:latin typeface="Calibri"/>
                        </a:rPr>
                        <a:t>, GI </a:t>
                      </a:r>
                      <a:r>
                        <a:rPr lang="tr-TR" sz="800" b="0" i="0" u="none" strike="noStrike" dirty="0" err="1">
                          <a:solidFill>
                            <a:srgbClr val="000000"/>
                          </a:solidFill>
                          <a:latin typeface="Calibri"/>
                        </a:rPr>
                        <a:t>ülserasyonlar</a:t>
                      </a:r>
                      <a:r>
                        <a:rPr lang="tr-TR" sz="800" b="0" i="0" u="none" strike="noStrike" dirty="0">
                          <a:solidFill>
                            <a:srgbClr val="000000"/>
                          </a:solidFill>
                          <a:latin typeface="Calibri"/>
                        </a:rPr>
                        <a:t> ve kanama,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akut karaciğer </a:t>
                      </a:r>
                      <a:r>
                        <a:rPr lang="tr-TR" sz="800" b="0" i="0" u="none" strike="noStrike" dirty="0" err="1">
                          <a:solidFill>
                            <a:srgbClr val="000000"/>
                          </a:solidFill>
                          <a:latin typeface="Calibri"/>
                        </a:rPr>
                        <a:t>atrofisi</a:t>
                      </a:r>
                      <a:r>
                        <a:rPr lang="tr-TR" sz="800" b="0" i="0" u="none" strike="noStrike" dirty="0">
                          <a:solidFill>
                            <a:srgbClr val="000000"/>
                          </a:solidFill>
                          <a:latin typeface="Calibri"/>
                        </a:rPr>
                        <a:t> ile sonlanan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nekroz, yağlı dejenerasyon, </a:t>
                      </a:r>
                      <a:r>
                        <a:rPr lang="tr-TR" sz="800" b="0" i="0" u="none" strike="noStrike" dirty="0" err="1">
                          <a:solidFill>
                            <a:srgbClr val="000000"/>
                          </a:solidFill>
                          <a:latin typeface="Calibri"/>
                        </a:rPr>
                        <a:t>periportal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fibroz</a:t>
                      </a:r>
                      <a:r>
                        <a:rPr lang="tr-TR" sz="800" b="0" i="0" u="none" strike="noStrike" dirty="0">
                          <a:solidFill>
                            <a:srgbClr val="000000"/>
                          </a:solidFill>
                          <a:latin typeface="Calibri"/>
                        </a:rPr>
                        <a:t> ve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siroz. </a:t>
                      </a:r>
                      <a:r>
                        <a:rPr lang="tr-TR" sz="800" b="0" i="0" u="none" strike="noStrike" dirty="0" err="1">
                          <a:solidFill>
                            <a:srgbClr val="000000"/>
                          </a:solidFill>
                          <a:latin typeface="Calibri"/>
                        </a:rPr>
                        <a:t>Ürogenital</a:t>
                      </a:r>
                      <a:r>
                        <a:rPr lang="tr-TR" sz="800" b="0" i="0" u="none" strike="noStrike" dirty="0">
                          <a:solidFill>
                            <a:srgbClr val="000000"/>
                          </a:solidFill>
                          <a:latin typeface="Calibri"/>
                        </a:rPr>
                        <a:t> Sistem: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yetmezlik, </a:t>
                      </a:r>
                      <a:r>
                        <a:rPr lang="tr-TR" sz="800" b="0" i="0" u="none" strike="noStrike" dirty="0" err="1">
                          <a:solidFill>
                            <a:srgbClr val="000000"/>
                          </a:solidFill>
                          <a:latin typeface="Calibri"/>
                        </a:rPr>
                        <a:t>azotemi</a:t>
                      </a:r>
                      <a:r>
                        <a:rPr lang="tr-TR" sz="800" b="0" i="0" u="none" strike="noStrike" dirty="0">
                          <a:solidFill>
                            <a:srgbClr val="000000"/>
                          </a:solidFill>
                          <a:latin typeface="Calibri"/>
                        </a:rPr>
                        <a:t>, sistit,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a:t>
                      </a:r>
                      <a:r>
                        <a:rPr lang="tr-TR" sz="800" b="0" i="0" u="none" strike="noStrike" dirty="0" err="1">
                          <a:solidFill>
                            <a:srgbClr val="000000"/>
                          </a:solidFill>
                          <a:latin typeface="Calibri"/>
                        </a:rPr>
                        <a:t>oogenez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spermatogenezde</a:t>
                      </a:r>
                      <a:r>
                        <a:rPr lang="tr-TR" sz="800" b="0" i="0" u="none" strike="noStrike" dirty="0">
                          <a:solidFill>
                            <a:srgbClr val="000000"/>
                          </a:solidFill>
                          <a:latin typeface="Calibri"/>
                        </a:rPr>
                        <a:t> bozukluklar, geçici </a:t>
                      </a:r>
                      <a:r>
                        <a:rPr lang="tr-TR" sz="800" b="0" i="0" u="none" strike="noStrike" dirty="0" err="1">
                          <a:solidFill>
                            <a:srgbClr val="000000"/>
                          </a:solidFill>
                          <a:latin typeface="Calibri"/>
                        </a:rPr>
                        <a:t>oligospermi</a:t>
                      </a:r>
                      <a:r>
                        <a:rPr lang="tr-TR" sz="800" b="0" i="0" u="none" strike="noStrike" dirty="0">
                          <a:solidFill>
                            <a:srgbClr val="000000"/>
                          </a:solidFill>
                          <a:latin typeface="Calibri"/>
                        </a:rPr>
                        <a:t>,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abatus</a:t>
                      </a:r>
                      <a:r>
                        <a:rPr lang="tr-TR" sz="800" b="0" i="0" u="none" strike="noStrike" dirty="0">
                          <a:solidFill>
                            <a:srgbClr val="000000"/>
                          </a:solidFill>
                          <a:latin typeface="Calibri"/>
                        </a:rPr>
                        <a:t>, </a:t>
                      </a:r>
                      <a:r>
                        <a:rPr lang="tr-TR" sz="800" b="0" i="0" u="none" strike="noStrike" dirty="0" err="1">
                          <a:solidFill>
                            <a:srgbClr val="000000"/>
                          </a:solidFill>
                          <a:latin typeface="Calibri"/>
                        </a:rPr>
                        <a:t>fetal</a:t>
                      </a:r>
                      <a:r>
                        <a:rPr lang="tr-TR" sz="800" b="0" i="0" u="none" strike="noStrike" dirty="0">
                          <a:solidFill>
                            <a:srgbClr val="000000"/>
                          </a:solidFill>
                          <a:latin typeface="Calibri"/>
                        </a:rPr>
                        <a:t> </a:t>
                      </a:r>
                      <a:r>
                        <a:rPr lang="tr-TR" sz="800" b="0" i="0" u="none" strike="noStrike" dirty="0" err="1">
                          <a:solidFill>
                            <a:srgbClr val="000000"/>
                          </a:solidFill>
                          <a:latin typeface="Calibri"/>
                        </a:rPr>
                        <a:t>defektler</a:t>
                      </a:r>
                      <a:r>
                        <a:rPr lang="tr-TR" sz="800" b="0" i="0" u="none" strike="noStrike" dirty="0">
                          <a:solidFill>
                            <a:srgbClr val="000000"/>
                          </a:solidFill>
                          <a:latin typeface="Calibri"/>
                        </a:rPr>
                        <a:t>, ağır </a:t>
                      </a:r>
                      <a:r>
                        <a:rPr lang="tr-TR" sz="800" b="0" i="0" u="none" strike="noStrike" dirty="0" err="1">
                          <a:solidFill>
                            <a:srgbClr val="000000"/>
                          </a:solidFill>
                          <a:latin typeface="Calibri"/>
                        </a:rPr>
                        <a:t>nefröpati</a:t>
                      </a:r>
                      <a:r>
                        <a:rPr lang="tr-TR" sz="800" b="0" i="0" u="none" strike="noStrike" dirty="0">
                          <a:solidFill>
                            <a:srgbClr val="000000"/>
                          </a:solidFill>
                          <a:latin typeface="Calibri"/>
                        </a:rPr>
                        <a:t>. Merkez Sinir Sistemi: Baş ağrıları, dalgınlık, bulanık görme, afazi, </a:t>
                      </a:r>
                      <a:r>
                        <a:rPr lang="tr-TR" sz="800" b="0" i="0" u="none" strike="noStrike" dirty="0" err="1">
                          <a:solidFill>
                            <a:srgbClr val="000000"/>
                          </a:solidFill>
                          <a:latin typeface="Calibri"/>
                        </a:rPr>
                        <a:t>hemiparazi</a:t>
                      </a:r>
                      <a:r>
                        <a:rPr lang="tr-TR" sz="800" b="0" i="0" u="none" strike="noStrike" dirty="0">
                          <a:solidFill>
                            <a:srgbClr val="000000"/>
                          </a:solidFill>
                          <a:latin typeface="Calibri"/>
                        </a:rPr>
                        <a:t> ve </a:t>
                      </a:r>
                      <a:r>
                        <a:rPr lang="tr-TR" sz="800" b="0" i="0" u="none" strike="noStrike" dirty="0" err="1">
                          <a:solidFill>
                            <a:srgbClr val="000000"/>
                          </a:solidFill>
                          <a:latin typeface="Calibri"/>
                        </a:rPr>
                        <a:t>konvülziyonlar</a:t>
                      </a:r>
                      <a:r>
                        <a:rPr lang="tr-TR" sz="800" b="0" i="0" u="none" strike="noStrike" dirty="0">
                          <a:solidFill>
                            <a:srgbClr val="000000"/>
                          </a:solidFill>
                          <a:latin typeface="Calibri"/>
                        </a:rPr>
                        <a:t>, muhtemelen kanamaya veya </a:t>
                      </a:r>
                      <a:r>
                        <a:rPr lang="tr-TR" sz="800" b="0" i="0" u="none" strike="noStrike" dirty="0" err="1">
                          <a:solidFill>
                            <a:srgbClr val="000000"/>
                          </a:solidFill>
                          <a:latin typeface="Calibri"/>
                        </a:rPr>
                        <a:t>intraarteriyel</a:t>
                      </a:r>
                      <a:r>
                        <a:rPr lang="tr-TR" sz="800" b="0" i="0" u="none" strike="noStrike" dirty="0">
                          <a:solidFill>
                            <a:srgbClr val="000000"/>
                          </a:solidFill>
                          <a:latin typeface="Calibri"/>
                        </a:rPr>
                        <a:t> </a:t>
                      </a:r>
                      <a:r>
                        <a:rPr lang="tr-TR" sz="800" b="0" i="0" u="none" strike="noStrike" dirty="0" err="1">
                          <a:solidFill>
                            <a:srgbClr val="000000"/>
                          </a:solidFill>
                          <a:latin typeface="Calibri"/>
                        </a:rPr>
                        <a:t>kateterizasyon</a:t>
                      </a:r>
                      <a:r>
                        <a:rPr lang="tr-TR" sz="800" b="0" i="0" u="none" strike="noStrike" dirty="0">
                          <a:solidFill>
                            <a:srgbClr val="000000"/>
                          </a:solidFill>
                          <a:latin typeface="Calibri"/>
                        </a:rPr>
                        <a:t> komplikasyonlarına bağlı. </a:t>
                      </a:r>
                      <a:r>
                        <a:rPr lang="tr-TR" sz="800" b="0" i="0" u="none" strike="noStrike" dirty="0" err="1">
                          <a:solidFill>
                            <a:srgbClr val="000000"/>
                          </a:solidFill>
                          <a:latin typeface="Calibri"/>
                        </a:rPr>
                        <a:t>İntratekal</a:t>
                      </a:r>
                      <a:r>
                        <a:rPr lang="tr-TR" sz="800" b="0" i="0" u="none" strike="noStrike" dirty="0">
                          <a:solidFill>
                            <a:srgbClr val="000000"/>
                          </a:solidFill>
                          <a:latin typeface="Calibri"/>
                        </a:rPr>
                        <a:t> uygulamadan sonra </a:t>
                      </a:r>
                      <a:r>
                        <a:rPr lang="tr-TR" sz="800" b="0" i="0" u="none" strike="noStrike" dirty="0" err="1">
                          <a:solidFill>
                            <a:srgbClr val="000000"/>
                          </a:solidFill>
                          <a:latin typeface="Calibri"/>
                        </a:rPr>
                        <a:t>konvülziyon</a:t>
                      </a:r>
                      <a:r>
                        <a:rPr lang="tr-TR" sz="800" b="0" i="0" u="none" strike="noStrike" dirty="0">
                          <a:solidFill>
                            <a:srgbClr val="000000"/>
                          </a:solidFill>
                          <a:latin typeface="Calibri"/>
                        </a:rPr>
                        <a:t>, </a:t>
                      </a:r>
                      <a:r>
                        <a:rPr lang="tr-TR" sz="800" b="0" i="0" u="none" strike="noStrike" dirty="0" err="1">
                          <a:solidFill>
                            <a:srgbClr val="000000"/>
                          </a:solidFill>
                          <a:latin typeface="Calibri"/>
                        </a:rPr>
                        <a:t>parezi</a:t>
                      </a:r>
                      <a:r>
                        <a:rPr lang="tr-TR" sz="800" b="0" i="0" u="none" strike="noStrike" dirty="0">
                          <a:solidFill>
                            <a:srgbClr val="000000"/>
                          </a:solidFill>
                          <a:latin typeface="Calibri"/>
                        </a:rPr>
                        <a:t>, </a:t>
                      </a:r>
                      <a:r>
                        <a:rPr lang="tr-TR" sz="800" b="0" i="0" u="none" strike="noStrike" dirty="0" err="1">
                          <a:solidFill>
                            <a:srgbClr val="000000"/>
                          </a:solidFill>
                          <a:latin typeface="Calibri"/>
                        </a:rPr>
                        <a:t>Guillan</a:t>
                      </a:r>
                      <a:r>
                        <a:rPr lang="tr-TR" sz="800" b="0" i="0" u="none" strike="noStrike" dirty="0">
                          <a:solidFill>
                            <a:srgbClr val="000000"/>
                          </a:solidFill>
                          <a:latin typeface="Calibri"/>
                        </a:rPr>
                        <a:t>-</a:t>
                      </a:r>
                      <a:r>
                        <a:rPr lang="tr-TR" sz="800" b="0" i="0" u="none" strike="noStrike" dirty="0" err="1">
                          <a:solidFill>
                            <a:srgbClr val="000000"/>
                          </a:solidFill>
                          <a:latin typeface="Calibri"/>
                        </a:rPr>
                        <a:t>Barre</a:t>
                      </a:r>
                      <a:r>
                        <a:rPr lang="tr-TR" sz="800" b="0" i="0" u="none" strike="noStrike" dirty="0">
                          <a:solidFill>
                            <a:srgbClr val="000000"/>
                          </a:solidFill>
                          <a:latin typeface="Calibri"/>
                        </a:rPr>
                        <a:t> sendromu ve BOS basınç artışı gözlenmiştir. Bildirilen diğer komplikasyonlar arasında </a:t>
                      </a:r>
                      <a:r>
                        <a:rPr lang="tr-TR" sz="800" b="0" i="0" u="none" strike="noStrike" dirty="0" err="1">
                          <a:solidFill>
                            <a:srgbClr val="000000"/>
                          </a:solidFill>
                          <a:latin typeface="Calibri"/>
                        </a:rPr>
                        <a:t>pnömonitis</a:t>
                      </a:r>
                      <a:r>
                        <a:rPr lang="tr-TR" sz="800" b="0" i="0" u="none" strike="noStrike" dirty="0">
                          <a:solidFill>
                            <a:srgbClr val="000000"/>
                          </a:solidFill>
                          <a:latin typeface="Calibri"/>
                        </a:rPr>
                        <a:t>,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değişiklikler, diyabetin ağırlaşması, </a:t>
                      </a:r>
                      <a:r>
                        <a:rPr lang="tr-TR" sz="800" b="0" i="0" u="none" strike="noStrike" dirty="0" err="1">
                          <a:solidFill>
                            <a:srgbClr val="000000"/>
                          </a:solidFill>
                          <a:latin typeface="Calibri"/>
                        </a:rPr>
                        <a:t>osteoporotik</a:t>
                      </a:r>
                      <a:r>
                        <a:rPr lang="tr-TR" sz="800" b="0" i="0" u="none" strike="noStrike" dirty="0">
                          <a:solidFill>
                            <a:srgbClr val="000000"/>
                          </a:solidFill>
                          <a:latin typeface="Calibri"/>
                        </a:rPr>
                        <a:t> etkiler, doku hücrelerinde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değişiklikler ve hatta ani ölümler bulunmaktadır.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13164" y="663821"/>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0" y="1916833"/>
          <a:ext cx="11041227" cy="3528391"/>
        </p:xfrm>
        <a:graphic>
          <a:graphicData uri="http://schemas.openxmlformats.org/drawingml/2006/table">
            <a:tbl>
              <a:tblPr/>
              <a:tblGrid>
                <a:gridCol w="311551"/>
                <a:gridCol w="752017"/>
                <a:gridCol w="1487919"/>
                <a:gridCol w="1269029"/>
                <a:gridCol w="2648176"/>
                <a:gridCol w="4572535"/>
              </a:tblGrid>
              <a:tr h="3528391">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LANVİS Tablet(Tioguanin 40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Akut lösemi, özellikle akut miyeloid lösemi ve akut lenfoblastik lösemi tedavisinde endikedir. Aynı zamanda kronik granülositik lösemi tedavisinde de kullanılır.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Tedavide ortaya çıkabilecek komplikasyonlara göre yarar/zarar ilişkisinin göz önüne alınması gerekir.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İndüksiyon dozu günde 1-2'ye bölünmüş dozlar halinde 100-200 mg/m2 vücut yüzeyi kadardır. İdame dozu günde 1-2'ye bölünmüş dozlar halinde 60-200 mg/m2'dir. Tedavi süresi hastanın durumuna göre ve kullandığı diğer </a:t>
                      </a:r>
                      <a:r>
                        <a:rPr lang="tr-TR" sz="800" b="0" i="0" u="none" strike="noStrike" dirty="0" err="1">
                          <a:solidFill>
                            <a:srgbClr val="000000"/>
                          </a:solidFill>
                          <a:latin typeface="Calibri"/>
                        </a:rPr>
                        <a:t>sitotoksik</a:t>
                      </a:r>
                      <a:r>
                        <a:rPr lang="tr-TR" sz="800" b="0" i="0" u="none" strike="noStrike" dirty="0">
                          <a:solidFill>
                            <a:srgbClr val="000000"/>
                          </a:solidFill>
                          <a:latin typeface="Calibri"/>
                        </a:rPr>
                        <a:t> ajanların özelliklerine göre değişmektedir.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Tioguanin</a:t>
                      </a:r>
                      <a:r>
                        <a:rPr lang="tr-TR" sz="800" b="0" i="0" u="none" strike="noStrike" dirty="0">
                          <a:solidFill>
                            <a:srgbClr val="000000"/>
                          </a:solidFill>
                          <a:latin typeface="Calibri"/>
                        </a:rPr>
                        <a:t> kombine tedavinin bir parçası olduğu için, görülen yan etkileri yalnızca bu ajana bağlamak mümkün değildir. </a:t>
                      </a:r>
                      <a:r>
                        <a:rPr lang="tr-TR" sz="800" b="0" i="0" u="none" strike="noStrike" dirty="0" err="1">
                          <a:solidFill>
                            <a:srgbClr val="000000"/>
                          </a:solidFill>
                          <a:latin typeface="Calibri"/>
                        </a:rPr>
                        <a:t>Tioguaninin</a:t>
                      </a:r>
                      <a:r>
                        <a:rPr lang="tr-TR" sz="800" b="0" i="0" u="none" strike="noStrike" dirty="0">
                          <a:solidFill>
                            <a:srgbClr val="000000"/>
                          </a:solidFill>
                          <a:latin typeface="Calibri"/>
                        </a:rPr>
                        <a:t> de yer aldığı tedavilerde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barsak nekrozu ve </a:t>
                      </a:r>
                      <a:r>
                        <a:rPr lang="tr-TR" sz="800" b="0" i="0" u="none" strike="noStrike" dirty="0" err="1">
                          <a:solidFill>
                            <a:srgbClr val="000000"/>
                          </a:solidFill>
                          <a:latin typeface="Calibri"/>
                        </a:rPr>
                        <a:t>perforasyonu</a:t>
                      </a:r>
                      <a:r>
                        <a:rPr lang="tr-TR" sz="800" b="0" i="0" u="none" strike="noStrike" dirty="0">
                          <a:solidFill>
                            <a:srgbClr val="000000"/>
                          </a:solidFill>
                          <a:latin typeface="Calibri"/>
                        </a:rPr>
                        <a:t>, karaciğer fonksiyon bozukluğu ve sarılık (tedavi durdurulduğunda </a:t>
                      </a:r>
                      <a:r>
                        <a:rPr lang="tr-TR" sz="800" b="0" i="0" u="none" strike="noStrike" dirty="0" err="1">
                          <a:solidFill>
                            <a:srgbClr val="000000"/>
                          </a:solidFill>
                          <a:latin typeface="Calibri"/>
                        </a:rPr>
                        <a:t>reversibl</a:t>
                      </a:r>
                      <a:r>
                        <a:rPr lang="tr-TR" sz="800" b="0" i="0" u="none" strike="noStrike" dirty="0">
                          <a:solidFill>
                            <a:srgbClr val="000000"/>
                          </a:solidFill>
                          <a:latin typeface="Calibri"/>
                        </a:rPr>
                        <a:t> olabilir), karaciğerin </a:t>
                      </a:r>
                      <a:r>
                        <a:rPr lang="tr-TR" sz="800" b="0" i="0" u="none" strike="noStrike" dirty="0" err="1">
                          <a:solidFill>
                            <a:srgbClr val="000000"/>
                          </a:solidFill>
                          <a:latin typeface="Calibri"/>
                        </a:rPr>
                        <a:t>venooklüzif</a:t>
                      </a:r>
                      <a:r>
                        <a:rPr lang="tr-TR" sz="800" b="0" i="0" u="none" strike="noStrike" dirty="0">
                          <a:solidFill>
                            <a:srgbClr val="000000"/>
                          </a:solidFill>
                          <a:latin typeface="Calibri"/>
                        </a:rPr>
                        <a:t> hastalığının meydana geldiği kaydedilmiştir. Bu durum tedavi kesildiğinde birçok olguda </a:t>
                      </a:r>
                      <a:r>
                        <a:rPr lang="tr-TR" sz="800" b="0" i="0" u="none" strike="noStrike" dirty="0" err="1">
                          <a:solidFill>
                            <a:srgbClr val="000000"/>
                          </a:solidFill>
                          <a:latin typeface="Calibri"/>
                        </a:rPr>
                        <a:t>reversibl</a:t>
                      </a:r>
                      <a:r>
                        <a:rPr lang="tr-TR" sz="800" b="0" i="0" u="none" strike="noStrike" dirty="0">
                          <a:solidFill>
                            <a:srgbClr val="000000"/>
                          </a:solidFill>
                          <a:latin typeface="Calibri"/>
                        </a:rPr>
                        <a:t> olabilir. </a:t>
                      </a:r>
                      <a:r>
                        <a:rPr lang="tr-TR" sz="800" b="0" i="0" u="none" strike="noStrike" dirty="0" err="1">
                          <a:solidFill>
                            <a:srgbClr val="000000"/>
                          </a:solidFill>
                          <a:latin typeface="Calibri"/>
                        </a:rPr>
                        <a:t>Sitozin</a:t>
                      </a:r>
                      <a:r>
                        <a:rPr lang="tr-TR" sz="800" b="0" i="0" u="none" strike="noStrike" dirty="0">
                          <a:solidFill>
                            <a:srgbClr val="000000"/>
                          </a:solidFill>
                          <a:latin typeface="Calibri"/>
                        </a:rPr>
                        <a:t> </a:t>
                      </a:r>
                      <a:r>
                        <a:rPr lang="tr-TR" sz="800" b="0" i="0" u="none" strike="noStrike" dirty="0" err="1">
                          <a:solidFill>
                            <a:srgbClr val="000000"/>
                          </a:solidFill>
                          <a:latin typeface="Calibri"/>
                        </a:rPr>
                        <a:t>arabinozinle</a:t>
                      </a:r>
                      <a:r>
                        <a:rPr lang="tr-TR" sz="800" b="0" i="0" u="none" strike="noStrike" dirty="0">
                          <a:solidFill>
                            <a:srgbClr val="000000"/>
                          </a:solidFill>
                          <a:latin typeface="Calibri"/>
                        </a:rPr>
                        <a:t> birlikte yüksek kümülatif dozlarda </a:t>
                      </a:r>
                      <a:r>
                        <a:rPr lang="tr-TR" sz="800" b="0" i="0" u="none" strike="noStrike" dirty="0" err="1">
                          <a:solidFill>
                            <a:srgbClr val="000000"/>
                          </a:solidFill>
                          <a:latin typeface="Calibri"/>
                        </a:rPr>
                        <a:t>tioguanin</a:t>
                      </a:r>
                      <a:r>
                        <a:rPr lang="tr-TR" sz="800" b="0" i="0" u="none" strike="noStrike" dirty="0">
                          <a:solidFill>
                            <a:srgbClr val="000000"/>
                          </a:solidFill>
                          <a:latin typeface="Calibri"/>
                        </a:rPr>
                        <a:t> kullanan akut </a:t>
                      </a:r>
                      <a:r>
                        <a:rPr lang="tr-TR" sz="800" b="0" i="0" u="none" strike="noStrike" dirty="0" err="1">
                          <a:solidFill>
                            <a:srgbClr val="000000"/>
                          </a:solidFill>
                          <a:latin typeface="Calibri"/>
                        </a:rPr>
                        <a:t>miyelogenes</a:t>
                      </a:r>
                      <a:r>
                        <a:rPr lang="tr-TR" sz="800" b="0" i="0" u="none" strike="noStrike" dirty="0">
                          <a:solidFill>
                            <a:srgbClr val="000000"/>
                          </a:solidFill>
                          <a:latin typeface="Calibri"/>
                        </a:rPr>
                        <a:t> lösemisi olan bir hastada </a:t>
                      </a:r>
                      <a:r>
                        <a:rPr lang="tr-TR" sz="800" b="0" i="0" u="none" strike="noStrike" dirty="0" err="1">
                          <a:solidFill>
                            <a:srgbClr val="000000"/>
                          </a:solidFill>
                          <a:latin typeface="Calibri"/>
                        </a:rPr>
                        <a:t>sentrilobular</a:t>
                      </a:r>
                      <a:r>
                        <a:rPr lang="tr-TR" sz="800" b="0" i="0" u="none" strike="noStrike" dirty="0">
                          <a:solidFill>
                            <a:srgbClr val="000000"/>
                          </a:solidFill>
                          <a:latin typeface="Calibri"/>
                        </a:rPr>
                        <a:t>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nekroz bildirilmiştir. Bu hasta aynı zamanda oral </a:t>
                      </a:r>
                      <a:r>
                        <a:rPr lang="tr-TR" sz="800" b="0" i="0" u="none" strike="noStrike" dirty="0" err="1">
                          <a:solidFill>
                            <a:srgbClr val="000000"/>
                          </a:solidFill>
                          <a:latin typeface="Calibri"/>
                        </a:rPr>
                        <a:t>kontraseptif</a:t>
                      </a:r>
                      <a:r>
                        <a:rPr lang="tr-TR" sz="800" b="0" i="0" u="none" strike="noStrike" dirty="0">
                          <a:solidFill>
                            <a:srgbClr val="000000"/>
                          </a:solidFill>
                          <a:latin typeface="Calibri"/>
                        </a:rPr>
                        <a:t> de alıyordu.</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31917" y="154259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2" y="1340768"/>
          <a:ext cx="11233247" cy="4320480"/>
        </p:xfrm>
        <a:graphic>
          <a:graphicData uri="http://schemas.openxmlformats.org/drawingml/2006/table">
            <a:tbl>
              <a:tblPr/>
              <a:tblGrid>
                <a:gridCol w="316969"/>
                <a:gridCol w="765095"/>
                <a:gridCol w="1513796"/>
                <a:gridCol w="1291099"/>
                <a:gridCol w="2694231"/>
                <a:gridCol w="4652057"/>
              </a:tblGrid>
              <a:tr h="4320480">
                <a:tc>
                  <a:txBody>
                    <a:bodyPr/>
                    <a:lstStyle/>
                    <a:p>
                      <a:pPr algn="ctr" fontAlgn="ctr"/>
                      <a:r>
                        <a:rPr lang="tr-TR" sz="1000" b="1" i="0" u="none" strike="noStrike" dirty="0">
                          <a:solidFill>
                            <a:srgbClr val="000000"/>
                          </a:solidFill>
                          <a:latin typeface="Calibri"/>
                        </a:rPr>
                        <a:t>VİNKA ALKALOİDLERİ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VINCRISTINE IV Flakon  (vinkristin sülfat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Akut lösemilerin tedavisinde endikedir. Diğer onkolitik ajanlarla kombine olarak Hodgkin hastalığı, non-Hodgkin habis lenfomalar (lenfositik, mikst-hücreli, histiyositik, indifferansiyel, nodüler ve diffüz tip) rabdomiyosarkoma, nöroblastoma, Wilm tümörü, östeojenik sarkoma, mikozis fungoires, Ewing sarkoması, meme kanseri, habis melanoma, küçük hücreli akciğer kanseri ve çocukluk çağı jinekolojik tümörlerde kullanılır. Vinkristin splenektomi ve adrenokortikal steroidlerle kısa süreli tedaviye yanıt vermeyen gerçek idiyopatik trombositopenik purpuralı hastalarda kullanılabilir; ancak bu hastalıkta ilk tedavi ajanı olarak kullanılmamalıdır.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Gebelik, </a:t>
                      </a:r>
                      <a:r>
                        <a:rPr lang="tr-TR" sz="800" b="0" i="0" u="none" strike="noStrike" dirty="0" err="1">
                          <a:solidFill>
                            <a:srgbClr val="000000"/>
                          </a:solidFill>
                          <a:latin typeface="Calibri"/>
                        </a:rPr>
                        <a:t>laktasyon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Charcot</a:t>
                      </a:r>
                      <a:r>
                        <a:rPr lang="tr-TR" sz="800" b="0" i="0" u="none" strike="noStrike" dirty="0">
                          <a:solidFill>
                            <a:srgbClr val="000000"/>
                          </a:solidFill>
                          <a:latin typeface="Calibri"/>
                        </a:rPr>
                        <a:t>-</a:t>
                      </a:r>
                      <a:r>
                        <a:rPr lang="tr-TR" sz="800" b="0" i="0" u="none" strike="noStrike" dirty="0" err="1">
                          <a:solidFill>
                            <a:srgbClr val="000000"/>
                          </a:solidFill>
                          <a:latin typeface="Calibri"/>
                        </a:rPr>
                        <a:t>Marie</a:t>
                      </a:r>
                      <a:r>
                        <a:rPr lang="tr-TR" sz="800" b="0" i="0" u="none" strike="noStrike" dirty="0">
                          <a:solidFill>
                            <a:srgbClr val="000000"/>
                          </a:solidFill>
                          <a:latin typeface="Calibri"/>
                        </a:rPr>
                        <a:t> </a:t>
                      </a:r>
                      <a:r>
                        <a:rPr lang="tr-TR" sz="800" b="0" i="0" u="none" strike="noStrike" dirty="0" err="1">
                          <a:solidFill>
                            <a:srgbClr val="000000"/>
                          </a:solidFill>
                          <a:latin typeface="Calibri"/>
                        </a:rPr>
                        <a:t>Tooth</a:t>
                      </a:r>
                      <a:r>
                        <a:rPr lang="tr-TR" sz="800" b="0" i="0" u="none" strike="noStrike" dirty="0">
                          <a:solidFill>
                            <a:srgbClr val="000000"/>
                          </a:solidFill>
                          <a:latin typeface="Calibri"/>
                        </a:rPr>
                        <a:t> sendromunun </a:t>
                      </a:r>
                      <a:r>
                        <a:rPr lang="tr-TR" sz="800" b="0" i="0" u="none" strike="noStrike" dirty="0" err="1">
                          <a:solidFill>
                            <a:srgbClr val="000000"/>
                          </a:solidFill>
                          <a:latin typeface="Calibri"/>
                        </a:rPr>
                        <a:t>demyelinize</a:t>
                      </a:r>
                      <a:r>
                        <a:rPr lang="tr-TR" sz="800" b="0" i="0" u="none" strike="noStrike" dirty="0">
                          <a:solidFill>
                            <a:srgbClr val="000000"/>
                          </a:solidFill>
                          <a:latin typeface="Calibri"/>
                        </a:rPr>
                        <a:t> şeklinde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Yetişkinlerde 1.4 mg/m2, haftada 2 mg'ı aşmamalıdır. Çocuklarda dozaj 1.5-2 mg/m2'dir.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Genellikle yan etkiler </a:t>
                      </a:r>
                      <a:r>
                        <a:rPr lang="tr-TR" sz="800" b="0" i="0" u="none" strike="noStrike" dirty="0" err="1">
                          <a:solidFill>
                            <a:srgbClr val="000000"/>
                          </a:solidFill>
                          <a:latin typeface="Calibri"/>
                        </a:rPr>
                        <a:t>reversibl</a:t>
                      </a:r>
                      <a:r>
                        <a:rPr lang="tr-TR" sz="800" b="0" i="0" u="none" strike="noStrike" dirty="0">
                          <a:solidFill>
                            <a:srgbClr val="000000"/>
                          </a:solidFill>
                          <a:latin typeface="Calibri"/>
                        </a:rPr>
                        <a:t> ve doza bağlıdır. En sık rastlanan yan etki saç dökülmesi, en sıkıntılısıysa kökeni </a:t>
                      </a:r>
                      <a:r>
                        <a:rPr lang="tr-TR" sz="800" b="0" i="0" u="none" strike="noStrike" dirty="0" err="1">
                          <a:solidFill>
                            <a:srgbClr val="000000"/>
                          </a:solidFill>
                          <a:latin typeface="Calibri"/>
                        </a:rPr>
                        <a:t>nöromüsküler</a:t>
                      </a:r>
                      <a:r>
                        <a:rPr lang="tr-TR" sz="800" b="0" i="0" u="none" strike="noStrike" dirty="0">
                          <a:solidFill>
                            <a:srgbClr val="000000"/>
                          </a:solidFill>
                          <a:latin typeface="Calibri"/>
                        </a:rPr>
                        <a:t> olanıdır. </a:t>
                      </a:r>
                      <a:r>
                        <a:rPr lang="tr-TR" sz="800" b="0" i="0" u="none" strike="noStrike" dirty="0" err="1">
                          <a:solidFill>
                            <a:srgbClr val="000000"/>
                          </a:solidFill>
                          <a:latin typeface="Calibri"/>
                        </a:rPr>
                        <a:t>Vinkristin</a:t>
                      </a:r>
                      <a:r>
                        <a:rPr lang="tr-TR" sz="800" b="0" i="0" u="none" strike="noStrike" dirty="0">
                          <a:solidFill>
                            <a:srgbClr val="000000"/>
                          </a:solidFill>
                          <a:latin typeface="Calibri"/>
                        </a:rPr>
                        <a:t> haftalık tek doz uygulandığında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nörotik ağrı ve kabızlık gibi yan etkiler genellikle kısa sürelidir (7 günden az). Bu etkiler dozaj azaltıldığında azalır ya da kaybolur, uygulanacak dozun bölünerek verilmesi durumundaysa fazlalaşır. Saç dökülmesi, duyu kaybı, </a:t>
                      </a:r>
                      <a:r>
                        <a:rPr lang="tr-TR" sz="800" b="0" i="0" u="none" strike="noStrike" dirty="0" err="1">
                          <a:solidFill>
                            <a:srgbClr val="000000"/>
                          </a:solidFill>
                          <a:latin typeface="Calibri"/>
                        </a:rPr>
                        <a:t>parestezi</a:t>
                      </a:r>
                      <a:r>
                        <a:rPr lang="tr-TR" sz="800" b="0" i="0" u="none" strike="noStrike" dirty="0">
                          <a:solidFill>
                            <a:srgbClr val="000000"/>
                          </a:solidFill>
                          <a:latin typeface="Calibri"/>
                        </a:rPr>
                        <a:t>, yürümede güçlük, spastik yürüyüş ve derin </a:t>
                      </a:r>
                      <a:r>
                        <a:rPr lang="tr-TR" sz="800" b="0" i="0" u="none" strike="noStrike" dirty="0" err="1">
                          <a:solidFill>
                            <a:srgbClr val="000000"/>
                          </a:solidFill>
                          <a:latin typeface="Calibri"/>
                        </a:rPr>
                        <a:t>tendon</a:t>
                      </a:r>
                      <a:r>
                        <a:rPr lang="tr-TR" sz="800" b="0" i="0" u="none" strike="noStrike" dirty="0">
                          <a:solidFill>
                            <a:srgbClr val="000000"/>
                          </a:solidFill>
                          <a:latin typeface="Calibri"/>
                        </a:rPr>
                        <a:t> refleksleri kaybı gibi yan etkiler en az tedavi süresince kalıcı olurlar, çoğu kez tedavi bırakıldıktan yaklaşık 6 hafta sonra kaybolurlar. Bazı hastalardaysa </a:t>
                      </a:r>
                      <a:r>
                        <a:rPr lang="tr-TR" sz="800" b="0" i="0" u="none" strike="noStrike" dirty="0" err="1">
                          <a:solidFill>
                            <a:srgbClr val="000000"/>
                          </a:solidFill>
                          <a:latin typeface="Calibri"/>
                        </a:rPr>
                        <a:t>nöromüsküler</a:t>
                      </a:r>
                      <a:r>
                        <a:rPr lang="tr-TR" sz="800" b="0" i="0" u="none" strike="noStrike" dirty="0">
                          <a:solidFill>
                            <a:srgbClr val="000000"/>
                          </a:solidFill>
                          <a:latin typeface="Calibri"/>
                        </a:rPr>
                        <a:t> güçlükler uzun süre devam edebilir. İdame tedavisi sırasında saç tekrar uzayabilir.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603169" y="984455"/>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B9B69CF-34B5-4E14-8557-C957AAB01FDC}"/>
              </a:ext>
            </a:extLst>
          </p:cNvPr>
          <p:cNvSpPr>
            <a:spLocks noGrp="1"/>
          </p:cNvSpPr>
          <p:nvPr>
            <p:ph type="title"/>
          </p:nvPr>
        </p:nvSpPr>
        <p:spPr>
          <a:xfrm>
            <a:off x="838200" y="1012106"/>
            <a:ext cx="10515600" cy="1354317"/>
          </a:xfrm>
        </p:spPr>
        <p:txBody>
          <a:bodyPr/>
          <a:lstStyle/>
          <a:p>
            <a:pPr algn="ctr"/>
            <a:r>
              <a:rPr lang="tr-TR" sz="2400" b="1">
                <a:solidFill>
                  <a:srgbClr val="C00000"/>
                </a:solidFill>
                <a:latin typeface="Times New Roman"/>
                <a:cs typeface="Times New Roman"/>
              </a:rPr>
              <a:t>İLAÇLARI MEMBRANLARDAN TAŞIYICI SİSTEMLER</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1744FB01-A713-4960-BB87-AE5ECF62F5E5}"/>
              </a:ext>
            </a:extLst>
          </p:cNvPr>
          <p:cNvSpPr>
            <a:spLocks noGrp="1"/>
          </p:cNvSpPr>
          <p:nvPr>
            <p:ph idx="1"/>
          </p:nvPr>
        </p:nvSpPr>
        <p:spPr>
          <a:xfrm>
            <a:off x="953219" y="2688266"/>
            <a:ext cx="10515600" cy="4164433"/>
          </a:xfrm>
        </p:spPr>
        <p:txBody>
          <a:bodyPr vert="horz" lIns="91440" tIns="45720" rIns="91440" bIns="45720" rtlCol="0" anchor="t">
            <a:normAutofit/>
          </a:bodyPr>
          <a:lstStyle/>
          <a:p>
            <a:pPr algn="ctr">
              <a:buFont typeface="Wingdings" panose="020B0604020202020204" pitchFamily="34" charset="0"/>
              <a:buChar char="§"/>
            </a:pPr>
            <a:r>
              <a:rPr lang="tr-TR" sz="1600" err="1">
                <a:latin typeface="Times New Roman"/>
                <a:cs typeface="Calibri" panose="020F0502020204030204"/>
              </a:rPr>
              <a:t>Membranlardan</a:t>
            </a:r>
            <a:r>
              <a:rPr lang="tr-TR" sz="1600">
                <a:latin typeface="Times New Roman"/>
                <a:cs typeface="Calibri" panose="020F0502020204030204"/>
              </a:rPr>
              <a:t> kendiliğinden kolayca geçemeyen ilaçlar için bağırsaklarda, kan-beyin bariyerinde, böbrek </a:t>
            </a:r>
            <a:r>
              <a:rPr lang="tr-TR" sz="1600" err="1">
                <a:latin typeface="Times New Roman"/>
                <a:cs typeface="Calibri" panose="020F0502020204030204"/>
              </a:rPr>
              <a:t>tübüllerinde</a:t>
            </a:r>
            <a:r>
              <a:rPr lang="tr-TR" sz="1600">
                <a:latin typeface="Times New Roman"/>
                <a:cs typeface="Calibri" panose="020F0502020204030204"/>
              </a:rPr>
              <a:t> ve benzeri bariyerlerde taşıyıcı sistemler bulunur.</a:t>
            </a:r>
            <a:endParaRPr lang="tr-TR"/>
          </a:p>
          <a:p>
            <a:pPr algn="ctr">
              <a:buFont typeface="Wingdings" panose="020B0604020202020204" pitchFamily="34" charset="0"/>
              <a:buChar char="§"/>
            </a:pPr>
            <a:r>
              <a:rPr lang="tr-TR" sz="1600">
                <a:latin typeface="Times New Roman"/>
                <a:cs typeface="Calibri" panose="020F0502020204030204"/>
              </a:rPr>
              <a:t>Bu sistemler ilaçların emiliminde, dağılımında, atılımında hatta ilaç etkilerinde önemli rol oynayabilirler. Etkilerini hücre içinde göstermesi gereken ilaçlar hücre </a:t>
            </a:r>
            <a:r>
              <a:rPr lang="tr-TR" sz="1600" err="1">
                <a:latin typeface="Times New Roman"/>
                <a:cs typeface="Calibri" panose="020F0502020204030204"/>
              </a:rPr>
              <a:t>membranlarını</a:t>
            </a:r>
            <a:r>
              <a:rPr lang="tr-TR" sz="1600">
                <a:latin typeface="Times New Roman"/>
                <a:cs typeface="Calibri" panose="020F0502020204030204"/>
              </a:rPr>
              <a:t> bu yolla geçebilirler veya etkiye </a:t>
            </a:r>
            <a:r>
              <a:rPr lang="tr-TR" sz="1600" err="1">
                <a:latin typeface="Times New Roman"/>
                <a:cs typeface="Calibri" panose="020F0502020204030204"/>
              </a:rPr>
              <a:t>rezistan</a:t>
            </a:r>
            <a:r>
              <a:rPr lang="tr-TR" sz="1600">
                <a:latin typeface="Times New Roman"/>
                <a:cs typeface="Calibri" panose="020F0502020204030204"/>
              </a:rPr>
              <a:t> hücrelerde hücre dışına bu yolla atılabilirler.</a:t>
            </a:r>
          </a:p>
          <a:p>
            <a:pPr algn="ctr">
              <a:buFont typeface="Wingdings" panose="020B0604020202020204" pitchFamily="34" charset="0"/>
              <a:buChar char="§"/>
            </a:pPr>
            <a:r>
              <a:rPr lang="tr-TR" sz="1600">
                <a:latin typeface="Times New Roman"/>
                <a:cs typeface="Calibri" panose="020F0502020204030204"/>
              </a:rPr>
              <a:t>Bu sistemlerin önemlilerinden birisi P-</a:t>
            </a:r>
            <a:r>
              <a:rPr lang="tr-TR" sz="1600" err="1">
                <a:latin typeface="Times New Roman"/>
                <a:cs typeface="Calibri" panose="020F0502020204030204"/>
              </a:rPr>
              <a:t>glikoprotein</a:t>
            </a:r>
            <a:r>
              <a:rPr lang="tr-TR" sz="1600">
                <a:latin typeface="Times New Roman"/>
                <a:cs typeface="Calibri" panose="020F0502020204030204"/>
              </a:rPr>
              <a:t> sistemidir.</a:t>
            </a:r>
          </a:p>
        </p:txBody>
      </p:sp>
    </p:spTree>
    <p:extLst>
      <p:ext uri="{BB962C8B-B14F-4D97-AF65-F5344CB8AC3E}">
        <p14:creationId xmlns:p14="http://schemas.microsoft.com/office/powerpoint/2010/main" val="355122299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645326398"/>
              </p:ext>
            </p:extLst>
          </p:nvPr>
        </p:nvGraphicFramePr>
        <p:xfrm>
          <a:off x="698500" y="2422525"/>
          <a:ext cx="10960099" cy="2746375"/>
        </p:xfrm>
        <a:graphic>
          <a:graphicData uri="http://schemas.openxmlformats.org/presentationml/2006/ole">
            <mc:AlternateContent xmlns:mc="http://schemas.openxmlformats.org/markup-compatibility/2006">
              <mc:Choice xmlns:v="urn:schemas-microsoft-com:vml" Requires="v">
                <p:oleObj spid="_x0000_s51203" name="Çalışma Sayfası" r:id="rId4" imgW="10353794" imgH="2009603" progId="Excel.Sheet.12">
                  <p:embed/>
                </p:oleObj>
              </mc:Choice>
              <mc:Fallback>
                <p:oleObj name="Çalışma Sayfası" r:id="rId4" imgW="10353794" imgH="200960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422525"/>
                        <a:ext cx="10960099" cy="274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852551" y="2053234"/>
            <a:ext cx="9096498"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3700326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141611360"/>
              </p:ext>
            </p:extLst>
          </p:nvPr>
        </p:nvGraphicFramePr>
        <p:xfrm>
          <a:off x="652463" y="2279650"/>
          <a:ext cx="10887075" cy="2825750"/>
        </p:xfrm>
        <a:graphic>
          <a:graphicData uri="http://schemas.openxmlformats.org/presentationml/2006/ole">
            <mc:AlternateContent xmlns:mc="http://schemas.openxmlformats.org/markup-compatibility/2006">
              <mc:Choice xmlns:v="urn:schemas-microsoft-com:vml" Requires="v">
                <p:oleObj spid="_x0000_s52227" name="Çalışma Sayfası" r:id="rId4" imgW="10887058" imgH="2295347" progId="Excel.Sheet.12">
                  <p:embed/>
                </p:oleObj>
              </mc:Choice>
              <mc:Fallback>
                <p:oleObj name="Çalışma Sayfası" r:id="rId4" imgW="10887058" imgH="229534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2279650"/>
                        <a:ext cx="10887075" cy="282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5"/>
          <p:cNvSpPr/>
          <p:nvPr/>
        </p:nvSpPr>
        <p:spPr>
          <a:xfrm>
            <a:off x="1814946" y="1908751"/>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42058038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693144256"/>
              </p:ext>
            </p:extLst>
          </p:nvPr>
        </p:nvGraphicFramePr>
        <p:xfrm>
          <a:off x="428625" y="1922463"/>
          <a:ext cx="11334750" cy="3009900"/>
        </p:xfrm>
        <a:graphic>
          <a:graphicData uri="http://schemas.openxmlformats.org/presentationml/2006/ole">
            <mc:AlternateContent xmlns:mc="http://schemas.openxmlformats.org/markup-compatibility/2006">
              <mc:Choice xmlns:v="urn:schemas-microsoft-com:vml" Requires="v">
                <p:oleObj spid="_x0000_s53251" name="Çalışma Sayfası" r:id="rId4" imgW="11334580" imgH="3009889" progId="Excel.Sheet.12">
                  <p:embed/>
                </p:oleObj>
              </mc:Choice>
              <mc:Fallback>
                <p:oleObj name="Çalışma Sayfası" r:id="rId4" imgW="11334580" imgH="300988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1922463"/>
                        <a:ext cx="11334750" cy="300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282535" y="1530720"/>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07694488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254102833"/>
              </p:ext>
            </p:extLst>
          </p:nvPr>
        </p:nvGraphicFramePr>
        <p:xfrm>
          <a:off x="371475" y="2279650"/>
          <a:ext cx="11449050" cy="2686050"/>
        </p:xfrm>
        <a:graphic>
          <a:graphicData uri="http://schemas.openxmlformats.org/presentationml/2006/ole">
            <mc:AlternateContent xmlns:mc="http://schemas.openxmlformats.org/markup-compatibility/2006">
              <mc:Choice xmlns:v="urn:schemas-microsoft-com:vml" Requires="v">
                <p:oleObj spid="_x0000_s54275" name="Çalışma Sayfası" r:id="rId4" imgW="11448903" imgH="2295347" progId="Excel.Sheet.12">
                  <p:embed/>
                </p:oleObj>
              </mc:Choice>
              <mc:Fallback>
                <p:oleObj name="Çalışma Sayfası" r:id="rId4" imgW="11448903" imgH="229534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75" y="2279650"/>
                        <a:ext cx="11449050" cy="268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401289" y="1910730"/>
            <a:ext cx="980901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8674258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592060478"/>
              </p:ext>
            </p:extLst>
          </p:nvPr>
        </p:nvGraphicFramePr>
        <p:xfrm>
          <a:off x="471488" y="2565400"/>
          <a:ext cx="11249025" cy="1981200"/>
        </p:xfrm>
        <a:graphic>
          <a:graphicData uri="http://schemas.openxmlformats.org/presentationml/2006/ole">
            <mc:AlternateContent xmlns:mc="http://schemas.openxmlformats.org/markup-compatibility/2006">
              <mc:Choice xmlns:v="urn:schemas-microsoft-com:vml" Requires="v">
                <p:oleObj spid="_x0000_s55299" name="Çalışma Sayfası" r:id="rId4" imgW="11249200" imgH="1723858" progId="Excel.Sheet.12">
                  <p:embed/>
                </p:oleObj>
              </mc:Choice>
              <mc:Fallback>
                <p:oleObj name="Çalışma Sayfası" r:id="rId4" imgW="11249200" imgH="1723858"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8" y="2565400"/>
                        <a:ext cx="11249025" cy="198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5"/>
          <p:cNvSpPr/>
          <p:nvPr/>
        </p:nvSpPr>
        <p:spPr>
          <a:xfrm>
            <a:off x="1615045" y="2171987"/>
            <a:ext cx="980901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41612828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673024411"/>
              </p:ext>
            </p:extLst>
          </p:nvPr>
        </p:nvGraphicFramePr>
        <p:xfrm>
          <a:off x="990600" y="2578100"/>
          <a:ext cx="10210800" cy="1724025"/>
        </p:xfrm>
        <a:graphic>
          <a:graphicData uri="http://schemas.openxmlformats.org/presentationml/2006/ole">
            <mc:AlternateContent xmlns:mc="http://schemas.openxmlformats.org/markup-compatibility/2006">
              <mc:Choice xmlns:v="urn:schemas-microsoft-com:vml" Requires="v">
                <p:oleObj spid="_x0000_s56323" name="Çalışma Sayfası" r:id="rId4" imgW="10210890" imgH="1723858" progId="Excel.Sheet.12">
                  <p:embed/>
                </p:oleObj>
              </mc:Choice>
              <mc:Fallback>
                <p:oleObj name="Çalışma Sayfası" r:id="rId4" imgW="10210890" imgH="1723858"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578100"/>
                        <a:ext cx="10210800" cy="17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
        <p:nvSpPr>
          <p:cNvPr id="5" name="Dikdörtgen 5"/>
          <p:cNvSpPr/>
          <p:nvPr/>
        </p:nvSpPr>
        <p:spPr>
          <a:xfrm>
            <a:off x="2161310" y="2207613"/>
            <a:ext cx="980901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620244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215056089"/>
              </p:ext>
            </p:extLst>
          </p:nvPr>
        </p:nvGraphicFramePr>
        <p:xfrm>
          <a:off x="252413" y="1649413"/>
          <a:ext cx="11687175" cy="3581400"/>
        </p:xfrm>
        <a:graphic>
          <a:graphicData uri="http://schemas.openxmlformats.org/presentationml/2006/ole">
            <mc:AlternateContent xmlns:mc="http://schemas.openxmlformats.org/markup-compatibility/2006">
              <mc:Choice xmlns:v="urn:schemas-microsoft-com:vml" Requires="v">
                <p:oleObj spid="_x0000_s58371" name="Çalışma Sayfası" r:id="rId4" imgW="11687316" imgH="3581377" progId="Excel.Sheet.12">
                  <p:embed/>
                </p:oleObj>
              </mc:Choice>
              <mc:Fallback>
                <p:oleObj name="Çalışma Sayfası" r:id="rId4" imgW="11687316" imgH="358137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3" y="1649413"/>
                        <a:ext cx="11687175"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436915" y="1269463"/>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4425353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583367747"/>
              </p:ext>
            </p:extLst>
          </p:nvPr>
        </p:nvGraphicFramePr>
        <p:xfrm>
          <a:off x="652463" y="1922463"/>
          <a:ext cx="10887075" cy="3009900"/>
        </p:xfrm>
        <a:graphic>
          <a:graphicData uri="http://schemas.openxmlformats.org/presentationml/2006/ole">
            <mc:AlternateContent xmlns:mc="http://schemas.openxmlformats.org/markup-compatibility/2006">
              <mc:Choice xmlns:v="urn:schemas-microsoft-com:vml" Requires="v">
                <p:oleObj spid="_x0000_s59395" name="Çalışma Sayfası" r:id="rId4" imgW="10887058" imgH="3009889" progId="Excel.Sheet.12">
                  <p:embed/>
                </p:oleObj>
              </mc:Choice>
              <mc:Fallback>
                <p:oleObj name="Çalışma Sayfası" r:id="rId4" imgW="10887058" imgH="300988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1922463"/>
                        <a:ext cx="10887075" cy="300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8239729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802307788"/>
              </p:ext>
            </p:extLst>
          </p:nvPr>
        </p:nvGraphicFramePr>
        <p:xfrm>
          <a:off x="235451" y="1692275"/>
          <a:ext cx="11677149" cy="3336925"/>
        </p:xfrm>
        <a:graphic>
          <a:graphicData uri="http://schemas.openxmlformats.org/presentationml/2006/ole">
            <mc:AlternateContent xmlns:mc="http://schemas.openxmlformats.org/markup-compatibility/2006">
              <mc:Choice xmlns:v="urn:schemas-microsoft-com:vml" Requires="v">
                <p:oleObj spid="_x0000_s60419" name="Çalışma Sayfası" r:id="rId4" imgW="12982490" imgH="3152942" progId="Excel.Sheet.12">
                  <p:embed/>
                </p:oleObj>
              </mc:Choice>
              <mc:Fallback>
                <p:oleObj name="Çalışma Sayfası" r:id="rId4" imgW="12982490" imgH="315294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51" y="1692275"/>
                        <a:ext cx="11677149" cy="333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
        <p:nvSpPr>
          <p:cNvPr id="5" name="Dikdörtgen 5"/>
          <p:cNvSpPr/>
          <p:nvPr/>
        </p:nvSpPr>
        <p:spPr>
          <a:xfrm>
            <a:off x="3109356" y="8043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4828017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612846562"/>
              </p:ext>
            </p:extLst>
          </p:nvPr>
        </p:nvGraphicFramePr>
        <p:xfrm>
          <a:off x="1571625" y="1327150"/>
          <a:ext cx="9048750" cy="4200525"/>
        </p:xfrm>
        <a:graphic>
          <a:graphicData uri="http://schemas.openxmlformats.org/presentationml/2006/ole">
            <mc:AlternateContent xmlns:mc="http://schemas.openxmlformats.org/markup-compatibility/2006">
              <mc:Choice xmlns:v="urn:schemas-microsoft-com:vml" Requires="v">
                <p:oleObj spid="_x0000_s61443" name="Çalışma Sayfası" r:id="rId4" imgW="9048852" imgH="4200550" progId="Excel.Sheet.12">
                  <p:embed/>
                </p:oleObj>
              </mc:Choice>
              <mc:Fallback>
                <p:oleObj name="Çalışma Sayfası" r:id="rId4" imgW="9048852" imgH="420055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1327150"/>
                        <a:ext cx="9048750" cy="420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76186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8FCD1DBC-B78C-41FB-BB6F-0B0946819BE7}"/>
              </a:ext>
            </a:extLst>
          </p:cNvPr>
          <p:cNvGraphicFramePr>
            <a:graphicFrameLocks noGrp="1"/>
          </p:cNvGraphicFramePr>
          <p:nvPr>
            <p:ph idx="1"/>
            <p:extLst>
              <p:ext uri="{D42A27DB-BD31-4B8C-83A1-F6EECF244321}">
                <p14:modId xmlns:p14="http://schemas.microsoft.com/office/powerpoint/2010/main" val="1296532007"/>
              </p:ext>
            </p:extLst>
          </p:nvPr>
        </p:nvGraphicFramePr>
        <p:xfrm>
          <a:off x="833886" y="1178943"/>
          <a:ext cx="10515600" cy="4902674"/>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3379399641"/>
                    </a:ext>
                  </a:extLst>
                </a:gridCol>
                <a:gridCol w="5257800">
                  <a:extLst>
                    <a:ext uri="{9D8B030D-6E8A-4147-A177-3AD203B41FA5}">
                      <a16:colId xmlns="" xmlns:a16="http://schemas.microsoft.com/office/drawing/2014/main" val="406099905"/>
                    </a:ext>
                  </a:extLst>
                </a:gridCol>
              </a:tblGrid>
              <a:tr h="612834">
                <a:tc>
                  <a:txBody>
                    <a:bodyPr/>
                    <a:lstStyle/>
                    <a:p>
                      <a:pPr algn="ctr"/>
                      <a:r>
                        <a:rPr lang="tr-TR" sz="1600" b="1">
                          <a:solidFill>
                            <a:srgbClr val="000000"/>
                          </a:solidFill>
                          <a:latin typeface="Times New Roman"/>
                        </a:rPr>
                        <a:t>P-GLİKOPROTEİNİN SUBSTRATI OLAN BAŞLICA İLAÇLAR</a:t>
                      </a:r>
                    </a:p>
                  </a:txBody>
                  <a:tcPr/>
                </a:tc>
                <a:tc>
                  <a:txBody>
                    <a:bodyPr/>
                    <a:lstStyle/>
                    <a:p>
                      <a:pPr algn="ctr"/>
                      <a:endParaRPr lang="tr-TR"/>
                    </a:p>
                  </a:txBody>
                  <a:tcPr/>
                </a:tc>
                <a:extLst>
                  <a:ext uri="{0D108BD9-81ED-4DB2-BD59-A6C34878D82A}">
                    <a16:rowId xmlns="" xmlns:a16="http://schemas.microsoft.com/office/drawing/2014/main" val="94939049"/>
                  </a:ext>
                </a:extLst>
              </a:tr>
              <a:tr h="428984">
                <a:tc>
                  <a:txBody>
                    <a:bodyPr/>
                    <a:lstStyle/>
                    <a:p>
                      <a:pPr algn="ctr"/>
                      <a:r>
                        <a:rPr lang="tr-TR" sz="1600" err="1">
                          <a:latin typeface="Times New Roman"/>
                        </a:rPr>
                        <a:t>Amprenavir</a:t>
                      </a:r>
                    </a:p>
                  </a:txBody>
                  <a:tcPr/>
                </a:tc>
                <a:tc>
                  <a:txBody>
                    <a:bodyPr/>
                    <a:lstStyle/>
                    <a:p>
                      <a:pPr algn="ctr"/>
                      <a:r>
                        <a:rPr lang="tr-TR" sz="1600" err="1">
                          <a:latin typeface="Times New Roman"/>
                        </a:rPr>
                        <a:t>Loperamid</a:t>
                      </a:r>
                    </a:p>
                  </a:txBody>
                  <a:tcPr/>
                </a:tc>
                <a:extLst>
                  <a:ext uri="{0D108BD9-81ED-4DB2-BD59-A6C34878D82A}">
                    <a16:rowId xmlns="" xmlns:a16="http://schemas.microsoft.com/office/drawing/2014/main" val="2323052114"/>
                  </a:ext>
                </a:extLst>
              </a:tr>
              <a:tr h="428984">
                <a:tc>
                  <a:txBody>
                    <a:bodyPr/>
                    <a:lstStyle/>
                    <a:p>
                      <a:pPr algn="ctr"/>
                      <a:r>
                        <a:rPr lang="tr-TR" sz="1600" err="1">
                          <a:latin typeface="Times New Roman"/>
                        </a:rPr>
                        <a:t>Deksametazon</a:t>
                      </a:r>
                    </a:p>
                  </a:txBody>
                  <a:tcPr/>
                </a:tc>
                <a:tc>
                  <a:txBody>
                    <a:bodyPr/>
                    <a:lstStyle/>
                    <a:p>
                      <a:pPr algn="ctr"/>
                      <a:r>
                        <a:rPr lang="tr-TR" sz="1600" err="1">
                          <a:latin typeface="Times New Roman"/>
                        </a:rPr>
                        <a:t>Nelfinavir</a:t>
                      </a:r>
                    </a:p>
                  </a:txBody>
                  <a:tcPr/>
                </a:tc>
                <a:extLst>
                  <a:ext uri="{0D108BD9-81ED-4DB2-BD59-A6C34878D82A}">
                    <a16:rowId xmlns="" xmlns:a16="http://schemas.microsoft.com/office/drawing/2014/main" val="1803496867"/>
                  </a:ext>
                </a:extLst>
              </a:tr>
              <a:tr h="428984">
                <a:tc>
                  <a:txBody>
                    <a:bodyPr/>
                    <a:lstStyle/>
                    <a:p>
                      <a:pPr algn="ctr"/>
                      <a:r>
                        <a:rPr lang="tr-TR" sz="1600" err="1">
                          <a:latin typeface="Times New Roman"/>
                        </a:rPr>
                        <a:t>Digoksin</a:t>
                      </a:r>
                    </a:p>
                  </a:txBody>
                  <a:tcPr/>
                </a:tc>
                <a:tc>
                  <a:txBody>
                    <a:bodyPr/>
                    <a:lstStyle/>
                    <a:p>
                      <a:pPr algn="ctr"/>
                      <a:r>
                        <a:rPr lang="tr-TR" sz="1600" err="1">
                          <a:latin typeface="Times New Roman"/>
                        </a:rPr>
                        <a:t>Ondansetron</a:t>
                      </a:r>
                    </a:p>
                  </a:txBody>
                  <a:tcPr/>
                </a:tc>
                <a:extLst>
                  <a:ext uri="{0D108BD9-81ED-4DB2-BD59-A6C34878D82A}">
                    <a16:rowId xmlns="" xmlns:a16="http://schemas.microsoft.com/office/drawing/2014/main" val="3326478611"/>
                  </a:ext>
                </a:extLst>
              </a:tr>
              <a:tr h="428984">
                <a:tc>
                  <a:txBody>
                    <a:bodyPr/>
                    <a:lstStyle/>
                    <a:p>
                      <a:pPr algn="ctr"/>
                      <a:r>
                        <a:rPr lang="tr-TR" sz="1600" err="1">
                          <a:latin typeface="Times New Roman"/>
                        </a:rPr>
                        <a:t>Doksurobisin</a:t>
                      </a:r>
                      <a:r>
                        <a:rPr lang="tr-TR" sz="1600">
                          <a:latin typeface="Times New Roman"/>
                        </a:rPr>
                        <a:t> </a:t>
                      </a:r>
                    </a:p>
                  </a:txBody>
                  <a:tcPr/>
                </a:tc>
                <a:tc>
                  <a:txBody>
                    <a:bodyPr/>
                    <a:lstStyle/>
                    <a:p>
                      <a:pPr algn="ctr"/>
                      <a:r>
                        <a:rPr lang="tr-TR" sz="1600" err="1">
                          <a:latin typeface="Times New Roman"/>
                        </a:rPr>
                        <a:t>Paklitaksel</a:t>
                      </a:r>
                    </a:p>
                  </a:txBody>
                  <a:tcPr/>
                </a:tc>
                <a:extLst>
                  <a:ext uri="{0D108BD9-81ED-4DB2-BD59-A6C34878D82A}">
                    <a16:rowId xmlns="" xmlns:a16="http://schemas.microsoft.com/office/drawing/2014/main" val="2922532703"/>
                  </a:ext>
                </a:extLst>
              </a:tr>
              <a:tr h="428984">
                <a:tc>
                  <a:txBody>
                    <a:bodyPr/>
                    <a:lstStyle/>
                    <a:p>
                      <a:pPr algn="ctr"/>
                      <a:r>
                        <a:rPr lang="tr-TR" sz="1600" err="1">
                          <a:latin typeface="Times New Roman"/>
                        </a:rPr>
                        <a:t>Eritromisin</a:t>
                      </a:r>
                    </a:p>
                  </a:txBody>
                  <a:tcPr/>
                </a:tc>
                <a:tc>
                  <a:txBody>
                    <a:bodyPr/>
                    <a:lstStyle/>
                    <a:p>
                      <a:pPr algn="ctr"/>
                      <a:r>
                        <a:rPr lang="tr-TR" sz="1600" err="1">
                          <a:latin typeface="Times New Roman"/>
                        </a:rPr>
                        <a:t>Sakinavir</a:t>
                      </a:r>
                    </a:p>
                  </a:txBody>
                  <a:tcPr/>
                </a:tc>
                <a:extLst>
                  <a:ext uri="{0D108BD9-81ED-4DB2-BD59-A6C34878D82A}">
                    <a16:rowId xmlns="" xmlns:a16="http://schemas.microsoft.com/office/drawing/2014/main" val="108765698"/>
                  </a:ext>
                </a:extLst>
              </a:tr>
              <a:tr h="428984">
                <a:tc>
                  <a:txBody>
                    <a:bodyPr/>
                    <a:lstStyle/>
                    <a:p>
                      <a:pPr algn="ctr"/>
                      <a:r>
                        <a:rPr lang="tr-TR" sz="1600" err="1">
                          <a:latin typeface="Times New Roman"/>
                        </a:rPr>
                        <a:t>Etoposid</a:t>
                      </a:r>
                    </a:p>
                  </a:txBody>
                  <a:tcPr/>
                </a:tc>
                <a:tc>
                  <a:txBody>
                    <a:bodyPr/>
                    <a:lstStyle/>
                    <a:p>
                      <a:pPr algn="ctr"/>
                      <a:r>
                        <a:rPr lang="tr-TR" sz="1600" err="1">
                          <a:latin typeface="Times New Roman"/>
                        </a:rPr>
                        <a:t>Siklosporin</a:t>
                      </a:r>
                    </a:p>
                  </a:txBody>
                  <a:tcPr/>
                </a:tc>
                <a:extLst>
                  <a:ext uri="{0D108BD9-81ED-4DB2-BD59-A6C34878D82A}">
                    <a16:rowId xmlns="" xmlns:a16="http://schemas.microsoft.com/office/drawing/2014/main" val="3656892149"/>
                  </a:ext>
                </a:extLst>
              </a:tr>
              <a:tr h="428984">
                <a:tc>
                  <a:txBody>
                    <a:bodyPr/>
                    <a:lstStyle/>
                    <a:p>
                      <a:pPr algn="ctr"/>
                      <a:r>
                        <a:rPr lang="tr-TR" sz="1600" err="1">
                          <a:latin typeface="Times New Roman"/>
                        </a:rPr>
                        <a:t>Feksofenadin</a:t>
                      </a:r>
                    </a:p>
                  </a:txBody>
                  <a:tcPr/>
                </a:tc>
                <a:tc>
                  <a:txBody>
                    <a:bodyPr/>
                    <a:lstStyle/>
                    <a:p>
                      <a:pPr algn="ctr"/>
                      <a:r>
                        <a:rPr lang="tr-TR" sz="1600" err="1">
                          <a:latin typeface="Times New Roman"/>
                        </a:rPr>
                        <a:t>Takrolimus</a:t>
                      </a:r>
                    </a:p>
                  </a:txBody>
                  <a:tcPr/>
                </a:tc>
                <a:extLst>
                  <a:ext uri="{0D108BD9-81ED-4DB2-BD59-A6C34878D82A}">
                    <a16:rowId xmlns="" xmlns:a16="http://schemas.microsoft.com/office/drawing/2014/main" val="2393857680"/>
                  </a:ext>
                </a:extLst>
              </a:tr>
              <a:tr h="428984">
                <a:tc>
                  <a:txBody>
                    <a:bodyPr/>
                    <a:lstStyle/>
                    <a:p>
                      <a:pPr algn="ctr"/>
                      <a:r>
                        <a:rPr lang="tr-TR" sz="1600" err="1">
                          <a:latin typeface="Times New Roman"/>
                        </a:rPr>
                        <a:t>İndinavir</a:t>
                      </a:r>
                    </a:p>
                  </a:txBody>
                  <a:tcPr/>
                </a:tc>
                <a:tc>
                  <a:txBody>
                    <a:bodyPr/>
                    <a:lstStyle/>
                    <a:p>
                      <a:pPr algn="ctr"/>
                      <a:r>
                        <a:rPr lang="tr-TR" sz="1600" err="1">
                          <a:latin typeface="Times New Roman"/>
                        </a:rPr>
                        <a:t>Terfenadin</a:t>
                      </a:r>
                    </a:p>
                  </a:txBody>
                  <a:tcPr/>
                </a:tc>
                <a:extLst>
                  <a:ext uri="{0D108BD9-81ED-4DB2-BD59-A6C34878D82A}">
                    <a16:rowId xmlns="" xmlns:a16="http://schemas.microsoft.com/office/drawing/2014/main" val="3670731966"/>
                  </a:ext>
                </a:extLst>
              </a:tr>
              <a:tr h="428984">
                <a:tc>
                  <a:txBody>
                    <a:bodyPr/>
                    <a:lstStyle/>
                    <a:p>
                      <a:pPr algn="ctr"/>
                      <a:r>
                        <a:rPr lang="tr-TR" sz="1600" err="1">
                          <a:latin typeface="Times New Roman"/>
                        </a:rPr>
                        <a:t>Kinidin</a:t>
                      </a:r>
                    </a:p>
                  </a:txBody>
                  <a:tcPr/>
                </a:tc>
                <a:tc>
                  <a:txBody>
                    <a:bodyPr/>
                    <a:lstStyle/>
                    <a:p>
                      <a:pPr algn="ctr"/>
                      <a:r>
                        <a:rPr lang="tr-TR" sz="1600" err="1">
                          <a:latin typeface="Times New Roman"/>
                        </a:rPr>
                        <a:t>Vinblastin</a:t>
                      </a:r>
                    </a:p>
                  </a:txBody>
                  <a:tcPr/>
                </a:tc>
                <a:extLst>
                  <a:ext uri="{0D108BD9-81ED-4DB2-BD59-A6C34878D82A}">
                    <a16:rowId xmlns="" xmlns:a16="http://schemas.microsoft.com/office/drawing/2014/main" val="47644777"/>
                  </a:ext>
                </a:extLst>
              </a:tr>
              <a:tr h="428984">
                <a:tc>
                  <a:txBody>
                    <a:bodyPr/>
                    <a:lstStyle/>
                    <a:p>
                      <a:pPr algn="ctr"/>
                      <a:r>
                        <a:rPr lang="tr-TR" sz="1600" err="1">
                          <a:latin typeface="Times New Roman"/>
                        </a:rPr>
                        <a:t>Kortizol</a:t>
                      </a:r>
                    </a:p>
                  </a:txBody>
                  <a:tcPr/>
                </a:tc>
                <a:tc>
                  <a:txBody>
                    <a:bodyPr/>
                    <a:lstStyle/>
                    <a:p>
                      <a:endParaRPr lang="tr-TR">
                        <a:latin typeface="Times New Roman"/>
                      </a:endParaRPr>
                    </a:p>
                  </a:txBody>
                  <a:tcPr/>
                </a:tc>
                <a:extLst>
                  <a:ext uri="{0D108BD9-81ED-4DB2-BD59-A6C34878D82A}">
                    <a16:rowId xmlns="" xmlns:a16="http://schemas.microsoft.com/office/drawing/2014/main" val="2409961934"/>
                  </a:ext>
                </a:extLst>
              </a:tr>
            </a:tbl>
          </a:graphicData>
        </a:graphic>
      </p:graphicFrame>
    </p:spTree>
    <p:extLst>
      <p:ext uri="{BB962C8B-B14F-4D97-AF65-F5344CB8AC3E}">
        <p14:creationId xmlns:p14="http://schemas.microsoft.com/office/powerpoint/2010/main" val="42538956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466903007"/>
              </p:ext>
            </p:extLst>
          </p:nvPr>
        </p:nvGraphicFramePr>
        <p:xfrm>
          <a:off x="88900" y="1109663"/>
          <a:ext cx="11853863" cy="4135437"/>
        </p:xfrm>
        <a:graphic>
          <a:graphicData uri="http://schemas.openxmlformats.org/presentationml/2006/ole">
            <mc:AlternateContent xmlns:mc="http://schemas.openxmlformats.org/markup-compatibility/2006">
              <mc:Choice xmlns:v="urn:schemas-microsoft-com:vml" Requires="v">
                <p:oleObj spid="_x0000_s62467" name="Çalışma Sayfası" r:id="rId4" imgW="13915884" imgH="3009889" progId="Excel.Sheet.12">
                  <p:embed/>
                </p:oleObj>
              </mc:Choice>
              <mc:Fallback>
                <p:oleObj name="Çalışma Sayfası" r:id="rId4" imgW="13915884" imgH="300988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1109663"/>
                        <a:ext cx="11853863" cy="413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9807686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208883975"/>
              </p:ext>
            </p:extLst>
          </p:nvPr>
        </p:nvGraphicFramePr>
        <p:xfrm>
          <a:off x="187085" y="1136650"/>
          <a:ext cx="11484215" cy="5391150"/>
        </p:xfrm>
        <a:graphic>
          <a:graphicData uri="http://schemas.openxmlformats.org/presentationml/2006/ole">
            <mc:AlternateContent xmlns:mc="http://schemas.openxmlformats.org/markup-compatibility/2006">
              <mc:Choice xmlns:v="urn:schemas-microsoft-com:vml" Requires="v">
                <p:oleObj spid="_x0000_s63491" name="Çalışma Sayfası" r:id="rId4" imgW="9553535" imgH="4581663" progId="Excel.Sheet.12">
                  <p:embed/>
                </p:oleObj>
              </mc:Choice>
              <mc:Fallback>
                <p:oleObj name="Çalışma Sayfası" r:id="rId4" imgW="9553535" imgH="458166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085" y="1136650"/>
                        <a:ext cx="11484215" cy="539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4821982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008328780"/>
              </p:ext>
            </p:extLst>
          </p:nvPr>
        </p:nvGraphicFramePr>
        <p:xfrm>
          <a:off x="407848" y="922338"/>
          <a:ext cx="11238052" cy="5707062"/>
        </p:xfrm>
        <a:graphic>
          <a:graphicData uri="http://schemas.openxmlformats.org/presentationml/2006/ole">
            <mc:AlternateContent xmlns:mc="http://schemas.openxmlformats.org/markup-compatibility/2006">
              <mc:Choice xmlns:v="urn:schemas-microsoft-com:vml" Requires="v">
                <p:oleObj spid="_x0000_s64515" name="Çalışma Sayfası" r:id="rId4" imgW="9229742" imgH="5010099" progId="Excel.Sheet.12">
                  <p:embed/>
                </p:oleObj>
              </mc:Choice>
              <mc:Fallback>
                <p:oleObj name="Çalışma Sayfası" r:id="rId4" imgW="9229742" imgH="501009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48" y="922338"/>
                        <a:ext cx="11238052" cy="570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62551197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753900164"/>
              </p:ext>
            </p:extLst>
          </p:nvPr>
        </p:nvGraphicFramePr>
        <p:xfrm>
          <a:off x="482600" y="850900"/>
          <a:ext cx="11201400" cy="5689600"/>
        </p:xfrm>
        <a:graphic>
          <a:graphicData uri="http://schemas.openxmlformats.org/presentationml/2006/ole">
            <mc:AlternateContent xmlns:mc="http://schemas.openxmlformats.org/markup-compatibility/2006">
              <mc:Choice xmlns:v="urn:schemas-microsoft-com:vml" Requires="v">
                <p:oleObj spid="_x0000_s65539" name="Çalışma Sayfası" r:id="rId4" imgW="9181987" imgH="5153152" progId="Excel.Sheet.12">
                  <p:embed/>
                </p:oleObj>
              </mc:Choice>
              <mc:Fallback>
                <p:oleObj name="Çalışma Sayfası" r:id="rId4" imgW="9181987"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850900"/>
                        <a:ext cx="11201400" cy="568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
        <p:nvSpPr>
          <p:cNvPr id="5" name="Dikdörtgen 5"/>
          <p:cNvSpPr/>
          <p:nvPr/>
        </p:nvSpPr>
        <p:spPr>
          <a:xfrm>
            <a:off x="3109356" y="8043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26170168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621052448"/>
              </p:ext>
            </p:extLst>
          </p:nvPr>
        </p:nvGraphicFramePr>
        <p:xfrm>
          <a:off x="609368" y="822325"/>
          <a:ext cx="11036532" cy="5807075"/>
        </p:xfrm>
        <a:graphic>
          <a:graphicData uri="http://schemas.openxmlformats.org/presentationml/2006/ole">
            <mc:AlternateContent xmlns:mc="http://schemas.openxmlformats.org/markup-compatibility/2006">
              <mc:Choice xmlns:v="urn:schemas-microsoft-com:vml" Requires="v">
                <p:oleObj spid="_x0000_s66563" name="Çalışma Sayfası" r:id="rId4" imgW="9296310" imgH="5210229" progId="Excel.Sheet.12">
                  <p:embed/>
                </p:oleObj>
              </mc:Choice>
              <mc:Fallback>
                <p:oleObj name="Çalışma Sayfası" r:id="rId4" imgW="9296310"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68" y="822325"/>
                        <a:ext cx="11036532" cy="580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8678081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295820953"/>
              </p:ext>
            </p:extLst>
          </p:nvPr>
        </p:nvGraphicFramePr>
        <p:xfrm>
          <a:off x="230616" y="960438"/>
          <a:ext cx="11718498" cy="5656262"/>
        </p:xfrm>
        <a:graphic>
          <a:graphicData uri="http://schemas.openxmlformats.org/presentationml/2006/ole">
            <mc:AlternateContent xmlns:mc="http://schemas.openxmlformats.org/markup-compatibility/2006">
              <mc:Choice xmlns:v="urn:schemas-microsoft-com:vml" Requires="v">
                <p:oleObj spid="_x0000_s67587" name="Çalışma Sayfası" r:id="rId4" imgW="10791910" imgH="5010099" progId="Excel.Sheet.12">
                  <p:embed/>
                </p:oleObj>
              </mc:Choice>
              <mc:Fallback>
                <p:oleObj name="Çalışma Sayfası" r:id="rId4" imgW="10791910" imgH="501009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616" y="960438"/>
                        <a:ext cx="11718498" cy="565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9524341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100150245"/>
              </p:ext>
            </p:extLst>
          </p:nvPr>
        </p:nvGraphicFramePr>
        <p:xfrm>
          <a:off x="316699" y="1779588"/>
          <a:ext cx="11418101" cy="4595812"/>
        </p:xfrm>
        <a:graphic>
          <a:graphicData uri="http://schemas.openxmlformats.org/presentationml/2006/ole">
            <mc:AlternateContent xmlns:mc="http://schemas.openxmlformats.org/markup-compatibility/2006">
              <mc:Choice xmlns:v="urn:schemas-microsoft-com:vml" Requires="v">
                <p:oleObj spid="_x0000_s68611" name="Çalışma Sayfası" r:id="rId4" imgW="9667858" imgH="3295633" progId="Excel.Sheet.12">
                  <p:embed/>
                </p:oleObj>
              </mc:Choice>
              <mc:Fallback>
                <p:oleObj name="Çalışma Sayfası" r:id="rId4" imgW="9667858" imgH="329563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99" y="1779588"/>
                        <a:ext cx="11418101" cy="459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412119374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240663806"/>
              </p:ext>
            </p:extLst>
          </p:nvPr>
        </p:nvGraphicFramePr>
        <p:xfrm>
          <a:off x="395978" y="1036638"/>
          <a:ext cx="11364222" cy="5592762"/>
        </p:xfrm>
        <a:graphic>
          <a:graphicData uri="http://schemas.openxmlformats.org/presentationml/2006/ole">
            <mc:AlternateContent xmlns:mc="http://schemas.openxmlformats.org/markup-compatibility/2006">
              <mc:Choice xmlns:v="urn:schemas-microsoft-com:vml" Requires="v">
                <p:oleObj spid="_x0000_s69635" name="Çalışma Sayfası" r:id="rId4" imgW="9448981" imgH="4781431" progId="Excel.Sheet.12">
                  <p:embed/>
                </p:oleObj>
              </mc:Choice>
              <mc:Fallback>
                <p:oleObj name="Çalışma Sayfası" r:id="rId4" imgW="9448981" imgH="4781431"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978" y="1036638"/>
                        <a:ext cx="11364222" cy="559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5162429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731963354"/>
              </p:ext>
            </p:extLst>
          </p:nvPr>
        </p:nvGraphicFramePr>
        <p:xfrm>
          <a:off x="229753" y="1474788"/>
          <a:ext cx="11847368" cy="4748212"/>
        </p:xfrm>
        <a:graphic>
          <a:graphicData uri="http://schemas.openxmlformats.org/presentationml/2006/ole">
            <mc:AlternateContent xmlns:mc="http://schemas.openxmlformats.org/markup-compatibility/2006">
              <mc:Choice xmlns:v="urn:schemas-microsoft-com:vml" Requires="v">
                <p:oleObj spid="_x0000_s70659" name="Çalışma Sayfası" r:id="rId4" imgW="9744194" imgH="3905414" progId="Excel.Sheet.12">
                  <p:embed/>
                </p:oleObj>
              </mc:Choice>
              <mc:Fallback>
                <p:oleObj name="Çalışma Sayfası" r:id="rId4" imgW="9744194" imgH="390541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753" y="1474788"/>
                        <a:ext cx="11847368"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9355564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298153581"/>
              </p:ext>
            </p:extLst>
          </p:nvPr>
        </p:nvGraphicFramePr>
        <p:xfrm>
          <a:off x="990770" y="368300"/>
          <a:ext cx="10185230" cy="6103107"/>
        </p:xfrm>
        <a:graphic>
          <a:graphicData uri="http://schemas.openxmlformats.org/presentationml/2006/ole">
            <mc:AlternateContent xmlns:mc="http://schemas.openxmlformats.org/markup-compatibility/2006">
              <mc:Choice xmlns:v="urn:schemas-microsoft-com:vml" Requires="v">
                <p:oleObj spid="_x0000_s71683" name="Çalışma Sayfası" r:id="rId4" imgW="7248469" imgH="4343242" progId="Excel.Sheet.12">
                  <p:embed/>
                </p:oleObj>
              </mc:Choice>
              <mc:Fallback>
                <p:oleObj name="Çalışma Sayfası" r:id="rId4" imgW="7248469" imgH="434324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770" y="368300"/>
                        <a:ext cx="10185230" cy="61031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9867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5601BD6-A57B-4EC0-861A-59B714077510}"/>
              </a:ext>
            </a:extLst>
          </p:cNvPr>
          <p:cNvSpPr>
            <a:spLocks noGrp="1"/>
          </p:cNvSpPr>
          <p:nvPr>
            <p:ph type="title"/>
          </p:nvPr>
        </p:nvSpPr>
        <p:spPr>
          <a:xfrm>
            <a:off x="838200" y="1141502"/>
            <a:ext cx="10515600" cy="1886279"/>
          </a:xfrm>
        </p:spPr>
        <p:txBody>
          <a:bodyPr/>
          <a:lstStyle/>
          <a:p>
            <a:pPr algn="ctr"/>
            <a:r>
              <a:rPr lang="tr-TR" sz="2400" b="1">
                <a:solidFill>
                  <a:srgbClr val="C00000"/>
                </a:solidFill>
                <a:latin typeface="Times New Roman"/>
                <a:cs typeface="Times New Roman"/>
              </a:rPr>
              <a:t>İLAÇLARIN PROTEİNLERE BAĞLANMASI VE KANDA TAŞINMASINI ETKİLEYEN FAKTÖRLER</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E3C4728A-0BB0-4D17-BD26-E24A264B48CF}"/>
              </a:ext>
            </a:extLst>
          </p:cNvPr>
          <p:cNvSpPr>
            <a:spLocks noGrp="1"/>
          </p:cNvSpPr>
          <p:nvPr>
            <p:ph idx="1"/>
          </p:nvPr>
        </p:nvSpPr>
        <p:spPr>
          <a:xfrm>
            <a:off x="838200" y="2788907"/>
            <a:ext cx="10515600" cy="3388056"/>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panose="020F0502020204030204"/>
              </a:rPr>
              <a:t>Eğer bir ilaç proteinlere bağlanma bölgelerini doyurabileceği miktardan daha fazla konsantrasyonda bulunuyorsa proteinlere bağlanma onun serbest konsantrasyonunu önemli ölçüde etkilemez.</a:t>
            </a:r>
            <a:endParaRPr lang="tr-TR"/>
          </a:p>
          <a:p>
            <a:pPr algn="ctr">
              <a:buFont typeface="Wingdings" panose="020B0604020202020204" pitchFamily="34" charset="0"/>
              <a:buChar char="§"/>
            </a:pPr>
            <a:r>
              <a:rPr lang="tr-TR" sz="1600">
                <a:latin typeface="Times New Roman"/>
                <a:cs typeface="Calibri" panose="020F0502020204030204"/>
              </a:rPr>
              <a:t>Ancak tersi de söz konusu olabilir.</a:t>
            </a:r>
          </a:p>
        </p:txBody>
      </p:sp>
    </p:spTree>
    <p:extLst>
      <p:ext uri="{BB962C8B-B14F-4D97-AF65-F5344CB8AC3E}">
        <p14:creationId xmlns:p14="http://schemas.microsoft.com/office/powerpoint/2010/main" val="315924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083895934"/>
              </p:ext>
            </p:extLst>
          </p:nvPr>
        </p:nvGraphicFramePr>
        <p:xfrm>
          <a:off x="774700" y="455095"/>
          <a:ext cx="10058399" cy="5618317"/>
        </p:xfrm>
        <a:graphic>
          <a:graphicData uri="http://schemas.openxmlformats.org/presentationml/2006/ole">
            <mc:AlternateContent xmlns:mc="http://schemas.openxmlformats.org/markup-compatibility/2006">
              <mc:Choice xmlns:v="urn:schemas-microsoft-com:vml" Requires="v">
                <p:oleObj spid="_x0000_s72707" name="Çalışma Sayfası" r:id="rId4" imgW="7724606" imgH="4314704" progId="Excel.Sheet.12">
                  <p:embed/>
                </p:oleObj>
              </mc:Choice>
              <mc:Fallback>
                <p:oleObj name="Çalışma Sayfası" r:id="rId4" imgW="7724606" imgH="431470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700" y="455095"/>
                        <a:ext cx="10058399" cy="56183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3623869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220220926"/>
              </p:ext>
            </p:extLst>
          </p:nvPr>
        </p:nvGraphicFramePr>
        <p:xfrm>
          <a:off x="1752600" y="407715"/>
          <a:ext cx="8966199" cy="6233643"/>
        </p:xfrm>
        <a:graphic>
          <a:graphicData uri="http://schemas.openxmlformats.org/presentationml/2006/ole">
            <mc:AlternateContent xmlns:mc="http://schemas.openxmlformats.org/markup-compatibility/2006">
              <mc:Choice xmlns:v="urn:schemas-microsoft-com:vml" Requires="v">
                <p:oleObj spid="_x0000_s73731" name="Çalışma Sayfası" r:id="rId4" imgW="7001022" imgH="4867408" progId="Excel.Sheet.12">
                  <p:embed/>
                </p:oleObj>
              </mc:Choice>
              <mc:Fallback>
                <p:oleObj name="Çalışma Sayfası" r:id="rId4" imgW="7001022" imgH="4867408"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07715"/>
                        <a:ext cx="8966199" cy="62336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5986504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533716662"/>
              </p:ext>
            </p:extLst>
          </p:nvPr>
        </p:nvGraphicFramePr>
        <p:xfrm>
          <a:off x="2006600" y="140306"/>
          <a:ext cx="8458200" cy="6426807"/>
        </p:xfrm>
        <a:graphic>
          <a:graphicData uri="http://schemas.openxmlformats.org/presentationml/2006/ole">
            <mc:AlternateContent xmlns:mc="http://schemas.openxmlformats.org/markup-compatibility/2006">
              <mc:Choice xmlns:v="urn:schemas-microsoft-com:vml" Requires="v">
                <p:oleObj spid="_x0000_s74755" name="Çalışma Sayfası" r:id="rId4" imgW="6781710" imgH="5153152" progId="Excel.Sheet.12">
                  <p:embed/>
                </p:oleObj>
              </mc:Choice>
              <mc:Fallback>
                <p:oleObj name="Çalışma Sayfası" r:id="rId4" imgW="6781710"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6600" y="140306"/>
                        <a:ext cx="8458200" cy="64268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462184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388148791"/>
              </p:ext>
            </p:extLst>
          </p:nvPr>
        </p:nvGraphicFramePr>
        <p:xfrm>
          <a:off x="1220246" y="762000"/>
          <a:ext cx="9524998" cy="5206999"/>
        </p:xfrm>
        <a:graphic>
          <a:graphicData uri="http://schemas.openxmlformats.org/presentationml/2006/ole">
            <mc:AlternateContent xmlns:mc="http://schemas.openxmlformats.org/markup-compatibility/2006">
              <mc:Choice xmlns:v="urn:schemas-microsoft-com:vml" Requires="v">
                <p:oleObj spid="_x0000_s75779" name="Çalışma Sayfası" r:id="rId4" imgW="7858069" imgH="4295919" progId="Excel.Sheet.12">
                  <p:embed/>
                </p:oleObj>
              </mc:Choice>
              <mc:Fallback>
                <p:oleObj name="Çalışma Sayfası" r:id="rId4" imgW="7858069" imgH="429591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246" y="762000"/>
                        <a:ext cx="9524998" cy="5206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656034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942943012"/>
              </p:ext>
            </p:extLst>
          </p:nvPr>
        </p:nvGraphicFramePr>
        <p:xfrm>
          <a:off x="508000" y="1358900"/>
          <a:ext cx="11188700" cy="4483099"/>
        </p:xfrm>
        <a:graphic>
          <a:graphicData uri="http://schemas.openxmlformats.org/presentationml/2006/ole">
            <mc:AlternateContent xmlns:mc="http://schemas.openxmlformats.org/markup-compatibility/2006">
              <mc:Choice xmlns:v="urn:schemas-microsoft-com:vml" Requires="v">
                <p:oleObj spid="_x0000_s76803" name="Çalışma Sayfası" r:id="rId4" imgW="10553655" imgH="3009889" progId="Excel.Sheet.12">
                  <p:embed/>
                </p:oleObj>
              </mc:Choice>
              <mc:Fallback>
                <p:oleObj name="Çalışma Sayfası" r:id="rId4" imgW="10553655" imgH="300988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358900"/>
                        <a:ext cx="11188700" cy="4483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7857841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167160368"/>
              </p:ext>
            </p:extLst>
          </p:nvPr>
        </p:nvGraphicFramePr>
        <p:xfrm>
          <a:off x="1917700" y="336671"/>
          <a:ext cx="8102600" cy="6084593"/>
        </p:xfrm>
        <a:graphic>
          <a:graphicData uri="http://schemas.openxmlformats.org/presentationml/2006/ole">
            <mc:AlternateContent xmlns:mc="http://schemas.openxmlformats.org/markup-compatibility/2006">
              <mc:Choice xmlns:v="urn:schemas-microsoft-com:vml" Requires="v">
                <p:oleObj spid="_x0000_s77827" name="Çalışma Sayfası" r:id="rId4" imgW="6829324" imgH="5210229" progId="Excel.Sheet.12">
                  <p:embed/>
                </p:oleObj>
              </mc:Choice>
              <mc:Fallback>
                <p:oleObj name="Çalışma Sayfası" r:id="rId4" imgW="6829324"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700" y="336671"/>
                        <a:ext cx="8102600" cy="60845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4195310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781316266"/>
              </p:ext>
            </p:extLst>
          </p:nvPr>
        </p:nvGraphicFramePr>
        <p:xfrm>
          <a:off x="2071688" y="850900"/>
          <a:ext cx="8048625" cy="5153025"/>
        </p:xfrm>
        <a:graphic>
          <a:graphicData uri="http://schemas.openxmlformats.org/presentationml/2006/ole">
            <mc:AlternateContent xmlns:mc="http://schemas.openxmlformats.org/markup-compatibility/2006">
              <mc:Choice xmlns:v="urn:schemas-microsoft-com:vml" Requires="v">
                <p:oleObj spid="_x0000_s78851" name="Çalışma Sayfası" r:id="rId4" imgW="8048524" imgH="5153152" progId="Excel.Sheet.12">
                  <p:embed/>
                </p:oleObj>
              </mc:Choice>
              <mc:Fallback>
                <p:oleObj name="Çalışma Sayfası" r:id="rId4" imgW="8048524"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850900"/>
                        <a:ext cx="8048625" cy="515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
        <p:nvSpPr>
          <p:cNvPr id="5" name="Dikdörtgen 5"/>
          <p:cNvSpPr/>
          <p:nvPr/>
        </p:nvSpPr>
        <p:spPr>
          <a:xfrm>
            <a:off x="3109356" y="8043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345060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862356589"/>
              </p:ext>
            </p:extLst>
          </p:nvPr>
        </p:nvGraphicFramePr>
        <p:xfrm>
          <a:off x="1320801" y="1136650"/>
          <a:ext cx="8523288" cy="5209278"/>
        </p:xfrm>
        <a:graphic>
          <a:graphicData uri="http://schemas.openxmlformats.org/presentationml/2006/ole">
            <mc:AlternateContent xmlns:mc="http://schemas.openxmlformats.org/markup-compatibility/2006">
              <mc:Choice xmlns:v="urn:schemas-microsoft-com:vml" Requires="v">
                <p:oleObj spid="_x0000_s79875" name="Çalışma Sayfası" r:id="rId4" imgW="7496276" imgH="4581663" progId="Excel.Sheet.12">
                  <p:embed/>
                </p:oleObj>
              </mc:Choice>
              <mc:Fallback>
                <p:oleObj name="Çalışma Sayfası" r:id="rId4" imgW="7496276" imgH="458166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801" y="1136650"/>
                        <a:ext cx="8523288" cy="5209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91829951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76424792"/>
              </p:ext>
            </p:extLst>
          </p:nvPr>
        </p:nvGraphicFramePr>
        <p:xfrm>
          <a:off x="1803401" y="96715"/>
          <a:ext cx="8978900" cy="6574910"/>
        </p:xfrm>
        <a:graphic>
          <a:graphicData uri="http://schemas.openxmlformats.org/presentationml/2006/ole">
            <mc:AlternateContent xmlns:mc="http://schemas.openxmlformats.org/markup-compatibility/2006">
              <mc:Choice xmlns:v="urn:schemas-microsoft-com:vml" Requires="v">
                <p:oleObj spid="_x0000_s80899" name="Çalışma Sayfası" r:id="rId4" imgW="7115006" imgH="5210229" progId="Excel.Sheet.12">
                  <p:embed/>
                </p:oleObj>
              </mc:Choice>
              <mc:Fallback>
                <p:oleObj name="Çalışma Sayfası" r:id="rId4" imgW="7115006"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3401" y="96715"/>
                        <a:ext cx="8978900" cy="65749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7978330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05597571"/>
              </p:ext>
            </p:extLst>
          </p:nvPr>
        </p:nvGraphicFramePr>
        <p:xfrm>
          <a:off x="1790701" y="408361"/>
          <a:ext cx="7735888" cy="5852740"/>
        </p:xfrm>
        <a:graphic>
          <a:graphicData uri="http://schemas.openxmlformats.org/presentationml/2006/ole">
            <mc:AlternateContent xmlns:mc="http://schemas.openxmlformats.org/markup-compatibility/2006">
              <mc:Choice xmlns:v="urn:schemas-microsoft-com:vml" Requires="v">
                <p:oleObj spid="_x0000_s81923" name="Çalışma Sayfası" r:id="rId4" imgW="6886676" imgH="5210229" progId="Excel.Sheet.12">
                  <p:embed/>
                </p:oleObj>
              </mc:Choice>
              <mc:Fallback>
                <p:oleObj name="Çalışma Sayfası" r:id="rId4" imgW="6886676"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1" y="408361"/>
                        <a:ext cx="7735888" cy="5852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64351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3C9F8D2B-613A-4D37-A8F6-E09A08BC4F89}"/>
              </a:ext>
            </a:extLst>
          </p:cNvPr>
          <p:cNvGraphicFramePr>
            <a:graphicFrameLocks noGrp="1"/>
          </p:cNvGraphicFramePr>
          <p:nvPr>
            <p:ph idx="1"/>
            <p:extLst>
              <p:ext uri="{D42A27DB-BD31-4B8C-83A1-F6EECF244321}">
                <p14:modId xmlns:p14="http://schemas.microsoft.com/office/powerpoint/2010/main" val="891414236"/>
              </p:ext>
            </p:extLst>
          </p:nvPr>
        </p:nvGraphicFramePr>
        <p:xfrm>
          <a:off x="1509622" y="948906"/>
          <a:ext cx="9206095" cy="4956387"/>
        </p:xfrm>
        <a:graphic>
          <a:graphicData uri="http://schemas.openxmlformats.org/drawingml/2006/table">
            <a:tbl>
              <a:tblPr firstRow="1" bandRow="1">
                <a:tableStyleId>{5C22544A-7EE6-4342-B048-85BDC9FD1C3A}</a:tableStyleId>
              </a:tblPr>
              <a:tblGrid>
                <a:gridCol w="3335547">
                  <a:extLst>
                    <a:ext uri="{9D8B030D-6E8A-4147-A177-3AD203B41FA5}">
                      <a16:colId xmlns="" xmlns:a16="http://schemas.microsoft.com/office/drawing/2014/main" val="683898390"/>
                    </a:ext>
                  </a:extLst>
                </a:gridCol>
                <a:gridCol w="3198430">
                  <a:extLst>
                    <a:ext uri="{9D8B030D-6E8A-4147-A177-3AD203B41FA5}">
                      <a16:colId xmlns="" xmlns:a16="http://schemas.microsoft.com/office/drawing/2014/main" val="1446061826"/>
                    </a:ext>
                  </a:extLst>
                </a:gridCol>
                <a:gridCol w="2672118">
                  <a:extLst>
                    <a:ext uri="{9D8B030D-6E8A-4147-A177-3AD203B41FA5}">
                      <a16:colId xmlns="" xmlns:a16="http://schemas.microsoft.com/office/drawing/2014/main" val="4287770740"/>
                    </a:ext>
                  </a:extLst>
                </a:gridCol>
              </a:tblGrid>
              <a:tr h="564174">
                <a:tc>
                  <a:txBody>
                    <a:bodyPr/>
                    <a:lstStyle/>
                    <a:p>
                      <a:pPr algn="ctr"/>
                      <a:r>
                        <a:rPr lang="tr-TR" sz="1600" b="1">
                          <a:solidFill>
                            <a:schemeClr val="tx1"/>
                          </a:solidFill>
                          <a:latin typeface="Times New Roman"/>
                        </a:rPr>
                        <a:t>PLAZMA ALBUMİNİNE BAĞLANAN BAZI İLAÇLAR</a:t>
                      </a:r>
                      <a:endParaRPr lang="tr-TR" b="1"/>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63525302"/>
                  </a:ext>
                </a:extLst>
              </a:tr>
              <a:tr h="803948">
                <a:tc>
                  <a:txBody>
                    <a:bodyPr/>
                    <a:lstStyle/>
                    <a:p>
                      <a:pPr algn="ctr"/>
                      <a:r>
                        <a:rPr lang="tr-TR" sz="1600" b="1">
                          <a:latin typeface="Times New Roman"/>
                        </a:rPr>
                        <a:t>İLAÇ</a:t>
                      </a:r>
                    </a:p>
                  </a:txBody>
                  <a:tcPr/>
                </a:tc>
                <a:tc>
                  <a:txBody>
                    <a:bodyPr/>
                    <a:lstStyle/>
                    <a:p>
                      <a:pPr algn="ctr"/>
                      <a:r>
                        <a:rPr lang="tr-TR" sz="1600" b="1">
                          <a:latin typeface="Times New Roman"/>
                        </a:rPr>
                        <a:t>TERAPÖTİK KONSANTRASYONDA BAĞLANMA ORANI ( % )</a:t>
                      </a:r>
                    </a:p>
                  </a:txBody>
                  <a:tcPr/>
                </a:tc>
                <a:tc>
                  <a:txBody>
                    <a:bodyPr/>
                    <a:lstStyle/>
                    <a:p>
                      <a:pPr algn="ctr"/>
                      <a:r>
                        <a:rPr lang="tr-TR" sz="1600" b="1">
                          <a:latin typeface="Times New Roman"/>
                        </a:rPr>
                        <a:t>BAĞLANMA BÖLGESİNİ İŞGAL ORANI ( % )</a:t>
                      </a:r>
                    </a:p>
                  </a:txBody>
                  <a:tcPr/>
                </a:tc>
                <a:extLst>
                  <a:ext uri="{0D108BD9-81ED-4DB2-BD59-A6C34878D82A}">
                    <a16:rowId xmlns="" xmlns:a16="http://schemas.microsoft.com/office/drawing/2014/main" val="3117865580"/>
                  </a:ext>
                </a:extLst>
              </a:tr>
              <a:tr h="352609">
                <a:tc>
                  <a:txBody>
                    <a:bodyPr/>
                    <a:lstStyle/>
                    <a:p>
                      <a:pPr algn="ctr"/>
                      <a:r>
                        <a:rPr lang="tr-TR" sz="1600" err="1">
                          <a:latin typeface="Times New Roman"/>
                        </a:rPr>
                        <a:t>Diklofenak</a:t>
                      </a:r>
                    </a:p>
                  </a:txBody>
                  <a:tcPr/>
                </a:tc>
                <a:tc>
                  <a:txBody>
                    <a:bodyPr/>
                    <a:lstStyle/>
                    <a:p>
                      <a:pPr algn="ctr"/>
                      <a:r>
                        <a:rPr lang="tr-TR" sz="1600">
                          <a:latin typeface="Times New Roman"/>
                        </a:rPr>
                        <a:t>99.5</a:t>
                      </a:r>
                    </a:p>
                  </a:txBody>
                  <a:tcPr/>
                </a:tc>
                <a:tc>
                  <a:txBody>
                    <a:bodyPr/>
                    <a:lstStyle/>
                    <a:p>
                      <a:pPr lvl="0" algn="ctr">
                        <a:buNone/>
                      </a:pPr>
                      <a:r>
                        <a:rPr lang="tr-TR" sz="1600">
                          <a:latin typeface="Times New Roman"/>
                        </a:rPr>
                        <a:t>&lt; 1</a:t>
                      </a:r>
                    </a:p>
                  </a:txBody>
                  <a:tcPr/>
                </a:tc>
                <a:extLst>
                  <a:ext uri="{0D108BD9-81ED-4DB2-BD59-A6C34878D82A}">
                    <a16:rowId xmlns="" xmlns:a16="http://schemas.microsoft.com/office/drawing/2014/main" val="2866549614"/>
                  </a:ext>
                </a:extLst>
              </a:tr>
              <a:tr h="620592">
                <a:tc>
                  <a:txBody>
                    <a:bodyPr/>
                    <a:lstStyle/>
                    <a:p>
                      <a:pPr algn="ctr"/>
                      <a:r>
                        <a:rPr lang="tr-TR" sz="1600" err="1">
                          <a:latin typeface="Times New Roman"/>
                        </a:rPr>
                        <a:t>Diazepam</a:t>
                      </a:r>
                    </a:p>
                    <a:p>
                      <a:pPr lvl="0" algn="ctr">
                        <a:buNone/>
                      </a:pPr>
                      <a:r>
                        <a:rPr lang="tr-TR" sz="1600" err="1">
                          <a:latin typeface="Times New Roman"/>
                        </a:rPr>
                        <a:t>Varfarin</a:t>
                      </a:r>
                      <a:endParaRPr lang="tr-TR" sz="1600">
                        <a:latin typeface="Times New Roman"/>
                      </a:endParaRPr>
                    </a:p>
                  </a:txBody>
                  <a:tcPr/>
                </a:tc>
                <a:tc>
                  <a:txBody>
                    <a:bodyPr/>
                    <a:lstStyle/>
                    <a:p>
                      <a:pPr algn="ctr"/>
                      <a:r>
                        <a:rPr lang="tr-TR" sz="1600">
                          <a:latin typeface="Times New Roman"/>
                        </a:rPr>
                        <a:t>95-99</a:t>
                      </a:r>
                    </a:p>
                  </a:txBody>
                  <a:tcPr/>
                </a:tc>
                <a:tc>
                  <a:txBody>
                    <a:bodyPr/>
                    <a:lstStyle/>
                    <a:p>
                      <a:pPr algn="ctr"/>
                      <a:r>
                        <a:rPr lang="tr-TR" sz="1600">
                          <a:latin typeface="Times New Roman"/>
                        </a:rPr>
                        <a:t>&lt;1</a:t>
                      </a:r>
                    </a:p>
                  </a:txBody>
                  <a:tcPr/>
                </a:tc>
                <a:extLst>
                  <a:ext uri="{0D108BD9-81ED-4DB2-BD59-A6C34878D82A}">
                    <a16:rowId xmlns="" xmlns:a16="http://schemas.microsoft.com/office/drawing/2014/main" val="2507500837"/>
                  </a:ext>
                </a:extLst>
              </a:tr>
              <a:tr h="1692531">
                <a:tc>
                  <a:txBody>
                    <a:bodyPr/>
                    <a:lstStyle/>
                    <a:p>
                      <a:pPr algn="ctr"/>
                      <a:r>
                        <a:rPr lang="tr-TR" sz="1600" err="1">
                          <a:latin typeface="Times New Roman"/>
                        </a:rPr>
                        <a:t>Amiltriptilin</a:t>
                      </a:r>
                    </a:p>
                    <a:p>
                      <a:pPr lvl="0" algn="ctr">
                        <a:buNone/>
                      </a:pPr>
                      <a:r>
                        <a:rPr lang="tr-TR" sz="1600" err="1">
                          <a:latin typeface="Times New Roman"/>
                        </a:rPr>
                        <a:t>Nortriptilin</a:t>
                      </a:r>
                      <a:endParaRPr lang="tr-TR" sz="1600">
                        <a:latin typeface="Times New Roman"/>
                      </a:endParaRPr>
                    </a:p>
                    <a:p>
                      <a:pPr lvl="0" algn="ctr">
                        <a:buNone/>
                      </a:pPr>
                      <a:r>
                        <a:rPr lang="tr-TR" sz="1600" err="1">
                          <a:latin typeface="Times New Roman"/>
                        </a:rPr>
                        <a:t>Klorpromazin</a:t>
                      </a:r>
                      <a:endParaRPr lang="tr-TR" sz="1600">
                        <a:latin typeface="Times New Roman"/>
                      </a:endParaRPr>
                    </a:p>
                    <a:p>
                      <a:pPr lvl="0" algn="ctr">
                        <a:buNone/>
                      </a:pPr>
                      <a:r>
                        <a:rPr lang="tr-TR" sz="1600" err="1">
                          <a:latin typeface="Times New Roman"/>
                        </a:rPr>
                        <a:t>İmipramin</a:t>
                      </a:r>
                      <a:endParaRPr lang="tr-TR" sz="1600">
                        <a:latin typeface="Times New Roman"/>
                      </a:endParaRPr>
                    </a:p>
                    <a:p>
                      <a:pPr lvl="0" algn="ctr">
                        <a:buNone/>
                      </a:pPr>
                      <a:r>
                        <a:rPr lang="tr-TR" sz="1600" err="1">
                          <a:latin typeface="Times New Roman"/>
                        </a:rPr>
                        <a:t>Desmetilipramin</a:t>
                      </a:r>
                      <a:endParaRPr lang="tr-TR" sz="1600">
                        <a:latin typeface="Times New Roman"/>
                      </a:endParaRPr>
                    </a:p>
                    <a:p>
                      <a:pPr lvl="0" algn="ctr">
                        <a:buNone/>
                      </a:pPr>
                      <a:r>
                        <a:rPr lang="tr-TR" sz="1600" err="1">
                          <a:latin typeface="Times New Roman"/>
                        </a:rPr>
                        <a:t>İndometasin</a:t>
                      </a:r>
                      <a:endParaRPr lang="tr-TR" sz="1600">
                        <a:latin typeface="Times New Roman"/>
                      </a:endParaRPr>
                    </a:p>
                  </a:txBody>
                  <a:tcPr/>
                </a:tc>
                <a:tc>
                  <a:txBody>
                    <a:bodyPr/>
                    <a:lstStyle/>
                    <a:p>
                      <a:pPr algn="ctr"/>
                      <a:r>
                        <a:rPr lang="tr-TR" sz="1600">
                          <a:latin typeface="Times New Roman"/>
                        </a:rPr>
                        <a:t>90-95</a:t>
                      </a:r>
                    </a:p>
                  </a:txBody>
                  <a:tcPr/>
                </a:tc>
                <a:tc>
                  <a:txBody>
                    <a:bodyPr/>
                    <a:lstStyle/>
                    <a:p>
                      <a:pPr algn="ctr"/>
                      <a:r>
                        <a:rPr lang="tr-TR" sz="1600">
                          <a:latin typeface="Times New Roman"/>
                        </a:rPr>
                        <a:t>&lt;1</a:t>
                      </a:r>
                    </a:p>
                  </a:txBody>
                  <a:tcPr/>
                </a:tc>
                <a:extLst>
                  <a:ext uri="{0D108BD9-81ED-4DB2-BD59-A6C34878D82A}">
                    <a16:rowId xmlns="" xmlns:a16="http://schemas.microsoft.com/office/drawing/2014/main" val="829281719"/>
                  </a:ext>
                </a:extLst>
              </a:tr>
              <a:tr h="888575">
                <a:tc>
                  <a:txBody>
                    <a:bodyPr/>
                    <a:lstStyle/>
                    <a:p>
                      <a:pPr algn="ctr"/>
                      <a:r>
                        <a:rPr lang="tr-TR" sz="1600" err="1">
                          <a:latin typeface="Times New Roman"/>
                        </a:rPr>
                        <a:t>Sülfisoksazol</a:t>
                      </a:r>
                    </a:p>
                    <a:p>
                      <a:pPr lvl="0" algn="ctr">
                        <a:buNone/>
                      </a:pPr>
                      <a:r>
                        <a:rPr lang="tr-TR" sz="1600" b="0" i="0" u="none" strike="noStrike" noProof="0" err="1">
                          <a:latin typeface="Times New Roman"/>
                        </a:rPr>
                        <a:t>Tolbutamid</a:t>
                      </a:r>
                      <a:endParaRPr lang="tr-TR" sz="1600" b="0" i="0" u="none" strike="noStrike" noProof="0">
                        <a:latin typeface="Times New Roman"/>
                      </a:endParaRPr>
                    </a:p>
                    <a:p>
                      <a:pPr lvl="0" algn="ctr">
                        <a:buNone/>
                      </a:pPr>
                      <a:r>
                        <a:rPr lang="tr-TR" sz="1600" b="0" i="0" u="none" strike="noStrike" noProof="0" err="1">
                          <a:latin typeface="Times New Roman"/>
                        </a:rPr>
                        <a:t>Valproik</a:t>
                      </a:r>
                      <a:r>
                        <a:rPr lang="tr-TR" sz="1600" b="0" i="0" u="none" strike="noStrike" noProof="0">
                          <a:latin typeface="Times New Roman"/>
                        </a:rPr>
                        <a:t> Asit</a:t>
                      </a:r>
                    </a:p>
                  </a:txBody>
                  <a:tcPr/>
                </a:tc>
                <a:tc>
                  <a:txBody>
                    <a:bodyPr/>
                    <a:lstStyle/>
                    <a:p>
                      <a:pPr algn="ctr"/>
                      <a:r>
                        <a:rPr lang="tr-TR" sz="1600">
                          <a:latin typeface="Times New Roman"/>
                        </a:rPr>
                        <a:t>90-95</a:t>
                      </a:r>
                    </a:p>
                  </a:txBody>
                  <a:tcPr/>
                </a:tc>
                <a:tc>
                  <a:txBody>
                    <a:bodyPr/>
                    <a:lstStyle/>
                    <a:p>
                      <a:pPr algn="ctr"/>
                      <a:r>
                        <a:rPr lang="tr-TR" sz="1600">
                          <a:latin typeface="Times New Roman"/>
                        </a:rPr>
                        <a:t>50-60</a:t>
                      </a:r>
                    </a:p>
                  </a:txBody>
                  <a:tcPr/>
                </a:tc>
                <a:extLst>
                  <a:ext uri="{0D108BD9-81ED-4DB2-BD59-A6C34878D82A}">
                    <a16:rowId xmlns="" xmlns:a16="http://schemas.microsoft.com/office/drawing/2014/main" val="2222735118"/>
                  </a:ext>
                </a:extLst>
              </a:tr>
            </a:tbl>
          </a:graphicData>
        </a:graphic>
      </p:graphicFrame>
    </p:spTree>
    <p:extLst>
      <p:ext uri="{BB962C8B-B14F-4D97-AF65-F5344CB8AC3E}">
        <p14:creationId xmlns:p14="http://schemas.microsoft.com/office/powerpoint/2010/main" val="15518364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887232873"/>
              </p:ext>
            </p:extLst>
          </p:nvPr>
        </p:nvGraphicFramePr>
        <p:xfrm>
          <a:off x="1435100" y="803110"/>
          <a:ext cx="9445564" cy="5318289"/>
        </p:xfrm>
        <a:graphic>
          <a:graphicData uri="http://schemas.openxmlformats.org/presentationml/2006/ole">
            <mc:AlternateContent xmlns:mc="http://schemas.openxmlformats.org/markup-compatibility/2006">
              <mc:Choice xmlns:v="urn:schemas-microsoft-com:vml" Requires="v">
                <p:oleObj spid="_x0000_s82947" name="Çalışma Sayfası" r:id="rId4" imgW="7629378" imgH="4295919" progId="Excel.Sheet.12">
                  <p:embed/>
                </p:oleObj>
              </mc:Choice>
              <mc:Fallback>
                <p:oleObj name="Çalışma Sayfası" r:id="rId4" imgW="7629378" imgH="429591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803110"/>
                        <a:ext cx="9445564" cy="53182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9562286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428450448"/>
              </p:ext>
            </p:extLst>
          </p:nvPr>
        </p:nvGraphicFramePr>
        <p:xfrm>
          <a:off x="1435100" y="735519"/>
          <a:ext cx="9486900" cy="5479140"/>
        </p:xfrm>
        <a:graphic>
          <a:graphicData uri="http://schemas.openxmlformats.org/presentationml/2006/ole">
            <mc:AlternateContent xmlns:mc="http://schemas.openxmlformats.org/markup-compatibility/2006">
              <mc:Choice xmlns:v="urn:schemas-microsoft-com:vml" Requires="v">
                <p:oleObj spid="_x0000_s83971" name="Çalışma Sayfası" r:id="rId4" imgW="6448414" imgH="3724430" progId="Excel.Sheet.12">
                  <p:embed/>
                </p:oleObj>
              </mc:Choice>
              <mc:Fallback>
                <p:oleObj name="Çalışma Sayfası" r:id="rId4" imgW="6448414" imgH="372443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735519"/>
                        <a:ext cx="9486900" cy="5479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01020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239310394"/>
              </p:ext>
            </p:extLst>
          </p:nvPr>
        </p:nvGraphicFramePr>
        <p:xfrm>
          <a:off x="561976" y="660400"/>
          <a:ext cx="10667998" cy="5333999"/>
        </p:xfrm>
        <a:graphic>
          <a:graphicData uri="http://schemas.openxmlformats.org/presentationml/2006/ole">
            <mc:AlternateContent xmlns:mc="http://schemas.openxmlformats.org/markup-compatibility/2006">
              <mc:Choice xmlns:v="urn:schemas-microsoft-com:vml" Requires="v">
                <p:oleObj spid="_x0000_s84995" name="Çalışma Sayfası" r:id="rId4" imgW="7162980" imgH="3581377" progId="Excel.Sheet.12">
                  <p:embed/>
                </p:oleObj>
              </mc:Choice>
              <mc:Fallback>
                <p:oleObj name="Çalışma Sayfası" r:id="rId4" imgW="7162980" imgH="358137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 y="660400"/>
                        <a:ext cx="10667998" cy="53339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89176470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207067829"/>
              </p:ext>
            </p:extLst>
          </p:nvPr>
        </p:nvGraphicFramePr>
        <p:xfrm>
          <a:off x="1092200" y="1291097"/>
          <a:ext cx="9893300" cy="4322571"/>
        </p:xfrm>
        <a:graphic>
          <a:graphicData uri="http://schemas.openxmlformats.org/presentationml/2006/ole">
            <mc:AlternateContent xmlns:mc="http://schemas.openxmlformats.org/markup-compatibility/2006">
              <mc:Choice xmlns:v="urn:schemas-microsoft-com:vml" Requires="v">
                <p:oleObj spid="_x0000_s86019" name="Çalışma Sayfası" r:id="rId4" imgW="7172359" imgH="3133796" progId="Excel.Sheet.12">
                  <p:embed/>
                </p:oleObj>
              </mc:Choice>
              <mc:Fallback>
                <p:oleObj name="Çalışma Sayfası" r:id="rId4" imgW="7172359" imgH="3133796"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1291097"/>
                        <a:ext cx="9893300" cy="4322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5371006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166666542"/>
              </p:ext>
            </p:extLst>
          </p:nvPr>
        </p:nvGraphicFramePr>
        <p:xfrm>
          <a:off x="1778000" y="767681"/>
          <a:ext cx="8394700" cy="5170831"/>
        </p:xfrm>
        <a:graphic>
          <a:graphicData uri="http://schemas.openxmlformats.org/presentationml/2006/ole">
            <mc:AlternateContent xmlns:mc="http://schemas.openxmlformats.org/markup-compatibility/2006">
              <mc:Choice xmlns:v="urn:schemas-microsoft-com:vml" Requires="v">
                <p:oleObj spid="_x0000_s87043" name="Çalışma Sayfası" r:id="rId4" imgW="6324690" imgH="3895660" progId="Excel.Sheet.12">
                  <p:embed/>
                </p:oleObj>
              </mc:Choice>
              <mc:Fallback>
                <p:oleObj name="Çalışma Sayfası" r:id="rId4" imgW="6324690" imgH="389566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0" y="767681"/>
                        <a:ext cx="8394700" cy="5170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6856988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23392" y="1772816"/>
          <a:ext cx="11041227" cy="3456383"/>
        </p:xfrm>
        <a:graphic>
          <a:graphicData uri="http://schemas.openxmlformats.org/drawingml/2006/table">
            <a:tbl>
              <a:tblPr/>
              <a:tblGrid>
                <a:gridCol w="311551"/>
                <a:gridCol w="752016"/>
                <a:gridCol w="1487920"/>
                <a:gridCol w="1269029"/>
                <a:gridCol w="2648176"/>
                <a:gridCol w="4572535"/>
              </a:tblGrid>
              <a:tr h="3456383">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FLUOROURACIL </a:t>
                      </a:r>
                      <a:r>
                        <a:rPr lang="tr-TR" sz="800" b="0" i="0" u="none" strike="noStrike" dirty="0" err="1">
                          <a:solidFill>
                            <a:srgbClr val="000000"/>
                          </a:solidFill>
                          <a:latin typeface="Calibri"/>
                        </a:rPr>
                        <a:t>Dabur</a:t>
                      </a:r>
                      <a:r>
                        <a:rPr lang="tr-TR" sz="800" b="0" i="0" u="none" strike="noStrike" dirty="0">
                          <a:solidFill>
                            <a:srgbClr val="000000"/>
                          </a:solidFill>
                          <a:latin typeface="Calibri"/>
                        </a:rPr>
                        <a:t> </a:t>
                      </a:r>
                      <a:r>
                        <a:rPr lang="tr-TR" sz="800" b="0" i="0" u="none" strike="noStrike" dirty="0" err="1">
                          <a:solidFill>
                            <a:srgbClr val="000000"/>
                          </a:solidFill>
                          <a:latin typeface="Calibri"/>
                        </a:rPr>
                        <a:t>Fivoflu</a:t>
                      </a:r>
                      <a:r>
                        <a:rPr lang="tr-TR" sz="800" b="0" i="0" u="none" strike="noStrike" dirty="0">
                          <a:solidFill>
                            <a:srgbClr val="000000"/>
                          </a:solidFill>
                          <a:latin typeface="Calibri"/>
                        </a:rPr>
                        <a:t> Ampul(5-</a:t>
                      </a:r>
                      <a:r>
                        <a:rPr lang="tr-TR" sz="800" b="0" i="0" u="none" strike="noStrike" dirty="0" err="1">
                          <a:solidFill>
                            <a:srgbClr val="000000"/>
                          </a:solidFill>
                          <a:latin typeface="Calibri"/>
                        </a:rPr>
                        <a:t>Florourasil</a:t>
                      </a:r>
                      <a:r>
                        <a:rPr lang="tr-TR" sz="800" b="0" i="0" u="none" strike="noStrike" dirty="0">
                          <a:solidFill>
                            <a:srgbClr val="000000"/>
                          </a:solidFill>
                          <a:latin typeface="Calibri"/>
                        </a:rPr>
                        <a:t>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Farklı kanser formlarının palyatif tedavisinde tek başına veya kolorektal ve meme kanserlerinin tedavisinde kombine olarak, ayrıca pankreas bezi, karaciğerin malign tümörlerinde, karaciğer metastazında ve anal kanserde endikedir. Fluorourasil, over kanserinde, servikal kanserde, mesane ve prostat kanserinde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İlacın içerdiği maddelerden herhangi birine aşırı duyarlılık; kan değerlerinde ciddi değişiklikler, kemik iliği depresyonu, kanama; malabsorbsiyon, ağır karaciğer ve böbrek fonksiyon bozuklukları; ağır enfeksiyonlar, herpes zoster, varisella, stomatit, ağız boşluğu ve gastrointestinal ülserasyonlar, psodömembranöz enterit. Yaygın karaciğer metastazında (düşük degradasyon) dikkat edilmelidir. 5-Fluorourasil hamilelikte kesinlikle kontrendikedir.</a:t>
                      </a:r>
                      <a:br>
                        <a:rPr lang="tr-TR" sz="800" b="0" i="0" u="none" strike="noStrike">
                          <a:solidFill>
                            <a:srgbClr val="000000"/>
                          </a:solidFill>
                          <a:latin typeface="Calibri"/>
                        </a:rPr>
                      </a:br>
                      <a:r>
                        <a:rPr lang="tr-TR" sz="800" b="0" i="0" u="none" strike="noStrike">
                          <a:solidFill>
                            <a:srgbClr val="000000"/>
                          </a:solidFill>
                          <a:latin typeface="Calibri"/>
                        </a:rPr>
                        <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5-</a:t>
                      </a:r>
                      <a:r>
                        <a:rPr lang="tr-TR" sz="800" b="0" i="0" u="none" strike="noStrike" dirty="0" err="1">
                          <a:solidFill>
                            <a:srgbClr val="000000"/>
                          </a:solidFill>
                          <a:latin typeface="Calibri"/>
                        </a:rPr>
                        <a:t>florourasil</a:t>
                      </a:r>
                      <a:r>
                        <a:rPr lang="tr-TR" sz="800" b="0" i="0" u="none" strike="noStrike" dirty="0">
                          <a:solidFill>
                            <a:srgbClr val="000000"/>
                          </a:solidFill>
                          <a:latin typeface="Calibri"/>
                        </a:rPr>
                        <a:t> hızlı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bolus</a:t>
                      </a:r>
                      <a:r>
                        <a:rPr lang="tr-TR" sz="800" b="0" i="0" u="none" strike="noStrike" dirty="0">
                          <a:solidFill>
                            <a:srgbClr val="000000"/>
                          </a:solidFill>
                          <a:latin typeface="Calibri"/>
                        </a:rPr>
                        <a:t> enjeksiyon veya yavaş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şeklinde verilebilir. Ampul içeriği direkt olarak ve hızla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bir </a:t>
                      </a:r>
                      <a:r>
                        <a:rPr lang="tr-TR" sz="800" b="0" i="0" u="none" strike="noStrike" dirty="0" err="1">
                          <a:solidFill>
                            <a:srgbClr val="000000"/>
                          </a:solidFill>
                          <a:latin typeface="Calibri"/>
                        </a:rPr>
                        <a:t>venden</a:t>
                      </a:r>
                      <a:r>
                        <a:rPr lang="tr-TR" sz="800" b="0" i="0" u="none" strike="noStrike" dirty="0">
                          <a:solidFill>
                            <a:srgbClr val="000000"/>
                          </a:solidFill>
                          <a:latin typeface="Calibri"/>
                        </a:rPr>
                        <a:t> uygulanabilir. 5 gün süreyle günde 500 mg/m2 (12-13.5 mg/kg), 4 haftalık aralıklarla tekrar. 6 hafta süreyle veya gerektiği kadar haftada 600 mg/m2 (15 mg/kg). Yavaş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için ilaç 500 ml %5 dekstroz ile seyreltilmeli ve 5 gün </a:t>
                      </a:r>
                      <a:r>
                        <a:rPr lang="tr-TR" sz="800" b="0" i="0" u="none" strike="noStrike" dirty="0" err="1">
                          <a:solidFill>
                            <a:srgbClr val="000000"/>
                          </a:solidFill>
                          <a:latin typeface="Calibri"/>
                        </a:rPr>
                        <a:t>ardarda</a:t>
                      </a:r>
                      <a:r>
                        <a:rPr lang="tr-TR" sz="800" b="0" i="0" u="none" strike="noStrike" dirty="0">
                          <a:solidFill>
                            <a:srgbClr val="000000"/>
                          </a:solidFill>
                          <a:latin typeface="Calibri"/>
                        </a:rPr>
                        <a:t> 2-5 saat içinde </a:t>
                      </a:r>
                      <a:r>
                        <a:rPr lang="tr-TR" sz="800" b="0" i="0" u="none" strike="noStrike" dirty="0" err="1">
                          <a:solidFill>
                            <a:srgbClr val="000000"/>
                          </a:solidFill>
                          <a:latin typeface="Calibri"/>
                        </a:rPr>
                        <a:t>infüze</a:t>
                      </a:r>
                      <a:r>
                        <a:rPr lang="tr-TR" sz="800" b="0" i="0" u="none" strike="noStrike" dirty="0">
                          <a:solidFill>
                            <a:srgbClr val="000000"/>
                          </a:solidFill>
                          <a:latin typeface="Calibri"/>
                        </a:rPr>
                        <a:t> edilmelidir. Bu kürler dört haftada bir tekrarlanabilir.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Hematolojik: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ve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ile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immünosupresyon</a:t>
                      </a:r>
                      <a:r>
                        <a:rPr lang="tr-TR" sz="800" b="0" i="0" u="none" strike="noStrike" dirty="0">
                          <a:solidFill>
                            <a:srgbClr val="000000"/>
                          </a:solidFill>
                          <a:latin typeface="Calibri"/>
                        </a:rPr>
                        <a:t>.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kanal: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farenjit, </a:t>
                      </a:r>
                      <a:r>
                        <a:rPr lang="tr-TR" sz="800" b="0" i="0" u="none" strike="noStrike" dirty="0" err="1">
                          <a:solidFill>
                            <a:srgbClr val="000000"/>
                          </a:solidFill>
                          <a:latin typeface="Calibri"/>
                        </a:rPr>
                        <a:t>özofajit</a:t>
                      </a:r>
                      <a:r>
                        <a:rPr lang="tr-TR" sz="800" b="0" i="0" u="none" strike="noStrike" dirty="0">
                          <a:solidFill>
                            <a:srgbClr val="000000"/>
                          </a:solidFill>
                          <a:latin typeface="Calibri"/>
                        </a:rPr>
                        <a:t>, </a:t>
                      </a:r>
                      <a:r>
                        <a:rPr lang="tr-TR" sz="800" b="0" i="0" u="none" strike="noStrike" dirty="0" err="1">
                          <a:solidFill>
                            <a:srgbClr val="000000"/>
                          </a:solidFill>
                          <a:latin typeface="Calibri"/>
                        </a:rPr>
                        <a:t>enterit</a:t>
                      </a:r>
                      <a:r>
                        <a:rPr lang="tr-TR" sz="800" b="0" i="0" u="none" strike="noStrike" dirty="0">
                          <a:solidFill>
                            <a:srgbClr val="000000"/>
                          </a:solidFill>
                          <a:latin typeface="Calibri"/>
                        </a:rPr>
                        <a:t>, ülserler (özellikle ağız boşluğu), </a:t>
                      </a:r>
                      <a:r>
                        <a:rPr lang="tr-TR" sz="800" b="0" i="0" u="none" strike="noStrike" dirty="0" err="1">
                          <a:solidFill>
                            <a:srgbClr val="000000"/>
                          </a:solidFill>
                          <a:latin typeface="Calibri"/>
                        </a:rPr>
                        <a:t>hemoraji</a:t>
                      </a:r>
                      <a:r>
                        <a:rPr lang="tr-TR" sz="800" b="0" i="0" u="none" strike="noStrike" dirty="0">
                          <a:solidFill>
                            <a:srgbClr val="000000"/>
                          </a:solidFill>
                          <a:latin typeface="Calibri"/>
                        </a:rPr>
                        <a:t>, </a:t>
                      </a:r>
                      <a:r>
                        <a:rPr lang="tr-TR" sz="800" b="0" i="0" u="none" strike="noStrike" dirty="0" err="1">
                          <a:solidFill>
                            <a:srgbClr val="000000"/>
                          </a:solidFill>
                          <a:latin typeface="Calibri"/>
                        </a:rPr>
                        <a:t>malabsorbsiyon</a:t>
                      </a:r>
                      <a:r>
                        <a:rPr lang="tr-TR" sz="800" b="0" i="0" u="none" strike="noStrike" dirty="0">
                          <a:solidFill>
                            <a:srgbClr val="000000"/>
                          </a:solidFill>
                          <a:latin typeface="Calibri"/>
                        </a:rPr>
                        <a:t> görülmektedir. Bulantı, kusma ve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antiemetiklerle</a:t>
                      </a:r>
                      <a:r>
                        <a:rPr lang="tr-TR" sz="800" b="0" i="0" u="none" strike="noStrike" dirty="0">
                          <a:solidFill>
                            <a:srgbClr val="000000"/>
                          </a:solidFill>
                          <a:latin typeface="Calibri"/>
                        </a:rPr>
                        <a:t> ve </a:t>
                      </a:r>
                      <a:r>
                        <a:rPr lang="tr-TR" sz="800" b="0" i="0" u="none" strike="noStrike" dirty="0" err="1">
                          <a:solidFill>
                            <a:srgbClr val="000000"/>
                          </a:solidFill>
                          <a:latin typeface="Calibri"/>
                        </a:rPr>
                        <a:t>antidiyareik</a:t>
                      </a:r>
                      <a:r>
                        <a:rPr lang="tr-TR" sz="800" b="0" i="0" u="none" strike="noStrike" dirty="0">
                          <a:solidFill>
                            <a:srgbClr val="000000"/>
                          </a:solidFill>
                          <a:latin typeface="Calibri"/>
                        </a:rPr>
                        <a:t> ajanlarla tedavi edilebilir. Deri: Dermatit, kuru cilt, geçici </a:t>
                      </a:r>
                      <a:r>
                        <a:rPr lang="tr-TR" sz="800" b="0" i="0" u="none" strike="noStrike" dirty="0" err="1">
                          <a:solidFill>
                            <a:srgbClr val="000000"/>
                          </a:solidFill>
                          <a:latin typeface="Calibri"/>
                        </a:rPr>
                        <a:t>ekzantem</a:t>
                      </a:r>
                      <a:r>
                        <a:rPr lang="tr-TR" sz="800" b="0" i="0" u="none" strike="noStrike" dirty="0">
                          <a:solidFill>
                            <a:srgbClr val="000000"/>
                          </a:solidFill>
                          <a:latin typeface="Calibri"/>
                        </a:rPr>
                        <a:t>, ürtiker, kaşıntı, </a:t>
                      </a:r>
                      <a:r>
                        <a:rPr lang="tr-TR" sz="800" b="0" i="0" u="none" strike="noStrike" dirty="0" err="1">
                          <a:solidFill>
                            <a:srgbClr val="000000"/>
                          </a:solidFill>
                          <a:latin typeface="Calibri"/>
                        </a:rPr>
                        <a:t>fotosensitivite</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hiperpigmentasyon</a:t>
                      </a:r>
                      <a:r>
                        <a:rPr lang="tr-TR" sz="800" b="0" i="0" u="none" strike="noStrike" dirty="0">
                          <a:solidFill>
                            <a:srgbClr val="000000"/>
                          </a:solidFill>
                          <a:latin typeface="Calibri"/>
                        </a:rPr>
                        <a:t>, akne, </a:t>
                      </a:r>
                      <a:r>
                        <a:rPr lang="tr-TR" sz="800" b="0" i="0" u="none" strike="noStrike" dirty="0" err="1">
                          <a:solidFill>
                            <a:srgbClr val="000000"/>
                          </a:solidFill>
                          <a:latin typeface="Calibri"/>
                        </a:rPr>
                        <a:t>fronküloz</a:t>
                      </a:r>
                      <a:r>
                        <a:rPr lang="tr-TR" sz="800" b="0" i="0" u="none" strike="noStrike" dirty="0">
                          <a:solidFill>
                            <a:srgbClr val="000000"/>
                          </a:solidFill>
                          <a:latin typeface="Calibri"/>
                        </a:rPr>
                        <a:t>, </a:t>
                      </a:r>
                      <a:r>
                        <a:rPr lang="tr-TR" sz="800" b="0" i="0" u="none" strike="noStrike" dirty="0" err="1">
                          <a:solidFill>
                            <a:srgbClr val="000000"/>
                          </a:solidFill>
                          <a:latin typeface="Calibri"/>
                        </a:rPr>
                        <a:t>fissür</a:t>
                      </a:r>
                      <a:r>
                        <a:rPr lang="tr-TR" sz="800" b="0" i="0" u="none" strike="noStrike" dirty="0">
                          <a:solidFill>
                            <a:srgbClr val="000000"/>
                          </a:solidFill>
                          <a:latin typeface="Calibri"/>
                        </a:rPr>
                        <a:t>, </a:t>
                      </a:r>
                      <a:r>
                        <a:rPr lang="tr-TR" sz="800" b="0" i="0" u="none" strike="noStrike" dirty="0" err="1">
                          <a:solidFill>
                            <a:srgbClr val="000000"/>
                          </a:solidFill>
                          <a:latin typeface="Calibri"/>
                        </a:rPr>
                        <a:t>telanjiektazi</a:t>
                      </a:r>
                      <a:r>
                        <a:rPr lang="tr-TR" sz="800" b="0" i="0" u="none" strike="noStrike" dirty="0">
                          <a:solidFill>
                            <a:srgbClr val="000000"/>
                          </a:solidFill>
                          <a:latin typeface="Calibri"/>
                        </a:rPr>
                        <a:t>, </a:t>
                      </a:r>
                      <a:r>
                        <a:rPr lang="tr-TR" sz="800" b="0" i="0" u="none" strike="noStrike" dirty="0" err="1">
                          <a:solidFill>
                            <a:srgbClr val="000000"/>
                          </a:solidFill>
                          <a:latin typeface="Calibri"/>
                        </a:rPr>
                        <a:t>kutanöz</a:t>
                      </a:r>
                      <a:r>
                        <a:rPr lang="tr-TR" sz="800" b="0" i="0" u="none" strike="noStrike" dirty="0">
                          <a:solidFill>
                            <a:srgbClr val="000000"/>
                          </a:solidFill>
                          <a:latin typeface="Calibri"/>
                        </a:rPr>
                        <a:t> kanama; nadiren tırnakların kaybı ve tırnak değişiklikleri; avuç içi ve ayak tabanlarında </a:t>
                      </a:r>
                      <a:r>
                        <a:rPr lang="tr-TR" sz="800" b="0" i="0" u="none" strike="noStrike" dirty="0" err="1">
                          <a:solidFill>
                            <a:srgbClr val="000000"/>
                          </a:solidFill>
                          <a:latin typeface="Calibri"/>
                        </a:rPr>
                        <a:t>eritem</a:t>
                      </a:r>
                      <a:r>
                        <a:rPr lang="tr-TR" sz="800" b="0" i="0" u="none" strike="noStrike" dirty="0">
                          <a:solidFill>
                            <a:srgbClr val="000000"/>
                          </a:solidFill>
                          <a:latin typeface="Calibri"/>
                        </a:rPr>
                        <a:t> genellikle 5-</a:t>
                      </a:r>
                      <a:r>
                        <a:rPr lang="tr-TR" sz="800" b="0" i="0" u="none" strike="noStrike" dirty="0" err="1">
                          <a:solidFill>
                            <a:srgbClr val="000000"/>
                          </a:solidFill>
                          <a:latin typeface="Calibri"/>
                        </a:rPr>
                        <a:t>fluorourasil</a:t>
                      </a:r>
                      <a:r>
                        <a:rPr lang="tr-TR" sz="800" b="0" i="0" u="none" strike="noStrike" dirty="0">
                          <a:solidFill>
                            <a:srgbClr val="000000"/>
                          </a:solidFill>
                          <a:latin typeface="Calibri"/>
                        </a:rPr>
                        <a:t> tedavisi kesildikten 5-7 gün sonra azalır; </a:t>
                      </a:r>
                      <a:r>
                        <a:rPr lang="tr-TR" sz="800" b="0" i="0" u="none" strike="noStrike" dirty="0" err="1">
                          <a:solidFill>
                            <a:srgbClr val="000000"/>
                          </a:solidFill>
                          <a:latin typeface="Calibri"/>
                        </a:rPr>
                        <a:t>piridoksin</a:t>
                      </a:r>
                      <a:r>
                        <a:rPr lang="tr-TR" sz="800" b="0" i="0" u="none" strike="noStrike" dirty="0">
                          <a:solidFill>
                            <a:srgbClr val="000000"/>
                          </a:solidFill>
                          <a:latin typeface="Calibri"/>
                        </a:rPr>
                        <a:t> ile de tedavi edilebilir (100-150 mg/gün).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a:t>
                      </a:r>
                      <a:r>
                        <a:rPr lang="tr-TR" sz="800" b="0" i="0" u="none" strike="noStrike" dirty="0" err="1">
                          <a:solidFill>
                            <a:srgbClr val="000000"/>
                          </a:solidFill>
                          <a:latin typeface="Calibri"/>
                        </a:rPr>
                        <a:t>Prekardiyal</a:t>
                      </a:r>
                      <a:r>
                        <a:rPr lang="tr-TR" sz="800" b="0" i="0" u="none" strike="noStrike" dirty="0">
                          <a:solidFill>
                            <a:srgbClr val="000000"/>
                          </a:solidFill>
                          <a:latin typeface="Calibri"/>
                        </a:rPr>
                        <a:t> ağrı, </a:t>
                      </a:r>
                      <a:r>
                        <a:rPr lang="tr-TR" sz="800" b="0" i="0" u="none" strike="noStrike" dirty="0" err="1">
                          <a:solidFill>
                            <a:srgbClr val="000000"/>
                          </a:solidFill>
                          <a:latin typeface="Calibri"/>
                        </a:rPr>
                        <a:t>iskemi</a:t>
                      </a:r>
                      <a:r>
                        <a:rPr lang="tr-TR" sz="800" b="0" i="0" u="none" strike="noStrike" dirty="0">
                          <a:solidFill>
                            <a:srgbClr val="000000"/>
                          </a:solidFill>
                          <a:latin typeface="Calibri"/>
                        </a:rPr>
                        <a:t>, geçici EKG değişiklikleri, kardiyak enfarktüs. Sinir sistemi: Nadiren </a:t>
                      </a:r>
                      <a:r>
                        <a:rPr lang="tr-TR" sz="800" b="0" i="0" u="none" strike="noStrike" dirty="0" err="1">
                          <a:solidFill>
                            <a:srgbClr val="000000"/>
                          </a:solidFill>
                          <a:latin typeface="Calibri"/>
                        </a:rPr>
                        <a:t>konfüzyon</a:t>
                      </a:r>
                      <a:r>
                        <a:rPr lang="tr-TR" sz="800" b="0" i="0" u="none" strike="noStrike" dirty="0">
                          <a:solidFill>
                            <a:srgbClr val="000000"/>
                          </a:solidFill>
                          <a:latin typeface="Calibri"/>
                        </a:rPr>
                        <a:t>, </a:t>
                      </a:r>
                      <a:r>
                        <a:rPr lang="tr-TR" sz="800" b="0" i="0" u="none" strike="noStrike" dirty="0" err="1">
                          <a:solidFill>
                            <a:srgbClr val="000000"/>
                          </a:solidFill>
                          <a:latin typeface="Calibri"/>
                        </a:rPr>
                        <a:t>somnolans</a:t>
                      </a:r>
                      <a:r>
                        <a:rPr lang="tr-TR" sz="800" b="0" i="0" u="none" strike="noStrike" dirty="0">
                          <a:solidFill>
                            <a:srgbClr val="000000"/>
                          </a:solidFill>
                          <a:latin typeface="Calibri"/>
                        </a:rPr>
                        <a:t>, </a:t>
                      </a:r>
                      <a:r>
                        <a:rPr lang="tr-TR" sz="800" b="0" i="0" u="none" strike="noStrike" dirty="0" err="1">
                          <a:solidFill>
                            <a:srgbClr val="000000"/>
                          </a:solidFill>
                          <a:latin typeface="Calibri"/>
                        </a:rPr>
                        <a:t>ataksi</a:t>
                      </a:r>
                      <a:r>
                        <a:rPr lang="tr-TR" sz="800" b="0" i="0" u="none" strike="noStrike" dirty="0">
                          <a:solidFill>
                            <a:srgbClr val="000000"/>
                          </a:solidFill>
                          <a:latin typeface="Calibri"/>
                        </a:rPr>
                        <a:t>, </a:t>
                      </a:r>
                      <a:r>
                        <a:rPr lang="tr-TR" sz="800" b="0" i="0" u="none" strike="noStrike" dirty="0" err="1">
                          <a:solidFill>
                            <a:srgbClr val="000000"/>
                          </a:solidFill>
                          <a:latin typeface="Calibri"/>
                        </a:rPr>
                        <a:t>öfori</a:t>
                      </a:r>
                      <a:r>
                        <a:rPr lang="tr-TR" sz="800" b="0" i="0" u="none" strike="noStrike" dirty="0">
                          <a:solidFill>
                            <a:srgbClr val="000000"/>
                          </a:solidFill>
                          <a:latin typeface="Calibri"/>
                        </a:rPr>
                        <a:t>, </a:t>
                      </a:r>
                      <a:r>
                        <a:rPr lang="tr-TR" sz="800" b="0" i="0" u="none" strike="noStrike" dirty="0" err="1">
                          <a:solidFill>
                            <a:srgbClr val="000000"/>
                          </a:solidFill>
                          <a:latin typeface="Calibri"/>
                        </a:rPr>
                        <a:t>fotofobi</a:t>
                      </a:r>
                      <a:r>
                        <a:rPr lang="tr-TR" sz="800" b="0" i="0" u="none" strike="noStrike" dirty="0">
                          <a:solidFill>
                            <a:srgbClr val="000000"/>
                          </a:solidFill>
                          <a:latin typeface="Calibri"/>
                        </a:rPr>
                        <a:t>, </a:t>
                      </a:r>
                      <a:r>
                        <a:rPr lang="tr-TR" sz="800" b="0" i="0" u="none" strike="noStrike" dirty="0" err="1">
                          <a:solidFill>
                            <a:srgbClr val="000000"/>
                          </a:solidFill>
                          <a:latin typeface="Calibri"/>
                        </a:rPr>
                        <a:t>nistagmus</a:t>
                      </a:r>
                      <a:r>
                        <a:rPr lang="tr-TR" sz="800" b="0" i="0" u="none" strike="noStrike" dirty="0">
                          <a:solidFill>
                            <a:srgbClr val="000000"/>
                          </a:solidFill>
                          <a:latin typeface="Calibri"/>
                        </a:rPr>
                        <a:t>, </a:t>
                      </a:r>
                      <a:r>
                        <a:rPr lang="tr-TR" sz="800" b="0" i="0" u="none" strike="noStrike" dirty="0" err="1">
                          <a:solidFill>
                            <a:srgbClr val="000000"/>
                          </a:solidFill>
                          <a:latin typeface="Calibri"/>
                        </a:rPr>
                        <a:t>retrobulbar</a:t>
                      </a:r>
                      <a:r>
                        <a:rPr lang="tr-TR" sz="800" b="0" i="0" u="none" strike="noStrike" dirty="0">
                          <a:solidFill>
                            <a:srgbClr val="000000"/>
                          </a:solidFill>
                          <a:latin typeface="Calibri"/>
                        </a:rPr>
                        <a:t> </a:t>
                      </a:r>
                      <a:r>
                        <a:rPr lang="tr-TR" sz="800" b="0" i="0" u="none" strike="noStrike" dirty="0" err="1">
                          <a:solidFill>
                            <a:srgbClr val="000000"/>
                          </a:solidFill>
                          <a:latin typeface="Calibri"/>
                        </a:rPr>
                        <a:t>nevrit</a:t>
                      </a:r>
                      <a:r>
                        <a:rPr lang="tr-TR" sz="800" b="0" i="0" u="none" strike="noStrike" dirty="0">
                          <a:solidFill>
                            <a:srgbClr val="000000"/>
                          </a:solidFill>
                          <a:latin typeface="Calibri"/>
                        </a:rPr>
                        <a:t>, </a:t>
                      </a:r>
                      <a:r>
                        <a:rPr lang="tr-TR" sz="800" b="0" i="0" u="none" strike="noStrike" dirty="0" err="1">
                          <a:solidFill>
                            <a:srgbClr val="000000"/>
                          </a:solidFill>
                          <a:latin typeface="Calibri"/>
                        </a:rPr>
                        <a:t>disartri</a:t>
                      </a:r>
                      <a:r>
                        <a:rPr lang="tr-TR" sz="800" b="0" i="0" u="none" strike="noStrike" dirty="0">
                          <a:solidFill>
                            <a:srgbClr val="000000"/>
                          </a:solidFill>
                          <a:latin typeface="Calibri"/>
                        </a:rPr>
                        <a:t>, MSS fonksiyonlarında </a:t>
                      </a:r>
                      <a:r>
                        <a:rPr lang="tr-TR" sz="800" b="0" i="0" u="none" strike="noStrike" dirty="0" err="1">
                          <a:solidFill>
                            <a:srgbClr val="000000"/>
                          </a:solidFill>
                          <a:latin typeface="Calibri"/>
                        </a:rPr>
                        <a:t>reversibl</a:t>
                      </a:r>
                      <a:r>
                        <a:rPr lang="tr-TR" sz="800" b="0" i="0" u="none" strike="noStrike" dirty="0">
                          <a:solidFill>
                            <a:srgbClr val="000000"/>
                          </a:solidFill>
                          <a:latin typeface="Calibri"/>
                        </a:rPr>
                        <a:t> bozukluklar. Diğer: </a:t>
                      </a:r>
                      <a:r>
                        <a:rPr lang="tr-TR" sz="800" b="0" i="0" u="none" strike="noStrike" dirty="0" err="1">
                          <a:solidFill>
                            <a:srgbClr val="000000"/>
                          </a:solidFill>
                          <a:latin typeface="Calibri"/>
                        </a:rPr>
                        <a:t>Hemolitik</a:t>
                      </a:r>
                      <a:r>
                        <a:rPr lang="tr-TR" sz="800" b="0" i="0" u="none" strike="noStrike" dirty="0">
                          <a:solidFill>
                            <a:srgbClr val="000000"/>
                          </a:solidFill>
                          <a:latin typeface="Calibri"/>
                        </a:rPr>
                        <a:t> anemi, karaciğer hasarı (nadiren nekroz), böbrek bozuklukları, </a:t>
                      </a:r>
                      <a:r>
                        <a:rPr lang="tr-TR" sz="800" b="0" i="0" u="none" strike="noStrike" dirty="0" err="1">
                          <a:solidFill>
                            <a:srgbClr val="000000"/>
                          </a:solidFill>
                          <a:latin typeface="Calibri"/>
                        </a:rPr>
                        <a:t>hiperürisemi</a:t>
                      </a:r>
                      <a:r>
                        <a:rPr lang="tr-TR" sz="800" b="0" i="0" u="none" strike="noStrike" dirty="0">
                          <a:solidFill>
                            <a:srgbClr val="000000"/>
                          </a:solidFill>
                          <a:latin typeface="Calibri"/>
                        </a:rPr>
                        <a:t>, </a:t>
                      </a:r>
                      <a:r>
                        <a:rPr lang="tr-TR" sz="800" b="0" i="0" u="none" strike="noStrike" dirty="0" err="1">
                          <a:solidFill>
                            <a:srgbClr val="000000"/>
                          </a:solidFill>
                          <a:latin typeface="Calibri"/>
                        </a:rPr>
                        <a:t>spermatojenez</a:t>
                      </a:r>
                      <a:r>
                        <a:rPr lang="tr-TR" sz="800" b="0" i="0" u="none" strike="noStrike" dirty="0">
                          <a:solidFill>
                            <a:srgbClr val="000000"/>
                          </a:solidFill>
                          <a:latin typeface="Calibri"/>
                        </a:rPr>
                        <a:t> ve </a:t>
                      </a:r>
                      <a:r>
                        <a:rPr lang="tr-TR" sz="800" b="0" i="0" u="none" strike="noStrike" dirty="0" err="1">
                          <a:solidFill>
                            <a:srgbClr val="000000"/>
                          </a:solidFill>
                          <a:latin typeface="Calibri"/>
                        </a:rPr>
                        <a:t>ovülasyonda</a:t>
                      </a:r>
                      <a:r>
                        <a:rPr lang="tr-TR" sz="800" b="0" i="0" u="none" strike="noStrike" dirty="0">
                          <a:solidFill>
                            <a:srgbClr val="000000"/>
                          </a:solidFill>
                          <a:latin typeface="Calibri"/>
                        </a:rPr>
                        <a:t> bozukluklar, </a:t>
                      </a:r>
                      <a:r>
                        <a:rPr lang="tr-TR" sz="800" b="0" i="0" u="none" strike="noStrike" dirty="0" err="1">
                          <a:solidFill>
                            <a:srgbClr val="000000"/>
                          </a:solidFill>
                          <a:latin typeface="Calibri"/>
                        </a:rPr>
                        <a:t>anafilaktik</a:t>
                      </a:r>
                      <a:r>
                        <a:rPr lang="tr-TR" sz="800" b="0" i="0" u="none" strike="noStrike" dirty="0">
                          <a:solidFill>
                            <a:srgbClr val="000000"/>
                          </a:solidFill>
                          <a:latin typeface="Calibri"/>
                        </a:rPr>
                        <a:t> şok derecesine kadar varabilen </a:t>
                      </a:r>
                      <a:r>
                        <a:rPr lang="tr-TR" sz="800" b="0" i="0" u="none" strike="noStrike" dirty="0" err="1">
                          <a:solidFill>
                            <a:srgbClr val="000000"/>
                          </a:solidFill>
                          <a:latin typeface="Calibri"/>
                        </a:rPr>
                        <a:t>bronkospazm</a:t>
                      </a:r>
                      <a:r>
                        <a:rPr lang="tr-TR" sz="800" b="0" i="0" u="none" strike="noStrike" dirty="0">
                          <a:solidFill>
                            <a:srgbClr val="000000"/>
                          </a:solidFill>
                          <a:latin typeface="Calibri"/>
                        </a:rPr>
                        <a:t>, öksürük, burun kanaması, çok nadir olarak lakrimal akışta artma ve lakrimal kanalın daralması.</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23392" y="620689"/>
          <a:ext cx="11072778" cy="4269425"/>
        </p:xfrm>
        <a:graphic>
          <a:graphicData uri="http://schemas.openxmlformats.org/drawingml/2006/table">
            <a:tbl>
              <a:tblPr/>
              <a:tblGrid>
                <a:gridCol w="312441"/>
                <a:gridCol w="754165"/>
                <a:gridCol w="1492172"/>
                <a:gridCol w="1272656"/>
                <a:gridCol w="2655743"/>
                <a:gridCol w="4585601"/>
              </a:tblGrid>
              <a:tr h="2880320">
                <a:tc>
                  <a:txBody>
                    <a:bodyPr/>
                    <a:lstStyle/>
                    <a:p>
                      <a:pPr algn="ctr" fontAlgn="ctr"/>
                      <a:r>
                        <a:rPr lang="tr-TR" sz="1000" b="1" i="0" u="none" strike="noStrike" dirty="0">
                          <a:solidFill>
                            <a:srgbClr val="000000"/>
                          </a:solidFill>
                          <a:latin typeface="Calibri"/>
                        </a:rPr>
                        <a:t>ANTİMETABOLİTLER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ALIMTA İnfüzyon Solüsyonu(Pemetrekset disodyum 500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Malign plevral mezotelyomalı hastaların tedavisinde platin ile kombine olarak endikedir. Tek başına, daha önceki kemoterapisi başarılı olmayan lokal olarak ilerlemiş veya metastatik küçük hücreli dışı akciğer kanseri hastalarının tedavisinde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İlacın içerdiği maddelerden herhangi birine karşı bilinen aşırı duyarlılıkta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Malign</a:t>
                      </a:r>
                      <a:r>
                        <a:rPr lang="tr-TR" sz="800" b="0" i="0" u="none" strike="noStrike" dirty="0">
                          <a:solidFill>
                            <a:srgbClr val="000000"/>
                          </a:solidFill>
                          <a:latin typeface="Calibri"/>
                        </a:rPr>
                        <a:t> </a:t>
                      </a:r>
                      <a:r>
                        <a:rPr lang="tr-TR" sz="800" b="0" i="0" u="none" strike="noStrike" dirty="0" err="1">
                          <a:solidFill>
                            <a:srgbClr val="000000"/>
                          </a:solidFill>
                          <a:latin typeface="Calibri"/>
                        </a:rPr>
                        <a:t>plevral</a:t>
                      </a:r>
                      <a:r>
                        <a:rPr lang="tr-TR" sz="800" b="0" i="0" u="none" strike="noStrike" dirty="0">
                          <a:solidFill>
                            <a:srgbClr val="000000"/>
                          </a:solidFill>
                          <a:latin typeface="Calibri"/>
                        </a:rPr>
                        <a:t> </a:t>
                      </a:r>
                      <a:r>
                        <a:rPr lang="tr-TR" sz="800" b="0" i="0" u="none" strike="noStrike" dirty="0" err="1">
                          <a:solidFill>
                            <a:srgbClr val="000000"/>
                          </a:solidFill>
                          <a:latin typeface="Calibri"/>
                        </a:rPr>
                        <a:t>mezotelyoma</a:t>
                      </a:r>
                      <a:r>
                        <a:rPr lang="tr-TR" sz="800" b="0" i="0" u="none" strike="noStrike" dirty="0">
                          <a:solidFill>
                            <a:srgbClr val="000000"/>
                          </a:solidFill>
                          <a:latin typeface="Calibri"/>
                        </a:rPr>
                        <a:t>: Önerilen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dozu her 21 günlük kürün ilk gününde 10 dakikalık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şeklinde uygulanmak üzere, 500 mg/m2'dir. Önerilen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dozu her 21 günlük kürün ilk gününde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a:t>
                      </a:r>
                      <a:r>
                        <a:rPr lang="tr-TR" sz="800" b="0" i="0" u="none" strike="noStrike" dirty="0" err="1">
                          <a:solidFill>
                            <a:srgbClr val="000000"/>
                          </a:solidFill>
                          <a:latin typeface="Calibri"/>
                        </a:rPr>
                        <a:t>infüzyonunun</a:t>
                      </a:r>
                      <a:r>
                        <a:rPr lang="tr-TR" sz="800" b="0" i="0" u="none" strike="noStrike" dirty="0">
                          <a:solidFill>
                            <a:srgbClr val="000000"/>
                          </a:solidFill>
                          <a:latin typeface="Calibri"/>
                        </a:rPr>
                        <a:t> tamamlanmasından yaklaşık 30 dakika sonra, iki saatlik bir süreyle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ile uygulanmak üzere, 75 mg/m2'dir. Klinik uygulamaya uygun olarak,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verilmeden önce ve/veya sonrasında hastaların </a:t>
                      </a:r>
                      <a:r>
                        <a:rPr lang="tr-TR" sz="800" b="0" i="0" u="none" strike="noStrike" dirty="0" err="1">
                          <a:solidFill>
                            <a:srgbClr val="000000"/>
                          </a:solidFill>
                          <a:latin typeface="Calibri"/>
                        </a:rPr>
                        <a:t>hidrasyonu</a:t>
                      </a:r>
                      <a:r>
                        <a:rPr lang="tr-TR" sz="800" b="0" i="0" u="none" strike="noStrike" dirty="0">
                          <a:solidFill>
                            <a:srgbClr val="000000"/>
                          </a:solidFill>
                          <a:latin typeface="Calibri"/>
                        </a:rPr>
                        <a:t> sağlanmalıdır. Küçük hücreli dışı akciğer kanseri: Önerilen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dozu her 21 günlük kürün ilk gününde 10 dakikalık </a:t>
                      </a:r>
                      <a:r>
                        <a:rPr lang="tr-TR" sz="800" b="0" i="0" u="none" strike="noStrike" dirty="0" err="1">
                          <a:solidFill>
                            <a:srgbClr val="000000"/>
                          </a:solidFill>
                          <a:latin typeface="Calibri"/>
                        </a:rPr>
                        <a:t>intravenöz</a:t>
                      </a:r>
                      <a:r>
                        <a:rPr lang="tr-TR" sz="800" b="0" i="0" u="none" strike="noStrike" dirty="0">
                          <a:solidFill>
                            <a:srgbClr val="000000"/>
                          </a:solidFill>
                          <a:latin typeface="Calibri"/>
                        </a:rPr>
                        <a:t>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şeklinde uygulanmak üzere, 500 mg/m2'dir. </a:t>
                      </a:r>
                      <a:r>
                        <a:rPr lang="tr-TR" sz="800" b="0" i="0" u="none" strike="noStrike" dirty="0" err="1">
                          <a:solidFill>
                            <a:srgbClr val="000000"/>
                          </a:solidFill>
                          <a:latin typeface="Calibri"/>
                        </a:rPr>
                        <a:t>Premedikasyon</a:t>
                      </a:r>
                      <a:r>
                        <a:rPr lang="tr-TR" sz="800" b="0" i="0" u="none" strike="noStrike" dirty="0">
                          <a:solidFill>
                            <a:srgbClr val="000000"/>
                          </a:solidFill>
                          <a:latin typeface="Calibri"/>
                        </a:rPr>
                        <a:t> rejimi: Cilt reaksiyonlarının sıklık ve şiddetini azaltmak için,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uygulamasının önceki gününde, uygulama gününde ve uygulamadan sonraki günde </a:t>
                      </a:r>
                      <a:r>
                        <a:rPr lang="tr-TR" sz="800" b="0" i="0" u="none" strike="noStrike" dirty="0" err="1">
                          <a:solidFill>
                            <a:srgbClr val="000000"/>
                          </a:solidFill>
                          <a:latin typeface="Calibri"/>
                        </a:rPr>
                        <a:t>kortikosteroid</a:t>
                      </a:r>
                      <a:r>
                        <a:rPr lang="tr-TR" sz="800" b="0" i="0" u="none" strike="noStrike" dirty="0">
                          <a:solidFill>
                            <a:srgbClr val="000000"/>
                          </a:solidFill>
                          <a:latin typeface="Calibri"/>
                        </a:rPr>
                        <a:t> verilmelidir. Verilen </a:t>
                      </a:r>
                      <a:r>
                        <a:rPr lang="tr-TR" sz="800" b="0" i="0" u="none" strike="noStrike" dirty="0" err="1">
                          <a:solidFill>
                            <a:srgbClr val="000000"/>
                          </a:solidFill>
                          <a:latin typeface="Calibri"/>
                        </a:rPr>
                        <a:t>kortikosteroid</a:t>
                      </a:r>
                      <a:r>
                        <a:rPr lang="tr-TR" sz="800" b="0" i="0" u="none" strike="noStrike" dirty="0">
                          <a:solidFill>
                            <a:srgbClr val="000000"/>
                          </a:solidFill>
                          <a:latin typeface="Calibri"/>
                        </a:rPr>
                        <a:t> oral olarak günde iki kez uygulanan 4 mg </a:t>
                      </a:r>
                      <a:r>
                        <a:rPr lang="tr-TR" sz="800" b="0" i="0" u="none" strike="noStrike" dirty="0" err="1">
                          <a:solidFill>
                            <a:srgbClr val="000000"/>
                          </a:solidFill>
                          <a:latin typeface="Calibri"/>
                        </a:rPr>
                        <a:t>deksametazona</a:t>
                      </a:r>
                      <a:r>
                        <a:rPr lang="tr-TR" sz="800" b="0" i="0" u="none" strike="noStrike" dirty="0">
                          <a:solidFill>
                            <a:srgbClr val="000000"/>
                          </a:solidFill>
                          <a:latin typeface="Calibri"/>
                        </a:rPr>
                        <a:t> eşdeğer olmalıdır. </a:t>
                      </a:r>
                      <a:r>
                        <a:rPr lang="tr-TR" sz="800" b="0" i="0" u="none" strike="noStrike" dirty="0" err="1">
                          <a:solidFill>
                            <a:srgbClr val="000000"/>
                          </a:solidFill>
                          <a:latin typeface="Calibri"/>
                        </a:rPr>
                        <a:t>Toksisiteyi</a:t>
                      </a:r>
                      <a:r>
                        <a:rPr lang="tr-TR" sz="800" b="0" i="0" u="none" strike="noStrike" dirty="0">
                          <a:solidFill>
                            <a:srgbClr val="000000"/>
                          </a:solidFill>
                          <a:latin typeface="Calibri"/>
                        </a:rPr>
                        <a:t> azaltmak için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ile tedavi edilen hastalara vitamin desteği de verilmelidir. Hastalar günlük olarak oral </a:t>
                      </a:r>
                      <a:r>
                        <a:rPr lang="tr-TR" sz="800" b="0" i="0" u="none" strike="noStrike" dirty="0" err="1">
                          <a:solidFill>
                            <a:srgbClr val="000000"/>
                          </a:solidFill>
                          <a:latin typeface="Calibri"/>
                        </a:rPr>
                        <a:t>folik</a:t>
                      </a:r>
                      <a:r>
                        <a:rPr lang="tr-TR" sz="800" b="0" i="0" u="none" strike="noStrike" dirty="0">
                          <a:solidFill>
                            <a:srgbClr val="000000"/>
                          </a:solidFill>
                          <a:latin typeface="Calibri"/>
                        </a:rPr>
                        <a:t> asit veya </a:t>
                      </a:r>
                      <a:r>
                        <a:rPr lang="tr-TR" sz="800" b="0" i="0" u="none" strike="noStrike" dirty="0" err="1">
                          <a:solidFill>
                            <a:srgbClr val="000000"/>
                          </a:solidFill>
                          <a:latin typeface="Calibri"/>
                        </a:rPr>
                        <a:t>folik</a:t>
                      </a:r>
                      <a:r>
                        <a:rPr lang="tr-TR" sz="800" b="0" i="0" u="none" strike="noStrike" dirty="0">
                          <a:solidFill>
                            <a:srgbClr val="000000"/>
                          </a:solidFill>
                          <a:latin typeface="Calibri"/>
                        </a:rPr>
                        <a:t> asit içeren (350 ile 1000 </a:t>
                      </a:r>
                      <a:r>
                        <a:rPr lang="tr-TR" sz="800" b="0" i="0" u="none" strike="noStrike" dirty="0" err="1">
                          <a:solidFill>
                            <a:srgbClr val="000000"/>
                          </a:solidFill>
                          <a:latin typeface="Calibri"/>
                        </a:rPr>
                        <a:t>mcg</a:t>
                      </a:r>
                      <a:r>
                        <a:rPr lang="tr-TR" sz="800" b="0" i="0" u="none" strike="noStrike" dirty="0">
                          <a:solidFill>
                            <a:srgbClr val="000000"/>
                          </a:solidFill>
                          <a:latin typeface="Calibri"/>
                        </a:rPr>
                        <a:t>) </a:t>
                      </a:r>
                      <a:r>
                        <a:rPr lang="tr-TR" sz="800" b="0" i="0" u="none" strike="noStrike" dirty="0" err="1">
                          <a:solidFill>
                            <a:srgbClr val="000000"/>
                          </a:solidFill>
                          <a:latin typeface="Calibri"/>
                        </a:rPr>
                        <a:t>multivitamin</a:t>
                      </a:r>
                      <a:r>
                        <a:rPr lang="tr-TR" sz="800" b="0" i="0" u="none" strike="noStrike" dirty="0">
                          <a:solidFill>
                            <a:srgbClr val="000000"/>
                          </a:solidFill>
                          <a:latin typeface="Calibri"/>
                        </a:rPr>
                        <a:t> kullanmalıdırlar. İlk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dozundan önceki yedi günde en az beş doz </a:t>
                      </a:r>
                      <a:r>
                        <a:rPr lang="tr-TR" sz="800" b="0" i="0" u="none" strike="noStrike" dirty="0" err="1">
                          <a:solidFill>
                            <a:srgbClr val="000000"/>
                          </a:solidFill>
                          <a:latin typeface="Calibri"/>
                        </a:rPr>
                        <a:t>folik</a:t>
                      </a:r>
                      <a:r>
                        <a:rPr lang="tr-TR" sz="800" b="0" i="0" u="none" strike="noStrike" dirty="0">
                          <a:solidFill>
                            <a:srgbClr val="000000"/>
                          </a:solidFill>
                          <a:latin typeface="Calibri"/>
                        </a:rPr>
                        <a:t> asit alınmalı ve bu doz uygulaması tüm tedavi kürü boyunca ve son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dozundan sonra da 21 gün daha devam ettirilmelidir. Hastalara ilk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dozundan önceki haftada ve bunun ardından her üç kürde i.m. B12 vitamini (1000 </a:t>
                      </a:r>
                      <a:r>
                        <a:rPr lang="tr-TR" sz="800" b="0" i="0" u="none" strike="noStrike" dirty="0" err="1">
                          <a:solidFill>
                            <a:srgbClr val="000000"/>
                          </a:solidFill>
                          <a:latin typeface="Calibri"/>
                        </a:rPr>
                        <a:t>mcg</a:t>
                      </a:r>
                      <a:r>
                        <a:rPr lang="tr-TR" sz="800" b="0" i="0" u="none" strike="noStrike" dirty="0">
                          <a:solidFill>
                            <a:srgbClr val="000000"/>
                          </a:solidFill>
                          <a:latin typeface="Calibri"/>
                        </a:rPr>
                        <a:t>) enjeksiyonu yapılmalıdır. Bunun dışında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uygulaması ile aynı günde ek B12 vitamini enjeksiyonları da uygulanabilir.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uygulanan hastalar her dozdan önce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sayımını da içeren, tam kan sayımı ile izlenmelidir. Bir sonraki kürün başlangıcındaki doz ayarlaması bir önceki tedavi küründeki en düşük hematolojik sayımlara veya maksimum hematolojik olmayan </a:t>
                      </a:r>
                      <a:r>
                        <a:rPr lang="tr-TR" sz="800" b="0" i="0" u="none" strike="noStrike" dirty="0" err="1">
                          <a:solidFill>
                            <a:srgbClr val="000000"/>
                          </a:solidFill>
                          <a:latin typeface="Calibri"/>
                        </a:rPr>
                        <a:t>toksisiteye</a:t>
                      </a:r>
                      <a:r>
                        <a:rPr lang="tr-TR" sz="800" b="0" i="0" u="none" strike="noStrike" dirty="0">
                          <a:solidFill>
                            <a:srgbClr val="000000"/>
                          </a:solidFill>
                          <a:latin typeface="Calibri"/>
                        </a:rPr>
                        <a:t> dayanarak yapılmalıdır.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bulguları düzelene kadar tedavi ertelenebilir. Çocuklarda güvenilirlik ve etkinliği araştırılmamış olduğundan, </a:t>
                      </a:r>
                      <a:r>
                        <a:rPr lang="tr-TR" sz="800" b="0" i="0" u="none" strike="noStrike" dirty="0" err="1">
                          <a:solidFill>
                            <a:srgbClr val="000000"/>
                          </a:solidFill>
                          <a:latin typeface="Calibri"/>
                        </a:rPr>
                        <a:t>pemetreksetin</a:t>
                      </a:r>
                      <a:r>
                        <a:rPr lang="tr-TR" sz="800" b="0" i="0" u="none" strike="noStrike" dirty="0">
                          <a:solidFill>
                            <a:srgbClr val="000000"/>
                          </a:solidFill>
                          <a:latin typeface="Calibri"/>
                        </a:rPr>
                        <a:t> 18 yaşın altındaki hastalarda kullanılması önerilmemektedir.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Sisplatin</a:t>
                      </a:r>
                      <a:r>
                        <a:rPr lang="tr-TR" sz="800" b="0" i="0" u="none" strike="noStrike" dirty="0">
                          <a:solidFill>
                            <a:srgbClr val="000000"/>
                          </a:solidFill>
                          <a:latin typeface="Calibri"/>
                        </a:rPr>
                        <a:t> ve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kullanmak üzere </a:t>
                      </a:r>
                      <a:r>
                        <a:rPr lang="tr-TR" sz="800" b="0" i="0" u="none" strike="noStrike" dirty="0" err="1">
                          <a:solidFill>
                            <a:srgbClr val="000000"/>
                          </a:solidFill>
                          <a:latin typeface="Calibri"/>
                        </a:rPr>
                        <a:t>randomize</a:t>
                      </a:r>
                      <a:r>
                        <a:rPr lang="tr-TR" sz="800" b="0" i="0" u="none" strike="noStrike" dirty="0">
                          <a:solidFill>
                            <a:srgbClr val="000000"/>
                          </a:solidFill>
                          <a:latin typeface="Calibri"/>
                        </a:rPr>
                        <a:t> olan hastaların %10 ve daha fazlasında (sık sık) bildirilmiş olan klinik olarak anlamlı genel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kriterleri (GTK) </a:t>
                      </a:r>
                      <a:r>
                        <a:rPr lang="tr-TR" sz="800" b="0" i="0" u="none" strike="noStrike" dirty="0" err="1">
                          <a:solidFill>
                            <a:srgbClr val="000000"/>
                          </a:solidFill>
                          <a:latin typeface="Calibri"/>
                        </a:rPr>
                        <a:t>toksisiteleri</a:t>
                      </a:r>
                      <a:r>
                        <a:rPr lang="tr-TR" sz="800" b="0" i="0" u="none" strike="noStrike" dirty="0">
                          <a:solidFill>
                            <a:srgbClr val="000000"/>
                          </a:solidFill>
                          <a:latin typeface="Calibri"/>
                        </a:rPr>
                        <a:t>: </a:t>
                      </a:r>
                      <a:r>
                        <a:rPr lang="tr-TR" sz="800" b="0" i="0" u="none" strike="noStrike" dirty="0" err="1">
                          <a:solidFill>
                            <a:srgbClr val="000000"/>
                          </a:solidFill>
                          <a:latin typeface="Calibri"/>
                        </a:rPr>
                        <a:t>Nötrofil</a:t>
                      </a:r>
                      <a:r>
                        <a:rPr lang="tr-TR" sz="800" b="0" i="0" u="none" strike="noStrike" dirty="0">
                          <a:solidFill>
                            <a:srgbClr val="000000"/>
                          </a:solidFill>
                          <a:latin typeface="Calibri"/>
                        </a:rPr>
                        <a:t>, lökosit, hemoglobin,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bulantı, kusma,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farenjit,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konstipasyon</a:t>
                      </a:r>
                      <a:r>
                        <a:rPr lang="tr-TR" sz="800" b="0" i="0" u="none" strike="noStrike" dirty="0">
                          <a:solidFill>
                            <a:srgbClr val="000000"/>
                          </a:solidFill>
                          <a:latin typeface="Calibri"/>
                        </a:rPr>
                        <a:t>, yorgunluk, </a:t>
                      </a:r>
                      <a:r>
                        <a:rPr lang="tr-TR" sz="800" b="0" i="0" u="none" strike="noStrike" dirty="0" err="1">
                          <a:solidFill>
                            <a:srgbClr val="000000"/>
                          </a:solidFill>
                          <a:latin typeface="Calibri"/>
                        </a:rPr>
                        <a:t>sensoriyel</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klirensinde</a:t>
                      </a:r>
                      <a:r>
                        <a:rPr lang="tr-TR" sz="800" b="0" i="0" u="none" strike="noStrike" dirty="0">
                          <a:solidFill>
                            <a:srgbClr val="000000"/>
                          </a:solidFill>
                          <a:latin typeface="Calibri"/>
                        </a:rPr>
                        <a:t> azalma, döküntü,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Sık (&gt;%1-=&lt;%5): Artmış AST, ALT ve GGT, enfeksiyon, yüksek ateş, </a:t>
                      </a:r>
                      <a:r>
                        <a:rPr lang="tr-TR" sz="800" b="0" i="0" u="none" strike="noStrike" dirty="0" err="1">
                          <a:solidFill>
                            <a:srgbClr val="000000"/>
                          </a:solidFill>
                          <a:latin typeface="Calibri"/>
                        </a:rPr>
                        <a:t>febril</a:t>
                      </a:r>
                      <a:r>
                        <a:rPr lang="tr-TR" sz="800" b="0" i="0" u="none" strike="noStrike" dirty="0">
                          <a:solidFill>
                            <a:srgbClr val="000000"/>
                          </a:solidFill>
                          <a:latin typeface="Calibri"/>
                        </a:rPr>
                        <a:t>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böbrek yetmezliği, göğüs ağrısı ve ürtikerdir. Yaygın: </a:t>
                      </a:r>
                      <a:r>
                        <a:rPr lang="tr-TR" sz="800" b="0" i="0" u="none" strike="noStrike" dirty="0" err="1">
                          <a:solidFill>
                            <a:srgbClr val="000000"/>
                          </a:solidFill>
                          <a:latin typeface="Calibri"/>
                        </a:rPr>
                        <a:t>Konjunktivit</a:t>
                      </a:r>
                      <a:r>
                        <a:rPr lang="tr-TR" sz="800" b="0" i="0" u="none" strike="noStrike" dirty="0">
                          <a:solidFill>
                            <a:srgbClr val="000000"/>
                          </a:solidFill>
                          <a:latin typeface="Calibri"/>
                        </a:rPr>
                        <a:t>, </a:t>
                      </a:r>
                      <a:r>
                        <a:rPr lang="tr-TR" sz="800" b="0" i="0" u="none" strike="noStrike" dirty="0" err="1">
                          <a:solidFill>
                            <a:srgbClr val="000000"/>
                          </a:solidFill>
                          <a:latin typeface="Calibri"/>
                        </a:rPr>
                        <a:t>dispepsi</a:t>
                      </a:r>
                      <a:r>
                        <a:rPr lang="tr-TR" sz="800" b="0" i="0" u="none" strike="noStrike" dirty="0">
                          <a:solidFill>
                            <a:srgbClr val="000000"/>
                          </a:solidFill>
                          <a:latin typeface="Calibri"/>
                        </a:rPr>
                        <a:t>, </a:t>
                      </a:r>
                      <a:r>
                        <a:rPr lang="tr-TR" sz="800" b="0" i="0" u="none" strike="noStrike" dirty="0" err="1">
                          <a:solidFill>
                            <a:srgbClr val="000000"/>
                          </a:solidFill>
                          <a:latin typeface="Calibri"/>
                        </a:rPr>
                        <a:t>dehidratasyon</a:t>
                      </a:r>
                      <a:r>
                        <a:rPr lang="tr-TR" sz="800" b="0" i="0" u="none" strike="noStrike" dirty="0">
                          <a:solidFill>
                            <a:srgbClr val="000000"/>
                          </a:solidFill>
                          <a:latin typeface="Calibri"/>
                        </a:rPr>
                        <a:t>, tat alma bozukluğu.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ve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kullanmak üzere </a:t>
                      </a:r>
                      <a:r>
                        <a:rPr lang="tr-TR" sz="800" b="0" i="0" u="none" strike="noStrike" dirty="0" err="1">
                          <a:solidFill>
                            <a:srgbClr val="000000"/>
                          </a:solidFill>
                          <a:latin typeface="Calibri"/>
                        </a:rPr>
                        <a:t>randomize</a:t>
                      </a:r>
                      <a:r>
                        <a:rPr lang="tr-TR" sz="800" b="0" i="0" u="none" strike="noStrike" dirty="0">
                          <a:solidFill>
                            <a:srgbClr val="000000"/>
                          </a:solidFill>
                          <a:latin typeface="Calibri"/>
                        </a:rPr>
                        <a:t> olan hastaların =&lt;%1'inde bildirilmiş olan klinik olarak anlamlı GTK </a:t>
                      </a:r>
                      <a:r>
                        <a:rPr lang="tr-TR" sz="800" b="0" i="0" u="none" strike="noStrike" dirty="0" err="1">
                          <a:solidFill>
                            <a:srgbClr val="000000"/>
                          </a:solidFill>
                          <a:latin typeface="Calibri"/>
                        </a:rPr>
                        <a:t>toksisiteleri</a:t>
                      </a:r>
                      <a:r>
                        <a:rPr lang="tr-TR" sz="800" b="0" i="0" u="none" strike="noStrike" dirty="0">
                          <a:solidFill>
                            <a:srgbClr val="000000"/>
                          </a:solidFill>
                          <a:latin typeface="Calibri"/>
                        </a:rPr>
                        <a:t> aritmi ve motor </a:t>
                      </a:r>
                      <a:r>
                        <a:rPr lang="tr-TR" sz="800" b="0" i="0" u="none" strike="noStrike" dirty="0" err="1">
                          <a:solidFill>
                            <a:srgbClr val="000000"/>
                          </a:solidFill>
                          <a:latin typeface="Calibri"/>
                        </a:rPr>
                        <a:t>nöropatiyi</a:t>
                      </a:r>
                      <a:r>
                        <a:rPr lang="tr-TR" sz="800" b="0" i="0" u="none" strike="noStrike" dirty="0">
                          <a:solidFill>
                            <a:srgbClr val="000000"/>
                          </a:solidFill>
                          <a:latin typeface="Calibri"/>
                        </a:rPr>
                        <a:t> içermektedir. Tek ajan olarak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ve beraberinde </a:t>
                      </a:r>
                      <a:r>
                        <a:rPr lang="tr-TR" sz="800" b="0" i="0" u="none" strike="noStrike" dirty="0" err="1">
                          <a:solidFill>
                            <a:srgbClr val="000000"/>
                          </a:solidFill>
                          <a:latin typeface="Calibri"/>
                        </a:rPr>
                        <a:t>folik</a:t>
                      </a:r>
                      <a:r>
                        <a:rPr lang="tr-TR" sz="800" b="0" i="0" u="none" strike="noStrike" dirty="0">
                          <a:solidFill>
                            <a:srgbClr val="000000"/>
                          </a:solidFill>
                          <a:latin typeface="Calibri"/>
                        </a:rPr>
                        <a:t> asit ve B12 vitamini takviyesi uygulanmak üzere </a:t>
                      </a:r>
                      <a:r>
                        <a:rPr lang="tr-TR" sz="800" b="0" i="0" u="none" strike="noStrike" dirty="0" err="1">
                          <a:solidFill>
                            <a:srgbClr val="000000"/>
                          </a:solidFill>
                          <a:latin typeface="Calibri"/>
                        </a:rPr>
                        <a:t>randomize</a:t>
                      </a:r>
                      <a:r>
                        <a:rPr lang="tr-TR" sz="800" b="0" i="0" u="none" strike="noStrike" dirty="0">
                          <a:solidFill>
                            <a:srgbClr val="000000"/>
                          </a:solidFill>
                          <a:latin typeface="Calibri"/>
                        </a:rPr>
                        <a:t> edilmiş ve tek ajan </a:t>
                      </a:r>
                      <a:r>
                        <a:rPr lang="tr-TR" sz="800" b="0" i="0" u="none" strike="noStrike" dirty="0" err="1">
                          <a:solidFill>
                            <a:srgbClr val="000000"/>
                          </a:solidFill>
                          <a:latin typeface="Calibri"/>
                        </a:rPr>
                        <a:t>dosetaksel</a:t>
                      </a:r>
                      <a:r>
                        <a:rPr lang="tr-TR" sz="800" b="0" i="0" u="none" strike="noStrike" dirty="0">
                          <a:solidFill>
                            <a:srgbClr val="000000"/>
                          </a:solidFill>
                          <a:latin typeface="Calibri"/>
                        </a:rPr>
                        <a:t> uygulanmak üzere </a:t>
                      </a:r>
                      <a:r>
                        <a:rPr lang="tr-TR" sz="800" b="0" i="0" u="none" strike="noStrike" dirty="0" err="1">
                          <a:solidFill>
                            <a:srgbClr val="000000"/>
                          </a:solidFill>
                          <a:latin typeface="Calibri"/>
                        </a:rPr>
                        <a:t>randomize</a:t>
                      </a:r>
                      <a:r>
                        <a:rPr lang="tr-TR" sz="800" b="0" i="0" u="none" strike="noStrike" dirty="0">
                          <a:solidFill>
                            <a:srgbClr val="000000"/>
                          </a:solidFill>
                          <a:latin typeface="Calibri"/>
                        </a:rPr>
                        <a:t> edilmiş hastaların %5'inden fazlasında bildirilmiş olan istenmeyen etkiler: Sık sık: Hemoglobin, lökosit, </a:t>
                      </a:r>
                      <a:r>
                        <a:rPr lang="tr-TR" sz="800" b="0" i="0" u="none" strike="noStrike" dirty="0" err="1">
                          <a:solidFill>
                            <a:srgbClr val="000000"/>
                          </a:solidFill>
                          <a:latin typeface="Calibri"/>
                        </a:rPr>
                        <a:t>nötrofil</a:t>
                      </a:r>
                      <a:r>
                        <a:rPr lang="tr-TR" sz="800" b="0" i="0" u="none" strike="noStrike" dirty="0">
                          <a:solidFill>
                            <a:srgbClr val="000000"/>
                          </a:solidFill>
                          <a:latin typeface="Calibri"/>
                        </a:rPr>
                        <a:t>, </a:t>
                      </a:r>
                      <a:r>
                        <a:rPr lang="tr-TR" sz="800" b="0" i="0" u="none" strike="noStrike" dirty="0" err="1">
                          <a:solidFill>
                            <a:srgbClr val="000000"/>
                          </a:solidFill>
                          <a:latin typeface="Calibri"/>
                        </a:rPr>
                        <a:t>granülosit</a:t>
                      </a:r>
                      <a:r>
                        <a:rPr lang="tr-TR" sz="800" b="0" i="0" u="none" strike="noStrike" dirty="0">
                          <a:solidFill>
                            <a:srgbClr val="000000"/>
                          </a:solidFill>
                          <a:latin typeface="Calibri"/>
                        </a:rPr>
                        <a:t>, bulantı,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farenjit,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yorgunluk, döküntü, kepeklenme. Yaygın: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a:t>
                      </a:r>
                      <a:r>
                        <a:rPr lang="tr-TR" sz="800" b="0" i="0" u="none" strike="noStrike" dirty="0" err="1">
                          <a:solidFill>
                            <a:srgbClr val="000000"/>
                          </a:solidFill>
                          <a:latin typeface="Calibri"/>
                        </a:rPr>
                        <a:t>konstipasyon</a:t>
                      </a:r>
                      <a:r>
                        <a:rPr lang="tr-TR" sz="800" b="0" i="0" u="none" strike="noStrike" dirty="0">
                          <a:solidFill>
                            <a:srgbClr val="000000"/>
                          </a:solidFill>
                          <a:latin typeface="Calibri"/>
                        </a:rPr>
                        <a:t>, ateş, SGPT (ALT), SGOT (AST), kaşıntı,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kullanmak üzere </a:t>
                      </a:r>
                      <a:r>
                        <a:rPr lang="tr-TR" sz="800" b="0" i="0" u="none" strike="noStrike" dirty="0" err="1">
                          <a:solidFill>
                            <a:srgbClr val="000000"/>
                          </a:solidFill>
                          <a:latin typeface="Calibri"/>
                        </a:rPr>
                        <a:t>randomize</a:t>
                      </a:r>
                      <a:r>
                        <a:rPr lang="tr-TR" sz="800" b="0" i="0" u="none" strike="noStrike" dirty="0">
                          <a:solidFill>
                            <a:srgbClr val="000000"/>
                          </a:solidFill>
                          <a:latin typeface="Calibri"/>
                        </a:rPr>
                        <a:t> olan hastaların &gt;%1 ve %5'inde (yaygın) bildirilmiş olan klinik olarak anlamlı GTK </a:t>
                      </a:r>
                      <a:r>
                        <a:rPr lang="tr-TR" sz="800" b="0" i="0" u="none" strike="noStrike" dirty="0" err="1">
                          <a:solidFill>
                            <a:srgbClr val="000000"/>
                          </a:solidFill>
                          <a:latin typeface="Calibri"/>
                        </a:rPr>
                        <a:t>toksisiteleri</a:t>
                      </a:r>
                      <a:r>
                        <a:rPr lang="tr-TR" sz="800" b="0" i="0" u="none" strike="noStrike" dirty="0">
                          <a:solidFill>
                            <a:srgbClr val="000000"/>
                          </a:solidFill>
                          <a:latin typeface="Calibri"/>
                        </a:rPr>
                        <a:t>: </a:t>
                      </a:r>
                      <a:r>
                        <a:rPr lang="tr-TR" sz="800" b="0" i="0" u="none" strike="noStrike" dirty="0" err="1">
                          <a:solidFill>
                            <a:srgbClr val="000000"/>
                          </a:solidFill>
                          <a:latin typeface="Calibri"/>
                        </a:rPr>
                        <a:t>Sensoriyel</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motor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a:t>
                      </a:r>
                      <a:r>
                        <a:rPr lang="tr-TR" sz="800" b="0" i="0" u="none" strike="noStrike" dirty="0" err="1">
                          <a:solidFill>
                            <a:srgbClr val="000000"/>
                          </a:solidFill>
                          <a:latin typeface="Calibri"/>
                        </a:rPr>
                        <a:t>abdominal</a:t>
                      </a:r>
                      <a:r>
                        <a:rPr lang="tr-TR" sz="800" b="0" i="0" u="none" strike="noStrike" dirty="0">
                          <a:solidFill>
                            <a:srgbClr val="000000"/>
                          </a:solidFill>
                          <a:latin typeface="Calibri"/>
                        </a:rPr>
                        <a:t> ağrı, artmış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febril</a:t>
                      </a:r>
                      <a:r>
                        <a:rPr lang="tr-TR" sz="800" b="0" i="0" u="none" strike="noStrike" dirty="0">
                          <a:solidFill>
                            <a:srgbClr val="000000"/>
                          </a:solidFill>
                          <a:latin typeface="Calibri"/>
                        </a:rPr>
                        <a:t>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enfeksiyon olmaksızın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alerjik reaksiyon/aşırı duyarlılık ve </a:t>
                      </a:r>
                      <a:r>
                        <a:rPr lang="tr-TR" sz="800" b="0" i="0" u="none" strike="noStrike" dirty="0" err="1">
                          <a:solidFill>
                            <a:srgbClr val="000000"/>
                          </a:solidFill>
                          <a:latin typeface="Calibri"/>
                        </a:rPr>
                        <a:t>multiform</a:t>
                      </a:r>
                      <a:r>
                        <a:rPr lang="tr-TR" sz="800" b="0" i="0" u="none" strike="noStrike" dirty="0">
                          <a:solidFill>
                            <a:srgbClr val="000000"/>
                          </a:solidFill>
                          <a:latin typeface="Calibri"/>
                        </a:rPr>
                        <a:t> </a:t>
                      </a:r>
                      <a:r>
                        <a:rPr lang="tr-TR" sz="800" b="0" i="0" u="none" strike="noStrike" dirty="0" err="1">
                          <a:solidFill>
                            <a:srgbClr val="000000"/>
                          </a:solidFill>
                          <a:latin typeface="Calibri"/>
                        </a:rPr>
                        <a:t>eritemdir</a:t>
                      </a:r>
                      <a:r>
                        <a:rPr lang="tr-TR" sz="800" b="0" i="0" u="none" strike="noStrike" dirty="0">
                          <a:solidFill>
                            <a:srgbClr val="000000"/>
                          </a:solidFill>
                          <a:latin typeface="Calibri"/>
                        </a:rPr>
                        <a:t>.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kullanmak üzere </a:t>
                      </a:r>
                      <a:r>
                        <a:rPr lang="tr-TR" sz="800" b="0" i="0" u="none" strike="noStrike" dirty="0" err="1">
                          <a:solidFill>
                            <a:srgbClr val="000000"/>
                          </a:solidFill>
                          <a:latin typeface="Calibri"/>
                        </a:rPr>
                        <a:t>randomize</a:t>
                      </a:r>
                      <a:r>
                        <a:rPr lang="tr-TR" sz="800" b="0" i="0" u="none" strike="noStrike" dirty="0">
                          <a:solidFill>
                            <a:srgbClr val="000000"/>
                          </a:solidFill>
                          <a:latin typeface="Calibri"/>
                        </a:rPr>
                        <a:t> olan hastaların =&lt;%1'inde bildirilmiş olan klinik olarak anlamlı GTK </a:t>
                      </a:r>
                      <a:r>
                        <a:rPr lang="tr-TR" sz="800" b="0" i="0" u="none" strike="noStrike" dirty="0" err="1">
                          <a:solidFill>
                            <a:srgbClr val="000000"/>
                          </a:solidFill>
                          <a:latin typeface="Calibri"/>
                        </a:rPr>
                        <a:t>toksisiteleri</a:t>
                      </a:r>
                      <a:r>
                        <a:rPr lang="tr-TR" sz="800" b="0" i="0" u="none" strike="noStrike" dirty="0">
                          <a:solidFill>
                            <a:srgbClr val="000000"/>
                          </a:solidFill>
                          <a:latin typeface="Calibri"/>
                        </a:rPr>
                        <a:t> </a:t>
                      </a:r>
                      <a:r>
                        <a:rPr lang="tr-TR" sz="800" b="0" i="0" u="none" strike="noStrike" dirty="0" err="1">
                          <a:solidFill>
                            <a:srgbClr val="000000"/>
                          </a:solidFill>
                          <a:latin typeface="Calibri"/>
                        </a:rPr>
                        <a:t>supraventriküler</a:t>
                      </a:r>
                      <a:r>
                        <a:rPr lang="tr-TR" sz="800" b="0" i="0" u="none" strike="noStrike" dirty="0">
                          <a:solidFill>
                            <a:srgbClr val="000000"/>
                          </a:solidFill>
                          <a:latin typeface="Calibri"/>
                        </a:rPr>
                        <a:t> aritmiyi içermektedir. Tek ajan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ile üç Faz 2 çalışmasının birleştirilmiş sonuçları ve (n= 164) Faz 3 tek ajan </a:t>
                      </a:r>
                      <a:r>
                        <a:rPr lang="tr-TR" sz="800" b="0" i="0" u="none" strike="noStrike" dirty="0" err="1">
                          <a:solidFill>
                            <a:srgbClr val="000000"/>
                          </a:solidFill>
                          <a:latin typeface="Calibri"/>
                        </a:rPr>
                        <a:t>pemetrekset</a:t>
                      </a:r>
                      <a:r>
                        <a:rPr lang="tr-TR" sz="800" b="0" i="0" u="none" strike="noStrike" dirty="0">
                          <a:solidFill>
                            <a:srgbClr val="000000"/>
                          </a:solidFill>
                          <a:latin typeface="Calibri"/>
                        </a:rPr>
                        <a:t> çalışması arasında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(sırasıyla %12.8'e karşılık %5.3) ve </a:t>
                      </a:r>
                      <a:r>
                        <a:rPr lang="tr-TR" sz="800" b="0" i="0" u="none" strike="noStrike" dirty="0" err="1">
                          <a:solidFill>
                            <a:srgbClr val="000000"/>
                          </a:solidFill>
                          <a:latin typeface="Calibri"/>
                        </a:rPr>
                        <a:t>alanin</a:t>
                      </a:r>
                      <a:r>
                        <a:rPr lang="tr-TR" sz="800" b="0" i="0" u="none" strike="noStrike" dirty="0">
                          <a:solidFill>
                            <a:srgbClr val="000000"/>
                          </a:solidFill>
                          <a:latin typeface="Calibri"/>
                        </a:rPr>
                        <a:t> </a:t>
                      </a:r>
                      <a:r>
                        <a:rPr lang="tr-TR" sz="800" b="0" i="0" u="none" strike="noStrike" dirty="0" err="1">
                          <a:solidFill>
                            <a:srgbClr val="000000"/>
                          </a:solidFill>
                          <a:latin typeface="Calibri"/>
                        </a:rPr>
                        <a:t>transaminaz</a:t>
                      </a:r>
                      <a:r>
                        <a:rPr lang="tr-TR" sz="800" b="0" i="0" u="none" strike="noStrike" dirty="0">
                          <a:solidFill>
                            <a:srgbClr val="000000"/>
                          </a:solidFill>
                          <a:latin typeface="Calibri"/>
                        </a:rPr>
                        <a:t> yükselmesi (sırasıyla %15.2'ye karşılık %1.9) dışında klinik olarak anlamlı </a:t>
                      </a:r>
                      <a:r>
                        <a:rPr lang="tr-TR" sz="800" b="0" i="0" u="none" strike="noStrike" dirty="0" err="1">
                          <a:solidFill>
                            <a:srgbClr val="000000"/>
                          </a:solidFill>
                          <a:latin typeface="Calibri"/>
                        </a:rPr>
                        <a:t>Grad</a:t>
                      </a:r>
                      <a:r>
                        <a:rPr lang="tr-TR" sz="800" b="0" i="0" u="none" strike="noStrike" dirty="0">
                          <a:solidFill>
                            <a:srgbClr val="000000"/>
                          </a:solidFill>
                          <a:latin typeface="Calibri"/>
                        </a:rPr>
                        <a:t> 3 ve </a:t>
                      </a:r>
                      <a:r>
                        <a:rPr lang="tr-TR" sz="800" b="0" i="0" u="none" strike="noStrike" dirty="0" err="1">
                          <a:solidFill>
                            <a:srgbClr val="000000"/>
                          </a:solidFill>
                          <a:latin typeface="Calibri"/>
                        </a:rPr>
                        <a:t>Grad</a:t>
                      </a:r>
                      <a:r>
                        <a:rPr lang="tr-TR" sz="800" b="0" i="0" u="none" strike="noStrike" dirty="0">
                          <a:solidFill>
                            <a:srgbClr val="000000"/>
                          </a:solidFill>
                          <a:latin typeface="Calibri"/>
                        </a:rPr>
                        <a:t> 4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toksisiteleri</a:t>
                      </a:r>
                      <a:r>
                        <a:rPr lang="tr-TR" sz="800" b="0" i="0" u="none" strike="noStrike" dirty="0">
                          <a:solidFill>
                            <a:srgbClr val="000000"/>
                          </a:solidFill>
                          <a:latin typeface="Calibri"/>
                        </a:rPr>
                        <a:t> benzer olmuştur. Bu farklılıklar hasta popülasyonundaki farklılığa bağlı olarak ortaya çıkmış olabilir. Çünkü Faz 2 çalışmaları hem daha önce kemoterapi almamış hem de daha önce yoğun şekilde tedavi uygulanmış, önceden mevcut karaciğer metastazları ve/veya anormal başlangıç karaciğer fonksiyon testleri bulunan meme kanseri hastalarını içermiştir.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1556792"/>
          <a:ext cx="11041227" cy="4241609"/>
        </p:xfrm>
        <a:graphic>
          <a:graphicData uri="http://schemas.openxmlformats.org/drawingml/2006/table">
            <a:tbl>
              <a:tblPr/>
              <a:tblGrid>
                <a:gridCol w="311551"/>
                <a:gridCol w="752016"/>
                <a:gridCol w="1487920"/>
                <a:gridCol w="1269029"/>
                <a:gridCol w="2648176"/>
                <a:gridCol w="4572535"/>
              </a:tblGrid>
              <a:tr h="4241609">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a:solidFill>
                            <a:srgbClr val="000000"/>
                          </a:solidFill>
                          <a:latin typeface="Calibri"/>
                        </a:rPr>
                        <a:t>CISPLATIN EBEWE IV Flakon(Sisplatin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Gebelikte, ağır kemik iliği depresyonu olan hastalarda, ağır böbrek yetmezliği olan hastalarda ve sisplatine aşırı duyarlılığı olduğu önceden bilinen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Sisplatin</a:t>
                      </a:r>
                      <a:r>
                        <a:rPr lang="tr-TR" sz="800" b="0" i="0" u="none" strike="noStrike" dirty="0">
                          <a:solidFill>
                            <a:srgbClr val="000000"/>
                          </a:solidFill>
                          <a:latin typeface="Calibri"/>
                        </a:rPr>
                        <a:t> uygulamasından 2-12 saat öncesi ve uygulamadan en az 6 saat sonrasına kadar yeterli </a:t>
                      </a:r>
                      <a:r>
                        <a:rPr lang="tr-TR" sz="800" b="0" i="0" u="none" strike="noStrike" dirty="0" err="1">
                          <a:solidFill>
                            <a:srgbClr val="000000"/>
                          </a:solidFill>
                          <a:latin typeface="Calibri"/>
                        </a:rPr>
                        <a:t>hidratasyon</a:t>
                      </a:r>
                      <a:r>
                        <a:rPr lang="tr-TR" sz="800" b="0" i="0" u="none" strike="noStrike" dirty="0">
                          <a:solidFill>
                            <a:srgbClr val="000000"/>
                          </a:solidFill>
                          <a:latin typeface="Calibri"/>
                        </a:rPr>
                        <a:t> sürdürülmelidir. Erişkin ve çocuklarda: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dozu hastalığa, beklenilen </a:t>
                      </a: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etkiye, bireysel yanıta ve birlikte kullanılan diğer </a:t>
                      </a:r>
                      <a:r>
                        <a:rPr lang="tr-TR" sz="800" b="0" i="0" u="none" strike="noStrike" dirty="0" err="1">
                          <a:solidFill>
                            <a:srgbClr val="000000"/>
                          </a:solidFill>
                          <a:latin typeface="Calibri"/>
                        </a:rPr>
                        <a:t>kemoterapötik</a:t>
                      </a:r>
                      <a:r>
                        <a:rPr lang="tr-TR" sz="800" b="0" i="0" u="none" strike="noStrike" dirty="0">
                          <a:solidFill>
                            <a:srgbClr val="000000"/>
                          </a:solidFill>
                          <a:latin typeface="Calibri"/>
                        </a:rPr>
                        <a:t> ajanlara bağlıdır. Genel dozaj şeması erişkin ve çocukların çoğuna uygulanabilir.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6-8 saatlik bir sürede i.v. </a:t>
                      </a:r>
                      <a:r>
                        <a:rPr lang="tr-TR" sz="800" b="0" i="0" u="none" strike="noStrike" dirty="0" err="1">
                          <a:solidFill>
                            <a:srgbClr val="000000"/>
                          </a:solidFill>
                          <a:latin typeface="Calibri"/>
                        </a:rPr>
                        <a:t>infüzyonla</a:t>
                      </a:r>
                      <a:r>
                        <a:rPr lang="tr-TR" sz="800" b="0" i="0" u="none" strike="noStrike" dirty="0">
                          <a:solidFill>
                            <a:srgbClr val="000000"/>
                          </a:solidFill>
                          <a:latin typeface="Calibri"/>
                        </a:rPr>
                        <a:t> bir defada uygulanmalıdır. Erişkin ve çocuklarda </a:t>
                      </a:r>
                      <a:r>
                        <a:rPr lang="tr-TR" sz="800" b="0" i="0" u="none" strike="noStrike" dirty="0" err="1">
                          <a:solidFill>
                            <a:srgbClr val="000000"/>
                          </a:solidFill>
                          <a:latin typeface="Calibri"/>
                        </a:rPr>
                        <a:t>sisplatinin</a:t>
                      </a:r>
                      <a:r>
                        <a:rPr lang="tr-TR" sz="800" b="0" i="0" u="none" strike="noStrike" dirty="0">
                          <a:solidFill>
                            <a:srgbClr val="000000"/>
                          </a:solidFill>
                          <a:latin typeface="Calibri"/>
                        </a:rPr>
                        <a:t> önerilen dozu her 3-4 haftada bir tek i.v. doz şeklinde 50-120 mg/m2'dir ya da her 3-4 haftada bir 5 gün boyunca günde i.v. olarak 15-20 mg/m2'dir. Eğer ilaç diğer </a:t>
                      </a:r>
                      <a:r>
                        <a:rPr lang="tr-TR" sz="800" b="0" i="0" u="none" strike="noStrike" dirty="0" err="1">
                          <a:solidFill>
                            <a:srgbClr val="000000"/>
                          </a:solidFill>
                          <a:latin typeface="Calibri"/>
                        </a:rPr>
                        <a:t>kemoterapötik</a:t>
                      </a:r>
                      <a:r>
                        <a:rPr lang="tr-TR" sz="800" b="0" i="0" u="none" strike="noStrike" dirty="0">
                          <a:solidFill>
                            <a:srgbClr val="000000"/>
                          </a:solidFill>
                          <a:latin typeface="Calibri"/>
                        </a:rPr>
                        <a:t> ajanlarla birlikte kullanılacaksa dozaj ayarlanmalıdır. </a:t>
                      </a:r>
                      <a:r>
                        <a:rPr lang="tr-TR" sz="800" b="0" i="0" u="none" strike="noStrike" dirty="0" err="1">
                          <a:solidFill>
                            <a:srgbClr val="000000"/>
                          </a:solidFill>
                          <a:latin typeface="Calibri"/>
                        </a:rPr>
                        <a:t>Sisplatinin</a:t>
                      </a:r>
                      <a:r>
                        <a:rPr lang="tr-TR" sz="800" b="0" i="0" u="none" strike="noStrike" dirty="0">
                          <a:solidFill>
                            <a:srgbClr val="000000"/>
                          </a:solidFill>
                          <a:latin typeface="Calibri"/>
                        </a:rPr>
                        <a:t> genel dozu her 3-4 haftada bir 20 mg/m2 yükseltilir. Böbrek yetmezliği olan veya kemik iliği fonksiyonları baskılanmış hastalarda dozaj azaltılmalıdır.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31371" y="1412777"/>
          <a:ext cx="11137236" cy="2928305"/>
        </p:xfrm>
        <a:graphic>
          <a:graphicData uri="http://schemas.openxmlformats.org/drawingml/2006/table">
            <a:tbl>
              <a:tblPr/>
              <a:tblGrid>
                <a:gridCol w="314260"/>
                <a:gridCol w="758556"/>
                <a:gridCol w="1500857"/>
                <a:gridCol w="1280064"/>
                <a:gridCol w="2671203"/>
                <a:gridCol w="4612296"/>
              </a:tblGrid>
              <a:tr h="2880319">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CISPLATIN IV Flakon(Sisplatin 25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Gebelikte, ağır kemik iliği depresyonu olan hastalarda, ağır böbrek yetmezliği olan hastalarda ve </a:t>
                      </a:r>
                      <a:r>
                        <a:rPr lang="tr-TR" sz="800" b="0" i="0" u="none" strike="noStrike" dirty="0" err="1">
                          <a:solidFill>
                            <a:srgbClr val="000000"/>
                          </a:solidFill>
                          <a:latin typeface="Calibri"/>
                        </a:rPr>
                        <a:t>sisplatine</a:t>
                      </a:r>
                      <a:r>
                        <a:rPr lang="tr-TR" sz="800" b="0" i="0" u="none" strike="noStrike" dirty="0">
                          <a:solidFill>
                            <a:srgbClr val="000000"/>
                          </a:solidFill>
                          <a:latin typeface="Calibri"/>
                        </a:rPr>
                        <a:t> aşırı duyarlılığı olduğu önceden bilinen hastalarda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testis tümörleri: Diğer </a:t>
                      </a:r>
                      <a:r>
                        <a:rPr lang="tr-TR" sz="800" b="0" i="0" u="none" strike="noStrike" dirty="0" err="1">
                          <a:solidFill>
                            <a:srgbClr val="000000"/>
                          </a:solidFill>
                          <a:latin typeface="Calibri"/>
                        </a:rPr>
                        <a:t>kemoterapötik</a:t>
                      </a:r>
                      <a:r>
                        <a:rPr lang="tr-TR" sz="800" b="0" i="0" u="none" strike="noStrike" dirty="0">
                          <a:solidFill>
                            <a:srgbClr val="000000"/>
                          </a:solidFill>
                          <a:latin typeface="Calibri"/>
                        </a:rPr>
                        <a:t> ajanlarla birlikte her kürde günlük doz 20 mg/m2 i.v. 5 gün süreyle.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yumurtalık tümörleri: Tek başına kullanıldığında her kürde 100 mg/m2 i.v. dört haftada bir kez. </a:t>
                      </a:r>
                      <a:r>
                        <a:rPr lang="tr-TR" sz="800" b="0" i="0" u="none" strike="noStrike" dirty="0" err="1">
                          <a:solidFill>
                            <a:srgbClr val="000000"/>
                          </a:solidFill>
                          <a:latin typeface="Calibri"/>
                        </a:rPr>
                        <a:t>Siklofosfamid</a:t>
                      </a:r>
                      <a:r>
                        <a:rPr lang="tr-TR" sz="800" b="0" i="0" u="none" strike="noStrike" dirty="0">
                          <a:solidFill>
                            <a:srgbClr val="000000"/>
                          </a:solidFill>
                          <a:latin typeface="Calibri"/>
                        </a:rPr>
                        <a:t> ile kombine tedavide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her kürde 4 haftada bir (1 gün) 75-100 mg/m2 i.v.'</a:t>
                      </a:r>
                      <a:r>
                        <a:rPr lang="tr-TR" sz="800" b="0" i="0" u="none" strike="noStrike" dirty="0" err="1">
                          <a:solidFill>
                            <a:srgbClr val="000000"/>
                          </a:solidFill>
                          <a:latin typeface="Calibri"/>
                        </a:rPr>
                        <a:t>dir</a:t>
                      </a:r>
                      <a:r>
                        <a:rPr lang="tr-TR" sz="800" b="0" i="0" u="none" strike="noStrike" dirty="0">
                          <a:solidFill>
                            <a:srgbClr val="000000"/>
                          </a:solidFill>
                          <a:latin typeface="Calibri"/>
                        </a:rPr>
                        <a:t>. Bir ilaç uygulandıktan sonra diğeri uygulanır. İlerlemiş mesane kanseri: Daha önceden uygulanmış radyoterapi ve kemoterapiye göre,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tek başına her kürde 50-100 mg/m2 i.v. 3-4 haftada bir kez uygulanır. Yoğun tedavi gören hastalarda başlangıç dozu her kürde 50 mg/m2 i.v. dört haftada bir kez şeklinde önerilmektedir.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düzeyi 1.5 mg/100ml altında, kanda üre düzeyi 25 mg/100 ml altında,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&gt;=100000/mm3, WBC &gt;=4000/mm3 ve işitme keskinliği normal limitler içerisinde olmadıkça ikinci kür tedavi yapılmamalıdır. </a:t>
                      </a:r>
                      <a:r>
                        <a:rPr lang="tr-TR" sz="800" b="0" i="0" u="none" strike="noStrike" dirty="0" err="1">
                          <a:solidFill>
                            <a:srgbClr val="000000"/>
                          </a:solidFill>
                          <a:latin typeface="Calibri"/>
                        </a:rPr>
                        <a:t>Clcr</a:t>
                      </a:r>
                      <a:r>
                        <a:rPr lang="tr-TR" sz="800" b="0" i="0" u="none" strike="noStrike" dirty="0">
                          <a:solidFill>
                            <a:srgbClr val="000000"/>
                          </a:solidFill>
                          <a:latin typeface="Calibri"/>
                        </a:rPr>
                        <a:t> 10-50 ml/</a:t>
                      </a:r>
                      <a:r>
                        <a:rPr lang="tr-TR" sz="800" b="0" i="0" u="none" strike="noStrike" dirty="0" err="1">
                          <a:solidFill>
                            <a:srgbClr val="000000"/>
                          </a:solidFill>
                          <a:latin typeface="Calibri"/>
                        </a:rPr>
                        <a:t>dk</a:t>
                      </a:r>
                      <a:r>
                        <a:rPr lang="tr-TR" sz="800" b="0" i="0" u="none" strike="noStrike" dirty="0">
                          <a:solidFill>
                            <a:srgbClr val="000000"/>
                          </a:solidFill>
                          <a:latin typeface="Calibri"/>
                        </a:rPr>
                        <a:t>: Normal dozun %50'si uygulanmalıdır. </a:t>
                      </a:r>
                      <a:r>
                        <a:rPr lang="tr-TR" sz="800" b="0" i="0" u="none" strike="noStrike" dirty="0" err="1">
                          <a:solidFill>
                            <a:srgbClr val="000000"/>
                          </a:solidFill>
                          <a:latin typeface="Calibri"/>
                        </a:rPr>
                        <a:t>Clcr</a:t>
                      </a:r>
                      <a:r>
                        <a:rPr lang="tr-TR" sz="800" b="0" i="0" u="none" strike="noStrike" dirty="0">
                          <a:solidFill>
                            <a:srgbClr val="000000"/>
                          </a:solidFill>
                          <a:latin typeface="Calibri"/>
                        </a:rPr>
                        <a:t> &lt;10 ml/</a:t>
                      </a:r>
                      <a:r>
                        <a:rPr lang="tr-TR" sz="800" b="0" i="0" u="none" strike="noStrike" dirty="0" err="1">
                          <a:solidFill>
                            <a:srgbClr val="000000"/>
                          </a:solidFill>
                          <a:latin typeface="Calibri"/>
                        </a:rPr>
                        <a:t>dk</a:t>
                      </a:r>
                      <a:r>
                        <a:rPr lang="tr-TR" sz="800" b="0" i="0" u="none" strike="noStrike" dirty="0">
                          <a:solidFill>
                            <a:srgbClr val="000000"/>
                          </a:solidFill>
                          <a:latin typeface="Calibri"/>
                        </a:rPr>
                        <a:t>: Uygulanmamalıdır. Hemodiyalizle kısmi olarak temizlenir; doz hemodiyaliz sonrası uygulanmalıdır. CAPD ve CAVH etkileri bilinmiyor.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719403" y="1268761"/>
          <a:ext cx="10753195" cy="3168351"/>
        </p:xfrm>
        <a:graphic>
          <a:graphicData uri="http://schemas.openxmlformats.org/drawingml/2006/table">
            <a:tbl>
              <a:tblPr/>
              <a:tblGrid>
                <a:gridCol w="303423"/>
                <a:gridCol w="732400"/>
                <a:gridCol w="1449105"/>
                <a:gridCol w="1235924"/>
                <a:gridCol w="2579092"/>
                <a:gridCol w="4453251"/>
              </a:tblGrid>
              <a:tr h="3168351">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dirty="0">
                          <a:solidFill>
                            <a:srgbClr val="000000"/>
                          </a:solidFill>
                          <a:latin typeface="Calibri"/>
                        </a:rPr>
                        <a:t>CISPLATIN DBL Flakon(sisplatin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Gebelikte, ağır kemik iliği depresyonu olan hastalarda, ağır böbrek yetmezliği olan hastalarda ve </a:t>
                      </a:r>
                      <a:r>
                        <a:rPr lang="tr-TR" sz="800" b="0" i="0" u="none" strike="noStrike" dirty="0" err="1">
                          <a:solidFill>
                            <a:srgbClr val="000000"/>
                          </a:solidFill>
                          <a:latin typeface="Calibri"/>
                        </a:rPr>
                        <a:t>sisplatine</a:t>
                      </a:r>
                      <a:r>
                        <a:rPr lang="tr-TR" sz="800" b="0" i="0" u="none" strike="noStrike" dirty="0">
                          <a:solidFill>
                            <a:srgbClr val="000000"/>
                          </a:solidFill>
                          <a:latin typeface="Calibri"/>
                        </a:rPr>
                        <a:t> aşırı duyarlılığı olduğu önceden bilinen hastalarda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Cisplatin</a:t>
                      </a:r>
                      <a:r>
                        <a:rPr lang="tr-TR" sz="800" b="0" i="0" u="none" strike="noStrike" dirty="0">
                          <a:solidFill>
                            <a:srgbClr val="000000"/>
                          </a:solidFill>
                          <a:latin typeface="Calibri"/>
                        </a:rPr>
                        <a:t> 6-8 saat sürelik i.v.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halinde verilmelidir. Tek ajanlık tedavi kullanıldığında erişkinler ve çocuklarda doz, 3-4 haftada bir 50-100 mg/m2'lik i.v. tek doz veya yine 3-4 haftada bir 5 gün süreyle günlük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halinde 15-20 mg/m2'dir.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43448F17-CCC1-4F56-A652-50B3DE1E513D}"/>
              </a:ext>
            </a:extLst>
          </p:cNvPr>
          <p:cNvGraphicFramePr>
            <a:graphicFrameLocks noGrp="1"/>
          </p:cNvGraphicFramePr>
          <p:nvPr>
            <p:ph idx="1"/>
            <p:extLst>
              <p:ext uri="{D42A27DB-BD31-4B8C-83A1-F6EECF244321}">
                <p14:modId xmlns:p14="http://schemas.microsoft.com/office/powerpoint/2010/main" val="973923450"/>
              </p:ext>
            </p:extLst>
          </p:nvPr>
        </p:nvGraphicFramePr>
        <p:xfrm>
          <a:off x="1236453" y="948905"/>
          <a:ext cx="9755524" cy="4972427"/>
        </p:xfrm>
        <a:graphic>
          <a:graphicData uri="http://schemas.openxmlformats.org/drawingml/2006/table">
            <a:tbl>
              <a:tblPr firstRow="1" bandRow="1">
                <a:tableStyleId>{5C22544A-7EE6-4342-B048-85BDC9FD1C3A}</a:tableStyleId>
              </a:tblPr>
              <a:tblGrid>
                <a:gridCol w="3360951">
                  <a:extLst>
                    <a:ext uri="{9D8B030D-6E8A-4147-A177-3AD203B41FA5}">
                      <a16:colId xmlns="" xmlns:a16="http://schemas.microsoft.com/office/drawing/2014/main" val="2785951979"/>
                    </a:ext>
                  </a:extLst>
                </a:gridCol>
                <a:gridCol w="3360951">
                  <a:extLst>
                    <a:ext uri="{9D8B030D-6E8A-4147-A177-3AD203B41FA5}">
                      <a16:colId xmlns="" xmlns:a16="http://schemas.microsoft.com/office/drawing/2014/main" val="4036390315"/>
                    </a:ext>
                  </a:extLst>
                </a:gridCol>
                <a:gridCol w="3033622">
                  <a:extLst>
                    <a:ext uri="{9D8B030D-6E8A-4147-A177-3AD203B41FA5}">
                      <a16:colId xmlns="" xmlns:a16="http://schemas.microsoft.com/office/drawing/2014/main" val="1398197435"/>
                    </a:ext>
                  </a:extLst>
                </a:gridCol>
              </a:tblGrid>
              <a:tr h="992037">
                <a:tc>
                  <a:txBody>
                    <a:bodyPr/>
                    <a:lstStyle/>
                    <a:p>
                      <a:pPr algn="ctr"/>
                      <a:r>
                        <a:rPr lang="tr-TR" sz="1600" b="1">
                          <a:solidFill>
                            <a:schemeClr val="tx1"/>
                          </a:solidFill>
                          <a:latin typeface="Times New Roman"/>
                        </a:rPr>
                        <a:t>PLAZMADA ALBUMİNE BAĞLANAN BAZI İLAÇLAR</a:t>
                      </a:r>
                      <a:r>
                        <a:rPr lang="tr-TR" sz="1600">
                          <a:latin typeface="Times New Roman"/>
                        </a:rPr>
                        <a:t> </a:t>
                      </a: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extLst>
                  <a:ext uri="{0D108BD9-81ED-4DB2-BD59-A6C34878D82A}">
                    <a16:rowId xmlns="" xmlns:a16="http://schemas.microsoft.com/office/drawing/2014/main" val="1353321253"/>
                  </a:ext>
                </a:extLst>
              </a:tr>
              <a:tr h="1229715">
                <a:tc>
                  <a:txBody>
                    <a:bodyPr/>
                    <a:lstStyle/>
                    <a:p>
                      <a:pPr algn="ctr"/>
                      <a:r>
                        <a:rPr lang="tr-TR" sz="1600" b="1">
                          <a:latin typeface="Times New Roman"/>
                        </a:rPr>
                        <a:t>İLAÇ</a:t>
                      </a:r>
                    </a:p>
                  </a:txBody>
                  <a:tcPr/>
                </a:tc>
                <a:tc>
                  <a:txBody>
                    <a:bodyPr/>
                    <a:lstStyle/>
                    <a:p>
                      <a:pPr algn="ctr"/>
                      <a:r>
                        <a:rPr lang="tr-TR" sz="1600" b="1">
                          <a:solidFill>
                            <a:schemeClr val="tx1"/>
                          </a:solidFill>
                          <a:latin typeface="Times New Roman"/>
                        </a:rPr>
                        <a:t>TERAPÖTİK KONSANTRASYONDA BAĞLANMA ORANI ( % )</a:t>
                      </a:r>
                    </a:p>
                  </a:txBody>
                  <a:tcPr/>
                </a:tc>
                <a:tc>
                  <a:txBody>
                    <a:bodyPr/>
                    <a:lstStyle/>
                    <a:p>
                      <a:pPr algn="ctr"/>
                      <a:r>
                        <a:rPr lang="tr-TR" sz="1600" b="1">
                          <a:solidFill>
                            <a:schemeClr val="tx1"/>
                          </a:solidFill>
                          <a:latin typeface="Times New Roman"/>
                        </a:rPr>
                        <a:t>BAĞLANMA BÖLGESİNİ İŞGAL ORANI ( % )</a:t>
                      </a:r>
                    </a:p>
                  </a:txBody>
                  <a:tcPr/>
                </a:tc>
                <a:extLst>
                  <a:ext uri="{0D108BD9-81ED-4DB2-BD59-A6C34878D82A}">
                    <a16:rowId xmlns="" xmlns:a16="http://schemas.microsoft.com/office/drawing/2014/main" val="547019476"/>
                  </a:ext>
                </a:extLst>
              </a:tr>
              <a:tr h="550135">
                <a:tc>
                  <a:txBody>
                    <a:bodyPr/>
                    <a:lstStyle/>
                    <a:p>
                      <a:pPr algn="ctr"/>
                      <a:r>
                        <a:rPr lang="tr-TR" sz="1600" err="1">
                          <a:latin typeface="Times New Roman"/>
                        </a:rPr>
                        <a:t>Fenitoin</a:t>
                      </a:r>
                      <a:r>
                        <a:rPr lang="tr-TR" sz="1600">
                          <a:latin typeface="Times New Roman"/>
                        </a:rPr>
                        <a:t> </a:t>
                      </a:r>
                    </a:p>
                  </a:txBody>
                  <a:tcPr/>
                </a:tc>
                <a:tc>
                  <a:txBody>
                    <a:bodyPr/>
                    <a:lstStyle/>
                    <a:p>
                      <a:pPr algn="ctr"/>
                      <a:r>
                        <a:rPr lang="tr-TR" sz="1600">
                          <a:latin typeface="Times New Roman"/>
                        </a:rPr>
                        <a:t>90</a:t>
                      </a:r>
                    </a:p>
                  </a:txBody>
                  <a:tcPr/>
                </a:tc>
                <a:tc>
                  <a:txBody>
                    <a:bodyPr/>
                    <a:lstStyle/>
                    <a:p>
                      <a:pPr algn="ctr"/>
                      <a:r>
                        <a:rPr lang="tr-TR" sz="1600">
                          <a:latin typeface="Times New Roman"/>
                        </a:rPr>
                        <a:t>3</a:t>
                      </a:r>
                    </a:p>
                  </a:txBody>
                  <a:tcPr/>
                </a:tc>
                <a:extLst>
                  <a:ext uri="{0D108BD9-81ED-4DB2-BD59-A6C34878D82A}">
                    <a16:rowId xmlns="" xmlns:a16="http://schemas.microsoft.com/office/drawing/2014/main" val="668748967"/>
                  </a:ext>
                </a:extLst>
              </a:tr>
              <a:tr h="550135">
                <a:tc>
                  <a:txBody>
                    <a:bodyPr/>
                    <a:lstStyle/>
                    <a:p>
                      <a:pPr algn="ctr"/>
                      <a:r>
                        <a:rPr lang="tr-TR" sz="1600" err="1">
                          <a:latin typeface="Times New Roman"/>
                        </a:rPr>
                        <a:t>Hidralazin</a:t>
                      </a:r>
                      <a:r>
                        <a:rPr lang="tr-TR" sz="1600">
                          <a:latin typeface="Times New Roman"/>
                        </a:rPr>
                        <a:t> </a:t>
                      </a:r>
                    </a:p>
                  </a:txBody>
                  <a:tcPr/>
                </a:tc>
                <a:tc>
                  <a:txBody>
                    <a:bodyPr/>
                    <a:lstStyle/>
                    <a:p>
                      <a:pPr algn="ctr"/>
                      <a:r>
                        <a:rPr lang="tr-TR" sz="1600">
                          <a:latin typeface="Times New Roman"/>
                        </a:rPr>
                        <a:t>85-90</a:t>
                      </a:r>
                    </a:p>
                  </a:txBody>
                  <a:tcPr/>
                </a:tc>
                <a:tc>
                  <a:txBody>
                    <a:bodyPr/>
                    <a:lstStyle/>
                    <a:p>
                      <a:pPr algn="ctr"/>
                      <a:r>
                        <a:rPr lang="tr-TR" sz="1600">
                          <a:latin typeface="Times New Roman"/>
                        </a:rPr>
                        <a:t>&lt;1</a:t>
                      </a:r>
                    </a:p>
                  </a:txBody>
                  <a:tcPr/>
                </a:tc>
                <a:extLst>
                  <a:ext uri="{0D108BD9-81ED-4DB2-BD59-A6C34878D82A}">
                    <a16:rowId xmlns="" xmlns:a16="http://schemas.microsoft.com/office/drawing/2014/main" val="3604432284"/>
                  </a:ext>
                </a:extLst>
              </a:tr>
              <a:tr h="550135">
                <a:tc>
                  <a:txBody>
                    <a:bodyPr/>
                    <a:lstStyle/>
                    <a:p>
                      <a:pPr algn="ctr"/>
                      <a:r>
                        <a:rPr lang="tr-TR" sz="1600">
                          <a:latin typeface="Times New Roman"/>
                        </a:rPr>
                        <a:t>Kinin </a:t>
                      </a:r>
                    </a:p>
                  </a:txBody>
                  <a:tcPr/>
                </a:tc>
                <a:tc>
                  <a:txBody>
                    <a:bodyPr/>
                    <a:lstStyle/>
                    <a:p>
                      <a:pPr algn="ctr"/>
                      <a:r>
                        <a:rPr lang="tr-TR" sz="1600">
                          <a:latin typeface="Times New Roman"/>
                        </a:rPr>
                        <a:t>70-90</a:t>
                      </a:r>
                    </a:p>
                  </a:txBody>
                  <a:tcPr/>
                </a:tc>
                <a:tc>
                  <a:txBody>
                    <a:bodyPr/>
                    <a:lstStyle/>
                    <a:p>
                      <a:pPr algn="ctr"/>
                      <a:r>
                        <a:rPr lang="tr-TR" sz="1600">
                          <a:latin typeface="Times New Roman"/>
                        </a:rPr>
                        <a:t>&lt;1</a:t>
                      </a:r>
                    </a:p>
                  </a:txBody>
                  <a:tcPr/>
                </a:tc>
                <a:extLst>
                  <a:ext uri="{0D108BD9-81ED-4DB2-BD59-A6C34878D82A}">
                    <a16:rowId xmlns="" xmlns:a16="http://schemas.microsoft.com/office/drawing/2014/main" val="3443886779"/>
                  </a:ext>
                </a:extLst>
              </a:tr>
              <a:tr h="550135">
                <a:tc>
                  <a:txBody>
                    <a:bodyPr/>
                    <a:lstStyle/>
                    <a:p>
                      <a:pPr algn="ctr"/>
                      <a:r>
                        <a:rPr lang="tr-TR" sz="1600" err="1">
                          <a:latin typeface="Times New Roman"/>
                        </a:rPr>
                        <a:t>Lidokain</a:t>
                      </a:r>
                    </a:p>
                  </a:txBody>
                  <a:tcPr/>
                </a:tc>
                <a:tc>
                  <a:txBody>
                    <a:bodyPr/>
                    <a:lstStyle/>
                    <a:p>
                      <a:pPr algn="ctr"/>
                      <a:r>
                        <a:rPr lang="tr-TR" sz="1600">
                          <a:latin typeface="Times New Roman"/>
                        </a:rPr>
                        <a:t>50</a:t>
                      </a:r>
                    </a:p>
                  </a:txBody>
                  <a:tcPr/>
                </a:tc>
                <a:tc>
                  <a:txBody>
                    <a:bodyPr/>
                    <a:lstStyle/>
                    <a:p>
                      <a:pPr algn="ctr"/>
                      <a:r>
                        <a:rPr lang="tr-TR" sz="1600">
                          <a:latin typeface="Times New Roman"/>
                        </a:rPr>
                        <a:t>&lt;1</a:t>
                      </a:r>
                    </a:p>
                  </a:txBody>
                  <a:tcPr/>
                </a:tc>
                <a:extLst>
                  <a:ext uri="{0D108BD9-81ED-4DB2-BD59-A6C34878D82A}">
                    <a16:rowId xmlns="" xmlns:a16="http://schemas.microsoft.com/office/drawing/2014/main" val="603305347"/>
                  </a:ext>
                </a:extLst>
              </a:tr>
              <a:tr h="550135">
                <a:tc>
                  <a:txBody>
                    <a:bodyPr/>
                    <a:lstStyle/>
                    <a:p>
                      <a:pPr lvl="0" algn="ctr">
                        <a:buNone/>
                      </a:pPr>
                      <a:r>
                        <a:rPr lang="tr-TR" sz="1600">
                          <a:latin typeface="Times New Roman"/>
                        </a:rPr>
                        <a:t>Aspirin</a:t>
                      </a:r>
                    </a:p>
                  </a:txBody>
                  <a:tcPr/>
                </a:tc>
                <a:tc>
                  <a:txBody>
                    <a:bodyPr/>
                    <a:lstStyle/>
                    <a:p>
                      <a:pPr lvl="0" algn="ctr">
                        <a:buNone/>
                      </a:pPr>
                      <a:r>
                        <a:rPr lang="tr-TR" sz="1600">
                          <a:latin typeface="Times New Roman"/>
                        </a:rPr>
                        <a:t>50</a:t>
                      </a:r>
                    </a:p>
                  </a:txBody>
                  <a:tcPr/>
                </a:tc>
                <a:tc>
                  <a:txBody>
                    <a:bodyPr/>
                    <a:lstStyle/>
                    <a:p>
                      <a:pPr lvl="0" algn="ctr">
                        <a:buNone/>
                      </a:pPr>
                      <a:r>
                        <a:rPr lang="tr-TR" sz="1600">
                          <a:latin typeface="Times New Roman"/>
                        </a:rPr>
                        <a:t>50</a:t>
                      </a:r>
                    </a:p>
                  </a:txBody>
                  <a:tcPr/>
                </a:tc>
                <a:extLst>
                  <a:ext uri="{0D108BD9-81ED-4DB2-BD59-A6C34878D82A}">
                    <a16:rowId xmlns="" xmlns:a16="http://schemas.microsoft.com/office/drawing/2014/main" val="4267262918"/>
                  </a:ext>
                </a:extLst>
              </a:tr>
            </a:tbl>
          </a:graphicData>
        </a:graphic>
      </p:graphicFrame>
    </p:spTree>
    <p:extLst>
      <p:ext uri="{BB962C8B-B14F-4D97-AF65-F5344CB8AC3E}">
        <p14:creationId xmlns:p14="http://schemas.microsoft.com/office/powerpoint/2010/main" val="7676947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27380" y="980729"/>
          <a:ext cx="10945216" cy="4392487"/>
        </p:xfrm>
        <a:graphic>
          <a:graphicData uri="http://schemas.openxmlformats.org/drawingml/2006/table">
            <a:tbl>
              <a:tblPr/>
              <a:tblGrid>
                <a:gridCol w="308841"/>
                <a:gridCol w="745479"/>
                <a:gridCol w="1474980"/>
                <a:gridCol w="1257995"/>
                <a:gridCol w="2625148"/>
                <a:gridCol w="4532773"/>
              </a:tblGrid>
              <a:tr h="4392487">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CISPLATIN TEVA IV Flakon(Sisplatin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seminomatöz</a:t>
                      </a:r>
                      <a:r>
                        <a:rPr lang="tr-TR" sz="800" b="0" i="0" u="none" strike="noStrike" dirty="0">
                          <a:solidFill>
                            <a:srgbClr val="000000"/>
                          </a:solidFill>
                          <a:latin typeface="Calibri"/>
                        </a:rPr>
                        <a:t> </a:t>
                      </a:r>
                      <a:r>
                        <a:rPr lang="tr-TR" sz="800" b="0" i="0" u="none" strike="noStrike" dirty="0" err="1">
                          <a:solidFill>
                            <a:srgbClr val="000000"/>
                          </a:solidFill>
                          <a:latin typeface="Calibri"/>
                        </a:rPr>
                        <a:t>germ</a:t>
                      </a:r>
                      <a:r>
                        <a:rPr lang="tr-TR" sz="800" b="0" i="0" u="none" strike="noStrike" dirty="0">
                          <a:solidFill>
                            <a:srgbClr val="000000"/>
                          </a:solidFill>
                          <a:latin typeface="Calibri"/>
                        </a:rPr>
                        <a:t> hücreli </a:t>
                      </a:r>
                      <a:r>
                        <a:rPr lang="tr-TR" sz="800" b="0" i="0" u="none" strike="noStrike" dirty="0" err="1">
                          <a:solidFill>
                            <a:srgbClr val="000000"/>
                          </a:solidFill>
                          <a:latin typeface="Calibri"/>
                        </a:rPr>
                        <a:t>karsinom</a:t>
                      </a:r>
                      <a:r>
                        <a:rPr lang="tr-TR" sz="800" b="0" i="0" u="none" strike="noStrike" dirty="0">
                          <a:solidFill>
                            <a:srgbClr val="000000"/>
                          </a:solidFill>
                          <a:latin typeface="Calibri"/>
                        </a:rPr>
                        <a:t>, </a:t>
                      </a:r>
                      <a:r>
                        <a:rPr lang="tr-TR" sz="800" b="0" i="0" u="none" strike="noStrike" dirty="0" err="1">
                          <a:solidFill>
                            <a:srgbClr val="000000"/>
                          </a:solidFill>
                          <a:latin typeface="Calibri"/>
                        </a:rPr>
                        <a:t>primer</a:t>
                      </a:r>
                      <a:r>
                        <a:rPr lang="tr-TR" sz="800" b="0" i="0" u="none" strike="noStrike" dirty="0">
                          <a:solidFill>
                            <a:srgbClr val="000000"/>
                          </a:solidFill>
                          <a:latin typeface="Calibri"/>
                        </a:rPr>
                        <a:t> veya ileri evredeki ve </a:t>
                      </a:r>
                      <a:r>
                        <a:rPr lang="tr-TR" sz="800" b="0" i="0" u="none" strike="noStrike" dirty="0" err="1">
                          <a:solidFill>
                            <a:srgbClr val="000000"/>
                          </a:solidFill>
                          <a:latin typeface="Calibri"/>
                        </a:rPr>
                        <a:t>refrakter</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kanserleri, mesane kanserleri ve baş - boyunun </a:t>
                      </a:r>
                      <a:r>
                        <a:rPr lang="tr-TR" sz="800" b="0" i="0" u="none" strike="noStrike" dirty="0" err="1">
                          <a:solidFill>
                            <a:srgbClr val="000000"/>
                          </a:solidFill>
                          <a:latin typeface="Calibri"/>
                        </a:rPr>
                        <a:t>skuamöz</a:t>
                      </a:r>
                      <a:r>
                        <a:rPr lang="tr-TR" sz="800" b="0" i="0" u="none" strike="noStrike" dirty="0">
                          <a:solidFill>
                            <a:srgbClr val="000000"/>
                          </a:solidFill>
                          <a:latin typeface="Calibri"/>
                        </a:rPr>
                        <a:t> hücreli kanserlerinde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ve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Hodgkin</a:t>
                      </a:r>
                      <a:r>
                        <a:rPr lang="tr-TR" sz="800" b="0" i="0" u="none" strike="noStrike" dirty="0">
                          <a:solidFill>
                            <a:srgbClr val="000000"/>
                          </a:solidFill>
                          <a:latin typeface="Calibri"/>
                        </a:rPr>
                        <a:t> </a:t>
                      </a:r>
                      <a:r>
                        <a:rPr lang="tr-TR" sz="800" b="0" i="0" u="none" strike="noStrike" dirty="0" err="1">
                          <a:solidFill>
                            <a:srgbClr val="000000"/>
                          </a:solidFill>
                          <a:latin typeface="Calibri"/>
                        </a:rPr>
                        <a:t>lenfoma</a:t>
                      </a:r>
                      <a:r>
                        <a:rPr lang="tr-TR" sz="800" b="0" i="0" u="none" strike="noStrike" dirty="0">
                          <a:solidFill>
                            <a:srgbClr val="000000"/>
                          </a:solidFill>
                          <a:latin typeface="Calibri"/>
                        </a:rPr>
                        <a:t>, </a:t>
                      </a:r>
                      <a:r>
                        <a:rPr lang="tr-TR" sz="800" b="0" i="0" u="none" strike="noStrike" dirty="0" err="1">
                          <a:solidFill>
                            <a:srgbClr val="000000"/>
                          </a:solidFill>
                          <a:latin typeface="Calibri"/>
                        </a:rPr>
                        <a:t>nöroblastoma</a:t>
                      </a:r>
                      <a:r>
                        <a:rPr lang="tr-TR" sz="800" b="0" i="0" u="none" strike="noStrike" dirty="0">
                          <a:solidFill>
                            <a:srgbClr val="000000"/>
                          </a:solidFill>
                          <a:latin typeface="Calibri"/>
                        </a:rPr>
                        <a:t>, sarkoma, idrar kesesi, mide, akciğer, </a:t>
                      </a:r>
                      <a:r>
                        <a:rPr lang="tr-TR" sz="800" b="0" i="0" u="none" strike="noStrike" dirty="0" err="1">
                          <a:solidFill>
                            <a:srgbClr val="000000"/>
                          </a:solidFill>
                          <a:latin typeface="Calibri"/>
                        </a:rPr>
                        <a:t>özofagus</a:t>
                      </a:r>
                      <a:r>
                        <a:rPr lang="tr-TR" sz="800" b="0" i="0" u="none" strike="noStrike" dirty="0">
                          <a:solidFill>
                            <a:srgbClr val="000000"/>
                          </a:solidFill>
                          <a:latin typeface="Calibri"/>
                        </a:rPr>
                        <a:t>, </a:t>
                      </a:r>
                      <a:r>
                        <a:rPr lang="tr-TR" sz="800" b="0" i="0" u="none" strike="noStrike" dirty="0" err="1">
                          <a:solidFill>
                            <a:srgbClr val="000000"/>
                          </a:solidFill>
                          <a:latin typeface="Calibri"/>
                        </a:rPr>
                        <a:t>serviks</a:t>
                      </a:r>
                      <a:r>
                        <a:rPr lang="tr-TR" sz="800" b="0" i="0" u="none" strike="noStrike" dirty="0">
                          <a:solidFill>
                            <a:srgbClr val="000000"/>
                          </a:solidFill>
                          <a:latin typeface="Calibri"/>
                        </a:rPr>
                        <a:t> ve prostat kanserlerinde, </a:t>
                      </a:r>
                      <a:r>
                        <a:rPr lang="tr-TR" sz="800" b="0" i="0" u="none" strike="noStrike" dirty="0" err="1">
                          <a:solidFill>
                            <a:srgbClr val="000000"/>
                          </a:solidFill>
                          <a:latin typeface="Calibri"/>
                        </a:rPr>
                        <a:t>miyeloma</a:t>
                      </a:r>
                      <a:r>
                        <a:rPr lang="tr-TR" sz="800" b="0" i="0" u="none" strike="noStrike" dirty="0">
                          <a:solidFill>
                            <a:srgbClr val="000000"/>
                          </a:solidFill>
                          <a:latin typeface="Calibri"/>
                        </a:rPr>
                        <a:t>, </a:t>
                      </a:r>
                      <a:r>
                        <a:rPr lang="tr-TR" sz="800" b="0" i="0" u="none" strike="noStrike" dirty="0" err="1">
                          <a:solidFill>
                            <a:srgbClr val="000000"/>
                          </a:solidFill>
                          <a:latin typeface="Calibri"/>
                        </a:rPr>
                        <a:t>melanoma</a:t>
                      </a:r>
                      <a:r>
                        <a:rPr lang="tr-TR" sz="800" b="0" i="0" u="none" strike="noStrike" dirty="0">
                          <a:solidFill>
                            <a:srgbClr val="000000"/>
                          </a:solidFill>
                          <a:latin typeface="Calibri"/>
                        </a:rPr>
                        <a:t>, küçük hücreli akciğer kanserleri ve </a:t>
                      </a:r>
                      <a:r>
                        <a:rPr lang="tr-TR" sz="800" b="0" i="0" u="none" strike="noStrike" dirty="0" err="1">
                          <a:solidFill>
                            <a:srgbClr val="000000"/>
                          </a:solidFill>
                          <a:latin typeface="Calibri"/>
                        </a:rPr>
                        <a:t>osteosarkomanın</a:t>
                      </a:r>
                      <a:r>
                        <a:rPr lang="tr-TR" sz="800" b="0" i="0" u="none" strike="noStrike" dirty="0">
                          <a:solidFill>
                            <a:srgbClr val="000000"/>
                          </a:solidFill>
                          <a:latin typeface="Calibri"/>
                        </a:rPr>
                        <a:t> tedavisinde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a:t>
                      </a:r>
                      <a:r>
                        <a:rPr lang="tr-TR" sz="800" b="0" i="0" u="none" strike="noStrike" dirty="0" err="1">
                          <a:solidFill>
                            <a:srgbClr val="000000"/>
                          </a:solidFill>
                          <a:latin typeface="Calibri"/>
                        </a:rPr>
                        <a:t>testiküler</a:t>
                      </a:r>
                      <a:r>
                        <a:rPr lang="tr-TR" sz="800" b="0" i="0" u="none" strike="noStrike" dirty="0">
                          <a:solidFill>
                            <a:srgbClr val="000000"/>
                          </a:solidFill>
                          <a:latin typeface="Calibri"/>
                        </a:rPr>
                        <a:t> kanser tedavisinde diğer </a:t>
                      </a:r>
                      <a:r>
                        <a:rPr lang="tr-TR" sz="800" b="0" i="0" u="none" strike="noStrike" dirty="0" err="1">
                          <a:solidFill>
                            <a:srgbClr val="000000"/>
                          </a:solidFill>
                          <a:latin typeface="Calibri"/>
                        </a:rPr>
                        <a:t>antineoplastik</a:t>
                      </a:r>
                      <a:r>
                        <a:rPr lang="tr-TR" sz="800" b="0" i="0" u="none" strike="noStrike" dirty="0">
                          <a:solidFill>
                            <a:srgbClr val="000000"/>
                          </a:solidFill>
                          <a:latin typeface="Calibri"/>
                        </a:rPr>
                        <a:t> ajanlar ile birlikte kombinasyon şeklinde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a:t>
                      </a:r>
                      <a:r>
                        <a:rPr lang="tr-TR" sz="800" b="0" i="0" u="none" strike="noStrike" dirty="0" err="1">
                          <a:solidFill>
                            <a:srgbClr val="000000"/>
                          </a:solidFill>
                          <a:latin typeface="Calibri"/>
                        </a:rPr>
                        <a:t>Sisplatinin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vinblastin</a:t>
                      </a:r>
                      <a:r>
                        <a:rPr lang="tr-TR" sz="800" b="0" i="0" u="none" strike="noStrike" dirty="0">
                          <a:solidFill>
                            <a:srgbClr val="000000"/>
                          </a:solidFill>
                          <a:latin typeface="Calibri"/>
                        </a:rPr>
                        <a:t> ve </a:t>
                      </a:r>
                      <a:r>
                        <a:rPr lang="tr-TR" sz="800" b="0" i="0" u="none" strike="noStrike" dirty="0" err="1">
                          <a:solidFill>
                            <a:srgbClr val="000000"/>
                          </a:solidFill>
                          <a:latin typeface="Calibri"/>
                        </a:rPr>
                        <a:t>bleomisin</a:t>
                      </a:r>
                      <a:r>
                        <a:rPr lang="tr-TR" sz="800" b="0" i="0" u="none" strike="noStrike" dirty="0">
                          <a:solidFill>
                            <a:srgbClr val="000000"/>
                          </a:solidFill>
                          <a:latin typeface="Calibri"/>
                        </a:rPr>
                        <a:t> ile kombinasyonunun oldukça etkili olduğu bildirilmiştir.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akciğer </a:t>
                      </a:r>
                      <a:r>
                        <a:rPr lang="tr-TR" sz="800" b="0" i="0" u="none" strike="noStrike" dirty="0" err="1">
                          <a:solidFill>
                            <a:srgbClr val="000000"/>
                          </a:solidFill>
                          <a:latin typeface="Calibri"/>
                        </a:rPr>
                        <a:t>karsinomunda</a:t>
                      </a:r>
                      <a:r>
                        <a:rPr lang="tr-TR" sz="800" b="0" i="0" u="none" strike="noStrike" dirty="0">
                          <a:solidFill>
                            <a:srgbClr val="000000"/>
                          </a:solidFill>
                          <a:latin typeface="Calibri"/>
                        </a:rPr>
                        <a:t> da kombinasyon şeklinde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Gebelikte, ağır kemik iliği depresyonu olan hastalarda, ağır böbrek yetmezliği olan hastalarda ve </a:t>
                      </a:r>
                      <a:r>
                        <a:rPr lang="tr-TR" sz="800" b="0" i="0" u="none" strike="noStrike" dirty="0" err="1">
                          <a:solidFill>
                            <a:srgbClr val="000000"/>
                          </a:solidFill>
                          <a:latin typeface="Calibri"/>
                        </a:rPr>
                        <a:t>sisplatine</a:t>
                      </a:r>
                      <a:r>
                        <a:rPr lang="tr-TR" sz="800" b="0" i="0" u="none" strike="noStrike" dirty="0">
                          <a:solidFill>
                            <a:srgbClr val="000000"/>
                          </a:solidFill>
                          <a:latin typeface="Calibri"/>
                        </a:rPr>
                        <a:t> aşırı duyarlılığı olduğu önceden bilinen hastalarda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Tek başına veya diğer antineoplastik ilaçlarla birlikte 20-120 mg/m2 arasında değişen dozlarda verilebilir. Önerilen doz hastaya verilmeden 8-12 saat önce infüzyon 1-2 litre sıvı verilerek hidrasyon uygulanır. Metastaz Testis Tümörleri: Sisplatin: Günde 20 mg/m2 i.v. olarak 5 gün uygulanır. Doz her 3 haftada bir 3 defa daha verilir. Bleomisin: Haftada 30 ünite i.v. olarak (her haftanın 2. günü) 12 hafta arka arkaya verilir. Vinblastin: Haftada 2 defa haftanın 1. ve 2. günleri 0.15-0.2 mg/kg i.v. olarak uygulanır (toplam 8 doz). Bu doz uygulamasına yanıt veren hastalarda 4 haftada bir 2 yıl süre ile 0.3 mg/kg i.v. olarak vinblastin uygulanabilir. Metastaz Yumurtalık Tümörleri: Sisplatin her 3 haftada bir haftanın 1. günü 50 mg/m2 i.v. olarak uygulanır. Doksorubisin: Her 3 haftada bir, haftanın 1. günü 50 mg/m2 i.v. olarak uygulanır. Kombine tedavide sisplatin ve doksorubusin arka arkaya uygulanır. Sisplatin tek başına uygulanacaksa 4 haftada bir 100 mg/m2'lik doz verilerek 4 haftada bir tekrarlanır.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23393" y="1700808"/>
          <a:ext cx="11041227" cy="2952328"/>
        </p:xfrm>
        <a:graphic>
          <a:graphicData uri="http://schemas.openxmlformats.org/drawingml/2006/table">
            <a:tbl>
              <a:tblPr/>
              <a:tblGrid>
                <a:gridCol w="311551"/>
                <a:gridCol w="752017"/>
                <a:gridCol w="1487919"/>
                <a:gridCol w="1269029"/>
                <a:gridCol w="2648176"/>
                <a:gridCol w="4572535"/>
              </a:tblGrid>
              <a:tr h="2952328">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ADRİBLASTİNA </a:t>
                      </a:r>
                      <a:r>
                        <a:rPr lang="tr-TR" sz="800" b="0" i="0" u="none" strike="noStrike" dirty="0" err="1">
                          <a:solidFill>
                            <a:srgbClr val="000000"/>
                          </a:solidFill>
                          <a:latin typeface="Calibri"/>
                        </a:rPr>
                        <a:t>Flakon</a:t>
                      </a:r>
                      <a:r>
                        <a:rPr lang="tr-TR" sz="800" b="0" i="0" u="none" strike="noStrike" dirty="0">
                          <a:solidFill>
                            <a:srgbClr val="000000"/>
                          </a:solidFill>
                          <a:latin typeface="Calibri"/>
                        </a:rPr>
                        <a:t>(</a:t>
                      </a:r>
                      <a:r>
                        <a:rPr lang="tr-TR" sz="800" b="0" i="0" u="none" strike="noStrike" dirty="0" err="1">
                          <a:solidFill>
                            <a:srgbClr val="000000"/>
                          </a:solidFill>
                          <a:latin typeface="Calibri"/>
                        </a:rPr>
                        <a:t>Adriamisin</a:t>
                      </a:r>
                      <a:r>
                        <a:rPr lang="tr-TR" sz="800" b="0" i="0" u="none" strike="noStrike" dirty="0">
                          <a:solidFill>
                            <a:srgbClr val="000000"/>
                          </a:solidFill>
                          <a:latin typeface="Calibri"/>
                        </a:rPr>
                        <a:t> </a:t>
                      </a:r>
                      <a:r>
                        <a:rPr lang="tr-TR" sz="800" b="0" i="0" u="none" strike="noStrike" dirty="0" err="1">
                          <a:solidFill>
                            <a:srgbClr val="000000"/>
                          </a:solidFill>
                          <a:latin typeface="Calibri"/>
                        </a:rPr>
                        <a:t>HCl</a:t>
                      </a:r>
                      <a:r>
                        <a:rPr lang="tr-TR" sz="800" b="0" i="0" u="none" strike="noStrike" dirty="0">
                          <a:solidFill>
                            <a:srgbClr val="000000"/>
                          </a:solidFill>
                          <a:latin typeface="Calibri"/>
                        </a:rPr>
                        <a:t>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a:t>
                      </a:r>
                      <a:r>
                        <a:rPr lang="tr-TR" sz="800" b="0" i="0" u="none" strike="noStrike" dirty="0" err="1">
                          <a:solidFill>
                            <a:srgbClr val="000000"/>
                          </a:solidFill>
                          <a:latin typeface="Calibri"/>
                        </a:rPr>
                        <a:t>HCl</a:t>
                      </a:r>
                      <a:r>
                        <a:rPr lang="tr-TR" sz="800" b="0" i="0" u="none" strike="noStrike" dirty="0">
                          <a:solidFill>
                            <a:srgbClr val="000000"/>
                          </a:solidFill>
                          <a:latin typeface="Calibri"/>
                        </a:rPr>
                        <a:t>) 10 mg etken </a:t>
                      </a:r>
                      <a:r>
                        <a:rPr lang="tr-TR" sz="800" b="0" i="0" u="none" strike="noStrike" dirty="0" err="1">
                          <a:solidFill>
                            <a:srgbClr val="000000"/>
                          </a:solidFill>
                          <a:latin typeface="Calibri"/>
                        </a:rPr>
                        <a:t>maddesiidr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Terapötik programın bir parçası olarak neoplozmanın çeşitli tiplerinin tedavisinde kullanılır. Gerek akut ve gerekse kronik lösemide yanıt alınmıştır. Lenfoma, yumuşak nesiç sarkoması, nöroblastoma, akciğer ve göğüs kanserleri bu ilacın uygulanmasından sonra gerilemiştir.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Ağızda ülserasyon veya kemik iliği depresyonu bulunduğu hallerde tekrarlanmamalıdır. Bazı hallerde ağızda ülserasyon olmadan önce başlangıçta bir yanma hissi olur ki, böyle bir durumda ilacın tekrarı önerilmez.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Solid</a:t>
                      </a:r>
                      <a:r>
                        <a:rPr lang="tr-TR" sz="800" b="0" i="0" u="none" strike="noStrike" dirty="0">
                          <a:solidFill>
                            <a:srgbClr val="000000"/>
                          </a:solidFill>
                          <a:latin typeface="Calibri"/>
                        </a:rPr>
                        <a:t> tümörlerde, kemik iliği normal olduğunda 3 haftalık aralıklarla ve 3 gün süreyle günde 0,6 mg/kg veya 2 gün süreyle günde 0.8 mg/kg ve akut lösemide başlangıç dozu 3 gün süreyle günde 0.4-0.5 mg/</a:t>
                      </a:r>
                      <a:r>
                        <a:rPr lang="tr-TR" sz="800" b="0" i="0" u="none" strike="noStrike" dirty="0" err="1">
                          <a:solidFill>
                            <a:srgbClr val="000000"/>
                          </a:solidFill>
                          <a:latin typeface="Calibri"/>
                        </a:rPr>
                        <a:t>kg'dır</a:t>
                      </a:r>
                      <a:r>
                        <a:rPr lang="tr-TR" sz="800" b="0" i="0" u="none" strike="noStrike" dirty="0">
                          <a:solidFill>
                            <a:srgbClr val="000000"/>
                          </a:solidFill>
                          <a:latin typeface="Calibri"/>
                        </a:rPr>
                        <a:t>. Elde edilen </a:t>
                      </a:r>
                      <a:r>
                        <a:rPr lang="tr-TR" sz="800" b="0" i="0" u="none" strike="noStrike" dirty="0" err="1">
                          <a:solidFill>
                            <a:srgbClr val="000000"/>
                          </a:solidFill>
                          <a:latin typeface="Calibri"/>
                        </a:rPr>
                        <a:t>antilösemik</a:t>
                      </a:r>
                      <a:r>
                        <a:rPr lang="tr-TR" sz="800" b="0" i="0" u="none" strike="noStrike" dirty="0">
                          <a:solidFill>
                            <a:srgbClr val="000000"/>
                          </a:solidFill>
                          <a:latin typeface="Calibri"/>
                        </a:rPr>
                        <a:t> ve </a:t>
                      </a:r>
                      <a:r>
                        <a:rPr lang="tr-TR" sz="800" b="0" i="0" u="none" strike="noStrike" dirty="0" err="1">
                          <a:solidFill>
                            <a:srgbClr val="000000"/>
                          </a:solidFill>
                          <a:latin typeface="Calibri"/>
                        </a:rPr>
                        <a:t>miyelosupresif</a:t>
                      </a:r>
                      <a:r>
                        <a:rPr lang="tr-TR" sz="800" b="0" i="0" u="none" strike="noStrike" dirty="0">
                          <a:solidFill>
                            <a:srgbClr val="000000"/>
                          </a:solidFill>
                          <a:latin typeface="Calibri"/>
                        </a:rPr>
                        <a:t> etkiye göre bu tertip 2. ve hatta 3. defa, her enjeksiyon arası 7-10 günden az olmamak üzere tekrarlanabilir.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kemik iliği depresyonu meydana getirebilir.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 görülebilir. Kalpte taşikardi, </a:t>
                      </a:r>
                      <a:r>
                        <a:rPr lang="tr-TR" sz="800" b="0" i="0" u="none" strike="noStrike" dirty="0" err="1">
                          <a:solidFill>
                            <a:srgbClr val="000000"/>
                          </a:solidFill>
                          <a:latin typeface="Calibri"/>
                        </a:rPr>
                        <a:t>EKG'da</a:t>
                      </a:r>
                      <a:r>
                        <a:rPr lang="tr-TR" sz="800" b="0" i="0" u="none" strike="noStrike" dirty="0">
                          <a:solidFill>
                            <a:srgbClr val="000000"/>
                          </a:solidFill>
                          <a:latin typeface="Calibri"/>
                        </a:rPr>
                        <a:t> T dalgasının düzlenmesi ve ST düşüklüğü gibi etkiler görülebilir. Hastaların %1'inde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yetersizliği görülmüştür. 550 mg/m2'lik kümülatif bir dozdan sonra </a:t>
                      </a:r>
                      <a:r>
                        <a:rPr lang="tr-TR" sz="800" b="0" i="0" u="none" strike="noStrike" dirty="0" err="1">
                          <a:solidFill>
                            <a:srgbClr val="000000"/>
                          </a:solidFill>
                          <a:latin typeface="Calibri"/>
                        </a:rPr>
                        <a:t>kardiyotoksisite</a:t>
                      </a:r>
                      <a:r>
                        <a:rPr lang="tr-TR" sz="800" b="0" i="0" u="none" strike="noStrike" dirty="0">
                          <a:solidFill>
                            <a:srgbClr val="000000"/>
                          </a:solidFill>
                          <a:latin typeface="Calibri"/>
                        </a:rPr>
                        <a:t> ihtimali artar.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15413" y="260649"/>
          <a:ext cx="10753195" cy="4391345"/>
        </p:xfrm>
        <a:graphic>
          <a:graphicData uri="http://schemas.openxmlformats.org/drawingml/2006/table">
            <a:tbl>
              <a:tblPr/>
              <a:tblGrid>
                <a:gridCol w="303423"/>
                <a:gridCol w="732400"/>
                <a:gridCol w="1449105"/>
                <a:gridCol w="1235924"/>
                <a:gridCol w="2579092"/>
                <a:gridCol w="4453251"/>
              </a:tblGrid>
              <a:tr h="4104456">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CAELYX İnfüzyon Solüsyonu(Doksorubisin HCl (Lipozomal) 20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Platin esaslı kemoterapi rejimlerinden cevap alınamayan kadınlarda, ilerlemiş </a:t>
                      </a: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kanseri tedavisinde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a:t>
                      </a:r>
                      <a:r>
                        <a:rPr lang="tr-TR" sz="800" b="0" i="0" u="none" strike="noStrike" dirty="0" err="1">
                          <a:solidFill>
                            <a:srgbClr val="000000"/>
                          </a:solidFill>
                          <a:latin typeface="Calibri"/>
                        </a:rPr>
                        <a:t>AIDS'e</a:t>
                      </a:r>
                      <a:r>
                        <a:rPr lang="tr-TR" sz="800" b="0" i="0" u="none" strike="noStrike" dirty="0">
                          <a:solidFill>
                            <a:srgbClr val="000000"/>
                          </a:solidFill>
                          <a:latin typeface="Calibri"/>
                        </a:rPr>
                        <a:t> bağlı </a:t>
                      </a:r>
                      <a:r>
                        <a:rPr lang="tr-TR" sz="800" b="0" i="0" u="none" strike="noStrike" dirty="0" err="1">
                          <a:solidFill>
                            <a:srgbClr val="000000"/>
                          </a:solidFill>
                          <a:latin typeface="Calibri"/>
                        </a:rPr>
                        <a:t>Kaposi</a:t>
                      </a:r>
                      <a:r>
                        <a:rPr lang="tr-TR" sz="800" b="0" i="0" u="none" strike="noStrike" dirty="0">
                          <a:solidFill>
                            <a:srgbClr val="000000"/>
                          </a:solidFill>
                          <a:latin typeface="Calibri"/>
                        </a:rPr>
                        <a:t> Sarkomunda (KS) düşük CD4 sayımı (&lt;200 CD4 </a:t>
                      </a:r>
                      <a:r>
                        <a:rPr lang="tr-TR" sz="800" b="0" i="0" u="none" strike="noStrike" dirty="0" err="1">
                          <a:solidFill>
                            <a:srgbClr val="000000"/>
                          </a:solidFill>
                          <a:latin typeface="Calibri"/>
                        </a:rPr>
                        <a:t>lenfositi</a:t>
                      </a:r>
                      <a:r>
                        <a:rPr lang="tr-TR" sz="800" b="0" i="0" u="none" strike="noStrike" dirty="0">
                          <a:solidFill>
                            <a:srgbClr val="000000"/>
                          </a:solidFill>
                          <a:latin typeface="Calibri"/>
                        </a:rPr>
                        <a:t>/mm3) ve yaygın </a:t>
                      </a:r>
                      <a:r>
                        <a:rPr lang="tr-TR" sz="800" b="0" i="0" u="none" strike="noStrike" dirty="0" err="1">
                          <a:solidFill>
                            <a:srgbClr val="000000"/>
                          </a:solidFill>
                          <a:latin typeface="Calibri"/>
                        </a:rPr>
                        <a:t>mukokütanöz</a:t>
                      </a:r>
                      <a:r>
                        <a:rPr lang="tr-TR" sz="800" b="0" i="0" u="none" strike="noStrike" dirty="0">
                          <a:solidFill>
                            <a:srgbClr val="000000"/>
                          </a:solidFill>
                          <a:latin typeface="Calibri"/>
                        </a:rPr>
                        <a:t> veya </a:t>
                      </a:r>
                      <a:r>
                        <a:rPr lang="tr-TR" sz="800" b="0" i="0" u="none" strike="noStrike" dirty="0" err="1">
                          <a:solidFill>
                            <a:srgbClr val="000000"/>
                          </a:solidFill>
                          <a:latin typeface="Calibri"/>
                        </a:rPr>
                        <a:t>viseral</a:t>
                      </a:r>
                      <a:r>
                        <a:rPr lang="tr-TR" sz="800" b="0" i="0" u="none" strike="noStrike" dirty="0">
                          <a:solidFill>
                            <a:srgbClr val="000000"/>
                          </a:solidFill>
                          <a:latin typeface="Calibri"/>
                        </a:rPr>
                        <a:t> tutulumu olan hastalarda da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Sistemik kemoterapide ilk ilaç olarak veya </a:t>
                      </a:r>
                      <a:r>
                        <a:rPr lang="tr-TR" sz="800" b="0" i="0" u="none" strike="noStrike" dirty="0" err="1">
                          <a:solidFill>
                            <a:srgbClr val="000000"/>
                          </a:solidFill>
                          <a:latin typeface="Calibri"/>
                        </a:rPr>
                        <a:t>vinka</a:t>
                      </a:r>
                      <a:r>
                        <a:rPr lang="tr-TR" sz="800" b="0" i="0" u="none" strike="noStrike" dirty="0">
                          <a:solidFill>
                            <a:srgbClr val="000000"/>
                          </a:solidFill>
                          <a:latin typeface="Calibri"/>
                        </a:rPr>
                        <a:t> </a:t>
                      </a:r>
                      <a:r>
                        <a:rPr lang="tr-TR" sz="800" b="0" i="0" u="none" strike="noStrike" dirty="0" err="1">
                          <a:solidFill>
                            <a:srgbClr val="000000"/>
                          </a:solidFill>
                          <a:latin typeface="Calibri"/>
                        </a:rPr>
                        <a:t>alkaloidi</a:t>
                      </a:r>
                      <a:r>
                        <a:rPr lang="tr-TR" sz="800" b="0" i="0" u="none" strike="noStrike" dirty="0">
                          <a:solidFill>
                            <a:srgbClr val="000000"/>
                          </a:solidFill>
                          <a:latin typeface="Calibri"/>
                        </a:rPr>
                        <a:t>, </a:t>
                      </a:r>
                      <a:r>
                        <a:rPr lang="tr-TR" sz="800" b="0" i="0" u="none" strike="noStrike" dirty="0" err="1">
                          <a:solidFill>
                            <a:srgbClr val="000000"/>
                          </a:solidFill>
                          <a:latin typeface="Calibri"/>
                        </a:rPr>
                        <a:t>bleomisin</a:t>
                      </a:r>
                      <a:r>
                        <a:rPr lang="tr-TR" sz="800" b="0" i="0" u="none" strike="noStrike" dirty="0">
                          <a:solidFill>
                            <a:srgbClr val="000000"/>
                          </a:solidFill>
                          <a:latin typeface="Calibri"/>
                        </a:rPr>
                        <a:t> ve konvansiyonel </a:t>
                      </a:r>
                      <a:r>
                        <a:rPr lang="tr-TR" sz="800" b="0" i="0" u="none" strike="noStrike" dirty="0" err="1">
                          <a:solidFill>
                            <a:srgbClr val="000000"/>
                          </a:solidFill>
                          <a:latin typeface="Calibri"/>
                        </a:rPr>
                        <a:t>doksorubisinden</a:t>
                      </a:r>
                      <a:r>
                        <a:rPr lang="tr-TR" sz="800" b="0" i="0" u="none" strike="noStrike" dirty="0">
                          <a:solidFill>
                            <a:srgbClr val="000000"/>
                          </a:solidFill>
                          <a:latin typeface="Calibri"/>
                        </a:rPr>
                        <a:t> (veya diğer </a:t>
                      </a:r>
                      <a:r>
                        <a:rPr lang="tr-TR" sz="800" b="0" i="0" u="none" strike="noStrike" dirty="0" err="1">
                          <a:solidFill>
                            <a:srgbClr val="000000"/>
                          </a:solidFill>
                          <a:latin typeface="Calibri"/>
                        </a:rPr>
                        <a:t>antrasiklinlerden</a:t>
                      </a:r>
                      <a:r>
                        <a:rPr lang="tr-TR" sz="800" b="0" i="0" u="none" strike="noStrike" dirty="0">
                          <a:solidFill>
                            <a:srgbClr val="000000"/>
                          </a:solidFill>
                          <a:latin typeface="Calibri"/>
                        </a:rPr>
                        <a:t>) en az ikisini içeren bir kombinasyon ile tedavi edilmesine rağmen hastalığı ilerlemiş veya ilaçları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edememiş AIDS-KS hastalarında ikinci tercih olarak kullanılır.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Bileşenlerine veya doksorubisin HCl formülasyonlarına karşı aşırı duyarlılık reaksiyonları gösteren hastalarda ve emziren kadınlarda kontrendikedir. Lokal tedavi ya da sistemik alfa-interferon ile etkili bir şekilde tedavi edilebilecek AIDS-KS hastalarında kullanılmamalıdır.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Kanseri: </a:t>
                      </a:r>
                      <a:r>
                        <a:rPr lang="tr-TR" sz="800" b="0" i="0" u="none" strike="noStrike" dirty="0" err="1">
                          <a:solidFill>
                            <a:srgbClr val="000000"/>
                          </a:solidFill>
                          <a:latin typeface="Calibri"/>
                        </a:rPr>
                        <a:t>Caelyx</a:t>
                      </a:r>
                      <a:r>
                        <a:rPr lang="tr-TR" sz="800" b="0" i="0" u="none" strike="noStrike" dirty="0">
                          <a:solidFill>
                            <a:srgbClr val="000000"/>
                          </a:solidFill>
                          <a:latin typeface="Calibri"/>
                        </a:rPr>
                        <a:t> hastalık ilerlemediği ve hastanın tedaviyi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etmeyi devam ettirdiği sürece her 4 haftada bir 50 mg/m2 dozunda i.v. yoldan uygulanır.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reaksiyonları riskini en aza indirmek için, ilk doz 1 mg/dakika'dan daha hızlı verilmemelidir. Eğer hiçbir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reaksiyonu gözlenmez ise, daha sonraki </a:t>
                      </a:r>
                      <a:r>
                        <a:rPr lang="tr-TR" sz="800" b="0" i="0" u="none" strike="noStrike" dirty="0" err="1">
                          <a:solidFill>
                            <a:srgbClr val="000000"/>
                          </a:solidFill>
                          <a:latin typeface="Calibri"/>
                        </a:rPr>
                        <a:t>infüzyonlar</a:t>
                      </a:r>
                      <a:r>
                        <a:rPr lang="tr-TR" sz="800" b="0" i="0" u="none" strike="noStrike" dirty="0">
                          <a:solidFill>
                            <a:srgbClr val="000000"/>
                          </a:solidFill>
                          <a:latin typeface="Calibri"/>
                        </a:rPr>
                        <a:t> 60 dakikalık bir zaman dilimi içinde uygulanabilir.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reaksiyonu gelişen  hastalarda: Toplam dozun %5'i ilk 15 dakika içinde verilmelidir. Eğer reaksiyon gelişmeksizin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edilebilirse sonraki 15 dakikada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hızı iki katına çıkarılmalıdır. Eğer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edilebilirse, toplam doz takip eden 1 saat içerisinde (toplam 90 dakika) bitirilmelidir. AIDS-KS hastaları: </a:t>
                      </a:r>
                      <a:r>
                        <a:rPr lang="tr-TR" sz="800" b="0" i="0" u="none" strike="noStrike" dirty="0" err="1">
                          <a:solidFill>
                            <a:srgbClr val="000000"/>
                          </a:solidFill>
                          <a:latin typeface="Calibri"/>
                        </a:rPr>
                        <a:t>Caelyx</a:t>
                      </a:r>
                      <a:r>
                        <a:rPr lang="tr-TR" sz="800" b="0" i="0" u="none" strike="noStrike" dirty="0">
                          <a:solidFill>
                            <a:srgbClr val="000000"/>
                          </a:solidFill>
                          <a:latin typeface="Calibri"/>
                        </a:rPr>
                        <a:t> her 2-3 haftada bir 20 mg/m2 dozda i.v. olarak verilmelidir. İlaç birikimi ve yüksek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önlenemeyeceği için, 10 günden kısa aralıklardan sakınılmalıdır. </a:t>
                      </a: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bir cevaba ulaşılabilmesi için, hastalar 2-3 ay boyunca tedavi edilmelidir. </a:t>
                      </a: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cevabı sürdürmek için, tedavi, ihtiyaç duyulduğu sürece devam ettirilmelidir. Tüm hastalar: Hastalarda erken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reaksiyonu semptomu ve belirtileri gözlenirse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hemen durdurularak uygun tedavi ajanları (</a:t>
                      </a:r>
                      <a:r>
                        <a:rPr lang="tr-TR" sz="800" b="0" i="0" u="none" strike="noStrike" dirty="0" err="1">
                          <a:solidFill>
                            <a:srgbClr val="000000"/>
                          </a:solidFill>
                          <a:latin typeface="Calibri"/>
                        </a:rPr>
                        <a:t>antihistamin</a:t>
                      </a:r>
                      <a:r>
                        <a:rPr lang="tr-TR" sz="800" b="0" i="0" u="none" strike="noStrike" dirty="0">
                          <a:solidFill>
                            <a:srgbClr val="000000"/>
                          </a:solidFill>
                          <a:latin typeface="Calibri"/>
                        </a:rPr>
                        <a:t> ve/veya kısa etkili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verilmeli ve </a:t>
                      </a:r>
                      <a:r>
                        <a:rPr lang="tr-TR" sz="800" b="0" i="0" u="none" strike="noStrike" dirty="0" err="1">
                          <a:solidFill>
                            <a:srgbClr val="000000"/>
                          </a:solidFill>
                          <a:latin typeface="Calibri"/>
                        </a:rPr>
                        <a:t>infüzyona</a:t>
                      </a:r>
                      <a:r>
                        <a:rPr lang="tr-TR" sz="800" b="0" i="0" u="none" strike="noStrike" dirty="0">
                          <a:solidFill>
                            <a:srgbClr val="000000"/>
                          </a:solidFill>
                          <a:latin typeface="Calibri"/>
                        </a:rPr>
                        <a:t> daha yavaş olarak yeniden başlanmalıdır. PPE,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veya hematolojik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olayları tedavi etmek için doz azaltılabilir veya geciktirilebilir. Karaciğer fonksiyonu bozuk hastalarda, deneyim kazanılıncaya kadar, doz azaltılmalıdır. Tedavi başladığında, eğer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1.2-3 mg/</a:t>
                      </a:r>
                      <a:r>
                        <a:rPr lang="tr-TR" sz="800" b="0" i="0" u="none" strike="noStrike" dirty="0" err="1">
                          <a:solidFill>
                            <a:srgbClr val="000000"/>
                          </a:solidFill>
                          <a:latin typeface="Calibri"/>
                        </a:rPr>
                        <a:t>dl</a:t>
                      </a:r>
                      <a:r>
                        <a:rPr lang="tr-TR" sz="800" b="0" i="0" u="none" strike="noStrike" dirty="0">
                          <a:solidFill>
                            <a:srgbClr val="000000"/>
                          </a:solidFill>
                          <a:latin typeface="Calibri"/>
                        </a:rPr>
                        <a:t> arasında ise ilk doz %25 oranında azaltılır. Eğer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&gt;3 mg/</a:t>
                      </a:r>
                      <a:r>
                        <a:rPr lang="tr-TR" sz="800" b="0" i="0" u="none" strike="noStrike" dirty="0" err="1">
                          <a:solidFill>
                            <a:srgbClr val="000000"/>
                          </a:solidFill>
                          <a:latin typeface="Calibri"/>
                        </a:rPr>
                        <a:t>dl</a:t>
                      </a:r>
                      <a:r>
                        <a:rPr lang="tr-TR" sz="800" b="0" i="0" u="none" strike="noStrike" dirty="0">
                          <a:solidFill>
                            <a:srgbClr val="000000"/>
                          </a:solidFill>
                          <a:latin typeface="Calibri"/>
                        </a:rPr>
                        <a:t> ise ilk doz %50 azaltılır. Hasta ilk dozu, serum </a:t>
                      </a:r>
                      <a:r>
                        <a:rPr lang="tr-TR" sz="800" b="0" i="0" u="none" strike="noStrike" dirty="0" err="1">
                          <a:solidFill>
                            <a:srgbClr val="000000"/>
                          </a:solidFill>
                          <a:latin typeface="Calibri"/>
                        </a:rPr>
                        <a:t>bilirubininde</a:t>
                      </a:r>
                      <a:r>
                        <a:rPr lang="tr-TR" sz="800" b="0" i="0" u="none" strike="noStrike" dirty="0">
                          <a:solidFill>
                            <a:srgbClr val="000000"/>
                          </a:solidFill>
                          <a:latin typeface="Calibri"/>
                        </a:rPr>
                        <a:t> veya karaciğer enzimlerinde artış olmadan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edebilirse, 2. </a:t>
                      </a:r>
                      <a:r>
                        <a:rPr lang="tr-TR" sz="800" b="0" i="0" u="none" strike="noStrike" dirty="0" err="1">
                          <a:solidFill>
                            <a:srgbClr val="000000"/>
                          </a:solidFill>
                          <a:latin typeface="Calibri"/>
                        </a:rPr>
                        <a:t>siklusdaki</a:t>
                      </a:r>
                      <a:r>
                        <a:rPr lang="tr-TR" sz="800" b="0" i="0" u="none" strike="noStrike" dirty="0">
                          <a:solidFill>
                            <a:srgbClr val="000000"/>
                          </a:solidFill>
                          <a:latin typeface="Calibri"/>
                        </a:rPr>
                        <a:t> doz bir sonraki doz düzeyine yükseltilebilir. Örneğin ilk doz %25 azaltılmışsa 2. </a:t>
                      </a:r>
                      <a:r>
                        <a:rPr lang="tr-TR" sz="800" b="0" i="0" u="none" strike="noStrike" dirty="0" err="1">
                          <a:solidFill>
                            <a:srgbClr val="000000"/>
                          </a:solidFill>
                          <a:latin typeface="Calibri"/>
                        </a:rPr>
                        <a:t>siklusta</a:t>
                      </a:r>
                      <a:r>
                        <a:rPr lang="tr-TR" sz="800" b="0" i="0" u="none" strike="noStrike" dirty="0">
                          <a:solidFill>
                            <a:srgbClr val="000000"/>
                          </a:solidFill>
                          <a:latin typeface="Calibri"/>
                        </a:rPr>
                        <a:t> tam doza çıkarılır; ilk doz %50 azaltılmışsa 2. </a:t>
                      </a:r>
                      <a:r>
                        <a:rPr lang="tr-TR" sz="800" b="0" i="0" u="none" strike="noStrike" dirty="0" err="1">
                          <a:solidFill>
                            <a:srgbClr val="000000"/>
                          </a:solidFill>
                          <a:latin typeface="Calibri"/>
                        </a:rPr>
                        <a:t>siklusta</a:t>
                      </a:r>
                      <a:r>
                        <a:rPr lang="tr-TR" sz="800" b="0" i="0" u="none" strike="noStrike" dirty="0">
                          <a:solidFill>
                            <a:srgbClr val="000000"/>
                          </a:solidFill>
                          <a:latin typeface="Calibri"/>
                        </a:rPr>
                        <a:t> tam dozun %75'ine çıkarılır.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edildiği takdirde doz daha sonraki </a:t>
                      </a:r>
                      <a:r>
                        <a:rPr lang="tr-TR" sz="800" b="0" i="0" u="none" strike="noStrike" dirty="0" err="1">
                          <a:solidFill>
                            <a:srgbClr val="000000"/>
                          </a:solidFill>
                          <a:latin typeface="Calibri"/>
                        </a:rPr>
                        <a:t>sikluslarda</a:t>
                      </a:r>
                      <a:r>
                        <a:rPr lang="tr-TR" sz="800" b="0" i="0" u="none" strike="noStrike" dirty="0">
                          <a:solidFill>
                            <a:srgbClr val="000000"/>
                          </a:solidFill>
                          <a:latin typeface="Calibri"/>
                        </a:rPr>
                        <a:t> tam doza yükseltilebilir. </a:t>
                      </a:r>
                      <a:r>
                        <a:rPr lang="tr-TR" sz="800" b="0" i="0" u="none" strike="noStrike" dirty="0" err="1">
                          <a:solidFill>
                            <a:srgbClr val="000000"/>
                          </a:solidFill>
                          <a:latin typeface="Calibri"/>
                        </a:rPr>
                        <a:t>Caelyx</a:t>
                      </a:r>
                      <a:r>
                        <a:rPr lang="tr-TR" sz="800" b="0" i="0" u="none" strike="noStrike" dirty="0">
                          <a:solidFill>
                            <a:srgbClr val="000000"/>
                          </a:solidFill>
                          <a:latin typeface="Calibri"/>
                        </a:rPr>
                        <a:t> karaciğer metastazı olan ve </a:t>
                      </a:r>
                      <a:r>
                        <a:rPr lang="tr-TR" sz="800" b="0" i="0" u="none" strike="noStrike" dirty="0" err="1">
                          <a:solidFill>
                            <a:srgbClr val="000000"/>
                          </a:solidFill>
                          <a:latin typeface="Calibri"/>
                        </a:rPr>
                        <a:t>biluribin</a:t>
                      </a:r>
                      <a:r>
                        <a:rPr lang="tr-TR" sz="800" b="0" i="0" u="none" strike="noStrike" dirty="0">
                          <a:solidFill>
                            <a:srgbClr val="000000"/>
                          </a:solidFill>
                          <a:latin typeface="Calibri"/>
                        </a:rPr>
                        <a:t> ve karaciğer enzimleri normalin üst sınırının 4 katına kadar yükseldiği hastalarda uygulanabilir</a:t>
                      </a:r>
                      <a:r>
                        <a:rPr lang="tr-TR" sz="800" b="0" i="0" u="none" strike="noStrike" dirty="0" smtClean="0">
                          <a:solidFill>
                            <a:srgbClr val="000000"/>
                          </a:solidFill>
                          <a:latin typeface="Calibri"/>
                        </a:rPr>
                        <a:t>..</a:t>
                      </a: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kanserli hastalar ile yapılan klinik çalışmalarda (her 4 haftada bir 50 mg/m2) en sık görülen yan etki </a:t>
                      </a:r>
                      <a:r>
                        <a:rPr lang="tr-TR" sz="800" b="0" i="0" u="none" strike="noStrike" dirty="0" err="1">
                          <a:solidFill>
                            <a:srgbClr val="000000"/>
                          </a:solidFill>
                          <a:latin typeface="Calibri"/>
                        </a:rPr>
                        <a:t>palmar</a:t>
                      </a:r>
                      <a:r>
                        <a:rPr lang="tr-TR" sz="800" b="0" i="0" u="none" strike="noStrike" dirty="0">
                          <a:solidFill>
                            <a:srgbClr val="000000"/>
                          </a:solidFill>
                          <a:latin typeface="Calibri"/>
                        </a:rPr>
                        <a:t>-</a:t>
                      </a:r>
                      <a:r>
                        <a:rPr lang="tr-TR" sz="800" b="0" i="0" u="none" strike="noStrike" dirty="0" err="1">
                          <a:solidFill>
                            <a:srgbClr val="000000"/>
                          </a:solidFill>
                          <a:latin typeface="Calibri"/>
                        </a:rPr>
                        <a:t>plantar</a:t>
                      </a:r>
                      <a:r>
                        <a:rPr lang="tr-TR" sz="800" b="0" i="0" u="none" strike="noStrike" dirty="0">
                          <a:solidFill>
                            <a:srgbClr val="000000"/>
                          </a:solidFill>
                          <a:latin typeface="Calibri"/>
                        </a:rPr>
                        <a:t> </a:t>
                      </a:r>
                      <a:r>
                        <a:rPr lang="tr-TR" sz="800" b="0" i="0" u="none" strike="noStrike" dirty="0" err="1">
                          <a:solidFill>
                            <a:srgbClr val="000000"/>
                          </a:solidFill>
                          <a:latin typeface="Calibri"/>
                        </a:rPr>
                        <a:t>eritrodisestezidir</a:t>
                      </a:r>
                      <a:r>
                        <a:rPr lang="tr-TR" sz="800" b="0" i="0" u="none" strike="noStrike" dirty="0">
                          <a:solidFill>
                            <a:srgbClr val="000000"/>
                          </a:solidFill>
                          <a:latin typeface="Calibri"/>
                        </a:rPr>
                        <a:t> (PPE). </a:t>
                      </a:r>
                      <a:r>
                        <a:rPr lang="tr-TR" sz="800" b="0" i="0" u="none" strike="noStrike" dirty="0" err="1">
                          <a:solidFill>
                            <a:srgbClr val="000000"/>
                          </a:solidFill>
                          <a:latin typeface="Calibri"/>
                        </a:rPr>
                        <a:t>PPE'nin</a:t>
                      </a:r>
                      <a:r>
                        <a:rPr lang="tr-TR" sz="800" b="0" i="0" u="none" strike="noStrike" dirty="0">
                          <a:solidFill>
                            <a:srgbClr val="000000"/>
                          </a:solidFill>
                          <a:latin typeface="Calibri"/>
                        </a:rPr>
                        <a:t> görülme sıklığı %44-46.1'dir. Bu etkiler genelde hafif olmakla birlikte, %17-19.5 oranında ciddi (III. Derece) vakalar rapor edilmiştir. Hayatı tehdit edici (IV. Derece) vakaların </a:t>
                      </a:r>
                      <a:r>
                        <a:rPr lang="tr-TR" sz="800" b="0" i="0" u="none" strike="noStrike" dirty="0" err="1">
                          <a:solidFill>
                            <a:srgbClr val="000000"/>
                          </a:solidFill>
                          <a:latin typeface="Calibri"/>
                        </a:rPr>
                        <a:t>insidansı</a:t>
                      </a:r>
                      <a:r>
                        <a:rPr lang="tr-TR" sz="800" b="0" i="0" u="none" strike="noStrike" dirty="0">
                          <a:solidFill>
                            <a:srgbClr val="000000"/>
                          </a:solidFill>
                          <a:latin typeface="Calibri"/>
                        </a:rPr>
                        <a:t> &lt;%1'dir. PPE nadir olarak tedavinin durdurulmasına yol açmıştır (%3.7-7). PPE ağrılı, </a:t>
                      </a:r>
                      <a:r>
                        <a:rPr lang="tr-TR" sz="800" b="0" i="0" u="none" strike="noStrike" dirty="0" err="1">
                          <a:solidFill>
                            <a:srgbClr val="000000"/>
                          </a:solidFill>
                          <a:latin typeface="Calibri"/>
                        </a:rPr>
                        <a:t>maküler</a:t>
                      </a:r>
                      <a:r>
                        <a:rPr lang="tr-TR" sz="800" b="0" i="0" u="none" strike="noStrike" dirty="0">
                          <a:solidFill>
                            <a:srgbClr val="000000"/>
                          </a:solidFill>
                          <a:latin typeface="Calibri"/>
                        </a:rPr>
                        <a:t> </a:t>
                      </a:r>
                      <a:r>
                        <a:rPr lang="tr-TR" sz="800" b="0" i="0" u="none" strike="noStrike" dirty="0" err="1">
                          <a:solidFill>
                            <a:srgbClr val="000000"/>
                          </a:solidFill>
                          <a:latin typeface="Calibri"/>
                        </a:rPr>
                        <a:t>eritemli</a:t>
                      </a:r>
                      <a:r>
                        <a:rPr lang="tr-TR" sz="800" b="0" i="0" u="none" strike="noStrike" dirty="0">
                          <a:solidFill>
                            <a:srgbClr val="000000"/>
                          </a:solidFill>
                          <a:latin typeface="Calibri"/>
                        </a:rPr>
                        <a:t> deri </a:t>
                      </a:r>
                      <a:r>
                        <a:rPr lang="tr-TR" sz="800" b="0" i="0" u="none" strike="noStrike" dirty="0" err="1">
                          <a:solidFill>
                            <a:srgbClr val="000000"/>
                          </a:solidFill>
                          <a:latin typeface="Calibri"/>
                        </a:rPr>
                        <a:t>erüpsiyonları</a:t>
                      </a:r>
                      <a:r>
                        <a:rPr lang="tr-TR" sz="800" b="0" i="0" u="none" strike="noStrike" dirty="0">
                          <a:solidFill>
                            <a:srgbClr val="000000"/>
                          </a:solidFill>
                          <a:latin typeface="Calibri"/>
                        </a:rPr>
                        <a:t> ile karakterizedir. Bu yan etki genellikle tedavinin ikinci veya üçüncü </a:t>
                      </a:r>
                      <a:r>
                        <a:rPr lang="tr-TR" sz="800" b="0" i="0" u="none" strike="noStrike" dirty="0" err="1">
                          <a:solidFill>
                            <a:srgbClr val="000000"/>
                          </a:solidFill>
                          <a:latin typeface="Calibri"/>
                        </a:rPr>
                        <a:t>siklusundan</a:t>
                      </a:r>
                      <a:r>
                        <a:rPr lang="tr-TR" sz="800" b="0" i="0" u="none" strike="noStrike" dirty="0">
                          <a:solidFill>
                            <a:srgbClr val="000000"/>
                          </a:solidFill>
                          <a:latin typeface="Calibri"/>
                        </a:rPr>
                        <a:t> sonra gözlenir. PPE </a:t>
                      </a:r>
                      <a:r>
                        <a:rPr lang="tr-TR" sz="800" b="0" i="0" u="none" strike="noStrike" dirty="0" err="1">
                          <a:solidFill>
                            <a:srgbClr val="000000"/>
                          </a:solidFill>
                          <a:latin typeface="Calibri"/>
                        </a:rPr>
                        <a:t>profilaksisi</a:t>
                      </a:r>
                      <a:r>
                        <a:rPr lang="tr-TR" sz="800" b="0" i="0" u="none" strike="noStrike" dirty="0">
                          <a:solidFill>
                            <a:srgbClr val="000000"/>
                          </a:solidFill>
                          <a:latin typeface="Calibri"/>
                        </a:rPr>
                        <a:t> ve tedavisinde günde 50-150 mg </a:t>
                      </a:r>
                      <a:r>
                        <a:rPr lang="tr-TR" sz="800" b="0" i="0" u="none" strike="noStrike" dirty="0" err="1">
                          <a:solidFill>
                            <a:srgbClr val="000000"/>
                          </a:solidFill>
                          <a:latin typeface="Calibri"/>
                        </a:rPr>
                        <a:t>piridoksin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kullanılmıştır fakat bu tedavi şekli faz III çalışmalarla incelenmemiştir. </a:t>
                      </a:r>
                      <a:r>
                        <a:rPr lang="tr-TR" sz="800" b="0" i="0" u="none" strike="noStrike" dirty="0" err="1">
                          <a:solidFill>
                            <a:srgbClr val="000000"/>
                          </a:solidFill>
                          <a:latin typeface="Calibri"/>
                        </a:rPr>
                        <a:t>PPE'yi</a:t>
                      </a:r>
                      <a:r>
                        <a:rPr lang="tr-TR" sz="800" b="0" i="0" u="none" strike="noStrike" dirty="0">
                          <a:solidFill>
                            <a:srgbClr val="000000"/>
                          </a:solidFill>
                          <a:latin typeface="Calibri"/>
                        </a:rPr>
                        <a:t> önlemek ve tedavi etmek için diğer stratejiler arasında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uygulamasından 4 veya 7 gün sonra başlayarak el ve ayaklara soğuk su uygulamak (suya batırma, banyo veya yüzme), aşırı ısı/sıcak sudan koruma ve sıkı çorap, eldiven, ayakkabı giyilmesinden kaçınılması suretiyle el ve ayakları serin tutmak yer almaktadır. PPE gelişmesi, doz miktarı ve aralıkları ile ilişkili görünmektedir. Bu reaksiyon bazı hastalarda şiddetli ve zayıf düşürücü olabilir ve tedavinin kesilmesini gerektirebilir. Diğer sıklıkla görülen yan etkiler,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ve bulantı; AIDS-KS hastalarında (her 2 haftada bir 20 mg/m2) </a:t>
                      </a:r>
                      <a:r>
                        <a:rPr lang="tr-TR" sz="800" b="0" i="0" u="none" strike="noStrike" dirty="0" err="1">
                          <a:solidFill>
                            <a:srgbClr val="000000"/>
                          </a:solidFill>
                          <a:latin typeface="Calibri"/>
                        </a:rPr>
                        <a:t>miyelosupresyondur</a:t>
                      </a:r>
                      <a:r>
                        <a:rPr lang="tr-TR" sz="800" b="0" i="0" u="none" strike="noStrike" dirty="0">
                          <a:solidFill>
                            <a:srgbClr val="000000"/>
                          </a:solidFill>
                          <a:latin typeface="Calibri"/>
                        </a:rPr>
                        <a:t> (çoğunlukla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şeklinde). Tedavi edilen hastaların %5'inden fazlasında rapor edilen tedaviye bağlı istenmeyen etkiler: </a:t>
                      </a:r>
                      <a:r>
                        <a:rPr lang="tr-TR" sz="800" b="0" i="0" u="none" strike="noStrike" dirty="0" err="1">
                          <a:solidFill>
                            <a:srgbClr val="000000"/>
                          </a:solidFill>
                          <a:latin typeface="Calibri"/>
                        </a:rPr>
                        <a:t>Asteni</a:t>
                      </a:r>
                      <a:r>
                        <a:rPr lang="tr-TR" sz="800" b="0" i="0" u="none" strike="noStrike" dirty="0">
                          <a:solidFill>
                            <a:srgbClr val="000000"/>
                          </a:solidFill>
                          <a:latin typeface="Calibri"/>
                        </a:rPr>
                        <a:t>, </a:t>
                      </a:r>
                      <a:r>
                        <a:rPr lang="tr-TR" sz="800" b="0" i="0" u="none" strike="noStrike" dirty="0" err="1">
                          <a:solidFill>
                            <a:srgbClr val="000000"/>
                          </a:solidFill>
                          <a:latin typeface="Calibri"/>
                        </a:rPr>
                        <a:t>eritem</a:t>
                      </a:r>
                      <a:r>
                        <a:rPr lang="tr-TR" sz="800" b="0" i="0" u="none" strike="noStrike" dirty="0">
                          <a:solidFill>
                            <a:srgbClr val="000000"/>
                          </a:solidFill>
                          <a:latin typeface="Calibri"/>
                        </a:rPr>
                        <a:t>, bitkinlik, ateş, güçsüzlük, </a:t>
                      </a:r>
                      <a:r>
                        <a:rPr lang="tr-TR" sz="800" b="0" i="0" u="none" strike="noStrike" dirty="0" err="1">
                          <a:solidFill>
                            <a:srgbClr val="000000"/>
                          </a:solidFill>
                          <a:latin typeface="Calibri"/>
                        </a:rPr>
                        <a:t>muköz</a:t>
                      </a:r>
                      <a:r>
                        <a:rPr lang="tr-TR" sz="800" b="0" i="0" u="none" strike="noStrike" dirty="0">
                          <a:solidFill>
                            <a:srgbClr val="000000"/>
                          </a:solidFill>
                          <a:latin typeface="Calibri"/>
                        </a:rPr>
                        <a:t> </a:t>
                      </a:r>
                      <a:r>
                        <a:rPr lang="tr-TR" sz="800" b="0" i="0" u="none" strike="noStrike" dirty="0" err="1">
                          <a:solidFill>
                            <a:srgbClr val="000000"/>
                          </a:solidFill>
                          <a:latin typeface="Calibri"/>
                        </a:rPr>
                        <a:t>membran</a:t>
                      </a:r>
                      <a:r>
                        <a:rPr lang="tr-TR" sz="800" b="0" i="0" u="none" strike="noStrike" dirty="0">
                          <a:solidFill>
                            <a:srgbClr val="000000"/>
                          </a:solidFill>
                          <a:latin typeface="Calibri"/>
                        </a:rPr>
                        <a:t> bozukluğu, ağrı, karın ağrısı,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kabızlık,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dispepsi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NOS, bulantı,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parestezi</a:t>
                      </a:r>
                      <a:r>
                        <a:rPr lang="tr-TR" sz="800" b="0" i="0" u="none" strike="noStrike" dirty="0">
                          <a:solidFill>
                            <a:srgbClr val="000000"/>
                          </a:solidFill>
                          <a:latin typeface="Calibri"/>
                        </a:rPr>
                        <a:t>, </a:t>
                      </a:r>
                      <a:r>
                        <a:rPr lang="tr-TR" sz="800" b="0" i="0" u="none" strike="noStrike" dirty="0" err="1">
                          <a:solidFill>
                            <a:srgbClr val="000000"/>
                          </a:solidFill>
                          <a:latin typeface="Calibri"/>
                        </a:rPr>
                        <a:t>somnolans</a:t>
                      </a:r>
                      <a:r>
                        <a:rPr lang="tr-TR" sz="800" b="0" i="0" u="none" strike="noStrike" dirty="0">
                          <a:solidFill>
                            <a:srgbClr val="000000"/>
                          </a:solidFill>
                          <a:latin typeface="Calibri"/>
                        </a:rPr>
                        <a:t>, farenjit,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kuru cilt, PPE, anormal </a:t>
                      </a:r>
                      <a:r>
                        <a:rPr lang="tr-TR" sz="800" b="0" i="0" u="none" strike="noStrike" dirty="0" err="1">
                          <a:solidFill>
                            <a:srgbClr val="000000"/>
                          </a:solidFill>
                          <a:latin typeface="Calibri"/>
                        </a:rPr>
                        <a:t>pigmentasyon</a:t>
                      </a:r>
                      <a:r>
                        <a:rPr lang="tr-TR" sz="800" b="0" i="0" u="none" strike="noStrike" dirty="0">
                          <a:solidFill>
                            <a:srgbClr val="000000"/>
                          </a:solidFill>
                          <a:latin typeface="Calibri"/>
                        </a:rPr>
                        <a:t>, döküntü, renksiz deri. Hayatı tehdit edici (IV. Derece) hematolojik etkilerin </a:t>
                      </a:r>
                      <a:r>
                        <a:rPr lang="tr-TR" sz="800" b="0" i="0" u="none" strike="noStrike" dirty="0" err="1">
                          <a:solidFill>
                            <a:srgbClr val="000000"/>
                          </a:solidFill>
                          <a:latin typeface="Calibri"/>
                        </a:rPr>
                        <a:t>insidansı</a:t>
                      </a:r>
                      <a:r>
                        <a:rPr lang="tr-TR" sz="800" b="0" i="0" u="none" strike="noStrike" dirty="0">
                          <a:solidFill>
                            <a:srgbClr val="000000"/>
                          </a:solidFill>
                          <a:latin typeface="Calibri"/>
                        </a:rPr>
                        <a:t> sırasıyla %1.6, %0.4, %2.9 ve %0.2'dir. </a:t>
                      </a:r>
                      <a:r>
                        <a:rPr lang="tr-TR" sz="800" b="0" i="0" u="none" strike="noStrike" dirty="0" err="1">
                          <a:solidFill>
                            <a:srgbClr val="000000"/>
                          </a:solidFill>
                          <a:latin typeface="Calibri"/>
                        </a:rPr>
                        <a:t>Lökopeniye</a:t>
                      </a:r>
                      <a:r>
                        <a:rPr lang="tr-TR" sz="800" b="0" i="0" u="none" strike="noStrike" dirty="0">
                          <a:solidFill>
                            <a:srgbClr val="000000"/>
                          </a:solidFill>
                          <a:latin typeface="Calibri"/>
                        </a:rPr>
                        <a:t> bağlı </a:t>
                      </a:r>
                      <a:r>
                        <a:rPr lang="tr-TR" sz="800" b="0" i="0" u="none" strike="noStrike" dirty="0" err="1">
                          <a:solidFill>
                            <a:srgbClr val="000000"/>
                          </a:solidFill>
                          <a:latin typeface="Calibri"/>
                        </a:rPr>
                        <a:t>sepsis</a:t>
                      </a:r>
                      <a:r>
                        <a:rPr lang="tr-TR" sz="800" b="0" i="0" u="none" strike="noStrike" dirty="0">
                          <a:solidFill>
                            <a:srgbClr val="000000"/>
                          </a:solidFill>
                          <a:latin typeface="Calibri"/>
                        </a:rPr>
                        <a:t> seyrek olarak gözlenmiştir (%1). Büyüme faktörü desteğine nadir olarak (&lt;%5) ve transfüzyon desteğine hastaların yaklaşık %15'inde ihtiyaç duyulmuştur. %1-5 arasında bildirilen diğer istenmeyen etkiler; </a:t>
                      </a:r>
                      <a:r>
                        <a:rPr lang="tr-TR" sz="800" b="0" i="0" u="none" strike="noStrike" dirty="0" err="1">
                          <a:solidFill>
                            <a:srgbClr val="000000"/>
                          </a:solidFill>
                          <a:latin typeface="Calibri"/>
                        </a:rPr>
                        <a:t>başağrısı</a:t>
                      </a:r>
                      <a:r>
                        <a:rPr lang="tr-TR" sz="800" b="0" i="0" u="none" strike="noStrike" dirty="0">
                          <a:solidFill>
                            <a:srgbClr val="000000"/>
                          </a:solidFill>
                          <a:latin typeface="Calibri"/>
                        </a:rPr>
                        <a:t>, alerjik reaksiyon, titremeler, enfeksiyon, göğüs ağrısı, sırt ağrısı, kırıklık hali, </a:t>
                      </a:r>
                      <a:r>
                        <a:rPr lang="tr-TR" sz="800" b="0" i="0" u="none" strike="noStrike" dirty="0" err="1">
                          <a:solidFill>
                            <a:srgbClr val="000000"/>
                          </a:solidFill>
                          <a:latin typeface="Calibri"/>
                        </a:rPr>
                        <a:t>vazodilatasyon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bozukluk, oral </a:t>
                      </a:r>
                      <a:r>
                        <a:rPr lang="tr-TR" sz="800" b="0" i="0" u="none" strike="noStrike" dirty="0" err="1">
                          <a:solidFill>
                            <a:srgbClr val="000000"/>
                          </a:solidFill>
                          <a:latin typeface="Calibri"/>
                        </a:rPr>
                        <a:t>moniliyazis</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a:t>
                      </a:r>
                      <a:r>
                        <a:rPr lang="tr-TR" sz="800" b="0" i="0" u="none" strike="noStrike" dirty="0" err="1">
                          <a:solidFill>
                            <a:srgbClr val="000000"/>
                          </a:solidFill>
                          <a:latin typeface="Calibri"/>
                        </a:rPr>
                        <a:t>özofajit</a:t>
                      </a:r>
                      <a:r>
                        <a:rPr lang="tr-TR" sz="800" b="0" i="0" u="none" strike="noStrike" dirty="0">
                          <a:solidFill>
                            <a:srgbClr val="000000"/>
                          </a:solidFill>
                          <a:latin typeface="Calibri"/>
                        </a:rPr>
                        <a:t>, bulantı ve kusma, gastrit, </a:t>
                      </a:r>
                      <a:r>
                        <a:rPr lang="tr-TR" sz="800" b="0" i="0" u="none" strike="noStrike" dirty="0" err="1">
                          <a:solidFill>
                            <a:srgbClr val="000000"/>
                          </a:solidFill>
                          <a:latin typeface="Calibri"/>
                        </a:rPr>
                        <a:t>disfaji</a:t>
                      </a:r>
                      <a:r>
                        <a:rPr lang="tr-TR" sz="800" b="0" i="0" u="none" strike="noStrike" dirty="0">
                          <a:solidFill>
                            <a:srgbClr val="000000"/>
                          </a:solidFill>
                          <a:latin typeface="Calibri"/>
                        </a:rPr>
                        <a:t>, ağızda kuruluk, </a:t>
                      </a:r>
                      <a:r>
                        <a:rPr lang="tr-TR" sz="800" b="0" i="0" u="none" strike="noStrike" dirty="0" err="1">
                          <a:solidFill>
                            <a:srgbClr val="000000"/>
                          </a:solidFill>
                          <a:latin typeface="Calibri"/>
                        </a:rPr>
                        <a:t>flatulans</a:t>
                      </a:r>
                      <a:r>
                        <a:rPr lang="tr-TR" sz="800" b="0" i="0" u="none" strike="noStrike" dirty="0">
                          <a:solidFill>
                            <a:srgbClr val="000000"/>
                          </a:solidFill>
                          <a:latin typeface="Calibri"/>
                        </a:rPr>
                        <a:t>, </a:t>
                      </a:r>
                      <a:r>
                        <a:rPr lang="tr-TR" sz="800" b="0" i="0" u="none" strike="noStrike" dirty="0" err="1">
                          <a:solidFill>
                            <a:srgbClr val="000000"/>
                          </a:solidFill>
                          <a:latin typeface="Calibri"/>
                        </a:rPr>
                        <a:t>gingivit</a:t>
                      </a:r>
                      <a:r>
                        <a:rPr lang="tr-TR" sz="800" b="0" i="0" u="none" strike="noStrike" dirty="0">
                          <a:solidFill>
                            <a:srgbClr val="000000"/>
                          </a:solidFill>
                          <a:latin typeface="Calibri"/>
                        </a:rPr>
                        <a:t>, </a:t>
                      </a:r>
                      <a:r>
                        <a:rPr lang="tr-TR" sz="800" b="0" i="0" u="none" strike="noStrike" dirty="0" err="1">
                          <a:solidFill>
                            <a:srgbClr val="000000"/>
                          </a:solidFill>
                          <a:latin typeface="Calibri"/>
                        </a:rPr>
                        <a:t>hipokromik</a:t>
                      </a:r>
                      <a:r>
                        <a:rPr lang="tr-TR" sz="800" b="0" i="0" u="none" strike="noStrike" dirty="0">
                          <a:solidFill>
                            <a:srgbClr val="000000"/>
                          </a:solidFill>
                          <a:latin typeface="Calibri"/>
                        </a:rPr>
                        <a:t> anemi,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ödem, kilo kaybı, </a:t>
                      </a:r>
                      <a:r>
                        <a:rPr lang="tr-TR" sz="800" b="0" i="0" u="none" strike="noStrike" dirty="0" err="1">
                          <a:solidFill>
                            <a:srgbClr val="000000"/>
                          </a:solidFill>
                          <a:latin typeface="Calibri"/>
                        </a:rPr>
                        <a:t>dehidrasyon</a:t>
                      </a:r>
                      <a:r>
                        <a:rPr lang="tr-TR" sz="800" b="0" i="0" u="none" strike="noStrike" dirty="0">
                          <a:solidFill>
                            <a:srgbClr val="000000"/>
                          </a:solidFill>
                          <a:latin typeface="Calibri"/>
                        </a:rPr>
                        <a:t>, kaşeksi,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sersemlik, uykusuzluk, </a:t>
                      </a:r>
                      <a:r>
                        <a:rPr lang="tr-TR" sz="800" b="0" i="0" u="none" strike="noStrike" dirty="0" err="1">
                          <a:solidFill>
                            <a:srgbClr val="000000"/>
                          </a:solidFill>
                          <a:latin typeface="Calibri"/>
                        </a:rPr>
                        <a:t>anksiyete</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depresyon, </a:t>
                      </a:r>
                      <a:r>
                        <a:rPr lang="tr-TR" sz="800" b="0" i="0" u="none" strike="noStrike" dirty="0" err="1">
                          <a:solidFill>
                            <a:srgbClr val="000000"/>
                          </a:solidFill>
                          <a:latin typeface="Calibri"/>
                        </a:rPr>
                        <a:t>hipertoni</a:t>
                      </a:r>
                      <a:r>
                        <a:rPr lang="tr-TR" sz="800" b="0" i="0" u="none" strike="noStrike" dirty="0">
                          <a:solidFill>
                            <a:srgbClr val="000000"/>
                          </a:solidFill>
                          <a:latin typeface="Calibri"/>
                        </a:rPr>
                        <a:t>,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öksürük artışı, </a:t>
                      </a:r>
                      <a:r>
                        <a:rPr lang="tr-TR" sz="800" b="0" i="0" u="none" strike="noStrike" dirty="0" err="1">
                          <a:solidFill>
                            <a:srgbClr val="000000"/>
                          </a:solidFill>
                          <a:latin typeface="Calibri"/>
                        </a:rPr>
                        <a:t>vesikülobüllöz</a:t>
                      </a:r>
                      <a:r>
                        <a:rPr lang="tr-TR" sz="800" b="0" i="0" u="none" strike="noStrike" dirty="0">
                          <a:solidFill>
                            <a:srgbClr val="000000"/>
                          </a:solidFill>
                          <a:latin typeface="Calibri"/>
                        </a:rPr>
                        <a:t> döküntü, kaşıntı, </a:t>
                      </a:r>
                      <a:r>
                        <a:rPr lang="tr-TR" sz="800" b="0" i="0" u="none" strike="noStrike" dirty="0" err="1">
                          <a:solidFill>
                            <a:srgbClr val="000000"/>
                          </a:solidFill>
                          <a:latin typeface="Calibri"/>
                        </a:rPr>
                        <a:t>eksfoliyatif</a:t>
                      </a:r>
                      <a:r>
                        <a:rPr lang="tr-TR" sz="800" b="0" i="0" u="none" strike="noStrike" dirty="0">
                          <a:solidFill>
                            <a:srgbClr val="000000"/>
                          </a:solidFill>
                          <a:latin typeface="Calibri"/>
                        </a:rPr>
                        <a:t> dermatit, ciltte bozukluklar, </a:t>
                      </a:r>
                      <a:r>
                        <a:rPr lang="tr-TR" sz="800" b="0" i="0" u="none" strike="noStrike" dirty="0" err="1">
                          <a:solidFill>
                            <a:srgbClr val="000000"/>
                          </a:solidFill>
                          <a:latin typeface="Calibri"/>
                        </a:rPr>
                        <a:t>makülopapüler</a:t>
                      </a:r>
                      <a:r>
                        <a:rPr lang="tr-TR" sz="800" b="0" i="0" u="none" strike="noStrike" dirty="0">
                          <a:solidFill>
                            <a:srgbClr val="000000"/>
                          </a:solidFill>
                          <a:latin typeface="Calibri"/>
                        </a:rPr>
                        <a:t> döküntü, terleme, akne, </a:t>
                      </a:r>
                      <a:r>
                        <a:rPr lang="tr-TR" sz="800" b="0" i="0" u="none" strike="noStrike" dirty="0" err="1">
                          <a:solidFill>
                            <a:srgbClr val="000000"/>
                          </a:solidFill>
                          <a:latin typeface="Calibri"/>
                        </a:rPr>
                        <a:t>herpes</a:t>
                      </a:r>
                      <a:r>
                        <a:rPr lang="tr-TR" sz="800" b="0" i="0" u="none" strike="noStrike" dirty="0">
                          <a:solidFill>
                            <a:srgbClr val="000000"/>
                          </a:solidFill>
                          <a:latin typeface="Calibri"/>
                        </a:rPr>
                        <a:t> </a:t>
                      </a:r>
                      <a:r>
                        <a:rPr lang="tr-TR" sz="800" b="0" i="0" u="none" strike="noStrike" dirty="0" err="1">
                          <a:solidFill>
                            <a:srgbClr val="000000"/>
                          </a:solidFill>
                          <a:latin typeface="Calibri"/>
                        </a:rPr>
                        <a:t>zoster</a:t>
                      </a:r>
                      <a:r>
                        <a:rPr lang="tr-TR" sz="800" b="0" i="0" u="none" strike="noStrike" dirty="0">
                          <a:solidFill>
                            <a:srgbClr val="000000"/>
                          </a:solidFill>
                          <a:latin typeface="Calibri"/>
                        </a:rPr>
                        <a:t>, ciltte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a:t>
                      </a:r>
                      <a:r>
                        <a:rPr lang="tr-TR" sz="800" b="0" i="0" u="none" strike="noStrike" dirty="0" err="1">
                          <a:solidFill>
                            <a:srgbClr val="000000"/>
                          </a:solidFill>
                          <a:latin typeface="Calibri"/>
                        </a:rPr>
                        <a:t>konjunktivit</a:t>
                      </a:r>
                      <a:r>
                        <a:rPr lang="tr-TR" sz="800" b="0" i="0" u="none" strike="noStrike" dirty="0">
                          <a:solidFill>
                            <a:srgbClr val="000000"/>
                          </a:solidFill>
                          <a:latin typeface="Calibri"/>
                        </a:rPr>
                        <a:t>, tat bozuklukları, idrar yolu enfeksiyonu, </a:t>
                      </a:r>
                      <a:r>
                        <a:rPr lang="tr-TR" sz="800" b="0" i="0" u="none" strike="noStrike" dirty="0" err="1">
                          <a:solidFill>
                            <a:srgbClr val="000000"/>
                          </a:solidFill>
                          <a:latin typeface="Calibri"/>
                        </a:rPr>
                        <a:t>disüri</a:t>
                      </a:r>
                      <a:r>
                        <a:rPr lang="tr-TR" sz="800" b="0" i="0" u="none" strike="noStrike" dirty="0">
                          <a:solidFill>
                            <a:srgbClr val="000000"/>
                          </a:solidFill>
                          <a:latin typeface="Calibri"/>
                        </a:rPr>
                        <a:t> ve </a:t>
                      </a:r>
                      <a:r>
                        <a:rPr lang="tr-TR" sz="800" b="0" i="0" u="none" strike="noStrike" dirty="0" err="1">
                          <a:solidFill>
                            <a:srgbClr val="000000"/>
                          </a:solidFill>
                          <a:latin typeface="Calibri"/>
                        </a:rPr>
                        <a:t>vajinittir</a:t>
                      </a:r>
                      <a:r>
                        <a:rPr lang="tr-TR" sz="800" b="0" i="0" u="none" strike="noStrike" dirty="0">
                          <a:solidFill>
                            <a:srgbClr val="000000"/>
                          </a:solidFill>
                          <a:latin typeface="Calibri"/>
                        </a:rPr>
                        <a:t>.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ile sürdürülen klinik araştırmalarda ortaya çıkan klinik olarak anlamlı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anormallikleri, total </a:t>
                      </a:r>
                      <a:r>
                        <a:rPr lang="tr-TR" sz="800" b="0" i="0" u="none" strike="noStrike" dirty="0" err="1">
                          <a:solidFill>
                            <a:srgbClr val="000000"/>
                          </a:solidFill>
                          <a:latin typeface="Calibri"/>
                        </a:rPr>
                        <a:t>bilirubinde</a:t>
                      </a:r>
                      <a:r>
                        <a:rPr lang="tr-TR" sz="800" b="0" i="0" u="none" strike="noStrike" dirty="0">
                          <a:solidFill>
                            <a:srgbClr val="000000"/>
                          </a:solidFill>
                          <a:latin typeface="Calibri"/>
                        </a:rPr>
                        <a:t> (genellikle karaciğer metastazı olan hastalarda) (%5) ve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düzeyinde (%5) artışları içermiştir. </a:t>
                      </a:r>
                      <a:r>
                        <a:rPr lang="tr-TR" sz="800" b="0" i="0" u="none" strike="noStrike" dirty="0" err="1">
                          <a:solidFill>
                            <a:srgbClr val="000000"/>
                          </a:solidFill>
                          <a:latin typeface="Calibri"/>
                        </a:rPr>
                        <a:t>AST'de</a:t>
                      </a:r>
                      <a:r>
                        <a:rPr lang="tr-TR" sz="800" b="0" i="0" u="none" strike="noStrike" dirty="0">
                          <a:solidFill>
                            <a:srgbClr val="000000"/>
                          </a:solidFill>
                          <a:latin typeface="Calibri"/>
                        </a:rPr>
                        <a:t> yükselmeler daha az sıklıkta bildirilmiştir (&lt;%1). En sık görülen yan etkinin, hastaların yaklaşık yarısında gözlenen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olduğu görülmüştür.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 popülasyonda en sık karşılaşılan istenmeyen etkidir;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 anemi ve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gözlenmiştir. Bu etkiler, tedavinin erken dönemlerinde ortaya çıkabilir. Hematolojik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doz azaltılmasını, tedavinin askıya alınmasını ya da geciktirilmesini gerektirebilir. Hastalarda mutlak </a:t>
                      </a:r>
                      <a:r>
                        <a:rPr lang="tr-TR" sz="800" b="0" i="0" u="none" strike="noStrike" dirty="0" err="1">
                          <a:solidFill>
                            <a:srgbClr val="000000"/>
                          </a:solidFill>
                          <a:latin typeface="Calibri"/>
                        </a:rPr>
                        <a:t>nötrofil</a:t>
                      </a:r>
                      <a:r>
                        <a:rPr lang="tr-TR" sz="800" b="0" i="0" u="none" strike="noStrike" dirty="0">
                          <a:solidFill>
                            <a:srgbClr val="000000"/>
                          </a:solidFill>
                          <a:latin typeface="Calibri"/>
                        </a:rPr>
                        <a:t> sayımı &lt;1,000/mm3 ve/veya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sayımı &lt;50,000/mm3 olduğunda, tedavi geçici olarak durdurulmalıdır. </a:t>
                      </a:r>
                      <a:r>
                        <a:rPr lang="tr-TR" sz="800" b="0" i="0" u="none" strike="noStrike" dirty="0" smtClean="0">
                          <a:solidFill>
                            <a:srgbClr val="000000"/>
                          </a:solidFill>
                          <a:latin typeface="Calibri"/>
                        </a:rPr>
                        <a:t>başlanmalıdır</a:t>
                      </a:r>
                      <a:r>
                        <a:rPr lang="tr-TR" sz="800" b="0" i="0" u="none" strike="noStrike" dirty="0">
                          <a:solidFill>
                            <a:srgbClr val="000000"/>
                          </a:solidFill>
                          <a:latin typeface="Calibri"/>
                        </a:rPr>
                        <a:t>. </a:t>
                      </a:r>
                      <a:r>
                        <a:rPr lang="tr-TR" sz="800" b="0" i="0" u="none" strike="noStrike" dirty="0" err="1">
                          <a:solidFill>
                            <a:srgbClr val="000000"/>
                          </a:solidFill>
                          <a:latin typeface="Calibri"/>
                        </a:rPr>
                        <a:t>İntramüsküler</a:t>
                      </a:r>
                      <a:r>
                        <a:rPr lang="tr-TR" sz="800" b="0" i="0" u="none" strike="noStrike" dirty="0">
                          <a:solidFill>
                            <a:srgbClr val="000000"/>
                          </a:solidFill>
                          <a:latin typeface="Calibri"/>
                        </a:rPr>
                        <a:t> veya </a:t>
                      </a:r>
                      <a:r>
                        <a:rPr lang="tr-TR" sz="800" b="0" i="0" u="none" strike="noStrike" dirty="0" err="1">
                          <a:solidFill>
                            <a:srgbClr val="000000"/>
                          </a:solidFill>
                          <a:latin typeface="Calibri"/>
                        </a:rPr>
                        <a:t>subkutan</a:t>
                      </a:r>
                      <a:r>
                        <a:rPr lang="tr-TR" sz="800" b="0" i="0" u="none" strike="noStrike" dirty="0">
                          <a:solidFill>
                            <a:srgbClr val="000000"/>
                          </a:solidFill>
                          <a:latin typeface="Calibri"/>
                        </a:rPr>
                        <a:t> yolla verilmemelidir.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27382" y="1556792"/>
          <a:ext cx="11425271" cy="3384376"/>
        </p:xfrm>
        <a:graphic>
          <a:graphicData uri="http://schemas.openxmlformats.org/drawingml/2006/table">
            <a:tbl>
              <a:tblPr/>
              <a:tblGrid>
                <a:gridCol w="322387"/>
                <a:gridCol w="778175"/>
                <a:gridCol w="1539673"/>
                <a:gridCol w="1313169"/>
                <a:gridCol w="2740287"/>
                <a:gridCol w="4731580"/>
              </a:tblGrid>
              <a:tr h="3384376">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DOXORUBICIN-Dabur Flakon(Adriamisin HCl (Doksorubisin HCl)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Terapötik programın bir parçası olarak neoplozmanın çeşitli tiplerinin tedavisinde kullanılır. Gerek akut ve gerekse kronik lösemide yanıt alınmıştır. Lenfoma, yumuşak nesiç sarkoması, nöroblastoma, akciğer ve göğüs kanserleri bu ilacın uygulanmasından sonra gerilemiştir.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veya kemik iliği depresyonu bulunduğu hallerde tekrarlanmamalıdır. Bazı hallerde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olmadan önce başlangıçta bir yanma hissi olur ki, böyle bir durumda ilacın tekrarı önerilmez.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En sık kullanılan doz şeması, üç haftada bir 60-75 mg/m2'lik miktarın tek dozda intravenöz enjeksiyon uygulanmasıdır. Daha az sıklıkla  kalp yetersizliği oluşturduğu bildirilen alternatif doz şeması, haftada 20 mg/m2 dozdur. 3-4 haftada bir, 3 gün süreyle, günde 20-30 mg/m2 olarak ta kullanılmaktadır. Doz, ileri yaşa bağlı kemik iliği yetersizliği, tedavi öncesi mevcut olan veya neoplastik kemik iliği infiltrasyonuna bağlı kemik iliği yetersizliği olan hastalarda azaltılmalıdır. Doz; serum bilirübini 12-30 mcg/ml ise %50, 30 mcg/ml ve üzerinde ise %75 azaltılmalıdır. İntravenöz yolla uygulanan Doxorubicin-Dabur'un toplam dozu 550 mg/m2'yi aşmamalıdır. Göğüs bölgesine radyoterapi yapılmış veya başka kardiyotoksik ilaç tedavisi alan hastalar için, toplam dozun 450 mg/m2'de sınırlandırılması önerilmektedir. %0.9 NaCl veya %5 dekstroz enfüzyonu setinden yavaş-yavaş uygulanmalıdır. Doz, 3-5 dakikadan daha kısa sürede uygulanmamalıdır.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kemik iliği depresyonu meydana getirebilir.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 görülebilir. Kalpte taşikardi, </a:t>
                      </a:r>
                      <a:r>
                        <a:rPr lang="tr-TR" sz="800" b="0" i="0" u="none" strike="noStrike" dirty="0" err="1">
                          <a:solidFill>
                            <a:srgbClr val="000000"/>
                          </a:solidFill>
                          <a:latin typeface="Calibri"/>
                        </a:rPr>
                        <a:t>EKG'da</a:t>
                      </a:r>
                      <a:r>
                        <a:rPr lang="tr-TR" sz="800" b="0" i="0" u="none" strike="noStrike" dirty="0">
                          <a:solidFill>
                            <a:srgbClr val="000000"/>
                          </a:solidFill>
                          <a:latin typeface="Calibri"/>
                        </a:rPr>
                        <a:t> T dalgasının düzlenmesi ve ST düşüklüğü gibi etkiler görülebilir. Hastaların %1'inde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yetersizliği görülmüştür. 550 mg/m2'lik kümülatif bir dozdan sonra </a:t>
                      </a:r>
                      <a:r>
                        <a:rPr lang="tr-TR" sz="800" b="0" i="0" u="none" strike="noStrike" dirty="0" err="1">
                          <a:solidFill>
                            <a:srgbClr val="000000"/>
                          </a:solidFill>
                          <a:latin typeface="Calibri"/>
                        </a:rPr>
                        <a:t>kardiyotoksisite</a:t>
                      </a:r>
                      <a:r>
                        <a:rPr lang="tr-TR" sz="800" b="0" i="0" u="none" strike="noStrike" dirty="0">
                          <a:solidFill>
                            <a:srgbClr val="000000"/>
                          </a:solidFill>
                          <a:latin typeface="Calibri"/>
                        </a:rPr>
                        <a:t> ihtimali artar.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15414" y="1556793"/>
          <a:ext cx="10561171" cy="4041961"/>
        </p:xfrm>
        <a:graphic>
          <a:graphicData uri="http://schemas.openxmlformats.org/drawingml/2006/table">
            <a:tbl>
              <a:tblPr/>
              <a:tblGrid>
                <a:gridCol w="298004"/>
                <a:gridCol w="719321"/>
                <a:gridCol w="1423228"/>
                <a:gridCol w="1213853"/>
                <a:gridCol w="2533037"/>
                <a:gridCol w="4373728"/>
              </a:tblGrid>
              <a:tr h="4041961">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DOXO-TEVA Flakon(Adriamisin HCl (Doksorubisin HCl)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Terapötik programın bir parçası olarak neoplozmanın çeşitli tiplerinin tedavisinde kullanılır. Gerek akut ve gerekse kronik lösemide yanıt alınmıştır. Lenfoma, yumuşak nesiç sarkoması, nöroblastoma, akciğer ve göğüs kanserleri bu ilacın uygulanmasından sonra gerilemiştir.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veya kemik iliği depresyonu bulunduğu hallerde tekrarlanmamalıdır. Bazı hallerde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olmadan önce başlangıçta bir yanma hissi olur ki, böyle bir durumda ilacın tekrarı önerilmez.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a:t>
                      </a:r>
                      <a:r>
                        <a:rPr lang="tr-TR" sz="800" b="0" i="0" u="none" strike="noStrike" dirty="0" err="1">
                          <a:solidFill>
                            <a:srgbClr val="000000"/>
                          </a:solidFill>
                          <a:latin typeface="Calibri"/>
                        </a:rPr>
                        <a:t>hidroklorür</a:t>
                      </a:r>
                      <a:r>
                        <a:rPr lang="tr-TR" sz="800" b="0" i="0" u="none" strike="noStrike" dirty="0">
                          <a:solidFill>
                            <a:srgbClr val="000000"/>
                          </a:solidFill>
                          <a:latin typeface="Calibri"/>
                        </a:rPr>
                        <a:t>, sadece iv uygulama için hazırlanmıştır. İlacın, %5'lik dekstroz ya da %0.9'luk sodyum klorür enjeksiyonu ile seyreltilip, kelebek iğneden tercihen büyük bir </a:t>
                      </a:r>
                      <a:r>
                        <a:rPr lang="tr-TR" sz="800" b="0" i="0" u="none" strike="noStrike" dirty="0" err="1">
                          <a:solidFill>
                            <a:srgbClr val="000000"/>
                          </a:solidFill>
                          <a:latin typeface="Calibri"/>
                        </a:rPr>
                        <a:t>vene</a:t>
                      </a:r>
                      <a:r>
                        <a:rPr lang="tr-TR" sz="800" b="0" i="0" u="none" strike="noStrike" dirty="0">
                          <a:solidFill>
                            <a:srgbClr val="000000"/>
                          </a:solidFill>
                          <a:latin typeface="Calibri"/>
                        </a:rPr>
                        <a:t> yavaş bir şekilde uygulanması önerilir. Mümkünse, lenfatik drenaj veya eklemler üzerindeki </a:t>
                      </a:r>
                      <a:r>
                        <a:rPr lang="tr-TR" sz="800" b="0" i="0" u="none" strike="noStrike" dirty="0" err="1">
                          <a:solidFill>
                            <a:srgbClr val="000000"/>
                          </a:solidFill>
                          <a:latin typeface="Calibri"/>
                        </a:rPr>
                        <a:t>venlerden</a:t>
                      </a:r>
                      <a:r>
                        <a:rPr lang="tr-TR" sz="800" b="0" i="0" u="none" strike="noStrike" dirty="0">
                          <a:solidFill>
                            <a:srgbClr val="000000"/>
                          </a:solidFill>
                          <a:latin typeface="Calibri"/>
                        </a:rPr>
                        <a:t> kaçınmalıdır. Enjeksiyon hızı, </a:t>
                      </a:r>
                      <a:r>
                        <a:rPr lang="tr-TR" sz="800" b="0" i="0" u="none" strike="noStrike" dirty="0" err="1">
                          <a:solidFill>
                            <a:srgbClr val="000000"/>
                          </a:solidFill>
                          <a:latin typeface="Calibri"/>
                        </a:rPr>
                        <a:t>venlerin</a:t>
                      </a:r>
                      <a:r>
                        <a:rPr lang="tr-TR" sz="800" b="0" i="0" u="none" strike="noStrike" dirty="0">
                          <a:solidFill>
                            <a:srgbClr val="000000"/>
                          </a:solidFill>
                          <a:latin typeface="Calibri"/>
                        </a:rPr>
                        <a:t> bulunduğu yerlere ve enjekte edilecek doza bağlıdır. Ama yine de 3-5 dakikadan daha az olmamalıdır. Doz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a:t>
                      </a:r>
                      <a:r>
                        <a:rPr lang="tr-TR" sz="800" b="0" i="0" u="none" strike="noStrike" dirty="0" err="1">
                          <a:solidFill>
                            <a:srgbClr val="000000"/>
                          </a:solidFill>
                          <a:latin typeface="Calibri"/>
                        </a:rPr>
                        <a:t>hidroklorürün</a:t>
                      </a:r>
                      <a:r>
                        <a:rPr lang="tr-TR" sz="800" b="0" i="0" u="none" strike="noStrike" dirty="0">
                          <a:solidFill>
                            <a:srgbClr val="000000"/>
                          </a:solidFill>
                          <a:latin typeface="Calibri"/>
                        </a:rPr>
                        <a:t> toplam doz limiti 550 mg/m2'dir. </a:t>
                      </a:r>
                      <a:r>
                        <a:rPr lang="tr-TR" sz="800" b="0" i="0" u="none" strike="noStrike" dirty="0" err="1">
                          <a:solidFill>
                            <a:srgbClr val="000000"/>
                          </a:solidFill>
                          <a:latin typeface="Calibri"/>
                        </a:rPr>
                        <a:t>Siklofosfamid</a:t>
                      </a:r>
                      <a:r>
                        <a:rPr lang="tr-TR" sz="800" b="0" i="0" u="none" strike="noStrike" dirty="0">
                          <a:solidFill>
                            <a:srgbClr val="000000"/>
                          </a:solidFill>
                          <a:latin typeface="Calibri"/>
                        </a:rPr>
                        <a:t> gibi </a:t>
                      </a:r>
                      <a:r>
                        <a:rPr lang="tr-TR" sz="800" b="0" i="0" u="none" strike="noStrike" dirty="0" err="1">
                          <a:solidFill>
                            <a:srgbClr val="000000"/>
                          </a:solidFill>
                          <a:latin typeface="Calibri"/>
                        </a:rPr>
                        <a:t>kardiyotoksik</a:t>
                      </a:r>
                      <a:r>
                        <a:rPr lang="tr-TR" sz="800" b="0" i="0" u="none" strike="noStrike" dirty="0">
                          <a:solidFill>
                            <a:srgbClr val="000000"/>
                          </a:solidFill>
                          <a:latin typeface="Calibri"/>
                        </a:rPr>
                        <a:t> özelliğe sahip diğer ajanlarla aynı anda tedavi edilen ya da </a:t>
                      </a:r>
                      <a:r>
                        <a:rPr lang="tr-TR" sz="800" b="0" i="0" u="none" strike="noStrike" dirty="0" err="1">
                          <a:solidFill>
                            <a:srgbClr val="000000"/>
                          </a:solidFill>
                          <a:latin typeface="Calibri"/>
                        </a:rPr>
                        <a:t>mediastinal</a:t>
                      </a:r>
                      <a:r>
                        <a:rPr lang="tr-TR" sz="800" b="0" i="0" u="none" strike="noStrike" dirty="0">
                          <a:solidFill>
                            <a:srgbClr val="000000"/>
                          </a:solidFill>
                          <a:latin typeface="Calibri"/>
                        </a:rPr>
                        <a:t> alanda radyoterapi görmüş hastalarda bu limit daha azdır (400 mg/m2). Önerilen doz, 21 gün aralıklarda tek doz olarak </a:t>
                      </a:r>
                      <a:r>
                        <a:rPr lang="tr-TR" sz="800" b="0" i="0" u="none" strike="noStrike" dirty="0" err="1">
                          <a:solidFill>
                            <a:srgbClr val="000000"/>
                          </a:solidFill>
                          <a:latin typeface="Calibri"/>
                        </a:rPr>
                        <a:t>intavenöz</a:t>
                      </a:r>
                      <a:r>
                        <a:rPr lang="tr-TR" sz="800" b="0" i="0" u="none" strike="noStrike" dirty="0">
                          <a:solidFill>
                            <a:srgbClr val="000000"/>
                          </a:solidFill>
                          <a:latin typeface="Calibri"/>
                        </a:rPr>
                        <a:t> enjeksiyon ile 60-75 mg/m2'dir.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ilik </a:t>
                      </a:r>
                      <a:r>
                        <a:rPr lang="tr-TR" sz="800" b="0" i="0" u="none" strike="noStrike" dirty="0" err="1">
                          <a:solidFill>
                            <a:srgbClr val="000000"/>
                          </a:solidFill>
                          <a:latin typeface="Calibri"/>
                        </a:rPr>
                        <a:t>infiltrasyonu</a:t>
                      </a:r>
                      <a:r>
                        <a:rPr lang="tr-TR" sz="800" b="0" i="0" u="none" strike="noStrike" dirty="0">
                          <a:solidFill>
                            <a:srgbClr val="000000"/>
                          </a:solidFill>
                          <a:latin typeface="Calibri"/>
                        </a:rPr>
                        <a:t>, </a:t>
                      </a:r>
                      <a:r>
                        <a:rPr lang="tr-TR" sz="800" b="0" i="0" u="none" strike="noStrike" dirty="0" err="1">
                          <a:solidFill>
                            <a:srgbClr val="000000"/>
                          </a:solidFill>
                          <a:latin typeface="Calibri"/>
                        </a:rPr>
                        <a:t>irradyasyon</a:t>
                      </a:r>
                      <a:r>
                        <a:rPr lang="tr-TR" sz="800" b="0" i="0" u="none" strike="noStrike" dirty="0">
                          <a:solidFill>
                            <a:srgbClr val="000000"/>
                          </a:solidFill>
                          <a:latin typeface="Calibri"/>
                        </a:rPr>
                        <a:t> ya da kemoterapiden önce ve yaşlılığa bağlı olarak yetersiz kemik iliği rezervine sahip hastalarda doz düşüktür. Alternatif doz aralığı; haftalık dozlarda olacak şekilde 20 mg/m2, her 4 haftada tekrarlanmak üzere arka arkaya üç gün, günde 30 mg/m2.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seviyesi yüksek hastalarda,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a:t>
                      </a:r>
                      <a:r>
                        <a:rPr lang="tr-TR" sz="800" b="0" i="0" u="none" strike="noStrike" dirty="0" err="1">
                          <a:solidFill>
                            <a:srgbClr val="000000"/>
                          </a:solidFill>
                          <a:latin typeface="Calibri"/>
                        </a:rPr>
                        <a:t>hidroklorür</a:t>
                      </a:r>
                      <a:r>
                        <a:rPr lang="tr-TR" sz="800" b="0" i="0" u="none" strike="noStrike" dirty="0">
                          <a:solidFill>
                            <a:srgbClr val="000000"/>
                          </a:solidFill>
                          <a:latin typeface="Calibri"/>
                        </a:rPr>
                        <a:t> dozu: Serum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1.2-3 mg/</a:t>
                      </a:r>
                      <a:r>
                        <a:rPr lang="tr-TR" sz="800" b="0" i="0" u="none" strike="noStrike" dirty="0" err="1">
                          <a:solidFill>
                            <a:srgbClr val="000000"/>
                          </a:solidFill>
                          <a:latin typeface="Calibri"/>
                        </a:rPr>
                        <a:t>dl</a:t>
                      </a:r>
                      <a:r>
                        <a:rPr lang="tr-TR" sz="800" b="0" i="0" u="none" strike="noStrike" dirty="0">
                          <a:solidFill>
                            <a:srgbClr val="000000"/>
                          </a:solidFill>
                          <a:latin typeface="Calibri"/>
                        </a:rPr>
                        <a:t> ise, önerilen dozun %50'si; serum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&gt;3 mg/</a:t>
                      </a:r>
                      <a:r>
                        <a:rPr lang="tr-TR" sz="800" b="0" i="0" u="none" strike="noStrike" dirty="0" err="1">
                          <a:solidFill>
                            <a:srgbClr val="000000"/>
                          </a:solidFill>
                          <a:latin typeface="Calibri"/>
                        </a:rPr>
                        <a:t>dl</a:t>
                      </a:r>
                      <a:r>
                        <a:rPr lang="tr-TR" sz="800" b="0" i="0" u="none" strike="noStrike" dirty="0">
                          <a:solidFill>
                            <a:srgbClr val="000000"/>
                          </a:solidFill>
                          <a:latin typeface="Calibri"/>
                        </a:rPr>
                        <a:t> ise, önerilen dozun %20'si.</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kemik iliği depresyonu meydana getirebilir.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 görülebilir. Kalpte taşikardi, </a:t>
                      </a:r>
                      <a:r>
                        <a:rPr lang="tr-TR" sz="800" b="0" i="0" u="none" strike="noStrike" dirty="0" err="1">
                          <a:solidFill>
                            <a:srgbClr val="000000"/>
                          </a:solidFill>
                          <a:latin typeface="Calibri"/>
                        </a:rPr>
                        <a:t>EKG'da</a:t>
                      </a:r>
                      <a:r>
                        <a:rPr lang="tr-TR" sz="800" b="0" i="0" u="none" strike="noStrike" dirty="0">
                          <a:solidFill>
                            <a:srgbClr val="000000"/>
                          </a:solidFill>
                          <a:latin typeface="Calibri"/>
                        </a:rPr>
                        <a:t> T dalgasının düzlenmesi ve ST düşüklüğü gibi etkiler görülebilir. Hastaların %1'inde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yetersizliği görülmüştür. 550 mg/m2'lik kümülatif bir dozdan sonra </a:t>
                      </a:r>
                      <a:r>
                        <a:rPr lang="tr-TR" sz="800" b="0" i="0" u="none" strike="noStrike" dirty="0" err="1">
                          <a:solidFill>
                            <a:srgbClr val="000000"/>
                          </a:solidFill>
                          <a:latin typeface="Calibri"/>
                        </a:rPr>
                        <a:t>kardiyotoksisite</a:t>
                      </a:r>
                      <a:r>
                        <a:rPr lang="tr-TR" sz="800" b="0" i="0" u="none" strike="noStrike" dirty="0">
                          <a:solidFill>
                            <a:srgbClr val="000000"/>
                          </a:solidFill>
                          <a:latin typeface="Calibri"/>
                        </a:rPr>
                        <a:t> ihtimali artar.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23393" y="1268761"/>
          <a:ext cx="10561174" cy="4435537"/>
        </p:xfrm>
        <a:graphic>
          <a:graphicData uri="http://schemas.openxmlformats.org/drawingml/2006/table">
            <a:tbl>
              <a:tblPr/>
              <a:tblGrid>
                <a:gridCol w="298005"/>
                <a:gridCol w="719321"/>
                <a:gridCol w="1423227"/>
                <a:gridCol w="1213855"/>
                <a:gridCol w="2533037"/>
                <a:gridCol w="4373729"/>
              </a:tblGrid>
              <a:tr h="4435537">
                <a:tc>
                  <a:txBody>
                    <a:bodyPr/>
                    <a:lstStyle/>
                    <a:p>
                      <a:pPr algn="ctr" fontAlgn="ctr"/>
                      <a:r>
                        <a:rPr lang="tr-TR" sz="1000" b="1" i="0" u="none" strike="noStrike" dirty="0">
                          <a:solidFill>
                            <a:srgbClr val="000000"/>
                          </a:solidFill>
                          <a:latin typeface="Calibri"/>
                        </a:rPr>
                        <a:t>HORMON ANTAAGONİSTLERİ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NOLVADEX Film Tablet(Tamoksifen sitrat 10 mg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Meme kanserinde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İlaca karşı hassasiyeti bilinen kişilerde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 Hamilelik sırasında verilmemelidir.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kullanan kadınlarda çok az sayıda düşük, fetüs ölümleri ve doğum hataları bildirilmiş fakat bu vakalar ile ilaç kullanımı arasında nedensel bir ilişki kurulamamıştır.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kullanan kadınlar, ilacı kullandıkları sürece hamile kalmamaları konusunda uyarılmalı ve eğer cinsel olarak aktiflerse </a:t>
                      </a:r>
                      <a:r>
                        <a:rPr lang="tr-TR" sz="800" b="0" i="0" u="none" strike="noStrike" dirty="0" err="1">
                          <a:solidFill>
                            <a:srgbClr val="000000"/>
                          </a:solidFill>
                          <a:latin typeface="Calibri"/>
                        </a:rPr>
                        <a:t>hormonal</a:t>
                      </a:r>
                      <a:r>
                        <a:rPr lang="tr-TR" sz="800" b="0" i="0" u="none" strike="noStrike" dirty="0">
                          <a:solidFill>
                            <a:srgbClr val="000000"/>
                          </a:solidFill>
                          <a:latin typeface="Calibri"/>
                        </a:rPr>
                        <a:t> olmayan bir doğum kontrol yöntemi kullanmaları önerilmelidir. Kullanım süresince ve tedavi bırakıldıktan iki ay sonrasına kadar hamile kalan kadınlar, tedavinin fetüs üzerinde muhtemel etkileri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Meme kanserinde yetişkinler ve yaşlılarda günlük doz iki kez bölünmüş dozlar halinde veya günde bir kez tek doz olarak, günlük 20-40 mg uygulanır.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Uzun süreli tedavi esnasında, çok sayıda yan etkiye rastlanmaz veya meme kanserinin tedavisinde kullanılan </a:t>
                      </a:r>
                      <a:r>
                        <a:rPr lang="tr-TR" sz="800" b="0" i="0" u="none" strike="noStrike" dirty="0" err="1">
                          <a:solidFill>
                            <a:srgbClr val="000000"/>
                          </a:solidFill>
                          <a:latin typeface="Calibri"/>
                        </a:rPr>
                        <a:t>androjenler</a:t>
                      </a:r>
                      <a:r>
                        <a:rPr lang="tr-TR" sz="800" b="0" i="0" u="none" strike="noStrike" dirty="0">
                          <a:solidFill>
                            <a:srgbClr val="000000"/>
                          </a:solidFill>
                          <a:latin typeface="Calibri"/>
                        </a:rPr>
                        <a:t> ve </a:t>
                      </a:r>
                      <a:r>
                        <a:rPr lang="tr-TR" sz="800" b="0" i="0" u="none" strike="noStrike" dirty="0" err="1">
                          <a:solidFill>
                            <a:srgbClr val="000000"/>
                          </a:solidFill>
                          <a:latin typeface="Calibri"/>
                        </a:rPr>
                        <a:t>estrojenlerde</a:t>
                      </a:r>
                      <a:r>
                        <a:rPr lang="tr-TR" sz="800" b="0" i="0" u="none" strike="noStrike" dirty="0">
                          <a:solidFill>
                            <a:srgbClr val="000000"/>
                          </a:solidFill>
                          <a:latin typeface="Calibri"/>
                        </a:rPr>
                        <a:t> olduğu kadar ciddi değildir. Bildirilen yan etkiler ilacın </a:t>
                      </a:r>
                      <a:r>
                        <a:rPr lang="tr-TR" sz="800" b="0" i="0" u="none" strike="noStrike" dirty="0" err="1">
                          <a:solidFill>
                            <a:srgbClr val="000000"/>
                          </a:solidFill>
                          <a:latin typeface="Calibri"/>
                        </a:rPr>
                        <a:t>antiestrojenik</a:t>
                      </a:r>
                      <a:r>
                        <a:rPr lang="tr-TR" sz="800" b="0" i="0" u="none" strike="noStrike" dirty="0">
                          <a:solidFill>
                            <a:srgbClr val="000000"/>
                          </a:solidFill>
                          <a:latin typeface="Calibri"/>
                        </a:rPr>
                        <a:t> etkisinden dolayı olanlar, sıcak basması, </a:t>
                      </a:r>
                      <a:r>
                        <a:rPr lang="tr-TR" sz="800" b="0" i="0" u="none" strike="noStrike" dirty="0" err="1">
                          <a:solidFill>
                            <a:srgbClr val="000000"/>
                          </a:solidFill>
                          <a:latin typeface="Calibri"/>
                        </a:rPr>
                        <a:t>vajinal</a:t>
                      </a:r>
                      <a:r>
                        <a:rPr lang="tr-TR" sz="800" b="0" i="0" u="none" strike="noStrike" dirty="0">
                          <a:solidFill>
                            <a:srgbClr val="000000"/>
                          </a:solidFill>
                          <a:latin typeface="Calibri"/>
                        </a:rPr>
                        <a:t> kanama ve </a:t>
                      </a:r>
                      <a:r>
                        <a:rPr lang="tr-TR" sz="800" b="0" i="0" u="none" strike="noStrike" dirty="0" err="1">
                          <a:solidFill>
                            <a:srgbClr val="000000"/>
                          </a:solidFill>
                          <a:latin typeface="Calibri"/>
                        </a:rPr>
                        <a:t>pruritus</a:t>
                      </a:r>
                      <a:r>
                        <a:rPr lang="tr-TR" sz="800" b="0" i="0" u="none" strike="noStrike" dirty="0">
                          <a:solidFill>
                            <a:srgbClr val="000000"/>
                          </a:solidFill>
                          <a:latin typeface="Calibri"/>
                        </a:rPr>
                        <a:t> </a:t>
                      </a:r>
                      <a:r>
                        <a:rPr lang="tr-TR" sz="800" b="0" i="0" u="none" strike="noStrike" dirty="0" err="1">
                          <a:solidFill>
                            <a:srgbClr val="000000"/>
                          </a:solidFill>
                          <a:latin typeface="Calibri"/>
                        </a:rPr>
                        <a:t>vulvae</a:t>
                      </a:r>
                      <a:r>
                        <a:rPr lang="tr-TR" sz="800" b="0" i="0" u="none" strike="noStrike" dirty="0">
                          <a:solidFill>
                            <a:srgbClr val="000000"/>
                          </a:solidFill>
                          <a:latin typeface="Calibri"/>
                        </a:rPr>
                        <a:t> gibi veya daha genel yan etkiler;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tümörün alevlenmesi, sersemlik, deride kızarıklık ve duruma bağlı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ile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şeklinde sınıflandırılabilir. Yan etkilerin şiddetli olduğu durumlarda, hastalığın kontrolünü kaybetmeksizin, dozajı az miktarda azaltarak yan etkileri kontrol etmek mümkündür. Kemik metastazı olan az sayıda hastada, tedavinin başlangıcında </a:t>
                      </a:r>
                      <a:r>
                        <a:rPr lang="tr-TR" sz="800" b="0" i="0" u="none" strike="noStrike" dirty="0" err="1">
                          <a:solidFill>
                            <a:srgbClr val="000000"/>
                          </a:solidFill>
                          <a:latin typeface="Calibri"/>
                        </a:rPr>
                        <a:t>hiperkalsemi</a:t>
                      </a:r>
                      <a:r>
                        <a:rPr lang="tr-TR" sz="800" b="0" i="0" u="none" strike="noStrike" dirty="0">
                          <a:solidFill>
                            <a:srgbClr val="000000"/>
                          </a:solidFill>
                          <a:latin typeface="Calibri"/>
                        </a:rPr>
                        <a:t> gelişmiştir. </a:t>
                      </a:r>
                      <a:r>
                        <a:rPr lang="tr-TR" sz="800" b="0" i="0" u="none" strike="noStrike" dirty="0" err="1">
                          <a:solidFill>
                            <a:srgbClr val="000000"/>
                          </a:solidFill>
                          <a:latin typeface="Calibri"/>
                        </a:rPr>
                        <a:t>Platelet</a:t>
                      </a:r>
                      <a:r>
                        <a:rPr lang="tr-TR" sz="800" b="0" i="0" u="none" strike="noStrike" dirty="0">
                          <a:solidFill>
                            <a:srgbClr val="000000"/>
                          </a:solidFill>
                          <a:latin typeface="Calibri"/>
                        </a:rPr>
                        <a:t> sayımında geçici ve genelde yalnızca 80.000-90.000 mm3 ve duruma göre daha altında düşüşler bildirilmiştir. Birkaç vakada, </a:t>
                      </a:r>
                      <a:r>
                        <a:rPr lang="tr-TR" sz="800" b="0" i="0" u="none" strike="noStrike" dirty="0" err="1">
                          <a:solidFill>
                            <a:srgbClr val="000000"/>
                          </a:solidFill>
                          <a:latin typeface="Calibri"/>
                        </a:rPr>
                        <a:t>korneal</a:t>
                      </a:r>
                      <a:r>
                        <a:rPr lang="tr-TR" sz="800" b="0" i="0" u="none" strike="noStrike" dirty="0">
                          <a:solidFill>
                            <a:srgbClr val="000000"/>
                          </a:solidFill>
                          <a:latin typeface="Calibri"/>
                        </a:rPr>
                        <a:t> değişimler, katarakt ve </a:t>
                      </a:r>
                      <a:r>
                        <a:rPr lang="tr-TR" sz="800" b="0" i="0" u="none" strike="noStrike" dirty="0" err="1">
                          <a:solidFill>
                            <a:srgbClr val="000000"/>
                          </a:solidFill>
                          <a:latin typeface="Calibri"/>
                        </a:rPr>
                        <a:t>retinopati</a:t>
                      </a:r>
                      <a:r>
                        <a:rPr lang="tr-TR" sz="800" b="0" i="0" u="none" strike="noStrike" dirty="0">
                          <a:solidFill>
                            <a:srgbClr val="000000"/>
                          </a:solidFill>
                          <a:latin typeface="Calibri"/>
                        </a:rPr>
                        <a:t> gibi görme bozuklukları belirlenmiştir. </a:t>
                      </a:r>
                      <a:r>
                        <a:rPr lang="tr-TR" sz="800" b="0" i="0" u="none" strike="noStrike" dirty="0" err="1">
                          <a:solidFill>
                            <a:srgbClr val="000000"/>
                          </a:solidFill>
                          <a:latin typeface="Calibri"/>
                        </a:rPr>
                        <a:t>Uterus</a:t>
                      </a:r>
                      <a:r>
                        <a:rPr lang="tr-TR" sz="800" b="0" i="0" u="none" strike="noStrike" dirty="0">
                          <a:solidFill>
                            <a:srgbClr val="000000"/>
                          </a:solidFill>
                          <a:latin typeface="Calibri"/>
                        </a:rPr>
                        <a:t> </a:t>
                      </a:r>
                      <a:r>
                        <a:rPr lang="tr-TR" sz="800" b="0" i="0" u="none" strike="noStrike" dirty="0" err="1">
                          <a:solidFill>
                            <a:srgbClr val="000000"/>
                          </a:solidFill>
                          <a:latin typeface="Calibri"/>
                        </a:rPr>
                        <a:t>fibroidleri</a:t>
                      </a:r>
                      <a:r>
                        <a:rPr lang="tr-TR" sz="800" b="0" i="0" u="none" strike="noStrike" dirty="0">
                          <a:solidFill>
                            <a:srgbClr val="000000"/>
                          </a:solidFill>
                          <a:latin typeface="Calibri"/>
                        </a:rPr>
                        <a:t> rapor edilmiştir. </a:t>
                      </a:r>
                      <a:r>
                        <a:rPr lang="tr-TR" sz="800" b="0" i="0" u="none" strike="noStrike" dirty="0" err="1">
                          <a:solidFill>
                            <a:srgbClr val="000000"/>
                          </a:solidFill>
                          <a:latin typeface="Calibri"/>
                        </a:rPr>
                        <a:t>Premenopozal</a:t>
                      </a:r>
                      <a:r>
                        <a:rPr lang="tr-TR" sz="800" b="0" i="0" u="none" strike="noStrike" dirty="0">
                          <a:solidFill>
                            <a:srgbClr val="000000"/>
                          </a:solidFill>
                          <a:latin typeface="Calibri"/>
                        </a:rPr>
                        <a:t> hastalarda duruma göre </a:t>
                      </a:r>
                      <a:r>
                        <a:rPr lang="tr-TR" sz="800" b="0" i="0" u="none" strike="noStrike" dirty="0" err="1">
                          <a:solidFill>
                            <a:srgbClr val="000000"/>
                          </a:solidFill>
                          <a:latin typeface="Calibri"/>
                        </a:rPr>
                        <a:t>kistik</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şişmesi gözlenmiştir.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uygulamasını takiben bazen anemi ve/veya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gözlenmiştir. Bazı vakalarda şiddetli olmak üzere nadiren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gözlenmiştir. Tedavi sırasında </a:t>
                      </a:r>
                      <a:r>
                        <a:rPr lang="tr-TR" sz="800" b="0" i="0" u="none" strike="noStrike" dirty="0" err="1">
                          <a:solidFill>
                            <a:srgbClr val="000000"/>
                          </a:solidFill>
                          <a:latin typeface="Calibri"/>
                        </a:rPr>
                        <a:t>tromboembolik</a:t>
                      </a:r>
                      <a:r>
                        <a:rPr lang="tr-TR" sz="800" b="0" i="0" u="none" strike="noStrike" dirty="0">
                          <a:solidFill>
                            <a:srgbClr val="000000"/>
                          </a:solidFill>
                          <a:latin typeface="Calibri"/>
                        </a:rPr>
                        <a:t> olaylar meydana geldiğine dair, seyrek bildirimlerde bulunulmuştur. Bu durumların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olgularda daha yüksek </a:t>
                      </a:r>
                      <a:r>
                        <a:rPr lang="tr-TR" sz="800" b="0" i="0" u="none" strike="noStrike" dirty="0" err="1">
                          <a:solidFill>
                            <a:srgbClr val="000000"/>
                          </a:solidFill>
                          <a:latin typeface="Calibri"/>
                        </a:rPr>
                        <a:t>insidansta</a:t>
                      </a:r>
                      <a:r>
                        <a:rPr lang="tr-TR" sz="800" b="0" i="0" u="none" strike="noStrike" dirty="0">
                          <a:solidFill>
                            <a:srgbClr val="000000"/>
                          </a:solidFill>
                          <a:latin typeface="Calibri"/>
                        </a:rPr>
                        <a:t> meydana geldiği bilinmekle beraber nedensel bir ilişki kurulamamıştır.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23394" y="1268761"/>
          <a:ext cx="10753194" cy="4241609"/>
        </p:xfrm>
        <a:graphic>
          <a:graphicData uri="http://schemas.openxmlformats.org/drawingml/2006/table">
            <a:tbl>
              <a:tblPr/>
              <a:tblGrid>
                <a:gridCol w="303423"/>
                <a:gridCol w="732399"/>
                <a:gridCol w="1449104"/>
                <a:gridCol w="1235924"/>
                <a:gridCol w="2579093"/>
                <a:gridCol w="4453251"/>
              </a:tblGrid>
              <a:tr h="4241609">
                <a:tc>
                  <a:txBody>
                    <a:bodyPr/>
                    <a:lstStyle/>
                    <a:p>
                      <a:pPr algn="ctr" fontAlgn="ctr"/>
                      <a:r>
                        <a:rPr lang="tr-TR" sz="1000" b="1" i="0" u="none" strike="noStrike" dirty="0">
                          <a:solidFill>
                            <a:srgbClr val="000000"/>
                          </a:solidFill>
                          <a:latin typeface="Calibri"/>
                        </a:rPr>
                        <a:t>HORMON ANTAAGONİSTLERİ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TADEX Tablet  (Tamoksifen sitrat 10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Meme kanserinde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İlaca karşı hassasiyeti bilinen kişilerde kontrendikedir. Hamilelik sırasında verilmemelidir. Tamoksifen kullanan kadınlarda çok az sayıda düşük, fetüs ölümleri ve doğum hataları bildirilmiş fakat bu vakalar ile ilaç kullanımı arasında nedensel bir ilişki kurulamamıştır. Tamoksifen kullanan kadınlar, ilacı kullandıkları sürece hamile kalmamaları konusunda uyarılmalı ve eğer cinsel olarak aktiflerse hormonal olmayan bir doğum kontrol yöntemi kullanmaları önerilmelidir. Kullanım süresince ve tedavi bırakıldıktan iki ay sonrasına kadar hamile kalan kadınlar, tedavinin fetüs üzerinde muhtemel etkileri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Meme kanserli hastalarda: Günlük doz 20-40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20 </a:t>
                      </a:r>
                      <a:r>
                        <a:rPr lang="tr-TR" sz="800" b="0" i="0" u="none" strike="noStrike" dirty="0" err="1">
                          <a:solidFill>
                            <a:srgbClr val="000000"/>
                          </a:solidFill>
                          <a:latin typeface="Calibri"/>
                        </a:rPr>
                        <a:t>mg'dan</a:t>
                      </a:r>
                      <a:r>
                        <a:rPr lang="tr-TR" sz="800" b="0" i="0" u="none" strike="noStrike" dirty="0">
                          <a:solidFill>
                            <a:srgbClr val="000000"/>
                          </a:solidFill>
                          <a:latin typeface="Calibri"/>
                        </a:rPr>
                        <a:t> fazla olan günlük dozlar, gün içinde bölünmüş halde uygulanmalıdır. </a:t>
                      </a:r>
                      <a:r>
                        <a:rPr lang="tr-TR" sz="800" b="0" i="0" u="none" strike="noStrike" dirty="0" err="1">
                          <a:solidFill>
                            <a:srgbClr val="000000"/>
                          </a:solidFill>
                          <a:latin typeface="Calibri"/>
                        </a:rPr>
                        <a:t>Karsinoma</a:t>
                      </a:r>
                      <a:r>
                        <a:rPr lang="tr-TR" sz="800" b="0" i="0" u="none" strike="noStrike" dirty="0">
                          <a:solidFill>
                            <a:srgbClr val="000000"/>
                          </a:solidFill>
                          <a:latin typeface="Calibri"/>
                        </a:rPr>
                        <a:t> in </a:t>
                      </a:r>
                      <a:r>
                        <a:rPr lang="tr-TR" sz="800" b="0" i="0" u="none" strike="noStrike" dirty="0" err="1">
                          <a:solidFill>
                            <a:srgbClr val="000000"/>
                          </a:solidFill>
                          <a:latin typeface="Calibri"/>
                        </a:rPr>
                        <a:t>situ</a:t>
                      </a:r>
                      <a:r>
                        <a:rPr lang="tr-TR" sz="800" b="0" i="0" u="none" strike="noStrike" dirty="0">
                          <a:solidFill>
                            <a:srgbClr val="000000"/>
                          </a:solidFill>
                          <a:latin typeface="Calibri"/>
                        </a:rPr>
                        <a:t>: Doz 5 yıl boyunca günlük 20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Yüksek riskli hastalarda meme kanseri </a:t>
                      </a:r>
                      <a:r>
                        <a:rPr lang="tr-TR" sz="800" b="0" i="0" u="none" strike="noStrike" dirty="0" err="1">
                          <a:solidFill>
                            <a:srgbClr val="000000"/>
                          </a:solidFill>
                          <a:latin typeface="Calibri"/>
                        </a:rPr>
                        <a:t>insidansının</a:t>
                      </a:r>
                      <a:r>
                        <a:rPr lang="tr-TR" sz="800" b="0" i="0" u="none" strike="noStrike" dirty="0">
                          <a:solidFill>
                            <a:srgbClr val="000000"/>
                          </a:solidFill>
                          <a:latin typeface="Calibri"/>
                        </a:rPr>
                        <a:t> azaltılması: Doz 5 yıl boyunca günlük 20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Tabletler bütün olarak ve bir miktar sıvı ile, yemekler sırasında alınmalıdır.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Uzun süreli tedavi esnasında, çok sayıda yan etkiye rastlanmaz veya meme kanserinin tedavisinde kullanılan </a:t>
                      </a:r>
                      <a:r>
                        <a:rPr lang="tr-TR" sz="800" b="0" i="0" u="none" strike="noStrike" dirty="0" err="1">
                          <a:solidFill>
                            <a:srgbClr val="000000"/>
                          </a:solidFill>
                          <a:latin typeface="Calibri"/>
                        </a:rPr>
                        <a:t>androjenler</a:t>
                      </a:r>
                      <a:r>
                        <a:rPr lang="tr-TR" sz="800" b="0" i="0" u="none" strike="noStrike" dirty="0">
                          <a:solidFill>
                            <a:srgbClr val="000000"/>
                          </a:solidFill>
                          <a:latin typeface="Calibri"/>
                        </a:rPr>
                        <a:t> ve </a:t>
                      </a:r>
                      <a:r>
                        <a:rPr lang="tr-TR" sz="800" b="0" i="0" u="none" strike="noStrike" dirty="0" err="1">
                          <a:solidFill>
                            <a:srgbClr val="000000"/>
                          </a:solidFill>
                          <a:latin typeface="Calibri"/>
                        </a:rPr>
                        <a:t>estrojenlerde</a:t>
                      </a:r>
                      <a:r>
                        <a:rPr lang="tr-TR" sz="800" b="0" i="0" u="none" strike="noStrike" dirty="0">
                          <a:solidFill>
                            <a:srgbClr val="000000"/>
                          </a:solidFill>
                          <a:latin typeface="Calibri"/>
                        </a:rPr>
                        <a:t> olduğu kadar ciddi değildir. Bildirilen yan etkiler ilacın </a:t>
                      </a:r>
                      <a:r>
                        <a:rPr lang="tr-TR" sz="800" b="0" i="0" u="none" strike="noStrike" dirty="0" err="1">
                          <a:solidFill>
                            <a:srgbClr val="000000"/>
                          </a:solidFill>
                          <a:latin typeface="Calibri"/>
                        </a:rPr>
                        <a:t>antiestrojenik</a:t>
                      </a:r>
                      <a:r>
                        <a:rPr lang="tr-TR" sz="800" b="0" i="0" u="none" strike="noStrike" dirty="0">
                          <a:solidFill>
                            <a:srgbClr val="000000"/>
                          </a:solidFill>
                          <a:latin typeface="Calibri"/>
                        </a:rPr>
                        <a:t> etkisinden dolayı olanlar, sıcak basması, </a:t>
                      </a:r>
                      <a:r>
                        <a:rPr lang="tr-TR" sz="800" b="0" i="0" u="none" strike="noStrike" dirty="0" err="1">
                          <a:solidFill>
                            <a:srgbClr val="000000"/>
                          </a:solidFill>
                          <a:latin typeface="Calibri"/>
                        </a:rPr>
                        <a:t>vajinal</a:t>
                      </a:r>
                      <a:r>
                        <a:rPr lang="tr-TR" sz="800" b="0" i="0" u="none" strike="noStrike" dirty="0">
                          <a:solidFill>
                            <a:srgbClr val="000000"/>
                          </a:solidFill>
                          <a:latin typeface="Calibri"/>
                        </a:rPr>
                        <a:t> kanama ve </a:t>
                      </a:r>
                      <a:r>
                        <a:rPr lang="tr-TR" sz="800" b="0" i="0" u="none" strike="noStrike" dirty="0" err="1">
                          <a:solidFill>
                            <a:srgbClr val="000000"/>
                          </a:solidFill>
                          <a:latin typeface="Calibri"/>
                        </a:rPr>
                        <a:t>pruritus</a:t>
                      </a:r>
                      <a:r>
                        <a:rPr lang="tr-TR" sz="800" b="0" i="0" u="none" strike="noStrike" dirty="0">
                          <a:solidFill>
                            <a:srgbClr val="000000"/>
                          </a:solidFill>
                          <a:latin typeface="Calibri"/>
                        </a:rPr>
                        <a:t> </a:t>
                      </a:r>
                      <a:r>
                        <a:rPr lang="tr-TR" sz="800" b="0" i="0" u="none" strike="noStrike" dirty="0" err="1">
                          <a:solidFill>
                            <a:srgbClr val="000000"/>
                          </a:solidFill>
                          <a:latin typeface="Calibri"/>
                        </a:rPr>
                        <a:t>vulvae</a:t>
                      </a:r>
                      <a:r>
                        <a:rPr lang="tr-TR" sz="800" b="0" i="0" u="none" strike="noStrike" dirty="0">
                          <a:solidFill>
                            <a:srgbClr val="000000"/>
                          </a:solidFill>
                          <a:latin typeface="Calibri"/>
                        </a:rPr>
                        <a:t> gibi veya daha genel yan etkiler;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tümörün alevlenmesi, sersemlik, deride kızarıklık ve duruma bağlı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ile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şeklinde sınıflandırılabilir. Yan etkilerin şiddetli olduğu durumlarda, hastalığın kontrolünü kaybetmeksizin, dozajı az miktarda azaltarak yan etkileri kontrol etmek mümkündür. Kemik metastazı olan az sayıda hastada, tedavinin başlangıcında </a:t>
                      </a:r>
                      <a:r>
                        <a:rPr lang="tr-TR" sz="800" b="0" i="0" u="none" strike="noStrike" dirty="0" err="1">
                          <a:solidFill>
                            <a:srgbClr val="000000"/>
                          </a:solidFill>
                          <a:latin typeface="Calibri"/>
                        </a:rPr>
                        <a:t>hiperkalsemi</a:t>
                      </a:r>
                      <a:r>
                        <a:rPr lang="tr-TR" sz="800" b="0" i="0" u="none" strike="noStrike" dirty="0">
                          <a:solidFill>
                            <a:srgbClr val="000000"/>
                          </a:solidFill>
                          <a:latin typeface="Calibri"/>
                        </a:rPr>
                        <a:t> gelişmiştir. </a:t>
                      </a:r>
                      <a:r>
                        <a:rPr lang="tr-TR" sz="800" b="0" i="0" u="none" strike="noStrike" dirty="0" err="1">
                          <a:solidFill>
                            <a:srgbClr val="000000"/>
                          </a:solidFill>
                          <a:latin typeface="Calibri"/>
                        </a:rPr>
                        <a:t>Platelet</a:t>
                      </a:r>
                      <a:r>
                        <a:rPr lang="tr-TR" sz="800" b="0" i="0" u="none" strike="noStrike" dirty="0">
                          <a:solidFill>
                            <a:srgbClr val="000000"/>
                          </a:solidFill>
                          <a:latin typeface="Calibri"/>
                        </a:rPr>
                        <a:t> sayımında geçici ve genelde yalnızca 80.000-90.000 mm3 ve duruma göre daha altında düşüşler bildirilmiştir. Birkaç vakada, </a:t>
                      </a:r>
                      <a:r>
                        <a:rPr lang="tr-TR" sz="800" b="0" i="0" u="none" strike="noStrike" dirty="0" err="1">
                          <a:solidFill>
                            <a:srgbClr val="000000"/>
                          </a:solidFill>
                          <a:latin typeface="Calibri"/>
                        </a:rPr>
                        <a:t>korneal</a:t>
                      </a:r>
                      <a:r>
                        <a:rPr lang="tr-TR" sz="800" b="0" i="0" u="none" strike="noStrike" dirty="0">
                          <a:solidFill>
                            <a:srgbClr val="000000"/>
                          </a:solidFill>
                          <a:latin typeface="Calibri"/>
                        </a:rPr>
                        <a:t> değişimler, katarakt ve </a:t>
                      </a:r>
                      <a:r>
                        <a:rPr lang="tr-TR" sz="800" b="0" i="0" u="none" strike="noStrike" dirty="0" err="1">
                          <a:solidFill>
                            <a:srgbClr val="000000"/>
                          </a:solidFill>
                          <a:latin typeface="Calibri"/>
                        </a:rPr>
                        <a:t>retinopati</a:t>
                      </a:r>
                      <a:r>
                        <a:rPr lang="tr-TR" sz="800" b="0" i="0" u="none" strike="noStrike" dirty="0">
                          <a:solidFill>
                            <a:srgbClr val="000000"/>
                          </a:solidFill>
                          <a:latin typeface="Calibri"/>
                        </a:rPr>
                        <a:t> gibi görme bozuklukları belirlenmiştir. </a:t>
                      </a:r>
                      <a:r>
                        <a:rPr lang="tr-TR" sz="800" b="0" i="0" u="none" strike="noStrike" dirty="0" err="1">
                          <a:solidFill>
                            <a:srgbClr val="000000"/>
                          </a:solidFill>
                          <a:latin typeface="Calibri"/>
                        </a:rPr>
                        <a:t>Uterus</a:t>
                      </a:r>
                      <a:r>
                        <a:rPr lang="tr-TR" sz="800" b="0" i="0" u="none" strike="noStrike" dirty="0">
                          <a:solidFill>
                            <a:srgbClr val="000000"/>
                          </a:solidFill>
                          <a:latin typeface="Calibri"/>
                        </a:rPr>
                        <a:t> </a:t>
                      </a:r>
                      <a:r>
                        <a:rPr lang="tr-TR" sz="800" b="0" i="0" u="none" strike="noStrike" dirty="0" err="1">
                          <a:solidFill>
                            <a:srgbClr val="000000"/>
                          </a:solidFill>
                          <a:latin typeface="Calibri"/>
                        </a:rPr>
                        <a:t>fibroidleri</a:t>
                      </a:r>
                      <a:r>
                        <a:rPr lang="tr-TR" sz="800" b="0" i="0" u="none" strike="noStrike" dirty="0">
                          <a:solidFill>
                            <a:srgbClr val="000000"/>
                          </a:solidFill>
                          <a:latin typeface="Calibri"/>
                        </a:rPr>
                        <a:t> rapor edilmiştir. </a:t>
                      </a:r>
                      <a:r>
                        <a:rPr lang="tr-TR" sz="800" b="0" i="0" u="none" strike="noStrike" dirty="0" err="1">
                          <a:solidFill>
                            <a:srgbClr val="000000"/>
                          </a:solidFill>
                          <a:latin typeface="Calibri"/>
                        </a:rPr>
                        <a:t>Premenopozal</a:t>
                      </a:r>
                      <a:r>
                        <a:rPr lang="tr-TR" sz="800" b="0" i="0" u="none" strike="noStrike" dirty="0">
                          <a:solidFill>
                            <a:srgbClr val="000000"/>
                          </a:solidFill>
                          <a:latin typeface="Calibri"/>
                        </a:rPr>
                        <a:t> hastalarda duruma göre </a:t>
                      </a:r>
                      <a:r>
                        <a:rPr lang="tr-TR" sz="800" b="0" i="0" u="none" strike="noStrike" dirty="0" err="1">
                          <a:solidFill>
                            <a:srgbClr val="000000"/>
                          </a:solidFill>
                          <a:latin typeface="Calibri"/>
                        </a:rPr>
                        <a:t>kistik</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şişmesi gözlenmiştir.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uygulamasını takiben bazen anemi ve/veya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gözlenmiştir. Bazı vakalarda şiddetli olmak üzere nadiren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gözlenmiştir. Tedavi sırasında </a:t>
                      </a:r>
                      <a:r>
                        <a:rPr lang="tr-TR" sz="800" b="0" i="0" u="none" strike="noStrike" dirty="0" err="1">
                          <a:solidFill>
                            <a:srgbClr val="000000"/>
                          </a:solidFill>
                          <a:latin typeface="Calibri"/>
                        </a:rPr>
                        <a:t>tromboembolik</a:t>
                      </a:r>
                      <a:r>
                        <a:rPr lang="tr-TR" sz="800" b="0" i="0" u="none" strike="noStrike" dirty="0">
                          <a:solidFill>
                            <a:srgbClr val="000000"/>
                          </a:solidFill>
                          <a:latin typeface="Calibri"/>
                        </a:rPr>
                        <a:t> olaylar meydana geldiğine dair, seyrek bildirimlerde bulunulmuştur. Bu durumların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olgularda daha yüksek </a:t>
                      </a:r>
                      <a:r>
                        <a:rPr lang="tr-TR" sz="800" b="0" i="0" u="none" strike="noStrike" dirty="0" err="1">
                          <a:solidFill>
                            <a:srgbClr val="000000"/>
                          </a:solidFill>
                          <a:latin typeface="Calibri"/>
                        </a:rPr>
                        <a:t>insidansta</a:t>
                      </a:r>
                      <a:r>
                        <a:rPr lang="tr-TR" sz="800" b="0" i="0" u="none" strike="noStrike" dirty="0">
                          <a:solidFill>
                            <a:srgbClr val="000000"/>
                          </a:solidFill>
                          <a:latin typeface="Calibri"/>
                        </a:rPr>
                        <a:t> meydana geldiği bilinmekle beraber nedensel bir ilişki kurulamamıştır.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23394" y="1052737"/>
          <a:ext cx="10945212" cy="5033697"/>
        </p:xfrm>
        <a:graphic>
          <a:graphicData uri="http://schemas.openxmlformats.org/drawingml/2006/table">
            <a:tbl>
              <a:tblPr/>
              <a:tblGrid>
                <a:gridCol w="308841"/>
                <a:gridCol w="745477"/>
                <a:gridCol w="1474980"/>
                <a:gridCol w="1257993"/>
                <a:gridCol w="2625148"/>
                <a:gridCol w="4532773"/>
              </a:tblGrid>
              <a:tr h="5033697">
                <a:tc>
                  <a:txBody>
                    <a:bodyPr/>
                    <a:lstStyle/>
                    <a:p>
                      <a:pPr algn="ctr" fontAlgn="ctr"/>
                      <a:r>
                        <a:rPr lang="tr-TR" sz="1000" b="1" i="0" u="none" strike="noStrike" dirty="0">
                          <a:solidFill>
                            <a:srgbClr val="000000"/>
                          </a:solidFill>
                          <a:latin typeface="Calibri"/>
                        </a:rPr>
                        <a:t>HORMON ANTAAGONİSTLERİ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TAMOPLEX Tablet (Tamoksifen sitrat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Meme kanserinde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İlaca karşı hassasiyeti bilinen kişilerde kontrendikedir. Hamilelik sırasında verilmemelidir. Tamoksifen kullanan kadınlarda çok az sayıda düşük, fetüs ölümleri ve doğum hataları bildirilmiş fakat bu vakalar ile ilaç kullanımı arasında nedensel bir ilişki kurulamamıştır. Tamoksifen kullanan kadınlar, ilacı kullandıkları sürece hamile kalmamaları konusunda uyarılmalı ve eğer cinsel olarak aktiflerse hormonal olmayan bir doğum kontrol yöntemi kullanmaları önerilmelidir. Kullanım süresince ve tedavi bırakıldıktan iki ay sonrasına kadar hamile kalan kadınlar, tedavinin fetüs üzerinde muhtemel etkileri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Önerilen başlangıç dozu günde 2 kez 10 mg'dır. Bir ay içinde terapötik yanıt alınamazsa dozaj günde 2 kez 20 mg'a kadar çıkartılmalıdır. Tedaviye yanıt 4-10 hafta içinde görülür.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Uzun süreli tedavi esnasında, çok sayıda yan etkiye rastlanmaz veya meme kanserinin tedavisinde kullanılan </a:t>
                      </a:r>
                      <a:r>
                        <a:rPr lang="tr-TR" sz="800" b="0" i="0" u="none" strike="noStrike" dirty="0" err="1">
                          <a:solidFill>
                            <a:srgbClr val="000000"/>
                          </a:solidFill>
                          <a:latin typeface="Calibri"/>
                        </a:rPr>
                        <a:t>androjenler</a:t>
                      </a:r>
                      <a:r>
                        <a:rPr lang="tr-TR" sz="800" b="0" i="0" u="none" strike="noStrike" dirty="0">
                          <a:solidFill>
                            <a:srgbClr val="000000"/>
                          </a:solidFill>
                          <a:latin typeface="Calibri"/>
                        </a:rPr>
                        <a:t> ve </a:t>
                      </a:r>
                      <a:r>
                        <a:rPr lang="tr-TR" sz="800" b="0" i="0" u="none" strike="noStrike" dirty="0" err="1">
                          <a:solidFill>
                            <a:srgbClr val="000000"/>
                          </a:solidFill>
                          <a:latin typeface="Calibri"/>
                        </a:rPr>
                        <a:t>estrojenlerde</a:t>
                      </a:r>
                      <a:r>
                        <a:rPr lang="tr-TR" sz="800" b="0" i="0" u="none" strike="noStrike" dirty="0">
                          <a:solidFill>
                            <a:srgbClr val="000000"/>
                          </a:solidFill>
                          <a:latin typeface="Calibri"/>
                        </a:rPr>
                        <a:t> olduğu kadar ciddi değildir. Bildirilen yan etkiler ilacın </a:t>
                      </a:r>
                      <a:r>
                        <a:rPr lang="tr-TR" sz="800" b="0" i="0" u="none" strike="noStrike" dirty="0" err="1">
                          <a:solidFill>
                            <a:srgbClr val="000000"/>
                          </a:solidFill>
                          <a:latin typeface="Calibri"/>
                        </a:rPr>
                        <a:t>antiestrojenik</a:t>
                      </a:r>
                      <a:r>
                        <a:rPr lang="tr-TR" sz="800" b="0" i="0" u="none" strike="noStrike" dirty="0">
                          <a:solidFill>
                            <a:srgbClr val="000000"/>
                          </a:solidFill>
                          <a:latin typeface="Calibri"/>
                        </a:rPr>
                        <a:t> etkisinden dolayı olanlar, sıcak basması, </a:t>
                      </a:r>
                      <a:r>
                        <a:rPr lang="tr-TR" sz="800" b="0" i="0" u="none" strike="noStrike" dirty="0" err="1">
                          <a:solidFill>
                            <a:srgbClr val="000000"/>
                          </a:solidFill>
                          <a:latin typeface="Calibri"/>
                        </a:rPr>
                        <a:t>vajinal</a:t>
                      </a:r>
                      <a:r>
                        <a:rPr lang="tr-TR" sz="800" b="0" i="0" u="none" strike="noStrike" dirty="0">
                          <a:solidFill>
                            <a:srgbClr val="000000"/>
                          </a:solidFill>
                          <a:latin typeface="Calibri"/>
                        </a:rPr>
                        <a:t> kanama ve </a:t>
                      </a:r>
                      <a:r>
                        <a:rPr lang="tr-TR" sz="800" b="0" i="0" u="none" strike="noStrike" dirty="0" err="1">
                          <a:solidFill>
                            <a:srgbClr val="000000"/>
                          </a:solidFill>
                          <a:latin typeface="Calibri"/>
                        </a:rPr>
                        <a:t>pruritus</a:t>
                      </a:r>
                      <a:r>
                        <a:rPr lang="tr-TR" sz="800" b="0" i="0" u="none" strike="noStrike" dirty="0">
                          <a:solidFill>
                            <a:srgbClr val="000000"/>
                          </a:solidFill>
                          <a:latin typeface="Calibri"/>
                        </a:rPr>
                        <a:t> </a:t>
                      </a:r>
                      <a:r>
                        <a:rPr lang="tr-TR" sz="800" b="0" i="0" u="none" strike="noStrike" dirty="0" err="1">
                          <a:solidFill>
                            <a:srgbClr val="000000"/>
                          </a:solidFill>
                          <a:latin typeface="Calibri"/>
                        </a:rPr>
                        <a:t>vulvae</a:t>
                      </a:r>
                      <a:r>
                        <a:rPr lang="tr-TR" sz="800" b="0" i="0" u="none" strike="noStrike" dirty="0">
                          <a:solidFill>
                            <a:srgbClr val="000000"/>
                          </a:solidFill>
                          <a:latin typeface="Calibri"/>
                        </a:rPr>
                        <a:t> gibi veya daha genel yan etkiler;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tümörün alevlenmesi, sersemlik, deride kızarıklık ve duruma bağlı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ile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şeklinde sınıflandırılabilir. Yan etkilerin şiddetli olduğu durumlarda, hastalığın kontrolünü kaybetmeksizin, dozajı az miktarda azaltarak yan etkileri kontrol etmek mümkündür. Kemik metastazı olan az sayıda hastada, tedavinin başlangıcında </a:t>
                      </a:r>
                      <a:r>
                        <a:rPr lang="tr-TR" sz="800" b="0" i="0" u="none" strike="noStrike" dirty="0" err="1">
                          <a:solidFill>
                            <a:srgbClr val="000000"/>
                          </a:solidFill>
                          <a:latin typeface="Calibri"/>
                        </a:rPr>
                        <a:t>hiperkalsemi</a:t>
                      </a:r>
                      <a:r>
                        <a:rPr lang="tr-TR" sz="800" b="0" i="0" u="none" strike="noStrike" dirty="0">
                          <a:solidFill>
                            <a:srgbClr val="000000"/>
                          </a:solidFill>
                          <a:latin typeface="Calibri"/>
                        </a:rPr>
                        <a:t> gelişmiştir. </a:t>
                      </a:r>
                      <a:r>
                        <a:rPr lang="tr-TR" sz="800" b="0" i="0" u="none" strike="noStrike" dirty="0" err="1">
                          <a:solidFill>
                            <a:srgbClr val="000000"/>
                          </a:solidFill>
                          <a:latin typeface="Calibri"/>
                        </a:rPr>
                        <a:t>Platelet</a:t>
                      </a:r>
                      <a:r>
                        <a:rPr lang="tr-TR" sz="800" b="0" i="0" u="none" strike="noStrike" dirty="0">
                          <a:solidFill>
                            <a:srgbClr val="000000"/>
                          </a:solidFill>
                          <a:latin typeface="Calibri"/>
                        </a:rPr>
                        <a:t> sayımında geçici ve genelde yalnızca 80.000-90.000 mm3 ve duruma göre daha altında düşüşler bildirilmiştir. Birkaç vakada, </a:t>
                      </a:r>
                      <a:r>
                        <a:rPr lang="tr-TR" sz="800" b="0" i="0" u="none" strike="noStrike" dirty="0" err="1">
                          <a:solidFill>
                            <a:srgbClr val="000000"/>
                          </a:solidFill>
                          <a:latin typeface="Calibri"/>
                        </a:rPr>
                        <a:t>korneal</a:t>
                      </a:r>
                      <a:r>
                        <a:rPr lang="tr-TR" sz="800" b="0" i="0" u="none" strike="noStrike" dirty="0">
                          <a:solidFill>
                            <a:srgbClr val="000000"/>
                          </a:solidFill>
                          <a:latin typeface="Calibri"/>
                        </a:rPr>
                        <a:t> değişimler, katarakt ve </a:t>
                      </a:r>
                      <a:r>
                        <a:rPr lang="tr-TR" sz="800" b="0" i="0" u="none" strike="noStrike" dirty="0" err="1">
                          <a:solidFill>
                            <a:srgbClr val="000000"/>
                          </a:solidFill>
                          <a:latin typeface="Calibri"/>
                        </a:rPr>
                        <a:t>retinopati</a:t>
                      </a:r>
                      <a:r>
                        <a:rPr lang="tr-TR" sz="800" b="0" i="0" u="none" strike="noStrike" dirty="0">
                          <a:solidFill>
                            <a:srgbClr val="000000"/>
                          </a:solidFill>
                          <a:latin typeface="Calibri"/>
                        </a:rPr>
                        <a:t> gibi görme bozuklukları belirlenmiştir. </a:t>
                      </a:r>
                      <a:r>
                        <a:rPr lang="tr-TR" sz="800" b="0" i="0" u="none" strike="noStrike" dirty="0" err="1">
                          <a:solidFill>
                            <a:srgbClr val="000000"/>
                          </a:solidFill>
                          <a:latin typeface="Calibri"/>
                        </a:rPr>
                        <a:t>Uterus</a:t>
                      </a:r>
                      <a:r>
                        <a:rPr lang="tr-TR" sz="800" b="0" i="0" u="none" strike="noStrike" dirty="0">
                          <a:solidFill>
                            <a:srgbClr val="000000"/>
                          </a:solidFill>
                          <a:latin typeface="Calibri"/>
                        </a:rPr>
                        <a:t> </a:t>
                      </a:r>
                      <a:r>
                        <a:rPr lang="tr-TR" sz="800" b="0" i="0" u="none" strike="noStrike" dirty="0" err="1">
                          <a:solidFill>
                            <a:srgbClr val="000000"/>
                          </a:solidFill>
                          <a:latin typeface="Calibri"/>
                        </a:rPr>
                        <a:t>fibroidleri</a:t>
                      </a:r>
                      <a:r>
                        <a:rPr lang="tr-TR" sz="800" b="0" i="0" u="none" strike="noStrike" dirty="0">
                          <a:solidFill>
                            <a:srgbClr val="000000"/>
                          </a:solidFill>
                          <a:latin typeface="Calibri"/>
                        </a:rPr>
                        <a:t> rapor edilmiştir. </a:t>
                      </a:r>
                      <a:r>
                        <a:rPr lang="tr-TR" sz="800" b="0" i="0" u="none" strike="noStrike" dirty="0" err="1">
                          <a:solidFill>
                            <a:srgbClr val="000000"/>
                          </a:solidFill>
                          <a:latin typeface="Calibri"/>
                        </a:rPr>
                        <a:t>Premenopozal</a:t>
                      </a:r>
                      <a:r>
                        <a:rPr lang="tr-TR" sz="800" b="0" i="0" u="none" strike="noStrike" dirty="0">
                          <a:solidFill>
                            <a:srgbClr val="000000"/>
                          </a:solidFill>
                          <a:latin typeface="Calibri"/>
                        </a:rPr>
                        <a:t> hastalarda duruma göre </a:t>
                      </a:r>
                      <a:r>
                        <a:rPr lang="tr-TR" sz="800" b="0" i="0" u="none" strike="noStrike" dirty="0" err="1">
                          <a:solidFill>
                            <a:srgbClr val="000000"/>
                          </a:solidFill>
                          <a:latin typeface="Calibri"/>
                        </a:rPr>
                        <a:t>kistik</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şişmesi gözlenmiştir.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uygulamasını takiben bazen anemi ve/veya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gözlenmiştir. Bazı vakalarda şiddetli olmak üzere nadiren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gözlenmiştir. Tedavi sırasında </a:t>
                      </a:r>
                      <a:r>
                        <a:rPr lang="tr-TR" sz="800" b="0" i="0" u="none" strike="noStrike" dirty="0" err="1">
                          <a:solidFill>
                            <a:srgbClr val="000000"/>
                          </a:solidFill>
                          <a:latin typeface="Calibri"/>
                        </a:rPr>
                        <a:t>tromboembolik</a:t>
                      </a:r>
                      <a:r>
                        <a:rPr lang="tr-TR" sz="800" b="0" i="0" u="none" strike="noStrike" dirty="0">
                          <a:solidFill>
                            <a:srgbClr val="000000"/>
                          </a:solidFill>
                          <a:latin typeface="Calibri"/>
                        </a:rPr>
                        <a:t> olaylar meydana geldiğine dair, seyrek bildirimlerde bulunulmuştur. Bu durumların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olgularda daha yüksek </a:t>
                      </a:r>
                      <a:r>
                        <a:rPr lang="tr-TR" sz="800" b="0" i="0" u="none" strike="noStrike" dirty="0" err="1">
                          <a:solidFill>
                            <a:srgbClr val="000000"/>
                          </a:solidFill>
                          <a:latin typeface="Calibri"/>
                        </a:rPr>
                        <a:t>insidansta</a:t>
                      </a:r>
                      <a:r>
                        <a:rPr lang="tr-TR" sz="800" b="0" i="0" u="none" strike="noStrike" dirty="0">
                          <a:solidFill>
                            <a:srgbClr val="000000"/>
                          </a:solidFill>
                          <a:latin typeface="Calibri"/>
                        </a:rPr>
                        <a:t> meydana geldiği bilinmekle beraber nedensel bir ilişki kurulamamıştır.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27381" y="1124745"/>
          <a:ext cx="10657185" cy="4320479"/>
        </p:xfrm>
        <a:graphic>
          <a:graphicData uri="http://schemas.openxmlformats.org/drawingml/2006/table">
            <a:tbl>
              <a:tblPr/>
              <a:tblGrid>
                <a:gridCol w="300715"/>
                <a:gridCol w="725860"/>
                <a:gridCol w="1436165"/>
                <a:gridCol w="1224889"/>
                <a:gridCol w="2556065"/>
                <a:gridCol w="4413491"/>
              </a:tblGrid>
              <a:tr h="4320479">
                <a:tc>
                  <a:txBody>
                    <a:bodyPr/>
                    <a:lstStyle/>
                    <a:p>
                      <a:pPr algn="ctr" fontAlgn="ctr"/>
                      <a:r>
                        <a:rPr lang="tr-TR" sz="1000" b="1" i="0" u="none" strike="noStrike" dirty="0">
                          <a:solidFill>
                            <a:srgbClr val="000000"/>
                          </a:solidFill>
                          <a:latin typeface="Calibri"/>
                        </a:rPr>
                        <a:t>HORMON ANTAAGONİSTLERİ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TAMOXIFEN BP Tablet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a:t>
                      </a:r>
                      <a:r>
                        <a:rPr lang="tr-TR" sz="800" b="0" i="0" u="none" strike="noStrike" dirty="0" err="1">
                          <a:solidFill>
                            <a:srgbClr val="000000"/>
                          </a:solidFill>
                          <a:latin typeface="Calibri"/>
                        </a:rPr>
                        <a:t>sitrat</a:t>
                      </a:r>
                      <a:r>
                        <a:rPr lang="tr-TR" sz="800" b="0" i="0" u="none" strike="noStrike" dirty="0">
                          <a:solidFill>
                            <a:srgbClr val="000000"/>
                          </a:solidFill>
                          <a:latin typeface="Calibri"/>
                        </a:rPr>
                        <a:t> 10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 Meme kanserinde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İlaca karşı hassasiyeti bilinen kişilerde kontrendikedir. Hamilelik sırasında verilmemelidir. Tamoksifen kullanan kadınlarda çok az sayıda düşük, fetüs ölümleri ve doğum hataları bildirilmiş fakat bu vakalar ile ilaç kullanımı arasında nedensel bir ilişki kurulamamıştır. Tamoksifen kullanan kadınlar, ilacı kullandıkları sürece hamile kalmamaları konusunda uyarılmalı ve eğer cinsel olarak aktiflerse hormonal olmayan bir doğum kontrol yöntemi kullanmaları önerilmelidir. Kullanım süresince ve tedavi bırakıldıktan iki ay sonrasına kadar hamile kalan kadınlar, tedavinin fetüs üzerinde muhtemel etkileri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Meme kanseri: </a:t>
                      </a:r>
                      <a:r>
                        <a:rPr lang="tr-TR" sz="800" b="0" i="0" u="none" strike="noStrike" dirty="0" err="1">
                          <a:solidFill>
                            <a:srgbClr val="000000"/>
                          </a:solidFill>
                          <a:latin typeface="Calibri"/>
                        </a:rPr>
                        <a:t>Tamoksifenin</a:t>
                      </a:r>
                      <a:r>
                        <a:rPr lang="tr-TR" sz="800" b="0" i="0" u="none" strike="noStrike" dirty="0">
                          <a:solidFill>
                            <a:srgbClr val="000000"/>
                          </a:solidFill>
                          <a:latin typeface="Calibri"/>
                        </a:rPr>
                        <a:t> önerilen günlük dozu normalde 20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20 </a:t>
                      </a:r>
                      <a:r>
                        <a:rPr lang="tr-TR" sz="800" b="0" i="0" u="none" strike="noStrike" dirty="0" err="1">
                          <a:solidFill>
                            <a:srgbClr val="000000"/>
                          </a:solidFill>
                          <a:latin typeface="Calibri"/>
                        </a:rPr>
                        <a:t>mg'ı</a:t>
                      </a:r>
                      <a:r>
                        <a:rPr lang="tr-TR" sz="800" b="0" i="0" u="none" strike="noStrike" dirty="0">
                          <a:solidFill>
                            <a:srgbClr val="000000"/>
                          </a:solidFill>
                          <a:latin typeface="Calibri"/>
                        </a:rPr>
                        <a:t> aşan dozlar günde iki </a:t>
                      </a:r>
                      <a:r>
                        <a:rPr lang="tr-TR" sz="800" b="0" i="0" u="none" strike="noStrike" dirty="0" err="1">
                          <a:solidFill>
                            <a:srgbClr val="000000"/>
                          </a:solidFill>
                          <a:latin typeface="Calibri"/>
                        </a:rPr>
                        <a:t>keze</a:t>
                      </a:r>
                      <a:r>
                        <a:rPr lang="tr-TR" sz="800" b="0" i="0" u="none" strike="noStrike" dirty="0">
                          <a:solidFill>
                            <a:srgbClr val="000000"/>
                          </a:solidFill>
                          <a:latin typeface="Calibri"/>
                        </a:rPr>
                        <a:t> bölünerek uygulanmalıdır (sabah ve akşam üzeri). Mevcut klinik bilgiler meme kanserinde 5 yıllık </a:t>
                      </a:r>
                      <a:r>
                        <a:rPr lang="tr-TR" sz="800" b="0" i="0" u="none" strike="noStrike" dirty="0" err="1">
                          <a:solidFill>
                            <a:srgbClr val="000000"/>
                          </a:solidFill>
                          <a:latin typeface="Calibri"/>
                        </a:rPr>
                        <a:t>adjuvan</a:t>
                      </a:r>
                      <a:r>
                        <a:rPr lang="tr-TR" sz="800" b="0" i="0" u="none" strike="noStrike" dirty="0">
                          <a:solidFill>
                            <a:srgbClr val="000000"/>
                          </a:solidFill>
                          <a:latin typeface="Calibri"/>
                        </a:rPr>
                        <a:t>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tedavisini desteklemektedir. İn </a:t>
                      </a:r>
                      <a:r>
                        <a:rPr lang="tr-TR" sz="800" b="0" i="0" u="none" strike="noStrike" dirty="0" err="1">
                          <a:solidFill>
                            <a:srgbClr val="000000"/>
                          </a:solidFill>
                          <a:latin typeface="Calibri"/>
                        </a:rPr>
                        <a:t>situ</a:t>
                      </a:r>
                      <a:r>
                        <a:rPr lang="tr-TR" sz="800" b="0" i="0" u="none" strike="noStrike" dirty="0">
                          <a:solidFill>
                            <a:srgbClr val="000000"/>
                          </a:solidFill>
                          <a:latin typeface="Calibri"/>
                        </a:rPr>
                        <a:t> </a:t>
                      </a:r>
                      <a:r>
                        <a:rPr lang="tr-TR" sz="800" b="0" i="0" u="none" strike="noStrike" dirty="0" err="1">
                          <a:solidFill>
                            <a:srgbClr val="000000"/>
                          </a:solidFill>
                          <a:latin typeface="Calibri"/>
                        </a:rPr>
                        <a:t>duktal</a:t>
                      </a:r>
                      <a:r>
                        <a:rPr lang="tr-TR" sz="800" b="0" i="0" u="none" strike="noStrike" dirty="0">
                          <a:solidFill>
                            <a:srgbClr val="000000"/>
                          </a:solidFill>
                          <a:latin typeface="Calibri"/>
                        </a:rPr>
                        <a:t> </a:t>
                      </a:r>
                      <a:r>
                        <a:rPr lang="tr-TR" sz="800" b="0" i="0" u="none" strike="noStrike" dirty="0" err="1">
                          <a:solidFill>
                            <a:srgbClr val="000000"/>
                          </a:solidFill>
                          <a:latin typeface="Calibri"/>
                        </a:rPr>
                        <a:t>karsinom</a:t>
                      </a:r>
                      <a:r>
                        <a:rPr lang="tr-TR" sz="800" b="0" i="0" u="none" strike="noStrike" dirty="0">
                          <a:solidFill>
                            <a:srgbClr val="000000"/>
                          </a:solidFill>
                          <a:latin typeface="Calibri"/>
                        </a:rPr>
                        <a:t>: Önerilen doz 5 yıl süreyle günde 20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50 yaş üstü </a:t>
                      </a:r>
                      <a:r>
                        <a:rPr lang="tr-TR" sz="800" b="0" i="0" u="none" strike="noStrike" dirty="0" err="1">
                          <a:solidFill>
                            <a:srgbClr val="000000"/>
                          </a:solidFill>
                          <a:latin typeface="Calibri"/>
                        </a:rPr>
                        <a:t>aksiller</a:t>
                      </a:r>
                      <a:r>
                        <a:rPr lang="tr-TR" sz="800" b="0" i="0" u="none" strike="noStrike" dirty="0">
                          <a:solidFill>
                            <a:srgbClr val="000000"/>
                          </a:solidFill>
                          <a:latin typeface="Calibri"/>
                        </a:rPr>
                        <a:t> nodülü pozitif olan kadınlarda: Günde iki kez 10 mg önerilir. Yüksek risk grubu kadınlarda meme kanseri riskini düşürmek için: Önerilen doz 5 yıl süreyle günde 20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5 yıldan daha uzun süren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tedavisini destekleyecek veri mevcut değildir. </a:t>
                      </a:r>
                      <a:r>
                        <a:rPr lang="tr-TR" sz="800" b="0" i="0" u="none" strike="noStrike" dirty="0" err="1">
                          <a:solidFill>
                            <a:srgbClr val="000000"/>
                          </a:solidFill>
                          <a:latin typeface="Calibri"/>
                        </a:rPr>
                        <a:t>Anovulatuvar</a:t>
                      </a:r>
                      <a:r>
                        <a:rPr lang="tr-TR" sz="800" b="0" i="0" u="none" strike="noStrike" dirty="0">
                          <a:solidFill>
                            <a:srgbClr val="000000"/>
                          </a:solidFill>
                          <a:latin typeface="Calibri"/>
                        </a:rPr>
                        <a:t> </a:t>
                      </a:r>
                      <a:r>
                        <a:rPr lang="tr-TR" sz="800" b="0" i="0" u="none" strike="noStrike" dirty="0" err="1">
                          <a:solidFill>
                            <a:srgbClr val="000000"/>
                          </a:solidFill>
                          <a:latin typeface="Calibri"/>
                        </a:rPr>
                        <a:t>infertilite</a:t>
                      </a:r>
                      <a:r>
                        <a:rPr lang="tr-TR" sz="800" b="0" i="0" u="none" strike="noStrike" dirty="0">
                          <a:solidFill>
                            <a:srgbClr val="000000"/>
                          </a:solidFill>
                          <a:latin typeface="Calibri"/>
                        </a:rPr>
                        <a:t>: </a:t>
                      </a:r>
                      <a:r>
                        <a:rPr lang="tr-TR" sz="800" b="0" i="0" u="none" strike="noStrike" dirty="0" err="1">
                          <a:solidFill>
                            <a:srgbClr val="000000"/>
                          </a:solidFill>
                          <a:latin typeface="Calibri"/>
                        </a:rPr>
                        <a:t>Anovular</a:t>
                      </a:r>
                      <a:r>
                        <a:rPr lang="tr-TR" sz="800" b="0" i="0" u="none" strike="noStrike" dirty="0">
                          <a:solidFill>
                            <a:srgbClr val="000000"/>
                          </a:solidFill>
                          <a:latin typeface="Calibri"/>
                        </a:rPr>
                        <a:t> </a:t>
                      </a:r>
                      <a:r>
                        <a:rPr lang="tr-TR" sz="800" b="0" i="0" u="none" strike="noStrike" dirty="0" err="1">
                          <a:solidFill>
                            <a:srgbClr val="000000"/>
                          </a:solidFill>
                          <a:latin typeface="Calibri"/>
                        </a:rPr>
                        <a:t>siklusu</a:t>
                      </a:r>
                      <a:r>
                        <a:rPr lang="tr-TR" sz="800" b="0" i="0" u="none" strike="noStrike" dirty="0">
                          <a:solidFill>
                            <a:srgbClr val="000000"/>
                          </a:solidFill>
                          <a:latin typeface="Calibri"/>
                        </a:rPr>
                        <a:t> olan ancak düzenli </a:t>
                      </a:r>
                      <a:r>
                        <a:rPr lang="tr-TR" sz="800" b="0" i="0" u="none" strike="noStrike" dirty="0" err="1">
                          <a:solidFill>
                            <a:srgbClr val="000000"/>
                          </a:solidFill>
                          <a:latin typeface="Calibri"/>
                        </a:rPr>
                        <a:t>menstrüasyon</a:t>
                      </a:r>
                      <a:r>
                        <a:rPr lang="tr-TR" sz="800" b="0" i="0" u="none" strike="noStrike" dirty="0">
                          <a:solidFill>
                            <a:srgbClr val="000000"/>
                          </a:solidFill>
                          <a:latin typeface="Calibri"/>
                        </a:rPr>
                        <a:t> gören kadınlarda tedavi </a:t>
                      </a:r>
                      <a:r>
                        <a:rPr lang="tr-TR" sz="800" b="0" i="0" u="none" strike="noStrike" dirty="0" err="1">
                          <a:solidFill>
                            <a:srgbClr val="000000"/>
                          </a:solidFill>
                          <a:latin typeface="Calibri"/>
                        </a:rPr>
                        <a:t>menstrüal</a:t>
                      </a:r>
                      <a:r>
                        <a:rPr lang="tr-TR" sz="800" b="0" i="0" u="none" strike="noStrike" dirty="0">
                          <a:solidFill>
                            <a:srgbClr val="000000"/>
                          </a:solidFill>
                          <a:latin typeface="Calibri"/>
                        </a:rPr>
                        <a:t> </a:t>
                      </a:r>
                      <a:r>
                        <a:rPr lang="tr-TR" sz="800" b="0" i="0" u="none" strike="noStrike" dirty="0" err="1">
                          <a:solidFill>
                            <a:srgbClr val="000000"/>
                          </a:solidFill>
                          <a:latin typeface="Calibri"/>
                        </a:rPr>
                        <a:t>siklusun</a:t>
                      </a:r>
                      <a:r>
                        <a:rPr lang="tr-TR" sz="800" b="0" i="0" u="none" strike="noStrike" dirty="0">
                          <a:solidFill>
                            <a:srgbClr val="000000"/>
                          </a:solidFill>
                          <a:latin typeface="Calibri"/>
                        </a:rPr>
                        <a:t> 2., 3., 4. ve 5. günlerinde verilmek üzere günlük 20 mg ile başlatılmalıdır. Eğer tedavi başarılı olmaz ise (tatmin etmeyen bazal vücut ısısı kayıtları ya da yetersiz </a:t>
                      </a:r>
                      <a:r>
                        <a:rPr lang="tr-TR" sz="800" b="0" i="0" u="none" strike="noStrike" dirty="0" err="1">
                          <a:solidFill>
                            <a:srgbClr val="000000"/>
                          </a:solidFill>
                          <a:latin typeface="Calibri"/>
                        </a:rPr>
                        <a:t>pre</a:t>
                      </a:r>
                      <a:r>
                        <a:rPr lang="tr-TR" sz="800" b="0" i="0" u="none" strike="noStrike" dirty="0">
                          <a:solidFill>
                            <a:srgbClr val="000000"/>
                          </a:solidFill>
                          <a:latin typeface="Calibri"/>
                        </a:rPr>
                        <a:t>-</a:t>
                      </a:r>
                      <a:r>
                        <a:rPr lang="tr-TR" sz="800" b="0" i="0" u="none" strike="noStrike" dirty="0" err="1">
                          <a:solidFill>
                            <a:srgbClr val="000000"/>
                          </a:solidFill>
                          <a:latin typeface="Calibri"/>
                        </a:rPr>
                        <a:t>ovulatuvar</a:t>
                      </a:r>
                      <a:r>
                        <a:rPr lang="tr-TR" sz="800" b="0" i="0" u="none" strike="noStrike" dirty="0">
                          <a:solidFill>
                            <a:srgbClr val="000000"/>
                          </a:solidFill>
                          <a:latin typeface="Calibri"/>
                        </a:rPr>
                        <a:t> </a:t>
                      </a:r>
                      <a:r>
                        <a:rPr lang="tr-TR" sz="800" b="0" i="0" u="none" strike="noStrike" dirty="0" err="1">
                          <a:solidFill>
                            <a:srgbClr val="000000"/>
                          </a:solidFill>
                          <a:latin typeface="Calibri"/>
                        </a:rPr>
                        <a:t>servikal</a:t>
                      </a:r>
                      <a:r>
                        <a:rPr lang="tr-TR" sz="800" b="0" i="0" u="none" strike="noStrike" dirty="0">
                          <a:solidFill>
                            <a:srgbClr val="000000"/>
                          </a:solidFill>
                          <a:latin typeface="Calibri"/>
                        </a:rPr>
                        <a:t> mukus tespiti), takip eden adet dönemlerinde doz günlük 40 </a:t>
                      </a:r>
                      <a:r>
                        <a:rPr lang="tr-TR" sz="800" b="0" i="0" u="none" strike="noStrike" dirty="0" err="1">
                          <a:solidFill>
                            <a:srgbClr val="000000"/>
                          </a:solidFill>
                          <a:latin typeface="Calibri"/>
                        </a:rPr>
                        <a:t>mg'a</a:t>
                      </a:r>
                      <a:r>
                        <a:rPr lang="tr-TR" sz="800" b="0" i="0" u="none" strike="noStrike" dirty="0">
                          <a:solidFill>
                            <a:srgbClr val="000000"/>
                          </a:solidFill>
                          <a:latin typeface="Calibri"/>
                        </a:rPr>
                        <a:t> ve sonra 80 </a:t>
                      </a:r>
                      <a:r>
                        <a:rPr lang="tr-TR" sz="800" b="0" i="0" u="none" strike="noStrike" dirty="0" err="1">
                          <a:solidFill>
                            <a:srgbClr val="000000"/>
                          </a:solidFill>
                          <a:latin typeface="Calibri"/>
                        </a:rPr>
                        <a:t>mg'a</a:t>
                      </a:r>
                      <a:r>
                        <a:rPr lang="tr-TR" sz="800" b="0" i="0" u="none" strike="noStrike" dirty="0">
                          <a:solidFill>
                            <a:srgbClr val="000000"/>
                          </a:solidFill>
                          <a:latin typeface="Calibri"/>
                        </a:rPr>
                        <a:t> yükseltilerek ilave tedavi kürleri uygulanabilir. Düzensiz adetleri olan kadınlarda, tedaviye herhangi bir günde başlanır. Eğer, </a:t>
                      </a:r>
                      <a:r>
                        <a:rPr lang="tr-TR" sz="800" b="0" i="0" u="none" strike="noStrike" dirty="0" err="1">
                          <a:solidFill>
                            <a:srgbClr val="000000"/>
                          </a:solidFill>
                          <a:latin typeface="Calibri"/>
                        </a:rPr>
                        <a:t>ovülasyona</a:t>
                      </a:r>
                      <a:r>
                        <a:rPr lang="tr-TR" sz="800" b="0" i="0" u="none" strike="noStrike" dirty="0">
                          <a:solidFill>
                            <a:srgbClr val="000000"/>
                          </a:solidFill>
                          <a:latin typeface="Calibri"/>
                        </a:rPr>
                        <a:t> ilişkin herhangi bir belirti gözlenmediyse ilave tedavi kürlerine, 45 gün sonra yukarıda tarif edildiği şekilde arttırılan dozajla başlanır. Eğer hasta </a:t>
                      </a:r>
                      <a:r>
                        <a:rPr lang="tr-TR" sz="800" b="0" i="0" u="none" strike="noStrike" dirty="0" err="1">
                          <a:solidFill>
                            <a:srgbClr val="000000"/>
                          </a:solidFill>
                          <a:latin typeface="Calibri"/>
                        </a:rPr>
                        <a:t>menstrüasyon</a:t>
                      </a:r>
                      <a:r>
                        <a:rPr lang="tr-TR" sz="800" b="0" i="0" u="none" strike="noStrike" dirty="0">
                          <a:solidFill>
                            <a:srgbClr val="000000"/>
                          </a:solidFill>
                          <a:latin typeface="Calibri"/>
                        </a:rPr>
                        <a:t> ile cevap verirse bir sonraki tedaviye </a:t>
                      </a:r>
                      <a:r>
                        <a:rPr lang="tr-TR" sz="800" b="0" i="0" u="none" strike="noStrike" dirty="0" err="1">
                          <a:solidFill>
                            <a:srgbClr val="000000"/>
                          </a:solidFill>
                          <a:latin typeface="Calibri"/>
                        </a:rPr>
                        <a:t>siklusun</a:t>
                      </a:r>
                      <a:r>
                        <a:rPr lang="tr-TR" sz="800" b="0" i="0" u="none" strike="noStrike" dirty="0">
                          <a:solidFill>
                            <a:srgbClr val="000000"/>
                          </a:solidFill>
                          <a:latin typeface="Calibri"/>
                        </a:rPr>
                        <a:t> ikinci gününde başlanılır. </a:t>
                      </a:r>
                      <a:r>
                        <a:rPr lang="tr-TR" sz="800" b="0" i="0" u="none" strike="noStrike" dirty="0" err="1">
                          <a:solidFill>
                            <a:srgbClr val="000000"/>
                          </a:solidFill>
                          <a:latin typeface="Calibri"/>
                        </a:rPr>
                        <a:t>Tamoxifen</a:t>
                      </a:r>
                      <a:r>
                        <a:rPr lang="tr-TR" sz="800" b="0" i="0" u="none" strike="noStrike" dirty="0">
                          <a:solidFill>
                            <a:srgbClr val="000000"/>
                          </a:solidFill>
                          <a:latin typeface="Calibri"/>
                        </a:rPr>
                        <a:t> Tablet BP 10 mg, bir bardak suyla yutulmalıdır.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Uzun süreli tedavi esnasında, çok sayıda yan etkiye rastlanmaz veya meme kanserinin tedavisinde kullanılan </a:t>
                      </a:r>
                      <a:r>
                        <a:rPr lang="tr-TR" sz="800" b="0" i="0" u="none" strike="noStrike" dirty="0" err="1">
                          <a:solidFill>
                            <a:srgbClr val="000000"/>
                          </a:solidFill>
                          <a:latin typeface="Calibri"/>
                        </a:rPr>
                        <a:t>androjenler</a:t>
                      </a:r>
                      <a:r>
                        <a:rPr lang="tr-TR" sz="800" b="0" i="0" u="none" strike="noStrike" dirty="0">
                          <a:solidFill>
                            <a:srgbClr val="000000"/>
                          </a:solidFill>
                          <a:latin typeface="Calibri"/>
                        </a:rPr>
                        <a:t> ve </a:t>
                      </a:r>
                      <a:r>
                        <a:rPr lang="tr-TR" sz="800" b="0" i="0" u="none" strike="noStrike" dirty="0" err="1">
                          <a:solidFill>
                            <a:srgbClr val="000000"/>
                          </a:solidFill>
                          <a:latin typeface="Calibri"/>
                        </a:rPr>
                        <a:t>estrojenlerde</a:t>
                      </a:r>
                      <a:r>
                        <a:rPr lang="tr-TR" sz="800" b="0" i="0" u="none" strike="noStrike" dirty="0">
                          <a:solidFill>
                            <a:srgbClr val="000000"/>
                          </a:solidFill>
                          <a:latin typeface="Calibri"/>
                        </a:rPr>
                        <a:t> olduğu kadar ciddi değildir. Bildirilen yan etkiler ilacın </a:t>
                      </a:r>
                      <a:r>
                        <a:rPr lang="tr-TR" sz="800" b="0" i="0" u="none" strike="noStrike" dirty="0" err="1">
                          <a:solidFill>
                            <a:srgbClr val="000000"/>
                          </a:solidFill>
                          <a:latin typeface="Calibri"/>
                        </a:rPr>
                        <a:t>antiestrojenik</a:t>
                      </a:r>
                      <a:r>
                        <a:rPr lang="tr-TR" sz="800" b="0" i="0" u="none" strike="noStrike" dirty="0">
                          <a:solidFill>
                            <a:srgbClr val="000000"/>
                          </a:solidFill>
                          <a:latin typeface="Calibri"/>
                        </a:rPr>
                        <a:t> etkisinden dolayı olanlar, sıcak basması, </a:t>
                      </a:r>
                      <a:r>
                        <a:rPr lang="tr-TR" sz="800" b="0" i="0" u="none" strike="noStrike" dirty="0" err="1">
                          <a:solidFill>
                            <a:srgbClr val="000000"/>
                          </a:solidFill>
                          <a:latin typeface="Calibri"/>
                        </a:rPr>
                        <a:t>vajinal</a:t>
                      </a:r>
                      <a:r>
                        <a:rPr lang="tr-TR" sz="800" b="0" i="0" u="none" strike="noStrike" dirty="0">
                          <a:solidFill>
                            <a:srgbClr val="000000"/>
                          </a:solidFill>
                          <a:latin typeface="Calibri"/>
                        </a:rPr>
                        <a:t> kanama ve </a:t>
                      </a:r>
                      <a:r>
                        <a:rPr lang="tr-TR" sz="800" b="0" i="0" u="none" strike="noStrike" dirty="0" err="1">
                          <a:solidFill>
                            <a:srgbClr val="000000"/>
                          </a:solidFill>
                          <a:latin typeface="Calibri"/>
                        </a:rPr>
                        <a:t>pruritus</a:t>
                      </a:r>
                      <a:r>
                        <a:rPr lang="tr-TR" sz="800" b="0" i="0" u="none" strike="noStrike" dirty="0">
                          <a:solidFill>
                            <a:srgbClr val="000000"/>
                          </a:solidFill>
                          <a:latin typeface="Calibri"/>
                        </a:rPr>
                        <a:t> </a:t>
                      </a:r>
                      <a:r>
                        <a:rPr lang="tr-TR" sz="800" b="0" i="0" u="none" strike="noStrike" dirty="0" err="1">
                          <a:solidFill>
                            <a:srgbClr val="000000"/>
                          </a:solidFill>
                          <a:latin typeface="Calibri"/>
                        </a:rPr>
                        <a:t>vulvae</a:t>
                      </a:r>
                      <a:r>
                        <a:rPr lang="tr-TR" sz="800" b="0" i="0" u="none" strike="noStrike" dirty="0">
                          <a:solidFill>
                            <a:srgbClr val="000000"/>
                          </a:solidFill>
                          <a:latin typeface="Calibri"/>
                        </a:rPr>
                        <a:t> gibi veya daha genel yan etkiler;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tümörün alevlenmesi, sersemlik, deride kızarıklık ve duruma bağlı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ile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şeklinde sınıflandırılabilir. Yan etkilerin şiddetli olduğu durumlarda, hastalığın kontrolünü kaybetmeksizin, dozajı az miktarda azaltarak yan etkileri kontrol etmek mümkündür. Kemik metastazı olan az sayıda hastada, tedavinin başlangıcında </a:t>
                      </a:r>
                      <a:r>
                        <a:rPr lang="tr-TR" sz="800" b="0" i="0" u="none" strike="noStrike" dirty="0" err="1">
                          <a:solidFill>
                            <a:srgbClr val="000000"/>
                          </a:solidFill>
                          <a:latin typeface="Calibri"/>
                        </a:rPr>
                        <a:t>hiperkalsemi</a:t>
                      </a:r>
                      <a:r>
                        <a:rPr lang="tr-TR" sz="800" b="0" i="0" u="none" strike="noStrike" dirty="0">
                          <a:solidFill>
                            <a:srgbClr val="000000"/>
                          </a:solidFill>
                          <a:latin typeface="Calibri"/>
                        </a:rPr>
                        <a:t> gelişmiştir. </a:t>
                      </a:r>
                      <a:r>
                        <a:rPr lang="tr-TR" sz="800" b="0" i="0" u="none" strike="noStrike" dirty="0" err="1">
                          <a:solidFill>
                            <a:srgbClr val="000000"/>
                          </a:solidFill>
                          <a:latin typeface="Calibri"/>
                        </a:rPr>
                        <a:t>Platelet</a:t>
                      </a:r>
                      <a:r>
                        <a:rPr lang="tr-TR" sz="800" b="0" i="0" u="none" strike="noStrike" dirty="0">
                          <a:solidFill>
                            <a:srgbClr val="000000"/>
                          </a:solidFill>
                          <a:latin typeface="Calibri"/>
                        </a:rPr>
                        <a:t> sayımında geçici ve genelde yalnızca 80.000-90.000 mm3 ve duruma göre daha altında düşüşler bildirilmiştir. Birkaç vakada, </a:t>
                      </a:r>
                      <a:r>
                        <a:rPr lang="tr-TR" sz="800" b="0" i="0" u="none" strike="noStrike" dirty="0" err="1">
                          <a:solidFill>
                            <a:srgbClr val="000000"/>
                          </a:solidFill>
                          <a:latin typeface="Calibri"/>
                        </a:rPr>
                        <a:t>korneal</a:t>
                      </a:r>
                      <a:r>
                        <a:rPr lang="tr-TR" sz="800" b="0" i="0" u="none" strike="noStrike" dirty="0">
                          <a:solidFill>
                            <a:srgbClr val="000000"/>
                          </a:solidFill>
                          <a:latin typeface="Calibri"/>
                        </a:rPr>
                        <a:t> değişimler, katarakt ve </a:t>
                      </a:r>
                      <a:r>
                        <a:rPr lang="tr-TR" sz="800" b="0" i="0" u="none" strike="noStrike" dirty="0" err="1">
                          <a:solidFill>
                            <a:srgbClr val="000000"/>
                          </a:solidFill>
                          <a:latin typeface="Calibri"/>
                        </a:rPr>
                        <a:t>retinopati</a:t>
                      </a:r>
                      <a:r>
                        <a:rPr lang="tr-TR" sz="800" b="0" i="0" u="none" strike="noStrike" dirty="0">
                          <a:solidFill>
                            <a:srgbClr val="000000"/>
                          </a:solidFill>
                          <a:latin typeface="Calibri"/>
                        </a:rPr>
                        <a:t> gibi görme bozuklukları belirlenmiştir. </a:t>
                      </a:r>
                      <a:r>
                        <a:rPr lang="tr-TR" sz="800" b="0" i="0" u="none" strike="noStrike" dirty="0" err="1">
                          <a:solidFill>
                            <a:srgbClr val="000000"/>
                          </a:solidFill>
                          <a:latin typeface="Calibri"/>
                        </a:rPr>
                        <a:t>Uterus</a:t>
                      </a:r>
                      <a:r>
                        <a:rPr lang="tr-TR" sz="800" b="0" i="0" u="none" strike="noStrike" dirty="0">
                          <a:solidFill>
                            <a:srgbClr val="000000"/>
                          </a:solidFill>
                          <a:latin typeface="Calibri"/>
                        </a:rPr>
                        <a:t> </a:t>
                      </a:r>
                      <a:r>
                        <a:rPr lang="tr-TR" sz="800" b="0" i="0" u="none" strike="noStrike" dirty="0" err="1">
                          <a:solidFill>
                            <a:srgbClr val="000000"/>
                          </a:solidFill>
                          <a:latin typeface="Calibri"/>
                        </a:rPr>
                        <a:t>fibroidleri</a:t>
                      </a:r>
                      <a:r>
                        <a:rPr lang="tr-TR" sz="800" b="0" i="0" u="none" strike="noStrike" dirty="0">
                          <a:solidFill>
                            <a:srgbClr val="000000"/>
                          </a:solidFill>
                          <a:latin typeface="Calibri"/>
                        </a:rPr>
                        <a:t> rapor edilmiştir. </a:t>
                      </a:r>
                      <a:r>
                        <a:rPr lang="tr-TR" sz="800" b="0" i="0" u="none" strike="noStrike" dirty="0" err="1">
                          <a:solidFill>
                            <a:srgbClr val="000000"/>
                          </a:solidFill>
                          <a:latin typeface="Calibri"/>
                        </a:rPr>
                        <a:t>Premenopozal</a:t>
                      </a:r>
                      <a:r>
                        <a:rPr lang="tr-TR" sz="800" b="0" i="0" u="none" strike="noStrike" dirty="0">
                          <a:solidFill>
                            <a:srgbClr val="000000"/>
                          </a:solidFill>
                          <a:latin typeface="Calibri"/>
                        </a:rPr>
                        <a:t> hastalarda duruma göre </a:t>
                      </a:r>
                      <a:r>
                        <a:rPr lang="tr-TR" sz="800" b="0" i="0" u="none" strike="noStrike" dirty="0" err="1">
                          <a:solidFill>
                            <a:srgbClr val="000000"/>
                          </a:solidFill>
                          <a:latin typeface="Calibri"/>
                        </a:rPr>
                        <a:t>kistik</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şişmesi gözlenmiştir.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uygulamasını takiben bazen anemi ve/veya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gözlenmiştir. Bazı vakalarda şiddetli olmak üzere nadiren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gözlenmiştir. Tedavi sırasında </a:t>
                      </a:r>
                      <a:r>
                        <a:rPr lang="tr-TR" sz="800" b="0" i="0" u="none" strike="noStrike" dirty="0" err="1">
                          <a:solidFill>
                            <a:srgbClr val="000000"/>
                          </a:solidFill>
                          <a:latin typeface="Calibri"/>
                        </a:rPr>
                        <a:t>tromboembolik</a:t>
                      </a:r>
                      <a:r>
                        <a:rPr lang="tr-TR" sz="800" b="0" i="0" u="none" strike="noStrike" dirty="0">
                          <a:solidFill>
                            <a:srgbClr val="000000"/>
                          </a:solidFill>
                          <a:latin typeface="Calibri"/>
                        </a:rPr>
                        <a:t> olaylar meydana geldiğine dair, seyrek bildirimlerde bulunulmuştur. Bu durumların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olgularda daha yüksek </a:t>
                      </a:r>
                      <a:r>
                        <a:rPr lang="tr-TR" sz="800" b="0" i="0" u="none" strike="noStrike" dirty="0" err="1">
                          <a:solidFill>
                            <a:srgbClr val="000000"/>
                          </a:solidFill>
                          <a:latin typeface="Calibri"/>
                        </a:rPr>
                        <a:t>insidansta</a:t>
                      </a:r>
                      <a:r>
                        <a:rPr lang="tr-TR" sz="800" b="0" i="0" u="none" strike="noStrike" dirty="0">
                          <a:solidFill>
                            <a:srgbClr val="000000"/>
                          </a:solidFill>
                          <a:latin typeface="Calibri"/>
                        </a:rPr>
                        <a:t> meydana geldiği bilinmekle beraber nedensel bir ilişki kurulamamıştır.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719403" y="1052737"/>
          <a:ext cx="10657183" cy="5033697"/>
        </p:xfrm>
        <a:graphic>
          <a:graphicData uri="http://schemas.openxmlformats.org/drawingml/2006/table">
            <a:tbl>
              <a:tblPr/>
              <a:tblGrid>
                <a:gridCol w="300713"/>
                <a:gridCol w="725860"/>
                <a:gridCol w="1436167"/>
                <a:gridCol w="1224889"/>
                <a:gridCol w="2556065"/>
                <a:gridCol w="4413489"/>
              </a:tblGrid>
              <a:tr h="5033697">
                <a:tc>
                  <a:txBody>
                    <a:bodyPr/>
                    <a:lstStyle/>
                    <a:p>
                      <a:pPr algn="ctr" fontAlgn="ctr"/>
                      <a:r>
                        <a:rPr lang="tr-TR" sz="1000" b="1" i="0" u="none" strike="noStrike" dirty="0">
                          <a:solidFill>
                            <a:srgbClr val="000000"/>
                          </a:solidFill>
                          <a:latin typeface="Calibri"/>
                        </a:rPr>
                        <a:t>HORMON ANTAAGONİSTLERİ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TAMOXIFEN CELL Tablet(Tamoksifen sitrat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Meme kanserinde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İlaca karşı hassasiyeti bilinen kişilerde kontrendikedir. Hamilelik sırasında verilmemelidir. Tamoksifen kullanan kadınlarda çok az sayıda düşük, fetüs ölümleri ve doğum hataları bildirilmiş fakat bu vakalar ile ilaç kullanımı arasında nedensel bir ilişki kurulamamıştır. Tamoksifen kullanan kadınlar, ilacı kullandıkları sürece hamile kalmamaları konusunda uyarılmalı ve eğer cinsel olarak aktiflerse hormonal olmayan bir doğum kontrol yöntemi kullanmaları önerilmelidir. Kullanım süresince ve tedavi bırakıldıktan iki ay sonrasına kadar hamile kalan kadınlar, tedavinin fetüs üzerinde muhtemel etkileri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Meme kanserli hastalarda: Günlük doz 20-40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20 </a:t>
                      </a:r>
                      <a:r>
                        <a:rPr lang="tr-TR" sz="800" b="0" i="0" u="none" strike="noStrike" dirty="0" err="1">
                          <a:solidFill>
                            <a:srgbClr val="000000"/>
                          </a:solidFill>
                          <a:latin typeface="Calibri"/>
                        </a:rPr>
                        <a:t>mg'dan</a:t>
                      </a:r>
                      <a:r>
                        <a:rPr lang="tr-TR" sz="800" b="0" i="0" u="none" strike="noStrike" dirty="0">
                          <a:solidFill>
                            <a:srgbClr val="000000"/>
                          </a:solidFill>
                          <a:latin typeface="Calibri"/>
                        </a:rPr>
                        <a:t> fazla olan günlük dozlar, gün içinde bölünmüş halde uygulanmalıdır. </a:t>
                      </a:r>
                      <a:r>
                        <a:rPr lang="tr-TR" sz="800" b="0" i="0" u="none" strike="noStrike" dirty="0" err="1">
                          <a:solidFill>
                            <a:srgbClr val="000000"/>
                          </a:solidFill>
                          <a:latin typeface="Calibri"/>
                        </a:rPr>
                        <a:t>Karsinoma</a:t>
                      </a:r>
                      <a:r>
                        <a:rPr lang="tr-TR" sz="800" b="0" i="0" u="none" strike="noStrike" dirty="0">
                          <a:solidFill>
                            <a:srgbClr val="000000"/>
                          </a:solidFill>
                          <a:latin typeface="Calibri"/>
                        </a:rPr>
                        <a:t> in </a:t>
                      </a:r>
                      <a:r>
                        <a:rPr lang="tr-TR" sz="800" b="0" i="0" u="none" strike="noStrike" dirty="0" err="1">
                          <a:solidFill>
                            <a:srgbClr val="000000"/>
                          </a:solidFill>
                          <a:latin typeface="Calibri"/>
                        </a:rPr>
                        <a:t>situ</a:t>
                      </a:r>
                      <a:r>
                        <a:rPr lang="tr-TR" sz="800" b="0" i="0" u="none" strike="noStrike" dirty="0">
                          <a:solidFill>
                            <a:srgbClr val="000000"/>
                          </a:solidFill>
                          <a:latin typeface="Calibri"/>
                        </a:rPr>
                        <a:t>: Doz 5 yıl boyunca günlük 20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Yüksek riskli hastalarda meme kanseri </a:t>
                      </a:r>
                      <a:r>
                        <a:rPr lang="tr-TR" sz="800" b="0" i="0" u="none" strike="noStrike" dirty="0" err="1">
                          <a:solidFill>
                            <a:srgbClr val="000000"/>
                          </a:solidFill>
                          <a:latin typeface="Calibri"/>
                        </a:rPr>
                        <a:t>insidansının</a:t>
                      </a:r>
                      <a:r>
                        <a:rPr lang="tr-TR" sz="800" b="0" i="0" u="none" strike="noStrike" dirty="0">
                          <a:solidFill>
                            <a:srgbClr val="000000"/>
                          </a:solidFill>
                          <a:latin typeface="Calibri"/>
                        </a:rPr>
                        <a:t> azaltılması: Doz 5 yıl boyunca günlük 20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Tabletler bütün olarak ve bir miktar sıvı ile, yemekler sırasında alınmalıdır.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Uzun süreli tedavi esnasında, çok sayıda yan etkiye rastlanmaz veya meme kanserinin tedavisinde kullanılan </a:t>
                      </a:r>
                      <a:r>
                        <a:rPr lang="tr-TR" sz="800" b="0" i="0" u="none" strike="noStrike" dirty="0" err="1">
                          <a:solidFill>
                            <a:srgbClr val="000000"/>
                          </a:solidFill>
                          <a:latin typeface="Calibri"/>
                        </a:rPr>
                        <a:t>androjenler</a:t>
                      </a:r>
                      <a:r>
                        <a:rPr lang="tr-TR" sz="800" b="0" i="0" u="none" strike="noStrike" dirty="0">
                          <a:solidFill>
                            <a:srgbClr val="000000"/>
                          </a:solidFill>
                          <a:latin typeface="Calibri"/>
                        </a:rPr>
                        <a:t> ve </a:t>
                      </a:r>
                      <a:r>
                        <a:rPr lang="tr-TR" sz="800" b="0" i="0" u="none" strike="noStrike" dirty="0" err="1">
                          <a:solidFill>
                            <a:srgbClr val="000000"/>
                          </a:solidFill>
                          <a:latin typeface="Calibri"/>
                        </a:rPr>
                        <a:t>estrojenlerde</a:t>
                      </a:r>
                      <a:r>
                        <a:rPr lang="tr-TR" sz="800" b="0" i="0" u="none" strike="noStrike" dirty="0">
                          <a:solidFill>
                            <a:srgbClr val="000000"/>
                          </a:solidFill>
                          <a:latin typeface="Calibri"/>
                        </a:rPr>
                        <a:t> olduğu kadar ciddi değildir. Bildirilen yan etkiler ilacın </a:t>
                      </a:r>
                      <a:r>
                        <a:rPr lang="tr-TR" sz="800" b="0" i="0" u="none" strike="noStrike" dirty="0" err="1">
                          <a:solidFill>
                            <a:srgbClr val="000000"/>
                          </a:solidFill>
                          <a:latin typeface="Calibri"/>
                        </a:rPr>
                        <a:t>antiestrojenik</a:t>
                      </a:r>
                      <a:r>
                        <a:rPr lang="tr-TR" sz="800" b="0" i="0" u="none" strike="noStrike" dirty="0">
                          <a:solidFill>
                            <a:srgbClr val="000000"/>
                          </a:solidFill>
                          <a:latin typeface="Calibri"/>
                        </a:rPr>
                        <a:t> etkisinden dolayı olanlar, sıcak basması, </a:t>
                      </a:r>
                      <a:r>
                        <a:rPr lang="tr-TR" sz="800" b="0" i="0" u="none" strike="noStrike" dirty="0" err="1">
                          <a:solidFill>
                            <a:srgbClr val="000000"/>
                          </a:solidFill>
                          <a:latin typeface="Calibri"/>
                        </a:rPr>
                        <a:t>vajinal</a:t>
                      </a:r>
                      <a:r>
                        <a:rPr lang="tr-TR" sz="800" b="0" i="0" u="none" strike="noStrike" dirty="0">
                          <a:solidFill>
                            <a:srgbClr val="000000"/>
                          </a:solidFill>
                          <a:latin typeface="Calibri"/>
                        </a:rPr>
                        <a:t> kanama ve </a:t>
                      </a:r>
                      <a:r>
                        <a:rPr lang="tr-TR" sz="800" b="0" i="0" u="none" strike="noStrike" dirty="0" err="1">
                          <a:solidFill>
                            <a:srgbClr val="000000"/>
                          </a:solidFill>
                          <a:latin typeface="Calibri"/>
                        </a:rPr>
                        <a:t>pruritus</a:t>
                      </a:r>
                      <a:r>
                        <a:rPr lang="tr-TR" sz="800" b="0" i="0" u="none" strike="noStrike" dirty="0">
                          <a:solidFill>
                            <a:srgbClr val="000000"/>
                          </a:solidFill>
                          <a:latin typeface="Calibri"/>
                        </a:rPr>
                        <a:t> </a:t>
                      </a:r>
                      <a:r>
                        <a:rPr lang="tr-TR" sz="800" b="0" i="0" u="none" strike="noStrike" dirty="0" err="1">
                          <a:solidFill>
                            <a:srgbClr val="000000"/>
                          </a:solidFill>
                          <a:latin typeface="Calibri"/>
                        </a:rPr>
                        <a:t>vulvae</a:t>
                      </a:r>
                      <a:r>
                        <a:rPr lang="tr-TR" sz="800" b="0" i="0" u="none" strike="noStrike" dirty="0">
                          <a:solidFill>
                            <a:srgbClr val="000000"/>
                          </a:solidFill>
                          <a:latin typeface="Calibri"/>
                        </a:rPr>
                        <a:t> gibi veya daha genel yan etkiler;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tümörün alevlenmesi, sersemlik, deride kızarıklık ve duruma bağlı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ile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şeklinde sınıflandırılabilir. Yan etkilerin şiddetli olduğu durumlarda, hastalığın kontrolünü kaybetmeksizin, dozajı az miktarda azaltarak yan etkileri kontrol etmek mümkündür. Kemik metastazı olan az sayıda hastada, tedavinin başlangıcında </a:t>
                      </a:r>
                      <a:r>
                        <a:rPr lang="tr-TR" sz="800" b="0" i="0" u="none" strike="noStrike" dirty="0" err="1">
                          <a:solidFill>
                            <a:srgbClr val="000000"/>
                          </a:solidFill>
                          <a:latin typeface="Calibri"/>
                        </a:rPr>
                        <a:t>hiperkalsemi</a:t>
                      </a:r>
                      <a:r>
                        <a:rPr lang="tr-TR" sz="800" b="0" i="0" u="none" strike="noStrike" dirty="0">
                          <a:solidFill>
                            <a:srgbClr val="000000"/>
                          </a:solidFill>
                          <a:latin typeface="Calibri"/>
                        </a:rPr>
                        <a:t> gelişmiştir. </a:t>
                      </a:r>
                      <a:r>
                        <a:rPr lang="tr-TR" sz="800" b="0" i="0" u="none" strike="noStrike" dirty="0" err="1">
                          <a:solidFill>
                            <a:srgbClr val="000000"/>
                          </a:solidFill>
                          <a:latin typeface="Calibri"/>
                        </a:rPr>
                        <a:t>Platelet</a:t>
                      </a:r>
                      <a:r>
                        <a:rPr lang="tr-TR" sz="800" b="0" i="0" u="none" strike="noStrike" dirty="0">
                          <a:solidFill>
                            <a:srgbClr val="000000"/>
                          </a:solidFill>
                          <a:latin typeface="Calibri"/>
                        </a:rPr>
                        <a:t> sayımında geçici ve genelde yalnızca 80.000-90.000 mm3 ve duruma göre daha altında düşüşler bildirilmiştir. Birkaç vakada, </a:t>
                      </a:r>
                      <a:r>
                        <a:rPr lang="tr-TR" sz="800" b="0" i="0" u="none" strike="noStrike" dirty="0" err="1">
                          <a:solidFill>
                            <a:srgbClr val="000000"/>
                          </a:solidFill>
                          <a:latin typeface="Calibri"/>
                        </a:rPr>
                        <a:t>korneal</a:t>
                      </a:r>
                      <a:r>
                        <a:rPr lang="tr-TR" sz="800" b="0" i="0" u="none" strike="noStrike" dirty="0">
                          <a:solidFill>
                            <a:srgbClr val="000000"/>
                          </a:solidFill>
                          <a:latin typeface="Calibri"/>
                        </a:rPr>
                        <a:t> değişimler, katarakt ve </a:t>
                      </a:r>
                      <a:r>
                        <a:rPr lang="tr-TR" sz="800" b="0" i="0" u="none" strike="noStrike" dirty="0" err="1">
                          <a:solidFill>
                            <a:srgbClr val="000000"/>
                          </a:solidFill>
                          <a:latin typeface="Calibri"/>
                        </a:rPr>
                        <a:t>retinopati</a:t>
                      </a:r>
                      <a:r>
                        <a:rPr lang="tr-TR" sz="800" b="0" i="0" u="none" strike="noStrike" dirty="0">
                          <a:solidFill>
                            <a:srgbClr val="000000"/>
                          </a:solidFill>
                          <a:latin typeface="Calibri"/>
                        </a:rPr>
                        <a:t> gibi görme bozuklukları belirlenmiştir. </a:t>
                      </a:r>
                      <a:r>
                        <a:rPr lang="tr-TR" sz="800" b="0" i="0" u="none" strike="noStrike" dirty="0" err="1">
                          <a:solidFill>
                            <a:srgbClr val="000000"/>
                          </a:solidFill>
                          <a:latin typeface="Calibri"/>
                        </a:rPr>
                        <a:t>Uterus</a:t>
                      </a:r>
                      <a:r>
                        <a:rPr lang="tr-TR" sz="800" b="0" i="0" u="none" strike="noStrike" dirty="0">
                          <a:solidFill>
                            <a:srgbClr val="000000"/>
                          </a:solidFill>
                          <a:latin typeface="Calibri"/>
                        </a:rPr>
                        <a:t> </a:t>
                      </a:r>
                      <a:r>
                        <a:rPr lang="tr-TR" sz="800" b="0" i="0" u="none" strike="noStrike" dirty="0" err="1">
                          <a:solidFill>
                            <a:srgbClr val="000000"/>
                          </a:solidFill>
                          <a:latin typeface="Calibri"/>
                        </a:rPr>
                        <a:t>fibroidleri</a:t>
                      </a:r>
                      <a:r>
                        <a:rPr lang="tr-TR" sz="800" b="0" i="0" u="none" strike="noStrike" dirty="0">
                          <a:solidFill>
                            <a:srgbClr val="000000"/>
                          </a:solidFill>
                          <a:latin typeface="Calibri"/>
                        </a:rPr>
                        <a:t> rapor edilmiştir. </a:t>
                      </a:r>
                      <a:r>
                        <a:rPr lang="tr-TR" sz="800" b="0" i="0" u="none" strike="noStrike" dirty="0" err="1">
                          <a:solidFill>
                            <a:srgbClr val="000000"/>
                          </a:solidFill>
                          <a:latin typeface="Calibri"/>
                        </a:rPr>
                        <a:t>Premenopozal</a:t>
                      </a:r>
                      <a:r>
                        <a:rPr lang="tr-TR" sz="800" b="0" i="0" u="none" strike="noStrike" dirty="0">
                          <a:solidFill>
                            <a:srgbClr val="000000"/>
                          </a:solidFill>
                          <a:latin typeface="Calibri"/>
                        </a:rPr>
                        <a:t> hastalarda duruma göre </a:t>
                      </a:r>
                      <a:r>
                        <a:rPr lang="tr-TR" sz="800" b="0" i="0" u="none" strike="noStrike" dirty="0" err="1">
                          <a:solidFill>
                            <a:srgbClr val="000000"/>
                          </a:solidFill>
                          <a:latin typeface="Calibri"/>
                        </a:rPr>
                        <a:t>kistik</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şişmesi gözlenmiştir.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uygulamasını takiben bazen anemi ve/veya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gözlenmiştir. Bazı vakalarda şiddetli olmak üzere nadiren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gözlenmiştir. Tedavi sırasında </a:t>
                      </a:r>
                      <a:r>
                        <a:rPr lang="tr-TR" sz="800" b="0" i="0" u="none" strike="noStrike" dirty="0" err="1">
                          <a:solidFill>
                            <a:srgbClr val="000000"/>
                          </a:solidFill>
                          <a:latin typeface="Calibri"/>
                        </a:rPr>
                        <a:t>tromboembolik</a:t>
                      </a:r>
                      <a:r>
                        <a:rPr lang="tr-TR" sz="800" b="0" i="0" u="none" strike="noStrike" dirty="0">
                          <a:solidFill>
                            <a:srgbClr val="000000"/>
                          </a:solidFill>
                          <a:latin typeface="Calibri"/>
                        </a:rPr>
                        <a:t> olaylar meydana geldiğine dair, seyrek bildirimlerde bulunulmuştur. Bu durumların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olgularda daha yüksek </a:t>
                      </a:r>
                      <a:r>
                        <a:rPr lang="tr-TR" sz="800" b="0" i="0" u="none" strike="noStrike" dirty="0" err="1">
                          <a:solidFill>
                            <a:srgbClr val="000000"/>
                          </a:solidFill>
                          <a:latin typeface="Calibri"/>
                        </a:rPr>
                        <a:t>insidansta</a:t>
                      </a:r>
                      <a:r>
                        <a:rPr lang="tr-TR" sz="800" b="0" i="0" u="none" strike="noStrike" dirty="0">
                          <a:solidFill>
                            <a:srgbClr val="000000"/>
                          </a:solidFill>
                          <a:latin typeface="Calibri"/>
                        </a:rPr>
                        <a:t> meydana geldiği bilinmekle beraber nedensel bir ilişki kurulamamıştır.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D6991A3-F6E7-443C-8F6E-3A309FA245E4}"/>
              </a:ext>
            </a:extLst>
          </p:cNvPr>
          <p:cNvSpPr>
            <a:spLocks noGrp="1"/>
          </p:cNvSpPr>
          <p:nvPr>
            <p:ph type="title"/>
          </p:nvPr>
        </p:nvSpPr>
        <p:spPr>
          <a:xfrm>
            <a:off x="838200" y="882709"/>
            <a:ext cx="10515600" cy="1383073"/>
          </a:xfrm>
        </p:spPr>
        <p:txBody>
          <a:bodyPr/>
          <a:lstStyle/>
          <a:p>
            <a:pPr algn="ctr"/>
            <a:r>
              <a:rPr lang="tr-TR" sz="2400" b="1">
                <a:solidFill>
                  <a:srgbClr val="C00000"/>
                </a:solidFill>
                <a:latin typeface="Times New Roman"/>
                <a:cs typeface="Times New Roman"/>
              </a:rPr>
              <a:t>İYON TUZAĞI VE BÖBREKLERDEN İLAÇ ATILIMININ DEĞİŞTİRİLMESİ</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A37CB9D5-825E-43F0-953F-8064D4F08DAD}"/>
              </a:ext>
            </a:extLst>
          </p:cNvPr>
          <p:cNvSpPr>
            <a:spLocks noGrp="1"/>
          </p:cNvSpPr>
          <p:nvPr>
            <p:ph idx="1"/>
          </p:nvPr>
        </p:nvSpPr>
        <p:spPr>
          <a:xfrm>
            <a:off x="838200" y="2501360"/>
            <a:ext cx="10515600" cy="3675603"/>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panose="020F0502020204030204"/>
              </a:rPr>
              <a:t>Zayıf asit veya zayıf baz ilaçların dağılımını etkileyen olaylardan biri de iyon tuzağıdır.</a:t>
            </a:r>
            <a:endParaRPr lang="tr-TR"/>
          </a:p>
          <a:p>
            <a:pPr algn="ctr">
              <a:buFont typeface="Wingdings" panose="020B0604020202020204" pitchFamily="34" charset="0"/>
              <a:buChar char="§"/>
            </a:pPr>
            <a:r>
              <a:rPr lang="tr-TR" sz="1600">
                <a:latin typeface="Times New Roman"/>
                <a:cs typeface="Calibri" panose="020F0502020204030204"/>
              </a:rPr>
              <a:t>Pasif difüzyona uygun bir </a:t>
            </a:r>
            <a:r>
              <a:rPr lang="tr-TR" sz="1600" err="1">
                <a:latin typeface="Times New Roman"/>
                <a:cs typeface="Calibri" panose="020F0502020204030204"/>
              </a:rPr>
              <a:t>membranla</a:t>
            </a:r>
            <a:r>
              <a:rPr lang="tr-TR" sz="1600">
                <a:latin typeface="Times New Roman"/>
                <a:cs typeface="Calibri" panose="020F0502020204030204"/>
              </a:rPr>
              <a:t> ayrılmış iki kompartıman  arasında </a:t>
            </a:r>
            <a:r>
              <a:rPr lang="tr-TR" sz="1600" err="1">
                <a:latin typeface="Times New Roman"/>
                <a:cs typeface="Calibri" panose="020F0502020204030204"/>
              </a:rPr>
              <a:t>pH</a:t>
            </a:r>
            <a:r>
              <a:rPr lang="tr-TR" sz="1600">
                <a:latin typeface="Times New Roman"/>
                <a:cs typeface="Calibri" panose="020F0502020204030204"/>
              </a:rPr>
              <a:t> farkı varsa, bu farka bağlı olarak ilaç daha fazla iyonize olabileceği kompartımanda toplanır. İyonize olmayan kısımlar </a:t>
            </a:r>
            <a:r>
              <a:rPr lang="tr-TR" sz="1600" err="1">
                <a:latin typeface="Times New Roman"/>
                <a:cs typeface="Calibri" panose="020F0502020204030204"/>
              </a:rPr>
              <a:t>membrandan</a:t>
            </a:r>
            <a:r>
              <a:rPr lang="tr-TR" sz="1600">
                <a:latin typeface="Times New Roman"/>
                <a:cs typeface="Calibri" panose="020F0502020204030204"/>
              </a:rPr>
              <a:t> geçebildiği için her iki kompartımanda eşit miktarda bulunur.</a:t>
            </a:r>
          </a:p>
          <a:p>
            <a:pPr algn="ctr">
              <a:buFont typeface="Wingdings" panose="020B0604020202020204" pitchFamily="34" charset="0"/>
              <a:buChar char="§"/>
            </a:pPr>
            <a:r>
              <a:rPr lang="tr-TR" sz="1600" err="1">
                <a:latin typeface="Times New Roman"/>
                <a:cs typeface="Calibri" panose="020F0502020204030204"/>
              </a:rPr>
              <a:t>Örn</a:t>
            </a:r>
            <a:r>
              <a:rPr lang="tr-TR" sz="1600">
                <a:latin typeface="Times New Roman"/>
                <a:cs typeface="Calibri" panose="020F0502020204030204"/>
              </a:rPr>
              <a:t>. Aşırı dozda zayıf asit almış hastada idrarın alkali hale getirilmesi ile ( bikarbonat, </a:t>
            </a:r>
            <a:r>
              <a:rPr lang="tr-TR" sz="1600" err="1">
                <a:latin typeface="Times New Roman"/>
                <a:cs typeface="Calibri" panose="020F0502020204030204"/>
              </a:rPr>
              <a:t>asetazolamid</a:t>
            </a:r>
            <a:r>
              <a:rPr lang="tr-TR" sz="1600">
                <a:latin typeface="Times New Roman"/>
                <a:cs typeface="Calibri" panose="020F0502020204030204"/>
              </a:rPr>
              <a:t>, </a:t>
            </a:r>
            <a:r>
              <a:rPr lang="tr-TR" sz="1600" err="1">
                <a:latin typeface="Times New Roman"/>
                <a:cs typeface="Calibri" panose="020F0502020204030204"/>
              </a:rPr>
              <a:t>sitrat</a:t>
            </a:r>
            <a:r>
              <a:rPr lang="tr-TR" sz="1600">
                <a:latin typeface="Times New Roman"/>
                <a:cs typeface="Calibri" panose="020F0502020204030204"/>
              </a:rPr>
              <a:t>, </a:t>
            </a:r>
            <a:r>
              <a:rPr lang="tr-TR" sz="1600" err="1">
                <a:latin typeface="Times New Roman"/>
                <a:cs typeface="Calibri" panose="020F0502020204030204"/>
              </a:rPr>
              <a:t>laktat</a:t>
            </a:r>
            <a:r>
              <a:rPr lang="tr-TR" sz="1600">
                <a:latin typeface="Times New Roman"/>
                <a:cs typeface="Calibri" panose="020F0502020204030204"/>
              </a:rPr>
              <a:t> veya asetat verilerek) ilacın iyon halinde kalması ve </a:t>
            </a:r>
            <a:r>
              <a:rPr lang="tr-TR" sz="1600" err="1">
                <a:latin typeface="Times New Roman"/>
                <a:cs typeface="Calibri" panose="020F0502020204030204"/>
              </a:rPr>
              <a:t>tübüler</a:t>
            </a:r>
            <a:r>
              <a:rPr lang="tr-TR" sz="1600">
                <a:latin typeface="Times New Roman"/>
                <a:cs typeface="Calibri" panose="020F0502020204030204"/>
              </a:rPr>
              <a:t> </a:t>
            </a:r>
            <a:r>
              <a:rPr lang="tr-TR" sz="1600" err="1">
                <a:latin typeface="Times New Roman"/>
                <a:cs typeface="Calibri" panose="020F0502020204030204"/>
              </a:rPr>
              <a:t>reabsorbsiyonunun</a:t>
            </a:r>
            <a:r>
              <a:rPr lang="tr-TR" sz="1600">
                <a:latin typeface="Times New Roman"/>
                <a:cs typeface="Calibri" panose="020F0502020204030204"/>
              </a:rPr>
              <a:t> azaltılması sağlanabilir.</a:t>
            </a:r>
          </a:p>
          <a:p>
            <a:pPr algn="ctr">
              <a:buFont typeface="Wingdings" panose="020B0604020202020204" pitchFamily="34" charset="0"/>
              <a:buChar char="§"/>
            </a:pPr>
            <a:r>
              <a:rPr lang="tr-TR" sz="1600">
                <a:latin typeface="Times New Roman"/>
                <a:cs typeface="Calibri" panose="020F0502020204030204"/>
              </a:rPr>
              <a:t>Zayıf baz yapısında bir ilacın idrarla atılımı ise idrarın amonyum klorür, </a:t>
            </a:r>
            <a:r>
              <a:rPr lang="tr-TR" sz="1600" err="1">
                <a:latin typeface="Times New Roman"/>
                <a:cs typeface="Calibri" panose="020F0502020204030204"/>
              </a:rPr>
              <a:t>askorbik</a:t>
            </a:r>
            <a:r>
              <a:rPr lang="tr-TR" sz="1600">
                <a:latin typeface="Times New Roman"/>
                <a:cs typeface="Calibri" panose="020F0502020204030204"/>
              </a:rPr>
              <a:t> veya </a:t>
            </a:r>
            <a:r>
              <a:rPr lang="tr-TR" sz="1600" err="1">
                <a:latin typeface="Times New Roman"/>
                <a:cs typeface="Calibri" panose="020F0502020204030204"/>
              </a:rPr>
              <a:t>mandelik</a:t>
            </a:r>
            <a:r>
              <a:rPr lang="tr-TR" sz="1600">
                <a:latin typeface="Times New Roman"/>
                <a:cs typeface="Calibri" panose="020F0502020204030204"/>
              </a:rPr>
              <a:t> asit ile asit hale getirilmesi ile hızlanır.</a:t>
            </a:r>
          </a:p>
        </p:txBody>
      </p:sp>
    </p:spTree>
    <p:extLst>
      <p:ext uri="{BB962C8B-B14F-4D97-AF65-F5344CB8AC3E}">
        <p14:creationId xmlns:p14="http://schemas.microsoft.com/office/powerpoint/2010/main" val="15722990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15413" y="1124745"/>
          <a:ext cx="10657183" cy="4464495"/>
        </p:xfrm>
        <a:graphic>
          <a:graphicData uri="http://schemas.openxmlformats.org/drawingml/2006/table">
            <a:tbl>
              <a:tblPr/>
              <a:tblGrid>
                <a:gridCol w="300713"/>
                <a:gridCol w="725860"/>
                <a:gridCol w="1436167"/>
                <a:gridCol w="1224889"/>
                <a:gridCol w="2556065"/>
                <a:gridCol w="4413489"/>
              </a:tblGrid>
              <a:tr h="4464495">
                <a:tc>
                  <a:txBody>
                    <a:bodyPr/>
                    <a:lstStyle/>
                    <a:p>
                      <a:pPr algn="ctr" fontAlgn="ctr"/>
                      <a:r>
                        <a:rPr lang="tr-TR" sz="1000" b="1" i="0" u="none" strike="noStrike" dirty="0">
                          <a:solidFill>
                            <a:srgbClr val="000000"/>
                          </a:solidFill>
                          <a:latin typeface="Calibri"/>
                        </a:rPr>
                        <a:t>HORMON ANTAAGONİSTLERİ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TAMOXIFEN-TEVA Tablet(</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a:t>
                      </a:r>
                      <a:r>
                        <a:rPr lang="tr-TR" sz="800" b="0" i="0" u="none" strike="noStrike" dirty="0" err="1">
                          <a:solidFill>
                            <a:srgbClr val="000000"/>
                          </a:solidFill>
                          <a:latin typeface="Calibri"/>
                        </a:rPr>
                        <a:t>sitrat</a:t>
                      </a:r>
                      <a:r>
                        <a:rPr lang="tr-TR" sz="800" b="0" i="0" u="none" strike="noStrike" dirty="0">
                          <a:solidFill>
                            <a:srgbClr val="000000"/>
                          </a:solidFill>
                          <a:latin typeface="Calibri"/>
                        </a:rPr>
                        <a:t> 10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Meme kanserinde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İlaca karşı hassasiyeti bilinen kişilerde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 Hamilelik sırasında verilmemelidir.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kullanan kadınlarda çok az sayıda düşük, fetüs ölümleri ve doğum hataları bildirilmiş fakat bu vakalar ile ilaç kullanımı arasında nedensel bir ilişki kurulamamıştır.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kullanan kadınlar, ilacı kullandıkları sürece hamile kalmamaları konusunda uyarılmalı ve eğer cinsel olarak aktiflerse </a:t>
                      </a:r>
                      <a:r>
                        <a:rPr lang="tr-TR" sz="800" b="0" i="0" u="none" strike="noStrike" dirty="0" err="1">
                          <a:solidFill>
                            <a:srgbClr val="000000"/>
                          </a:solidFill>
                          <a:latin typeface="Calibri"/>
                        </a:rPr>
                        <a:t>hormonal</a:t>
                      </a:r>
                      <a:r>
                        <a:rPr lang="tr-TR" sz="800" b="0" i="0" u="none" strike="noStrike" dirty="0">
                          <a:solidFill>
                            <a:srgbClr val="000000"/>
                          </a:solidFill>
                          <a:latin typeface="Calibri"/>
                        </a:rPr>
                        <a:t> olmayan bir doğum kontrol yöntemi kullanmaları önerilmelidir. Kullanım süresince ve tedavi bırakıldıktan iki ay sonrasına kadar hamile kalan kadınlar, tedavinin fetüs üzerinde muhtemel etkileri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Günlük doz sabah ve akşam uygulanan 10-20 mg'dır. Günde tek doz halinde 20-40 mg olarak ta uygulanabilir. Tedaviye ilk yanıt genellikle başlangıçtan 1-3 ay sonra sağlanır.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Uzun süreli tedavi esnasında, çok sayıda yan etkiye rastlanmaz veya meme kanserinin tedavisinde kullanılan </a:t>
                      </a:r>
                      <a:r>
                        <a:rPr lang="tr-TR" sz="800" b="0" i="0" u="none" strike="noStrike" dirty="0" err="1">
                          <a:solidFill>
                            <a:srgbClr val="000000"/>
                          </a:solidFill>
                          <a:latin typeface="Calibri"/>
                        </a:rPr>
                        <a:t>androjenler</a:t>
                      </a:r>
                      <a:r>
                        <a:rPr lang="tr-TR" sz="800" b="0" i="0" u="none" strike="noStrike" dirty="0">
                          <a:solidFill>
                            <a:srgbClr val="000000"/>
                          </a:solidFill>
                          <a:latin typeface="Calibri"/>
                        </a:rPr>
                        <a:t> ve </a:t>
                      </a:r>
                      <a:r>
                        <a:rPr lang="tr-TR" sz="800" b="0" i="0" u="none" strike="noStrike" dirty="0" err="1">
                          <a:solidFill>
                            <a:srgbClr val="000000"/>
                          </a:solidFill>
                          <a:latin typeface="Calibri"/>
                        </a:rPr>
                        <a:t>estrojenlerde</a:t>
                      </a:r>
                      <a:r>
                        <a:rPr lang="tr-TR" sz="800" b="0" i="0" u="none" strike="noStrike" dirty="0">
                          <a:solidFill>
                            <a:srgbClr val="000000"/>
                          </a:solidFill>
                          <a:latin typeface="Calibri"/>
                        </a:rPr>
                        <a:t> olduğu kadar ciddi değildir. Bildirilen yan etkiler ilacın </a:t>
                      </a:r>
                      <a:r>
                        <a:rPr lang="tr-TR" sz="800" b="0" i="0" u="none" strike="noStrike" dirty="0" err="1">
                          <a:solidFill>
                            <a:srgbClr val="000000"/>
                          </a:solidFill>
                          <a:latin typeface="Calibri"/>
                        </a:rPr>
                        <a:t>antiestrojenik</a:t>
                      </a:r>
                      <a:r>
                        <a:rPr lang="tr-TR" sz="800" b="0" i="0" u="none" strike="noStrike" dirty="0">
                          <a:solidFill>
                            <a:srgbClr val="000000"/>
                          </a:solidFill>
                          <a:latin typeface="Calibri"/>
                        </a:rPr>
                        <a:t> etkisinden dolayı olanlar, sıcak basması, </a:t>
                      </a:r>
                      <a:r>
                        <a:rPr lang="tr-TR" sz="800" b="0" i="0" u="none" strike="noStrike" dirty="0" err="1">
                          <a:solidFill>
                            <a:srgbClr val="000000"/>
                          </a:solidFill>
                          <a:latin typeface="Calibri"/>
                        </a:rPr>
                        <a:t>vajinal</a:t>
                      </a:r>
                      <a:r>
                        <a:rPr lang="tr-TR" sz="800" b="0" i="0" u="none" strike="noStrike" dirty="0">
                          <a:solidFill>
                            <a:srgbClr val="000000"/>
                          </a:solidFill>
                          <a:latin typeface="Calibri"/>
                        </a:rPr>
                        <a:t> kanama ve </a:t>
                      </a:r>
                      <a:r>
                        <a:rPr lang="tr-TR" sz="800" b="0" i="0" u="none" strike="noStrike" dirty="0" err="1">
                          <a:solidFill>
                            <a:srgbClr val="000000"/>
                          </a:solidFill>
                          <a:latin typeface="Calibri"/>
                        </a:rPr>
                        <a:t>pruritus</a:t>
                      </a:r>
                      <a:r>
                        <a:rPr lang="tr-TR" sz="800" b="0" i="0" u="none" strike="noStrike" dirty="0">
                          <a:solidFill>
                            <a:srgbClr val="000000"/>
                          </a:solidFill>
                          <a:latin typeface="Calibri"/>
                        </a:rPr>
                        <a:t> </a:t>
                      </a:r>
                      <a:r>
                        <a:rPr lang="tr-TR" sz="800" b="0" i="0" u="none" strike="noStrike" dirty="0" err="1">
                          <a:solidFill>
                            <a:srgbClr val="000000"/>
                          </a:solidFill>
                          <a:latin typeface="Calibri"/>
                        </a:rPr>
                        <a:t>vulvae</a:t>
                      </a:r>
                      <a:r>
                        <a:rPr lang="tr-TR" sz="800" b="0" i="0" u="none" strike="noStrike" dirty="0">
                          <a:solidFill>
                            <a:srgbClr val="000000"/>
                          </a:solidFill>
                          <a:latin typeface="Calibri"/>
                        </a:rPr>
                        <a:t> gibi veya daha genel yan etkiler;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tümörün alevlenmesi, sersemlik, deride kızarıklık ve duruma bağlı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ile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şeklinde sınıflandırılabilir. Yan etkilerin şiddetli olduğu durumlarda, hastalığın kontrolünü kaybetmeksizin, dozajı az miktarda azaltarak yan etkileri kontrol etmek mümkündür. Kemik metastazı olan az sayıda hastada, tedavinin başlangıcında </a:t>
                      </a:r>
                      <a:r>
                        <a:rPr lang="tr-TR" sz="800" b="0" i="0" u="none" strike="noStrike" dirty="0" err="1">
                          <a:solidFill>
                            <a:srgbClr val="000000"/>
                          </a:solidFill>
                          <a:latin typeface="Calibri"/>
                        </a:rPr>
                        <a:t>hiperkalsemi</a:t>
                      </a:r>
                      <a:r>
                        <a:rPr lang="tr-TR" sz="800" b="0" i="0" u="none" strike="noStrike" dirty="0">
                          <a:solidFill>
                            <a:srgbClr val="000000"/>
                          </a:solidFill>
                          <a:latin typeface="Calibri"/>
                        </a:rPr>
                        <a:t> gelişmiştir. </a:t>
                      </a:r>
                      <a:r>
                        <a:rPr lang="tr-TR" sz="800" b="0" i="0" u="none" strike="noStrike" dirty="0" err="1">
                          <a:solidFill>
                            <a:srgbClr val="000000"/>
                          </a:solidFill>
                          <a:latin typeface="Calibri"/>
                        </a:rPr>
                        <a:t>Platelet</a:t>
                      </a:r>
                      <a:r>
                        <a:rPr lang="tr-TR" sz="800" b="0" i="0" u="none" strike="noStrike" dirty="0">
                          <a:solidFill>
                            <a:srgbClr val="000000"/>
                          </a:solidFill>
                          <a:latin typeface="Calibri"/>
                        </a:rPr>
                        <a:t> sayımında geçici ve genelde yalnızca 80.000-90.000 mm3 ve duruma göre daha altında düşüşler bildirilmiştir. Birkaç vakada, </a:t>
                      </a:r>
                      <a:r>
                        <a:rPr lang="tr-TR" sz="800" b="0" i="0" u="none" strike="noStrike" dirty="0" err="1">
                          <a:solidFill>
                            <a:srgbClr val="000000"/>
                          </a:solidFill>
                          <a:latin typeface="Calibri"/>
                        </a:rPr>
                        <a:t>korneal</a:t>
                      </a:r>
                      <a:r>
                        <a:rPr lang="tr-TR" sz="800" b="0" i="0" u="none" strike="noStrike" dirty="0">
                          <a:solidFill>
                            <a:srgbClr val="000000"/>
                          </a:solidFill>
                          <a:latin typeface="Calibri"/>
                        </a:rPr>
                        <a:t> değişimler, katarakt ve </a:t>
                      </a:r>
                      <a:r>
                        <a:rPr lang="tr-TR" sz="800" b="0" i="0" u="none" strike="noStrike" dirty="0" err="1">
                          <a:solidFill>
                            <a:srgbClr val="000000"/>
                          </a:solidFill>
                          <a:latin typeface="Calibri"/>
                        </a:rPr>
                        <a:t>retinopati</a:t>
                      </a:r>
                      <a:r>
                        <a:rPr lang="tr-TR" sz="800" b="0" i="0" u="none" strike="noStrike" dirty="0">
                          <a:solidFill>
                            <a:srgbClr val="000000"/>
                          </a:solidFill>
                          <a:latin typeface="Calibri"/>
                        </a:rPr>
                        <a:t> gibi görme bozuklukları belirlenmiştir. </a:t>
                      </a:r>
                      <a:r>
                        <a:rPr lang="tr-TR" sz="800" b="0" i="0" u="none" strike="noStrike" dirty="0" err="1">
                          <a:solidFill>
                            <a:srgbClr val="000000"/>
                          </a:solidFill>
                          <a:latin typeface="Calibri"/>
                        </a:rPr>
                        <a:t>Uterus</a:t>
                      </a:r>
                      <a:r>
                        <a:rPr lang="tr-TR" sz="800" b="0" i="0" u="none" strike="noStrike" dirty="0">
                          <a:solidFill>
                            <a:srgbClr val="000000"/>
                          </a:solidFill>
                          <a:latin typeface="Calibri"/>
                        </a:rPr>
                        <a:t> </a:t>
                      </a:r>
                      <a:r>
                        <a:rPr lang="tr-TR" sz="800" b="0" i="0" u="none" strike="noStrike" dirty="0" err="1">
                          <a:solidFill>
                            <a:srgbClr val="000000"/>
                          </a:solidFill>
                          <a:latin typeface="Calibri"/>
                        </a:rPr>
                        <a:t>fibroidleri</a:t>
                      </a:r>
                      <a:r>
                        <a:rPr lang="tr-TR" sz="800" b="0" i="0" u="none" strike="noStrike" dirty="0">
                          <a:solidFill>
                            <a:srgbClr val="000000"/>
                          </a:solidFill>
                          <a:latin typeface="Calibri"/>
                        </a:rPr>
                        <a:t> rapor edilmiştir. </a:t>
                      </a:r>
                      <a:r>
                        <a:rPr lang="tr-TR" sz="800" b="0" i="0" u="none" strike="noStrike" dirty="0" err="1">
                          <a:solidFill>
                            <a:srgbClr val="000000"/>
                          </a:solidFill>
                          <a:latin typeface="Calibri"/>
                        </a:rPr>
                        <a:t>Premenopozal</a:t>
                      </a:r>
                      <a:r>
                        <a:rPr lang="tr-TR" sz="800" b="0" i="0" u="none" strike="noStrike" dirty="0">
                          <a:solidFill>
                            <a:srgbClr val="000000"/>
                          </a:solidFill>
                          <a:latin typeface="Calibri"/>
                        </a:rPr>
                        <a:t> hastalarda duruma göre </a:t>
                      </a:r>
                      <a:r>
                        <a:rPr lang="tr-TR" sz="800" b="0" i="0" u="none" strike="noStrike" dirty="0" err="1">
                          <a:solidFill>
                            <a:srgbClr val="000000"/>
                          </a:solidFill>
                          <a:latin typeface="Calibri"/>
                        </a:rPr>
                        <a:t>kistik</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şişmesi gözlenmiştir.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uygulamasını takiben bazen anemi ve/veya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gözlenmiştir. Bazı vakalarda şiddetli olmak üzere nadiren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gözlenmiştir. Tedavi sırasında </a:t>
                      </a:r>
                      <a:r>
                        <a:rPr lang="tr-TR" sz="800" b="0" i="0" u="none" strike="noStrike" dirty="0" err="1">
                          <a:solidFill>
                            <a:srgbClr val="000000"/>
                          </a:solidFill>
                          <a:latin typeface="Calibri"/>
                        </a:rPr>
                        <a:t>tromboembolik</a:t>
                      </a:r>
                      <a:r>
                        <a:rPr lang="tr-TR" sz="800" b="0" i="0" u="none" strike="noStrike" dirty="0">
                          <a:solidFill>
                            <a:srgbClr val="000000"/>
                          </a:solidFill>
                          <a:latin typeface="Calibri"/>
                        </a:rPr>
                        <a:t> olaylar meydana geldiğine dair, seyrek bildirimlerde bulunulmuştur. Bu durumların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olgularda daha yüksek </a:t>
                      </a:r>
                      <a:r>
                        <a:rPr lang="tr-TR" sz="800" b="0" i="0" u="none" strike="noStrike" dirty="0" err="1">
                          <a:solidFill>
                            <a:srgbClr val="000000"/>
                          </a:solidFill>
                          <a:latin typeface="Calibri"/>
                        </a:rPr>
                        <a:t>insidansta</a:t>
                      </a:r>
                      <a:r>
                        <a:rPr lang="tr-TR" sz="800" b="0" i="0" u="none" strike="noStrike" dirty="0">
                          <a:solidFill>
                            <a:srgbClr val="000000"/>
                          </a:solidFill>
                          <a:latin typeface="Calibri"/>
                        </a:rPr>
                        <a:t> meydana geldiği bilinmekle beraber nedensel bir ilişki kurulamamıştır.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27381" y="1124745"/>
          <a:ext cx="10369153" cy="5111425"/>
        </p:xfrm>
        <a:graphic>
          <a:graphicData uri="http://schemas.openxmlformats.org/drawingml/2006/table">
            <a:tbl>
              <a:tblPr/>
              <a:tblGrid>
                <a:gridCol w="292587"/>
                <a:gridCol w="706241"/>
                <a:gridCol w="1397351"/>
                <a:gridCol w="1191784"/>
                <a:gridCol w="2486983"/>
                <a:gridCol w="4294207"/>
              </a:tblGrid>
              <a:tr h="5111425">
                <a:tc>
                  <a:txBody>
                    <a:bodyPr/>
                    <a:lstStyle/>
                    <a:p>
                      <a:pPr algn="ctr" fontAlgn="ctr"/>
                      <a:r>
                        <a:rPr lang="tr-TR" sz="1000" b="1" i="0" u="none" strike="noStrike" dirty="0">
                          <a:solidFill>
                            <a:srgbClr val="000000"/>
                          </a:solidFill>
                          <a:latin typeface="Calibri"/>
                        </a:rPr>
                        <a:t>HORMON ANTAAGONİSTLERİ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TAMOXİFENO GADOR Tablet(</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a:t>
                      </a:r>
                      <a:r>
                        <a:rPr lang="tr-TR" sz="800" b="0" i="0" u="none" strike="noStrike" dirty="0" err="1">
                          <a:solidFill>
                            <a:srgbClr val="000000"/>
                          </a:solidFill>
                          <a:latin typeface="Calibri"/>
                        </a:rPr>
                        <a:t>sitrat</a:t>
                      </a:r>
                      <a:r>
                        <a:rPr lang="tr-TR" sz="800" b="0" i="0" u="none" strike="noStrike" dirty="0">
                          <a:solidFill>
                            <a:srgbClr val="000000"/>
                          </a:solidFill>
                          <a:latin typeface="Calibri"/>
                        </a:rPr>
                        <a:t>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Meme kanserinde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İlaca karşı hassasiyeti bilinen kişilerde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 Hamilelik sırasında verilmemelidir.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kullanan kadınlarda çok az sayıda düşük, fetüs ölümleri ve doğum hataları bildirilmiş fakat bu vakalar ile ilaç kullanımı arasında nedensel bir ilişki kurulamamıştır.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kullanan kadınlar, ilacı kullandıkları sürece hamile kalmamaları konusunda uyarılmalı ve eğer cinsel olarak aktiflerse </a:t>
                      </a:r>
                      <a:r>
                        <a:rPr lang="tr-TR" sz="800" b="0" i="0" u="none" strike="noStrike" dirty="0" err="1">
                          <a:solidFill>
                            <a:srgbClr val="000000"/>
                          </a:solidFill>
                          <a:latin typeface="Calibri"/>
                        </a:rPr>
                        <a:t>hormonal</a:t>
                      </a:r>
                      <a:r>
                        <a:rPr lang="tr-TR" sz="800" b="0" i="0" u="none" strike="noStrike" dirty="0">
                          <a:solidFill>
                            <a:srgbClr val="000000"/>
                          </a:solidFill>
                          <a:latin typeface="Calibri"/>
                        </a:rPr>
                        <a:t> olmayan bir doğum kontrol yöntemi kullanmaları önerilmelidir. Kullanım süresince ve tedavi bırakıldıktan iki ay sonrasına kadar hamile kalan kadınlar, tedavinin fetüs üzerinde muhtemel etkileri konusunda uyarılmalıdır.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Günde bir kez olmak üzere 20 </a:t>
                      </a:r>
                      <a:r>
                        <a:rPr lang="tr-TR" sz="800" b="0" i="0" u="none" strike="noStrike" dirty="0" err="1">
                          <a:solidFill>
                            <a:srgbClr val="000000"/>
                          </a:solidFill>
                          <a:latin typeface="Calibri"/>
                        </a:rPr>
                        <a:t>mg'lık</a:t>
                      </a:r>
                      <a:r>
                        <a:rPr lang="tr-TR" sz="800" b="0" i="0" u="none" strike="noStrike" dirty="0">
                          <a:solidFill>
                            <a:srgbClr val="000000"/>
                          </a:solidFill>
                          <a:latin typeface="Calibri"/>
                        </a:rPr>
                        <a:t> dozlarda başlanması önerilir. Kullanımdan bir ay sonra eğer cevap alınamamışsa veya dozun arttırılması gereken durumlarda dozaj bir seferde alınmak üzere günde 40 </a:t>
                      </a:r>
                      <a:r>
                        <a:rPr lang="tr-TR" sz="800" b="0" i="0" u="none" strike="noStrike" dirty="0" err="1">
                          <a:solidFill>
                            <a:srgbClr val="000000"/>
                          </a:solidFill>
                          <a:latin typeface="Calibri"/>
                        </a:rPr>
                        <a:t>mg'a</a:t>
                      </a:r>
                      <a:r>
                        <a:rPr lang="tr-TR" sz="800" b="0" i="0" u="none" strike="noStrike" dirty="0">
                          <a:solidFill>
                            <a:srgbClr val="000000"/>
                          </a:solidFill>
                          <a:latin typeface="Calibri"/>
                        </a:rPr>
                        <a:t> yükseltilebilir. İlaç çocuk hastalar için kullanılmamalıdır. Sadece erişkinlerin tedavisinde kullanılır.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Uzun süreli tedavi esnasında, çok sayıda yan etkiye rastlanmaz veya meme kanserinin tedavisinde kullanılan </a:t>
                      </a:r>
                      <a:r>
                        <a:rPr lang="tr-TR" sz="800" b="0" i="0" u="none" strike="noStrike" dirty="0" err="1">
                          <a:solidFill>
                            <a:srgbClr val="000000"/>
                          </a:solidFill>
                          <a:latin typeface="Calibri"/>
                        </a:rPr>
                        <a:t>androjenler</a:t>
                      </a:r>
                      <a:r>
                        <a:rPr lang="tr-TR" sz="800" b="0" i="0" u="none" strike="noStrike" dirty="0">
                          <a:solidFill>
                            <a:srgbClr val="000000"/>
                          </a:solidFill>
                          <a:latin typeface="Calibri"/>
                        </a:rPr>
                        <a:t> ve </a:t>
                      </a:r>
                      <a:r>
                        <a:rPr lang="tr-TR" sz="800" b="0" i="0" u="none" strike="noStrike" dirty="0" err="1">
                          <a:solidFill>
                            <a:srgbClr val="000000"/>
                          </a:solidFill>
                          <a:latin typeface="Calibri"/>
                        </a:rPr>
                        <a:t>estrojenlerde</a:t>
                      </a:r>
                      <a:r>
                        <a:rPr lang="tr-TR" sz="800" b="0" i="0" u="none" strike="noStrike" dirty="0">
                          <a:solidFill>
                            <a:srgbClr val="000000"/>
                          </a:solidFill>
                          <a:latin typeface="Calibri"/>
                        </a:rPr>
                        <a:t> olduğu kadar ciddi değildir. Bildirilen yan etkiler ilacın </a:t>
                      </a:r>
                      <a:r>
                        <a:rPr lang="tr-TR" sz="800" b="0" i="0" u="none" strike="noStrike" dirty="0" err="1">
                          <a:solidFill>
                            <a:srgbClr val="000000"/>
                          </a:solidFill>
                          <a:latin typeface="Calibri"/>
                        </a:rPr>
                        <a:t>antiestrojenik</a:t>
                      </a:r>
                      <a:r>
                        <a:rPr lang="tr-TR" sz="800" b="0" i="0" u="none" strike="noStrike" dirty="0">
                          <a:solidFill>
                            <a:srgbClr val="000000"/>
                          </a:solidFill>
                          <a:latin typeface="Calibri"/>
                        </a:rPr>
                        <a:t> etkisinden dolayı olanlar, sıcak basması, </a:t>
                      </a:r>
                      <a:r>
                        <a:rPr lang="tr-TR" sz="800" b="0" i="0" u="none" strike="noStrike" dirty="0" err="1">
                          <a:solidFill>
                            <a:srgbClr val="000000"/>
                          </a:solidFill>
                          <a:latin typeface="Calibri"/>
                        </a:rPr>
                        <a:t>vajinal</a:t>
                      </a:r>
                      <a:r>
                        <a:rPr lang="tr-TR" sz="800" b="0" i="0" u="none" strike="noStrike" dirty="0">
                          <a:solidFill>
                            <a:srgbClr val="000000"/>
                          </a:solidFill>
                          <a:latin typeface="Calibri"/>
                        </a:rPr>
                        <a:t> kanama ve </a:t>
                      </a:r>
                      <a:r>
                        <a:rPr lang="tr-TR" sz="800" b="0" i="0" u="none" strike="noStrike" dirty="0" err="1">
                          <a:solidFill>
                            <a:srgbClr val="000000"/>
                          </a:solidFill>
                          <a:latin typeface="Calibri"/>
                        </a:rPr>
                        <a:t>pruritus</a:t>
                      </a:r>
                      <a:r>
                        <a:rPr lang="tr-TR" sz="800" b="0" i="0" u="none" strike="noStrike" dirty="0">
                          <a:solidFill>
                            <a:srgbClr val="000000"/>
                          </a:solidFill>
                          <a:latin typeface="Calibri"/>
                        </a:rPr>
                        <a:t> </a:t>
                      </a:r>
                      <a:r>
                        <a:rPr lang="tr-TR" sz="800" b="0" i="0" u="none" strike="noStrike" dirty="0" err="1">
                          <a:solidFill>
                            <a:srgbClr val="000000"/>
                          </a:solidFill>
                          <a:latin typeface="Calibri"/>
                        </a:rPr>
                        <a:t>vulvae</a:t>
                      </a:r>
                      <a:r>
                        <a:rPr lang="tr-TR" sz="800" b="0" i="0" u="none" strike="noStrike" dirty="0">
                          <a:solidFill>
                            <a:srgbClr val="000000"/>
                          </a:solidFill>
                          <a:latin typeface="Calibri"/>
                        </a:rPr>
                        <a:t> gibi veya daha genel yan etkiler;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a:t>
                      </a:r>
                      <a:r>
                        <a:rPr lang="tr-TR" sz="800" b="0" i="0" u="none" strike="noStrike" dirty="0" err="1">
                          <a:solidFill>
                            <a:srgbClr val="000000"/>
                          </a:solidFill>
                          <a:latin typeface="Calibri"/>
                        </a:rPr>
                        <a:t>intolerans</a:t>
                      </a:r>
                      <a:r>
                        <a:rPr lang="tr-TR" sz="800" b="0" i="0" u="none" strike="noStrike" dirty="0">
                          <a:solidFill>
                            <a:srgbClr val="000000"/>
                          </a:solidFill>
                          <a:latin typeface="Calibri"/>
                        </a:rPr>
                        <a:t>, tümörün alevlenmesi, sersemlik, deride kızarıklık ve duruma bağlı olarak sıvı </a:t>
                      </a:r>
                      <a:r>
                        <a:rPr lang="tr-TR" sz="800" b="0" i="0" u="none" strike="noStrike" dirty="0" err="1">
                          <a:solidFill>
                            <a:srgbClr val="000000"/>
                          </a:solidFill>
                          <a:latin typeface="Calibri"/>
                        </a:rPr>
                        <a:t>retansiyonu</a:t>
                      </a:r>
                      <a:r>
                        <a:rPr lang="tr-TR" sz="800" b="0" i="0" u="none" strike="noStrike" dirty="0">
                          <a:solidFill>
                            <a:srgbClr val="000000"/>
                          </a:solidFill>
                          <a:latin typeface="Calibri"/>
                        </a:rPr>
                        <a:t> ile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şeklinde sınıflandırılabilir. Yan etkilerin şiddetli olduğu durumlarda, hastalığın kontrolünü kaybetmeksizin, dozajı az miktarda azaltarak yan etkileri kontrol etmek mümkündür. Kemik metastazı olan az sayıda hastada, tedavinin başlangıcında </a:t>
                      </a:r>
                      <a:r>
                        <a:rPr lang="tr-TR" sz="800" b="0" i="0" u="none" strike="noStrike" dirty="0" err="1">
                          <a:solidFill>
                            <a:srgbClr val="000000"/>
                          </a:solidFill>
                          <a:latin typeface="Calibri"/>
                        </a:rPr>
                        <a:t>hiperkalsemi</a:t>
                      </a:r>
                      <a:r>
                        <a:rPr lang="tr-TR" sz="800" b="0" i="0" u="none" strike="noStrike" dirty="0">
                          <a:solidFill>
                            <a:srgbClr val="000000"/>
                          </a:solidFill>
                          <a:latin typeface="Calibri"/>
                        </a:rPr>
                        <a:t> gelişmiştir. </a:t>
                      </a:r>
                      <a:r>
                        <a:rPr lang="tr-TR" sz="800" b="0" i="0" u="none" strike="noStrike" dirty="0" err="1">
                          <a:solidFill>
                            <a:srgbClr val="000000"/>
                          </a:solidFill>
                          <a:latin typeface="Calibri"/>
                        </a:rPr>
                        <a:t>Platelet</a:t>
                      </a:r>
                      <a:r>
                        <a:rPr lang="tr-TR" sz="800" b="0" i="0" u="none" strike="noStrike" dirty="0">
                          <a:solidFill>
                            <a:srgbClr val="000000"/>
                          </a:solidFill>
                          <a:latin typeface="Calibri"/>
                        </a:rPr>
                        <a:t> sayımında geçici ve genelde yalnızca 80.000-90.000 mm3 ve duruma göre daha altında düşüşler bildirilmiştir. Birkaç vakada, </a:t>
                      </a:r>
                      <a:r>
                        <a:rPr lang="tr-TR" sz="800" b="0" i="0" u="none" strike="noStrike" dirty="0" err="1">
                          <a:solidFill>
                            <a:srgbClr val="000000"/>
                          </a:solidFill>
                          <a:latin typeface="Calibri"/>
                        </a:rPr>
                        <a:t>korneal</a:t>
                      </a:r>
                      <a:r>
                        <a:rPr lang="tr-TR" sz="800" b="0" i="0" u="none" strike="noStrike" dirty="0">
                          <a:solidFill>
                            <a:srgbClr val="000000"/>
                          </a:solidFill>
                          <a:latin typeface="Calibri"/>
                        </a:rPr>
                        <a:t> değişimler, katarakt ve </a:t>
                      </a:r>
                      <a:r>
                        <a:rPr lang="tr-TR" sz="800" b="0" i="0" u="none" strike="noStrike" dirty="0" err="1">
                          <a:solidFill>
                            <a:srgbClr val="000000"/>
                          </a:solidFill>
                          <a:latin typeface="Calibri"/>
                        </a:rPr>
                        <a:t>retinopati</a:t>
                      </a:r>
                      <a:r>
                        <a:rPr lang="tr-TR" sz="800" b="0" i="0" u="none" strike="noStrike" dirty="0">
                          <a:solidFill>
                            <a:srgbClr val="000000"/>
                          </a:solidFill>
                          <a:latin typeface="Calibri"/>
                        </a:rPr>
                        <a:t> gibi görme bozuklukları belirlenmiştir. </a:t>
                      </a:r>
                      <a:r>
                        <a:rPr lang="tr-TR" sz="800" b="0" i="0" u="none" strike="noStrike" dirty="0" err="1">
                          <a:solidFill>
                            <a:srgbClr val="000000"/>
                          </a:solidFill>
                          <a:latin typeface="Calibri"/>
                        </a:rPr>
                        <a:t>Uterus</a:t>
                      </a:r>
                      <a:r>
                        <a:rPr lang="tr-TR" sz="800" b="0" i="0" u="none" strike="noStrike" dirty="0">
                          <a:solidFill>
                            <a:srgbClr val="000000"/>
                          </a:solidFill>
                          <a:latin typeface="Calibri"/>
                        </a:rPr>
                        <a:t> </a:t>
                      </a:r>
                      <a:r>
                        <a:rPr lang="tr-TR" sz="800" b="0" i="0" u="none" strike="noStrike" dirty="0" err="1">
                          <a:solidFill>
                            <a:srgbClr val="000000"/>
                          </a:solidFill>
                          <a:latin typeface="Calibri"/>
                        </a:rPr>
                        <a:t>fibroidleri</a:t>
                      </a:r>
                      <a:r>
                        <a:rPr lang="tr-TR" sz="800" b="0" i="0" u="none" strike="noStrike" dirty="0">
                          <a:solidFill>
                            <a:srgbClr val="000000"/>
                          </a:solidFill>
                          <a:latin typeface="Calibri"/>
                        </a:rPr>
                        <a:t> rapor edilmiştir. </a:t>
                      </a:r>
                      <a:r>
                        <a:rPr lang="tr-TR" sz="800" b="0" i="0" u="none" strike="noStrike" dirty="0" err="1">
                          <a:solidFill>
                            <a:srgbClr val="000000"/>
                          </a:solidFill>
                          <a:latin typeface="Calibri"/>
                        </a:rPr>
                        <a:t>Premenopozal</a:t>
                      </a:r>
                      <a:r>
                        <a:rPr lang="tr-TR" sz="800" b="0" i="0" u="none" strike="noStrike" dirty="0">
                          <a:solidFill>
                            <a:srgbClr val="000000"/>
                          </a:solidFill>
                          <a:latin typeface="Calibri"/>
                        </a:rPr>
                        <a:t> hastalarda duruma göre </a:t>
                      </a:r>
                      <a:r>
                        <a:rPr lang="tr-TR" sz="800" b="0" i="0" u="none" strike="noStrike" dirty="0" err="1">
                          <a:solidFill>
                            <a:srgbClr val="000000"/>
                          </a:solidFill>
                          <a:latin typeface="Calibri"/>
                        </a:rPr>
                        <a:t>kistik</a:t>
                      </a:r>
                      <a:r>
                        <a:rPr lang="tr-TR" sz="800" b="0" i="0" u="none" strike="noStrike" dirty="0">
                          <a:solidFill>
                            <a:srgbClr val="000000"/>
                          </a:solidFill>
                          <a:latin typeface="Calibri"/>
                        </a:rPr>
                        <a:t> </a:t>
                      </a:r>
                      <a:r>
                        <a:rPr lang="tr-TR" sz="800" b="0" i="0" u="none" strike="noStrike" dirty="0" err="1">
                          <a:solidFill>
                            <a:srgbClr val="000000"/>
                          </a:solidFill>
                          <a:latin typeface="Calibri"/>
                        </a:rPr>
                        <a:t>over</a:t>
                      </a:r>
                      <a:r>
                        <a:rPr lang="tr-TR" sz="800" b="0" i="0" u="none" strike="noStrike" dirty="0">
                          <a:solidFill>
                            <a:srgbClr val="000000"/>
                          </a:solidFill>
                          <a:latin typeface="Calibri"/>
                        </a:rPr>
                        <a:t> şişmesi gözlenmiştir. </a:t>
                      </a:r>
                      <a:r>
                        <a:rPr lang="tr-TR" sz="800" b="0" i="0" u="none" strike="noStrike" dirty="0" err="1">
                          <a:solidFill>
                            <a:srgbClr val="000000"/>
                          </a:solidFill>
                          <a:latin typeface="Calibri"/>
                        </a:rPr>
                        <a:t>Tamoksifen</a:t>
                      </a:r>
                      <a:r>
                        <a:rPr lang="tr-TR" sz="800" b="0" i="0" u="none" strike="noStrike" dirty="0">
                          <a:solidFill>
                            <a:srgbClr val="000000"/>
                          </a:solidFill>
                          <a:latin typeface="Calibri"/>
                        </a:rPr>
                        <a:t> uygulamasını takiben bazen anemi ve/veya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ile birlikte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gözlenmiştir. Bazı vakalarda şiddetli olmak üzere nadiren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gözlenmiştir. Tedavi sırasında </a:t>
                      </a:r>
                      <a:r>
                        <a:rPr lang="tr-TR" sz="800" b="0" i="0" u="none" strike="noStrike" dirty="0" err="1">
                          <a:solidFill>
                            <a:srgbClr val="000000"/>
                          </a:solidFill>
                          <a:latin typeface="Calibri"/>
                        </a:rPr>
                        <a:t>tromboembolik</a:t>
                      </a:r>
                      <a:r>
                        <a:rPr lang="tr-TR" sz="800" b="0" i="0" u="none" strike="noStrike" dirty="0">
                          <a:solidFill>
                            <a:srgbClr val="000000"/>
                          </a:solidFill>
                          <a:latin typeface="Calibri"/>
                        </a:rPr>
                        <a:t> olaylar meydana geldiğine dair, seyrek bildirimlerde bulunulmuştur. Bu durumların </a:t>
                      </a:r>
                      <a:r>
                        <a:rPr lang="tr-TR" sz="800" b="0" i="0" u="none" strike="noStrike" dirty="0" err="1">
                          <a:solidFill>
                            <a:srgbClr val="000000"/>
                          </a:solidFill>
                          <a:latin typeface="Calibri"/>
                        </a:rPr>
                        <a:t>malign</a:t>
                      </a:r>
                      <a:r>
                        <a:rPr lang="tr-TR" sz="800" b="0" i="0" u="none" strike="noStrike" dirty="0">
                          <a:solidFill>
                            <a:srgbClr val="000000"/>
                          </a:solidFill>
                          <a:latin typeface="Calibri"/>
                        </a:rPr>
                        <a:t> olgularda daha yüksek </a:t>
                      </a:r>
                      <a:r>
                        <a:rPr lang="tr-TR" sz="800" b="0" i="0" u="none" strike="noStrike" dirty="0" err="1">
                          <a:solidFill>
                            <a:srgbClr val="000000"/>
                          </a:solidFill>
                          <a:latin typeface="Calibri"/>
                        </a:rPr>
                        <a:t>insidansta</a:t>
                      </a:r>
                      <a:r>
                        <a:rPr lang="tr-TR" sz="800" b="0" i="0" u="none" strike="noStrike" dirty="0">
                          <a:solidFill>
                            <a:srgbClr val="000000"/>
                          </a:solidFill>
                          <a:latin typeface="Calibri"/>
                        </a:rPr>
                        <a:t> meydana geldiği bilinmekle beraber nedensel bir ilişki kurulamamıştır.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431371" y="1196753"/>
          <a:ext cx="10657184" cy="4536503"/>
        </p:xfrm>
        <a:graphic>
          <a:graphicData uri="http://schemas.openxmlformats.org/drawingml/2006/table">
            <a:tbl>
              <a:tblPr/>
              <a:tblGrid>
                <a:gridCol w="300715"/>
                <a:gridCol w="725860"/>
                <a:gridCol w="1436165"/>
                <a:gridCol w="1224889"/>
                <a:gridCol w="2556064"/>
                <a:gridCol w="4413491"/>
              </a:tblGrid>
              <a:tr h="4536503">
                <a:tc>
                  <a:txBody>
                    <a:bodyPr/>
                    <a:lstStyle/>
                    <a:p>
                      <a:pPr algn="ctr" fontAlgn="ctr"/>
                      <a:r>
                        <a:rPr lang="tr-TR" sz="1000" b="1" i="0" u="none" strike="noStrike" dirty="0">
                          <a:solidFill>
                            <a:srgbClr val="000000"/>
                          </a:solidFill>
                          <a:latin typeface="Calibri"/>
                        </a:rPr>
                        <a:t>HER 2 İNHİBİTÖR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800" b="0" i="0" u="none" strike="noStrike">
                          <a:solidFill>
                            <a:srgbClr val="000000"/>
                          </a:solidFill>
                          <a:latin typeface="Calibri"/>
                        </a:rPr>
                        <a:t>HERCEPTIN Flakon(Trastuzumab 150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Trastuzumab, spesifik olarak Her-2 reseptörlerine bağlanan hümanize bir monoklonal antikordur. HER2'yi yüksek düzeyde eksprese eden metastatik meme kanserli hastaların tedavisinde; metastatik hastalığı için bir veya daha çok kez kemoterapi gören hastaların tedavisinde tek ajan olarak ve metastatik hastalığı için kemoterapi görmemiş hastaların tedavisinde taksanlarla kombine olarak endikedir.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Trastuzumab</a:t>
                      </a:r>
                      <a:r>
                        <a:rPr lang="tr-TR" sz="800" b="0" i="0" u="none" strike="noStrike" dirty="0">
                          <a:solidFill>
                            <a:srgbClr val="000000"/>
                          </a:solidFill>
                          <a:latin typeface="Calibri"/>
                        </a:rPr>
                        <a:t> veya ilacın içerdiği diğer yardımcı maddelerden herhangi birine karşı aşırı duyarlı olduğu bilinen hastalarda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Herceptin tedavisine başlamadan önce HER2 testi yapılması şarttır. Yükleme ve sonraki dozlar tek ajan kullanımı ve kemoterapi ajanları ile kombine olarak önerilir. Yükleme dozu: Başlangıç için önerilen 4 mg/kg/vücut ağırlığı yükleme dozundaki Herceptin 90 dakikalık intravenöz infüzyon olarak uygulanır. Hastalar ateş ve üşüme veya infüzyon ile ilişkili diğer semptomlar açısından gözlenmelidir. İnfüzyona ara verilmesi bu tip semptomların kontrol edilmesine yardımcı olabilir. İnfüzyona semptomlar düzelince yeniden başlanabilir. Sonraki dozlar: Önerilen, haftalık Herceptin dozu 2 mg/kg/vücut ağırlığıdır. Başlangıçtaki yükleme dozu iyi tolere edilirse doz 30 dakikalık infüzyon olarak uygulanabilir. İntravenöz yükleme veya bolus olarak uygulanmaz. Dekstroz solüsyonu (%5) protein agregasyonuna yol açtığından kullanılmamalıdır. Herceptin diğer ilaçlarla karıştırılmamalı veya seyreltilmemelidir.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Kardiyomiyopati</a:t>
                      </a:r>
                      <a:r>
                        <a:rPr lang="tr-TR" sz="800" b="0" i="0" u="none" strike="noStrike" dirty="0">
                          <a:solidFill>
                            <a:srgbClr val="000000"/>
                          </a:solidFill>
                          <a:latin typeface="Calibri"/>
                        </a:rPr>
                        <a:t>, klinik uygulamada bazı hastalarda </a:t>
                      </a:r>
                      <a:r>
                        <a:rPr lang="tr-TR" sz="800" b="0" i="0" u="none" strike="noStrike" dirty="0" err="1">
                          <a:solidFill>
                            <a:srgbClr val="000000"/>
                          </a:solidFill>
                          <a:latin typeface="Calibri"/>
                        </a:rPr>
                        <a:t>anaflaksiyi</a:t>
                      </a:r>
                      <a:r>
                        <a:rPr lang="tr-TR" sz="800" b="0" i="0" u="none" strike="noStrike" dirty="0">
                          <a:solidFill>
                            <a:srgbClr val="000000"/>
                          </a:solidFill>
                          <a:latin typeface="Calibri"/>
                        </a:rPr>
                        <a:t> de içeren </a:t>
                      </a:r>
                      <a:r>
                        <a:rPr lang="tr-TR" sz="800" b="0" i="0" u="none" strike="noStrike" dirty="0" err="1">
                          <a:solidFill>
                            <a:srgbClr val="000000"/>
                          </a:solidFill>
                          <a:latin typeface="Calibri"/>
                        </a:rPr>
                        <a:t>hipersensitivite</a:t>
                      </a:r>
                      <a:r>
                        <a:rPr lang="tr-TR" sz="800" b="0" i="0" u="none" strike="noStrike" dirty="0">
                          <a:solidFill>
                            <a:srgbClr val="000000"/>
                          </a:solidFill>
                          <a:latin typeface="Calibri"/>
                        </a:rPr>
                        <a:t> reaksiyonları,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reaksiyonları ve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olaylar bildirilmiştir. Bu reaksiyonlar </a:t>
                      </a:r>
                      <a:r>
                        <a:rPr lang="tr-TR" sz="800" b="0" i="0" u="none" strike="noStrike" dirty="0" err="1">
                          <a:solidFill>
                            <a:srgbClr val="000000"/>
                          </a:solidFill>
                          <a:latin typeface="Calibri"/>
                        </a:rPr>
                        <a:t>anaflaksi</a:t>
                      </a:r>
                      <a:r>
                        <a:rPr lang="tr-TR" sz="800" b="0" i="0" u="none" strike="noStrike" dirty="0">
                          <a:solidFill>
                            <a:srgbClr val="000000"/>
                          </a:solidFill>
                          <a:latin typeface="Calibri"/>
                        </a:rPr>
                        <a:t>, </a:t>
                      </a:r>
                      <a:r>
                        <a:rPr lang="tr-TR" sz="800" b="0" i="0" u="none" strike="noStrike" dirty="0" err="1">
                          <a:solidFill>
                            <a:srgbClr val="000000"/>
                          </a:solidFill>
                          <a:latin typeface="Calibri"/>
                        </a:rPr>
                        <a:t>anjiyoödem</a:t>
                      </a:r>
                      <a:r>
                        <a:rPr lang="tr-TR" sz="800" b="0" i="0" u="none" strike="noStrike" dirty="0">
                          <a:solidFill>
                            <a:srgbClr val="000000"/>
                          </a:solidFill>
                          <a:latin typeface="Calibri"/>
                        </a:rPr>
                        <a:t>, </a:t>
                      </a:r>
                      <a:r>
                        <a:rPr lang="tr-TR" sz="800" b="0" i="0" u="none" strike="noStrike" dirty="0" err="1">
                          <a:solidFill>
                            <a:srgbClr val="000000"/>
                          </a:solidFill>
                          <a:latin typeface="Calibri"/>
                        </a:rPr>
                        <a:t>bronkospazm</a:t>
                      </a:r>
                      <a:r>
                        <a:rPr lang="tr-TR" sz="800" b="0" i="0" u="none" strike="noStrike" dirty="0">
                          <a:solidFill>
                            <a:srgbClr val="000000"/>
                          </a:solidFill>
                          <a:latin typeface="Calibri"/>
                        </a:rPr>
                        <a:t>, hipotansiyon, </a:t>
                      </a:r>
                      <a:r>
                        <a:rPr lang="tr-TR" sz="800" b="0" i="0" u="none" strike="noStrike" dirty="0" err="1">
                          <a:solidFill>
                            <a:srgbClr val="000000"/>
                          </a:solidFill>
                          <a:latin typeface="Calibri"/>
                        </a:rPr>
                        <a:t>hipoksi</a:t>
                      </a:r>
                      <a:r>
                        <a:rPr lang="tr-TR" sz="800" b="0" i="0" u="none" strike="noStrike" dirty="0">
                          <a:solidFill>
                            <a:srgbClr val="000000"/>
                          </a:solidFill>
                          <a:latin typeface="Calibri"/>
                        </a:rPr>
                        <a:t>,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infiltratlar</a:t>
                      </a:r>
                      <a:r>
                        <a:rPr lang="tr-TR" sz="800" b="0" i="0" u="none" strike="noStrike" dirty="0">
                          <a:solidFill>
                            <a:srgbClr val="000000"/>
                          </a:solidFill>
                          <a:latin typeface="Calibri"/>
                        </a:rPr>
                        <a: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a:t>
                      </a:r>
                      <a:r>
                        <a:rPr lang="tr-TR" sz="800" b="0" i="0" u="none" strike="noStrike" dirty="0" err="1">
                          <a:solidFill>
                            <a:srgbClr val="000000"/>
                          </a:solidFill>
                          <a:latin typeface="Calibri"/>
                        </a:rPr>
                        <a:t>effüzyon</a:t>
                      </a:r>
                      <a:r>
                        <a:rPr lang="tr-TR" sz="800" b="0" i="0" u="none" strike="noStrike" dirty="0">
                          <a:solidFill>
                            <a:srgbClr val="000000"/>
                          </a:solidFill>
                          <a:latin typeface="Calibri"/>
                        </a:rPr>
                        <a:t>, </a:t>
                      </a: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kardiyojenik</a:t>
                      </a:r>
                      <a:r>
                        <a:rPr lang="tr-TR" sz="800" b="0" i="0" u="none" strike="noStrike" dirty="0">
                          <a:solidFill>
                            <a:srgbClr val="000000"/>
                          </a:solidFill>
                          <a:latin typeface="Calibri"/>
                        </a:rPr>
                        <a:t> </a:t>
                      </a:r>
                      <a:r>
                        <a:rPr lang="tr-TR" sz="800" b="0" i="0" u="none" strike="noStrike" dirty="0" err="1">
                          <a:solidFill>
                            <a:srgbClr val="000000"/>
                          </a:solidFill>
                          <a:latin typeface="Calibri"/>
                        </a:rPr>
                        <a:t>pulmoner</a:t>
                      </a:r>
                      <a:r>
                        <a:rPr lang="tr-TR" sz="800" b="0" i="0" u="none" strike="noStrike" dirty="0">
                          <a:solidFill>
                            <a:srgbClr val="000000"/>
                          </a:solidFill>
                          <a:latin typeface="Calibri"/>
                        </a:rPr>
                        <a:t> ödem ve akut </a:t>
                      </a:r>
                      <a:r>
                        <a:rPr lang="tr-TR" sz="800" b="0" i="0" u="none" strike="noStrike" dirty="0" err="1">
                          <a:solidFill>
                            <a:srgbClr val="000000"/>
                          </a:solidFill>
                          <a:latin typeface="Calibri"/>
                        </a:rPr>
                        <a:t>resprituvar</a:t>
                      </a:r>
                      <a:r>
                        <a:rPr lang="tr-TR" sz="800" b="0" i="0" u="none" strike="noStrike" dirty="0">
                          <a:solidFill>
                            <a:srgbClr val="000000"/>
                          </a:solidFill>
                          <a:latin typeface="Calibri"/>
                        </a:rPr>
                        <a:t> </a:t>
                      </a:r>
                      <a:r>
                        <a:rPr lang="tr-TR" sz="800" b="0" i="0" u="none" strike="noStrike" dirty="0" err="1">
                          <a:solidFill>
                            <a:srgbClr val="000000"/>
                          </a:solidFill>
                          <a:latin typeface="Calibri"/>
                        </a:rPr>
                        <a:t>distress</a:t>
                      </a:r>
                      <a:r>
                        <a:rPr lang="tr-TR" sz="800" b="0" i="0" u="none" strike="noStrike" dirty="0">
                          <a:solidFill>
                            <a:srgbClr val="000000"/>
                          </a:solidFill>
                          <a:latin typeface="Calibri"/>
                        </a:rPr>
                        <a:t> sendromu şeklinde olabilir. Tüm vücut: Karın ağrısı, travma hasarı, </a:t>
                      </a:r>
                      <a:r>
                        <a:rPr lang="tr-TR" sz="800" b="0" i="0" u="none" strike="noStrike" dirty="0" err="1">
                          <a:solidFill>
                            <a:srgbClr val="000000"/>
                          </a:solidFill>
                          <a:latin typeface="Calibri"/>
                        </a:rPr>
                        <a:t>asteni</a:t>
                      </a:r>
                      <a:r>
                        <a:rPr lang="tr-TR" sz="800" b="0" i="0" u="none" strike="noStrike" dirty="0">
                          <a:solidFill>
                            <a:srgbClr val="000000"/>
                          </a:solidFill>
                          <a:latin typeface="Calibri"/>
                        </a:rPr>
                        <a:t>, sırt ağrısı, göğüs ağrısı, üşüme, ateş, grip sendromu, </a:t>
                      </a:r>
                      <a:r>
                        <a:rPr lang="tr-TR" sz="800" b="0" i="0" u="none" strike="noStrike" dirty="0" err="1">
                          <a:solidFill>
                            <a:srgbClr val="000000"/>
                          </a:solidFill>
                          <a:latin typeface="Calibri"/>
                        </a:rPr>
                        <a:t>başağrısı</a:t>
                      </a:r>
                      <a:r>
                        <a:rPr lang="tr-TR" sz="800" b="0" i="0" u="none" strike="noStrike" dirty="0">
                          <a:solidFill>
                            <a:srgbClr val="000000"/>
                          </a:solidFill>
                          <a:latin typeface="Calibri"/>
                        </a:rPr>
                        <a:t>, enfeksiyon, boyun ağrısı, ağrı.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a:t>
                      </a:r>
                      <a:r>
                        <a:rPr lang="tr-TR" sz="800" b="0" i="0" u="none" strike="noStrike" dirty="0" err="1">
                          <a:solidFill>
                            <a:srgbClr val="000000"/>
                          </a:solidFill>
                          <a:latin typeface="Calibri"/>
                        </a:rPr>
                        <a:t>Vazodilatasyon</a:t>
                      </a:r>
                      <a:r>
                        <a:rPr lang="tr-TR" sz="800" b="0" i="0" u="none" strike="noStrike" dirty="0">
                          <a:solidFill>
                            <a:srgbClr val="000000"/>
                          </a:solidFill>
                          <a:latin typeface="Calibri"/>
                        </a:rPr>
                        <a:t>. Sindirim sistemi: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(iştahsızlık), </a:t>
                      </a:r>
                      <a:r>
                        <a:rPr lang="tr-TR" sz="800" b="0" i="0" u="none" strike="noStrike" dirty="0" err="1">
                          <a:solidFill>
                            <a:srgbClr val="000000"/>
                          </a:solidFill>
                          <a:latin typeface="Calibri"/>
                        </a:rPr>
                        <a:t>konstipasyon</a:t>
                      </a:r>
                      <a:r>
                        <a:rPr lang="tr-TR" sz="800" b="0" i="0" u="none" strike="noStrike" dirty="0">
                          <a:solidFill>
                            <a:srgbClr val="000000"/>
                          </a:solidFill>
                          <a:latin typeface="Calibri"/>
                        </a:rPr>
                        <a:t>,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dispepsi</a:t>
                      </a:r>
                      <a:r>
                        <a:rPr lang="tr-TR" sz="800" b="0" i="0" u="none" strike="noStrike" dirty="0">
                          <a:solidFill>
                            <a:srgbClr val="000000"/>
                          </a:solidFill>
                          <a:latin typeface="Calibri"/>
                        </a:rPr>
                        <a:t>, şişkinlik, bulantı, bulantı ve kusma, kusma. </a:t>
                      </a:r>
                      <a:r>
                        <a:rPr lang="tr-TR" sz="800" b="0" i="0" u="none" strike="noStrike" dirty="0" err="1">
                          <a:solidFill>
                            <a:srgbClr val="000000"/>
                          </a:solidFill>
                          <a:latin typeface="Calibri"/>
                        </a:rPr>
                        <a:t>Metabolik</a:t>
                      </a:r>
                      <a:r>
                        <a:rPr lang="tr-TR" sz="800" b="0" i="0" u="none" strike="noStrike" dirty="0">
                          <a:solidFill>
                            <a:srgbClr val="000000"/>
                          </a:solidFill>
                          <a:latin typeface="Calibri"/>
                        </a:rPr>
                        <a:t>: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ödem, ödem. Kas-iskelet sistemi: </a:t>
                      </a:r>
                      <a:r>
                        <a:rPr lang="tr-TR" sz="800" b="0" i="0" u="none" strike="noStrike" dirty="0" err="1">
                          <a:solidFill>
                            <a:srgbClr val="000000"/>
                          </a:solidFill>
                          <a:latin typeface="Calibri"/>
                        </a:rPr>
                        <a:t>Artralji</a:t>
                      </a:r>
                      <a:r>
                        <a:rPr lang="tr-TR" sz="800" b="0" i="0" u="none" strike="noStrike" dirty="0">
                          <a:solidFill>
                            <a:srgbClr val="000000"/>
                          </a:solidFill>
                          <a:latin typeface="Calibri"/>
                        </a:rPr>
                        <a:t>,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Sinir sistemi: </a:t>
                      </a:r>
                      <a:r>
                        <a:rPr lang="tr-TR" sz="800" b="0" i="0" u="none" strike="noStrike" dirty="0" err="1">
                          <a:solidFill>
                            <a:srgbClr val="000000"/>
                          </a:solidFill>
                          <a:latin typeface="Calibri"/>
                        </a:rPr>
                        <a:t>Anksiyete</a:t>
                      </a:r>
                      <a:r>
                        <a:rPr lang="tr-TR" sz="800" b="0" i="0" u="none" strike="noStrike" dirty="0">
                          <a:solidFill>
                            <a:srgbClr val="000000"/>
                          </a:solidFill>
                          <a:latin typeface="Calibri"/>
                        </a:rPr>
                        <a:t>, depresyon, baş dönmesi, uykusuzluk, </a:t>
                      </a:r>
                      <a:r>
                        <a:rPr lang="tr-TR" sz="800" b="0" i="0" u="none" strike="noStrike" dirty="0" err="1">
                          <a:solidFill>
                            <a:srgbClr val="000000"/>
                          </a:solidFill>
                          <a:latin typeface="Calibri"/>
                        </a:rPr>
                        <a:t>parestezi</a:t>
                      </a:r>
                      <a:r>
                        <a:rPr lang="tr-TR" sz="800" b="0" i="0" u="none" strike="noStrike" dirty="0">
                          <a:solidFill>
                            <a:srgbClr val="000000"/>
                          </a:solidFill>
                          <a:latin typeface="Calibri"/>
                        </a:rPr>
                        <a:t>, uyuklama. Solunum sistemi: Astım, öksürük artması,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a:t>
                      </a:r>
                      <a:r>
                        <a:rPr lang="tr-TR" sz="800" b="0" i="0" u="none" strike="noStrike" dirty="0" err="1">
                          <a:solidFill>
                            <a:srgbClr val="000000"/>
                          </a:solidFill>
                          <a:latin typeface="Calibri"/>
                        </a:rPr>
                        <a:t>epistaksis</a:t>
                      </a:r>
                      <a:r>
                        <a:rPr lang="tr-TR" sz="800" b="0" i="0" u="none" strike="noStrike" dirty="0">
                          <a:solidFill>
                            <a:srgbClr val="000000"/>
                          </a:solidFill>
                          <a:latin typeface="Calibri"/>
                        </a:rPr>
                        <a:t>, akciğer bozuklukları, </a:t>
                      </a:r>
                      <a:r>
                        <a:rPr lang="tr-TR" sz="800" b="0" i="0" u="none" strike="noStrike" dirty="0" err="1">
                          <a:solidFill>
                            <a:srgbClr val="000000"/>
                          </a:solidFill>
                          <a:latin typeface="Calibri"/>
                        </a:rPr>
                        <a:t>plevral</a:t>
                      </a:r>
                      <a:r>
                        <a:rPr lang="tr-TR" sz="800" b="0" i="0" u="none" strike="noStrike" dirty="0">
                          <a:solidFill>
                            <a:srgbClr val="000000"/>
                          </a:solidFill>
                          <a:latin typeface="Calibri"/>
                        </a:rPr>
                        <a:t> </a:t>
                      </a:r>
                      <a:r>
                        <a:rPr lang="tr-TR" sz="800" b="0" i="0" u="none" strike="noStrike" dirty="0" err="1">
                          <a:solidFill>
                            <a:srgbClr val="000000"/>
                          </a:solidFill>
                          <a:latin typeface="Calibri"/>
                        </a:rPr>
                        <a:t>efüzyon</a:t>
                      </a:r>
                      <a:r>
                        <a:rPr lang="tr-TR" sz="800" b="0" i="0" u="none" strike="noStrike" dirty="0">
                          <a:solidFill>
                            <a:srgbClr val="000000"/>
                          </a:solidFill>
                          <a:latin typeface="Calibri"/>
                        </a:rPr>
                        <a:t>, farenjit, </a:t>
                      </a:r>
                      <a:r>
                        <a:rPr lang="tr-TR" sz="800" b="0" i="0" u="none" strike="noStrike" dirty="0" err="1">
                          <a:solidFill>
                            <a:srgbClr val="000000"/>
                          </a:solidFill>
                          <a:latin typeface="Calibri"/>
                        </a:rPr>
                        <a:t>rinit</a:t>
                      </a:r>
                      <a:r>
                        <a:rPr lang="tr-TR" sz="800" b="0" i="0" u="none" strike="noStrike" dirty="0">
                          <a:solidFill>
                            <a:srgbClr val="000000"/>
                          </a:solidFill>
                          <a:latin typeface="Calibri"/>
                        </a:rPr>
                        <a:t>, sinüzit. Deri: </a:t>
                      </a:r>
                      <a:r>
                        <a:rPr lang="tr-TR" sz="800" b="0" i="0" u="none" strike="noStrike" dirty="0" err="1">
                          <a:solidFill>
                            <a:srgbClr val="000000"/>
                          </a:solidFill>
                          <a:latin typeface="Calibri"/>
                        </a:rPr>
                        <a:t>Prüritus</a:t>
                      </a:r>
                      <a:r>
                        <a:rPr lang="tr-TR" sz="800" b="0" i="0" u="none" strike="noStrike" dirty="0">
                          <a:solidFill>
                            <a:srgbClr val="000000"/>
                          </a:solidFill>
                          <a:latin typeface="Calibri"/>
                        </a:rPr>
                        <a:t>, döküntü. İlk </a:t>
                      </a:r>
                      <a:r>
                        <a:rPr lang="tr-TR" sz="800" b="0" i="0" u="none" strike="noStrike" dirty="0" err="1">
                          <a:solidFill>
                            <a:srgbClr val="000000"/>
                          </a:solidFill>
                          <a:latin typeface="Calibri"/>
                        </a:rPr>
                        <a:t>infüzyonu</a:t>
                      </a:r>
                      <a:r>
                        <a:rPr lang="tr-TR" sz="800" b="0" i="0" u="none" strike="noStrike" dirty="0">
                          <a:solidFill>
                            <a:srgbClr val="000000"/>
                          </a:solidFill>
                          <a:latin typeface="Calibri"/>
                        </a:rPr>
                        <a:t> sırasında hastaların yaklaşık %40'ında çoğunlukla üşüme ve/veya ateşi içeren bir semptom kompleksi gözlenir. Bu semptomlar genelde hafif-orta şiddettedir. Tek başına </a:t>
                      </a:r>
                      <a:r>
                        <a:rPr lang="tr-TR" sz="800" b="0" i="0" u="none" strike="noStrike" dirty="0" err="1">
                          <a:solidFill>
                            <a:srgbClr val="000000"/>
                          </a:solidFill>
                          <a:latin typeface="Calibri"/>
                        </a:rPr>
                        <a:t>trastuzumab</a:t>
                      </a:r>
                      <a:r>
                        <a:rPr lang="tr-TR" sz="800" b="0" i="0" u="none" strike="noStrike" dirty="0">
                          <a:solidFill>
                            <a:srgbClr val="000000"/>
                          </a:solidFill>
                          <a:latin typeface="Calibri"/>
                        </a:rPr>
                        <a:t> ile tedavi edilen hastalarda orta-ağır şiddette kardiyak </a:t>
                      </a:r>
                      <a:r>
                        <a:rPr lang="tr-TR" sz="800" b="0" i="0" u="none" strike="noStrike" dirty="0" err="1">
                          <a:solidFill>
                            <a:srgbClr val="000000"/>
                          </a:solidFill>
                          <a:latin typeface="Calibri"/>
                        </a:rPr>
                        <a:t>disfonksiyon</a:t>
                      </a:r>
                      <a:r>
                        <a:rPr lang="tr-TR" sz="800" b="0" i="0" u="none" strike="noStrike" dirty="0">
                          <a:solidFill>
                            <a:srgbClr val="000000"/>
                          </a:solidFill>
                          <a:latin typeface="Calibri"/>
                        </a:rPr>
                        <a:t> (NYHA sınıf III/IV) sıklığı %5'dir. Tek ajan olarak uygulandıktan sonra hematolojik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enderdir ve WHO evre III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hastaların %1'inden azında görülmüştür. Tek ajan olarak uygulandıktan sonra hastaların %12'sinde WHO evre III veya IV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gözlenmiştir. Bu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bu hastaların %60'ında karaciğer hastalığının ilerlemesi ile ilişkilendirilmiştir. WHO evre III veya IV </a:t>
                      </a:r>
                      <a:r>
                        <a:rPr lang="tr-TR" sz="800" b="0" i="0" u="none" strike="noStrike" dirty="0" err="1">
                          <a:solidFill>
                            <a:srgbClr val="000000"/>
                          </a:solidFill>
                          <a:latin typeface="Calibri"/>
                        </a:rPr>
                        <a:t>renal</a:t>
                      </a:r>
                      <a:r>
                        <a:rPr lang="tr-TR" sz="800" b="0" i="0" u="none" strike="noStrike" dirty="0">
                          <a:solidFill>
                            <a:srgbClr val="000000"/>
                          </a:solidFill>
                          <a:latin typeface="Calibri"/>
                        </a:rPr>
                        <a:t>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gözlenmemiştir. Tek ajan olarak uygulandıktan sonra hastaların %27'sinde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gelişmiştir.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27380" y="1052737"/>
          <a:ext cx="10945216" cy="4752528"/>
        </p:xfrm>
        <a:graphic>
          <a:graphicData uri="http://schemas.openxmlformats.org/drawingml/2006/table">
            <a:tbl>
              <a:tblPr/>
              <a:tblGrid>
                <a:gridCol w="308841"/>
                <a:gridCol w="745479"/>
                <a:gridCol w="1474980"/>
                <a:gridCol w="1257995"/>
                <a:gridCol w="2625148"/>
                <a:gridCol w="4532773"/>
              </a:tblGrid>
              <a:tr h="4752528">
                <a:tc>
                  <a:txBody>
                    <a:bodyPr/>
                    <a:lstStyle/>
                    <a:p>
                      <a:pPr algn="ctr" fontAlgn="ctr"/>
                      <a:r>
                        <a:rPr lang="tr-TR" sz="1000" b="1" i="0" u="none" strike="noStrike" dirty="0">
                          <a:solidFill>
                            <a:srgbClr val="000000"/>
                          </a:solidFill>
                          <a:latin typeface="Calibri"/>
                        </a:rPr>
                        <a:t>GUT İLAÇLARI </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ALLOGUT Tablet(Allopurinol 300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Allopurinol primer veya sekonder gutla ilgili olan hiperüriseminin uzun süreli tedavisinde endikedir. Gut belirtisi olan veya olmayan primer veya sekonder ürik asit nefropatisinde hastalığın ilerlemesini önler. Günlük ürik asit atılımı 800 mg/gün (erkek hastalar) ve 750 mg/gün (kadın hastalar) üzerindeki ve tekrarlayan kalsiyum oksalat taşı olan hastaların tedavisinde endikedir. Kanser kemoterapisi gören lösemi, lenfoma ve diğer neoplastik hastalıkları olan hastalarda sekonder hiperüriseminin tedavisinde ve profilaksisinde endikedir. Allopurinol bu hastalarda akut ürik asit nefropatisi, böbrek taşları veya dokularda ürat birikimi gibi hiperürisemi komplikasyonlarını önler.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Maligniteye bağlı olarak ortaya çıkan sekonder hiperürisemiler dışında çocuklarda ve daha önce allopurinole karşı şiddetli reaksiyon göstermiş hastalarda kullanılmamalıdır.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Endikasyona</a:t>
                      </a:r>
                      <a:r>
                        <a:rPr lang="tr-TR" sz="800" b="0" i="0" u="none" strike="noStrike" dirty="0">
                          <a:solidFill>
                            <a:srgbClr val="000000"/>
                          </a:solidFill>
                          <a:latin typeface="Calibri"/>
                        </a:rPr>
                        <a:t> göre günde 300-600 mg uygulanır. </a:t>
                      </a:r>
                      <a:r>
                        <a:rPr lang="tr-TR" sz="800" b="0" i="0" u="none" strike="noStrike" dirty="0" err="1">
                          <a:solidFill>
                            <a:srgbClr val="000000"/>
                          </a:solidFill>
                          <a:latin typeface="Calibri"/>
                        </a:rPr>
                        <a:t>Antineoplastik</a:t>
                      </a:r>
                      <a:r>
                        <a:rPr lang="tr-TR" sz="800" b="0" i="0" u="none" strike="noStrike" dirty="0">
                          <a:solidFill>
                            <a:srgbClr val="000000"/>
                          </a:solidFill>
                          <a:latin typeface="Calibri"/>
                        </a:rPr>
                        <a:t> tedavi sırasında günde başlangıçta 600 mg, idame dozu olarak 300-400 mg önerilmekle beraber gerekli doz olayın durumuna ve kandaki ürik asit düzeyine göre ayarlanmalıdır. Çocuklarda önerilen başlangıç dozu 8 mg/</a:t>
                      </a:r>
                      <a:r>
                        <a:rPr lang="tr-TR" sz="800" b="0" i="0" u="none" strike="noStrike" dirty="0" err="1">
                          <a:solidFill>
                            <a:srgbClr val="000000"/>
                          </a:solidFill>
                          <a:latin typeface="Calibri"/>
                        </a:rPr>
                        <a:t>kg'dır</a:t>
                      </a:r>
                      <a:r>
                        <a:rPr lang="tr-TR" sz="800" b="0" i="0" u="none" strike="noStrike" dirty="0">
                          <a:solidFill>
                            <a:srgbClr val="000000"/>
                          </a:solidFill>
                          <a:latin typeface="Calibri"/>
                        </a:rPr>
                        <a:t>. Bu doz olgunun durumuna göre 20 mg/</a:t>
                      </a:r>
                      <a:r>
                        <a:rPr lang="tr-TR" sz="800" b="0" i="0" u="none" strike="noStrike" dirty="0" err="1">
                          <a:solidFill>
                            <a:srgbClr val="000000"/>
                          </a:solidFill>
                          <a:latin typeface="Calibri"/>
                        </a:rPr>
                        <a:t>kg'a</a:t>
                      </a:r>
                      <a:r>
                        <a:rPr lang="tr-TR" sz="800" b="0" i="0" u="none" strike="noStrike" dirty="0">
                          <a:solidFill>
                            <a:srgbClr val="000000"/>
                          </a:solidFill>
                          <a:latin typeface="Calibri"/>
                        </a:rPr>
                        <a:t> kadar artırılabilir.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Deri döküntüsü (genellikle </a:t>
                      </a:r>
                      <a:r>
                        <a:rPr lang="tr-TR" sz="800" b="0" i="0" u="none" strike="noStrike" dirty="0" err="1">
                          <a:solidFill>
                            <a:srgbClr val="000000"/>
                          </a:solidFill>
                          <a:latin typeface="Calibri"/>
                        </a:rPr>
                        <a:t>makulopapüler</a:t>
                      </a:r>
                      <a:r>
                        <a:rPr lang="tr-TR" sz="800" b="0" i="0" u="none" strike="noStrike" dirty="0">
                          <a:solidFill>
                            <a:srgbClr val="000000"/>
                          </a:solidFill>
                          <a:latin typeface="Calibri"/>
                        </a:rPr>
                        <a:t>) en genel yan etkidir. </a:t>
                      </a:r>
                      <a:r>
                        <a:rPr lang="tr-TR" sz="800" b="0" i="0" u="none" strike="noStrike" dirty="0" err="1">
                          <a:solidFill>
                            <a:srgbClr val="000000"/>
                          </a:solidFill>
                          <a:latin typeface="Calibri"/>
                        </a:rPr>
                        <a:t>Eksfoliatif</a:t>
                      </a:r>
                      <a:r>
                        <a:rPr lang="tr-TR" sz="800" b="0" i="0" u="none" strike="noStrike" dirty="0">
                          <a:solidFill>
                            <a:srgbClr val="000000"/>
                          </a:solidFill>
                          <a:latin typeface="Calibri"/>
                        </a:rPr>
                        <a:t>, ürtiker ve </a:t>
                      </a:r>
                      <a:r>
                        <a:rPr lang="tr-TR" sz="800" b="0" i="0" u="none" strike="noStrike" dirty="0" err="1">
                          <a:solidFill>
                            <a:srgbClr val="000000"/>
                          </a:solidFill>
                          <a:latin typeface="Calibri"/>
                        </a:rPr>
                        <a:t>purpurik</a:t>
                      </a:r>
                      <a:r>
                        <a:rPr lang="tr-TR" sz="800" b="0" i="0" u="none" strike="noStrike" dirty="0">
                          <a:solidFill>
                            <a:srgbClr val="000000"/>
                          </a:solidFill>
                          <a:latin typeface="Calibri"/>
                        </a:rPr>
                        <a:t> lezyonlar, </a:t>
                      </a:r>
                      <a:r>
                        <a:rPr lang="tr-TR" sz="800" b="0" i="0" u="none" strike="noStrike" dirty="0" err="1">
                          <a:solidFill>
                            <a:srgbClr val="000000"/>
                          </a:solidFill>
                          <a:latin typeface="Calibri"/>
                        </a:rPr>
                        <a:t>Stevens</a:t>
                      </a:r>
                      <a:r>
                        <a:rPr lang="tr-TR" sz="800" b="0" i="0" u="none" strike="noStrike" dirty="0">
                          <a:solidFill>
                            <a:srgbClr val="000000"/>
                          </a:solidFill>
                          <a:latin typeface="Calibri"/>
                        </a:rPr>
                        <a:t>-Johnson sendromu ve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a:t>
                      </a:r>
                      <a:r>
                        <a:rPr lang="tr-TR" sz="800" b="0" i="0" u="none" strike="noStrike" dirty="0" err="1">
                          <a:solidFill>
                            <a:srgbClr val="000000"/>
                          </a:solidFill>
                          <a:latin typeface="Calibri"/>
                        </a:rPr>
                        <a:t>epidermal</a:t>
                      </a:r>
                      <a:r>
                        <a:rPr lang="tr-TR" sz="800" b="0" i="0" u="none" strike="noStrike" dirty="0">
                          <a:solidFill>
                            <a:srgbClr val="000000"/>
                          </a:solidFill>
                          <a:latin typeface="Calibri"/>
                        </a:rPr>
                        <a:t> nekroz, </a:t>
                      </a:r>
                      <a:r>
                        <a:rPr lang="tr-TR" sz="800" b="0" i="0" u="none" strike="noStrike" dirty="0" err="1">
                          <a:solidFill>
                            <a:srgbClr val="000000"/>
                          </a:solidFill>
                          <a:latin typeface="Calibri"/>
                        </a:rPr>
                        <a:t>dermatitis</a:t>
                      </a:r>
                      <a:r>
                        <a:rPr lang="tr-TR" sz="800" b="0" i="0" u="none" strike="noStrike" dirty="0">
                          <a:solidFill>
                            <a:srgbClr val="000000"/>
                          </a:solidFill>
                          <a:latin typeface="Calibri"/>
                        </a:rPr>
                        <a:t> olan veya olmayan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diğer yan etkilerdir. Deride döküntüler ve diğer yan etkiler görüldüğünde tedavi bırakılmalıdır.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ve aralıklı karın ağrısı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belirtiler bildirilmiştir. Yaygın </a:t>
                      </a:r>
                      <a:r>
                        <a:rPr lang="tr-TR" sz="800" b="0" i="0" u="none" strike="noStrike" dirty="0" err="1">
                          <a:solidFill>
                            <a:srgbClr val="000000"/>
                          </a:solidFill>
                          <a:latin typeface="Calibri"/>
                        </a:rPr>
                        <a:t>hipersensitiviti</a:t>
                      </a:r>
                      <a:r>
                        <a:rPr lang="tr-TR" sz="800" b="0" i="0" u="none" strike="noStrike" dirty="0">
                          <a:solidFill>
                            <a:srgbClr val="000000"/>
                          </a:solidFill>
                          <a:latin typeface="Calibri"/>
                        </a:rPr>
                        <a:t> </a:t>
                      </a:r>
                      <a:r>
                        <a:rPr lang="tr-TR" sz="800" b="0" i="0" u="none" strike="noStrike" dirty="0" err="1">
                          <a:solidFill>
                            <a:srgbClr val="000000"/>
                          </a:solidFill>
                          <a:latin typeface="Calibri"/>
                        </a:rPr>
                        <a:t>vaskülit</a:t>
                      </a:r>
                      <a:r>
                        <a:rPr lang="tr-TR" sz="800" b="0" i="0" u="none" strike="noStrike" dirty="0">
                          <a:solidFill>
                            <a:srgbClr val="000000"/>
                          </a:solidFill>
                          <a:latin typeface="Calibri"/>
                        </a:rPr>
                        <a:t> veya nekrotik </a:t>
                      </a:r>
                      <a:r>
                        <a:rPr lang="tr-TR" sz="800" b="0" i="0" u="none" strike="noStrike" dirty="0" err="1">
                          <a:solidFill>
                            <a:srgbClr val="000000"/>
                          </a:solidFill>
                          <a:latin typeface="Calibri"/>
                        </a:rPr>
                        <a:t>angitis</a:t>
                      </a:r>
                      <a:r>
                        <a:rPr lang="tr-TR" sz="800" b="0" i="0" u="none" strike="noStrike" dirty="0">
                          <a:solidFill>
                            <a:srgbClr val="000000"/>
                          </a:solidFill>
                          <a:latin typeface="Calibri"/>
                        </a:rPr>
                        <a:t> nadir </a:t>
                      </a:r>
                      <a:r>
                        <a:rPr lang="tr-TR" sz="800" b="0" i="0" u="none" strike="noStrike" dirty="0" err="1">
                          <a:solidFill>
                            <a:srgbClr val="000000"/>
                          </a:solidFill>
                          <a:latin typeface="Calibri"/>
                        </a:rPr>
                        <a:t>vasküler</a:t>
                      </a:r>
                      <a:r>
                        <a:rPr lang="tr-TR" sz="800" b="0" i="0" u="none" strike="noStrike" dirty="0">
                          <a:solidFill>
                            <a:srgbClr val="000000"/>
                          </a:solidFill>
                          <a:latin typeface="Calibri"/>
                        </a:rPr>
                        <a:t> yan etkilerin örnekleridir. </a:t>
                      </a:r>
                      <a:r>
                        <a:rPr lang="tr-TR" sz="800" b="0" i="0" u="none" strike="noStrike" dirty="0" err="1">
                          <a:solidFill>
                            <a:srgbClr val="000000"/>
                          </a:solidFill>
                          <a:latin typeface="Calibri"/>
                        </a:rPr>
                        <a:t>Allopurinol</a:t>
                      </a:r>
                      <a:r>
                        <a:rPr lang="tr-TR" sz="800" b="0" i="0" u="none" strike="noStrike" dirty="0">
                          <a:solidFill>
                            <a:srgbClr val="000000"/>
                          </a:solidFill>
                          <a:latin typeface="Calibri"/>
                        </a:rPr>
                        <a:t> alan birkaç hastada </a:t>
                      </a:r>
                      <a:r>
                        <a:rPr lang="tr-TR" sz="800" b="0" i="0" u="none" strike="noStrike" dirty="0" err="1">
                          <a:solidFill>
                            <a:srgbClr val="000000"/>
                          </a:solidFill>
                          <a:latin typeface="Calibri"/>
                        </a:rPr>
                        <a:t>periferal</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nöritis</a:t>
                      </a:r>
                      <a:r>
                        <a:rPr lang="tr-TR" sz="800" b="0" i="0" u="none" strike="noStrike" dirty="0">
                          <a:solidFill>
                            <a:srgbClr val="000000"/>
                          </a:solidFill>
                          <a:latin typeface="Calibri"/>
                        </a:rPr>
                        <a:t> görülmüştür. Özellikle böbrek ve karaciğer yetersizliği olan hastalarda tedavinin hemen kesilmesini gerektiren ateş,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cilt döküntüsü,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atak, böbrek fonksiyon bozukluğu gibi belirtiler gelişebilir. Ayrıca baş ağrısı, </a:t>
                      </a:r>
                      <a:r>
                        <a:rPr lang="tr-TR" sz="800" b="0" i="0" u="none" strike="noStrike" dirty="0" err="1">
                          <a:solidFill>
                            <a:srgbClr val="000000"/>
                          </a:solidFill>
                          <a:latin typeface="Calibri"/>
                        </a:rPr>
                        <a:t>vertigo</a:t>
                      </a:r>
                      <a:r>
                        <a:rPr lang="tr-TR" sz="800" b="0" i="0" u="none" strike="noStrike" dirty="0">
                          <a:solidFill>
                            <a:srgbClr val="000000"/>
                          </a:solidFill>
                          <a:latin typeface="Calibri"/>
                        </a:rPr>
                        <a:t>, </a:t>
                      </a:r>
                      <a:r>
                        <a:rPr lang="tr-TR" sz="800" b="0" i="0" u="none" strike="noStrike" dirty="0" err="1">
                          <a:solidFill>
                            <a:srgbClr val="000000"/>
                          </a:solidFill>
                          <a:latin typeface="Calibri"/>
                        </a:rPr>
                        <a:t>jinekomasti</a:t>
                      </a:r>
                      <a:r>
                        <a:rPr lang="tr-TR" sz="800" b="0" i="0" u="none" strike="noStrike" dirty="0">
                          <a:solidFill>
                            <a:srgbClr val="000000"/>
                          </a:solidFill>
                          <a:latin typeface="Calibri"/>
                        </a:rPr>
                        <a:t>, </a:t>
                      </a:r>
                      <a:r>
                        <a:rPr lang="tr-TR" sz="800" b="0" i="0" u="none" strike="noStrike" dirty="0" err="1">
                          <a:solidFill>
                            <a:srgbClr val="000000"/>
                          </a:solidFill>
                          <a:latin typeface="Calibri"/>
                        </a:rPr>
                        <a:t>agranülositoz</a:t>
                      </a:r>
                      <a:r>
                        <a:rPr lang="tr-TR" sz="800" b="0" i="0" u="none" strike="noStrike" dirty="0">
                          <a:solidFill>
                            <a:srgbClr val="000000"/>
                          </a:solidFill>
                          <a:latin typeface="Calibri"/>
                        </a:rPr>
                        <a:t>,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katarakt oluşabilir.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
        <p:nvSpPr>
          <p:cNvPr id="4" name="Dikdörtgen 5"/>
          <p:cNvSpPr/>
          <p:nvPr/>
        </p:nvSpPr>
        <p:spPr>
          <a:xfrm>
            <a:off x="3109356" y="8043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15413" y="1268760"/>
          <a:ext cx="10465162" cy="4248472"/>
        </p:xfrm>
        <a:graphic>
          <a:graphicData uri="http://schemas.openxmlformats.org/drawingml/2006/table">
            <a:tbl>
              <a:tblPr/>
              <a:tblGrid>
                <a:gridCol w="295296"/>
                <a:gridCol w="712781"/>
                <a:gridCol w="1410289"/>
                <a:gridCol w="1202819"/>
                <a:gridCol w="2510009"/>
                <a:gridCol w="4333968"/>
              </a:tblGrid>
              <a:tr h="4248472">
                <a:tc>
                  <a:txBody>
                    <a:bodyPr/>
                    <a:lstStyle/>
                    <a:p>
                      <a:pPr algn="ctr" fontAlgn="ctr"/>
                      <a:r>
                        <a:rPr lang="tr-TR" sz="1000" b="1" i="0" u="none" strike="noStrike" dirty="0">
                          <a:solidFill>
                            <a:srgbClr val="000000"/>
                          </a:solidFill>
                          <a:latin typeface="Calibri"/>
                        </a:rPr>
                        <a:t>GUT İLAÇLARI </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b-NO" sz="800" b="0" i="0" u="none" strike="noStrike">
                          <a:solidFill>
                            <a:srgbClr val="000000"/>
                          </a:solidFill>
                          <a:latin typeface="Calibri"/>
                        </a:rPr>
                        <a:t>ALLO-ÜRİK Tablet(Allopurinol 300 mg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 Allopurinol primer veya sekonder gutla ilgili olan hiperüriseminin uzun süreli tedavisinde endikedir. Gut belirtisi olan veya olmayan primer veya sekonder ürik asit nefropatisinde hastalığın ilerlemesini önler. Günlük ürik asit atılımı 800 mg/gün (erkek hastalar) ve 750 mg/gün (kadın hastalar) üzerindeki ve tekrarlayan kalsiyum oksalat taşı olan hastaların tedavisinde endikedir. Kanser kemoterapisi gören lösemi, lenfoma ve diğer neoplastik hastalıkları olan hastalarda sekonder hiperüriseminin tedavisinde ve profilaksisinde endikedir. Allopurinol bu hastalarda akut ürik asit nefropatisi, böbrek taşları veya dokularda ürat birikimi gibi hiperürisemi komplikasyonlarını önler.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Maligniteye bağlı olarak ortaya çıkan sekonder hiperürisemiler dışında çocuklarda ve daha önce allopurinole karşı şiddetli reaksiyon göstermiş hastalarda kullanılmamalıdır.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Hafif gutta günlük ortalama doz 200-300 mg, orta şiddette gutta ise 400-600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Uygun doz 2 eşit parçada ya da tek doz olarak uygulanabilir. Minimal efektif doz günde 100-200 mg, maksimal önerilen doz ise 800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hastaların tedavisi sırasında ürik asit </a:t>
                      </a:r>
                      <a:r>
                        <a:rPr lang="tr-TR" sz="800" b="0" i="0" u="none" strike="noStrike" dirty="0" err="1">
                          <a:solidFill>
                            <a:srgbClr val="000000"/>
                          </a:solidFill>
                          <a:latin typeface="Calibri"/>
                        </a:rPr>
                        <a:t>nefropatisinin</a:t>
                      </a:r>
                      <a:r>
                        <a:rPr lang="tr-TR" sz="800" b="0" i="0" u="none" strike="noStrike" dirty="0">
                          <a:solidFill>
                            <a:srgbClr val="000000"/>
                          </a:solidFill>
                          <a:latin typeface="Calibri"/>
                        </a:rPr>
                        <a:t> önlenmesinde 2-3 gün süreyle günde 600-800 mg uygulanır. </a:t>
                      </a:r>
                      <a:r>
                        <a:rPr lang="tr-TR" sz="800" b="0" i="0" u="none" strike="noStrike" dirty="0" err="1">
                          <a:solidFill>
                            <a:srgbClr val="000000"/>
                          </a:solidFill>
                          <a:latin typeface="Calibri"/>
                        </a:rPr>
                        <a:t>Rekürran</a:t>
                      </a:r>
                      <a:r>
                        <a:rPr lang="tr-TR" sz="800" b="0" i="0" u="none" strike="noStrike" dirty="0">
                          <a:solidFill>
                            <a:srgbClr val="000000"/>
                          </a:solidFill>
                          <a:latin typeface="Calibri"/>
                        </a:rPr>
                        <a:t> kalsiyum oksalat taşlarının </a:t>
                      </a:r>
                      <a:r>
                        <a:rPr lang="tr-TR" sz="800" b="0" i="0" u="none" strike="noStrike" dirty="0" err="1">
                          <a:solidFill>
                            <a:srgbClr val="000000"/>
                          </a:solidFill>
                          <a:latin typeface="Calibri"/>
                        </a:rPr>
                        <a:t>profilaktik</a:t>
                      </a:r>
                      <a:r>
                        <a:rPr lang="tr-TR" sz="800" b="0" i="0" u="none" strike="noStrike" dirty="0">
                          <a:solidFill>
                            <a:srgbClr val="000000"/>
                          </a:solidFill>
                          <a:latin typeface="Calibri"/>
                        </a:rPr>
                        <a:t> tedavisi için günde 200-300 mg önerilir. Çocuklarda </a:t>
                      </a:r>
                      <a:r>
                        <a:rPr lang="tr-TR" sz="800" b="0" i="0" u="none" strike="noStrike" dirty="0" err="1">
                          <a:solidFill>
                            <a:srgbClr val="000000"/>
                          </a:solidFill>
                          <a:latin typeface="Calibri"/>
                        </a:rPr>
                        <a:t>sekonder</a:t>
                      </a:r>
                      <a:r>
                        <a:rPr lang="tr-TR" sz="800" b="0" i="0" u="none" strike="noStrike" dirty="0">
                          <a:solidFill>
                            <a:srgbClr val="000000"/>
                          </a:solidFill>
                          <a:latin typeface="Calibri"/>
                        </a:rPr>
                        <a:t> </a:t>
                      </a:r>
                      <a:r>
                        <a:rPr lang="tr-TR" sz="800" b="0" i="0" u="none" strike="noStrike" dirty="0" err="1">
                          <a:solidFill>
                            <a:srgbClr val="000000"/>
                          </a:solidFill>
                          <a:latin typeface="Calibri"/>
                        </a:rPr>
                        <a:t>hiperürisemilerde</a:t>
                      </a:r>
                      <a:r>
                        <a:rPr lang="tr-TR" sz="800" b="0" i="0" u="none" strike="noStrike" dirty="0">
                          <a:solidFill>
                            <a:srgbClr val="000000"/>
                          </a:solidFill>
                          <a:latin typeface="Calibri"/>
                        </a:rPr>
                        <a:t> 6-10 yaş günde 300 mg önerilir.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Deri döküntüsü (genellikle </a:t>
                      </a:r>
                      <a:r>
                        <a:rPr lang="tr-TR" sz="800" b="0" i="0" u="none" strike="noStrike" dirty="0" err="1">
                          <a:solidFill>
                            <a:srgbClr val="000000"/>
                          </a:solidFill>
                          <a:latin typeface="Calibri"/>
                        </a:rPr>
                        <a:t>makulopapüler</a:t>
                      </a:r>
                      <a:r>
                        <a:rPr lang="tr-TR" sz="800" b="0" i="0" u="none" strike="noStrike" dirty="0">
                          <a:solidFill>
                            <a:srgbClr val="000000"/>
                          </a:solidFill>
                          <a:latin typeface="Calibri"/>
                        </a:rPr>
                        <a:t>) en genel yan etkidir. </a:t>
                      </a:r>
                      <a:r>
                        <a:rPr lang="tr-TR" sz="800" b="0" i="0" u="none" strike="noStrike" dirty="0" err="1">
                          <a:solidFill>
                            <a:srgbClr val="000000"/>
                          </a:solidFill>
                          <a:latin typeface="Calibri"/>
                        </a:rPr>
                        <a:t>Eksfoliatif</a:t>
                      </a:r>
                      <a:r>
                        <a:rPr lang="tr-TR" sz="800" b="0" i="0" u="none" strike="noStrike" dirty="0">
                          <a:solidFill>
                            <a:srgbClr val="000000"/>
                          </a:solidFill>
                          <a:latin typeface="Calibri"/>
                        </a:rPr>
                        <a:t>, ürtiker ve </a:t>
                      </a:r>
                      <a:r>
                        <a:rPr lang="tr-TR" sz="800" b="0" i="0" u="none" strike="noStrike" dirty="0" err="1">
                          <a:solidFill>
                            <a:srgbClr val="000000"/>
                          </a:solidFill>
                          <a:latin typeface="Calibri"/>
                        </a:rPr>
                        <a:t>purpurik</a:t>
                      </a:r>
                      <a:r>
                        <a:rPr lang="tr-TR" sz="800" b="0" i="0" u="none" strike="noStrike" dirty="0">
                          <a:solidFill>
                            <a:srgbClr val="000000"/>
                          </a:solidFill>
                          <a:latin typeface="Calibri"/>
                        </a:rPr>
                        <a:t> lezyonlar, </a:t>
                      </a:r>
                      <a:r>
                        <a:rPr lang="tr-TR" sz="800" b="0" i="0" u="none" strike="noStrike" dirty="0" err="1">
                          <a:solidFill>
                            <a:srgbClr val="000000"/>
                          </a:solidFill>
                          <a:latin typeface="Calibri"/>
                        </a:rPr>
                        <a:t>Stevens</a:t>
                      </a:r>
                      <a:r>
                        <a:rPr lang="tr-TR" sz="800" b="0" i="0" u="none" strike="noStrike" dirty="0">
                          <a:solidFill>
                            <a:srgbClr val="000000"/>
                          </a:solidFill>
                          <a:latin typeface="Calibri"/>
                        </a:rPr>
                        <a:t>-Johnson sendromu ve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a:t>
                      </a:r>
                      <a:r>
                        <a:rPr lang="tr-TR" sz="800" b="0" i="0" u="none" strike="noStrike" dirty="0" err="1">
                          <a:solidFill>
                            <a:srgbClr val="000000"/>
                          </a:solidFill>
                          <a:latin typeface="Calibri"/>
                        </a:rPr>
                        <a:t>epidermal</a:t>
                      </a:r>
                      <a:r>
                        <a:rPr lang="tr-TR" sz="800" b="0" i="0" u="none" strike="noStrike" dirty="0">
                          <a:solidFill>
                            <a:srgbClr val="000000"/>
                          </a:solidFill>
                          <a:latin typeface="Calibri"/>
                        </a:rPr>
                        <a:t> nekroz, </a:t>
                      </a:r>
                      <a:r>
                        <a:rPr lang="tr-TR" sz="800" b="0" i="0" u="none" strike="noStrike" dirty="0" err="1">
                          <a:solidFill>
                            <a:srgbClr val="000000"/>
                          </a:solidFill>
                          <a:latin typeface="Calibri"/>
                        </a:rPr>
                        <a:t>dermatitis</a:t>
                      </a:r>
                      <a:r>
                        <a:rPr lang="tr-TR" sz="800" b="0" i="0" u="none" strike="noStrike" dirty="0">
                          <a:solidFill>
                            <a:srgbClr val="000000"/>
                          </a:solidFill>
                          <a:latin typeface="Calibri"/>
                        </a:rPr>
                        <a:t> olan veya olmayan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diğer yan etkilerdir. Deride döküntüler ve diğer yan etkiler görüldüğünde tedavi bırakılmalıdır.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ve aralıklı karın ağrısı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belirtiler bildirilmiştir. Yaygın </a:t>
                      </a:r>
                      <a:r>
                        <a:rPr lang="tr-TR" sz="800" b="0" i="0" u="none" strike="noStrike" dirty="0" err="1">
                          <a:solidFill>
                            <a:srgbClr val="000000"/>
                          </a:solidFill>
                          <a:latin typeface="Calibri"/>
                        </a:rPr>
                        <a:t>hipersensitiviti</a:t>
                      </a:r>
                      <a:r>
                        <a:rPr lang="tr-TR" sz="800" b="0" i="0" u="none" strike="noStrike" dirty="0">
                          <a:solidFill>
                            <a:srgbClr val="000000"/>
                          </a:solidFill>
                          <a:latin typeface="Calibri"/>
                        </a:rPr>
                        <a:t> </a:t>
                      </a:r>
                      <a:r>
                        <a:rPr lang="tr-TR" sz="800" b="0" i="0" u="none" strike="noStrike" dirty="0" err="1">
                          <a:solidFill>
                            <a:srgbClr val="000000"/>
                          </a:solidFill>
                          <a:latin typeface="Calibri"/>
                        </a:rPr>
                        <a:t>vaskülit</a:t>
                      </a:r>
                      <a:r>
                        <a:rPr lang="tr-TR" sz="800" b="0" i="0" u="none" strike="noStrike" dirty="0">
                          <a:solidFill>
                            <a:srgbClr val="000000"/>
                          </a:solidFill>
                          <a:latin typeface="Calibri"/>
                        </a:rPr>
                        <a:t> veya nekrotik </a:t>
                      </a:r>
                      <a:r>
                        <a:rPr lang="tr-TR" sz="800" b="0" i="0" u="none" strike="noStrike" dirty="0" err="1">
                          <a:solidFill>
                            <a:srgbClr val="000000"/>
                          </a:solidFill>
                          <a:latin typeface="Calibri"/>
                        </a:rPr>
                        <a:t>angitis</a:t>
                      </a:r>
                      <a:r>
                        <a:rPr lang="tr-TR" sz="800" b="0" i="0" u="none" strike="noStrike" dirty="0">
                          <a:solidFill>
                            <a:srgbClr val="000000"/>
                          </a:solidFill>
                          <a:latin typeface="Calibri"/>
                        </a:rPr>
                        <a:t> nadir </a:t>
                      </a:r>
                      <a:r>
                        <a:rPr lang="tr-TR" sz="800" b="0" i="0" u="none" strike="noStrike" dirty="0" err="1">
                          <a:solidFill>
                            <a:srgbClr val="000000"/>
                          </a:solidFill>
                          <a:latin typeface="Calibri"/>
                        </a:rPr>
                        <a:t>vasküler</a:t>
                      </a:r>
                      <a:r>
                        <a:rPr lang="tr-TR" sz="800" b="0" i="0" u="none" strike="noStrike" dirty="0">
                          <a:solidFill>
                            <a:srgbClr val="000000"/>
                          </a:solidFill>
                          <a:latin typeface="Calibri"/>
                        </a:rPr>
                        <a:t> yan etkilerin örnekleridir. </a:t>
                      </a:r>
                      <a:r>
                        <a:rPr lang="tr-TR" sz="800" b="0" i="0" u="none" strike="noStrike" dirty="0" err="1">
                          <a:solidFill>
                            <a:srgbClr val="000000"/>
                          </a:solidFill>
                          <a:latin typeface="Calibri"/>
                        </a:rPr>
                        <a:t>Allopurinol</a:t>
                      </a:r>
                      <a:r>
                        <a:rPr lang="tr-TR" sz="800" b="0" i="0" u="none" strike="noStrike" dirty="0">
                          <a:solidFill>
                            <a:srgbClr val="000000"/>
                          </a:solidFill>
                          <a:latin typeface="Calibri"/>
                        </a:rPr>
                        <a:t> alan birkaç hastada </a:t>
                      </a:r>
                      <a:r>
                        <a:rPr lang="tr-TR" sz="800" b="0" i="0" u="none" strike="noStrike" dirty="0" err="1">
                          <a:solidFill>
                            <a:srgbClr val="000000"/>
                          </a:solidFill>
                          <a:latin typeface="Calibri"/>
                        </a:rPr>
                        <a:t>periferal</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nöritis</a:t>
                      </a:r>
                      <a:r>
                        <a:rPr lang="tr-TR" sz="800" b="0" i="0" u="none" strike="noStrike" dirty="0">
                          <a:solidFill>
                            <a:srgbClr val="000000"/>
                          </a:solidFill>
                          <a:latin typeface="Calibri"/>
                        </a:rPr>
                        <a:t> görülmüştür. Özellikle böbrek ve karaciğer yetersizliği olan hastalarda tedavinin hemen kesilmesini gerektiren ateş,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cilt döküntüsü,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atak, böbrek fonksiyon bozukluğu gibi belirtiler gelişebilir. Ayrıca baş ağrısı, </a:t>
                      </a:r>
                      <a:r>
                        <a:rPr lang="tr-TR" sz="800" b="0" i="0" u="none" strike="noStrike" dirty="0" err="1">
                          <a:solidFill>
                            <a:srgbClr val="000000"/>
                          </a:solidFill>
                          <a:latin typeface="Calibri"/>
                        </a:rPr>
                        <a:t>vertigo</a:t>
                      </a:r>
                      <a:r>
                        <a:rPr lang="tr-TR" sz="800" b="0" i="0" u="none" strike="noStrike" dirty="0">
                          <a:solidFill>
                            <a:srgbClr val="000000"/>
                          </a:solidFill>
                          <a:latin typeface="Calibri"/>
                        </a:rPr>
                        <a:t>, </a:t>
                      </a:r>
                      <a:r>
                        <a:rPr lang="tr-TR" sz="800" b="0" i="0" u="none" strike="noStrike" dirty="0" err="1">
                          <a:solidFill>
                            <a:srgbClr val="000000"/>
                          </a:solidFill>
                          <a:latin typeface="Calibri"/>
                        </a:rPr>
                        <a:t>jinekomasti</a:t>
                      </a:r>
                      <a:r>
                        <a:rPr lang="tr-TR" sz="800" b="0" i="0" u="none" strike="noStrike" dirty="0">
                          <a:solidFill>
                            <a:srgbClr val="000000"/>
                          </a:solidFill>
                          <a:latin typeface="Calibri"/>
                        </a:rPr>
                        <a:t>, </a:t>
                      </a:r>
                      <a:r>
                        <a:rPr lang="tr-TR" sz="800" b="0" i="0" u="none" strike="noStrike" dirty="0" err="1">
                          <a:solidFill>
                            <a:srgbClr val="000000"/>
                          </a:solidFill>
                          <a:latin typeface="Calibri"/>
                        </a:rPr>
                        <a:t>agranülositoz</a:t>
                      </a:r>
                      <a:r>
                        <a:rPr lang="tr-TR" sz="800" b="0" i="0" u="none" strike="noStrike" dirty="0">
                          <a:solidFill>
                            <a:srgbClr val="000000"/>
                          </a:solidFill>
                          <a:latin typeface="Calibri"/>
                        </a:rPr>
                        <a:t>,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katarakt oluşabilir.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27382" y="908720"/>
          <a:ext cx="10849207" cy="4933874"/>
        </p:xfrm>
        <a:graphic>
          <a:graphicData uri="http://schemas.openxmlformats.org/drawingml/2006/table">
            <a:tbl>
              <a:tblPr/>
              <a:tblGrid>
                <a:gridCol w="306132"/>
                <a:gridCol w="738939"/>
                <a:gridCol w="1462043"/>
                <a:gridCol w="1246960"/>
                <a:gridCol w="2602121"/>
                <a:gridCol w="4493012"/>
              </a:tblGrid>
              <a:tr h="4933874">
                <a:tc>
                  <a:txBody>
                    <a:bodyPr/>
                    <a:lstStyle/>
                    <a:p>
                      <a:pPr algn="ctr" fontAlgn="ctr"/>
                      <a:r>
                        <a:rPr lang="tr-TR" sz="1000" b="1" i="0" u="none" strike="noStrike" dirty="0">
                          <a:solidFill>
                            <a:srgbClr val="000000"/>
                          </a:solidFill>
                          <a:latin typeface="Calibri"/>
                        </a:rPr>
                        <a:t>GUT İLACLARI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ALLOPİN Tablet(Allopurinol300 mg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Allopurinol primer veya sekonder gutla ilgili olan hiperüriseminin uzun süreli tedavisinde endikedir. Gut belirtisi olan veya olmayan primer veya sekonder ürik asit nefropatisinde hastalığın ilerlemesini önler. Günlük ürik asit atılımı 800 mg/gün (erkek hastalar) ve 750 mg/gün (kadın hastalar) üzerindeki ve tekrarlayan kalsiyum oksalat taşı olan hastaların tedavisinde endikedir. Kanser kemoterapisi gören lösemi, lenfoma ve diğer neoplastik hastalıkları olan hastalarda sekonder hiperüriseminin tedavisinde ve profilaksisinde endikedir. Allopurinol bu hastalarda akut ürik asit nefropatisi, böbrek taşları veya dokularda ürat birikimi gibi hiperürisemi komplikasyonlarını önler.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Maligniteye</a:t>
                      </a:r>
                      <a:r>
                        <a:rPr lang="tr-TR" sz="800" b="0" i="0" u="none" strike="noStrike" dirty="0">
                          <a:solidFill>
                            <a:srgbClr val="000000"/>
                          </a:solidFill>
                          <a:latin typeface="Calibri"/>
                        </a:rPr>
                        <a:t> bağlı olarak ortaya çıkan </a:t>
                      </a:r>
                      <a:r>
                        <a:rPr lang="tr-TR" sz="800" b="0" i="0" u="none" strike="noStrike" dirty="0" err="1">
                          <a:solidFill>
                            <a:srgbClr val="000000"/>
                          </a:solidFill>
                          <a:latin typeface="Calibri"/>
                        </a:rPr>
                        <a:t>sekonder</a:t>
                      </a:r>
                      <a:r>
                        <a:rPr lang="tr-TR" sz="800" b="0" i="0" u="none" strike="noStrike" dirty="0">
                          <a:solidFill>
                            <a:srgbClr val="000000"/>
                          </a:solidFill>
                          <a:latin typeface="Calibri"/>
                        </a:rPr>
                        <a:t> </a:t>
                      </a:r>
                      <a:r>
                        <a:rPr lang="tr-TR" sz="800" b="0" i="0" u="none" strike="noStrike" dirty="0" err="1">
                          <a:solidFill>
                            <a:srgbClr val="000000"/>
                          </a:solidFill>
                          <a:latin typeface="Calibri"/>
                        </a:rPr>
                        <a:t>hiperürisemiler</a:t>
                      </a:r>
                      <a:r>
                        <a:rPr lang="tr-TR" sz="800" b="0" i="0" u="none" strike="noStrike" dirty="0">
                          <a:solidFill>
                            <a:srgbClr val="000000"/>
                          </a:solidFill>
                          <a:latin typeface="Calibri"/>
                        </a:rPr>
                        <a:t> dışında çocuklarda ve daha önce </a:t>
                      </a:r>
                      <a:r>
                        <a:rPr lang="tr-TR" sz="800" b="0" i="0" u="none" strike="noStrike" dirty="0" err="1">
                          <a:solidFill>
                            <a:srgbClr val="000000"/>
                          </a:solidFill>
                          <a:latin typeface="Calibri"/>
                        </a:rPr>
                        <a:t>allopurinole</a:t>
                      </a:r>
                      <a:r>
                        <a:rPr lang="tr-TR" sz="800" b="0" i="0" u="none" strike="noStrike" dirty="0">
                          <a:solidFill>
                            <a:srgbClr val="000000"/>
                          </a:solidFill>
                          <a:latin typeface="Calibri"/>
                        </a:rPr>
                        <a:t> karşı şiddetli reaksiyon göstermiş hastalarda kullanılmamalıdır.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Etkili minimum doz günde 100-200 mg ve önerilen en yüksek doz günde 800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a:t>
                      </a:r>
                      <a:r>
                        <a:rPr lang="tr-TR" sz="800" b="0" i="0" u="none" strike="noStrike" dirty="0" err="1">
                          <a:solidFill>
                            <a:srgbClr val="000000"/>
                          </a:solidFill>
                          <a:latin typeface="Calibri"/>
                        </a:rPr>
                        <a:t>Allopurinol</a:t>
                      </a:r>
                      <a:r>
                        <a:rPr lang="tr-TR" sz="800" b="0" i="0" u="none" strike="noStrike" dirty="0">
                          <a:solidFill>
                            <a:srgbClr val="000000"/>
                          </a:solidFill>
                          <a:latin typeface="Calibri"/>
                        </a:rPr>
                        <a:t> dozajı hastalığın şiddetiyle değişir. Hafif gut olgularında ortalama dozaj 200-300 mg/gün, orta derecedeki gut olgularında ortalama dozaj 400-600 mg/gün,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hastalığın tedavisi sırasında ürik asit </a:t>
                      </a:r>
                      <a:r>
                        <a:rPr lang="tr-TR" sz="800" b="0" i="0" u="none" strike="noStrike" dirty="0" err="1">
                          <a:solidFill>
                            <a:srgbClr val="000000"/>
                          </a:solidFill>
                          <a:latin typeface="Calibri"/>
                        </a:rPr>
                        <a:t>nefropatisinin</a:t>
                      </a:r>
                      <a:r>
                        <a:rPr lang="tr-TR" sz="800" b="0" i="0" u="none" strike="noStrike" dirty="0">
                          <a:solidFill>
                            <a:srgbClr val="000000"/>
                          </a:solidFill>
                          <a:latin typeface="Calibri"/>
                        </a:rPr>
                        <a:t> önlenmesi için ortalama dozaj 600-800 mg/gün olarak önerilir.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Deri döküntüsü (genellikle </a:t>
                      </a:r>
                      <a:r>
                        <a:rPr lang="tr-TR" sz="800" b="0" i="0" u="none" strike="noStrike" dirty="0" err="1">
                          <a:solidFill>
                            <a:srgbClr val="000000"/>
                          </a:solidFill>
                          <a:latin typeface="Calibri"/>
                        </a:rPr>
                        <a:t>makulopapüler</a:t>
                      </a:r>
                      <a:r>
                        <a:rPr lang="tr-TR" sz="800" b="0" i="0" u="none" strike="noStrike" dirty="0">
                          <a:solidFill>
                            <a:srgbClr val="000000"/>
                          </a:solidFill>
                          <a:latin typeface="Calibri"/>
                        </a:rPr>
                        <a:t>) en genel yan etkidir. </a:t>
                      </a:r>
                      <a:r>
                        <a:rPr lang="tr-TR" sz="800" b="0" i="0" u="none" strike="noStrike" dirty="0" err="1">
                          <a:solidFill>
                            <a:srgbClr val="000000"/>
                          </a:solidFill>
                          <a:latin typeface="Calibri"/>
                        </a:rPr>
                        <a:t>Eksfoliatif</a:t>
                      </a:r>
                      <a:r>
                        <a:rPr lang="tr-TR" sz="800" b="0" i="0" u="none" strike="noStrike" dirty="0">
                          <a:solidFill>
                            <a:srgbClr val="000000"/>
                          </a:solidFill>
                          <a:latin typeface="Calibri"/>
                        </a:rPr>
                        <a:t>, ürtiker ve </a:t>
                      </a:r>
                      <a:r>
                        <a:rPr lang="tr-TR" sz="800" b="0" i="0" u="none" strike="noStrike" dirty="0" err="1">
                          <a:solidFill>
                            <a:srgbClr val="000000"/>
                          </a:solidFill>
                          <a:latin typeface="Calibri"/>
                        </a:rPr>
                        <a:t>purpurik</a:t>
                      </a:r>
                      <a:r>
                        <a:rPr lang="tr-TR" sz="800" b="0" i="0" u="none" strike="noStrike" dirty="0">
                          <a:solidFill>
                            <a:srgbClr val="000000"/>
                          </a:solidFill>
                          <a:latin typeface="Calibri"/>
                        </a:rPr>
                        <a:t> lezyonlar, </a:t>
                      </a:r>
                      <a:r>
                        <a:rPr lang="tr-TR" sz="800" b="0" i="0" u="none" strike="noStrike" dirty="0" err="1">
                          <a:solidFill>
                            <a:srgbClr val="000000"/>
                          </a:solidFill>
                          <a:latin typeface="Calibri"/>
                        </a:rPr>
                        <a:t>Stevens</a:t>
                      </a:r>
                      <a:r>
                        <a:rPr lang="tr-TR" sz="800" b="0" i="0" u="none" strike="noStrike" dirty="0">
                          <a:solidFill>
                            <a:srgbClr val="000000"/>
                          </a:solidFill>
                          <a:latin typeface="Calibri"/>
                        </a:rPr>
                        <a:t>-Johnson sendromu ve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a:t>
                      </a:r>
                      <a:r>
                        <a:rPr lang="tr-TR" sz="800" b="0" i="0" u="none" strike="noStrike" dirty="0" err="1">
                          <a:solidFill>
                            <a:srgbClr val="000000"/>
                          </a:solidFill>
                          <a:latin typeface="Calibri"/>
                        </a:rPr>
                        <a:t>epidermal</a:t>
                      </a:r>
                      <a:r>
                        <a:rPr lang="tr-TR" sz="800" b="0" i="0" u="none" strike="noStrike" dirty="0">
                          <a:solidFill>
                            <a:srgbClr val="000000"/>
                          </a:solidFill>
                          <a:latin typeface="Calibri"/>
                        </a:rPr>
                        <a:t> nekroz, </a:t>
                      </a:r>
                      <a:r>
                        <a:rPr lang="tr-TR" sz="800" b="0" i="0" u="none" strike="noStrike" dirty="0" err="1">
                          <a:solidFill>
                            <a:srgbClr val="000000"/>
                          </a:solidFill>
                          <a:latin typeface="Calibri"/>
                        </a:rPr>
                        <a:t>dermatitis</a:t>
                      </a:r>
                      <a:r>
                        <a:rPr lang="tr-TR" sz="800" b="0" i="0" u="none" strike="noStrike" dirty="0">
                          <a:solidFill>
                            <a:srgbClr val="000000"/>
                          </a:solidFill>
                          <a:latin typeface="Calibri"/>
                        </a:rPr>
                        <a:t> olan veya olmayan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diğer yan etkilerdir. Deride döküntüler ve diğer yan etkiler görüldüğünde tedavi bırakılmalıdır.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ve aralıklı karın ağrısı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belirtiler bildirilmiştir. Yaygın </a:t>
                      </a:r>
                      <a:r>
                        <a:rPr lang="tr-TR" sz="800" b="0" i="0" u="none" strike="noStrike" dirty="0" err="1">
                          <a:solidFill>
                            <a:srgbClr val="000000"/>
                          </a:solidFill>
                          <a:latin typeface="Calibri"/>
                        </a:rPr>
                        <a:t>hipersensitiviti</a:t>
                      </a:r>
                      <a:r>
                        <a:rPr lang="tr-TR" sz="800" b="0" i="0" u="none" strike="noStrike" dirty="0">
                          <a:solidFill>
                            <a:srgbClr val="000000"/>
                          </a:solidFill>
                          <a:latin typeface="Calibri"/>
                        </a:rPr>
                        <a:t> </a:t>
                      </a:r>
                      <a:r>
                        <a:rPr lang="tr-TR" sz="800" b="0" i="0" u="none" strike="noStrike" dirty="0" err="1">
                          <a:solidFill>
                            <a:srgbClr val="000000"/>
                          </a:solidFill>
                          <a:latin typeface="Calibri"/>
                        </a:rPr>
                        <a:t>vaskülit</a:t>
                      </a:r>
                      <a:r>
                        <a:rPr lang="tr-TR" sz="800" b="0" i="0" u="none" strike="noStrike" dirty="0">
                          <a:solidFill>
                            <a:srgbClr val="000000"/>
                          </a:solidFill>
                          <a:latin typeface="Calibri"/>
                        </a:rPr>
                        <a:t> veya nekrotik </a:t>
                      </a:r>
                      <a:r>
                        <a:rPr lang="tr-TR" sz="800" b="0" i="0" u="none" strike="noStrike" dirty="0" err="1">
                          <a:solidFill>
                            <a:srgbClr val="000000"/>
                          </a:solidFill>
                          <a:latin typeface="Calibri"/>
                        </a:rPr>
                        <a:t>angitis</a:t>
                      </a:r>
                      <a:r>
                        <a:rPr lang="tr-TR" sz="800" b="0" i="0" u="none" strike="noStrike" dirty="0">
                          <a:solidFill>
                            <a:srgbClr val="000000"/>
                          </a:solidFill>
                          <a:latin typeface="Calibri"/>
                        </a:rPr>
                        <a:t> nadir </a:t>
                      </a:r>
                      <a:r>
                        <a:rPr lang="tr-TR" sz="800" b="0" i="0" u="none" strike="noStrike" dirty="0" err="1">
                          <a:solidFill>
                            <a:srgbClr val="000000"/>
                          </a:solidFill>
                          <a:latin typeface="Calibri"/>
                        </a:rPr>
                        <a:t>vasküler</a:t>
                      </a:r>
                      <a:r>
                        <a:rPr lang="tr-TR" sz="800" b="0" i="0" u="none" strike="noStrike" dirty="0">
                          <a:solidFill>
                            <a:srgbClr val="000000"/>
                          </a:solidFill>
                          <a:latin typeface="Calibri"/>
                        </a:rPr>
                        <a:t> yan etkilerin örnekleridir. </a:t>
                      </a:r>
                      <a:r>
                        <a:rPr lang="tr-TR" sz="800" b="0" i="0" u="none" strike="noStrike" dirty="0" err="1">
                          <a:solidFill>
                            <a:srgbClr val="000000"/>
                          </a:solidFill>
                          <a:latin typeface="Calibri"/>
                        </a:rPr>
                        <a:t>Allopurinol</a:t>
                      </a:r>
                      <a:r>
                        <a:rPr lang="tr-TR" sz="800" b="0" i="0" u="none" strike="noStrike" dirty="0">
                          <a:solidFill>
                            <a:srgbClr val="000000"/>
                          </a:solidFill>
                          <a:latin typeface="Calibri"/>
                        </a:rPr>
                        <a:t> alan birkaç hastada </a:t>
                      </a:r>
                      <a:r>
                        <a:rPr lang="tr-TR" sz="800" b="0" i="0" u="none" strike="noStrike" dirty="0" err="1">
                          <a:solidFill>
                            <a:srgbClr val="000000"/>
                          </a:solidFill>
                          <a:latin typeface="Calibri"/>
                        </a:rPr>
                        <a:t>periferal</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nöritis</a:t>
                      </a:r>
                      <a:r>
                        <a:rPr lang="tr-TR" sz="800" b="0" i="0" u="none" strike="noStrike" dirty="0">
                          <a:solidFill>
                            <a:srgbClr val="000000"/>
                          </a:solidFill>
                          <a:latin typeface="Calibri"/>
                        </a:rPr>
                        <a:t> görülmüştür. Özellikle böbrek ve karaciğer yetersizliği olan hastalarda tedavinin hemen kesilmesini gerektiren ateş,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cilt döküntüsü,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atak, böbrek fonksiyon bozukluğu gibi belirtiler gelişebilir. Ayrıca baş ağrısı, </a:t>
                      </a:r>
                      <a:r>
                        <a:rPr lang="tr-TR" sz="800" b="0" i="0" u="none" strike="noStrike" dirty="0" err="1">
                          <a:solidFill>
                            <a:srgbClr val="000000"/>
                          </a:solidFill>
                          <a:latin typeface="Calibri"/>
                        </a:rPr>
                        <a:t>vertigo</a:t>
                      </a:r>
                      <a:r>
                        <a:rPr lang="tr-TR" sz="800" b="0" i="0" u="none" strike="noStrike" dirty="0">
                          <a:solidFill>
                            <a:srgbClr val="000000"/>
                          </a:solidFill>
                          <a:latin typeface="Calibri"/>
                        </a:rPr>
                        <a:t>, </a:t>
                      </a:r>
                      <a:r>
                        <a:rPr lang="tr-TR" sz="800" b="0" i="0" u="none" strike="noStrike" dirty="0" err="1">
                          <a:solidFill>
                            <a:srgbClr val="000000"/>
                          </a:solidFill>
                          <a:latin typeface="Calibri"/>
                        </a:rPr>
                        <a:t>jinekomasti</a:t>
                      </a:r>
                      <a:r>
                        <a:rPr lang="tr-TR" sz="800" b="0" i="0" u="none" strike="noStrike" dirty="0">
                          <a:solidFill>
                            <a:srgbClr val="000000"/>
                          </a:solidFill>
                          <a:latin typeface="Calibri"/>
                        </a:rPr>
                        <a:t>, </a:t>
                      </a:r>
                      <a:r>
                        <a:rPr lang="tr-TR" sz="800" b="0" i="0" u="none" strike="noStrike" dirty="0" err="1">
                          <a:solidFill>
                            <a:srgbClr val="000000"/>
                          </a:solidFill>
                          <a:latin typeface="Calibri"/>
                        </a:rPr>
                        <a:t>agranülositoz</a:t>
                      </a:r>
                      <a:r>
                        <a:rPr lang="tr-TR" sz="800" b="0" i="0" u="none" strike="noStrike" dirty="0">
                          <a:solidFill>
                            <a:srgbClr val="000000"/>
                          </a:solidFill>
                          <a:latin typeface="Calibri"/>
                        </a:rPr>
                        <a:t>,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katarakt oluşabilir.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15414" y="764705"/>
          <a:ext cx="10273141" cy="4989507"/>
        </p:xfrm>
        <a:graphic>
          <a:graphicData uri="http://schemas.openxmlformats.org/drawingml/2006/table">
            <a:tbl>
              <a:tblPr/>
              <a:tblGrid>
                <a:gridCol w="289877"/>
                <a:gridCol w="699703"/>
                <a:gridCol w="1384412"/>
                <a:gridCol w="1180749"/>
                <a:gridCol w="2463955"/>
                <a:gridCol w="4254445"/>
              </a:tblGrid>
              <a:tr h="4989507">
                <a:tc>
                  <a:txBody>
                    <a:bodyPr/>
                    <a:lstStyle/>
                    <a:p>
                      <a:pPr algn="ctr" fontAlgn="ctr"/>
                      <a:r>
                        <a:rPr lang="tr-TR" sz="1000" b="1" i="0" u="none" strike="noStrike" dirty="0">
                          <a:solidFill>
                            <a:srgbClr val="000000"/>
                          </a:solidFill>
                          <a:latin typeface="Calibri"/>
                        </a:rPr>
                        <a:t>GUT İLAÇLARI </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ÜRİKOLİZ Tablet(Allopurinol 300 mg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Allopurinol primer veya sekonder gutla ilgili olan hiperüriseminin uzun süreli tedavisinde endikedir. Gut belirtisi olan veya olmayan primer veya sekonder ürik asit nefropatisinde hastalığın ilerlemesini önler. Günlük ürik asit atılımı 800 mg/gün (erkek hastalar) ve 750 mg/gün (kadın hastalar) üzerindeki ve tekrarlayan kalsiyum oksalat taşı olan hastaların tedavisinde endikedir. Kanser kemoterapisi gören lösemi, lenfoma ve diğer neoplastik hastalıkları olan hastalarda sekonder hiperüriseminin tedavisinde ve profilaksisinde endikedir. Allopurinol bu hastalarda akut ürik asit nefropatisi, böbrek taşları veya dokularda ürat birikimi gibi hiperürisemi komplikasyonlarını önler.</a:t>
                      </a:r>
                      <a:br>
                        <a:rPr lang="tr-TR" sz="800" b="0" i="0" u="none" strike="noStrike">
                          <a:solidFill>
                            <a:srgbClr val="000000"/>
                          </a:solidFill>
                          <a:latin typeface="Calibri"/>
                        </a:rPr>
                      </a:br>
                      <a:endParaRPr lang="tr-TR" sz="800" b="0" i="0" u="none" strike="noStrike">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Maligniteye bağlı olarak ortaya çıkan sekonder hiperürisemiler dışında çocuklarda ve daha önce allopurinole karşı şiddetli reaksiyon göstermiş hastalarda kullanılmamalıdır.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Hafif gutta günlük ortalama doz 200-300 mg, orta şiddette gutta ise 400-600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Uygun doz 2 eşit parçada ya da tek doz olarak uygulanabilir. Minimal efektif doz günde 100-200 mg, maksimal önerilen doz ise 800 </a:t>
                      </a:r>
                      <a:r>
                        <a:rPr lang="tr-TR" sz="800" b="0" i="0" u="none" strike="noStrike" dirty="0" err="1">
                          <a:solidFill>
                            <a:srgbClr val="000000"/>
                          </a:solidFill>
                          <a:latin typeface="Calibri"/>
                        </a:rPr>
                        <a:t>mg'dır</a:t>
                      </a:r>
                      <a:r>
                        <a:rPr lang="tr-TR" sz="800" b="0" i="0" u="none" strike="noStrike" dirty="0">
                          <a:solidFill>
                            <a:srgbClr val="000000"/>
                          </a:solidFill>
                          <a:latin typeface="Calibri"/>
                        </a:rPr>
                        <a:t>.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hastaların tedavisi sırasında ürik asit </a:t>
                      </a:r>
                      <a:r>
                        <a:rPr lang="tr-TR" sz="800" b="0" i="0" u="none" strike="noStrike" dirty="0" err="1">
                          <a:solidFill>
                            <a:srgbClr val="000000"/>
                          </a:solidFill>
                          <a:latin typeface="Calibri"/>
                        </a:rPr>
                        <a:t>nefropatisinin</a:t>
                      </a:r>
                      <a:r>
                        <a:rPr lang="tr-TR" sz="800" b="0" i="0" u="none" strike="noStrike" dirty="0">
                          <a:solidFill>
                            <a:srgbClr val="000000"/>
                          </a:solidFill>
                          <a:latin typeface="Calibri"/>
                        </a:rPr>
                        <a:t> önlenmesinde 2-3 gün süreyle günde 600-800 mg uygulanır. </a:t>
                      </a:r>
                      <a:r>
                        <a:rPr lang="tr-TR" sz="800" b="0" i="0" u="none" strike="noStrike" dirty="0" err="1">
                          <a:solidFill>
                            <a:srgbClr val="000000"/>
                          </a:solidFill>
                          <a:latin typeface="Calibri"/>
                        </a:rPr>
                        <a:t>Rekürran</a:t>
                      </a:r>
                      <a:r>
                        <a:rPr lang="tr-TR" sz="800" b="0" i="0" u="none" strike="noStrike" dirty="0">
                          <a:solidFill>
                            <a:srgbClr val="000000"/>
                          </a:solidFill>
                          <a:latin typeface="Calibri"/>
                        </a:rPr>
                        <a:t> kalsiyum oksalat taşlarının </a:t>
                      </a:r>
                      <a:r>
                        <a:rPr lang="tr-TR" sz="800" b="0" i="0" u="none" strike="noStrike" dirty="0" err="1">
                          <a:solidFill>
                            <a:srgbClr val="000000"/>
                          </a:solidFill>
                          <a:latin typeface="Calibri"/>
                        </a:rPr>
                        <a:t>profilaktik</a:t>
                      </a:r>
                      <a:r>
                        <a:rPr lang="tr-TR" sz="800" b="0" i="0" u="none" strike="noStrike" dirty="0">
                          <a:solidFill>
                            <a:srgbClr val="000000"/>
                          </a:solidFill>
                          <a:latin typeface="Calibri"/>
                        </a:rPr>
                        <a:t> tedavisi için günde 200-300 mg önerilir. Çocuklarda </a:t>
                      </a:r>
                      <a:r>
                        <a:rPr lang="tr-TR" sz="800" b="0" i="0" u="none" strike="noStrike" dirty="0" err="1">
                          <a:solidFill>
                            <a:srgbClr val="000000"/>
                          </a:solidFill>
                          <a:latin typeface="Calibri"/>
                        </a:rPr>
                        <a:t>sekonder</a:t>
                      </a:r>
                      <a:r>
                        <a:rPr lang="tr-TR" sz="800" b="0" i="0" u="none" strike="noStrike" dirty="0">
                          <a:solidFill>
                            <a:srgbClr val="000000"/>
                          </a:solidFill>
                          <a:latin typeface="Calibri"/>
                        </a:rPr>
                        <a:t> </a:t>
                      </a:r>
                      <a:r>
                        <a:rPr lang="tr-TR" sz="800" b="0" i="0" u="none" strike="noStrike" dirty="0" err="1">
                          <a:solidFill>
                            <a:srgbClr val="000000"/>
                          </a:solidFill>
                          <a:latin typeface="Calibri"/>
                        </a:rPr>
                        <a:t>hiperürisemilerde</a:t>
                      </a:r>
                      <a:r>
                        <a:rPr lang="tr-TR" sz="800" b="0" i="0" u="none" strike="noStrike" dirty="0">
                          <a:solidFill>
                            <a:srgbClr val="000000"/>
                          </a:solidFill>
                          <a:latin typeface="Calibri"/>
                        </a:rPr>
                        <a:t> 6-10 yaş günde 300 mg önerilir.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Deri döküntüsü (genellikle </a:t>
                      </a:r>
                      <a:r>
                        <a:rPr lang="tr-TR" sz="800" b="0" i="0" u="none" strike="noStrike" dirty="0" err="1">
                          <a:solidFill>
                            <a:srgbClr val="000000"/>
                          </a:solidFill>
                          <a:latin typeface="Calibri"/>
                        </a:rPr>
                        <a:t>makulopapüler</a:t>
                      </a:r>
                      <a:r>
                        <a:rPr lang="tr-TR" sz="800" b="0" i="0" u="none" strike="noStrike" dirty="0">
                          <a:solidFill>
                            <a:srgbClr val="000000"/>
                          </a:solidFill>
                          <a:latin typeface="Calibri"/>
                        </a:rPr>
                        <a:t>) en genel yan etkidir. </a:t>
                      </a:r>
                      <a:r>
                        <a:rPr lang="tr-TR" sz="800" b="0" i="0" u="none" strike="noStrike" dirty="0" err="1">
                          <a:solidFill>
                            <a:srgbClr val="000000"/>
                          </a:solidFill>
                          <a:latin typeface="Calibri"/>
                        </a:rPr>
                        <a:t>Eksfoliatif</a:t>
                      </a:r>
                      <a:r>
                        <a:rPr lang="tr-TR" sz="800" b="0" i="0" u="none" strike="noStrike" dirty="0">
                          <a:solidFill>
                            <a:srgbClr val="000000"/>
                          </a:solidFill>
                          <a:latin typeface="Calibri"/>
                        </a:rPr>
                        <a:t>, ürtiker ve </a:t>
                      </a:r>
                      <a:r>
                        <a:rPr lang="tr-TR" sz="800" b="0" i="0" u="none" strike="noStrike" dirty="0" err="1">
                          <a:solidFill>
                            <a:srgbClr val="000000"/>
                          </a:solidFill>
                          <a:latin typeface="Calibri"/>
                        </a:rPr>
                        <a:t>purpurik</a:t>
                      </a:r>
                      <a:r>
                        <a:rPr lang="tr-TR" sz="800" b="0" i="0" u="none" strike="noStrike" dirty="0">
                          <a:solidFill>
                            <a:srgbClr val="000000"/>
                          </a:solidFill>
                          <a:latin typeface="Calibri"/>
                        </a:rPr>
                        <a:t> lezyonlar, </a:t>
                      </a:r>
                      <a:r>
                        <a:rPr lang="tr-TR" sz="800" b="0" i="0" u="none" strike="noStrike" dirty="0" err="1">
                          <a:solidFill>
                            <a:srgbClr val="000000"/>
                          </a:solidFill>
                          <a:latin typeface="Calibri"/>
                        </a:rPr>
                        <a:t>Stevens</a:t>
                      </a:r>
                      <a:r>
                        <a:rPr lang="tr-TR" sz="800" b="0" i="0" u="none" strike="noStrike" dirty="0">
                          <a:solidFill>
                            <a:srgbClr val="000000"/>
                          </a:solidFill>
                          <a:latin typeface="Calibri"/>
                        </a:rPr>
                        <a:t>-Johnson sendromu ve </a:t>
                      </a:r>
                      <a:r>
                        <a:rPr lang="tr-TR" sz="800" b="0" i="0" u="none" strike="noStrike" dirty="0" err="1">
                          <a:solidFill>
                            <a:srgbClr val="000000"/>
                          </a:solidFill>
                          <a:latin typeface="Calibri"/>
                        </a:rPr>
                        <a:t>toksik</a:t>
                      </a:r>
                      <a:r>
                        <a:rPr lang="tr-TR" sz="800" b="0" i="0" u="none" strike="noStrike" dirty="0">
                          <a:solidFill>
                            <a:srgbClr val="000000"/>
                          </a:solidFill>
                          <a:latin typeface="Calibri"/>
                        </a:rPr>
                        <a:t> </a:t>
                      </a:r>
                      <a:r>
                        <a:rPr lang="tr-TR" sz="800" b="0" i="0" u="none" strike="noStrike" dirty="0" err="1">
                          <a:solidFill>
                            <a:srgbClr val="000000"/>
                          </a:solidFill>
                          <a:latin typeface="Calibri"/>
                        </a:rPr>
                        <a:t>epidermal</a:t>
                      </a:r>
                      <a:r>
                        <a:rPr lang="tr-TR" sz="800" b="0" i="0" u="none" strike="noStrike" dirty="0">
                          <a:solidFill>
                            <a:srgbClr val="000000"/>
                          </a:solidFill>
                          <a:latin typeface="Calibri"/>
                        </a:rPr>
                        <a:t> nekroz, </a:t>
                      </a:r>
                      <a:r>
                        <a:rPr lang="tr-TR" sz="800" b="0" i="0" u="none" strike="noStrike" dirty="0" err="1">
                          <a:solidFill>
                            <a:srgbClr val="000000"/>
                          </a:solidFill>
                          <a:latin typeface="Calibri"/>
                        </a:rPr>
                        <a:t>dermatitis</a:t>
                      </a:r>
                      <a:r>
                        <a:rPr lang="tr-TR" sz="800" b="0" i="0" u="none" strike="noStrike" dirty="0">
                          <a:solidFill>
                            <a:srgbClr val="000000"/>
                          </a:solidFill>
                          <a:latin typeface="Calibri"/>
                        </a:rPr>
                        <a:t> olan veya olmayan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diğer yan etkilerdir. Deride döküntüler ve diğer yan etkiler görüldüğünde tedavi bırakılmalıdır.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ve aralıklı karın ağrısı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belirtiler bildirilmiştir. Yaygın </a:t>
                      </a:r>
                      <a:r>
                        <a:rPr lang="tr-TR" sz="800" b="0" i="0" u="none" strike="noStrike" dirty="0" err="1">
                          <a:solidFill>
                            <a:srgbClr val="000000"/>
                          </a:solidFill>
                          <a:latin typeface="Calibri"/>
                        </a:rPr>
                        <a:t>hipersensitiviti</a:t>
                      </a:r>
                      <a:r>
                        <a:rPr lang="tr-TR" sz="800" b="0" i="0" u="none" strike="noStrike" dirty="0">
                          <a:solidFill>
                            <a:srgbClr val="000000"/>
                          </a:solidFill>
                          <a:latin typeface="Calibri"/>
                        </a:rPr>
                        <a:t> </a:t>
                      </a:r>
                      <a:r>
                        <a:rPr lang="tr-TR" sz="800" b="0" i="0" u="none" strike="noStrike" dirty="0" err="1">
                          <a:solidFill>
                            <a:srgbClr val="000000"/>
                          </a:solidFill>
                          <a:latin typeface="Calibri"/>
                        </a:rPr>
                        <a:t>vaskülit</a:t>
                      </a:r>
                      <a:r>
                        <a:rPr lang="tr-TR" sz="800" b="0" i="0" u="none" strike="noStrike" dirty="0">
                          <a:solidFill>
                            <a:srgbClr val="000000"/>
                          </a:solidFill>
                          <a:latin typeface="Calibri"/>
                        </a:rPr>
                        <a:t> veya nekrotik </a:t>
                      </a:r>
                      <a:r>
                        <a:rPr lang="tr-TR" sz="800" b="0" i="0" u="none" strike="noStrike" dirty="0" err="1">
                          <a:solidFill>
                            <a:srgbClr val="000000"/>
                          </a:solidFill>
                          <a:latin typeface="Calibri"/>
                        </a:rPr>
                        <a:t>angitis</a:t>
                      </a:r>
                      <a:r>
                        <a:rPr lang="tr-TR" sz="800" b="0" i="0" u="none" strike="noStrike" dirty="0">
                          <a:solidFill>
                            <a:srgbClr val="000000"/>
                          </a:solidFill>
                          <a:latin typeface="Calibri"/>
                        </a:rPr>
                        <a:t> nadir </a:t>
                      </a:r>
                      <a:r>
                        <a:rPr lang="tr-TR" sz="800" b="0" i="0" u="none" strike="noStrike" dirty="0" err="1">
                          <a:solidFill>
                            <a:srgbClr val="000000"/>
                          </a:solidFill>
                          <a:latin typeface="Calibri"/>
                        </a:rPr>
                        <a:t>vasküler</a:t>
                      </a:r>
                      <a:r>
                        <a:rPr lang="tr-TR" sz="800" b="0" i="0" u="none" strike="noStrike" dirty="0">
                          <a:solidFill>
                            <a:srgbClr val="000000"/>
                          </a:solidFill>
                          <a:latin typeface="Calibri"/>
                        </a:rPr>
                        <a:t> yan etkilerin örnekleridir. </a:t>
                      </a:r>
                      <a:r>
                        <a:rPr lang="tr-TR" sz="800" b="0" i="0" u="none" strike="noStrike" dirty="0" err="1">
                          <a:solidFill>
                            <a:srgbClr val="000000"/>
                          </a:solidFill>
                          <a:latin typeface="Calibri"/>
                        </a:rPr>
                        <a:t>Allopurinol</a:t>
                      </a:r>
                      <a:r>
                        <a:rPr lang="tr-TR" sz="800" b="0" i="0" u="none" strike="noStrike" dirty="0">
                          <a:solidFill>
                            <a:srgbClr val="000000"/>
                          </a:solidFill>
                          <a:latin typeface="Calibri"/>
                        </a:rPr>
                        <a:t> alan birkaç hastada </a:t>
                      </a:r>
                      <a:r>
                        <a:rPr lang="tr-TR" sz="800" b="0" i="0" u="none" strike="noStrike" dirty="0" err="1">
                          <a:solidFill>
                            <a:srgbClr val="000000"/>
                          </a:solidFill>
                          <a:latin typeface="Calibri"/>
                        </a:rPr>
                        <a:t>periferal</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nöritis</a:t>
                      </a:r>
                      <a:r>
                        <a:rPr lang="tr-TR" sz="800" b="0" i="0" u="none" strike="noStrike" dirty="0">
                          <a:solidFill>
                            <a:srgbClr val="000000"/>
                          </a:solidFill>
                          <a:latin typeface="Calibri"/>
                        </a:rPr>
                        <a:t> görülmüştür. Özellikle böbrek ve karaciğer yetersizliği olan hastalarda tedavinin hemen kesilmesini gerektiren ateş,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cilt döküntüsü, </a:t>
                      </a:r>
                      <a:r>
                        <a:rPr lang="tr-TR" sz="800" b="0" i="0" u="none" strike="noStrike" dirty="0" err="1">
                          <a:solidFill>
                            <a:srgbClr val="000000"/>
                          </a:solidFill>
                          <a:latin typeface="Calibri"/>
                        </a:rPr>
                        <a:t>hepatik</a:t>
                      </a:r>
                      <a:r>
                        <a:rPr lang="tr-TR" sz="800" b="0" i="0" u="none" strike="noStrike" dirty="0">
                          <a:solidFill>
                            <a:srgbClr val="000000"/>
                          </a:solidFill>
                          <a:latin typeface="Calibri"/>
                        </a:rPr>
                        <a:t> atak, böbrek fonksiyon bozukluğu gibi belirtiler gelişebilir. Ayrıca baş ağrısı, </a:t>
                      </a:r>
                      <a:r>
                        <a:rPr lang="tr-TR" sz="800" b="0" i="0" u="none" strike="noStrike" dirty="0" err="1">
                          <a:solidFill>
                            <a:srgbClr val="000000"/>
                          </a:solidFill>
                          <a:latin typeface="Calibri"/>
                        </a:rPr>
                        <a:t>vertigo</a:t>
                      </a:r>
                      <a:r>
                        <a:rPr lang="tr-TR" sz="800" b="0" i="0" u="none" strike="noStrike" dirty="0">
                          <a:solidFill>
                            <a:srgbClr val="000000"/>
                          </a:solidFill>
                          <a:latin typeface="Calibri"/>
                        </a:rPr>
                        <a:t>, </a:t>
                      </a:r>
                      <a:r>
                        <a:rPr lang="tr-TR" sz="800" b="0" i="0" u="none" strike="noStrike" dirty="0" err="1">
                          <a:solidFill>
                            <a:srgbClr val="000000"/>
                          </a:solidFill>
                          <a:latin typeface="Calibri"/>
                        </a:rPr>
                        <a:t>jinekomasti</a:t>
                      </a:r>
                      <a:r>
                        <a:rPr lang="tr-TR" sz="800" b="0" i="0" u="none" strike="noStrike" dirty="0">
                          <a:solidFill>
                            <a:srgbClr val="000000"/>
                          </a:solidFill>
                          <a:latin typeface="Calibri"/>
                        </a:rPr>
                        <a:t>, </a:t>
                      </a:r>
                      <a:r>
                        <a:rPr lang="tr-TR" sz="800" b="0" i="0" u="none" strike="noStrike" dirty="0" err="1">
                          <a:solidFill>
                            <a:srgbClr val="000000"/>
                          </a:solidFill>
                          <a:latin typeface="Calibri"/>
                        </a:rPr>
                        <a:t>agranülositoz</a:t>
                      </a:r>
                      <a:r>
                        <a:rPr lang="tr-TR" sz="800" b="0" i="0" u="none" strike="noStrike" dirty="0">
                          <a:solidFill>
                            <a:srgbClr val="000000"/>
                          </a:solidFill>
                          <a:latin typeface="Calibri"/>
                        </a:rPr>
                        <a:t>, </a:t>
                      </a:r>
                      <a:r>
                        <a:rPr lang="tr-TR" sz="800" b="0" i="0" u="none" strike="noStrike" dirty="0" err="1">
                          <a:solidFill>
                            <a:srgbClr val="000000"/>
                          </a:solidFill>
                          <a:latin typeface="Calibri"/>
                        </a:rPr>
                        <a:t>hipereozinofili</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katarakt oluşabilir.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solidFill>
                  <a:srgbClr val="C00000"/>
                </a:solidFill>
                <a:latin typeface="Times New Roman" pitchFamily="18" charset="0"/>
                <a:cs typeface="Times New Roman" pitchFamily="18" charset="0"/>
              </a:rPr>
              <a:t>KAYNAKÇA</a:t>
            </a:r>
            <a:endParaRPr lang="tr-TR" sz="2400" dirty="0">
              <a:solidFill>
                <a:srgbClr val="C00000"/>
              </a:solidFill>
              <a:latin typeface="Times New Roman" pitchFamily="18" charset="0"/>
              <a:cs typeface="Times New Roman" pitchFamily="18" charset="0"/>
            </a:endParaRPr>
          </a:p>
        </p:txBody>
      </p:sp>
      <p:sp>
        <p:nvSpPr>
          <p:cNvPr id="3" name="2 İçerik Yer Tutucusu"/>
          <p:cNvSpPr>
            <a:spLocks noGrp="1"/>
          </p:cNvSpPr>
          <p:nvPr>
            <p:ph idx="1"/>
          </p:nvPr>
        </p:nvSpPr>
        <p:spPr/>
        <p:txBody>
          <a:bodyPr/>
          <a:lstStyle/>
          <a:p>
            <a:r>
              <a:rPr lang="tr-TR" dirty="0" smtClean="0">
                <a:latin typeface="Times New Roman" pitchFamily="18" charset="0"/>
                <a:cs typeface="Times New Roman" pitchFamily="18" charset="0"/>
                <a:hlinkClick r:id="rId2"/>
              </a:rPr>
              <a:t>http://www.</a:t>
            </a:r>
            <a:r>
              <a:rPr lang="tr-TR" dirty="0" err="1" smtClean="0">
                <a:latin typeface="Times New Roman" pitchFamily="18" charset="0"/>
                <a:cs typeface="Times New Roman" pitchFamily="18" charset="0"/>
                <a:hlinkClick r:id="rId2"/>
              </a:rPr>
              <a:t>onersuzer</a:t>
            </a:r>
            <a:r>
              <a:rPr lang="tr-TR" dirty="0" smtClean="0">
                <a:latin typeface="Times New Roman" pitchFamily="18" charset="0"/>
                <a:cs typeface="Times New Roman" pitchFamily="18" charset="0"/>
                <a:hlinkClick r:id="rId2"/>
              </a:rPr>
              <a:t>.net/eski/</a:t>
            </a:r>
            <a:r>
              <a:rPr lang="tr-TR" dirty="0" err="1" smtClean="0">
                <a:latin typeface="Times New Roman" pitchFamily="18" charset="0"/>
                <a:cs typeface="Times New Roman" pitchFamily="18" charset="0"/>
                <a:hlinkClick r:id="rId2"/>
              </a:rPr>
              <a:t>pdf</a:t>
            </a:r>
            <a:r>
              <a:rPr lang="tr-TR" dirty="0" smtClean="0">
                <a:latin typeface="Times New Roman" pitchFamily="18" charset="0"/>
                <a:cs typeface="Times New Roman" pitchFamily="18" charset="0"/>
                <a:hlinkClick r:id="rId2"/>
              </a:rPr>
              <a:t>/</a:t>
            </a:r>
            <a:r>
              <a:rPr lang="tr-TR" dirty="0" err="1" smtClean="0">
                <a:latin typeface="Times New Roman" pitchFamily="18" charset="0"/>
                <a:cs typeface="Times New Roman" pitchFamily="18" charset="0"/>
                <a:hlinkClick r:id="rId2"/>
              </a:rPr>
              <a:t>Ilac</a:t>
            </a:r>
            <a:r>
              <a:rPr lang="tr-TR" dirty="0" smtClean="0">
                <a:latin typeface="Times New Roman" pitchFamily="18" charset="0"/>
                <a:cs typeface="Times New Roman" pitchFamily="18" charset="0"/>
                <a:hlinkClick r:id="rId2"/>
              </a:rPr>
              <a:t>_</a:t>
            </a:r>
            <a:r>
              <a:rPr lang="tr-TR" dirty="0" err="1" smtClean="0">
                <a:latin typeface="Times New Roman" pitchFamily="18" charset="0"/>
                <a:cs typeface="Times New Roman" pitchFamily="18" charset="0"/>
                <a:hlinkClick r:id="rId2"/>
              </a:rPr>
              <a:t>etkilesim</a:t>
            </a:r>
            <a:r>
              <a:rPr lang="tr-TR" dirty="0" smtClean="0">
                <a:latin typeface="Times New Roman" pitchFamily="18" charset="0"/>
                <a:cs typeface="Times New Roman" pitchFamily="18" charset="0"/>
                <a:hlinkClick r:id="rId2"/>
              </a:rPr>
              <a:t>.</a:t>
            </a:r>
            <a:r>
              <a:rPr lang="tr-TR" dirty="0" err="1" smtClean="0">
                <a:latin typeface="Times New Roman" pitchFamily="18" charset="0"/>
                <a:cs typeface="Times New Roman" pitchFamily="18" charset="0"/>
                <a:hlinkClick r:id="rId2"/>
              </a:rPr>
              <a:t>pdf</a:t>
            </a:r>
            <a:endParaRPr lang="tr-TR" dirty="0" smtClean="0">
              <a:latin typeface="Times New Roman" pitchFamily="18" charset="0"/>
              <a:cs typeface="Times New Roman" pitchFamily="18" charset="0"/>
            </a:endParaRPr>
          </a:p>
          <a:p>
            <a:r>
              <a:rPr lang="tr-TR" dirty="0" smtClean="0">
                <a:latin typeface="Times New Roman" pitchFamily="18" charset="0"/>
                <a:cs typeface="Times New Roman" pitchFamily="18" charset="0"/>
              </a:rPr>
              <a:t>Temel ve Klinik </a:t>
            </a:r>
            <a:r>
              <a:rPr lang="tr-TR" smtClean="0">
                <a:latin typeface="Times New Roman" pitchFamily="18" charset="0"/>
                <a:cs typeface="Times New Roman" pitchFamily="18" charset="0"/>
              </a:rPr>
              <a:t>Farmakoloji Kitabı </a:t>
            </a:r>
            <a:endParaRPr lang="tr-TR" dirty="0" smtClean="0">
              <a:latin typeface="Times New Roman" pitchFamily="18" charset="0"/>
              <a:cs typeface="Times New Roman" pitchFamily="18" charset="0"/>
            </a:endParaRPr>
          </a:p>
          <a:p>
            <a:r>
              <a:rPr lang="tr-TR" dirty="0" smtClean="0">
                <a:hlinkClick r:id="rId3"/>
              </a:rPr>
              <a:t>https://1ilac.com/</a:t>
            </a:r>
            <a:endParaRPr lang="tr-TR" dirty="0" smtClean="0"/>
          </a:p>
          <a:p>
            <a:r>
              <a:rPr lang="tr-TR" dirty="0" smtClean="0">
                <a:hlinkClick r:id="rId4"/>
              </a:rPr>
              <a:t>https://www.ilacweb.com/</a:t>
            </a:r>
            <a:endParaRPr lang="tr-TR" dirty="0" smtClean="0"/>
          </a:p>
          <a:p>
            <a:r>
              <a:rPr lang="tr-TR" dirty="0" smtClean="0">
                <a:hlinkClick r:id="rId5"/>
              </a:rPr>
              <a:t>https://www.medikalhavuz.com/</a:t>
            </a:r>
            <a:endParaRPr lang="tr-TR" dirty="0" smtClean="0"/>
          </a:p>
          <a:p>
            <a:endParaRPr lang="tr-TR"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C5CA7E2-BEA2-4F1E-8C8E-4DADE5E9A3EA}"/>
              </a:ext>
            </a:extLst>
          </p:cNvPr>
          <p:cNvSpPr>
            <a:spLocks noGrp="1"/>
          </p:cNvSpPr>
          <p:nvPr>
            <p:ph type="title"/>
          </p:nvPr>
        </p:nvSpPr>
        <p:spPr>
          <a:xfrm>
            <a:off x="838200" y="365125"/>
            <a:ext cx="10515600" cy="1339941"/>
          </a:xfrm>
        </p:spPr>
        <p:txBody>
          <a:bodyPr/>
          <a:lstStyle/>
          <a:p>
            <a:pPr algn="ctr"/>
            <a:r>
              <a:rPr lang="tr-TR" sz="2400" b="1">
                <a:solidFill>
                  <a:srgbClr val="C00000"/>
                </a:solidFill>
                <a:latin typeface="Times New Roman"/>
                <a:cs typeface="Times New Roman"/>
              </a:rPr>
              <a:t>İLAÇLARIN ETKİSİNİ DEĞİŞTİREN FAKTÖRLER</a:t>
            </a:r>
            <a:endParaRPr lang="tr-TR" sz="1600" b="1">
              <a:solidFill>
                <a:srgbClr val="C00000"/>
              </a:solidFill>
              <a:latin typeface="Times New Roman"/>
              <a:cs typeface="Times New Roman"/>
            </a:endParaRPr>
          </a:p>
        </p:txBody>
      </p:sp>
      <p:sp>
        <p:nvSpPr>
          <p:cNvPr id="3" name="İçerik Yer Tutucusu 2">
            <a:extLst>
              <a:ext uri="{FF2B5EF4-FFF2-40B4-BE49-F238E27FC236}">
                <a16:creationId xmlns="" xmlns:a16="http://schemas.microsoft.com/office/drawing/2014/main" id="{E2BCA0C3-7BA4-4A98-82C5-7CD38CBE938A}"/>
              </a:ext>
            </a:extLst>
          </p:cNvPr>
          <p:cNvSpPr>
            <a:spLocks noGrp="1"/>
          </p:cNvSpPr>
          <p:nvPr>
            <p:ph idx="1"/>
          </p:nvPr>
        </p:nvSpPr>
        <p:spPr/>
        <p:txBody>
          <a:bodyPr vert="horz" lIns="91440" tIns="45720" rIns="91440" bIns="45720" rtlCol="0" anchor="ctr">
            <a:normAutofit/>
          </a:bodyPr>
          <a:lstStyle/>
          <a:p>
            <a:pPr algn="ctr">
              <a:buFont typeface="Wingdings" panose="020B0604020202020204" pitchFamily="34" charset="0"/>
              <a:buChar char="§"/>
            </a:pPr>
            <a:r>
              <a:rPr lang="tr-TR" sz="1600">
                <a:latin typeface="Times New Roman"/>
                <a:cs typeface="Calibri" panose="020F0502020204030204"/>
              </a:rPr>
              <a:t>İlacın veriliş yolu</a:t>
            </a:r>
            <a:endParaRPr lang="tr-TR"/>
          </a:p>
          <a:p>
            <a:pPr algn="ctr">
              <a:buFont typeface="Wingdings" panose="020B0604020202020204" pitchFamily="34" charset="0"/>
              <a:buChar char="§"/>
            </a:pPr>
            <a:r>
              <a:rPr lang="tr-TR" sz="1600">
                <a:latin typeface="Times New Roman"/>
                <a:cs typeface="Calibri" panose="020F0502020204030204"/>
              </a:rPr>
              <a:t>İlacın veriliş zamanı ( </a:t>
            </a:r>
            <a:r>
              <a:rPr lang="tr-TR" sz="1600" err="1">
                <a:latin typeface="Times New Roman"/>
                <a:cs typeface="Calibri" panose="020F0502020204030204"/>
              </a:rPr>
              <a:t>kronofarmakoloji</a:t>
            </a:r>
            <a:r>
              <a:rPr lang="tr-TR" sz="1600">
                <a:latin typeface="Times New Roman"/>
                <a:cs typeface="Calibri" panose="020F0502020204030204"/>
              </a:rPr>
              <a:t> )</a:t>
            </a:r>
          </a:p>
          <a:p>
            <a:pPr algn="ctr">
              <a:buFont typeface="Wingdings" panose="020B0604020202020204" pitchFamily="34" charset="0"/>
              <a:buChar char="§"/>
            </a:pPr>
            <a:r>
              <a:rPr lang="tr-TR" sz="1600">
                <a:latin typeface="Times New Roman"/>
                <a:cs typeface="Calibri" panose="020F0502020204030204"/>
              </a:rPr>
              <a:t>Vücut ağırlığı</a:t>
            </a:r>
          </a:p>
          <a:p>
            <a:pPr algn="ctr">
              <a:buFont typeface="Wingdings" panose="020B0604020202020204" pitchFamily="34" charset="0"/>
              <a:buChar char="§"/>
            </a:pPr>
            <a:r>
              <a:rPr lang="tr-TR" sz="1600">
                <a:latin typeface="Times New Roman"/>
                <a:cs typeface="Calibri" panose="020F0502020204030204"/>
              </a:rPr>
              <a:t>Yaş</a:t>
            </a:r>
          </a:p>
          <a:p>
            <a:pPr algn="ctr">
              <a:buFont typeface="Wingdings" panose="020B0604020202020204" pitchFamily="34" charset="0"/>
              <a:buChar char="§"/>
            </a:pPr>
            <a:r>
              <a:rPr lang="tr-TR" sz="1600">
                <a:latin typeface="Times New Roman"/>
                <a:cs typeface="Calibri" panose="020F0502020204030204"/>
              </a:rPr>
              <a:t>Eliminasyon organlarının hastalıkları</a:t>
            </a:r>
          </a:p>
          <a:p>
            <a:pPr algn="ctr">
              <a:buFont typeface="Wingdings" panose="020B0604020202020204" pitchFamily="34" charset="0"/>
              <a:buChar char="§"/>
            </a:pPr>
            <a:r>
              <a:rPr lang="tr-TR" sz="1600">
                <a:latin typeface="Times New Roman"/>
                <a:cs typeface="Calibri" panose="020F0502020204030204"/>
              </a:rPr>
              <a:t>Cinsiyet</a:t>
            </a:r>
          </a:p>
          <a:p>
            <a:pPr algn="ctr">
              <a:buFont typeface="Wingdings" panose="020B0604020202020204" pitchFamily="34" charset="0"/>
              <a:buChar char="§"/>
            </a:pPr>
            <a:r>
              <a:rPr lang="tr-TR" sz="1600">
                <a:latin typeface="Times New Roman"/>
                <a:cs typeface="Calibri" panose="020F0502020204030204"/>
              </a:rPr>
              <a:t>Genetik faktörler</a:t>
            </a:r>
          </a:p>
          <a:p>
            <a:pPr algn="ctr">
              <a:buFont typeface="Wingdings" panose="020B0604020202020204" pitchFamily="34" charset="0"/>
              <a:buChar char="§"/>
            </a:pPr>
            <a:r>
              <a:rPr lang="tr-TR" sz="1600">
                <a:latin typeface="Times New Roman"/>
                <a:cs typeface="Calibri" panose="020F0502020204030204"/>
              </a:rPr>
              <a:t>Tolerans</a:t>
            </a:r>
          </a:p>
          <a:p>
            <a:pPr algn="ctr">
              <a:buFont typeface="Wingdings" panose="020B0604020202020204" pitchFamily="34" charset="0"/>
              <a:buChar char="§"/>
            </a:pPr>
            <a:r>
              <a:rPr lang="tr-TR" sz="1600">
                <a:latin typeface="Times New Roman"/>
                <a:cs typeface="Calibri" panose="020F0502020204030204"/>
              </a:rPr>
              <a:t>Diğer ilaçların vücutta bulunması</a:t>
            </a:r>
          </a:p>
          <a:p>
            <a:pPr>
              <a:buFont typeface="Wingdings" panose="020B0604020202020204" pitchFamily="34" charset="0"/>
              <a:buChar char="§"/>
            </a:pPr>
            <a:endParaRPr lang="tr-TR">
              <a:cs typeface="Calibri" panose="020F0502020204030204"/>
            </a:endParaRPr>
          </a:p>
          <a:p>
            <a:pPr>
              <a:buFont typeface="Wingdings" panose="020B0604020202020204" pitchFamily="34" charset="0"/>
              <a:buChar char="§"/>
            </a:pPr>
            <a:endParaRPr lang="tr-TR">
              <a:cs typeface="Calibri" panose="020F0502020204030204"/>
            </a:endParaRPr>
          </a:p>
        </p:txBody>
      </p:sp>
    </p:spTree>
    <p:extLst>
      <p:ext uri="{BB962C8B-B14F-4D97-AF65-F5344CB8AC3E}">
        <p14:creationId xmlns:p14="http://schemas.microsoft.com/office/powerpoint/2010/main" val="2367411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9A55AD2B-C533-4016-BF0D-DC8CC478D09B}"/>
              </a:ext>
            </a:extLst>
          </p:cNvPr>
          <p:cNvSpPr>
            <a:spLocks noGrp="1"/>
          </p:cNvSpPr>
          <p:nvPr>
            <p:ph type="title"/>
          </p:nvPr>
        </p:nvSpPr>
        <p:spPr>
          <a:xfrm>
            <a:off x="838200" y="1472181"/>
            <a:ext cx="10515600" cy="1239299"/>
          </a:xfrm>
        </p:spPr>
        <p:txBody>
          <a:bodyPr/>
          <a:lstStyle/>
          <a:p>
            <a:pPr algn="ctr"/>
            <a:r>
              <a:rPr lang="tr-TR" sz="2400" b="1">
                <a:solidFill>
                  <a:srgbClr val="C00000"/>
                </a:solidFill>
                <a:latin typeface="Times New Roman"/>
                <a:cs typeface="Times New Roman"/>
              </a:rPr>
              <a:t>İLAÇLARIN AGONİSTİK ETKİLERİ I</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AF7FD254-E7B1-4991-A38A-466FB2F3160C}"/>
              </a:ext>
            </a:extLst>
          </p:cNvPr>
          <p:cNvSpPr>
            <a:spLocks noGrp="1"/>
          </p:cNvSpPr>
          <p:nvPr>
            <p:ph idx="1"/>
          </p:nvPr>
        </p:nvSpPr>
        <p:spPr>
          <a:xfrm>
            <a:off x="838200" y="2846417"/>
            <a:ext cx="10515600" cy="3330546"/>
          </a:xfrm>
        </p:spPr>
        <p:txBody>
          <a:bodyPr vert="horz" lIns="91440" tIns="45720" rIns="91440" bIns="45720" rtlCol="0" anchor="t">
            <a:normAutofit/>
          </a:bodyPr>
          <a:lstStyle/>
          <a:p>
            <a:pPr algn="ctr">
              <a:buFont typeface="Wingdings" panose="020B0604020202020204" pitchFamily="34" charset="0"/>
              <a:buChar char="§"/>
            </a:pPr>
            <a:r>
              <a:rPr lang="tr-TR" sz="1600" b="1" err="1">
                <a:latin typeface="Times New Roman"/>
                <a:cs typeface="Calibri" panose="020F0502020204030204"/>
              </a:rPr>
              <a:t>Agonizma</a:t>
            </a:r>
            <a:r>
              <a:rPr lang="tr-TR" sz="1600" b="1">
                <a:latin typeface="Times New Roman"/>
                <a:cs typeface="Calibri" panose="020F0502020204030204"/>
              </a:rPr>
              <a:t>: </a:t>
            </a:r>
            <a:r>
              <a:rPr lang="tr-TR" sz="1600">
                <a:latin typeface="Times New Roman"/>
                <a:cs typeface="Calibri" panose="020F0502020204030204"/>
              </a:rPr>
              <a:t>Bir ilacın etkisinin diğer bir ilaç tarafından arttırılması.</a:t>
            </a:r>
            <a:endParaRPr lang="tr-TR"/>
          </a:p>
          <a:p>
            <a:pPr algn="ctr">
              <a:buFont typeface="Wingdings" panose="020B0604020202020204" pitchFamily="34" charset="0"/>
              <a:buChar char="§"/>
            </a:pPr>
            <a:r>
              <a:rPr lang="tr-TR" sz="1600" b="1" err="1">
                <a:latin typeface="Times New Roman"/>
                <a:cs typeface="Calibri" panose="020F0502020204030204"/>
              </a:rPr>
              <a:t>Sumasyon</a:t>
            </a:r>
            <a:r>
              <a:rPr lang="tr-TR" sz="1600" b="1">
                <a:latin typeface="Times New Roman"/>
                <a:cs typeface="Calibri" panose="020F0502020204030204"/>
              </a:rPr>
              <a:t> (</a:t>
            </a:r>
            <a:r>
              <a:rPr lang="tr-TR" sz="1600" b="1" err="1">
                <a:latin typeface="Times New Roman"/>
                <a:cs typeface="Calibri" panose="020F0502020204030204"/>
              </a:rPr>
              <a:t>Aditif</a:t>
            </a:r>
            <a:r>
              <a:rPr lang="tr-TR" sz="1600" b="1">
                <a:latin typeface="Times New Roman"/>
                <a:cs typeface="Calibri" panose="020F0502020204030204"/>
              </a:rPr>
              <a:t> Etkileşme): </a:t>
            </a:r>
            <a:r>
              <a:rPr lang="tr-TR" sz="1600">
                <a:latin typeface="Times New Roman"/>
                <a:cs typeface="Calibri" panose="020F0502020204030204"/>
              </a:rPr>
              <a:t>Benzer etkiyi oluşturan ilaçlar birlikte verildiklerinde oluşturdukları kombine etkinin, bunların tek başlarına oluşturdukları etkilerim matematiksel toplamına eşit olmasıdır (1+1=2). </a:t>
            </a:r>
          </a:p>
          <a:p>
            <a:pPr algn="ctr">
              <a:buFont typeface="Wingdings" panose="020B0604020202020204" pitchFamily="34" charset="0"/>
              <a:buChar char="§"/>
            </a:pPr>
            <a:r>
              <a:rPr lang="tr-TR" sz="1600" err="1">
                <a:latin typeface="Times New Roman"/>
                <a:cs typeface="Calibri" panose="020F0502020204030204"/>
              </a:rPr>
              <a:t>Örn</a:t>
            </a:r>
            <a:r>
              <a:rPr lang="tr-TR" sz="1600">
                <a:latin typeface="Times New Roman"/>
                <a:cs typeface="Calibri" panose="020F0502020204030204"/>
              </a:rPr>
              <a:t>. </a:t>
            </a:r>
            <a:r>
              <a:rPr lang="tr-TR" sz="1600" err="1">
                <a:latin typeface="Times New Roman"/>
                <a:cs typeface="Calibri" panose="020F0502020204030204"/>
              </a:rPr>
              <a:t>Asetilsalisilik</a:t>
            </a:r>
            <a:r>
              <a:rPr lang="tr-TR" sz="1600">
                <a:latin typeface="Times New Roman"/>
                <a:cs typeface="Calibri" panose="020F0502020204030204"/>
              </a:rPr>
              <a:t> asit + </a:t>
            </a:r>
            <a:r>
              <a:rPr lang="tr-TR" sz="1600" err="1">
                <a:latin typeface="Times New Roman"/>
                <a:cs typeface="Calibri" panose="020F0502020204030204"/>
              </a:rPr>
              <a:t>parasetamol</a:t>
            </a:r>
            <a:r>
              <a:rPr lang="tr-TR" sz="1600">
                <a:latin typeface="Times New Roman"/>
                <a:cs typeface="Calibri" panose="020F0502020204030204"/>
              </a:rPr>
              <a:t> </a:t>
            </a:r>
            <a:endParaRPr lang="tr-TR"/>
          </a:p>
          <a:p>
            <a:pPr algn="ctr">
              <a:buFont typeface="Wingdings" panose="020B0604020202020204" pitchFamily="34" charset="0"/>
              <a:buChar char="§"/>
            </a:pPr>
            <a:endParaRPr lang="tr-TR" sz="1600">
              <a:latin typeface="Times New Roman"/>
              <a:cs typeface="Calibri" panose="020F0502020204030204"/>
            </a:endParaRPr>
          </a:p>
        </p:txBody>
      </p:sp>
    </p:spTree>
    <p:extLst>
      <p:ext uri="{BB962C8B-B14F-4D97-AF65-F5344CB8AC3E}">
        <p14:creationId xmlns:p14="http://schemas.microsoft.com/office/powerpoint/2010/main" val="3217961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4713952-CC16-4118-9184-7B3D22AF8222}"/>
              </a:ext>
            </a:extLst>
          </p:cNvPr>
          <p:cNvSpPr>
            <a:spLocks noGrp="1"/>
          </p:cNvSpPr>
          <p:nvPr>
            <p:ph type="title"/>
          </p:nvPr>
        </p:nvSpPr>
        <p:spPr>
          <a:xfrm>
            <a:off x="838200" y="1615954"/>
            <a:ext cx="10515600" cy="1239299"/>
          </a:xfrm>
        </p:spPr>
        <p:txBody>
          <a:bodyPr/>
          <a:lstStyle/>
          <a:p>
            <a:pPr algn="ctr"/>
            <a:r>
              <a:rPr lang="tr-TR" sz="2400" b="1">
                <a:solidFill>
                  <a:srgbClr val="C00000"/>
                </a:solidFill>
                <a:latin typeface="Times New Roman"/>
                <a:cs typeface="Times New Roman"/>
              </a:rPr>
              <a:t>İLAÇLARIN AGONİSTİK ETKİLERİ II</a:t>
            </a:r>
            <a:endParaRPr lang="tr-TR" sz="2400">
              <a:solidFill>
                <a:srgbClr val="C00000"/>
              </a:solidFill>
              <a:latin typeface="Times New Roman"/>
              <a:cs typeface="Times New Roman"/>
            </a:endParaRPr>
          </a:p>
        </p:txBody>
      </p:sp>
      <p:sp>
        <p:nvSpPr>
          <p:cNvPr id="3" name="İçerik Yer Tutucusu 2">
            <a:extLst>
              <a:ext uri="{FF2B5EF4-FFF2-40B4-BE49-F238E27FC236}">
                <a16:creationId xmlns="" xmlns:a16="http://schemas.microsoft.com/office/drawing/2014/main" id="{F27C31E1-CF59-4DB1-819C-963643B81CE9}"/>
              </a:ext>
            </a:extLst>
          </p:cNvPr>
          <p:cNvSpPr>
            <a:spLocks noGrp="1"/>
          </p:cNvSpPr>
          <p:nvPr>
            <p:ph idx="1"/>
          </p:nvPr>
        </p:nvSpPr>
        <p:spPr>
          <a:xfrm>
            <a:off x="838200" y="3119587"/>
            <a:ext cx="10515600" cy="3057376"/>
          </a:xfrm>
        </p:spPr>
        <p:txBody>
          <a:bodyPr vert="horz" lIns="91440" tIns="45720" rIns="91440" bIns="45720" rtlCol="0" anchor="t">
            <a:normAutofit/>
          </a:bodyPr>
          <a:lstStyle/>
          <a:p>
            <a:pPr algn="ctr">
              <a:buFont typeface="Wingdings" panose="020B0604020202020204" pitchFamily="34" charset="0"/>
              <a:buChar char="§"/>
            </a:pPr>
            <a:r>
              <a:rPr lang="tr-TR" sz="1600" b="1" err="1">
                <a:latin typeface="Times New Roman"/>
                <a:cs typeface="Calibri" panose="020F0502020204030204"/>
              </a:rPr>
              <a:t>Sinerjizm</a:t>
            </a:r>
            <a:r>
              <a:rPr lang="tr-TR" sz="1600" b="1">
                <a:latin typeface="Times New Roman"/>
                <a:cs typeface="Calibri" panose="020F0502020204030204"/>
              </a:rPr>
              <a:t>: </a:t>
            </a:r>
            <a:r>
              <a:rPr lang="tr-TR" sz="1600">
                <a:latin typeface="Times New Roman"/>
                <a:cs typeface="Calibri" panose="020F0502020204030204"/>
              </a:rPr>
              <a:t>Kombine edilen iki ilacın meydana getirdiği etkinin, her birinin tek başına meydana getireceği etkinin cebirsel toplamından daha büyük olması (1+1=3).  </a:t>
            </a:r>
            <a:r>
              <a:rPr lang="tr-TR" sz="1600" err="1">
                <a:latin typeface="Times New Roman"/>
                <a:cs typeface="Calibri" panose="020F0502020204030204"/>
              </a:rPr>
              <a:t>Örn</a:t>
            </a:r>
            <a:r>
              <a:rPr lang="tr-TR" sz="1600">
                <a:latin typeface="Times New Roman"/>
                <a:cs typeface="Calibri" panose="020F0502020204030204"/>
              </a:rPr>
              <a:t>. </a:t>
            </a:r>
            <a:r>
              <a:rPr lang="tr-TR" sz="1600" err="1">
                <a:latin typeface="Times New Roman"/>
                <a:cs typeface="Calibri" panose="020F0502020204030204"/>
              </a:rPr>
              <a:t>Ampisilin</a:t>
            </a:r>
            <a:r>
              <a:rPr lang="tr-TR" sz="1600">
                <a:latin typeface="Times New Roman"/>
                <a:cs typeface="Calibri" panose="020F0502020204030204"/>
              </a:rPr>
              <a:t> + </a:t>
            </a:r>
            <a:r>
              <a:rPr lang="tr-TR" sz="1600" err="1">
                <a:latin typeface="Times New Roman"/>
                <a:cs typeface="Calibri" panose="020F0502020204030204"/>
              </a:rPr>
              <a:t>Sulbaktam</a:t>
            </a:r>
            <a:r>
              <a:rPr lang="tr-TR" sz="1600">
                <a:latin typeface="Times New Roman"/>
                <a:cs typeface="Calibri" panose="020F0502020204030204"/>
              </a:rPr>
              <a:t> veya </a:t>
            </a:r>
            <a:r>
              <a:rPr lang="tr-TR" sz="1600" err="1">
                <a:latin typeface="Times New Roman"/>
                <a:cs typeface="Calibri" panose="020F0502020204030204"/>
              </a:rPr>
              <a:t>Trimetoprim</a:t>
            </a:r>
            <a:r>
              <a:rPr lang="tr-TR" sz="1600">
                <a:latin typeface="Times New Roman"/>
                <a:cs typeface="Calibri" panose="020F0502020204030204"/>
              </a:rPr>
              <a:t> + </a:t>
            </a:r>
            <a:r>
              <a:rPr lang="tr-TR" sz="1600" err="1">
                <a:latin typeface="Times New Roman"/>
                <a:cs typeface="Calibri" panose="020F0502020204030204"/>
              </a:rPr>
              <a:t>Sülfametoksazol</a:t>
            </a:r>
            <a:r>
              <a:rPr lang="tr-TR" sz="1600">
                <a:latin typeface="Times New Roman"/>
                <a:cs typeface="Calibri" panose="020F0502020204030204"/>
              </a:rPr>
              <a:t>.</a:t>
            </a:r>
            <a:endParaRPr lang="tr-TR">
              <a:latin typeface="Calibri" panose="020F0502020204030204"/>
              <a:cs typeface="Calibri" panose="020F0502020204030204"/>
            </a:endParaRPr>
          </a:p>
          <a:p>
            <a:pPr algn="ctr">
              <a:buFont typeface="Wingdings" panose="020B0604020202020204" pitchFamily="34" charset="0"/>
              <a:buChar char="§"/>
            </a:pPr>
            <a:r>
              <a:rPr lang="tr-TR" sz="1600" b="1" err="1">
                <a:latin typeface="Times New Roman"/>
                <a:cs typeface="Calibri" panose="020F0502020204030204"/>
              </a:rPr>
              <a:t>Potansiyalizayson</a:t>
            </a:r>
            <a:r>
              <a:rPr lang="tr-TR" sz="1600" b="1">
                <a:latin typeface="Times New Roman"/>
                <a:cs typeface="Calibri" panose="020F0502020204030204"/>
              </a:rPr>
              <a:t> (</a:t>
            </a:r>
            <a:r>
              <a:rPr lang="tr-TR" sz="1600" b="1" err="1">
                <a:latin typeface="Times New Roman"/>
                <a:cs typeface="Calibri" panose="020F0502020204030204"/>
              </a:rPr>
              <a:t>Supra-aditif</a:t>
            </a:r>
            <a:r>
              <a:rPr lang="tr-TR" sz="1600" b="1">
                <a:latin typeface="Times New Roman"/>
                <a:cs typeface="Calibri" panose="020F0502020204030204"/>
              </a:rPr>
              <a:t> Etki): </a:t>
            </a:r>
            <a:r>
              <a:rPr lang="tr-TR" sz="1600">
                <a:latin typeface="Times New Roman"/>
                <a:cs typeface="Calibri" panose="020F0502020204030204"/>
              </a:rPr>
              <a:t>Kendisi tek başına verildiğinde beklenen etkiyi yaratmayan bir ilacın diğer bir ilacın etkisini arttırmasıdır (0+1=2). </a:t>
            </a:r>
            <a:r>
              <a:rPr lang="tr-TR" sz="1600" err="1">
                <a:latin typeface="Times New Roman"/>
                <a:cs typeface="Calibri" panose="020F0502020204030204"/>
              </a:rPr>
              <a:t>Örn</a:t>
            </a:r>
            <a:r>
              <a:rPr lang="tr-TR" sz="1600">
                <a:latin typeface="Times New Roman"/>
                <a:cs typeface="Calibri" panose="020F0502020204030204"/>
              </a:rPr>
              <a:t>. Kokainin </a:t>
            </a:r>
            <a:r>
              <a:rPr lang="tr-TR" sz="1600" err="1">
                <a:latin typeface="Times New Roman"/>
                <a:cs typeface="Calibri" panose="020F0502020204030204"/>
              </a:rPr>
              <a:t>katekoleminlerin</a:t>
            </a:r>
            <a:r>
              <a:rPr lang="tr-TR" sz="1600">
                <a:latin typeface="Times New Roman"/>
                <a:cs typeface="Calibri" panose="020F0502020204030204"/>
              </a:rPr>
              <a:t> etkisini arttırması. Ayrıca bir ilaç diğerinin reseptör sıklığını artırarak etkisini </a:t>
            </a:r>
            <a:r>
              <a:rPr lang="tr-TR" sz="1600" err="1">
                <a:latin typeface="Times New Roman"/>
                <a:cs typeface="Calibri" panose="020F0502020204030204"/>
              </a:rPr>
              <a:t>potansiyalize</a:t>
            </a:r>
            <a:r>
              <a:rPr lang="tr-TR" sz="1600">
                <a:latin typeface="Times New Roman"/>
                <a:cs typeface="Calibri" panose="020F0502020204030204"/>
              </a:rPr>
              <a:t> edebilir  (</a:t>
            </a:r>
            <a:r>
              <a:rPr lang="tr-TR" sz="1600" err="1">
                <a:latin typeface="Times New Roman"/>
                <a:cs typeface="Calibri" panose="020F0502020204030204"/>
              </a:rPr>
              <a:t>Örn</a:t>
            </a:r>
            <a:r>
              <a:rPr lang="tr-TR" sz="1600">
                <a:latin typeface="Times New Roman"/>
                <a:cs typeface="Calibri" panose="020F0502020204030204"/>
              </a:rPr>
              <a:t>. Tiroksinin, beta reseptör sıklığını arttırıp </a:t>
            </a:r>
            <a:r>
              <a:rPr lang="tr-TR" sz="1600" err="1">
                <a:latin typeface="Times New Roman"/>
                <a:cs typeface="Calibri" panose="020F0502020204030204"/>
              </a:rPr>
              <a:t>katekoleminlerin</a:t>
            </a:r>
            <a:r>
              <a:rPr lang="tr-TR" sz="1600">
                <a:latin typeface="Times New Roman"/>
                <a:cs typeface="Calibri" panose="020F0502020204030204"/>
              </a:rPr>
              <a:t> etkisini </a:t>
            </a:r>
            <a:r>
              <a:rPr lang="tr-TR" sz="1600" err="1">
                <a:latin typeface="Times New Roman"/>
                <a:cs typeface="Calibri" panose="020F0502020204030204"/>
              </a:rPr>
              <a:t>potansiyelize</a:t>
            </a:r>
            <a:r>
              <a:rPr lang="tr-TR" sz="1600">
                <a:latin typeface="Times New Roman"/>
                <a:cs typeface="Calibri" panose="020F0502020204030204"/>
              </a:rPr>
              <a:t> etmesi). </a:t>
            </a:r>
          </a:p>
        </p:txBody>
      </p:sp>
    </p:spTree>
    <p:extLst>
      <p:ext uri="{BB962C8B-B14F-4D97-AF65-F5344CB8AC3E}">
        <p14:creationId xmlns:p14="http://schemas.microsoft.com/office/powerpoint/2010/main" val="389798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859EFA15-ED50-4DC7-BA47-3BBEBB69253A}"/>
              </a:ext>
            </a:extLst>
          </p:cNvPr>
          <p:cNvGraphicFramePr>
            <a:graphicFrameLocks noGrp="1"/>
          </p:cNvGraphicFramePr>
          <p:nvPr>
            <p:ph idx="1"/>
            <p:extLst>
              <p:ext uri="{D42A27DB-BD31-4B8C-83A1-F6EECF244321}">
                <p14:modId xmlns:p14="http://schemas.microsoft.com/office/powerpoint/2010/main" val="1543208106"/>
              </p:ext>
            </p:extLst>
          </p:nvPr>
        </p:nvGraphicFramePr>
        <p:xfrm>
          <a:off x="833886" y="1178943"/>
          <a:ext cx="10515600" cy="4195816"/>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579964334"/>
                    </a:ext>
                  </a:extLst>
                </a:gridCol>
                <a:gridCol w="3505200">
                  <a:extLst>
                    <a:ext uri="{9D8B030D-6E8A-4147-A177-3AD203B41FA5}">
                      <a16:colId xmlns="" xmlns:a16="http://schemas.microsoft.com/office/drawing/2014/main" val="2374940555"/>
                    </a:ext>
                  </a:extLst>
                </a:gridCol>
                <a:gridCol w="3505200">
                  <a:extLst>
                    <a:ext uri="{9D8B030D-6E8A-4147-A177-3AD203B41FA5}">
                      <a16:colId xmlns="" xmlns:a16="http://schemas.microsoft.com/office/drawing/2014/main" val="3487468783"/>
                    </a:ext>
                  </a:extLst>
                </a:gridCol>
              </a:tblGrid>
              <a:tr h="452087">
                <a:tc>
                  <a:txBody>
                    <a:bodyPr/>
                    <a:lstStyle/>
                    <a:p>
                      <a:pPr algn="ctr"/>
                      <a:r>
                        <a:rPr lang="tr-TR" sz="1600" b="1">
                          <a:solidFill>
                            <a:srgbClr val="000000"/>
                          </a:solidFill>
                          <a:latin typeface="Times New Roman"/>
                        </a:rPr>
                        <a:t>İLAÇ AGONİZMALARI İÇİN ÖRNEKLER</a:t>
                      </a:r>
                      <a:endParaRPr lang="tr-TR" b="1">
                        <a:solidFill>
                          <a:srgbClr val="000000"/>
                        </a:solidFill>
                      </a:endParaRP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175016796"/>
                  </a:ext>
                </a:extLst>
              </a:tr>
              <a:tr h="452087">
                <a:tc>
                  <a:txBody>
                    <a:bodyPr/>
                    <a:lstStyle/>
                    <a:p>
                      <a:pPr algn="ctr"/>
                      <a:r>
                        <a:rPr lang="tr-TR" sz="1600" b="1">
                          <a:solidFill>
                            <a:srgbClr val="000000"/>
                          </a:solidFill>
                          <a:latin typeface="Times New Roman"/>
                        </a:rPr>
                        <a:t>Birinci İlaç</a:t>
                      </a:r>
                      <a:endParaRPr lang="tr-TR">
                        <a:solidFill>
                          <a:srgbClr val="000000"/>
                        </a:solidFill>
                      </a:endParaRPr>
                    </a:p>
                  </a:txBody>
                  <a:tcPr/>
                </a:tc>
                <a:tc>
                  <a:txBody>
                    <a:bodyPr/>
                    <a:lstStyle/>
                    <a:p>
                      <a:pPr algn="ctr"/>
                      <a:r>
                        <a:rPr lang="tr-TR" sz="1600" b="1">
                          <a:solidFill>
                            <a:srgbClr val="000000"/>
                          </a:solidFill>
                          <a:latin typeface="Times New Roman"/>
                        </a:rPr>
                        <a:t>İkinci İlaç</a:t>
                      </a:r>
                      <a:endParaRPr lang="tr-TR">
                        <a:solidFill>
                          <a:srgbClr val="000000"/>
                        </a:solidFill>
                      </a:endParaRPr>
                    </a:p>
                  </a:txBody>
                  <a:tcPr/>
                </a:tc>
                <a:tc>
                  <a:txBody>
                    <a:bodyPr/>
                    <a:lstStyle/>
                    <a:p>
                      <a:pPr algn="ctr"/>
                      <a:r>
                        <a:rPr lang="tr-TR" sz="1600" b="1" err="1">
                          <a:solidFill>
                            <a:srgbClr val="000000"/>
                          </a:solidFill>
                          <a:latin typeface="Times New Roman"/>
                        </a:rPr>
                        <a:t>Agonizma</a:t>
                      </a:r>
                      <a:r>
                        <a:rPr lang="tr-TR" sz="1600" b="1">
                          <a:solidFill>
                            <a:srgbClr val="000000"/>
                          </a:solidFill>
                          <a:latin typeface="Times New Roman"/>
                        </a:rPr>
                        <a:t> Sonucu Oluşan Etki</a:t>
                      </a:r>
                      <a:endParaRPr lang="tr-TR">
                        <a:solidFill>
                          <a:srgbClr val="000000"/>
                        </a:solidFill>
                      </a:endParaRPr>
                    </a:p>
                  </a:txBody>
                  <a:tcPr/>
                </a:tc>
                <a:extLst>
                  <a:ext uri="{0D108BD9-81ED-4DB2-BD59-A6C34878D82A}">
                    <a16:rowId xmlns="" xmlns:a16="http://schemas.microsoft.com/office/drawing/2014/main" val="2192154336"/>
                  </a:ext>
                </a:extLst>
              </a:tr>
              <a:tr h="452087">
                <a:tc>
                  <a:txBody>
                    <a:bodyPr/>
                    <a:lstStyle/>
                    <a:p>
                      <a:pPr algn="ctr"/>
                      <a:r>
                        <a:rPr lang="tr-TR" sz="1600">
                          <a:latin typeface="Times New Roman"/>
                        </a:rPr>
                        <a:t>Alkol</a:t>
                      </a:r>
                    </a:p>
                  </a:txBody>
                  <a:tcPr/>
                </a:tc>
                <a:tc>
                  <a:txBody>
                    <a:bodyPr/>
                    <a:lstStyle/>
                    <a:p>
                      <a:pPr algn="ctr"/>
                      <a:r>
                        <a:rPr lang="tr-TR" sz="1600" err="1">
                          <a:latin typeface="Times New Roman"/>
                        </a:rPr>
                        <a:t>Sedatifler</a:t>
                      </a:r>
                    </a:p>
                  </a:txBody>
                  <a:tcPr/>
                </a:tc>
                <a:tc>
                  <a:txBody>
                    <a:bodyPr/>
                    <a:lstStyle/>
                    <a:p>
                      <a:pPr algn="ctr"/>
                      <a:r>
                        <a:rPr lang="tr-TR" sz="1600">
                          <a:latin typeface="Times New Roman"/>
                        </a:rPr>
                        <a:t>Aşırı </a:t>
                      </a:r>
                      <a:r>
                        <a:rPr lang="tr-TR" sz="1600" err="1">
                          <a:latin typeface="Times New Roman"/>
                        </a:rPr>
                        <a:t>Sedasyon</a:t>
                      </a:r>
                    </a:p>
                  </a:txBody>
                  <a:tcPr/>
                </a:tc>
                <a:extLst>
                  <a:ext uri="{0D108BD9-81ED-4DB2-BD59-A6C34878D82A}">
                    <a16:rowId xmlns="" xmlns:a16="http://schemas.microsoft.com/office/drawing/2014/main" val="2832192424"/>
                  </a:ext>
                </a:extLst>
              </a:tr>
              <a:tr h="452087">
                <a:tc>
                  <a:txBody>
                    <a:bodyPr/>
                    <a:lstStyle/>
                    <a:p>
                      <a:pPr algn="ctr"/>
                      <a:r>
                        <a:rPr lang="tr-TR" sz="1600" err="1">
                          <a:latin typeface="Times New Roman"/>
                        </a:rPr>
                        <a:t>Aminoglikozitler</a:t>
                      </a:r>
                    </a:p>
                  </a:txBody>
                  <a:tcPr/>
                </a:tc>
                <a:tc>
                  <a:txBody>
                    <a:bodyPr/>
                    <a:lstStyle/>
                    <a:p>
                      <a:pPr algn="ctr"/>
                      <a:r>
                        <a:rPr lang="tr-TR" sz="1600" err="1">
                          <a:latin typeface="Times New Roman"/>
                        </a:rPr>
                        <a:t>Furosemid</a:t>
                      </a:r>
                    </a:p>
                  </a:txBody>
                  <a:tcPr/>
                </a:tc>
                <a:tc>
                  <a:txBody>
                    <a:bodyPr/>
                    <a:lstStyle/>
                    <a:p>
                      <a:pPr algn="ctr"/>
                      <a:r>
                        <a:rPr lang="tr-TR" sz="1600" err="1">
                          <a:latin typeface="Times New Roman"/>
                        </a:rPr>
                        <a:t>Nefratoksik</a:t>
                      </a:r>
                      <a:r>
                        <a:rPr lang="tr-TR" sz="1600">
                          <a:latin typeface="Times New Roman"/>
                        </a:rPr>
                        <a:t> Etki</a:t>
                      </a:r>
                    </a:p>
                  </a:txBody>
                  <a:tcPr/>
                </a:tc>
                <a:extLst>
                  <a:ext uri="{0D108BD9-81ED-4DB2-BD59-A6C34878D82A}">
                    <a16:rowId xmlns="" xmlns:a16="http://schemas.microsoft.com/office/drawing/2014/main" val="3029232135"/>
                  </a:ext>
                </a:extLst>
              </a:tr>
              <a:tr h="452087">
                <a:tc>
                  <a:txBody>
                    <a:bodyPr/>
                    <a:lstStyle/>
                    <a:p>
                      <a:pPr algn="ctr"/>
                      <a:r>
                        <a:rPr lang="tr-TR" sz="1600">
                          <a:latin typeface="Times New Roman"/>
                        </a:rPr>
                        <a:t>ACE İnhibitörleri, </a:t>
                      </a:r>
                      <a:r>
                        <a:rPr lang="tr-TR" sz="1600" err="1">
                          <a:latin typeface="Times New Roman"/>
                        </a:rPr>
                        <a:t>Süksinilkolin</a:t>
                      </a:r>
                    </a:p>
                  </a:txBody>
                  <a:tcPr/>
                </a:tc>
                <a:tc>
                  <a:txBody>
                    <a:bodyPr/>
                    <a:lstStyle/>
                    <a:p>
                      <a:pPr algn="ctr"/>
                      <a:r>
                        <a:rPr lang="tr-TR" sz="1600">
                          <a:latin typeface="Times New Roman"/>
                        </a:rPr>
                        <a:t>K Koruyucu </a:t>
                      </a:r>
                      <a:r>
                        <a:rPr lang="tr-TR" sz="1600" err="1">
                          <a:latin typeface="Times New Roman"/>
                        </a:rPr>
                        <a:t>Diüretikler</a:t>
                      </a:r>
                    </a:p>
                  </a:txBody>
                  <a:tcPr/>
                </a:tc>
                <a:tc>
                  <a:txBody>
                    <a:bodyPr/>
                    <a:lstStyle/>
                    <a:p>
                      <a:pPr algn="ctr"/>
                      <a:r>
                        <a:rPr lang="tr-TR" sz="1600" err="1">
                          <a:latin typeface="Times New Roman"/>
                        </a:rPr>
                        <a:t>Hiperkalemi</a:t>
                      </a:r>
                    </a:p>
                  </a:txBody>
                  <a:tcPr/>
                </a:tc>
                <a:extLst>
                  <a:ext uri="{0D108BD9-81ED-4DB2-BD59-A6C34878D82A}">
                    <a16:rowId xmlns="" xmlns:a16="http://schemas.microsoft.com/office/drawing/2014/main" val="338949782"/>
                  </a:ext>
                </a:extLst>
              </a:tr>
              <a:tr h="452087">
                <a:tc>
                  <a:txBody>
                    <a:bodyPr/>
                    <a:lstStyle/>
                    <a:p>
                      <a:pPr algn="ctr"/>
                      <a:r>
                        <a:rPr lang="tr-TR" sz="1600">
                          <a:latin typeface="Times New Roman"/>
                        </a:rPr>
                        <a:t>Kürar </a:t>
                      </a:r>
                    </a:p>
                  </a:txBody>
                  <a:tcPr/>
                </a:tc>
                <a:tc>
                  <a:txBody>
                    <a:bodyPr/>
                    <a:lstStyle/>
                    <a:p>
                      <a:pPr algn="ctr"/>
                      <a:r>
                        <a:rPr lang="tr-TR" sz="1600" err="1">
                          <a:latin typeface="Times New Roman"/>
                        </a:rPr>
                        <a:t>Aminoglikozitler</a:t>
                      </a:r>
                    </a:p>
                  </a:txBody>
                  <a:tcPr/>
                </a:tc>
                <a:tc>
                  <a:txBody>
                    <a:bodyPr/>
                    <a:lstStyle/>
                    <a:p>
                      <a:pPr algn="ctr"/>
                      <a:r>
                        <a:rPr lang="tr-TR" sz="1600" err="1">
                          <a:latin typeface="Times New Roman"/>
                        </a:rPr>
                        <a:t>Nöromüsküler</a:t>
                      </a:r>
                      <a:r>
                        <a:rPr lang="tr-TR" sz="1600">
                          <a:latin typeface="Times New Roman"/>
                        </a:rPr>
                        <a:t> Blok Artışı</a:t>
                      </a:r>
                    </a:p>
                  </a:txBody>
                  <a:tcPr/>
                </a:tc>
                <a:extLst>
                  <a:ext uri="{0D108BD9-81ED-4DB2-BD59-A6C34878D82A}">
                    <a16:rowId xmlns="" xmlns:a16="http://schemas.microsoft.com/office/drawing/2014/main" val="85703594"/>
                  </a:ext>
                </a:extLst>
              </a:tr>
              <a:tr h="452087">
                <a:tc>
                  <a:txBody>
                    <a:bodyPr/>
                    <a:lstStyle/>
                    <a:p>
                      <a:pPr algn="ctr"/>
                      <a:r>
                        <a:rPr lang="tr-TR" sz="1600">
                          <a:latin typeface="Times New Roman"/>
                        </a:rPr>
                        <a:t>Aspirin</a:t>
                      </a:r>
                    </a:p>
                  </a:txBody>
                  <a:tcPr/>
                </a:tc>
                <a:tc>
                  <a:txBody>
                    <a:bodyPr/>
                    <a:lstStyle/>
                    <a:p>
                      <a:pPr algn="ctr"/>
                      <a:r>
                        <a:rPr lang="tr-TR" sz="1600" err="1">
                          <a:latin typeface="Times New Roman"/>
                        </a:rPr>
                        <a:t>Sülfonilüreler</a:t>
                      </a:r>
                    </a:p>
                  </a:txBody>
                  <a:tcPr/>
                </a:tc>
                <a:tc>
                  <a:txBody>
                    <a:bodyPr/>
                    <a:lstStyle/>
                    <a:p>
                      <a:pPr algn="ctr"/>
                      <a:r>
                        <a:rPr lang="tr-TR" sz="1600">
                          <a:latin typeface="Times New Roman"/>
                        </a:rPr>
                        <a:t>Hipoglisemi</a:t>
                      </a:r>
                    </a:p>
                  </a:txBody>
                  <a:tcPr/>
                </a:tc>
                <a:extLst>
                  <a:ext uri="{0D108BD9-81ED-4DB2-BD59-A6C34878D82A}">
                    <a16:rowId xmlns="" xmlns:a16="http://schemas.microsoft.com/office/drawing/2014/main" val="2190477364"/>
                  </a:ext>
                </a:extLst>
              </a:tr>
              <a:tr h="452087">
                <a:tc>
                  <a:txBody>
                    <a:bodyPr/>
                    <a:lstStyle/>
                    <a:p>
                      <a:pPr algn="ctr"/>
                      <a:r>
                        <a:rPr lang="tr-TR" sz="1600">
                          <a:latin typeface="Times New Roman"/>
                        </a:rPr>
                        <a:t>Aspirin</a:t>
                      </a:r>
                    </a:p>
                  </a:txBody>
                  <a:tcPr/>
                </a:tc>
                <a:tc>
                  <a:txBody>
                    <a:bodyPr/>
                    <a:lstStyle/>
                    <a:p>
                      <a:pPr algn="ctr"/>
                      <a:r>
                        <a:rPr lang="tr-TR" sz="1600" err="1">
                          <a:latin typeface="Times New Roman"/>
                        </a:rPr>
                        <a:t>Parasetamol</a:t>
                      </a:r>
                    </a:p>
                  </a:txBody>
                  <a:tcPr/>
                </a:tc>
                <a:tc>
                  <a:txBody>
                    <a:bodyPr/>
                    <a:lstStyle/>
                    <a:p>
                      <a:pPr algn="ctr"/>
                      <a:r>
                        <a:rPr lang="tr-TR" sz="1600">
                          <a:latin typeface="Times New Roman"/>
                        </a:rPr>
                        <a:t>Daha Fazla Analjezi</a:t>
                      </a:r>
                    </a:p>
                  </a:txBody>
                  <a:tcPr/>
                </a:tc>
                <a:extLst>
                  <a:ext uri="{0D108BD9-81ED-4DB2-BD59-A6C34878D82A}">
                    <a16:rowId xmlns="" xmlns:a16="http://schemas.microsoft.com/office/drawing/2014/main" val="1717445565"/>
                  </a:ext>
                </a:extLst>
              </a:tr>
              <a:tr h="452087">
                <a:tc>
                  <a:txBody>
                    <a:bodyPr/>
                    <a:lstStyle/>
                    <a:p>
                      <a:pPr algn="ctr"/>
                      <a:r>
                        <a:rPr lang="tr-TR" sz="1600">
                          <a:latin typeface="Times New Roman"/>
                        </a:rPr>
                        <a:t>İnsülin ve Oral </a:t>
                      </a:r>
                      <a:r>
                        <a:rPr lang="tr-TR" sz="1600" err="1">
                          <a:latin typeface="Times New Roman"/>
                        </a:rPr>
                        <a:t>Antidiyabetikler</a:t>
                      </a:r>
                    </a:p>
                  </a:txBody>
                  <a:tcPr/>
                </a:tc>
                <a:tc>
                  <a:txBody>
                    <a:bodyPr/>
                    <a:lstStyle/>
                    <a:p>
                      <a:pPr algn="ctr"/>
                      <a:r>
                        <a:rPr lang="tr-TR" sz="1600">
                          <a:latin typeface="Times New Roman"/>
                        </a:rPr>
                        <a:t>Beta-</a:t>
                      </a:r>
                      <a:r>
                        <a:rPr lang="tr-TR" sz="1600" err="1">
                          <a:latin typeface="Times New Roman"/>
                        </a:rPr>
                        <a:t>blokerler</a:t>
                      </a:r>
                    </a:p>
                  </a:txBody>
                  <a:tcPr/>
                </a:tc>
                <a:tc>
                  <a:txBody>
                    <a:bodyPr/>
                    <a:lstStyle/>
                    <a:p>
                      <a:pPr algn="ctr"/>
                      <a:r>
                        <a:rPr lang="tr-TR" sz="1600">
                          <a:latin typeface="Times New Roman"/>
                        </a:rPr>
                        <a:t>Hipoglisemi</a:t>
                      </a:r>
                    </a:p>
                  </a:txBody>
                  <a:tcPr/>
                </a:tc>
                <a:extLst>
                  <a:ext uri="{0D108BD9-81ED-4DB2-BD59-A6C34878D82A}">
                    <a16:rowId xmlns="" xmlns:a16="http://schemas.microsoft.com/office/drawing/2014/main" val="3706361153"/>
                  </a:ext>
                </a:extLst>
              </a:tr>
            </a:tbl>
          </a:graphicData>
        </a:graphic>
      </p:graphicFrame>
    </p:spTree>
    <p:extLst>
      <p:ext uri="{BB962C8B-B14F-4D97-AF65-F5344CB8AC3E}">
        <p14:creationId xmlns:p14="http://schemas.microsoft.com/office/powerpoint/2010/main" val="146249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4921CBD-FFB5-4686-94A5-0E0DAF6D93F6}"/>
              </a:ext>
            </a:extLst>
          </p:cNvPr>
          <p:cNvSpPr>
            <a:spLocks noGrp="1"/>
          </p:cNvSpPr>
          <p:nvPr>
            <p:ph type="title"/>
          </p:nvPr>
        </p:nvSpPr>
        <p:spPr>
          <a:xfrm>
            <a:off x="838200" y="1443427"/>
            <a:ext cx="10515600" cy="1411827"/>
          </a:xfrm>
        </p:spPr>
        <p:txBody>
          <a:bodyPr/>
          <a:lstStyle/>
          <a:p>
            <a:pPr algn="ctr"/>
            <a:r>
              <a:rPr lang="tr-TR" sz="2400" b="1">
                <a:solidFill>
                  <a:srgbClr val="C00000"/>
                </a:solidFill>
                <a:latin typeface="Times New Roman"/>
                <a:cs typeface="Times New Roman"/>
              </a:rPr>
              <a:t>İLAÇ ANTAGONİZMASI I </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642B81A9-B50E-4DDF-983E-5424983BFFEC}"/>
              </a:ext>
            </a:extLst>
          </p:cNvPr>
          <p:cNvSpPr>
            <a:spLocks noGrp="1"/>
          </p:cNvSpPr>
          <p:nvPr>
            <p:ph idx="1"/>
          </p:nvPr>
        </p:nvSpPr>
        <p:spPr>
          <a:xfrm>
            <a:off x="838200" y="3162720"/>
            <a:ext cx="10515600" cy="3014243"/>
          </a:xfrm>
        </p:spPr>
        <p:txBody>
          <a:bodyPr vert="horz" lIns="91440" tIns="45720" rIns="91440" bIns="45720" rtlCol="0" anchor="t">
            <a:normAutofit/>
          </a:bodyPr>
          <a:lstStyle/>
          <a:p>
            <a:pPr algn="ctr">
              <a:buFont typeface="Wingdings" panose="020B0604020202020204" pitchFamily="34" charset="0"/>
              <a:buChar char="§"/>
            </a:pPr>
            <a:r>
              <a:rPr lang="tr-TR" sz="1600" b="1">
                <a:latin typeface="Times New Roman"/>
                <a:cs typeface="Calibri" panose="020F0502020204030204"/>
              </a:rPr>
              <a:t>Kimyasal Antagonizma: </a:t>
            </a:r>
            <a:r>
              <a:rPr lang="tr-TR" sz="1600">
                <a:latin typeface="Times New Roman"/>
                <a:cs typeface="Calibri" panose="020F0502020204030204"/>
              </a:rPr>
              <a:t>Antagonistin, </a:t>
            </a:r>
            <a:r>
              <a:rPr lang="tr-TR" sz="1600" err="1">
                <a:latin typeface="Times New Roman"/>
                <a:cs typeface="Calibri" panose="020F0502020204030204"/>
              </a:rPr>
              <a:t>agonist</a:t>
            </a:r>
            <a:r>
              <a:rPr lang="tr-TR" sz="1600">
                <a:latin typeface="Times New Roman"/>
                <a:cs typeface="Calibri" panose="020F0502020204030204"/>
              </a:rPr>
              <a:t> ile kimyasal olarak birleşerek onu etkisiz hale getirmesidir. Kimyasal antagonistlerin çoğu antidot olarak kullanılır. </a:t>
            </a:r>
            <a:endParaRPr lang="tr-TR">
              <a:cs typeface="Calibri" panose="020F0502020204030204"/>
            </a:endParaRPr>
          </a:p>
          <a:p>
            <a:pPr algn="ctr">
              <a:buFont typeface="Wingdings" panose="020B0604020202020204" pitchFamily="34" charset="0"/>
              <a:buChar char="§"/>
            </a:pPr>
            <a:r>
              <a:rPr lang="tr-TR" sz="1600" b="1">
                <a:latin typeface="Times New Roman"/>
                <a:cs typeface="Calibri" panose="020F0502020204030204"/>
              </a:rPr>
              <a:t>Farmakolojik Antagonizma: </a:t>
            </a:r>
            <a:r>
              <a:rPr lang="tr-TR" sz="1600">
                <a:latin typeface="Times New Roman"/>
                <a:cs typeface="Calibri" panose="020F0502020204030204"/>
              </a:rPr>
              <a:t>Etkileri doğrudan veya dolaylı olarak aynı reseptöre bağlanabilen iki ilaç arasındaki antagonizma şeklidir. Farmakolojik antagonizma </a:t>
            </a:r>
            <a:r>
              <a:rPr lang="tr-TR" sz="1600" err="1">
                <a:latin typeface="Times New Roman"/>
                <a:cs typeface="Calibri" panose="020F0502020204030204"/>
              </a:rPr>
              <a:t>kompetetif</a:t>
            </a:r>
            <a:r>
              <a:rPr lang="tr-TR" sz="1600">
                <a:latin typeface="Times New Roman"/>
                <a:cs typeface="Calibri" panose="020F0502020204030204"/>
              </a:rPr>
              <a:t>  veya </a:t>
            </a:r>
            <a:r>
              <a:rPr lang="tr-TR" sz="1600" err="1">
                <a:latin typeface="Times New Roman"/>
                <a:cs typeface="Calibri" panose="020F0502020204030204"/>
              </a:rPr>
              <a:t>non-kompetetif</a:t>
            </a:r>
            <a:r>
              <a:rPr lang="tr-TR" sz="1600">
                <a:latin typeface="Times New Roman"/>
                <a:cs typeface="Calibri" panose="020F0502020204030204"/>
              </a:rPr>
              <a:t> türde olabilir. </a:t>
            </a:r>
          </a:p>
        </p:txBody>
      </p:sp>
    </p:spTree>
    <p:extLst>
      <p:ext uri="{BB962C8B-B14F-4D97-AF65-F5344CB8AC3E}">
        <p14:creationId xmlns:p14="http://schemas.microsoft.com/office/powerpoint/2010/main" val="1202373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D4FDBC68-6749-40EA-BA60-35EFD8C81A0E}"/>
              </a:ext>
            </a:extLst>
          </p:cNvPr>
          <p:cNvGraphicFramePr>
            <a:graphicFrameLocks noGrp="1"/>
          </p:cNvGraphicFramePr>
          <p:nvPr>
            <p:ph idx="1"/>
            <p:extLst>
              <p:ext uri="{D42A27DB-BD31-4B8C-83A1-F6EECF244321}">
                <p14:modId xmlns:p14="http://schemas.microsoft.com/office/powerpoint/2010/main" val="4026514336"/>
              </p:ext>
            </p:extLst>
          </p:nvPr>
        </p:nvGraphicFramePr>
        <p:xfrm>
          <a:off x="838200" y="1825625"/>
          <a:ext cx="10515600" cy="333756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1781772727"/>
                    </a:ext>
                  </a:extLst>
                </a:gridCol>
                <a:gridCol w="5257800">
                  <a:extLst>
                    <a:ext uri="{9D8B030D-6E8A-4147-A177-3AD203B41FA5}">
                      <a16:colId xmlns="" xmlns:a16="http://schemas.microsoft.com/office/drawing/2014/main" val="3411032075"/>
                    </a:ext>
                  </a:extLst>
                </a:gridCol>
              </a:tblGrid>
              <a:tr h="370840">
                <a:tc>
                  <a:txBody>
                    <a:bodyPr/>
                    <a:lstStyle/>
                    <a:p>
                      <a:pPr algn="ctr"/>
                      <a:r>
                        <a:rPr lang="tr-TR" sz="1600" b="1">
                          <a:solidFill>
                            <a:srgbClr val="000000"/>
                          </a:solidFill>
                          <a:latin typeface="Times New Roman"/>
                        </a:rPr>
                        <a:t>FARMAKOLOJİK ANTAGONİZMA İÇİN ÖRNEKLER</a:t>
                      </a:r>
                      <a:endParaRPr lang="tr-TR" b="1">
                        <a:solidFill>
                          <a:srgbClr val="000000"/>
                        </a:solidFill>
                      </a:endParaRPr>
                    </a:p>
                  </a:txBody>
                  <a:tcPr/>
                </a:tc>
                <a:tc>
                  <a:txBody>
                    <a:bodyPr/>
                    <a:lstStyle/>
                    <a:p>
                      <a:pPr algn="ctr"/>
                      <a:endParaRPr lang="tr-TR"/>
                    </a:p>
                  </a:txBody>
                  <a:tcPr/>
                </a:tc>
                <a:extLst>
                  <a:ext uri="{0D108BD9-81ED-4DB2-BD59-A6C34878D82A}">
                    <a16:rowId xmlns="" xmlns:a16="http://schemas.microsoft.com/office/drawing/2014/main" val="3480925628"/>
                  </a:ext>
                </a:extLst>
              </a:tr>
              <a:tr h="370840">
                <a:tc>
                  <a:txBody>
                    <a:bodyPr/>
                    <a:lstStyle/>
                    <a:p>
                      <a:pPr algn="ctr"/>
                      <a:r>
                        <a:rPr lang="tr-TR" sz="1600" b="1">
                          <a:latin typeface="Times New Roman"/>
                        </a:rPr>
                        <a:t>İLAÇ </a:t>
                      </a:r>
                    </a:p>
                  </a:txBody>
                  <a:tcPr/>
                </a:tc>
                <a:tc>
                  <a:txBody>
                    <a:bodyPr/>
                    <a:lstStyle/>
                    <a:p>
                      <a:pPr algn="ctr"/>
                      <a:r>
                        <a:rPr lang="tr-TR" sz="1600" b="1">
                          <a:latin typeface="Times New Roman"/>
                        </a:rPr>
                        <a:t>FARMAKOLOJİK ANTAGONİSTİ</a:t>
                      </a:r>
                    </a:p>
                  </a:txBody>
                  <a:tcPr/>
                </a:tc>
                <a:extLst>
                  <a:ext uri="{0D108BD9-81ED-4DB2-BD59-A6C34878D82A}">
                    <a16:rowId xmlns="" xmlns:a16="http://schemas.microsoft.com/office/drawing/2014/main" val="2888584207"/>
                  </a:ext>
                </a:extLst>
              </a:tr>
              <a:tr h="370840">
                <a:tc>
                  <a:txBody>
                    <a:bodyPr/>
                    <a:lstStyle/>
                    <a:p>
                      <a:pPr algn="ctr"/>
                      <a:r>
                        <a:rPr lang="tr-TR" sz="1600">
                          <a:latin typeface="Times New Roman"/>
                        </a:rPr>
                        <a:t>Atropin</a:t>
                      </a:r>
                    </a:p>
                  </a:txBody>
                  <a:tcPr/>
                </a:tc>
                <a:tc>
                  <a:txBody>
                    <a:bodyPr/>
                    <a:lstStyle/>
                    <a:p>
                      <a:pPr algn="ctr"/>
                      <a:r>
                        <a:rPr lang="tr-TR" sz="1600" err="1">
                          <a:latin typeface="Times New Roman"/>
                        </a:rPr>
                        <a:t>Fizostigmin</a:t>
                      </a:r>
                    </a:p>
                  </a:txBody>
                  <a:tcPr/>
                </a:tc>
                <a:extLst>
                  <a:ext uri="{0D108BD9-81ED-4DB2-BD59-A6C34878D82A}">
                    <a16:rowId xmlns="" xmlns:a16="http://schemas.microsoft.com/office/drawing/2014/main" val="3730783170"/>
                  </a:ext>
                </a:extLst>
              </a:tr>
              <a:tr h="370840">
                <a:tc>
                  <a:txBody>
                    <a:bodyPr/>
                    <a:lstStyle/>
                    <a:p>
                      <a:pPr algn="ctr"/>
                      <a:r>
                        <a:rPr lang="tr-TR" sz="1600" err="1">
                          <a:latin typeface="Times New Roman"/>
                        </a:rPr>
                        <a:t>Benzodiazepinler</a:t>
                      </a:r>
                    </a:p>
                  </a:txBody>
                  <a:tcPr/>
                </a:tc>
                <a:tc>
                  <a:txBody>
                    <a:bodyPr/>
                    <a:lstStyle/>
                    <a:p>
                      <a:pPr algn="ctr"/>
                      <a:r>
                        <a:rPr lang="tr-TR" sz="1600" err="1">
                          <a:latin typeface="Times New Roman"/>
                        </a:rPr>
                        <a:t>Flumazenil</a:t>
                      </a:r>
                    </a:p>
                  </a:txBody>
                  <a:tcPr/>
                </a:tc>
                <a:extLst>
                  <a:ext uri="{0D108BD9-81ED-4DB2-BD59-A6C34878D82A}">
                    <a16:rowId xmlns="" xmlns:a16="http://schemas.microsoft.com/office/drawing/2014/main" val="216006929"/>
                  </a:ext>
                </a:extLst>
              </a:tr>
              <a:tr h="370840">
                <a:tc>
                  <a:txBody>
                    <a:bodyPr/>
                    <a:lstStyle/>
                    <a:p>
                      <a:pPr algn="ctr"/>
                      <a:r>
                        <a:rPr lang="tr-TR" sz="1600" err="1">
                          <a:latin typeface="Times New Roman"/>
                        </a:rPr>
                        <a:t>Histamin</a:t>
                      </a:r>
                    </a:p>
                  </a:txBody>
                  <a:tcPr/>
                </a:tc>
                <a:tc>
                  <a:txBody>
                    <a:bodyPr/>
                    <a:lstStyle/>
                    <a:p>
                      <a:pPr algn="ctr"/>
                      <a:r>
                        <a:rPr lang="tr-TR" sz="1600" err="1">
                          <a:latin typeface="Times New Roman"/>
                        </a:rPr>
                        <a:t>Antihistaminikler</a:t>
                      </a:r>
                    </a:p>
                  </a:txBody>
                  <a:tcPr/>
                </a:tc>
                <a:extLst>
                  <a:ext uri="{0D108BD9-81ED-4DB2-BD59-A6C34878D82A}">
                    <a16:rowId xmlns="" xmlns:a16="http://schemas.microsoft.com/office/drawing/2014/main" val="1344757003"/>
                  </a:ext>
                </a:extLst>
              </a:tr>
              <a:tr h="370840">
                <a:tc>
                  <a:txBody>
                    <a:bodyPr/>
                    <a:lstStyle/>
                    <a:p>
                      <a:pPr algn="ctr"/>
                      <a:r>
                        <a:rPr lang="tr-TR" sz="1600" err="1">
                          <a:latin typeface="Times New Roman"/>
                        </a:rPr>
                        <a:t>Muskarinik</a:t>
                      </a:r>
                      <a:r>
                        <a:rPr lang="tr-TR" sz="1600">
                          <a:latin typeface="Times New Roman"/>
                        </a:rPr>
                        <a:t> İlaçlar, </a:t>
                      </a:r>
                      <a:r>
                        <a:rPr lang="tr-TR" sz="1600" b="0" i="0" u="none" strike="noStrike" noProof="0" err="1">
                          <a:latin typeface="Times New Roman"/>
                        </a:rPr>
                        <a:t>Asetilkolin</a:t>
                      </a:r>
                      <a:r>
                        <a:rPr lang="tr-TR" sz="1600" b="0" i="0" u="none" strike="noStrike" noProof="0">
                          <a:latin typeface="Times New Roman"/>
                        </a:rPr>
                        <a:t> </a:t>
                      </a:r>
                      <a:r>
                        <a:rPr lang="tr-TR" sz="1600" b="0" i="0" u="none" strike="noStrike" noProof="0" err="1">
                          <a:latin typeface="Times New Roman"/>
                        </a:rPr>
                        <a:t>Esteraz</a:t>
                      </a:r>
                      <a:r>
                        <a:rPr lang="tr-TR" sz="1600" b="0" i="0" u="none" strike="noStrike" noProof="0">
                          <a:latin typeface="Times New Roman"/>
                        </a:rPr>
                        <a:t> İnhibitörleri</a:t>
                      </a:r>
                      <a:endParaRPr lang="tr-TR" sz="1600">
                        <a:latin typeface="Times New Roman"/>
                      </a:endParaRPr>
                    </a:p>
                  </a:txBody>
                  <a:tcPr/>
                </a:tc>
                <a:tc>
                  <a:txBody>
                    <a:bodyPr/>
                    <a:lstStyle/>
                    <a:p>
                      <a:pPr algn="ctr"/>
                      <a:r>
                        <a:rPr lang="tr-TR" sz="1600">
                          <a:latin typeface="Times New Roman"/>
                        </a:rPr>
                        <a:t>Atropin</a:t>
                      </a:r>
                    </a:p>
                  </a:txBody>
                  <a:tcPr/>
                </a:tc>
                <a:extLst>
                  <a:ext uri="{0D108BD9-81ED-4DB2-BD59-A6C34878D82A}">
                    <a16:rowId xmlns="" xmlns:a16="http://schemas.microsoft.com/office/drawing/2014/main" val="4234628687"/>
                  </a:ext>
                </a:extLst>
              </a:tr>
              <a:tr h="370840">
                <a:tc>
                  <a:txBody>
                    <a:bodyPr/>
                    <a:lstStyle/>
                    <a:p>
                      <a:pPr algn="ctr"/>
                      <a:r>
                        <a:rPr lang="tr-TR" sz="1600">
                          <a:latin typeface="Times New Roman"/>
                        </a:rPr>
                        <a:t>Narkotik </a:t>
                      </a:r>
                      <a:r>
                        <a:rPr lang="tr-TR" sz="1600" err="1">
                          <a:latin typeface="Times New Roman"/>
                        </a:rPr>
                        <a:t>Aneljezikler</a:t>
                      </a:r>
                    </a:p>
                  </a:txBody>
                  <a:tcPr/>
                </a:tc>
                <a:tc>
                  <a:txBody>
                    <a:bodyPr/>
                    <a:lstStyle/>
                    <a:p>
                      <a:pPr algn="ctr"/>
                      <a:r>
                        <a:rPr lang="tr-TR" sz="1600" err="1">
                          <a:latin typeface="Times New Roman"/>
                        </a:rPr>
                        <a:t>Nalokson</a:t>
                      </a:r>
                    </a:p>
                  </a:txBody>
                  <a:tcPr/>
                </a:tc>
                <a:extLst>
                  <a:ext uri="{0D108BD9-81ED-4DB2-BD59-A6C34878D82A}">
                    <a16:rowId xmlns="" xmlns:a16="http://schemas.microsoft.com/office/drawing/2014/main" val="3365816013"/>
                  </a:ext>
                </a:extLst>
              </a:tr>
              <a:tr h="370840">
                <a:tc>
                  <a:txBody>
                    <a:bodyPr/>
                    <a:lstStyle/>
                    <a:p>
                      <a:pPr algn="ctr"/>
                      <a:r>
                        <a:rPr lang="tr-TR" sz="1600" err="1">
                          <a:latin typeface="Times New Roman"/>
                        </a:rPr>
                        <a:t>Nondepolarizan</a:t>
                      </a:r>
                      <a:r>
                        <a:rPr lang="tr-TR" sz="1600">
                          <a:latin typeface="Times New Roman"/>
                        </a:rPr>
                        <a:t> </a:t>
                      </a:r>
                      <a:r>
                        <a:rPr lang="tr-TR" sz="1600" err="1">
                          <a:latin typeface="Times New Roman"/>
                        </a:rPr>
                        <a:t>Nöromüsküler</a:t>
                      </a:r>
                      <a:r>
                        <a:rPr lang="tr-TR" sz="1600">
                          <a:latin typeface="Times New Roman"/>
                        </a:rPr>
                        <a:t> </a:t>
                      </a:r>
                      <a:r>
                        <a:rPr lang="tr-TR" sz="1600" err="1">
                          <a:latin typeface="Times New Roman"/>
                        </a:rPr>
                        <a:t>Blokerler</a:t>
                      </a:r>
                    </a:p>
                  </a:txBody>
                  <a:tcPr/>
                </a:tc>
                <a:tc>
                  <a:txBody>
                    <a:bodyPr/>
                    <a:lstStyle/>
                    <a:p>
                      <a:pPr algn="ctr"/>
                      <a:r>
                        <a:rPr lang="tr-TR" sz="1600" err="1">
                          <a:latin typeface="Times New Roman"/>
                        </a:rPr>
                        <a:t>Asetilkolin</a:t>
                      </a:r>
                      <a:r>
                        <a:rPr lang="tr-TR" sz="1600">
                          <a:latin typeface="Times New Roman"/>
                        </a:rPr>
                        <a:t> </a:t>
                      </a:r>
                      <a:r>
                        <a:rPr lang="tr-TR" sz="1600" err="1">
                          <a:latin typeface="Times New Roman"/>
                        </a:rPr>
                        <a:t>Esteraz</a:t>
                      </a:r>
                      <a:r>
                        <a:rPr lang="tr-TR" sz="1600">
                          <a:latin typeface="Times New Roman"/>
                        </a:rPr>
                        <a:t> İnhibitörleri</a:t>
                      </a:r>
                    </a:p>
                  </a:txBody>
                  <a:tcPr/>
                </a:tc>
                <a:extLst>
                  <a:ext uri="{0D108BD9-81ED-4DB2-BD59-A6C34878D82A}">
                    <a16:rowId xmlns="" xmlns:a16="http://schemas.microsoft.com/office/drawing/2014/main" val="2105926512"/>
                  </a:ext>
                </a:extLst>
              </a:tr>
              <a:tr h="370840">
                <a:tc>
                  <a:txBody>
                    <a:bodyPr/>
                    <a:lstStyle/>
                    <a:p>
                      <a:pPr algn="ctr"/>
                      <a:r>
                        <a:rPr lang="tr-TR" sz="1600" err="1">
                          <a:latin typeface="Times New Roman"/>
                        </a:rPr>
                        <a:t>Sempatomimetik</a:t>
                      </a:r>
                      <a:r>
                        <a:rPr lang="tr-TR" sz="1600">
                          <a:latin typeface="Times New Roman"/>
                        </a:rPr>
                        <a:t> </a:t>
                      </a:r>
                      <a:r>
                        <a:rPr lang="tr-TR" sz="1600" err="1">
                          <a:latin typeface="Times New Roman"/>
                        </a:rPr>
                        <a:t>Vazokonstriktörler</a:t>
                      </a:r>
                    </a:p>
                  </a:txBody>
                  <a:tcPr/>
                </a:tc>
                <a:tc>
                  <a:txBody>
                    <a:bodyPr/>
                    <a:lstStyle/>
                    <a:p>
                      <a:pPr algn="ctr"/>
                      <a:r>
                        <a:rPr lang="tr-TR" sz="1600">
                          <a:latin typeface="Times New Roman"/>
                        </a:rPr>
                        <a:t>Alfa-</a:t>
                      </a:r>
                      <a:r>
                        <a:rPr lang="tr-TR" sz="1600" err="1">
                          <a:latin typeface="Times New Roman"/>
                        </a:rPr>
                        <a:t>Adrenerjik</a:t>
                      </a:r>
                      <a:r>
                        <a:rPr lang="tr-TR" sz="1600">
                          <a:latin typeface="Times New Roman"/>
                        </a:rPr>
                        <a:t> Reseptör </a:t>
                      </a:r>
                      <a:r>
                        <a:rPr lang="tr-TR" sz="1600" err="1">
                          <a:latin typeface="Times New Roman"/>
                        </a:rPr>
                        <a:t>Blokerleri</a:t>
                      </a:r>
                    </a:p>
                  </a:txBody>
                  <a:tcPr/>
                </a:tc>
                <a:extLst>
                  <a:ext uri="{0D108BD9-81ED-4DB2-BD59-A6C34878D82A}">
                    <a16:rowId xmlns="" xmlns:a16="http://schemas.microsoft.com/office/drawing/2014/main" val="3825711424"/>
                  </a:ext>
                </a:extLst>
              </a:tr>
            </a:tbl>
          </a:graphicData>
        </a:graphic>
      </p:graphicFrame>
    </p:spTree>
    <p:extLst>
      <p:ext uri="{BB962C8B-B14F-4D97-AF65-F5344CB8AC3E}">
        <p14:creationId xmlns:p14="http://schemas.microsoft.com/office/powerpoint/2010/main" val="26914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BC993E1-17EE-42A3-9CEC-CA090256927F}"/>
              </a:ext>
            </a:extLst>
          </p:cNvPr>
          <p:cNvSpPr>
            <a:spLocks noGrp="1"/>
          </p:cNvSpPr>
          <p:nvPr>
            <p:ph type="title"/>
          </p:nvPr>
        </p:nvSpPr>
        <p:spPr>
          <a:xfrm>
            <a:off x="838200" y="1486558"/>
            <a:ext cx="10515600" cy="1023639"/>
          </a:xfrm>
        </p:spPr>
        <p:txBody>
          <a:bodyPr/>
          <a:lstStyle/>
          <a:p>
            <a:pPr algn="ctr"/>
            <a:r>
              <a:rPr lang="tr-TR" sz="2400" b="1">
                <a:solidFill>
                  <a:srgbClr val="C00000"/>
                </a:solidFill>
                <a:latin typeface="Times New Roman"/>
                <a:cs typeface="Calibri Light"/>
              </a:rPr>
              <a:t>REVERSİBL KOMPETETİF ANTAGONİZMA I</a:t>
            </a:r>
            <a:endParaRPr lang="tr-TR" sz="2400" b="1">
              <a:solidFill>
                <a:srgbClr val="C00000"/>
              </a:solidFill>
              <a:latin typeface="Times New Roman"/>
              <a:cs typeface="Times New Roman"/>
            </a:endParaRPr>
          </a:p>
        </p:txBody>
      </p:sp>
      <p:sp>
        <p:nvSpPr>
          <p:cNvPr id="3" name="İçerik Yer Tutucusu 2">
            <a:extLst>
              <a:ext uri="{FF2B5EF4-FFF2-40B4-BE49-F238E27FC236}">
                <a16:creationId xmlns="" xmlns:a16="http://schemas.microsoft.com/office/drawing/2014/main" id="{18FEE43A-75F7-40CE-AF85-06408CE8F9D8}"/>
              </a:ext>
            </a:extLst>
          </p:cNvPr>
          <p:cNvSpPr>
            <a:spLocks noGrp="1"/>
          </p:cNvSpPr>
          <p:nvPr>
            <p:ph idx="1"/>
          </p:nvPr>
        </p:nvSpPr>
        <p:spPr>
          <a:xfrm>
            <a:off x="838200" y="2573247"/>
            <a:ext cx="10515600" cy="3603716"/>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a:rPr>
              <a:t>En sık rastlanılan antagonizma türüdür. </a:t>
            </a:r>
            <a:r>
              <a:rPr lang="tr-TR" sz="1600" err="1">
                <a:latin typeface="Times New Roman"/>
                <a:cs typeface="Calibri"/>
              </a:rPr>
              <a:t>Kompetetif</a:t>
            </a:r>
            <a:r>
              <a:rPr lang="tr-TR" sz="1600">
                <a:latin typeface="Times New Roman"/>
                <a:cs typeface="Calibri"/>
              </a:rPr>
              <a:t> antagonist, </a:t>
            </a:r>
            <a:r>
              <a:rPr lang="tr-TR" sz="1600" err="1">
                <a:latin typeface="Times New Roman"/>
                <a:cs typeface="Calibri"/>
              </a:rPr>
              <a:t>agonistle</a:t>
            </a:r>
            <a:r>
              <a:rPr lang="tr-TR" sz="1600">
                <a:latin typeface="Times New Roman"/>
                <a:cs typeface="Calibri"/>
              </a:rPr>
              <a:t> aynı reseptörün aynı bağlanma bölgesiyle yarışarak etki yapmasını engelleyen ilaçtır. </a:t>
            </a:r>
            <a:endParaRPr lang="tr-TR" sz="1600">
              <a:latin typeface="Times New Roman"/>
              <a:cs typeface="Times New Roman"/>
            </a:endParaRPr>
          </a:p>
          <a:p>
            <a:pPr algn="ctr">
              <a:buFont typeface="Wingdings" panose="020B0604020202020204" pitchFamily="34" charset="0"/>
              <a:buChar char="§"/>
            </a:pPr>
            <a:endParaRPr lang="tr-TR" sz="1600">
              <a:latin typeface="Times New Roman"/>
              <a:cs typeface="Calibri"/>
            </a:endParaRPr>
          </a:p>
          <a:p>
            <a:pPr algn="ctr">
              <a:buFont typeface="Wingdings" panose="020B0604020202020204" pitchFamily="34" charset="0"/>
              <a:buChar char="§"/>
            </a:pPr>
            <a:r>
              <a:rPr lang="tr-TR" sz="1600" err="1">
                <a:latin typeface="Times New Roman"/>
                <a:cs typeface="Calibri"/>
              </a:rPr>
              <a:t>Reversibl</a:t>
            </a:r>
            <a:r>
              <a:rPr lang="tr-TR" sz="1600">
                <a:latin typeface="Times New Roman"/>
                <a:cs typeface="Calibri"/>
              </a:rPr>
              <a:t> kompetitif antagonizmada antagonist varlığında </a:t>
            </a:r>
            <a:r>
              <a:rPr lang="tr-TR" sz="1600" err="1">
                <a:latin typeface="Times New Roman"/>
                <a:cs typeface="Calibri"/>
              </a:rPr>
              <a:t>agonistin</a:t>
            </a:r>
            <a:r>
              <a:rPr lang="tr-TR" sz="1600">
                <a:latin typeface="Times New Roman"/>
                <a:cs typeface="Calibri"/>
              </a:rPr>
              <a:t> </a:t>
            </a:r>
            <a:r>
              <a:rPr lang="tr-TR" sz="1600" err="1">
                <a:latin typeface="Times New Roman"/>
                <a:cs typeface="Calibri"/>
              </a:rPr>
              <a:t>log</a:t>
            </a:r>
            <a:r>
              <a:rPr lang="tr-TR" sz="1600">
                <a:latin typeface="Times New Roman"/>
                <a:cs typeface="Calibri"/>
              </a:rPr>
              <a:t> konsantrasyon -yanıt eğrisi, eğimi veya maksimum değeri değişmeden sağa kayar, kayma miktarına doz oranı ( r ) denir.</a:t>
            </a:r>
          </a:p>
          <a:p>
            <a:pPr algn="ctr">
              <a:buFont typeface="Wingdings" panose="020B0604020202020204" pitchFamily="34" charset="0"/>
              <a:buChar char="§"/>
            </a:pPr>
            <a:endParaRPr lang="tr-TR" sz="1600">
              <a:latin typeface="Times New Roman"/>
              <a:cs typeface="Calibri"/>
            </a:endParaRPr>
          </a:p>
          <a:p>
            <a:pPr algn="ctr">
              <a:buFont typeface="Wingdings" panose="020B0604020202020204" pitchFamily="34" charset="0"/>
              <a:buChar char="§"/>
            </a:pPr>
            <a:r>
              <a:rPr lang="tr-TR" sz="1600">
                <a:latin typeface="Times New Roman"/>
                <a:cs typeface="Calibri"/>
              </a:rPr>
              <a:t>Doz Oranı = antagonist varlığındaki </a:t>
            </a:r>
            <a:r>
              <a:rPr lang="tr-TR" sz="1600" err="1">
                <a:latin typeface="Times New Roman"/>
                <a:cs typeface="Calibri"/>
              </a:rPr>
              <a:t>agonist</a:t>
            </a:r>
            <a:r>
              <a:rPr lang="tr-TR" sz="1600">
                <a:latin typeface="Times New Roman"/>
                <a:cs typeface="Calibri"/>
              </a:rPr>
              <a:t> konsantrasyonu        antagonist ortamda yokken </a:t>
            </a:r>
            <a:r>
              <a:rPr lang="tr-TR" sz="1600" err="1">
                <a:latin typeface="Times New Roman"/>
                <a:cs typeface="Calibri"/>
              </a:rPr>
              <a:t>agonist</a:t>
            </a:r>
            <a:r>
              <a:rPr lang="tr-TR" sz="1600">
                <a:latin typeface="Times New Roman"/>
                <a:cs typeface="Calibri"/>
              </a:rPr>
              <a:t> konsantrasyonu</a:t>
            </a:r>
          </a:p>
        </p:txBody>
      </p:sp>
      <p:sp>
        <p:nvSpPr>
          <p:cNvPr id="5" name="Bölme İşareti 4">
            <a:extLst>
              <a:ext uri="{FF2B5EF4-FFF2-40B4-BE49-F238E27FC236}">
                <a16:creationId xmlns="" xmlns:a16="http://schemas.microsoft.com/office/drawing/2014/main" id="{FF08849A-9CC5-4D6F-9CC5-F10470E7E17D}"/>
              </a:ext>
            </a:extLst>
          </p:cNvPr>
          <p:cNvSpPr/>
          <p:nvPr/>
        </p:nvSpPr>
        <p:spPr>
          <a:xfrm>
            <a:off x="6399901" y="4293617"/>
            <a:ext cx="345056" cy="373812"/>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cs typeface="Calibri"/>
              </a:rPr>
              <a:t>         </a:t>
            </a:r>
            <a:endParaRPr lang="tr-TR"/>
          </a:p>
        </p:txBody>
      </p:sp>
    </p:spTree>
    <p:extLst>
      <p:ext uri="{BB962C8B-B14F-4D97-AF65-F5344CB8AC3E}">
        <p14:creationId xmlns:p14="http://schemas.microsoft.com/office/powerpoint/2010/main" val="437721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5320AF0-1E41-44EC-ADF6-EB3F32D08F1C}"/>
              </a:ext>
            </a:extLst>
          </p:cNvPr>
          <p:cNvSpPr>
            <a:spLocks noGrp="1"/>
          </p:cNvSpPr>
          <p:nvPr>
            <p:ph type="title"/>
          </p:nvPr>
        </p:nvSpPr>
        <p:spPr>
          <a:xfrm>
            <a:off x="838200" y="1759728"/>
            <a:ext cx="10515600" cy="1268054"/>
          </a:xfrm>
        </p:spPr>
        <p:txBody>
          <a:bodyPr>
            <a:normAutofit/>
          </a:bodyPr>
          <a:lstStyle/>
          <a:p>
            <a:pPr algn="ctr"/>
            <a:r>
              <a:rPr lang="tr-TR" sz="2400" b="1">
                <a:solidFill>
                  <a:srgbClr val="C00000"/>
                </a:solidFill>
                <a:latin typeface="Times New Roman"/>
                <a:cs typeface="Calibri Light"/>
              </a:rPr>
              <a:t>NON-KOMPETETİF ANTAGONİZMA 1</a:t>
            </a:r>
            <a:endParaRPr lang="tr-TR"/>
          </a:p>
        </p:txBody>
      </p:sp>
      <p:sp>
        <p:nvSpPr>
          <p:cNvPr id="3" name="İçerik Yer Tutucusu 2">
            <a:extLst>
              <a:ext uri="{FF2B5EF4-FFF2-40B4-BE49-F238E27FC236}">
                <a16:creationId xmlns="" xmlns:a16="http://schemas.microsoft.com/office/drawing/2014/main" id="{BE9C1669-2240-4CC7-918D-22CB28AEB660}"/>
              </a:ext>
            </a:extLst>
          </p:cNvPr>
          <p:cNvSpPr>
            <a:spLocks noGrp="1"/>
          </p:cNvSpPr>
          <p:nvPr>
            <p:ph idx="1"/>
          </p:nvPr>
        </p:nvSpPr>
        <p:spPr>
          <a:xfrm>
            <a:off x="838200" y="3119587"/>
            <a:ext cx="10515600" cy="3057376"/>
          </a:xfrm>
        </p:spPr>
        <p:txBody>
          <a:bodyPr vert="horz" lIns="91440" tIns="45720" rIns="91440" bIns="45720" rtlCol="0" anchor="t">
            <a:normAutofit/>
          </a:bodyPr>
          <a:lstStyle/>
          <a:p>
            <a:pPr algn="ctr"/>
            <a:r>
              <a:rPr lang="tr-TR" sz="1600" b="1" err="1">
                <a:latin typeface="Times New Roman"/>
                <a:cs typeface="Calibri"/>
              </a:rPr>
              <a:t>Non-kompetetif</a:t>
            </a:r>
            <a:r>
              <a:rPr lang="tr-TR" sz="1600" b="1">
                <a:latin typeface="Times New Roman"/>
                <a:cs typeface="Calibri"/>
              </a:rPr>
              <a:t> antagonist:</a:t>
            </a:r>
            <a:r>
              <a:rPr lang="tr-TR" sz="1600">
                <a:solidFill>
                  <a:srgbClr val="002060"/>
                </a:solidFill>
                <a:latin typeface="Times New Roman"/>
                <a:cs typeface="Calibri"/>
              </a:rPr>
              <a:t> </a:t>
            </a:r>
            <a:r>
              <a:rPr lang="tr-TR" sz="1600" err="1">
                <a:latin typeface="Times New Roman"/>
                <a:cs typeface="Calibri"/>
              </a:rPr>
              <a:t>Agonistle</a:t>
            </a:r>
            <a:r>
              <a:rPr lang="tr-TR" sz="1600">
                <a:latin typeface="Times New Roman"/>
                <a:cs typeface="Calibri"/>
              </a:rPr>
              <a:t> aynı bölgeye bağlanmayan antagonisttir.</a:t>
            </a:r>
            <a:endParaRPr lang="tr-TR"/>
          </a:p>
          <a:p>
            <a:pPr algn="ctr"/>
            <a:r>
              <a:rPr lang="tr-TR" sz="1600" b="1" err="1">
                <a:latin typeface="Times New Roman"/>
                <a:cs typeface="Calibri"/>
              </a:rPr>
              <a:t>Irreversibl</a:t>
            </a:r>
            <a:r>
              <a:rPr lang="tr-TR" sz="1600" b="1">
                <a:latin typeface="Times New Roman"/>
                <a:cs typeface="Calibri"/>
              </a:rPr>
              <a:t> antagonizma:</a:t>
            </a:r>
            <a:r>
              <a:rPr lang="tr-TR" sz="1600">
                <a:solidFill>
                  <a:srgbClr val="002060"/>
                </a:solidFill>
                <a:latin typeface="Times New Roman"/>
                <a:cs typeface="Calibri"/>
              </a:rPr>
              <a:t> </a:t>
            </a:r>
            <a:r>
              <a:rPr lang="tr-TR" sz="1600" err="1">
                <a:latin typeface="Times New Roman"/>
                <a:cs typeface="Calibri"/>
              </a:rPr>
              <a:t>Non-kompetetif</a:t>
            </a:r>
            <a:r>
              <a:rPr lang="tr-TR" sz="1600">
                <a:latin typeface="Times New Roman"/>
                <a:cs typeface="Calibri"/>
              </a:rPr>
              <a:t> antagonizmanın bir </a:t>
            </a:r>
            <a:r>
              <a:rPr lang="tr-TR" sz="1600" err="1">
                <a:latin typeface="Times New Roman"/>
                <a:cs typeface="Calibri"/>
              </a:rPr>
              <a:t>türüdür.Antagonistler</a:t>
            </a:r>
            <a:r>
              <a:rPr lang="tr-TR" sz="1600">
                <a:latin typeface="Times New Roman"/>
                <a:cs typeface="Calibri"/>
              </a:rPr>
              <a:t> reseptörlere </a:t>
            </a:r>
            <a:r>
              <a:rPr lang="tr-TR" sz="1600" err="1">
                <a:latin typeface="Times New Roman"/>
                <a:cs typeface="Calibri"/>
              </a:rPr>
              <a:t>kovalent</a:t>
            </a:r>
            <a:r>
              <a:rPr lang="tr-TR" sz="1600">
                <a:latin typeface="Times New Roman"/>
                <a:cs typeface="Calibri"/>
              </a:rPr>
              <a:t> bağlarla </a:t>
            </a:r>
            <a:r>
              <a:rPr lang="tr-TR" sz="1600" err="1">
                <a:latin typeface="Times New Roman"/>
                <a:cs typeface="Calibri"/>
              </a:rPr>
              <a:t>irreversibl</a:t>
            </a:r>
            <a:r>
              <a:rPr lang="tr-TR" sz="1600">
                <a:latin typeface="Times New Roman"/>
                <a:cs typeface="Calibri"/>
              </a:rPr>
              <a:t> olarak </a:t>
            </a:r>
            <a:r>
              <a:rPr lang="tr-TR" sz="1600" err="1">
                <a:latin typeface="Times New Roman"/>
                <a:cs typeface="Calibri"/>
              </a:rPr>
              <a:t>bağlanırlar.Bu</a:t>
            </a:r>
            <a:r>
              <a:rPr lang="tr-TR" sz="1600">
                <a:latin typeface="Times New Roman"/>
                <a:cs typeface="Calibri"/>
              </a:rPr>
              <a:t> durumda (yedek reseptör yoksa) </a:t>
            </a:r>
            <a:r>
              <a:rPr lang="tr-TR" sz="1600" err="1">
                <a:latin typeface="Times New Roman"/>
                <a:cs typeface="Calibri"/>
              </a:rPr>
              <a:t>agonistin</a:t>
            </a:r>
            <a:r>
              <a:rPr lang="tr-TR" sz="1600">
                <a:latin typeface="Times New Roman"/>
                <a:cs typeface="Calibri"/>
              </a:rPr>
              <a:t> dozu ne kadar arttırılırsa arttırılsın yanıt maksimuma ulaşmaz ve doz-yanıt eğrisinin şekli değişir.</a:t>
            </a:r>
          </a:p>
          <a:p>
            <a:pPr algn="ctr"/>
            <a:r>
              <a:rPr lang="tr-TR" sz="1600" b="1">
                <a:latin typeface="Times New Roman"/>
                <a:cs typeface="Calibri"/>
              </a:rPr>
              <a:t>Fizyolojik</a:t>
            </a:r>
            <a:r>
              <a:rPr lang="tr-TR" sz="1600" b="1">
                <a:latin typeface="Times New Roman"/>
                <a:ea typeface="+mn-lt"/>
                <a:cs typeface="+mn-lt"/>
              </a:rPr>
              <a:t> antagonizma:</a:t>
            </a:r>
            <a:r>
              <a:rPr lang="tr-TR" sz="1600">
                <a:latin typeface="Times New Roman"/>
                <a:ea typeface="+mn-lt"/>
                <a:cs typeface="+mn-lt"/>
              </a:rPr>
              <a:t> İlaçların birbirlerine zıt fizyolojik etkiler oluşturmalarıdır.(</a:t>
            </a:r>
            <a:r>
              <a:rPr lang="tr-TR" sz="1600" err="1">
                <a:latin typeface="Times New Roman"/>
                <a:ea typeface="+mn-lt"/>
                <a:cs typeface="+mn-lt"/>
              </a:rPr>
              <a:t>örn</a:t>
            </a:r>
            <a:r>
              <a:rPr lang="tr-TR" sz="1600">
                <a:latin typeface="Times New Roman"/>
                <a:ea typeface="+mn-lt"/>
                <a:cs typeface="+mn-lt"/>
              </a:rPr>
              <a:t>. </a:t>
            </a:r>
            <a:r>
              <a:rPr lang="tr-TR" sz="1600" err="1">
                <a:latin typeface="Times New Roman"/>
                <a:ea typeface="+mn-lt"/>
                <a:cs typeface="+mn-lt"/>
              </a:rPr>
              <a:t>Noradrenalin</a:t>
            </a:r>
            <a:r>
              <a:rPr lang="tr-TR" sz="1600">
                <a:latin typeface="Times New Roman"/>
                <a:ea typeface="+mn-lt"/>
                <a:cs typeface="+mn-lt"/>
              </a:rPr>
              <a:t> ve </a:t>
            </a:r>
            <a:r>
              <a:rPr lang="tr-TR" sz="1600" err="1">
                <a:latin typeface="Times New Roman"/>
                <a:ea typeface="+mn-lt"/>
                <a:cs typeface="+mn-lt"/>
              </a:rPr>
              <a:t>histaminin</a:t>
            </a:r>
            <a:r>
              <a:rPr lang="tr-TR" sz="1600">
                <a:latin typeface="Times New Roman"/>
                <a:ea typeface="+mn-lt"/>
                <a:cs typeface="+mn-lt"/>
              </a:rPr>
              <a:t> kan basıncı üzerine birbirine zıt etkileri)</a:t>
            </a:r>
            <a:endParaRPr lang="tr-TR" sz="1600" i="1">
              <a:latin typeface="Times New Roman"/>
              <a:ea typeface="+mn-lt"/>
              <a:cs typeface="+mn-lt"/>
            </a:endParaRPr>
          </a:p>
        </p:txBody>
      </p:sp>
    </p:spTree>
    <p:extLst>
      <p:ext uri="{BB962C8B-B14F-4D97-AF65-F5344CB8AC3E}">
        <p14:creationId xmlns:p14="http://schemas.microsoft.com/office/powerpoint/2010/main" val="201506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F6DFEED1-2949-41E5-8D18-AB520794605C}"/>
              </a:ext>
            </a:extLst>
          </p:cNvPr>
          <p:cNvGraphicFramePr>
            <a:graphicFrameLocks noGrp="1"/>
          </p:cNvGraphicFramePr>
          <p:nvPr>
            <p:ph idx="1"/>
            <p:extLst>
              <p:ext uri="{D42A27DB-BD31-4B8C-83A1-F6EECF244321}">
                <p14:modId xmlns:p14="http://schemas.microsoft.com/office/powerpoint/2010/main" val="1086233650"/>
              </p:ext>
            </p:extLst>
          </p:nvPr>
        </p:nvGraphicFramePr>
        <p:xfrm>
          <a:off x="977660" y="1437736"/>
          <a:ext cx="10256310" cy="3895113"/>
        </p:xfrm>
        <a:graphic>
          <a:graphicData uri="http://schemas.openxmlformats.org/drawingml/2006/table">
            <a:tbl>
              <a:tblPr firstRow="1" bandRow="1">
                <a:tableStyleId>{5C22544A-7EE6-4342-B048-85BDC9FD1C3A}</a:tableStyleId>
              </a:tblPr>
              <a:tblGrid>
                <a:gridCol w="5128155">
                  <a:extLst>
                    <a:ext uri="{9D8B030D-6E8A-4147-A177-3AD203B41FA5}">
                      <a16:colId xmlns="" xmlns:a16="http://schemas.microsoft.com/office/drawing/2014/main" val="3945764050"/>
                    </a:ext>
                  </a:extLst>
                </a:gridCol>
                <a:gridCol w="5128155">
                  <a:extLst>
                    <a:ext uri="{9D8B030D-6E8A-4147-A177-3AD203B41FA5}">
                      <a16:colId xmlns="" xmlns:a16="http://schemas.microsoft.com/office/drawing/2014/main" val="4127881200"/>
                    </a:ext>
                  </a:extLst>
                </a:gridCol>
              </a:tblGrid>
              <a:tr h="359433">
                <a:tc>
                  <a:txBody>
                    <a:bodyPr/>
                    <a:lstStyle/>
                    <a:p>
                      <a:pPr algn="ctr"/>
                      <a:r>
                        <a:rPr lang="tr-TR" sz="1600" b="1">
                          <a:solidFill>
                            <a:srgbClr val="000000"/>
                          </a:solidFill>
                          <a:latin typeface="Times New Roman"/>
                        </a:rPr>
                        <a:t>FİZYOLOJİK ANTAGONİZMA İÇİN ÖRNEKLER</a:t>
                      </a:r>
                    </a:p>
                  </a:txBody>
                  <a:tcPr/>
                </a:tc>
                <a:tc>
                  <a:txBody>
                    <a:bodyPr/>
                    <a:lstStyle/>
                    <a:p>
                      <a:pPr algn="ctr"/>
                      <a:endParaRPr lang="tr-TR"/>
                    </a:p>
                  </a:txBody>
                  <a:tcPr/>
                </a:tc>
                <a:extLst>
                  <a:ext uri="{0D108BD9-81ED-4DB2-BD59-A6C34878D82A}">
                    <a16:rowId xmlns="" xmlns:a16="http://schemas.microsoft.com/office/drawing/2014/main" val="3582131629"/>
                  </a:ext>
                </a:extLst>
              </a:tr>
              <a:tr h="332115">
                <a:tc>
                  <a:txBody>
                    <a:bodyPr/>
                    <a:lstStyle/>
                    <a:p>
                      <a:pPr lvl="0" algn="ctr">
                        <a:buNone/>
                      </a:pPr>
                      <a:r>
                        <a:rPr lang="tr-TR" sz="1600" b="1">
                          <a:latin typeface="Times New Roman"/>
                        </a:rPr>
                        <a:t>İLAÇ</a:t>
                      </a:r>
                    </a:p>
                  </a:txBody>
                  <a:tcPr/>
                </a:tc>
                <a:tc>
                  <a:txBody>
                    <a:bodyPr/>
                    <a:lstStyle/>
                    <a:p>
                      <a:pPr lvl="0" algn="ctr">
                        <a:buNone/>
                      </a:pPr>
                      <a:r>
                        <a:rPr lang="tr-TR" sz="1600" b="1">
                          <a:latin typeface="Times New Roman"/>
                        </a:rPr>
                        <a:t>FİZYOLOJİK ANTAGONİSTİ</a:t>
                      </a:r>
                    </a:p>
                  </a:txBody>
                  <a:tcPr/>
                </a:tc>
                <a:extLst>
                  <a:ext uri="{0D108BD9-81ED-4DB2-BD59-A6C34878D82A}">
                    <a16:rowId xmlns="" xmlns:a16="http://schemas.microsoft.com/office/drawing/2014/main" val="3059987851"/>
                  </a:ext>
                </a:extLst>
              </a:tr>
              <a:tr h="332116">
                <a:tc>
                  <a:txBody>
                    <a:bodyPr/>
                    <a:lstStyle/>
                    <a:p>
                      <a:pPr algn="ctr"/>
                      <a:r>
                        <a:rPr lang="tr-TR" sz="1600">
                          <a:latin typeface="Times New Roman"/>
                        </a:rPr>
                        <a:t>Amfetamin</a:t>
                      </a:r>
                    </a:p>
                  </a:txBody>
                  <a:tcPr/>
                </a:tc>
                <a:tc>
                  <a:txBody>
                    <a:bodyPr/>
                    <a:lstStyle/>
                    <a:p>
                      <a:pPr algn="ctr"/>
                      <a:r>
                        <a:rPr lang="tr-TR" sz="1600" err="1">
                          <a:latin typeface="Times New Roman"/>
                        </a:rPr>
                        <a:t>Klorpromazin</a:t>
                      </a:r>
                      <a:r>
                        <a:rPr lang="tr-TR" sz="1600">
                          <a:latin typeface="Times New Roman"/>
                        </a:rPr>
                        <a:t>, Beta-</a:t>
                      </a:r>
                      <a:r>
                        <a:rPr lang="tr-TR" sz="1600" err="1">
                          <a:latin typeface="Times New Roman"/>
                        </a:rPr>
                        <a:t>blokerler</a:t>
                      </a:r>
                    </a:p>
                  </a:txBody>
                  <a:tcPr/>
                </a:tc>
                <a:extLst>
                  <a:ext uri="{0D108BD9-81ED-4DB2-BD59-A6C34878D82A}">
                    <a16:rowId xmlns="" xmlns:a16="http://schemas.microsoft.com/office/drawing/2014/main" val="2950890584"/>
                  </a:ext>
                </a:extLst>
              </a:tr>
              <a:tr h="332116">
                <a:tc>
                  <a:txBody>
                    <a:bodyPr/>
                    <a:lstStyle/>
                    <a:p>
                      <a:pPr algn="ctr"/>
                      <a:r>
                        <a:rPr lang="tr-TR" sz="1600" err="1">
                          <a:latin typeface="Times New Roman"/>
                        </a:rPr>
                        <a:t>Barbitüratlar</a:t>
                      </a:r>
                      <a:r>
                        <a:rPr lang="tr-TR" sz="1600">
                          <a:latin typeface="Times New Roman"/>
                        </a:rPr>
                        <a:t> ve Narkotik Analjeziklerle Solunum Depresyonu</a:t>
                      </a:r>
                    </a:p>
                  </a:txBody>
                  <a:tcPr/>
                </a:tc>
                <a:tc>
                  <a:txBody>
                    <a:bodyPr/>
                    <a:lstStyle/>
                    <a:p>
                      <a:pPr algn="ctr"/>
                      <a:r>
                        <a:rPr lang="tr-TR" sz="1600">
                          <a:latin typeface="Times New Roman"/>
                        </a:rPr>
                        <a:t>Kafein, </a:t>
                      </a:r>
                      <a:r>
                        <a:rPr lang="tr-TR" sz="1600" err="1">
                          <a:latin typeface="Times New Roman"/>
                        </a:rPr>
                        <a:t>Doksapram</a:t>
                      </a:r>
                    </a:p>
                  </a:txBody>
                  <a:tcPr/>
                </a:tc>
                <a:extLst>
                  <a:ext uri="{0D108BD9-81ED-4DB2-BD59-A6C34878D82A}">
                    <a16:rowId xmlns="" xmlns:a16="http://schemas.microsoft.com/office/drawing/2014/main" val="931089950"/>
                  </a:ext>
                </a:extLst>
              </a:tr>
              <a:tr h="332116">
                <a:tc>
                  <a:txBody>
                    <a:bodyPr/>
                    <a:lstStyle/>
                    <a:p>
                      <a:pPr algn="ctr"/>
                      <a:r>
                        <a:rPr lang="tr-TR" sz="1600">
                          <a:latin typeface="Times New Roman"/>
                        </a:rPr>
                        <a:t>Beta-</a:t>
                      </a:r>
                      <a:r>
                        <a:rPr lang="tr-TR" sz="1600" err="1">
                          <a:latin typeface="Times New Roman"/>
                        </a:rPr>
                        <a:t>Blokerler</a:t>
                      </a:r>
                    </a:p>
                  </a:txBody>
                  <a:tcPr/>
                </a:tc>
                <a:tc>
                  <a:txBody>
                    <a:bodyPr/>
                    <a:lstStyle/>
                    <a:p>
                      <a:pPr algn="ctr"/>
                      <a:r>
                        <a:rPr lang="tr-TR" sz="1600" err="1">
                          <a:latin typeface="Times New Roman"/>
                        </a:rPr>
                        <a:t>Glukagon</a:t>
                      </a:r>
                      <a:r>
                        <a:rPr lang="tr-TR" sz="1600">
                          <a:latin typeface="Times New Roman"/>
                        </a:rPr>
                        <a:t>, Atropin</a:t>
                      </a:r>
                    </a:p>
                  </a:txBody>
                  <a:tcPr/>
                </a:tc>
                <a:extLst>
                  <a:ext uri="{0D108BD9-81ED-4DB2-BD59-A6C34878D82A}">
                    <a16:rowId xmlns="" xmlns:a16="http://schemas.microsoft.com/office/drawing/2014/main" val="1044077569"/>
                  </a:ext>
                </a:extLst>
              </a:tr>
              <a:tr h="332116">
                <a:tc>
                  <a:txBody>
                    <a:bodyPr/>
                    <a:lstStyle/>
                    <a:p>
                      <a:pPr algn="ctr"/>
                      <a:r>
                        <a:rPr lang="tr-TR" sz="1600" err="1">
                          <a:latin typeface="Times New Roman"/>
                        </a:rPr>
                        <a:t>Efedrin</a:t>
                      </a:r>
                      <a:r>
                        <a:rPr lang="tr-TR" sz="1600">
                          <a:latin typeface="Times New Roman"/>
                        </a:rPr>
                        <a:t>, </a:t>
                      </a:r>
                      <a:r>
                        <a:rPr lang="tr-TR" sz="1600" err="1">
                          <a:latin typeface="Times New Roman"/>
                        </a:rPr>
                        <a:t>Fenilpropanamin</a:t>
                      </a:r>
                      <a:r>
                        <a:rPr lang="tr-TR" sz="1600">
                          <a:latin typeface="Times New Roman"/>
                        </a:rPr>
                        <a:t>, </a:t>
                      </a:r>
                      <a:r>
                        <a:rPr lang="tr-TR" sz="1600" err="1">
                          <a:latin typeface="Times New Roman"/>
                        </a:rPr>
                        <a:t>Tiramin</a:t>
                      </a:r>
                      <a:r>
                        <a:rPr lang="tr-TR" sz="1600">
                          <a:latin typeface="Times New Roman"/>
                        </a:rPr>
                        <a:t> </a:t>
                      </a:r>
                      <a:r>
                        <a:rPr lang="tr-TR" sz="1600" err="1">
                          <a:latin typeface="Times New Roman"/>
                        </a:rPr>
                        <a:t>Noradrenalin</a:t>
                      </a:r>
                      <a:r>
                        <a:rPr lang="tr-TR" sz="1600">
                          <a:latin typeface="Times New Roman"/>
                        </a:rPr>
                        <a:t> Salıverici Etkileri</a:t>
                      </a:r>
                    </a:p>
                  </a:txBody>
                  <a:tcPr/>
                </a:tc>
                <a:tc>
                  <a:txBody>
                    <a:bodyPr/>
                    <a:lstStyle/>
                    <a:p>
                      <a:pPr algn="ctr"/>
                      <a:r>
                        <a:rPr lang="tr-TR" sz="1600">
                          <a:latin typeface="Times New Roman"/>
                        </a:rPr>
                        <a:t>Alfa-</a:t>
                      </a:r>
                      <a:r>
                        <a:rPr lang="tr-TR" sz="1600" err="1">
                          <a:latin typeface="Times New Roman"/>
                        </a:rPr>
                        <a:t>Metiltirozin</a:t>
                      </a:r>
                    </a:p>
                  </a:txBody>
                  <a:tcPr/>
                </a:tc>
                <a:extLst>
                  <a:ext uri="{0D108BD9-81ED-4DB2-BD59-A6C34878D82A}">
                    <a16:rowId xmlns="" xmlns:a16="http://schemas.microsoft.com/office/drawing/2014/main" val="2590664505"/>
                  </a:ext>
                </a:extLst>
              </a:tr>
              <a:tr h="332116">
                <a:tc>
                  <a:txBody>
                    <a:bodyPr/>
                    <a:lstStyle/>
                    <a:p>
                      <a:pPr algn="ctr"/>
                      <a:r>
                        <a:rPr lang="tr-TR" sz="1600" err="1">
                          <a:latin typeface="Times New Roman"/>
                        </a:rPr>
                        <a:t>Konvulsif</a:t>
                      </a:r>
                      <a:r>
                        <a:rPr lang="tr-TR" sz="1600">
                          <a:latin typeface="Times New Roman"/>
                        </a:rPr>
                        <a:t> Maddeler</a:t>
                      </a:r>
                    </a:p>
                  </a:txBody>
                  <a:tcPr/>
                </a:tc>
                <a:tc>
                  <a:txBody>
                    <a:bodyPr/>
                    <a:lstStyle/>
                    <a:p>
                      <a:pPr algn="ctr"/>
                      <a:r>
                        <a:rPr lang="tr-TR" sz="1600" err="1">
                          <a:latin typeface="Times New Roman"/>
                        </a:rPr>
                        <a:t>Diazepam</a:t>
                      </a:r>
                      <a:r>
                        <a:rPr lang="tr-TR" sz="1600">
                          <a:latin typeface="Times New Roman"/>
                        </a:rPr>
                        <a:t>, </a:t>
                      </a:r>
                      <a:r>
                        <a:rPr lang="tr-TR" sz="1600" err="1">
                          <a:latin typeface="Times New Roman"/>
                        </a:rPr>
                        <a:t>Volatil</a:t>
                      </a:r>
                      <a:r>
                        <a:rPr lang="tr-TR" sz="1600">
                          <a:latin typeface="Times New Roman"/>
                        </a:rPr>
                        <a:t> Anestetikler</a:t>
                      </a:r>
                    </a:p>
                  </a:txBody>
                  <a:tcPr/>
                </a:tc>
                <a:extLst>
                  <a:ext uri="{0D108BD9-81ED-4DB2-BD59-A6C34878D82A}">
                    <a16:rowId xmlns="" xmlns:a16="http://schemas.microsoft.com/office/drawing/2014/main" val="1274682231"/>
                  </a:ext>
                </a:extLst>
              </a:tr>
              <a:tr h="332116">
                <a:tc>
                  <a:txBody>
                    <a:bodyPr/>
                    <a:lstStyle/>
                    <a:p>
                      <a:pPr algn="ctr"/>
                      <a:r>
                        <a:rPr lang="tr-TR" sz="1600" err="1">
                          <a:latin typeface="Times New Roman"/>
                        </a:rPr>
                        <a:t>Noradrenalin</a:t>
                      </a:r>
                      <a:r>
                        <a:rPr lang="tr-TR" sz="1600">
                          <a:latin typeface="Times New Roman"/>
                        </a:rPr>
                        <a:t> ve Benzeri </a:t>
                      </a:r>
                      <a:r>
                        <a:rPr lang="tr-TR" sz="1600" err="1">
                          <a:latin typeface="Times New Roman"/>
                        </a:rPr>
                        <a:t>Vazokonstriktörler</a:t>
                      </a:r>
                    </a:p>
                  </a:txBody>
                  <a:tcPr/>
                </a:tc>
                <a:tc>
                  <a:txBody>
                    <a:bodyPr/>
                    <a:lstStyle/>
                    <a:p>
                      <a:pPr algn="ctr"/>
                      <a:r>
                        <a:rPr lang="tr-TR" sz="1600">
                          <a:latin typeface="Times New Roman"/>
                        </a:rPr>
                        <a:t>Kolin Esterleri, Nitratlar, </a:t>
                      </a:r>
                      <a:r>
                        <a:rPr lang="tr-TR" sz="1600" err="1">
                          <a:latin typeface="Times New Roman"/>
                        </a:rPr>
                        <a:t>Histamin</a:t>
                      </a:r>
                    </a:p>
                  </a:txBody>
                  <a:tcPr/>
                </a:tc>
                <a:extLst>
                  <a:ext uri="{0D108BD9-81ED-4DB2-BD59-A6C34878D82A}">
                    <a16:rowId xmlns="" xmlns:a16="http://schemas.microsoft.com/office/drawing/2014/main" val="478949474"/>
                  </a:ext>
                </a:extLst>
              </a:tr>
              <a:tr h="332116">
                <a:tc>
                  <a:txBody>
                    <a:bodyPr/>
                    <a:lstStyle/>
                    <a:p>
                      <a:pPr algn="ctr"/>
                      <a:r>
                        <a:rPr lang="tr-TR" sz="1600" err="1">
                          <a:latin typeface="Times New Roman"/>
                        </a:rPr>
                        <a:t>Propranolol</a:t>
                      </a:r>
                      <a:r>
                        <a:rPr lang="tr-TR" sz="1600">
                          <a:latin typeface="Times New Roman"/>
                        </a:rPr>
                        <a:t> ve </a:t>
                      </a:r>
                      <a:r>
                        <a:rPr lang="tr-TR" sz="1600" err="1">
                          <a:latin typeface="Times New Roman"/>
                        </a:rPr>
                        <a:t>Furosemidin</a:t>
                      </a:r>
                      <a:r>
                        <a:rPr lang="tr-TR" sz="1600">
                          <a:latin typeface="Times New Roman"/>
                        </a:rPr>
                        <a:t> </a:t>
                      </a:r>
                      <a:r>
                        <a:rPr lang="tr-TR" sz="1600" err="1">
                          <a:latin typeface="Times New Roman"/>
                        </a:rPr>
                        <a:t>Antihipertansif</a:t>
                      </a:r>
                      <a:r>
                        <a:rPr lang="tr-TR" sz="1600">
                          <a:latin typeface="Times New Roman"/>
                        </a:rPr>
                        <a:t> Etkileri</a:t>
                      </a:r>
                    </a:p>
                  </a:txBody>
                  <a:tcPr/>
                </a:tc>
                <a:tc>
                  <a:txBody>
                    <a:bodyPr/>
                    <a:lstStyle/>
                    <a:p>
                      <a:pPr algn="ctr"/>
                      <a:r>
                        <a:rPr lang="tr-TR" sz="1600">
                          <a:latin typeface="Times New Roman"/>
                        </a:rPr>
                        <a:t>Aspirin, </a:t>
                      </a:r>
                      <a:r>
                        <a:rPr lang="tr-TR" sz="1600" err="1">
                          <a:latin typeface="Times New Roman"/>
                        </a:rPr>
                        <a:t>İndometasin</a:t>
                      </a:r>
                    </a:p>
                  </a:txBody>
                  <a:tcPr/>
                </a:tc>
                <a:extLst>
                  <a:ext uri="{0D108BD9-81ED-4DB2-BD59-A6C34878D82A}">
                    <a16:rowId xmlns="" xmlns:a16="http://schemas.microsoft.com/office/drawing/2014/main" val="2071336113"/>
                  </a:ext>
                </a:extLst>
              </a:tr>
              <a:tr h="359433">
                <a:tc>
                  <a:txBody>
                    <a:bodyPr/>
                    <a:lstStyle/>
                    <a:p>
                      <a:pPr algn="ctr"/>
                      <a:r>
                        <a:rPr lang="tr-TR" sz="1600" err="1">
                          <a:latin typeface="Times New Roman"/>
                        </a:rPr>
                        <a:t>Trisiklik</a:t>
                      </a:r>
                      <a:r>
                        <a:rPr lang="tr-TR" sz="1600">
                          <a:latin typeface="Times New Roman"/>
                        </a:rPr>
                        <a:t> </a:t>
                      </a:r>
                      <a:r>
                        <a:rPr lang="tr-TR" sz="1600" err="1">
                          <a:latin typeface="Times New Roman"/>
                        </a:rPr>
                        <a:t>Antidepresanlar</a:t>
                      </a:r>
                    </a:p>
                  </a:txBody>
                  <a:tcPr/>
                </a:tc>
                <a:tc>
                  <a:txBody>
                    <a:bodyPr/>
                    <a:lstStyle/>
                    <a:p>
                      <a:pPr algn="ctr"/>
                      <a:r>
                        <a:rPr lang="tr-TR" sz="1600" err="1">
                          <a:latin typeface="Times New Roman"/>
                        </a:rPr>
                        <a:t>Fizostigmin</a:t>
                      </a:r>
                    </a:p>
                  </a:txBody>
                  <a:tcPr/>
                </a:tc>
                <a:extLst>
                  <a:ext uri="{0D108BD9-81ED-4DB2-BD59-A6C34878D82A}">
                    <a16:rowId xmlns="" xmlns:a16="http://schemas.microsoft.com/office/drawing/2014/main" val="1762413199"/>
                  </a:ext>
                </a:extLst>
              </a:tr>
            </a:tbl>
          </a:graphicData>
        </a:graphic>
      </p:graphicFrame>
    </p:spTree>
    <p:extLst>
      <p:ext uri="{BB962C8B-B14F-4D97-AF65-F5344CB8AC3E}">
        <p14:creationId xmlns:p14="http://schemas.microsoft.com/office/powerpoint/2010/main" val="2593742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7DBC64A-E562-4EBD-B1F2-E9DA9A44BDBE}"/>
              </a:ext>
            </a:extLst>
          </p:cNvPr>
          <p:cNvSpPr>
            <a:spLocks noGrp="1"/>
          </p:cNvSpPr>
          <p:nvPr>
            <p:ph type="title"/>
          </p:nvPr>
        </p:nvSpPr>
        <p:spPr>
          <a:xfrm>
            <a:off x="838200" y="1486559"/>
            <a:ext cx="10515600" cy="1253676"/>
          </a:xfrm>
        </p:spPr>
        <p:txBody>
          <a:bodyPr>
            <a:normAutofit/>
          </a:bodyPr>
          <a:lstStyle/>
          <a:p>
            <a:pPr algn="ctr"/>
            <a:r>
              <a:rPr lang="tr-TR" sz="2400" b="1">
                <a:solidFill>
                  <a:srgbClr val="C00000"/>
                </a:solidFill>
                <a:latin typeface="Times New Roman"/>
                <a:cs typeface="Calibri Light"/>
              </a:rPr>
              <a:t>FARMAKOKİNETİK ETKİLEŞİMLER</a:t>
            </a:r>
            <a:endParaRPr lang="tr-TR" sz="2400" b="1">
              <a:solidFill>
                <a:srgbClr val="C00000"/>
              </a:solidFill>
              <a:latin typeface="Times New Roman"/>
              <a:cs typeface="Times New Roman"/>
            </a:endParaRPr>
          </a:p>
        </p:txBody>
      </p:sp>
      <p:sp>
        <p:nvSpPr>
          <p:cNvPr id="3" name="İçerik Yer Tutucusu 2">
            <a:extLst>
              <a:ext uri="{FF2B5EF4-FFF2-40B4-BE49-F238E27FC236}">
                <a16:creationId xmlns="" xmlns:a16="http://schemas.microsoft.com/office/drawing/2014/main" id="{AB3EAB6B-C295-4BDF-973D-ACA42B4EB518}"/>
              </a:ext>
            </a:extLst>
          </p:cNvPr>
          <p:cNvSpPr>
            <a:spLocks noGrp="1"/>
          </p:cNvSpPr>
          <p:nvPr>
            <p:ph idx="1"/>
          </p:nvPr>
        </p:nvSpPr>
        <p:spPr>
          <a:xfrm>
            <a:off x="838200" y="2832040"/>
            <a:ext cx="10515600" cy="3344923"/>
          </a:xfrm>
        </p:spPr>
        <p:txBody>
          <a:bodyPr vert="horz" lIns="91440" tIns="45720" rIns="91440" bIns="45720" rtlCol="0" anchor="t">
            <a:normAutofit/>
          </a:bodyPr>
          <a:lstStyle/>
          <a:p>
            <a:pPr algn="ctr"/>
            <a:r>
              <a:rPr lang="tr-TR" sz="1600">
                <a:latin typeface="Times New Roman"/>
                <a:cs typeface="Calibri"/>
              </a:rPr>
              <a:t>İlaçlar birbirleriyle emilim, dağılım, metabolizma ve atılım düzeyinde etkileşebilirler.</a:t>
            </a:r>
          </a:p>
          <a:p>
            <a:pPr algn="ctr"/>
            <a:r>
              <a:rPr lang="tr-TR" sz="1600">
                <a:latin typeface="Times New Roman"/>
                <a:cs typeface="Calibri"/>
              </a:rPr>
              <a:t>Bu etkileşimler sonucunda emilim azaltılırsa veya metabolizması hızlandırılırsa etkisi ve plazma konsantrasyonunda azalma, metabolizması </a:t>
            </a:r>
            <a:r>
              <a:rPr lang="tr-TR" sz="1600" err="1">
                <a:latin typeface="Times New Roman"/>
                <a:cs typeface="Calibri"/>
              </a:rPr>
              <a:t>inhibe</a:t>
            </a:r>
            <a:r>
              <a:rPr lang="tr-TR" sz="1600">
                <a:latin typeface="Times New Roman"/>
                <a:cs typeface="Calibri"/>
              </a:rPr>
              <a:t> edilirse etkide artma ve plazma konsantrasyonunda yükselmeye neden olur.</a:t>
            </a:r>
          </a:p>
          <a:p>
            <a:pPr algn="ctr"/>
            <a:r>
              <a:rPr lang="tr-TR" sz="1600">
                <a:latin typeface="Times New Roman"/>
                <a:cs typeface="Calibri"/>
              </a:rPr>
              <a:t>Bu durumlar özellikle </a:t>
            </a:r>
            <a:r>
              <a:rPr lang="tr-TR" sz="1600" err="1">
                <a:latin typeface="Times New Roman"/>
                <a:cs typeface="Calibri"/>
              </a:rPr>
              <a:t>terapötik</a:t>
            </a:r>
            <a:r>
              <a:rPr lang="tr-TR" sz="1600">
                <a:latin typeface="Times New Roman"/>
                <a:cs typeface="Calibri"/>
              </a:rPr>
              <a:t> pencereleri dar olan ve uzun süre kullanılması gereken ilaçlarda daha fazla önem taşır. İlaç etkileşimlerinin örnekleri çok fazla sayıdadır.</a:t>
            </a:r>
          </a:p>
          <a:p>
            <a:pPr algn="ctr"/>
            <a:r>
              <a:rPr lang="tr-TR" sz="1600">
                <a:latin typeface="Times New Roman"/>
                <a:cs typeface="Calibri"/>
              </a:rPr>
              <a:t>Modern tıpta bu etkileşimlerin olmadığını sağlıklı kontrolü , reçetedeki ilaçların etkileşimlerini araştıran bilgisayar programlarıyla yapılmaktadır.</a:t>
            </a:r>
          </a:p>
        </p:txBody>
      </p:sp>
    </p:spTree>
    <p:extLst>
      <p:ext uri="{BB962C8B-B14F-4D97-AF65-F5344CB8AC3E}">
        <p14:creationId xmlns:p14="http://schemas.microsoft.com/office/powerpoint/2010/main" val="2355521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12288201-25CC-4B95-9B5E-58C0D62379E8}"/>
              </a:ext>
            </a:extLst>
          </p:cNvPr>
          <p:cNvGraphicFramePr>
            <a:graphicFrameLocks noGrp="1"/>
          </p:cNvGraphicFramePr>
          <p:nvPr>
            <p:ph idx="1"/>
            <p:extLst>
              <p:ext uri="{D42A27DB-BD31-4B8C-83A1-F6EECF244321}">
                <p14:modId xmlns:p14="http://schemas.microsoft.com/office/powerpoint/2010/main" val="1710306980"/>
              </p:ext>
            </p:extLst>
          </p:nvPr>
        </p:nvGraphicFramePr>
        <p:xfrm>
          <a:off x="924464" y="934229"/>
          <a:ext cx="10515600" cy="498348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3713564952"/>
                    </a:ext>
                  </a:extLst>
                </a:gridCol>
                <a:gridCol w="5257800">
                  <a:extLst>
                    <a:ext uri="{9D8B030D-6E8A-4147-A177-3AD203B41FA5}">
                      <a16:colId xmlns="" xmlns:a16="http://schemas.microsoft.com/office/drawing/2014/main" val="2704810630"/>
                    </a:ext>
                  </a:extLst>
                </a:gridCol>
              </a:tblGrid>
              <a:tr h="370840">
                <a:tc>
                  <a:txBody>
                    <a:bodyPr/>
                    <a:lstStyle/>
                    <a:p>
                      <a:pPr algn="ctr"/>
                      <a:r>
                        <a:rPr lang="tr-TR" sz="1600" b="1">
                          <a:solidFill>
                            <a:srgbClr val="000000"/>
                          </a:solidFill>
                          <a:latin typeface="Times New Roman"/>
                        </a:rPr>
                        <a:t>İLAÇ METABOLİZMASINI ARTTIRAN FAKTÖRLER</a:t>
                      </a:r>
                    </a:p>
                  </a:txBody>
                  <a:tcPr/>
                </a:tc>
                <a:tc>
                  <a:txBody>
                    <a:bodyPr/>
                    <a:lstStyle/>
                    <a:p>
                      <a:pPr algn="ctr"/>
                      <a:endParaRPr lang="tr-TR"/>
                    </a:p>
                  </a:txBody>
                  <a:tcPr/>
                </a:tc>
                <a:extLst>
                  <a:ext uri="{0D108BD9-81ED-4DB2-BD59-A6C34878D82A}">
                    <a16:rowId xmlns="" xmlns:a16="http://schemas.microsoft.com/office/drawing/2014/main" val="3781305521"/>
                  </a:ext>
                </a:extLst>
              </a:tr>
              <a:tr h="370840">
                <a:tc>
                  <a:txBody>
                    <a:bodyPr/>
                    <a:lstStyle/>
                    <a:p>
                      <a:pPr algn="ctr"/>
                      <a:r>
                        <a:rPr lang="tr-TR" sz="1600" b="1">
                          <a:latin typeface="Times New Roman"/>
                        </a:rPr>
                        <a:t>İNDÜKLEYİCİ</a:t>
                      </a:r>
                    </a:p>
                  </a:txBody>
                  <a:tcPr/>
                </a:tc>
                <a:tc>
                  <a:txBody>
                    <a:bodyPr/>
                    <a:lstStyle/>
                    <a:p>
                      <a:pPr algn="ctr"/>
                      <a:r>
                        <a:rPr lang="tr-TR" sz="1600" b="1">
                          <a:solidFill>
                            <a:srgbClr val="000000"/>
                          </a:solidFill>
                          <a:latin typeface="Times New Roman"/>
                        </a:rPr>
                        <a:t>ETKİLENEN İLAÇ</a:t>
                      </a:r>
                    </a:p>
                  </a:txBody>
                  <a:tcPr/>
                </a:tc>
                <a:extLst>
                  <a:ext uri="{0D108BD9-81ED-4DB2-BD59-A6C34878D82A}">
                    <a16:rowId xmlns="" xmlns:a16="http://schemas.microsoft.com/office/drawing/2014/main" val="304356325"/>
                  </a:ext>
                </a:extLst>
              </a:tr>
              <a:tr h="370840">
                <a:tc>
                  <a:txBody>
                    <a:bodyPr/>
                    <a:lstStyle/>
                    <a:p>
                      <a:pPr algn="ctr"/>
                      <a:r>
                        <a:rPr lang="tr-TR" sz="1600" err="1">
                          <a:latin typeface="Times New Roman"/>
                        </a:rPr>
                        <a:t>Benzo</a:t>
                      </a:r>
                      <a:r>
                        <a:rPr lang="tr-TR" sz="1600">
                          <a:latin typeface="Times New Roman"/>
                        </a:rPr>
                        <a:t>(a)piren</a:t>
                      </a:r>
                    </a:p>
                  </a:txBody>
                  <a:tcPr/>
                </a:tc>
                <a:tc>
                  <a:txBody>
                    <a:bodyPr/>
                    <a:lstStyle/>
                    <a:p>
                      <a:pPr algn="ctr"/>
                      <a:r>
                        <a:rPr lang="tr-TR" sz="1600" err="1">
                          <a:latin typeface="Times New Roman"/>
                        </a:rPr>
                        <a:t>Teofilin</a:t>
                      </a:r>
                    </a:p>
                  </a:txBody>
                  <a:tcPr/>
                </a:tc>
                <a:extLst>
                  <a:ext uri="{0D108BD9-81ED-4DB2-BD59-A6C34878D82A}">
                    <a16:rowId xmlns="" xmlns:a16="http://schemas.microsoft.com/office/drawing/2014/main" val="1433951512"/>
                  </a:ext>
                </a:extLst>
              </a:tr>
              <a:tr h="370840">
                <a:tc>
                  <a:txBody>
                    <a:bodyPr/>
                    <a:lstStyle/>
                    <a:p>
                      <a:pPr algn="ctr"/>
                      <a:r>
                        <a:rPr lang="tr-TR" sz="1600" err="1">
                          <a:latin typeface="Times New Roman"/>
                        </a:rPr>
                        <a:t>Klorsiklizin</a:t>
                      </a:r>
                    </a:p>
                  </a:txBody>
                  <a:tcPr/>
                </a:tc>
                <a:tc>
                  <a:txBody>
                    <a:bodyPr/>
                    <a:lstStyle/>
                    <a:p>
                      <a:pPr algn="ctr"/>
                      <a:r>
                        <a:rPr lang="tr-TR" sz="1600" err="1">
                          <a:latin typeface="Times New Roman"/>
                        </a:rPr>
                        <a:t>Steroit</a:t>
                      </a:r>
                      <a:r>
                        <a:rPr lang="tr-TR" sz="1600">
                          <a:latin typeface="Times New Roman"/>
                        </a:rPr>
                        <a:t> Hormonlar</a:t>
                      </a:r>
                    </a:p>
                  </a:txBody>
                  <a:tcPr/>
                </a:tc>
                <a:extLst>
                  <a:ext uri="{0D108BD9-81ED-4DB2-BD59-A6C34878D82A}">
                    <a16:rowId xmlns="" xmlns:a16="http://schemas.microsoft.com/office/drawing/2014/main" val="1262426997"/>
                  </a:ext>
                </a:extLst>
              </a:tr>
              <a:tr h="370840">
                <a:tc>
                  <a:txBody>
                    <a:bodyPr/>
                    <a:lstStyle/>
                    <a:p>
                      <a:pPr algn="ctr"/>
                      <a:r>
                        <a:rPr lang="tr-TR" sz="1600" err="1">
                          <a:latin typeface="Times New Roman"/>
                        </a:rPr>
                        <a:t>Etklorvinil</a:t>
                      </a:r>
                    </a:p>
                  </a:txBody>
                  <a:tcPr/>
                </a:tc>
                <a:tc>
                  <a:txBody>
                    <a:bodyPr/>
                    <a:lstStyle/>
                    <a:p>
                      <a:pPr algn="ctr"/>
                      <a:r>
                        <a:rPr lang="tr-TR" sz="1600" err="1">
                          <a:latin typeface="Times New Roman"/>
                        </a:rPr>
                        <a:t>Varfarin</a:t>
                      </a:r>
                    </a:p>
                  </a:txBody>
                  <a:tcPr/>
                </a:tc>
                <a:extLst>
                  <a:ext uri="{0D108BD9-81ED-4DB2-BD59-A6C34878D82A}">
                    <a16:rowId xmlns="" xmlns:a16="http://schemas.microsoft.com/office/drawing/2014/main" val="3559933438"/>
                  </a:ext>
                </a:extLst>
              </a:tr>
              <a:tr h="370840">
                <a:tc>
                  <a:txBody>
                    <a:bodyPr/>
                    <a:lstStyle/>
                    <a:p>
                      <a:pPr algn="ctr"/>
                      <a:r>
                        <a:rPr lang="tr-TR" sz="1600" err="1">
                          <a:latin typeface="Times New Roman"/>
                        </a:rPr>
                        <a:t>Glutetimit</a:t>
                      </a:r>
                    </a:p>
                  </a:txBody>
                  <a:tcPr/>
                </a:tc>
                <a:tc>
                  <a:txBody>
                    <a:bodyPr/>
                    <a:lstStyle/>
                    <a:p>
                      <a:pPr algn="ctr"/>
                      <a:r>
                        <a:rPr lang="tr-TR" sz="1600" err="1">
                          <a:latin typeface="Times New Roman"/>
                        </a:rPr>
                        <a:t>Antipirin</a:t>
                      </a:r>
                      <a:r>
                        <a:rPr lang="tr-TR" sz="1600">
                          <a:latin typeface="Times New Roman"/>
                        </a:rPr>
                        <a:t>, </a:t>
                      </a:r>
                      <a:r>
                        <a:rPr lang="tr-TR" sz="1600" err="1">
                          <a:latin typeface="Times New Roman"/>
                        </a:rPr>
                        <a:t>Glutetimit</a:t>
                      </a:r>
                      <a:r>
                        <a:rPr lang="tr-TR" sz="1600">
                          <a:latin typeface="Times New Roman"/>
                        </a:rPr>
                        <a:t>, </a:t>
                      </a:r>
                      <a:r>
                        <a:rPr lang="tr-TR" sz="1600" err="1">
                          <a:latin typeface="Times New Roman"/>
                        </a:rPr>
                        <a:t>Varfarin</a:t>
                      </a:r>
                    </a:p>
                  </a:txBody>
                  <a:tcPr/>
                </a:tc>
                <a:extLst>
                  <a:ext uri="{0D108BD9-81ED-4DB2-BD59-A6C34878D82A}">
                    <a16:rowId xmlns="" xmlns:a16="http://schemas.microsoft.com/office/drawing/2014/main" val="1060905222"/>
                  </a:ext>
                </a:extLst>
              </a:tr>
              <a:tr h="370840">
                <a:tc>
                  <a:txBody>
                    <a:bodyPr/>
                    <a:lstStyle/>
                    <a:p>
                      <a:pPr algn="ctr"/>
                      <a:r>
                        <a:rPr lang="tr-TR" sz="1600" err="1">
                          <a:latin typeface="Times New Roman"/>
                        </a:rPr>
                        <a:t>Griseofulvin</a:t>
                      </a:r>
                    </a:p>
                  </a:txBody>
                  <a:tcPr/>
                </a:tc>
                <a:tc>
                  <a:txBody>
                    <a:bodyPr/>
                    <a:lstStyle/>
                    <a:p>
                      <a:pPr algn="ctr"/>
                      <a:r>
                        <a:rPr lang="tr-TR" sz="1600" err="1">
                          <a:latin typeface="Times New Roman"/>
                        </a:rPr>
                        <a:t>Varfarin</a:t>
                      </a:r>
                    </a:p>
                  </a:txBody>
                  <a:tcPr/>
                </a:tc>
                <a:extLst>
                  <a:ext uri="{0D108BD9-81ED-4DB2-BD59-A6C34878D82A}">
                    <a16:rowId xmlns="" xmlns:a16="http://schemas.microsoft.com/office/drawing/2014/main" val="1453329248"/>
                  </a:ext>
                </a:extLst>
              </a:tr>
              <a:tr h="370840">
                <a:tc>
                  <a:txBody>
                    <a:bodyPr/>
                    <a:lstStyle/>
                    <a:p>
                      <a:pPr algn="ctr"/>
                      <a:r>
                        <a:rPr lang="tr-TR" sz="1600" err="1">
                          <a:latin typeface="Times New Roman"/>
                        </a:rPr>
                        <a:t>Barbitüratlar</a:t>
                      </a:r>
                      <a:r>
                        <a:rPr lang="tr-TR" sz="1600">
                          <a:latin typeface="Times New Roman"/>
                        </a:rPr>
                        <a:t> ( </a:t>
                      </a:r>
                      <a:r>
                        <a:rPr lang="tr-TR" sz="1600" err="1">
                          <a:latin typeface="Times New Roman"/>
                        </a:rPr>
                        <a:t>Sekabarbital</a:t>
                      </a:r>
                      <a:r>
                        <a:rPr lang="tr-TR" sz="1600">
                          <a:latin typeface="Times New Roman"/>
                        </a:rPr>
                        <a:t> hariç)</a:t>
                      </a:r>
                    </a:p>
                  </a:txBody>
                  <a:tcPr/>
                </a:tc>
                <a:tc>
                  <a:txBody>
                    <a:bodyPr/>
                    <a:lstStyle/>
                    <a:p>
                      <a:pPr algn="ctr"/>
                      <a:r>
                        <a:rPr lang="tr-TR" sz="1600" b="0" i="0" u="none" strike="noStrike" noProof="0" err="1">
                          <a:latin typeface="Times New Roman"/>
                        </a:rPr>
                        <a:t>Barbitüratlar</a:t>
                      </a:r>
                      <a:r>
                        <a:rPr lang="tr-TR" sz="1600" b="0" i="0" u="none" strike="noStrike" noProof="0">
                          <a:latin typeface="Times New Roman"/>
                        </a:rPr>
                        <a:t>, </a:t>
                      </a:r>
                      <a:r>
                        <a:rPr lang="tr-TR" sz="1600" b="0" i="0" u="none" strike="noStrike" noProof="0" err="1">
                          <a:latin typeface="Times New Roman"/>
                        </a:rPr>
                        <a:t>Kloramfenikol</a:t>
                      </a:r>
                      <a:r>
                        <a:rPr lang="tr-TR" sz="1600" b="0" i="0" u="none" strike="noStrike" noProof="0">
                          <a:latin typeface="Times New Roman"/>
                        </a:rPr>
                        <a:t>, </a:t>
                      </a:r>
                      <a:r>
                        <a:rPr lang="tr-TR" sz="1600" b="0" i="0" u="none" strike="noStrike" noProof="0" err="1">
                          <a:latin typeface="Times New Roman"/>
                        </a:rPr>
                        <a:t>Klorpromazin</a:t>
                      </a:r>
                      <a:r>
                        <a:rPr lang="tr-TR" sz="1600" b="0" i="0" u="none" strike="noStrike" noProof="0">
                          <a:latin typeface="Times New Roman"/>
                        </a:rPr>
                        <a:t>, </a:t>
                      </a:r>
                      <a:r>
                        <a:rPr lang="tr-TR" sz="1600" b="0" i="0" u="none" strike="noStrike" noProof="0" err="1">
                          <a:latin typeface="Times New Roman"/>
                        </a:rPr>
                        <a:t>Kortizol</a:t>
                      </a:r>
                      <a:r>
                        <a:rPr lang="tr-TR" sz="1600" b="0" i="0" u="none" strike="noStrike" noProof="0">
                          <a:latin typeface="Times New Roman"/>
                        </a:rPr>
                        <a:t>, </a:t>
                      </a:r>
                      <a:r>
                        <a:rPr lang="tr-TR" sz="1600" b="0" i="0" u="none" strike="noStrike" noProof="0" err="1">
                          <a:latin typeface="Times New Roman"/>
                        </a:rPr>
                        <a:t>Kumarin</a:t>
                      </a:r>
                      <a:r>
                        <a:rPr lang="tr-TR" sz="1600" b="0" i="0" u="none" strike="noStrike" noProof="0">
                          <a:latin typeface="Times New Roman"/>
                        </a:rPr>
                        <a:t> </a:t>
                      </a:r>
                      <a:r>
                        <a:rPr lang="tr-TR" sz="1600" b="0" i="0" u="none" strike="noStrike" noProof="0" err="1">
                          <a:latin typeface="Times New Roman"/>
                        </a:rPr>
                        <a:t>Antikoagülanlar</a:t>
                      </a:r>
                      <a:r>
                        <a:rPr lang="tr-TR" sz="1600" b="0" i="0" u="none" strike="noStrike" noProof="0">
                          <a:latin typeface="Times New Roman"/>
                        </a:rPr>
                        <a:t>, </a:t>
                      </a:r>
                      <a:r>
                        <a:rPr lang="tr-TR" sz="1600" b="0" i="0" u="none" strike="noStrike" noProof="0" err="1">
                          <a:latin typeface="Times New Roman"/>
                        </a:rPr>
                        <a:t>Desmetilimipramin</a:t>
                      </a:r>
                      <a:r>
                        <a:rPr lang="tr-TR" sz="1600" b="0" i="0" u="none" strike="noStrike" noProof="0">
                          <a:latin typeface="Times New Roman"/>
                        </a:rPr>
                        <a:t>, </a:t>
                      </a:r>
                      <a:r>
                        <a:rPr lang="tr-TR" sz="1600" b="0" i="0" u="none" strike="noStrike" noProof="0" err="1">
                          <a:latin typeface="Times New Roman"/>
                        </a:rPr>
                        <a:t>Digitoksin</a:t>
                      </a:r>
                      <a:r>
                        <a:rPr lang="tr-TR" sz="1600" b="0" i="0" u="none" strike="noStrike" noProof="0">
                          <a:latin typeface="Times New Roman"/>
                        </a:rPr>
                        <a:t>, </a:t>
                      </a:r>
                      <a:r>
                        <a:rPr lang="tr-TR" sz="1600" b="0" i="0" u="none" strike="noStrike" noProof="0" err="1">
                          <a:latin typeface="Times New Roman"/>
                        </a:rPr>
                        <a:t>Doksurubisin</a:t>
                      </a:r>
                      <a:r>
                        <a:rPr lang="tr-TR" sz="1600" b="0" i="0" u="none" strike="noStrike" noProof="0">
                          <a:latin typeface="Times New Roman"/>
                        </a:rPr>
                        <a:t>, </a:t>
                      </a:r>
                      <a:r>
                        <a:rPr lang="tr-TR" sz="1600" b="0" i="0" u="none" strike="noStrike" noProof="0" err="1">
                          <a:latin typeface="Times New Roman"/>
                        </a:rPr>
                        <a:t>Östradiol</a:t>
                      </a:r>
                      <a:r>
                        <a:rPr lang="tr-TR" sz="1600" b="0" i="0" u="none" strike="noStrike" noProof="0">
                          <a:latin typeface="Times New Roman"/>
                        </a:rPr>
                        <a:t>, </a:t>
                      </a:r>
                      <a:r>
                        <a:rPr lang="tr-TR" sz="1600" b="0" i="0" u="none" strike="noStrike" noProof="0" err="1">
                          <a:latin typeface="Times New Roman"/>
                        </a:rPr>
                        <a:t>Fenilbutazon</a:t>
                      </a:r>
                      <a:r>
                        <a:rPr lang="tr-TR" sz="1600" b="0" i="0" u="none" strike="noStrike" noProof="0">
                          <a:latin typeface="Times New Roman"/>
                        </a:rPr>
                        <a:t>,  </a:t>
                      </a:r>
                      <a:r>
                        <a:rPr lang="tr-TR" sz="1600" b="0" i="0" u="none" strike="noStrike" noProof="0" err="1">
                          <a:latin typeface="Times New Roman"/>
                        </a:rPr>
                        <a:t>Fenitoin</a:t>
                      </a:r>
                      <a:r>
                        <a:rPr lang="tr-TR" sz="1600" b="0" i="0" u="none" strike="noStrike" noProof="0">
                          <a:latin typeface="Times New Roman"/>
                        </a:rPr>
                        <a:t>, Kinin, Testosteron</a:t>
                      </a:r>
                      <a:endParaRPr lang="tr-TR" sz="1600">
                        <a:latin typeface="Times New Roman"/>
                      </a:endParaRPr>
                    </a:p>
                  </a:txBody>
                  <a:tcPr/>
                </a:tc>
                <a:extLst>
                  <a:ext uri="{0D108BD9-81ED-4DB2-BD59-A6C34878D82A}">
                    <a16:rowId xmlns="" xmlns:a16="http://schemas.microsoft.com/office/drawing/2014/main" val="3770210758"/>
                  </a:ext>
                </a:extLst>
              </a:tr>
              <a:tr h="370840">
                <a:tc>
                  <a:txBody>
                    <a:bodyPr/>
                    <a:lstStyle/>
                    <a:p>
                      <a:pPr algn="ctr"/>
                      <a:r>
                        <a:rPr lang="tr-TR" sz="1600" err="1">
                          <a:latin typeface="Times New Roman"/>
                        </a:rPr>
                        <a:t>Fenilbutazon</a:t>
                      </a:r>
                    </a:p>
                  </a:txBody>
                  <a:tcPr/>
                </a:tc>
                <a:tc>
                  <a:txBody>
                    <a:bodyPr/>
                    <a:lstStyle/>
                    <a:p>
                      <a:pPr algn="ctr"/>
                      <a:r>
                        <a:rPr lang="tr-TR" sz="1600" err="1">
                          <a:latin typeface="Times New Roman"/>
                        </a:rPr>
                        <a:t>Aminopirin</a:t>
                      </a:r>
                      <a:r>
                        <a:rPr lang="tr-TR" sz="1600">
                          <a:latin typeface="Times New Roman"/>
                        </a:rPr>
                        <a:t>, </a:t>
                      </a:r>
                      <a:r>
                        <a:rPr lang="tr-TR" sz="1600" err="1">
                          <a:latin typeface="Times New Roman"/>
                        </a:rPr>
                        <a:t>Kortizol</a:t>
                      </a:r>
                      <a:r>
                        <a:rPr lang="tr-TR" sz="1600">
                          <a:latin typeface="Times New Roman"/>
                        </a:rPr>
                        <a:t>, </a:t>
                      </a:r>
                      <a:r>
                        <a:rPr lang="tr-TR" sz="1600" err="1">
                          <a:latin typeface="Times New Roman"/>
                        </a:rPr>
                        <a:t>Digitoksin</a:t>
                      </a:r>
                      <a:r>
                        <a:rPr lang="tr-TR" sz="1600">
                          <a:latin typeface="Times New Roman"/>
                        </a:rPr>
                        <a:t>, </a:t>
                      </a:r>
                    </a:p>
                  </a:txBody>
                  <a:tcPr/>
                </a:tc>
                <a:extLst>
                  <a:ext uri="{0D108BD9-81ED-4DB2-BD59-A6C34878D82A}">
                    <a16:rowId xmlns="" xmlns:a16="http://schemas.microsoft.com/office/drawing/2014/main" val="4100895556"/>
                  </a:ext>
                </a:extLst>
              </a:tr>
              <a:tr h="370840">
                <a:tc>
                  <a:txBody>
                    <a:bodyPr/>
                    <a:lstStyle/>
                    <a:p>
                      <a:pPr algn="ctr"/>
                      <a:r>
                        <a:rPr lang="tr-TR" sz="1600" err="1">
                          <a:latin typeface="Times New Roman"/>
                        </a:rPr>
                        <a:t>Fenitoin</a:t>
                      </a:r>
                    </a:p>
                  </a:txBody>
                  <a:tcPr/>
                </a:tc>
                <a:tc>
                  <a:txBody>
                    <a:bodyPr/>
                    <a:lstStyle/>
                    <a:p>
                      <a:pPr algn="ctr"/>
                      <a:r>
                        <a:rPr lang="tr-TR" sz="1600" err="1">
                          <a:latin typeface="Times New Roman"/>
                        </a:rPr>
                        <a:t>Kortizol</a:t>
                      </a:r>
                      <a:r>
                        <a:rPr lang="tr-TR" sz="1600">
                          <a:latin typeface="Times New Roman"/>
                        </a:rPr>
                        <a:t>, </a:t>
                      </a:r>
                      <a:r>
                        <a:rPr lang="tr-TR" sz="1600" err="1">
                          <a:latin typeface="Times New Roman"/>
                        </a:rPr>
                        <a:t>Deksametazon</a:t>
                      </a:r>
                      <a:r>
                        <a:rPr lang="tr-TR" sz="1600">
                          <a:latin typeface="Times New Roman"/>
                        </a:rPr>
                        <a:t>, </a:t>
                      </a:r>
                      <a:r>
                        <a:rPr lang="tr-TR" sz="1600" err="1">
                          <a:latin typeface="Times New Roman"/>
                        </a:rPr>
                        <a:t>Digitoksin</a:t>
                      </a:r>
                      <a:r>
                        <a:rPr lang="tr-TR" sz="1600">
                          <a:latin typeface="Times New Roman"/>
                        </a:rPr>
                        <a:t>, </a:t>
                      </a:r>
                      <a:r>
                        <a:rPr lang="tr-TR" sz="1600" err="1">
                          <a:latin typeface="Times New Roman"/>
                        </a:rPr>
                        <a:t>Teofilin</a:t>
                      </a:r>
                    </a:p>
                  </a:txBody>
                  <a:tcPr/>
                </a:tc>
                <a:extLst>
                  <a:ext uri="{0D108BD9-81ED-4DB2-BD59-A6C34878D82A}">
                    <a16:rowId xmlns="" xmlns:a16="http://schemas.microsoft.com/office/drawing/2014/main" val="2750541098"/>
                  </a:ext>
                </a:extLst>
              </a:tr>
              <a:tr h="370840">
                <a:tc>
                  <a:txBody>
                    <a:bodyPr/>
                    <a:lstStyle/>
                    <a:p>
                      <a:pPr algn="ctr"/>
                      <a:r>
                        <a:rPr lang="tr-TR" sz="1600" err="1">
                          <a:latin typeface="Times New Roman"/>
                        </a:rPr>
                        <a:t>Rifampisin</a:t>
                      </a:r>
                    </a:p>
                  </a:txBody>
                  <a:tcPr/>
                </a:tc>
                <a:tc>
                  <a:txBody>
                    <a:bodyPr/>
                    <a:lstStyle/>
                    <a:p>
                      <a:pPr algn="ctr"/>
                      <a:r>
                        <a:rPr lang="tr-TR" sz="1600" err="1">
                          <a:latin typeface="Times New Roman"/>
                        </a:rPr>
                        <a:t>Kumarin</a:t>
                      </a:r>
                      <a:r>
                        <a:rPr lang="tr-TR" sz="1600">
                          <a:latin typeface="Times New Roman"/>
                        </a:rPr>
                        <a:t> </a:t>
                      </a:r>
                      <a:r>
                        <a:rPr lang="tr-TR" sz="1600" err="1">
                          <a:latin typeface="Times New Roman"/>
                        </a:rPr>
                        <a:t>Antikoagülanlar</a:t>
                      </a:r>
                      <a:r>
                        <a:rPr lang="tr-TR" sz="1600">
                          <a:latin typeface="Times New Roman"/>
                        </a:rPr>
                        <a:t>, </a:t>
                      </a:r>
                      <a:r>
                        <a:rPr lang="tr-TR" sz="1600" err="1">
                          <a:latin typeface="Times New Roman"/>
                        </a:rPr>
                        <a:t>Digitoksin</a:t>
                      </a:r>
                      <a:r>
                        <a:rPr lang="tr-TR" sz="1600">
                          <a:latin typeface="Times New Roman"/>
                        </a:rPr>
                        <a:t>, </a:t>
                      </a:r>
                      <a:r>
                        <a:rPr lang="tr-TR" sz="1600" err="1">
                          <a:latin typeface="Times New Roman"/>
                        </a:rPr>
                        <a:t>Glukokortikoidler</a:t>
                      </a:r>
                      <a:r>
                        <a:rPr lang="tr-TR" sz="1600">
                          <a:latin typeface="Times New Roman"/>
                        </a:rPr>
                        <a:t>, </a:t>
                      </a:r>
                      <a:r>
                        <a:rPr lang="tr-TR" sz="1600" err="1">
                          <a:latin typeface="Times New Roman"/>
                        </a:rPr>
                        <a:t>Metadon</a:t>
                      </a:r>
                      <a:r>
                        <a:rPr lang="tr-TR" sz="1600">
                          <a:latin typeface="Times New Roman"/>
                        </a:rPr>
                        <a:t>, </a:t>
                      </a:r>
                      <a:r>
                        <a:rPr lang="tr-TR" sz="1600" err="1">
                          <a:latin typeface="Times New Roman"/>
                        </a:rPr>
                        <a:t>Metoprolol</a:t>
                      </a:r>
                      <a:r>
                        <a:rPr lang="tr-TR" sz="1600">
                          <a:latin typeface="Times New Roman"/>
                        </a:rPr>
                        <a:t>, Oral </a:t>
                      </a:r>
                      <a:r>
                        <a:rPr lang="tr-TR" sz="1600" err="1">
                          <a:latin typeface="Times New Roman"/>
                        </a:rPr>
                        <a:t>Kontraseptifler</a:t>
                      </a:r>
                      <a:r>
                        <a:rPr lang="tr-TR" sz="1600">
                          <a:latin typeface="Times New Roman"/>
                        </a:rPr>
                        <a:t>, </a:t>
                      </a:r>
                      <a:r>
                        <a:rPr lang="tr-TR" sz="1600" err="1">
                          <a:latin typeface="Times New Roman"/>
                        </a:rPr>
                        <a:t>Prednisolon</a:t>
                      </a:r>
                      <a:r>
                        <a:rPr lang="tr-TR" sz="1600">
                          <a:latin typeface="Times New Roman"/>
                        </a:rPr>
                        <a:t>, </a:t>
                      </a:r>
                      <a:r>
                        <a:rPr lang="tr-TR" sz="1600" err="1">
                          <a:latin typeface="Times New Roman"/>
                        </a:rPr>
                        <a:t>Propranalol</a:t>
                      </a:r>
                      <a:r>
                        <a:rPr lang="tr-TR" sz="1600">
                          <a:latin typeface="Times New Roman"/>
                        </a:rPr>
                        <a:t>, </a:t>
                      </a:r>
                      <a:r>
                        <a:rPr lang="tr-TR" sz="1600" err="1">
                          <a:latin typeface="Times New Roman"/>
                        </a:rPr>
                        <a:t>Kinidin</a:t>
                      </a:r>
                    </a:p>
                  </a:txBody>
                  <a:tcPr/>
                </a:tc>
                <a:extLst>
                  <a:ext uri="{0D108BD9-81ED-4DB2-BD59-A6C34878D82A}">
                    <a16:rowId xmlns="" xmlns:a16="http://schemas.microsoft.com/office/drawing/2014/main" val="2858804015"/>
                  </a:ext>
                </a:extLst>
              </a:tr>
            </a:tbl>
          </a:graphicData>
        </a:graphic>
      </p:graphicFrame>
    </p:spTree>
    <p:extLst>
      <p:ext uri="{BB962C8B-B14F-4D97-AF65-F5344CB8AC3E}">
        <p14:creationId xmlns:p14="http://schemas.microsoft.com/office/powerpoint/2010/main" val="293053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E2CFB28-11E6-4A5C-8DCA-62EC7C88FC6B}"/>
              </a:ext>
            </a:extLst>
          </p:cNvPr>
          <p:cNvSpPr>
            <a:spLocks noGrp="1"/>
          </p:cNvSpPr>
          <p:nvPr>
            <p:ph type="title"/>
          </p:nvPr>
        </p:nvSpPr>
        <p:spPr>
          <a:xfrm>
            <a:off x="838200" y="954596"/>
            <a:ext cx="10515600" cy="1555601"/>
          </a:xfrm>
        </p:spPr>
        <p:txBody>
          <a:bodyPr>
            <a:normAutofit/>
          </a:bodyPr>
          <a:lstStyle/>
          <a:p>
            <a:pPr algn="ctr"/>
            <a:r>
              <a:rPr lang="tr-TR" sz="2400" b="1">
                <a:solidFill>
                  <a:srgbClr val="C00000"/>
                </a:solidFill>
                <a:latin typeface="Times New Roman"/>
                <a:cs typeface="Calibri Light"/>
              </a:rPr>
              <a:t>İLACIN GİS'DEN EMİLMESİNİ ETKİLEYEN FAKTÖRLER</a:t>
            </a:r>
            <a:endParaRPr lang="tr-TR" sz="2400" b="1">
              <a:solidFill>
                <a:srgbClr val="C00000"/>
              </a:solidFill>
              <a:latin typeface="Times New Roman"/>
              <a:cs typeface="Times New Roman"/>
            </a:endParaRPr>
          </a:p>
        </p:txBody>
      </p:sp>
      <p:sp>
        <p:nvSpPr>
          <p:cNvPr id="3" name="İçerik Yer Tutucusu 2">
            <a:extLst>
              <a:ext uri="{FF2B5EF4-FFF2-40B4-BE49-F238E27FC236}">
                <a16:creationId xmlns="" xmlns:a16="http://schemas.microsoft.com/office/drawing/2014/main" id="{46AFF5BC-E6B8-4F52-955C-3D8E4B6D5839}"/>
              </a:ext>
            </a:extLst>
          </p:cNvPr>
          <p:cNvSpPr>
            <a:spLocks noGrp="1"/>
          </p:cNvSpPr>
          <p:nvPr>
            <p:ph idx="1"/>
          </p:nvPr>
        </p:nvSpPr>
        <p:spPr>
          <a:xfrm>
            <a:off x="838200" y="2127549"/>
            <a:ext cx="10515600" cy="4049414"/>
          </a:xfrm>
        </p:spPr>
        <p:txBody>
          <a:bodyPr vert="horz" lIns="91440" tIns="45720" rIns="91440" bIns="45720" rtlCol="0" anchor="ctr">
            <a:normAutofit/>
          </a:bodyPr>
          <a:lstStyle/>
          <a:p>
            <a:pPr algn="ctr">
              <a:buFont typeface="Wingdings" panose="020B0604020202020204" pitchFamily="34" charset="0"/>
              <a:buChar char="§"/>
            </a:pPr>
            <a:r>
              <a:rPr lang="tr-TR" sz="1600" b="1">
                <a:latin typeface="Times New Roman"/>
                <a:cs typeface="Calibri" panose="020F0502020204030204"/>
              </a:rPr>
              <a:t>İLACIN FARMASÖTİK PREPARATINA AİT FAKTÖRLER:</a:t>
            </a:r>
            <a:endParaRPr lang="tr-TR"/>
          </a:p>
          <a:p>
            <a:pPr algn="ctr">
              <a:buFont typeface="Wingdings" panose="020B0604020202020204" pitchFamily="34" charset="0"/>
              <a:buChar char="§"/>
            </a:pPr>
            <a:endParaRPr lang="tr-TR" sz="1600" b="1">
              <a:latin typeface="Times New Roman"/>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Solüsyon şeklinde uygulanan ilacın emilimi, süspansiyona göre daha hızlıdır.</a:t>
            </a:r>
          </a:p>
          <a:p>
            <a:pPr algn="ctr">
              <a:buFont typeface="Wingdings" panose="020B0604020202020204" pitchFamily="34" charset="0"/>
              <a:buChar char="§"/>
            </a:pPr>
            <a:r>
              <a:rPr lang="tr-TR" sz="1600">
                <a:latin typeface="Times New Roman"/>
                <a:cs typeface="Calibri" panose="020F0502020204030204"/>
              </a:rPr>
              <a:t>Katı </a:t>
            </a:r>
            <a:r>
              <a:rPr lang="tr-TR" sz="1600" err="1">
                <a:latin typeface="Times New Roman"/>
                <a:cs typeface="Calibri" panose="020F0502020204030204"/>
              </a:rPr>
              <a:t>farmasötik</a:t>
            </a:r>
            <a:r>
              <a:rPr lang="tr-TR" sz="1600">
                <a:latin typeface="Times New Roman"/>
                <a:cs typeface="Calibri" panose="020F0502020204030204"/>
              </a:rPr>
              <a:t> şekiller ise mide-bağırsak kanalında emilmeden önce </a:t>
            </a:r>
            <a:r>
              <a:rPr lang="tr-TR" sz="1600" err="1">
                <a:latin typeface="Times New Roman"/>
                <a:cs typeface="Calibri" panose="020F0502020204030204"/>
              </a:rPr>
              <a:t>disintegrasyon</a:t>
            </a:r>
            <a:r>
              <a:rPr lang="tr-TR" sz="1600">
                <a:latin typeface="Times New Roman"/>
                <a:cs typeface="Calibri" panose="020F0502020204030204"/>
              </a:rPr>
              <a:t> ( katı şeklin küçük taneciklere parçalanması ) ve </a:t>
            </a:r>
            <a:r>
              <a:rPr lang="tr-TR" sz="1600" err="1">
                <a:latin typeface="Times New Roman"/>
                <a:cs typeface="Calibri" panose="020F0502020204030204"/>
              </a:rPr>
              <a:t>dissolüsyon</a:t>
            </a:r>
            <a:r>
              <a:rPr lang="tr-TR" sz="1600">
                <a:latin typeface="Times New Roman"/>
                <a:cs typeface="Calibri" panose="020F0502020204030204"/>
              </a:rPr>
              <a:t> ( taneciklerin içindeki ilaç moleküllerinin mide veya bağırsak sıvısında çözünmesi ) süreçlerine maruz kalırlar.</a:t>
            </a:r>
          </a:p>
          <a:p>
            <a:pPr algn="ctr">
              <a:buFont typeface="Wingdings" panose="020B0604020202020204" pitchFamily="34" charset="0"/>
              <a:buChar char="§"/>
            </a:pPr>
            <a:r>
              <a:rPr lang="tr-TR" sz="1600">
                <a:latin typeface="Times New Roman"/>
                <a:cs typeface="Calibri" panose="020F0502020204030204"/>
              </a:rPr>
              <a:t>Bu iki olayın hızı, katı şekilli ilaçların emilim hızını etkiler. </a:t>
            </a:r>
            <a:r>
              <a:rPr lang="tr-TR" sz="1600" err="1">
                <a:latin typeface="Times New Roman"/>
                <a:cs typeface="Calibri" panose="020F0502020204030204"/>
              </a:rPr>
              <a:t>Disintegrasyon</a:t>
            </a:r>
            <a:r>
              <a:rPr lang="tr-TR" sz="1600">
                <a:latin typeface="Times New Roman"/>
                <a:cs typeface="Calibri" panose="020F0502020204030204"/>
              </a:rPr>
              <a:t> ve </a:t>
            </a:r>
            <a:r>
              <a:rPr lang="tr-TR" sz="1600" err="1">
                <a:latin typeface="Times New Roman"/>
                <a:cs typeface="Calibri" panose="020F0502020204030204"/>
              </a:rPr>
              <a:t>dissolüsyon</a:t>
            </a:r>
            <a:r>
              <a:rPr lang="tr-TR" sz="1600">
                <a:latin typeface="Times New Roman"/>
                <a:cs typeface="Calibri" panose="020F0502020204030204"/>
              </a:rPr>
              <a:t> in </a:t>
            </a:r>
            <a:r>
              <a:rPr lang="tr-TR" sz="1600" err="1">
                <a:latin typeface="Times New Roman"/>
                <a:cs typeface="Calibri" panose="020F0502020204030204"/>
              </a:rPr>
              <a:t>vitro</a:t>
            </a:r>
            <a:r>
              <a:rPr lang="tr-TR" sz="1600">
                <a:latin typeface="Times New Roman"/>
                <a:cs typeface="Calibri" panose="020F0502020204030204"/>
              </a:rPr>
              <a:t> ortamda, deney tüpünde test edilebilir.</a:t>
            </a:r>
          </a:p>
          <a:p>
            <a:pPr>
              <a:buFont typeface="Wingdings" panose="020B0604020202020204" pitchFamily="34" charset="0"/>
              <a:buChar char="§"/>
            </a:pPr>
            <a:endParaRPr lang="tr-TR" sz="1600" b="1">
              <a:latin typeface="Times New Roman"/>
              <a:cs typeface="Calibri" panose="020F0502020204030204"/>
            </a:endParaRPr>
          </a:p>
        </p:txBody>
      </p:sp>
    </p:spTree>
    <p:extLst>
      <p:ext uri="{BB962C8B-B14F-4D97-AF65-F5344CB8AC3E}">
        <p14:creationId xmlns:p14="http://schemas.microsoft.com/office/powerpoint/2010/main" val="4100781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A4FFD657-7229-444F-AE19-5B9E4EEDF573}"/>
              </a:ext>
            </a:extLst>
          </p:cNvPr>
          <p:cNvGraphicFramePr>
            <a:graphicFrameLocks noGrp="1"/>
          </p:cNvGraphicFramePr>
          <p:nvPr>
            <p:ph idx="1"/>
            <p:extLst>
              <p:ext uri="{D42A27DB-BD31-4B8C-83A1-F6EECF244321}">
                <p14:modId xmlns:p14="http://schemas.microsoft.com/office/powerpoint/2010/main" val="1638789689"/>
              </p:ext>
            </p:extLst>
          </p:nvPr>
        </p:nvGraphicFramePr>
        <p:xfrm>
          <a:off x="877019" y="1322718"/>
          <a:ext cx="10461976" cy="4590083"/>
        </p:xfrm>
        <a:graphic>
          <a:graphicData uri="http://schemas.openxmlformats.org/drawingml/2006/table">
            <a:tbl>
              <a:tblPr firstRow="1" bandRow="1">
                <a:tableStyleId>{5C22544A-7EE6-4342-B048-85BDC9FD1C3A}</a:tableStyleId>
              </a:tblPr>
              <a:tblGrid>
                <a:gridCol w="5549660">
                  <a:extLst>
                    <a:ext uri="{9D8B030D-6E8A-4147-A177-3AD203B41FA5}">
                      <a16:colId xmlns="" xmlns:a16="http://schemas.microsoft.com/office/drawing/2014/main" val="1062477611"/>
                    </a:ext>
                  </a:extLst>
                </a:gridCol>
                <a:gridCol w="4912316">
                  <a:extLst>
                    <a:ext uri="{9D8B030D-6E8A-4147-A177-3AD203B41FA5}">
                      <a16:colId xmlns="" xmlns:a16="http://schemas.microsoft.com/office/drawing/2014/main" val="3285309451"/>
                    </a:ext>
                  </a:extLst>
                </a:gridCol>
              </a:tblGrid>
              <a:tr h="548609">
                <a:tc>
                  <a:txBody>
                    <a:bodyPr/>
                    <a:lstStyle/>
                    <a:p>
                      <a:pPr algn="ctr"/>
                      <a:r>
                        <a:rPr lang="tr-TR" sz="1600" b="1">
                          <a:solidFill>
                            <a:srgbClr val="000000"/>
                          </a:solidFill>
                          <a:latin typeface="Times New Roman"/>
                        </a:rPr>
                        <a:t>İLAÇ METABOLİZMASINI İNHİBE EDEN İLAÇLARA ÖRNEKLER </a:t>
                      </a:r>
                    </a:p>
                  </a:txBody>
                  <a:tcPr/>
                </a:tc>
                <a:tc>
                  <a:txBody>
                    <a:bodyPr/>
                    <a:lstStyle/>
                    <a:p>
                      <a:pPr algn="ctr"/>
                      <a:endParaRPr lang="tr-TR"/>
                    </a:p>
                  </a:txBody>
                  <a:tcPr/>
                </a:tc>
                <a:extLst>
                  <a:ext uri="{0D108BD9-81ED-4DB2-BD59-A6C34878D82A}">
                    <a16:rowId xmlns="" xmlns:a16="http://schemas.microsoft.com/office/drawing/2014/main" val="3478001918"/>
                  </a:ext>
                </a:extLst>
              </a:tr>
              <a:tr h="315450">
                <a:tc>
                  <a:txBody>
                    <a:bodyPr/>
                    <a:lstStyle/>
                    <a:p>
                      <a:pPr algn="ctr"/>
                      <a:r>
                        <a:rPr lang="tr-TR" sz="1600" b="1">
                          <a:latin typeface="Times New Roman"/>
                        </a:rPr>
                        <a:t>İNHİBİTÖR</a:t>
                      </a:r>
                    </a:p>
                  </a:txBody>
                  <a:tcPr/>
                </a:tc>
                <a:tc>
                  <a:txBody>
                    <a:bodyPr/>
                    <a:lstStyle/>
                    <a:p>
                      <a:pPr algn="ctr"/>
                      <a:r>
                        <a:rPr lang="tr-TR" sz="1600" b="1">
                          <a:latin typeface="Times New Roman"/>
                        </a:rPr>
                        <a:t>ETKİLENEN İLAÇ</a:t>
                      </a:r>
                    </a:p>
                  </a:txBody>
                  <a:tcPr/>
                </a:tc>
                <a:extLst>
                  <a:ext uri="{0D108BD9-81ED-4DB2-BD59-A6C34878D82A}">
                    <a16:rowId xmlns="" xmlns:a16="http://schemas.microsoft.com/office/drawing/2014/main" val="2433029762"/>
                  </a:ext>
                </a:extLst>
              </a:tr>
              <a:tr h="342881">
                <a:tc>
                  <a:txBody>
                    <a:bodyPr/>
                    <a:lstStyle/>
                    <a:p>
                      <a:pPr algn="ctr"/>
                      <a:r>
                        <a:rPr lang="tr-TR" sz="1600" err="1">
                          <a:latin typeface="Times New Roman"/>
                        </a:rPr>
                        <a:t>Allopurinol</a:t>
                      </a:r>
                    </a:p>
                  </a:txBody>
                  <a:tcPr/>
                </a:tc>
                <a:tc>
                  <a:txBody>
                    <a:bodyPr/>
                    <a:lstStyle/>
                    <a:p>
                      <a:pPr algn="ctr"/>
                      <a:r>
                        <a:rPr lang="tr-TR" sz="1600" err="1">
                          <a:latin typeface="Times New Roman"/>
                        </a:rPr>
                        <a:t>Antitiripsin</a:t>
                      </a:r>
                      <a:r>
                        <a:rPr lang="tr-TR" sz="1600">
                          <a:latin typeface="Times New Roman"/>
                        </a:rPr>
                        <a:t>, </a:t>
                      </a:r>
                      <a:r>
                        <a:rPr lang="tr-TR" sz="1600" err="1">
                          <a:latin typeface="Times New Roman"/>
                        </a:rPr>
                        <a:t>Dikumarol</a:t>
                      </a:r>
                      <a:r>
                        <a:rPr lang="tr-TR" sz="1600">
                          <a:latin typeface="Times New Roman"/>
                        </a:rPr>
                        <a:t>, </a:t>
                      </a:r>
                      <a:r>
                        <a:rPr lang="tr-TR" sz="1600" err="1">
                          <a:latin typeface="Times New Roman"/>
                        </a:rPr>
                        <a:t>Probenesit</a:t>
                      </a:r>
                      <a:r>
                        <a:rPr lang="tr-TR" sz="1600">
                          <a:latin typeface="Times New Roman"/>
                        </a:rPr>
                        <a:t>, </a:t>
                      </a:r>
                      <a:r>
                        <a:rPr lang="tr-TR" sz="1600" err="1">
                          <a:latin typeface="Times New Roman"/>
                        </a:rPr>
                        <a:t>Tolbutamid</a:t>
                      </a:r>
                    </a:p>
                  </a:txBody>
                  <a:tcPr/>
                </a:tc>
                <a:extLst>
                  <a:ext uri="{0D108BD9-81ED-4DB2-BD59-A6C34878D82A}">
                    <a16:rowId xmlns="" xmlns:a16="http://schemas.microsoft.com/office/drawing/2014/main" val="1193998035"/>
                  </a:ext>
                </a:extLst>
              </a:tr>
              <a:tr h="342881">
                <a:tc>
                  <a:txBody>
                    <a:bodyPr/>
                    <a:lstStyle/>
                    <a:p>
                      <a:pPr algn="ctr"/>
                      <a:r>
                        <a:rPr lang="tr-TR" sz="1600" err="1">
                          <a:latin typeface="Times New Roman"/>
                        </a:rPr>
                        <a:t>Dietilpentenamid</a:t>
                      </a:r>
                    </a:p>
                  </a:txBody>
                  <a:tcPr/>
                </a:tc>
                <a:tc>
                  <a:txBody>
                    <a:bodyPr/>
                    <a:lstStyle/>
                    <a:p>
                      <a:pPr algn="ctr"/>
                      <a:r>
                        <a:rPr lang="tr-TR" sz="1600" err="1">
                          <a:latin typeface="Times New Roman"/>
                        </a:rPr>
                        <a:t>Dietilpentenamid</a:t>
                      </a:r>
                    </a:p>
                  </a:txBody>
                  <a:tcPr/>
                </a:tc>
                <a:extLst>
                  <a:ext uri="{0D108BD9-81ED-4DB2-BD59-A6C34878D82A}">
                    <a16:rowId xmlns="" xmlns:a16="http://schemas.microsoft.com/office/drawing/2014/main" val="3932417587"/>
                  </a:ext>
                </a:extLst>
              </a:tr>
              <a:tr h="342881">
                <a:tc>
                  <a:txBody>
                    <a:bodyPr/>
                    <a:lstStyle/>
                    <a:p>
                      <a:pPr algn="ctr"/>
                      <a:r>
                        <a:rPr lang="tr-TR" sz="1600" err="1">
                          <a:latin typeface="Times New Roman"/>
                        </a:rPr>
                        <a:t>Dikumarol</a:t>
                      </a:r>
                    </a:p>
                  </a:txBody>
                  <a:tcPr/>
                </a:tc>
                <a:tc>
                  <a:txBody>
                    <a:bodyPr/>
                    <a:lstStyle/>
                    <a:p>
                      <a:pPr algn="ctr"/>
                      <a:r>
                        <a:rPr lang="tr-TR" sz="1600" err="1">
                          <a:latin typeface="Times New Roman"/>
                        </a:rPr>
                        <a:t>Fenitoin</a:t>
                      </a:r>
                    </a:p>
                  </a:txBody>
                  <a:tcPr/>
                </a:tc>
                <a:extLst>
                  <a:ext uri="{0D108BD9-81ED-4DB2-BD59-A6C34878D82A}">
                    <a16:rowId xmlns="" xmlns:a16="http://schemas.microsoft.com/office/drawing/2014/main" val="2156405480"/>
                  </a:ext>
                </a:extLst>
              </a:tr>
              <a:tr h="342881">
                <a:tc>
                  <a:txBody>
                    <a:bodyPr/>
                    <a:lstStyle/>
                    <a:p>
                      <a:pPr algn="ctr"/>
                      <a:r>
                        <a:rPr lang="tr-TR" sz="1600" err="1">
                          <a:latin typeface="Times New Roman"/>
                        </a:rPr>
                        <a:t>Disülfiram</a:t>
                      </a:r>
                    </a:p>
                  </a:txBody>
                  <a:tcPr/>
                </a:tc>
                <a:tc>
                  <a:txBody>
                    <a:bodyPr/>
                    <a:lstStyle/>
                    <a:p>
                      <a:pPr algn="ctr"/>
                      <a:r>
                        <a:rPr lang="tr-TR" sz="1600" err="1">
                          <a:latin typeface="Times New Roman"/>
                        </a:rPr>
                        <a:t>Antipirin</a:t>
                      </a:r>
                      <a:r>
                        <a:rPr lang="tr-TR" sz="1600">
                          <a:latin typeface="Times New Roman"/>
                        </a:rPr>
                        <a:t>, Etanol, </a:t>
                      </a:r>
                      <a:r>
                        <a:rPr lang="tr-TR" sz="1600" err="1">
                          <a:latin typeface="Times New Roman"/>
                        </a:rPr>
                        <a:t>Fenitoin</a:t>
                      </a:r>
                      <a:r>
                        <a:rPr lang="tr-TR" sz="1600">
                          <a:latin typeface="Times New Roman"/>
                        </a:rPr>
                        <a:t>, </a:t>
                      </a:r>
                      <a:r>
                        <a:rPr lang="tr-TR" sz="1600" err="1">
                          <a:latin typeface="Times New Roman"/>
                        </a:rPr>
                        <a:t>Varfarin</a:t>
                      </a:r>
                    </a:p>
                  </a:txBody>
                  <a:tcPr/>
                </a:tc>
                <a:extLst>
                  <a:ext uri="{0D108BD9-81ED-4DB2-BD59-A6C34878D82A}">
                    <a16:rowId xmlns="" xmlns:a16="http://schemas.microsoft.com/office/drawing/2014/main" val="1380440435"/>
                  </a:ext>
                </a:extLst>
              </a:tr>
              <a:tr h="342881">
                <a:tc>
                  <a:txBody>
                    <a:bodyPr/>
                    <a:lstStyle/>
                    <a:p>
                      <a:pPr algn="ctr"/>
                      <a:r>
                        <a:rPr lang="tr-TR" sz="1600">
                          <a:latin typeface="Times New Roman"/>
                        </a:rPr>
                        <a:t>Etanol</a:t>
                      </a:r>
                    </a:p>
                  </a:txBody>
                  <a:tcPr/>
                </a:tc>
                <a:tc>
                  <a:txBody>
                    <a:bodyPr/>
                    <a:lstStyle/>
                    <a:p>
                      <a:pPr algn="ctr"/>
                      <a:r>
                        <a:rPr lang="tr-TR" sz="1600" err="1">
                          <a:latin typeface="Times New Roman"/>
                        </a:rPr>
                        <a:t>Klordiazepoksit</a:t>
                      </a:r>
                      <a:r>
                        <a:rPr lang="tr-TR" sz="1600">
                          <a:latin typeface="Times New Roman"/>
                        </a:rPr>
                        <a:t>(?), </a:t>
                      </a:r>
                      <a:r>
                        <a:rPr lang="tr-TR" sz="1600" err="1">
                          <a:latin typeface="Times New Roman"/>
                        </a:rPr>
                        <a:t>Diazepam</a:t>
                      </a:r>
                      <a:r>
                        <a:rPr lang="tr-TR" sz="1600">
                          <a:latin typeface="Times New Roman"/>
                        </a:rPr>
                        <a:t>(?),  </a:t>
                      </a:r>
                      <a:r>
                        <a:rPr lang="tr-TR" sz="1600" err="1">
                          <a:latin typeface="Times New Roman"/>
                        </a:rPr>
                        <a:t>Metanol</a:t>
                      </a:r>
                    </a:p>
                  </a:txBody>
                  <a:tcPr/>
                </a:tc>
                <a:extLst>
                  <a:ext uri="{0D108BD9-81ED-4DB2-BD59-A6C34878D82A}">
                    <a16:rowId xmlns="" xmlns:a16="http://schemas.microsoft.com/office/drawing/2014/main" val="3911928696"/>
                  </a:ext>
                </a:extLst>
              </a:tr>
              <a:tr h="342881">
                <a:tc>
                  <a:txBody>
                    <a:bodyPr/>
                    <a:lstStyle/>
                    <a:p>
                      <a:pPr algn="ctr"/>
                      <a:r>
                        <a:rPr lang="tr-TR" sz="1600" err="1">
                          <a:latin typeface="Times New Roman"/>
                        </a:rPr>
                        <a:t>Fenilbutazon</a:t>
                      </a:r>
                    </a:p>
                  </a:txBody>
                  <a:tcPr/>
                </a:tc>
                <a:tc>
                  <a:txBody>
                    <a:bodyPr/>
                    <a:lstStyle/>
                    <a:p>
                      <a:pPr algn="ctr"/>
                      <a:r>
                        <a:rPr lang="tr-TR" sz="1600" err="1">
                          <a:latin typeface="Times New Roman"/>
                        </a:rPr>
                        <a:t>Fenitoin</a:t>
                      </a:r>
                      <a:r>
                        <a:rPr lang="tr-TR" sz="1600">
                          <a:latin typeface="Times New Roman"/>
                        </a:rPr>
                        <a:t>, </a:t>
                      </a:r>
                      <a:r>
                        <a:rPr lang="tr-TR" sz="1600" err="1">
                          <a:latin typeface="Times New Roman"/>
                        </a:rPr>
                        <a:t>Tolbutamid</a:t>
                      </a:r>
                    </a:p>
                  </a:txBody>
                  <a:tcPr/>
                </a:tc>
                <a:extLst>
                  <a:ext uri="{0D108BD9-81ED-4DB2-BD59-A6C34878D82A}">
                    <a16:rowId xmlns="" xmlns:a16="http://schemas.microsoft.com/office/drawing/2014/main" val="595815413"/>
                  </a:ext>
                </a:extLst>
              </a:tr>
              <a:tr h="589754">
                <a:tc>
                  <a:txBody>
                    <a:bodyPr/>
                    <a:lstStyle/>
                    <a:p>
                      <a:pPr algn="ctr"/>
                      <a:r>
                        <a:rPr lang="tr-TR" sz="1600">
                          <a:latin typeface="Times New Roman"/>
                        </a:rPr>
                        <a:t>Greyfurt ( suyu)*</a:t>
                      </a:r>
                    </a:p>
                  </a:txBody>
                  <a:tcPr/>
                </a:tc>
                <a:tc>
                  <a:txBody>
                    <a:bodyPr/>
                    <a:lstStyle/>
                    <a:p>
                      <a:pPr algn="ctr"/>
                      <a:r>
                        <a:rPr lang="tr-TR" sz="1600" err="1">
                          <a:latin typeface="Times New Roman"/>
                        </a:rPr>
                        <a:t>Alprazolam</a:t>
                      </a:r>
                      <a:r>
                        <a:rPr lang="tr-TR" sz="1600">
                          <a:latin typeface="Times New Roman"/>
                        </a:rPr>
                        <a:t>, </a:t>
                      </a:r>
                      <a:r>
                        <a:rPr lang="tr-TR" sz="1600" err="1">
                          <a:latin typeface="Times New Roman"/>
                        </a:rPr>
                        <a:t>Atorvastatin</a:t>
                      </a:r>
                      <a:r>
                        <a:rPr lang="tr-TR" sz="1600">
                          <a:latin typeface="Times New Roman"/>
                        </a:rPr>
                        <a:t>, </a:t>
                      </a:r>
                      <a:r>
                        <a:rPr lang="tr-TR" sz="1600" err="1">
                          <a:latin typeface="Times New Roman"/>
                        </a:rPr>
                        <a:t>Sisaprid</a:t>
                      </a:r>
                      <a:r>
                        <a:rPr lang="tr-TR" sz="1600">
                          <a:latin typeface="Times New Roman"/>
                        </a:rPr>
                        <a:t>, </a:t>
                      </a:r>
                      <a:r>
                        <a:rPr lang="tr-TR" sz="1600" err="1">
                          <a:latin typeface="Times New Roman"/>
                        </a:rPr>
                        <a:t>Siklosporin</a:t>
                      </a:r>
                      <a:r>
                        <a:rPr lang="tr-TR" sz="1600">
                          <a:latin typeface="Times New Roman"/>
                        </a:rPr>
                        <a:t>, </a:t>
                      </a:r>
                      <a:r>
                        <a:rPr lang="tr-TR" sz="1600" err="1">
                          <a:latin typeface="Times New Roman"/>
                        </a:rPr>
                        <a:t>Midazolam</a:t>
                      </a:r>
                      <a:r>
                        <a:rPr lang="tr-TR" sz="1600">
                          <a:latin typeface="Times New Roman"/>
                        </a:rPr>
                        <a:t>, </a:t>
                      </a:r>
                      <a:r>
                        <a:rPr lang="tr-TR" sz="1600" err="1">
                          <a:latin typeface="Times New Roman"/>
                        </a:rPr>
                        <a:t>Triazolam</a:t>
                      </a:r>
                    </a:p>
                  </a:txBody>
                  <a:tcPr/>
                </a:tc>
                <a:extLst>
                  <a:ext uri="{0D108BD9-81ED-4DB2-BD59-A6C34878D82A}">
                    <a16:rowId xmlns="" xmlns:a16="http://schemas.microsoft.com/office/drawing/2014/main" val="3112948039"/>
                  </a:ext>
                </a:extLst>
              </a:tr>
              <a:tr h="342881">
                <a:tc>
                  <a:txBody>
                    <a:bodyPr/>
                    <a:lstStyle/>
                    <a:p>
                      <a:pPr algn="ctr"/>
                      <a:r>
                        <a:rPr lang="tr-TR" sz="1600" err="1">
                          <a:latin typeface="Times New Roman"/>
                        </a:rPr>
                        <a:t>İsoniazid</a:t>
                      </a:r>
                    </a:p>
                  </a:txBody>
                  <a:tcPr/>
                </a:tc>
                <a:tc>
                  <a:txBody>
                    <a:bodyPr/>
                    <a:lstStyle/>
                    <a:p>
                      <a:pPr algn="ctr"/>
                      <a:r>
                        <a:rPr lang="tr-TR" sz="1600" err="1">
                          <a:latin typeface="Times New Roman"/>
                        </a:rPr>
                        <a:t>Antipirin</a:t>
                      </a:r>
                      <a:r>
                        <a:rPr lang="tr-TR" sz="1600">
                          <a:latin typeface="Times New Roman"/>
                        </a:rPr>
                        <a:t>, </a:t>
                      </a:r>
                      <a:r>
                        <a:rPr lang="tr-TR" sz="1600" err="1">
                          <a:latin typeface="Times New Roman"/>
                        </a:rPr>
                        <a:t>Dikumarol</a:t>
                      </a:r>
                      <a:r>
                        <a:rPr lang="tr-TR" sz="1600">
                          <a:latin typeface="Times New Roman"/>
                        </a:rPr>
                        <a:t>, </a:t>
                      </a:r>
                      <a:r>
                        <a:rPr lang="tr-TR" sz="1600" err="1">
                          <a:latin typeface="Times New Roman"/>
                        </a:rPr>
                        <a:t>Probenesit</a:t>
                      </a:r>
                      <a:r>
                        <a:rPr lang="tr-TR" sz="1600">
                          <a:latin typeface="Times New Roman"/>
                        </a:rPr>
                        <a:t>, </a:t>
                      </a:r>
                      <a:r>
                        <a:rPr lang="tr-TR" sz="1600" err="1">
                          <a:latin typeface="Times New Roman"/>
                        </a:rPr>
                        <a:t>Tolbutamid</a:t>
                      </a:r>
                    </a:p>
                  </a:txBody>
                  <a:tcPr/>
                </a:tc>
                <a:extLst>
                  <a:ext uri="{0D108BD9-81ED-4DB2-BD59-A6C34878D82A}">
                    <a16:rowId xmlns="" xmlns:a16="http://schemas.microsoft.com/office/drawing/2014/main" val="740197989"/>
                  </a:ext>
                </a:extLst>
              </a:tr>
              <a:tr h="342881">
                <a:tc>
                  <a:txBody>
                    <a:bodyPr/>
                    <a:lstStyle/>
                    <a:p>
                      <a:pPr algn="ctr"/>
                      <a:r>
                        <a:rPr lang="tr-TR" sz="1600" err="1">
                          <a:latin typeface="Times New Roman"/>
                        </a:rPr>
                        <a:t>Ketokonazol</a:t>
                      </a:r>
                    </a:p>
                  </a:txBody>
                  <a:tcPr/>
                </a:tc>
                <a:tc>
                  <a:txBody>
                    <a:bodyPr/>
                    <a:lstStyle/>
                    <a:p>
                      <a:pPr algn="ctr"/>
                      <a:r>
                        <a:rPr lang="tr-TR" sz="1600" err="1">
                          <a:latin typeface="Times New Roman"/>
                        </a:rPr>
                        <a:t>Siklosporin</a:t>
                      </a:r>
                      <a:r>
                        <a:rPr lang="tr-TR" sz="1600">
                          <a:latin typeface="Times New Roman"/>
                        </a:rPr>
                        <a:t>, </a:t>
                      </a:r>
                      <a:r>
                        <a:rPr lang="tr-TR" sz="1600" err="1">
                          <a:latin typeface="Times New Roman"/>
                        </a:rPr>
                        <a:t>Astemizol</a:t>
                      </a:r>
                      <a:r>
                        <a:rPr lang="tr-TR" sz="1600">
                          <a:latin typeface="Times New Roman"/>
                        </a:rPr>
                        <a:t>, </a:t>
                      </a:r>
                      <a:r>
                        <a:rPr lang="tr-TR" sz="1600" err="1">
                          <a:latin typeface="Times New Roman"/>
                        </a:rPr>
                        <a:t>Terfenadin</a:t>
                      </a:r>
                      <a:endParaRPr lang="tr-TR" sz="1600">
                        <a:latin typeface="Times New Roman"/>
                      </a:endParaRPr>
                    </a:p>
                  </a:txBody>
                  <a:tcPr/>
                </a:tc>
                <a:extLst>
                  <a:ext uri="{0D108BD9-81ED-4DB2-BD59-A6C34878D82A}">
                    <a16:rowId xmlns="" xmlns:a16="http://schemas.microsoft.com/office/drawing/2014/main" val="2351093398"/>
                  </a:ext>
                </a:extLst>
              </a:tr>
              <a:tr h="342881">
                <a:tc>
                  <a:txBody>
                    <a:bodyPr/>
                    <a:lstStyle/>
                    <a:p>
                      <a:pPr algn="ctr"/>
                      <a:r>
                        <a:rPr lang="tr-TR" sz="1600" err="1">
                          <a:latin typeface="Times New Roman"/>
                        </a:rPr>
                        <a:t>Kloramfenikol</a:t>
                      </a:r>
                      <a:endParaRPr lang="tr-TR" sz="1600">
                        <a:latin typeface="Times New Roman"/>
                      </a:endParaRPr>
                    </a:p>
                  </a:txBody>
                  <a:tcPr/>
                </a:tc>
                <a:tc>
                  <a:txBody>
                    <a:bodyPr/>
                    <a:lstStyle/>
                    <a:p>
                      <a:pPr algn="ctr"/>
                      <a:r>
                        <a:rPr lang="tr-TR" sz="1600" err="1">
                          <a:latin typeface="Times New Roman"/>
                        </a:rPr>
                        <a:t>Antipirin</a:t>
                      </a:r>
                      <a:r>
                        <a:rPr lang="tr-TR" sz="1600">
                          <a:latin typeface="Times New Roman"/>
                        </a:rPr>
                        <a:t>, </a:t>
                      </a:r>
                      <a:r>
                        <a:rPr lang="tr-TR" sz="1600" err="1">
                          <a:latin typeface="Times New Roman"/>
                        </a:rPr>
                        <a:t>Dikumarol</a:t>
                      </a:r>
                      <a:r>
                        <a:rPr lang="tr-TR" sz="1600">
                          <a:latin typeface="Times New Roman"/>
                        </a:rPr>
                        <a:t>, </a:t>
                      </a:r>
                      <a:r>
                        <a:rPr lang="tr-TR" sz="1600" err="1">
                          <a:latin typeface="Times New Roman"/>
                        </a:rPr>
                        <a:t>Prebeesit</a:t>
                      </a:r>
                      <a:r>
                        <a:rPr lang="tr-TR" sz="1600">
                          <a:latin typeface="Times New Roman"/>
                        </a:rPr>
                        <a:t>, </a:t>
                      </a:r>
                      <a:r>
                        <a:rPr lang="tr-TR" sz="1600" err="1">
                          <a:latin typeface="Times New Roman"/>
                        </a:rPr>
                        <a:t>Tolbutamid</a:t>
                      </a:r>
                    </a:p>
                  </a:txBody>
                  <a:tcPr/>
                </a:tc>
                <a:extLst>
                  <a:ext uri="{0D108BD9-81ED-4DB2-BD59-A6C34878D82A}">
                    <a16:rowId xmlns="" xmlns:a16="http://schemas.microsoft.com/office/drawing/2014/main" val="1373620691"/>
                  </a:ext>
                </a:extLst>
              </a:tr>
            </a:tbl>
          </a:graphicData>
        </a:graphic>
      </p:graphicFrame>
    </p:spTree>
    <p:extLst>
      <p:ext uri="{BB962C8B-B14F-4D97-AF65-F5344CB8AC3E}">
        <p14:creationId xmlns:p14="http://schemas.microsoft.com/office/powerpoint/2010/main" val="196519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2E031E43-A0AD-4240-973B-CD7B51C70E8D}"/>
              </a:ext>
            </a:extLst>
          </p:cNvPr>
          <p:cNvGraphicFramePr>
            <a:graphicFrameLocks noGrp="1"/>
          </p:cNvGraphicFramePr>
          <p:nvPr>
            <p:ph idx="1"/>
            <p:extLst>
              <p:ext uri="{D42A27DB-BD31-4B8C-83A1-F6EECF244321}">
                <p14:modId xmlns:p14="http://schemas.microsoft.com/office/powerpoint/2010/main" val="871001801"/>
              </p:ext>
            </p:extLst>
          </p:nvPr>
        </p:nvGraphicFramePr>
        <p:xfrm>
          <a:off x="838200" y="1825625"/>
          <a:ext cx="10515600" cy="3627120"/>
        </p:xfrm>
        <a:graphic>
          <a:graphicData uri="http://schemas.openxmlformats.org/drawingml/2006/table">
            <a:tbl>
              <a:tblPr firstRow="1" bandRow="1">
                <a:tableStyleId>{5C22544A-7EE6-4342-B048-85BDC9FD1C3A}</a:tableStyleId>
              </a:tblPr>
              <a:tblGrid>
                <a:gridCol w="5257800">
                  <a:extLst>
                    <a:ext uri="{9D8B030D-6E8A-4147-A177-3AD203B41FA5}">
                      <a16:colId xmlns="" xmlns:a16="http://schemas.microsoft.com/office/drawing/2014/main" val="2079083345"/>
                    </a:ext>
                  </a:extLst>
                </a:gridCol>
                <a:gridCol w="5257800">
                  <a:extLst>
                    <a:ext uri="{9D8B030D-6E8A-4147-A177-3AD203B41FA5}">
                      <a16:colId xmlns="" xmlns:a16="http://schemas.microsoft.com/office/drawing/2014/main" val="1436884642"/>
                    </a:ext>
                  </a:extLst>
                </a:gridCol>
              </a:tblGrid>
              <a:tr h="370840">
                <a:tc>
                  <a:txBody>
                    <a:bodyPr/>
                    <a:lstStyle/>
                    <a:p>
                      <a:pPr algn="ctr"/>
                      <a:r>
                        <a:rPr lang="tr-TR" sz="1600" b="1">
                          <a:solidFill>
                            <a:srgbClr val="000000"/>
                          </a:solidFill>
                          <a:latin typeface="Times New Roman"/>
                        </a:rPr>
                        <a:t>İLAÇ METABOLİZMASINI İNHİBE EDEN İLAÇLARA ÖRNEKLER</a:t>
                      </a:r>
                    </a:p>
                  </a:txBody>
                  <a:tcPr/>
                </a:tc>
                <a:tc>
                  <a:txBody>
                    <a:bodyPr/>
                    <a:lstStyle/>
                    <a:p>
                      <a:pPr algn="ctr"/>
                      <a:endParaRPr lang="tr-TR"/>
                    </a:p>
                  </a:txBody>
                  <a:tcPr/>
                </a:tc>
                <a:extLst>
                  <a:ext uri="{0D108BD9-81ED-4DB2-BD59-A6C34878D82A}">
                    <a16:rowId xmlns="" xmlns:a16="http://schemas.microsoft.com/office/drawing/2014/main" val="2390047069"/>
                  </a:ext>
                </a:extLst>
              </a:tr>
              <a:tr h="370840">
                <a:tc>
                  <a:txBody>
                    <a:bodyPr/>
                    <a:lstStyle/>
                    <a:p>
                      <a:pPr algn="ctr"/>
                      <a:r>
                        <a:rPr lang="tr-TR" sz="1600" b="1">
                          <a:latin typeface="Times New Roman"/>
                        </a:rPr>
                        <a:t>İNHİBİTÖR</a:t>
                      </a:r>
                    </a:p>
                  </a:txBody>
                  <a:tcPr/>
                </a:tc>
                <a:tc>
                  <a:txBody>
                    <a:bodyPr/>
                    <a:lstStyle/>
                    <a:p>
                      <a:pPr algn="ctr"/>
                      <a:r>
                        <a:rPr lang="tr-TR" sz="1600" b="1">
                          <a:solidFill>
                            <a:srgbClr val="000000"/>
                          </a:solidFill>
                          <a:latin typeface="Times New Roman"/>
                        </a:rPr>
                        <a:t>ETKİLENEN İLAÇ</a:t>
                      </a:r>
                    </a:p>
                  </a:txBody>
                  <a:tcPr/>
                </a:tc>
                <a:extLst>
                  <a:ext uri="{0D108BD9-81ED-4DB2-BD59-A6C34878D82A}">
                    <a16:rowId xmlns="" xmlns:a16="http://schemas.microsoft.com/office/drawing/2014/main" val="298515684"/>
                  </a:ext>
                </a:extLst>
              </a:tr>
              <a:tr h="370840">
                <a:tc>
                  <a:txBody>
                    <a:bodyPr/>
                    <a:lstStyle/>
                    <a:p>
                      <a:pPr algn="ctr"/>
                      <a:r>
                        <a:rPr lang="tr-TR" sz="1600" err="1">
                          <a:latin typeface="Times New Roman"/>
                        </a:rPr>
                        <a:t>Nortiptilin</a:t>
                      </a:r>
                      <a:r>
                        <a:rPr lang="tr-TR" sz="1600">
                          <a:latin typeface="Times New Roman"/>
                        </a:rPr>
                        <a:t> </a:t>
                      </a:r>
                    </a:p>
                  </a:txBody>
                  <a:tcPr/>
                </a:tc>
                <a:tc>
                  <a:txBody>
                    <a:bodyPr/>
                    <a:lstStyle/>
                    <a:p>
                      <a:pPr algn="ctr"/>
                      <a:r>
                        <a:rPr lang="tr-TR" err="1">
                          <a:latin typeface="Times New Roman"/>
                        </a:rPr>
                        <a:t>Antipirin</a:t>
                      </a:r>
                      <a:endParaRPr lang="tr-TR">
                        <a:latin typeface="Times New Roman"/>
                      </a:endParaRPr>
                    </a:p>
                  </a:txBody>
                  <a:tcPr/>
                </a:tc>
                <a:extLst>
                  <a:ext uri="{0D108BD9-81ED-4DB2-BD59-A6C34878D82A}">
                    <a16:rowId xmlns="" xmlns:a16="http://schemas.microsoft.com/office/drawing/2014/main" val="3230421345"/>
                  </a:ext>
                </a:extLst>
              </a:tr>
              <a:tr h="370840">
                <a:tc>
                  <a:txBody>
                    <a:bodyPr/>
                    <a:lstStyle/>
                    <a:p>
                      <a:pPr algn="ctr"/>
                      <a:r>
                        <a:rPr lang="tr-TR" sz="1600">
                          <a:latin typeface="Times New Roman"/>
                        </a:rPr>
                        <a:t>Oral </a:t>
                      </a:r>
                      <a:r>
                        <a:rPr lang="tr-TR" sz="1600" err="1">
                          <a:latin typeface="Times New Roman"/>
                        </a:rPr>
                        <a:t>Kontraseptifler</a:t>
                      </a:r>
                    </a:p>
                  </a:txBody>
                  <a:tcPr/>
                </a:tc>
                <a:tc>
                  <a:txBody>
                    <a:bodyPr/>
                    <a:lstStyle/>
                    <a:p>
                      <a:pPr algn="ctr"/>
                      <a:r>
                        <a:rPr lang="tr-TR" err="1">
                          <a:latin typeface="Times New Roman"/>
                        </a:rPr>
                        <a:t>Antipirin</a:t>
                      </a:r>
                    </a:p>
                  </a:txBody>
                  <a:tcPr/>
                </a:tc>
                <a:extLst>
                  <a:ext uri="{0D108BD9-81ED-4DB2-BD59-A6C34878D82A}">
                    <a16:rowId xmlns="" xmlns:a16="http://schemas.microsoft.com/office/drawing/2014/main" val="1429599555"/>
                  </a:ext>
                </a:extLst>
              </a:tr>
              <a:tr h="370840">
                <a:tc>
                  <a:txBody>
                    <a:bodyPr/>
                    <a:lstStyle/>
                    <a:p>
                      <a:pPr algn="ctr"/>
                      <a:r>
                        <a:rPr lang="tr-TR" sz="1600" err="1">
                          <a:latin typeface="Times New Roman"/>
                        </a:rPr>
                        <a:t>Sekobarbital</a:t>
                      </a:r>
                      <a:r>
                        <a:rPr lang="tr-TR" sz="1600">
                          <a:latin typeface="Times New Roman"/>
                        </a:rPr>
                        <a:t> </a:t>
                      </a:r>
                    </a:p>
                  </a:txBody>
                  <a:tcPr/>
                </a:tc>
                <a:tc>
                  <a:txBody>
                    <a:bodyPr/>
                    <a:lstStyle/>
                    <a:p>
                      <a:pPr algn="ctr"/>
                      <a:r>
                        <a:rPr lang="tr-TR" err="1">
                          <a:latin typeface="Times New Roman"/>
                        </a:rPr>
                        <a:t>Sekobarbital</a:t>
                      </a:r>
                    </a:p>
                  </a:txBody>
                  <a:tcPr/>
                </a:tc>
                <a:extLst>
                  <a:ext uri="{0D108BD9-81ED-4DB2-BD59-A6C34878D82A}">
                    <a16:rowId xmlns="" xmlns:a16="http://schemas.microsoft.com/office/drawing/2014/main" val="1180532276"/>
                  </a:ext>
                </a:extLst>
              </a:tr>
              <a:tr h="370840">
                <a:tc>
                  <a:txBody>
                    <a:bodyPr/>
                    <a:lstStyle/>
                    <a:p>
                      <a:pPr algn="ctr"/>
                      <a:r>
                        <a:rPr lang="tr-TR" sz="1600" err="1">
                          <a:latin typeface="Times New Roman"/>
                        </a:rPr>
                        <a:t>Simetidin</a:t>
                      </a:r>
                    </a:p>
                  </a:txBody>
                  <a:tcPr/>
                </a:tc>
                <a:tc>
                  <a:txBody>
                    <a:bodyPr/>
                    <a:lstStyle/>
                    <a:p>
                      <a:pPr algn="ctr"/>
                      <a:r>
                        <a:rPr lang="tr-TR" err="1">
                          <a:latin typeface="Times New Roman"/>
                        </a:rPr>
                        <a:t>Klordiazepoksit</a:t>
                      </a:r>
                      <a:r>
                        <a:rPr lang="tr-TR">
                          <a:latin typeface="Times New Roman"/>
                        </a:rPr>
                        <a:t>, </a:t>
                      </a:r>
                      <a:r>
                        <a:rPr lang="tr-TR" err="1">
                          <a:latin typeface="Times New Roman"/>
                        </a:rPr>
                        <a:t>Diazepam</a:t>
                      </a:r>
                      <a:r>
                        <a:rPr lang="tr-TR">
                          <a:latin typeface="Times New Roman"/>
                        </a:rPr>
                        <a:t>, </a:t>
                      </a:r>
                      <a:r>
                        <a:rPr lang="tr-TR" err="1">
                          <a:latin typeface="Times New Roman"/>
                        </a:rPr>
                        <a:t>Varfarin</a:t>
                      </a:r>
                    </a:p>
                  </a:txBody>
                  <a:tcPr/>
                </a:tc>
                <a:extLst>
                  <a:ext uri="{0D108BD9-81ED-4DB2-BD59-A6C34878D82A}">
                    <a16:rowId xmlns="" xmlns:a16="http://schemas.microsoft.com/office/drawing/2014/main" val="722200066"/>
                  </a:ext>
                </a:extLst>
              </a:tr>
              <a:tr h="370840">
                <a:tc>
                  <a:txBody>
                    <a:bodyPr/>
                    <a:lstStyle/>
                    <a:p>
                      <a:pPr algn="ctr"/>
                      <a:r>
                        <a:rPr lang="tr-TR" sz="1600" err="1">
                          <a:latin typeface="Times New Roman"/>
                        </a:rPr>
                        <a:t>Troleandomisin</a:t>
                      </a:r>
                      <a:endParaRPr lang="tr-TR" sz="1600">
                        <a:latin typeface="Times New Roman"/>
                      </a:endParaRPr>
                    </a:p>
                  </a:txBody>
                  <a:tcPr/>
                </a:tc>
                <a:tc>
                  <a:txBody>
                    <a:bodyPr/>
                    <a:lstStyle/>
                    <a:p>
                      <a:pPr algn="ctr"/>
                      <a:r>
                        <a:rPr lang="tr-TR" err="1">
                          <a:latin typeface="Times New Roman"/>
                        </a:rPr>
                        <a:t>Tefilin</a:t>
                      </a:r>
                      <a:r>
                        <a:rPr lang="tr-TR">
                          <a:latin typeface="Times New Roman"/>
                        </a:rPr>
                        <a:t>, </a:t>
                      </a:r>
                      <a:r>
                        <a:rPr lang="tr-TR" err="1">
                          <a:latin typeface="Times New Roman"/>
                        </a:rPr>
                        <a:t>Metilprednisolon</a:t>
                      </a:r>
                      <a:endParaRPr lang="tr-TR">
                        <a:latin typeface="Times New Roman"/>
                      </a:endParaRPr>
                    </a:p>
                  </a:txBody>
                  <a:tcPr/>
                </a:tc>
                <a:extLst>
                  <a:ext uri="{0D108BD9-81ED-4DB2-BD59-A6C34878D82A}">
                    <a16:rowId xmlns="" xmlns:a16="http://schemas.microsoft.com/office/drawing/2014/main" val="3394058838"/>
                  </a:ext>
                </a:extLst>
              </a:tr>
              <a:tr h="370839">
                <a:tc>
                  <a:txBody>
                    <a:bodyPr/>
                    <a:lstStyle/>
                    <a:p>
                      <a:pPr lvl="0" algn="ctr">
                        <a:buNone/>
                      </a:pPr>
                      <a:r>
                        <a:rPr lang="tr-TR" sz="1600">
                          <a:latin typeface="Times New Roman"/>
                        </a:rPr>
                        <a:t>*Greyfurt suyu içeriği bağırsaklardan ilaçların atılımında rol oynayan </a:t>
                      </a:r>
                      <a:r>
                        <a:rPr lang="tr-TR" sz="1600" b="0" i="0" u="none" strike="noStrike" noProof="0">
                          <a:latin typeface="Times New Roman"/>
                        </a:rPr>
                        <a:t> P-</a:t>
                      </a:r>
                      <a:r>
                        <a:rPr lang="tr-TR" sz="1600" b="0" i="0" u="none" strike="noStrike" noProof="0" err="1">
                          <a:latin typeface="Times New Roman"/>
                        </a:rPr>
                        <a:t>Glikoproteinlerin</a:t>
                      </a:r>
                      <a:r>
                        <a:rPr lang="tr-TR" sz="1600" b="0" i="0" u="none" strike="noStrike" noProof="0">
                          <a:latin typeface="Times New Roman"/>
                        </a:rPr>
                        <a:t> de inhibitörüdür ve </a:t>
                      </a:r>
                      <a:r>
                        <a:rPr lang="tr-TR" sz="1600" b="0" i="0" u="none" strike="noStrike" noProof="0" err="1">
                          <a:latin typeface="Times New Roman"/>
                        </a:rPr>
                        <a:t>siklosporin</a:t>
                      </a:r>
                      <a:r>
                        <a:rPr lang="tr-TR" sz="1600" b="0" i="0" u="none" strike="noStrike" noProof="0">
                          <a:latin typeface="Times New Roman"/>
                        </a:rPr>
                        <a:t> gibi ilaçların  </a:t>
                      </a:r>
                      <a:r>
                        <a:rPr lang="tr-TR" sz="1600" b="0" i="0" u="none" strike="noStrike" noProof="0" err="1">
                          <a:latin typeface="Times New Roman"/>
                        </a:rPr>
                        <a:t>biyoyararlanımını</a:t>
                      </a:r>
                      <a:r>
                        <a:rPr lang="tr-TR" sz="1600" b="0" i="0" u="none" strike="noStrike" noProof="0">
                          <a:latin typeface="Times New Roman"/>
                        </a:rPr>
                        <a:t> arttırır.</a:t>
                      </a:r>
                      <a:endParaRPr lang="tr-TR" sz="1600">
                        <a:latin typeface="Times New Roman"/>
                      </a:endParaRPr>
                    </a:p>
                  </a:txBody>
                  <a:tcPr/>
                </a:tc>
                <a:tc>
                  <a:txBody>
                    <a:bodyPr/>
                    <a:lstStyle/>
                    <a:p>
                      <a:pPr lvl="0" algn="ctr">
                        <a:buNone/>
                      </a:pPr>
                      <a:endParaRPr lang="tr-TR"/>
                    </a:p>
                  </a:txBody>
                  <a:tcPr/>
                </a:tc>
                <a:extLst>
                  <a:ext uri="{0D108BD9-81ED-4DB2-BD59-A6C34878D82A}">
                    <a16:rowId xmlns="" xmlns:a16="http://schemas.microsoft.com/office/drawing/2014/main" val="392298668"/>
                  </a:ext>
                </a:extLst>
              </a:tr>
            </a:tbl>
          </a:graphicData>
        </a:graphic>
      </p:graphicFrame>
    </p:spTree>
    <p:extLst>
      <p:ext uri="{BB962C8B-B14F-4D97-AF65-F5344CB8AC3E}">
        <p14:creationId xmlns:p14="http://schemas.microsoft.com/office/powerpoint/2010/main" val="696272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A0D873AC-9220-41FD-801D-309EDA707452}"/>
              </a:ext>
            </a:extLst>
          </p:cNvPr>
          <p:cNvGraphicFramePr>
            <a:graphicFrameLocks noGrp="1"/>
          </p:cNvGraphicFramePr>
          <p:nvPr>
            <p:ph idx="1"/>
            <p:extLst>
              <p:ext uri="{D42A27DB-BD31-4B8C-83A1-F6EECF244321}">
                <p14:modId xmlns:p14="http://schemas.microsoft.com/office/powerpoint/2010/main" val="1218533413"/>
              </p:ext>
            </p:extLst>
          </p:nvPr>
        </p:nvGraphicFramePr>
        <p:xfrm>
          <a:off x="737558" y="531662"/>
          <a:ext cx="10515600" cy="601472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1317981753"/>
                    </a:ext>
                  </a:extLst>
                </a:gridCol>
                <a:gridCol w="3505200">
                  <a:extLst>
                    <a:ext uri="{9D8B030D-6E8A-4147-A177-3AD203B41FA5}">
                      <a16:colId xmlns="" xmlns:a16="http://schemas.microsoft.com/office/drawing/2014/main" val="614891420"/>
                    </a:ext>
                  </a:extLst>
                </a:gridCol>
                <a:gridCol w="3505200">
                  <a:extLst>
                    <a:ext uri="{9D8B030D-6E8A-4147-A177-3AD203B41FA5}">
                      <a16:colId xmlns="" xmlns:a16="http://schemas.microsoft.com/office/drawing/2014/main" val="177173452"/>
                    </a:ext>
                  </a:extLst>
                </a:gridCol>
              </a:tblGrid>
              <a:tr h="370840">
                <a:tc>
                  <a:txBody>
                    <a:bodyPr/>
                    <a:lstStyle/>
                    <a:p>
                      <a:pPr algn="ctr"/>
                      <a:r>
                        <a:rPr lang="tr-TR" sz="1600" b="1">
                          <a:solidFill>
                            <a:srgbClr val="000000"/>
                          </a:solidFill>
                          <a:latin typeface="Times New Roman"/>
                        </a:rPr>
                        <a:t>ÖNEMLİ İLAÇ ETKİLEŞİMLERİNDEN BAZILARI</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1718443659"/>
                  </a:ext>
                </a:extLst>
              </a:tr>
              <a:tr h="370840">
                <a:tc>
                  <a:txBody>
                    <a:bodyPr/>
                    <a:lstStyle/>
                    <a:p>
                      <a:pPr algn="ctr"/>
                      <a:r>
                        <a:rPr lang="tr-TR" sz="1600" b="1">
                          <a:solidFill>
                            <a:srgbClr val="000000"/>
                          </a:solidFill>
                          <a:latin typeface="Times New Roman"/>
                        </a:rPr>
                        <a:t>ETKİLEŞİME YOL AÇAN </a:t>
                      </a:r>
                    </a:p>
                  </a:txBody>
                  <a:tcPr/>
                </a:tc>
                <a:tc>
                  <a:txBody>
                    <a:bodyPr/>
                    <a:lstStyle/>
                    <a:p>
                      <a:pPr algn="ctr"/>
                      <a:r>
                        <a:rPr lang="tr-TR" sz="1600" b="1">
                          <a:solidFill>
                            <a:srgbClr val="000000"/>
                          </a:solidFill>
                          <a:latin typeface="Times New Roman"/>
                        </a:rPr>
                        <a:t>ETKİLENEN </a:t>
                      </a:r>
                    </a:p>
                  </a:txBody>
                  <a:tcPr/>
                </a:tc>
                <a:tc>
                  <a:txBody>
                    <a:bodyPr/>
                    <a:lstStyle/>
                    <a:p>
                      <a:pPr algn="ctr"/>
                      <a:r>
                        <a:rPr lang="tr-TR" sz="1600" b="1">
                          <a:solidFill>
                            <a:srgbClr val="000000"/>
                          </a:solidFill>
                          <a:latin typeface="Times New Roman"/>
                        </a:rPr>
                        <a:t>YORUM</a:t>
                      </a:r>
                    </a:p>
                  </a:txBody>
                  <a:tcPr/>
                </a:tc>
                <a:extLst>
                  <a:ext uri="{0D108BD9-81ED-4DB2-BD59-A6C34878D82A}">
                    <a16:rowId xmlns="" xmlns:a16="http://schemas.microsoft.com/office/drawing/2014/main" val="3834019841"/>
                  </a:ext>
                </a:extLst>
              </a:tr>
              <a:tr h="370840">
                <a:tc>
                  <a:txBody>
                    <a:bodyPr/>
                    <a:lstStyle/>
                    <a:p>
                      <a:pPr algn="ctr"/>
                      <a:r>
                        <a:rPr lang="tr-TR" sz="1600" err="1">
                          <a:latin typeface="Times New Roman"/>
                        </a:rPr>
                        <a:t>Allopurinol</a:t>
                      </a:r>
                    </a:p>
                  </a:txBody>
                  <a:tcPr/>
                </a:tc>
                <a:tc>
                  <a:txBody>
                    <a:bodyPr/>
                    <a:lstStyle/>
                    <a:p>
                      <a:pPr algn="ctr"/>
                      <a:r>
                        <a:rPr lang="tr-TR" sz="1600" err="1">
                          <a:latin typeface="Times New Roman"/>
                        </a:rPr>
                        <a:t>Antipirin</a:t>
                      </a:r>
                      <a:r>
                        <a:rPr lang="tr-TR" sz="1600">
                          <a:latin typeface="Times New Roman"/>
                        </a:rPr>
                        <a:t>, </a:t>
                      </a:r>
                      <a:r>
                        <a:rPr lang="tr-TR" sz="1600" err="1">
                          <a:latin typeface="Times New Roman"/>
                        </a:rPr>
                        <a:t>Dikumarol</a:t>
                      </a:r>
                      <a:r>
                        <a:rPr lang="tr-TR" sz="1600">
                          <a:latin typeface="Times New Roman"/>
                        </a:rPr>
                        <a:t>, </a:t>
                      </a:r>
                      <a:r>
                        <a:rPr lang="tr-TR" sz="1600" err="1">
                          <a:latin typeface="Times New Roman"/>
                        </a:rPr>
                        <a:t>Probenesit</a:t>
                      </a:r>
                      <a:r>
                        <a:rPr lang="tr-TR" sz="1600">
                          <a:latin typeface="Times New Roman"/>
                        </a:rPr>
                        <a:t>, </a:t>
                      </a:r>
                      <a:r>
                        <a:rPr lang="tr-TR" sz="1600" err="1">
                          <a:latin typeface="Times New Roman"/>
                        </a:rPr>
                        <a:t>Tolbutamid</a:t>
                      </a:r>
                    </a:p>
                  </a:txBody>
                  <a:tcPr/>
                </a:tc>
                <a:tc>
                  <a:txBody>
                    <a:bodyPr/>
                    <a:lstStyle/>
                    <a:p>
                      <a:pPr algn="ctr"/>
                      <a:r>
                        <a:rPr lang="tr-TR" sz="1600">
                          <a:latin typeface="Times New Roman"/>
                        </a:rPr>
                        <a:t>Metabolizmaları </a:t>
                      </a:r>
                      <a:r>
                        <a:rPr lang="tr-TR" sz="1600" err="1">
                          <a:latin typeface="Times New Roman"/>
                        </a:rPr>
                        <a:t>inhibe</a:t>
                      </a:r>
                      <a:r>
                        <a:rPr lang="tr-TR" sz="1600">
                          <a:latin typeface="Times New Roman"/>
                        </a:rPr>
                        <a:t> olur.</a:t>
                      </a:r>
                    </a:p>
                  </a:txBody>
                  <a:tcPr/>
                </a:tc>
                <a:extLst>
                  <a:ext uri="{0D108BD9-81ED-4DB2-BD59-A6C34878D82A}">
                    <a16:rowId xmlns="" xmlns:a16="http://schemas.microsoft.com/office/drawing/2014/main" val="2525731393"/>
                  </a:ext>
                </a:extLst>
              </a:tr>
              <a:tr h="370840">
                <a:tc>
                  <a:txBody>
                    <a:bodyPr/>
                    <a:lstStyle/>
                    <a:p>
                      <a:pPr algn="ctr"/>
                      <a:r>
                        <a:rPr lang="tr-TR" sz="1600" err="1">
                          <a:latin typeface="Times New Roman"/>
                        </a:rPr>
                        <a:t>Aminolglikozitler</a:t>
                      </a:r>
                    </a:p>
                  </a:txBody>
                  <a:tcPr/>
                </a:tc>
                <a:tc>
                  <a:txBody>
                    <a:bodyPr/>
                    <a:lstStyle/>
                    <a:p>
                      <a:pPr algn="ctr"/>
                      <a:r>
                        <a:rPr lang="tr-TR" sz="1600" err="1">
                          <a:latin typeface="Times New Roman"/>
                        </a:rPr>
                        <a:t>Loop</a:t>
                      </a:r>
                      <a:r>
                        <a:rPr lang="tr-TR" sz="1600">
                          <a:latin typeface="Times New Roman"/>
                        </a:rPr>
                        <a:t> </a:t>
                      </a:r>
                      <a:r>
                        <a:rPr lang="tr-TR" sz="1600" err="1">
                          <a:latin typeface="Times New Roman"/>
                        </a:rPr>
                        <a:t>Diüretikleri</a:t>
                      </a:r>
                    </a:p>
                  </a:txBody>
                  <a:tcPr/>
                </a:tc>
                <a:tc>
                  <a:txBody>
                    <a:bodyPr/>
                    <a:lstStyle/>
                    <a:p>
                      <a:pPr algn="ctr"/>
                      <a:r>
                        <a:rPr lang="tr-TR" sz="1600" err="1">
                          <a:latin typeface="Times New Roman"/>
                        </a:rPr>
                        <a:t>Ototoksisite</a:t>
                      </a:r>
                      <a:r>
                        <a:rPr lang="tr-TR" sz="1600">
                          <a:latin typeface="Times New Roman"/>
                        </a:rPr>
                        <a:t> artışı</a:t>
                      </a:r>
                    </a:p>
                  </a:txBody>
                  <a:tcPr/>
                </a:tc>
                <a:extLst>
                  <a:ext uri="{0D108BD9-81ED-4DB2-BD59-A6C34878D82A}">
                    <a16:rowId xmlns="" xmlns:a16="http://schemas.microsoft.com/office/drawing/2014/main" val="3528008916"/>
                  </a:ext>
                </a:extLst>
              </a:tr>
              <a:tr h="370840">
                <a:tc>
                  <a:txBody>
                    <a:bodyPr/>
                    <a:lstStyle/>
                    <a:p>
                      <a:pPr algn="ctr"/>
                      <a:r>
                        <a:rPr lang="tr-TR" sz="1600" err="1">
                          <a:latin typeface="Times New Roman"/>
                        </a:rPr>
                        <a:t>Antasitler</a:t>
                      </a:r>
                    </a:p>
                  </a:txBody>
                  <a:tcPr/>
                </a:tc>
                <a:tc>
                  <a:txBody>
                    <a:bodyPr/>
                    <a:lstStyle/>
                    <a:p>
                      <a:pPr algn="ctr"/>
                      <a:r>
                        <a:rPr lang="tr-TR" sz="1600">
                          <a:latin typeface="Times New Roman"/>
                        </a:rPr>
                        <a:t>Demir, </a:t>
                      </a:r>
                      <a:r>
                        <a:rPr lang="tr-TR" sz="1600" err="1">
                          <a:latin typeface="Times New Roman"/>
                        </a:rPr>
                        <a:t>Florokinolonlar</a:t>
                      </a:r>
                      <a:r>
                        <a:rPr lang="tr-TR" sz="1600">
                          <a:latin typeface="Times New Roman"/>
                        </a:rPr>
                        <a:t>, </a:t>
                      </a:r>
                      <a:r>
                        <a:rPr lang="tr-TR" sz="1600" err="1">
                          <a:latin typeface="Times New Roman"/>
                        </a:rPr>
                        <a:t>Ketokonazol</a:t>
                      </a:r>
                      <a:r>
                        <a:rPr lang="tr-TR" sz="1600">
                          <a:latin typeface="Times New Roman"/>
                        </a:rPr>
                        <a:t>, </a:t>
                      </a:r>
                      <a:r>
                        <a:rPr lang="tr-TR" sz="1600" err="1">
                          <a:latin typeface="Times New Roman"/>
                        </a:rPr>
                        <a:t>Tetrasiklinler</a:t>
                      </a:r>
                    </a:p>
                  </a:txBody>
                  <a:tcPr/>
                </a:tc>
                <a:tc>
                  <a:txBody>
                    <a:bodyPr/>
                    <a:lstStyle/>
                    <a:p>
                      <a:pPr algn="ctr"/>
                      <a:r>
                        <a:rPr lang="tr-TR" sz="1600">
                          <a:latin typeface="Times New Roman"/>
                        </a:rPr>
                        <a:t>İlaç emiliminde azalma</a:t>
                      </a:r>
                    </a:p>
                  </a:txBody>
                  <a:tcPr/>
                </a:tc>
                <a:extLst>
                  <a:ext uri="{0D108BD9-81ED-4DB2-BD59-A6C34878D82A}">
                    <a16:rowId xmlns="" xmlns:a16="http://schemas.microsoft.com/office/drawing/2014/main" val="971063364"/>
                  </a:ext>
                </a:extLst>
              </a:tr>
              <a:tr h="370840">
                <a:tc>
                  <a:txBody>
                    <a:bodyPr/>
                    <a:lstStyle/>
                    <a:p>
                      <a:pPr algn="ctr"/>
                      <a:r>
                        <a:rPr lang="tr-TR" sz="1600" err="1">
                          <a:latin typeface="Times New Roman"/>
                        </a:rPr>
                        <a:t>Antimuskarinik</a:t>
                      </a:r>
                      <a:r>
                        <a:rPr lang="tr-TR" sz="1600">
                          <a:latin typeface="Times New Roman"/>
                        </a:rPr>
                        <a:t> İlaçlar</a:t>
                      </a:r>
                    </a:p>
                  </a:txBody>
                  <a:tcPr/>
                </a:tc>
                <a:tc>
                  <a:txBody>
                    <a:bodyPr/>
                    <a:lstStyle/>
                    <a:p>
                      <a:pPr algn="ctr"/>
                      <a:r>
                        <a:rPr lang="tr-TR" sz="1600">
                          <a:latin typeface="Times New Roman"/>
                        </a:rPr>
                        <a:t>İnce Bağırsaktan Emilen İlaçlar</a:t>
                      </a:r>
                    </a:p>
                  </a:txBody>
                  <a:tcPr/>
                </a:tc>
                <a:tc>
                  <a:txBody>
                    <a:bodyPr/>
                    <a:lstStyle/>
                    <a:p>
                      <a:pPr algn="ctr"/>
                      <a:r>
                        <a:rPr lang="tr-TR" sz="1600">
                          <a:latin typeface="Times New Roman"/>
                        </a:rPr>
                        <a:t>Mide boşalması geciktiği için etki başlamasının gecikmesi</a:t>
                      </a:r>
                    </a:p>
                  </a:txBody>
                  <a:tcPr/>
                </a:tc>
                <a:extLst>
                  <a:ext uri="{0D108BD9-81ED-4DB2-BD59-A6C34878D82A}">
                    <a16:rowId xmlns="" xmlns:a16="http://schemas.microsoft.com/office/drawing/2014/main" val="355464925"/>
                  </a:ext>
                </a:extLst>
              </a:tr>
              <a:tr h="370840">
                <a:tc>
                  <a:txBody>
                    <a:bodyPr/>
                    <a:lstStyle/>
                    <a:p>
                      <a:pPr algn="ctr"/>
                      <a:r>
                        <a:rPr lang="tr-TR" sz="1600" err="1">
                          <a:latin typeface="Times New Roman"/>
                        </a:rPr>
                        <a:t>Barbitüratlar</a:t>
                      </a:r>
                      <a:r>
                        <a:rPr lang="tr-TR" sz="1600">
                          <a:latin typeface="Times New Roman"/>
                        </a:rPr>
                        <a:t> ( Özellikle </a:t>
                      </a:r>
                      <a:r>
                        <a:rPr lang="tr-TR" sz="1600" err="1">
                          <a:latin typeface="Times New Roman"/>
                        </a:rPr>
                        <a:t>Fenobarbital</a:t>
                      </a:r>
                      <a:r>
                        <a:rPr lang="tr-TR" sz="1600">
                          <a:latin typeface="Times New Roman"/>
                        </a:rPr>
                        <a:t> )</a:t>
                      </a:r>
                    </a:p>
                  </a:txBody>
                  <a:tcPr/>
                </a:tc>
                <a:tc>
                  <a:txBody>
                    <a:bodyPr/>
                    <a:lstStyle/>
                    <a:p>
                      <a:pPr algn="ctr"/>
                      <a:r>
                        <a:rPr lang="tr-TR" sz="1600" err="1">
                          <a:latin typeface="Times New Roman"/>
                        </a:rPr>
                        <a:t>Antifungal</a:t>
                      </a:r>
                      <a:r>
                        <a:rPr lang="tr-TR" sz="1600">
                          <a:latin typeface="Times New Roman"/>
                        </a:rPr>
                        <a:t> Azoller, </a:t>
                      </a:r>
                      <a:r>
                        <a:rPr lang="tr-TR" sz="1600" err="1">
                          <a:latin typeface="Times New Roman"/>
                        </a:rPr>
                        <a:t>Antikoagülanlar</a:t>
                      </a:r>
                      <a:r>
                        <a:rPr lang="tr-TR" sz="1600">
                          <a:latin typeface="Times New Roman"/>
                        </a:rPr>
                        <a:t>, </a:t>
                      </a:r>
                      <a:r>
                        <a:rPr lang="tr-TR" sz="1600" err="1">
                          <a:latin typeface="Times New Roman"/>
                        </a:rPr>
                        <a:t>Barbitüratlar</a:t>
                      </a:r>
                      <a:r>
                        <a:rPr lang="tr-TR" sz="1600">
                          <a:latin typeface="Times New Roman"/>
                        </a:rPr>
                        <a:t>, </a:t>
                      </a:r>
                      <a:r>
                        <a:rPr lang="tr-TR" sz="1600" err="1">
                          <a:latin typeface="Times New Roman"/>
                        </a:rPr>
                        <a:t>Desmetilmipradin</a:t>
                      </a:r>
                      <a:r>
                        <a:rPr lang="tr-TR" sz="1600">
                          <a:latin typeface="Times New Roman"/>
                        </a:rPr>
                        <a:t>, </a:t>
                      </a:r>
                      <a:r>
                        <a:rPr lang="tr-TR" sz="1600" err="1">
                          <a:latin typeface="Times New Roman"/>
                        </a:rPr>
                        <a:t>Digitoksin</a:t>
                      </a:r>
                      <a:r>
                        <a:rPr lang="tr-TR" sz="1600">
                          <a:latin typeface="Times New Roman"/>
                        </a:rPr>
                        <a:t>, </a:t>
                      </a:r>
                      <a:r>
                        <a:rPr lang="tr-TR" sz="1600" err="1">
                          <a:latin typeface="Times New Roman"/>
                        </a:rPr>
                        <a:t>Doksurubisin</a:t>
                      </a:r>
                      <a:r>
                        <a:rPr lang="tr-TR" sz="1600">
                          <a:latin typeface="Times New Roman"/>
                        </a:rPr>
                        <a:t>, </a:t>
                      </a:r>
                      <a:r>
                        <a:rPr lang="tr-TR" sz="1600" err="1">
                          <a:latin typeface="Times New Roman"/>
                        </a:rPr>
                        <a:t>Östradiol</a:t>
                      </a:r>
                      <a:r>
                        <a:rPr lang="tr-TR" sz="1600">
                          <a:latin typeface="Times New Roman"/>
                        </a:rPr>
                        <a:t>, </a:t>
                      </a:r>
                      <a:r>
                        <a:rPr lang="tr-TR" sz="1600" err="1">
                          <a:latin typeface="Times New Roman"/>
                        </a:rPr>
                        <a:t>Fenilbutazon</a:t>
                      </a:r>
                      <a:r>
                        <a:rPr lang="tr-TR" sz="1600">
                          <a:latin typeface="Times New Roman"/>
                        </a:rPr>
                        <a:t>, </a:t>
                      </a:r>
                      <a:r>
                        <a:rPr lang="tr-TR" sz="1600" err="1">
                          <a:latin typeface="Times New Roman"/>
                        </a:rPr>
                        <a:t>Fenitoin</a:t>
                      </a:r>
                      <a:r>
                        <a:rPr lang="tr-TR" sz="1600">
                          <a:latin typeface="Times New Roman"/>
                        </a:rPr>
                        <a:t>, Kalsiyum Kanal </a:t>
                      </a:r>
                      <a:r>
                        <a:rPr lang="tr-TR" sz="1600" err="1">
                          <a:latin typeface="Times New Roman"/>
                        </a:rPr>
                        <a:t>Blokerleri</a:t>
                      </a:r>
                      <a:r>
                        <a:rPr lang="tr-TR" sz="1600">
                          <a:latin typeface="Times New Roman"/>
                        </a:rPr>
                        <a:t>,  </a:t>
                      </a:r>
                      <a:r>
                        <a:rPr lang="tr-TR" sz="1600" err="1">
                          <a:latin typeface="Times New Roman"/>
                        </a:rPr>
                        <a:t>Kinidin</a:t>
                      </a:r>
                      <a:r>
                        <a:rPr lang="tr-TR" sz="1600">
                          <a:latin typeface="Times New Roman"/>
                        </a:rPr>
                        <a:t>, Kinin, </a:t>
                      </a:r>
                      <a:r>
                        <a:rPr lang="tr-TR" sz="1600" err="1">
                          <a:latin typeface="Times New Roman"/>
                        </a:rPr>
                        <a:t>Kloramfenikol</a:t>
                      </a:r>
                      <a:r>
                        <a:rPr lang="tr-TR" sz="1600">
                          <a:latin typeface="Times New Roman"/>
                        </a:rPr>
                        <a:t>, </a:t>
                      </a:r>
                      <a:r>
                        <a:rPr lang="tr-TR" sz="1600" err="1">
                          <a:latin typeface="Times New Roman"/>
                        </a:rPr>
                        <a:t>Klorpromazin</a:t>
                      </a:r>
                      <a:r>
                        <a:rPr lang="tr-TR" sz="1600">
                          <a:latin typeface="Times New Roman"/>
                        </a:rPr>
                        <a:t>, </a:t>
                      </a:r>
                      <a:r>
                        <a:rPr lang="tr-TR" sz="1600" err="1">
                          <a:latin typeface="Times New Roman"/>
                        </a:rPr>
                        <a:t>Kortikosteroitler</a:t>
                      </a:r>
                      <a:r>
                        <a:rPr lang="tr-TR" sz="1600">
                          <a:latin typeface="Times New Roman"/>
                        </a:rPr>
                        <a:t>, </a:t>
                      </a:r>
                      <a:r>
                        <a:rPr lang="tr-TR" sz="1600" err="1">
                          <a:latin typeface="Times New Roman"/>
                        </a:rPr>
                        <a:t>Kortizol</a:t>
                      </a:r>
                      <a:r>
                        <a:rPr lang="tr-TR" sz="1600">
                          <a:latin typeface="Times New Roman"/>
                        </a:rPr>
                        <a:t>, </a:t>
                      </a:r>
                      <a:r>
                        <a:rPr lang="tr-TR" sz="1600" err="1">
                          <a:latin typeface="Times New Roman"/>
                        </a:rPr>
                        <a:t>Kumarin</a:t>
                      </a:r>
                      <a:r>
                        <a:rPr lang="tr-TR" sz="1600">
                          <a:latin typeface="Times New Roman"/>
                        </a:rPr>
                        <a:t>, Testosteron, </a:t>
                      </a:r>
                      <a:r>
                        <a:rPr lang="tr-TR" sz="1600" err="1">
                          <a:latin typeface="Times New Roman"/>
                        </a:rPr>
                        <a:t>Varfarin</a:t>
                      </a:r>
                    </a:p>
                  </a:txBody>
                  <a:tcPr/>
                </a:tc>
                <a:tc>
                  <a:txBody>
                    <a:bodyPr/>
                    <a:lstStyle/>
                    <a:p>
                      <a:pPr algn="ctr"/>
                      <a:r>
                        <a:rPr lang="tr-TR" sz="1600">
                          <a:latin typeface="Times New Roman"/>
                        </a:rPr>
                        <a:t>Enzim indüksiyonu nedeniyle metabolizma artışı</a:t>
                      </a:r>
                    </a:p>
                  </a:txBody>
                  <a:tcPr/>
                </a:tc>
                <a:extLst>
                  <a:ext uri="{0D108BD9-81ED-4DB2-BD59-A6C34878D82A}">
                    <a16:rowId xmlns="" xmlns:a16="http://schemas.microsoft.com/office/drawing/2014/main" val="2913336696"/>
                  </a:ext>
                </a:extLst>
              </a:tr>
              <a:tr h="316301">
                <a:tc rowSpan="2">
                  <a:txBody>
                    <a:bodyPr/>
                    <a:lstStyle/>
                    <a:p>
                      <a:pPr algn="ctr"/>
                      <a:r>
                        <a:rPr lang="tr-TR" sz="1600">
                          <a:latin typeface="Times New Roman"/>
                        </a:rPr>
                        <a:t>Beta-</a:t>
                      </a:r>
                      <a:r>
                        <a:rPr lang="tr-TR" sz="1600" err="1">
                          <a:latin typeface="Times New Roman"/>
                        </a:rPr>
                        <a:t>blokerler</a:t>
                      </a:r>
                    </a:p>
                  </a:txBody>
                  <a:tcPr/>
                </a:tc>
                <a:tc>
                  <a:txBody>
                    <a:bodyPr/>
                    <a:lstStyle/>
                    <a:p>
                      <a:pPr marL="285750" indent="-285750" algn="ctr">
                        <a:buFont typeface="Wingdings"/>
                        <a:buChar char="§"/>
                      </a:pPr>
                      <a:r>
                        <a:rPr lang="tr-TR" sz="1600">
                          <a:latin typeface="Times New Roman"/>
                        </a:rPr>
                        <a:t>İnsülin</a:t>
                      </a:r>
                    </a:p>
                  </a:txBody>
                  <a:tcPr/>
                </a:tc>
                <a:tc>
                  <a:txBody>
                    <a:bodyPr/>
                    <a:lstStyle/>
                    <a:p>
                      <a:pPr algn="ctr"/>
                      <a:r>
                        <a:rPr lang="tr-TR" sz="1600" err="1">
                          <a:latin typeface="Times New Roman"/>
                        </a:rPr>
                        <a:t>Hipoglisemik</a:t>
                      </a:r>
                      <a:r>
                        <a:rPr lang="tr-TR" sz="1600">
                          <a:latin typeface="Times New Roman"/>
                        </a:rPr>
                        <a:t> etkilerin artışı</a:t>
                      </a:r>
                    </a:p>
                  </a:txBody>
                  <a:tcPr/>
                </a:tc>
                <a:extLst>
                  <a:ext uri="{0D108BD9-81ED-4DB2-BD59-A6C34878D82A}">
                    <a16:rowId xmlns="" xmlns:a16="http://schemas.microsoft.com/office/drawing/2014/main" val="2301669743"/>
                  </a:ext>
                </a:extLst>
              </a:tr>
              <a:tr h="316301">
                <a:tc vMerge="1">
                  <a:txBody>
                    <a:bodyPr/>
                    <a:lstStyle/>
                    <a:p>
                      <a:endParaRPr lang="tr-TR" err="1"/>
                    </a:p>
                  </a:txBody>
                  <a:tcPr/>
                </a:tc>
                <a:tc>
                  <a:txBody>
                    <a:bodyPr/>
                    <a:lstStyle/>
                    <a:p>
                      <a:pPr marL="285750" lvl="0" indent="-285750" algn="ctr">
                        <a:buFont typeface="Wingdings"/>
                        <a:buChar char="§"/>
                      </a:pPr>
                      <a:r>
                        <a:rPr lang="tr-TR" sz="1600" err="1">
                          <a:latin typeface="Times New Roman"/>
                        </a:rPr>
                        <a:t>Prozasin</a:t>
                      </a:r>
                    </a:p>
                  </a:txBody>
                  <a:tcPr/>
                </a:tc>
                <a:tc>
                  <a:txBody>
                    <a:bodyPr/>
                    <a:lstStyle/>
                    <a:p>
                      <a:pPr lvl="0" algn="ctr">
                        <a:buNone/>
                      </a:pPr>
                      <a:r>
                        <a:rPr lang="tr-TR" sz="1600">
                          <a:latin typeface="Times New Roman"/>
                        </a:rPr>
                        <a:t>İlk doz </a:t>
                      </a:r>
                      <a:r>
                        <a:rPr lang="tr-TR" sz="1600" err="1">
                          <a:latin typeface="Times New Roman"/>
                        </a:rPr>
                        <a:t>senkobunun</a:t>
                      </a:r>
                      <a:r>
                        <a:rPr lang="tr-TR" sz="1600">
                          <a:latin typeface="Times New Roman"/>
                        </a:rPr>
                        <a:t>  daha belirgin olması </a:t>
                      </a:r>
                    </a:p>
                  </a:txBody>
                  <a:tcPr/>
                </a:tc>
                <a:extLst>
                  <a:ext uri="{0D108BD9-81ED-4DB2-BD59-A6C34878D82A}">
                    <a16:rowId xmlns="" xmlns:a16="http://schemas.microsoft.com/office/drawing/2014/main" val="2901211816"/>
                  </a:ext>
                </a:extLst>
              </a:tr>
            </a:tbl>
          </a:graphicData>
        </a:graphic>
      </p:graphicFrame>
    </p:spTree>
    <p:extLst>
      <p:ext uri="{BB962C8B-B14F-4D97-AF65-F5344CB8AC3E}">
        <p14:creationId xmlns:p14="http://schemas.microsoft.com/office/powerpoint/2010/main" val="1473368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512F0401-49E8-456B-BE14-8E6CBF408E70}"/>
              </a:ext>
            </a:extLst>
          </p:cNvPr>
          <p:cNvGraphicFramePr>
            <a:graphicFrameLocks noGrp="1"/>
          </p:cNvGraphicFramePr>
          <p:nvPr>
            <p:ph idx="1"/>
            <p:extLst>
              <p:ext uri="{D42A27DB-BD31-4B8C-83A1-F6EECF244321}">
                <p14:modId xmlns:p14="http://schemas.microsoft.com/office/powerpoint/2010/main" val="3865796036"/>
              </p:ext>
            </p:extLst>
          </p:nvPr>
        </p:nvGraphicFramePr>
        <p:xfrm>
          <a:off x="852578" y="517285"/>
          <a:ext cx="10515600" cy="586232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935558446"/>
                    </a:ext>
                  </a:extLst>
                </a:gridCol>
                <a:gridCol w="3505200">
                  <a:extLst>
                    <a:ext uri="{9D8B030D-6E8A-4147-A177-3AD203B41FA5}">
                      <a16:colId xmlns="" xmlns:a16="http://schemas.microsoft.com/office/drawing/2014/main" val="765695161"/>
                    </a:ext>
                  </a:extLst>
                </a:gridCol>
                <a:gridCol w="3505200">
                  <a:extLst>
                    <a:ext uri="{9D8B030D-6E8A-4147-A177-3AD203B41FA5}">
                      <a16:colId xmlns="" xmlns:a16="http://schemas.microsoft.com/office/drawing/2014/main" val="3043706255"/>
                    </a:ext>
                  </a:extLst>
                </a:gridCol>
              </a:tblGrid>
              <a:tr h="370840">
                <a:tc>
                  <a:txBody>
                    <a:bodyPr/>
                    <a:lstStyle/>
                    <a:p>
                      <a:pPr algn="ctr"/>
                      <a:r>
                        <a:rPr lang="tr-TR" sz="1600" b="1">
                          <a:solidFill>
                            <a:srgbClr val="000000"/>
                          </a:solidFill>
                          <a:latin typeface="Times New Roman"/>
                        </a:rPr>
                        <a:t>ÖNEMLİ İLAÇ ETKİLEŞİMLERİNDEN BAZILARI</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2973767799"/>
                  </a:ext>
                </a:extLst>
              </a:tr>
              <a:tr h="370840">
                <a:tc>
                  <a:txBody>
                    <a:bodyPr/>
                    <a:lstStyle/>
                    <a:p>
                      <a:pPr algn="ctr"/>
                      <a:r>
                        <a:rPr lang="tr-TR" sz="1600" b="1">
                          <a:latin typeface="Times New Roman"/>
                        </a:rPr>
                        <a:t>ETKİLEŞİME YOL AÇAN </a:t>
                      </a:r>
                    </a:p>
                  </a:txBody>
                  <a:tcPr/>
                </a:tc>
                <a:tc>
                  <a:txBody>
                    <a:bodyPr/>
                    <a:lstStyle/>
                    <a:p>
                      <a:pPr algn="ctr"/>
                      <a:r>
                        <a:rPr lang="tr-TR" sz="1600" b="1">
                          <a:latin typeface="Times New Roman"/>
                        </a:rPr>
                        <a:t>ETKİLENEN</a:t>
                      </a:r>
                      <a:r>
                        <a:rPr lang="tr-TR" b="1"/>
                        <a:t> </a:t>
                      </a:r>
                    </a:p>
                  </a:txBody>
                  <a:tcPr/>
                </a:tc>
                <a:tc>
                  <a:txBody>
                    <a:bodyPr/>
                    <a:lstStyle/>
                    <a:p>
                      <a:pPr algn="ctr"/>
                      <a:r>
                        <a:rPr lang="tr-TR" sz="1600" b="1">
                          <a:latin typeface="Times New Roman"/>
                        </a:rPr>
                        <a:t>YORUM</a:t>
                      </a:r>
                    </a:p>
                  </a:txBody>
                  <a:tcPr/>
                </a:tc>
                <a:extLst>
                  <a:ext uri="{0D108BD9-81ED-4DB2-BD59-A6C34878D82A}">
                    <a16:rowId xmlns="" xmlns:a16="http://schemas.microsoft.com/office/drawing/2014/main" val="3523673605"/>
                  </a:ext>
                </a:extLst>
              </a:tr>
              <a:tr h="370840">
                <a:tc>
                  <a:txBody>
                    <a:bodyPr/>
                    <a:lstStyle/>
                    <a:p>
                      <a:pPr algn="ctr"/>
                      <a:r>
                        <a:rPr lang="tr-TR" sz="1600" err="1">
                          <a:latin typeface="Times New Roman"/>
                        </a:rPr>
                        <a:t>Disülfiram</a:t>
                      </a:r>
                      <a:r>
                        <a:rPr lang="tr-TR" sz="1600">
                          <a:latin typeface="Times New Roman"/>
                        </a:rPr>
                        <a:t>, </a:t>
                      </a:r>
                      <a:r>
                        <a:rPr lang="tr-TR" sz="1600" err="1">
                          <a:latin typeface="Times New Roman"/>
                        </a:rPr>
                        <a:t>Metronidzaol</a:t>
                      </a:r>
                      <a:r>
                        <a:rPr lang="tr-TR" sz="1600">
                          <a:latin typeface="Times New Roman"/>
                        </a:rPr>
                        <a:t>, Bazı </a:t>
                      </a:r>
                      <a:r>
                        <a:rPr lang="tr-TR" sz="1600" err="1">
                          <a:latin typeface="Times New Roman"/>
                        </a:rPr>
                        <a:t>Sefalosporinler</a:t>
                      </a:r>
                      <a:r>
                        <a:rPr lang="tr-TR" sz="1600">
                          <a:latin typeface="Times New Roman"/>
                        </a:rPr>
                        <a:t> ve </a:t>
                      </a:r>
                      <a:r>
                        <a:rPr lang="tr-TR" sz="1600" err="1">
                          <a:latin typeface="Times New Roman"/>
                        </a:rPr>
                        <a:t>Sülfonamidler</a:t>
                      </a:r>
                      <a:r>
                        <a:rPr lang="tr-TR" sz="1600">
                          <a:latin typeface="Times New Roman"/>
                        </a:rPr>
                        <a:t>, </a:t>
                      </a:r>
                      <a:r>
                        <a:rPr lang="tr-TR" sz="1600" err="1">
                          <a:latin typeface="Times New Roman"/>
                        </a:rPr>
                        <a:t>Griseofulvin</a:t>
                      </a:r>
                      <a:r>
                        <a:rPr lang="tr-TR" sz="1600">
                          <a:latin typeface="Times New Roman"/>
                        </a:rPr>
                        <a:t>, </a:t>
                      </a:r>
                      <a:r>
                        <a:rPr lang="tr-TR" sz="1600" err="1">
                          <a:latin typeface="Times New Roman"/>
                        </a:rPr>
                        <a:t>Klorpropamid</a:t>
                      </a:r>
                      <a:r>
                        <a:rPr lang="tr-TR" sz="1600">
                          <a:latin typeface="Times New Roman"/>
                        </a:rPr>
                        <a:t>, </a:t>
                      </a:r>
                      <a:r>
                        <a:rPr lang="tr-TR" sz="1600" err="1">
                          <a:latin typeface="Times New Roman"/>
                        </a:rPr>
                        <a:t>Kloramfenikol</a:t>
                      </a:r>
                    </a:p>
                  </a:txBody>
                  <a:tcPr/>
                </a:tc>
                <a:tc>
                  <a:txBody>
                    <a:bodyPr/>
                    <a:lstStyle/>
                    <a:p>
                      <a:pPr algn="ctr"/>
                      <a:r>
                        <a:rPr lang="tr-TR" sz="1600">
                          <a:latin typeface="Times New Roman"/>
                        </a:rPr>
                        <a:t>Etanol</a:t>
                      </a:r>
                    </a:p>
                  </a:txBody>
                  <a:tcPr/>
                </a:tc>
                <a:tc>
                  <a:txBody>
                    <a:bodyPr/>
                    <a:lstStyle/>
                    <a:p>
                      <a:pPr algn="ctr"/>
                      <a:r>
                        <a:rPr lang="tr-TR" sz="1600">
                          <a:latin typeface="Times New Roman"/>
                        </a:rPr>
                        <a:t>Aldehit </a:t>
                      </a:r>
                      <a:r>
                        <a:rPr lang="tr-TR" sz="1600" err="1">
                          <a:latin typeface="Times New Roman"/>
                        </a:rPr>
                        <a:t>Dehidrogenez</a:t>
                      </a:r>
                      <a:r>
                        <a:rPr lang="tr-TR" sz="1600">
                          <a:latin typeface="Times New Roman"/>
                        </a:rPr>
                        <a:t> bloke olduğu için alkol alımı sonrası bulantı, kusma, baş ağrısı, hipotansiyon</a:t>
                      </a:r>
                    </a:p>
                  </a:txBody>
                  <a:tcPr/>
                </a:tc>
                <a:extLst>
                  <a:ext uri="{0D108BD9-81ED-4DB2-BD59-A6C34878D82A}">
                    <a16:rowId xmlns="" xmlns:a16="http://schemas.microsoft.com/office/drawing/2014/main" val="2140205982"/>
                  </a:ext>
                </a:extLst>
              </a:tr>
              <a:tr h="370840">
                <a:tc>
                  <a:txBody>
                    <a:bodyPr/>
                    <a:lstStyle/>
                    <a:p>
                      <a:pPr algn="ctr"/>
                      <a:r>
                        <a:rPr lang="tr-TR" sz="1600" err="1">
                          <a:latin typeface="Times New Roman"/>
                        </a:rPr>
                        <a:t>Eritromisin</a:t>
                      </a:r>
                    </a:p>
                  </a:txBody>
                  <a:tcPr/>
                </a:tc>
                <a:tc>
                  <a:txBody>
                    <a:bodyPr/>
                    <a:lstStyle/>
                    <a:p>
                      <a:pPr algn="ctr"/>
                      <a:r>
                        <a:rPr lang="tr-TR" sz="1600" err="1">
                          <a:latin typeface="Times New Roman"/>
                        </a:rPr>
                        <a:t>Astemizol</a:t>
                      </a:r>
                      <a:r>
                        <a:rPr lang="tr-TR" sz="1600">
                          <a:latin typeface="Times New Roman"/>
                        </a:rPr>
                        <a:t>, </a:t>
                      </a:r>
                      <a:r>
                        <a:rPr lang="tr-TR" sz="1600" err="1">
                          <a:latin typeface="Times New Roman"/>
                        </a:rPr>
                        <a:t>Sisaprid</a:t>
                      </a:r>
                      <a:r>
                        <a:rPr lang="tr-TR" sz="1600">
                          <a:latin typeface="Times New Roman"/>
                        </a:rPr>
                        <a:t>, </a:t>
                      </a:r>
                      <a:r>
                        <a:rPr lang="tr-TR" sz="1600" err="1">
                          <a:latin typeface="Times New Roman"/>
                        </a:rPr>
                        <a:t>Terfenadin</a:t>
                      </a:r>
                      <a:r>
                        <a:rPr lang="tr-TR" sz="1600">
                          <a:latin typeface="Times New Roman"/>
                        </a:rPr>
                        <a:t>, </a:t>
                      </a:r>
                      <a:r>
                        <a:rPr lang="tr-TR" sz="1600" err="1">
                          <a:latin typeface="Times New Roman"/>
                        </a:rPr>
                        <a:t>Teofilin</a:t>
                      </a:r>
                    </a:p>
                  </a:txBody>
                  <a:tcPr/>
                </a:tc>
                <a:tc>
                  <a:txBody>
                    <a:bodyPr/>
                    <a:lstStyle/>
                    <a:p>
                      <a:pPr algn="ctr"/>
                      <a:r>
                        <a:rPr lang="tr-TR" sz="1600">
                          <a:latin typeface="Times New Roman"/>
                        </a:rPr>
                        <a:t>Etkilenen ilaç metabolizmasının </a:t>
                      </a:r>
                      <a:r>
                        <a:rPr lang="tr-TR" sz="1600" err="1">
                          <a:latin typeface="Times New Roman"/>
                        </a:rPr>
                        <a:t>inhibisyonuna</a:t>
                      </a:r>
                      <a:r>
                        <a:rPr lang="tr-TR" sz="1600">
                          <a:latin typeface="Times New Roman"/>
                        </a:rPr>
                        <a:t> bağlı </a:t>
                      </a:r>
                      <a:r>
                        <a:rPr lang="tr-TR" sz="1600" err="1">
                          <a:latin typeface="Times New Roman"/>
                        </a:rPr>
                        <a:t>toksisite</a:t>
                      </a:r>
                      <a:r>
                        <a:rPr lang="tr-TR" sz="1600">
                          <a:latin typeface="Times New Roman"/>
                        </a:rPr>
                        <a:t> riski artışı </a:t>
                      </a:r>
                    </a:p>
                  </a:txBody>
                  <a:tcPr/>
                </a:tc>
                <a:extLst>
                  <a:ext uri="{0D108BD9-81ED-4DB2-BD59-A6C34878D82A}">
                    <a16:rowId xmlns="" xmlns:a16="http://schemas.microsoft.com/office/drawing/2014/main" val="3146302573"/>
                  </a:ext>
                </a:extLst>
              </a:tr>
              <a:tr h="370840">
                <a:tc>
                  <a:txBody>
                    <a:bodyPr/>
                    <a:lstStyle/>
                    <a:p>
                      <a:pPr algn="ctr"/>
                      <a:r>
                        <a:rPr lang="tr-TR" sz="1600">
                          <a:latin typeface="Times New Roman"/>
                        </a:rPr>
                        <a:t>Etanol</a:t>
                      </a:r>
                    </a:p>
                  </a:txBody>
                  <a:tcPr/>
                </a:tc>
                <a:tc>
                  <a:txBody>
                    <a:bodyPr/>
                    <a:lstStyle/>
                    <a:p>
                      <a:pPr algn="ctr"/>
                      <a:r>
                        <a:rPr lang="tr-TR" sz="1600" err="1">
                          <a:latin typeface="Times New Roman"/>
                        </a:rPr>
                        <a:t>Sedatif</a:t>
                      </a:r>
                      <a:r>
                        <a:rPr lang="tr-TR" sz="1600">
                          <a:latin typeface="Times New Roman"/>
                        </a:rPr>
                        <a:t>, </a:t>
                      </a:r>
                      <a:r>
                        <a:rPr lang="tr-TR" sz="1600" err="1">
                          <a:latin typeface="Times New Roman"/>
                        </a:rPr>
                        <a:t>Hipnotikler</a:t>
                      </a:r>
                      <a:r>
                        <a:rPr lang="tr-TR" sz="1600">
                          <a:latin typeface="Times New Roman"/>
                        </a:rPr>
                        <a:t>, </a:t>
                      </a:r>
                      <a:r>
                        <a:rPr lang="tr-TR" sz="1600" err="1">
                          <a:latin typeface="Times New Roman"/>
                        </a:rPr>
                        <a:t>Opioidler</a:t>
                      </a:r>
                      <a:r>
                        <a:rPr lang="tr-TR" sz="1600">
                          <a:latin typeface="Times New Roman"/>
                        </a:rPr>
                        <a:t>, </a:t>
                      </a:r>
                      <a:r>
                        <a:rPr lang="tr-TR" sz="1600" err="1">
                          <a:latin typeface="Times New Roman"/>
                        </a:rPr>
                        <a:t>Trisiklik</a:t>
                      </a:r>
                      <a:r>
                        <a:rPr lang="tr-TR" sz="1600">
                          <a:latin typeface="Times New Roman"/>
                        </a:rPr>
                        <a:t> </a:t>
                      </a:r>
                      <a:r>
                        <a:rPr lang="tr-TR" sz="1600" err="1">
                          <a:latin typeface="Times New Roman"/>
                        </a:rPr>
                        <a:t>Antidepresanlar</a:t>
                      </a:r>
                      <a:r>
                        <a:rPr lang="tr-TR" sz="1600">
                          <a:latin typeface="Times New Roman"/>
                        </a:rPr>
                        <a:t>, </a:t>
                      </a:r>
                      <a:r>
                        <a:rPr lang="tr-TR" sz="1600" err="1">
                          <a:latin typeface="Times New Roman"/>
                        </a:rPr>
                        <a:t>Antihistaminikler</a:t>
                      </a:r>
                    </a:p>
                  </a:txBody>
                  <a:tcPr/>
                </a:tc>
                <a:tc>
                  <a:txBody>
                    <a:bodyPr/>
                    <a:lstStyle/>
                    <a:p>
                      <a:pPr algn="ctr"/>
                      <a:r>
                        <a:rPr lang="tr-TR" sz="1600">
                          <a:latin typeface="Times New Roman"/>
                        </a:rPr>
                        <a:t>Santral sinir sistemi depresyonunda artış, </a:t>
                      </a:r>
                      <a:r>
                        <a:rPr lang="tr-TR" sz="1600" err="1">
                          <a:latin typeface="Times New Roman"/>
                        </a:rPr>
                        <a:t>ataksi</a:t>
                      </a:r>
                      <a:r>
                        <a:rPr lang="tr-TR" sz="1600">
                          <a:latin typeface="Times New Roman"/>
                        </a:rPr>
                        <a:t>, kaza yapma riskinde artış</a:t>
                      </a:r>
                    </a:p>
                  </a:txBody>
                  <a:tcPr/>
                </a:tc>
                <a:extLst>
                  <a:ext uri="{0D108BD9-81ED-4DB2-BD59-A6C34878D82A}">
                    <a16:rowId xmlns="" xmlns:a16="http://schemas.microsoft.com/office/drawing/2014/main" val="2339803553"/>
                  </a:ext>
                </a:extLst>
              </a:tr>
              <a:tr h="370840">
                <a:tc>
                  <a:txBody>
                    <a:bodyPr/>
                    <a:lstStyle/>
                    <a:p>
                      <a:pPr algn="ctr"/>
                      <a:r>
                        <a:rPr lang="tr-TR" sz="1600" err="1">
                          <a:latin typeface="Times New Roman"/>
                        </a:rPr>
                        <a:t>Fenitoin</a:t>
                      </a:r>
                    </a:p>
                  </a:txBody>
                  <a:tcPr/>
                </a:tc>
                <a:tc>
                  <a:txBody>
                    <a:bodyPr/>
                    <a:lstStyle/>
                    <a:p>
                      <a:pPr algn="ctr"/>
                      <a:r>
                        <a:rPr lang="tr-TR" sz="1600" err="1">
                          <a:latin typeface="Times New Roman"/>
                        </a:rPr>
                        <a:t>Doksisiklin</a:t>
                      </a:r>
                      <a:r>
                        <a:rPr lang="tr-TR" sz="1600">
                          <a:latin typeface="Times New Roman"/>
                        </a:rPr>
                        <a:t>, </a:t>
                      </a:r>
                      <a:r>
                        <a:rPr lang="tr-TR" sz="1600" err="1">
                          <a:latin typeface="Times New Roman"/>
                        </a:rPr>
                        <a:t>Metadon</a:t>
                      </a:r>
                      <a:r>
                        <a:rPr lang="tr-TR" sz="1600">
                          <a:latin typeface="Times New Roman"/>
                        </a:rPr>
                        <a:t>, </a:t>
                      </a:r>
                      <a:r>
                        <a:rPr lang="tr-TR" sz="1600" err="1">
                          <a:latin typeface="Times New Roman"/>
                        </a:rPr>
                        <a:t>Kinidin</a:t>
                      </a:r>
                      <a:r>
                        <a:rPr lang="tr-TR" sz="1600">
                          <a:latin typeface="Times New Roman"/>
                        </a:rPr>
                        <a:t>, Oral </a:t>
                      </a:r>
                      <a:r>
                        <a:rPr lang="tr-TR" sz="1600" err="1">
                          <a:latin typeface="Times New Roman"/>
                        </a:rPr>
                        <a:t>Kontraseptifler</a:t>
                      </a:r>
                      <a:r>
                        <a:rPr lang="tr-TR" sz="1600">
                          <a:latin typeface="Times New Roman"/>
                        </a:rPr>
                        <a:t>, </a:t>
                      </a:r>
                      <a:r>
                        <a:rPr lang="tr-TR" sz="1600" err="1">
                          <a:latin typeface="Times New Roman"/>
                        </a:rPr>
                        <a:t>Verapamil</a:t>
                      </a:r>
                    </a:p>
                  </a:txBody>
                  <a:tcPr/>
                </a:tc>
                <a:tc>
                  <a:txBody>
                    <a:bodyPr/>
                    <a:lstStyle/>
                    <a:p>
                      <a:pPr algn="ctr"/>
                      <a:r>
                        <a:rPr lang="tr-TR" sz="1600">
                          <a:latin typeface="Times New Roman"/>
                        </a:rPr>
                        <a:t>Enzim indüksiyonu sebebiyle metabolizma artışı</a:t>
                      </a:r>
                    </a:p>
                  </a:txBody>
                  <a:tcPr/>
                </a:tc>
                <a:extLst>
                  <a:ext uri="{0D108BD9-81ED-4DB2-BD59-A6C34878D82A}">
                    <a16:rowId xmlns="" xmlns:a16="http://schemas.microsoft.com/office/drawing/2014/main" val="1652055756"/>
                  </a:ext>
                </a:extLst>
              </a:tr>
              <a:tr h="370840">
                <a:tc>
                  <a:txBody>
                    <a:bodyPr/>
                    <a:lstStyle/>
                    <a:p>
                      <a:pPr algn="ctr"/>
                      <a:r>
                        <a:rPr lang="tr-TR" sz="1600" err="1">
                          <a:latin typeface="Times New Roman"/>
                        </a:rPr>
                        <a:t>Fenilbutazon</a:t>
                      </a:r>
                    </a:p>
                  </a:txBody>
                  <a:tcPr/>
                </a:tc>
                <a:tc>
                  <a:txBody>
                    <a:bodyPr/>
                    <a:lstStyle/>
                    <a:p>
                      <a:pPr algn="ctr"/>
                      <a:r>
                        <a:rPr lang="tr-TR" sz="1600" err="1">
                          <a:latin typeface="Times New Roman"/>
                        </a:rPr>
                        <a:t>Aminopirin</a:t>
                      </a:r>
                      <a:r>
                        <a:rPr lang="tr-TR" sz="1600">
                          <a:latin typeface="Times New Roman"/>
                        </a:rPr>
                        <a:t>, </a:t>
                      </a:r>
                      <a:r>
                        <a:rPr lang="tr-TR" sz="1600" err="1">
                          <a:latin typeface="Times New Roman"/>
                        </a:rPr>
                        <a:t>Kortizol</a:t>
                      </a:r>
                      <a:r>
                        <a:rPr lang="tr-TR" sz="1600">
                          <a:latin typeface="Times New Roman"/>
                        </a:rPr>
                        <a:t>, </a:t>
                      </a:r>
                      <a:r>
                        <a:rPr lang="tr-TR" sz="1600" err="1">
                          <a:latin typeface="Times New Roman"/>
                        </a:rPr>
                        <a:t>Digitoksin</a:t>
                      </a:r>
                    </a:p>
                  </a:txBody>
                  <a:tcPr/>
                </a:tc>
                <a:tc>
                  <a:txBody>
                    <a:bodyPr/>
                    <a:lstStyle/>
                    <a:p>
                      <a:pPr algn="ctr"/>
                      <a:r>
                        <a:rPr lang="tr-TR" sz="1600" b="0" i="0" u="none" strike="noStrike" noProof="0">
                          <a:latin typeface="Times New Roman"/>
                        </a:rPr>
                        <a:t>Enzim indüksiyonu sebebiyle metabolizma artışı</a:t>
                      </a:r>
                      <a:endParaRPr lang="tr-TR" sz="1600">
                        <a:latin typeface="Times New Roman"/>
                      </a:endParaRPr>
                    </a:p>
                  </a:txBody>
                  <a:tcPr/>
                </a:tc>
                <a:extLst>
                  <a:ext uri="{0D108BD9-81ED-4DB2-BD59-A6C34878D82A}">
                    <a16:rowId xmlns="" xmlns:a16="http://schemas.microsoft.com/office/drawing/2014/main" val="4273388509"/>
                  </a:ext>
                </a:extLst>
              </a:tr>
              <a:tr h="370840">
                <a:tc>
                  <a:txBody>
                    <a:bodyPr/>
                    <a:lstStyle/>
                    <a:p>
                      <a:pPr algn="ctr"/>
                      <a:r>
                        <a:rPr lang="tr-TR" sz="1600">
                          <a:latin typeface="Times New Roman"/>
                        </a:rPr>
                        <a:t>H1- </a:t>
                      </a:r>
                      <a:r>
                        <a:rPr lang="tr-TR" sz="1600" err="1">
                          <a:latin typeface="Times New Roman"/>
                        </a:rPr>
                        <a:t>Bloker</a:t>
                      </a:r>
                      <a:r>
                        <a:rPr lang="tr-TR" sz="1600">
                          <a:latin typeface="Times New Roman"/>
                        </a:rPr>
                        <a:t> </a:t>
                      </a:r>
                      <a:r>
                        <a:rPr lang="tr-TR" sz="1600" err="1">
                          <a:latin typeface="Times New Roman"/>
                        </a:rPr>
                        <a:t>Antihistaminikler</a:t>
                      </a:r>
                    </a:p>
                  </a:txBody>
                  <a:tcPr/>
                </a:tc>
                <a:tc>
                  <a:txBody>
                    <a:bodyPr/>
                    <a:lstStyle/>
                    <a:p>
                      <a:pPr algn="ctr"/>
                      <a:r>
                        <a:rPr lang="tr-TR" sz="1600" err="1">
                          <a:latin typeface="Times New Roman"/>
                        </a:rPr>
                        <a:t>Antimuskarinikler</a:t>
                      </a:r>
                      <a:r>
                        <a:rPr lang="tr-TR" sz="1600">
                          <a:latin typeface="Times New Roman"/>
                        </a:rPr>
                        <a:t>, </a:t>
                      </a:r>
                      <a:r>
                        <a:rPr lang="tr-TR" sz="1600" err="1">
                          <a:latin typeface="Times New Roman"/>
                        </a:rPr>
                        <a:t>Sedatifler</a:t>
                      </a:r>
                    </a:p>
                  </a:txBody>
                  <a:tcPr/>
                </a:tc>
                <a:tc>
                  <a:txBody>
                    <a:bodyPr/>
                    <a:lstStyle/>
                    <a:p>
                      <a:pPr algn="ctr"/>
                      <a:r>
                        <a:rPr lang="tr-TR" sz="1600" b="0" i="0" u="none" strike="noStrike" noProof="0">
                          <a:latin typeface="Times New Roman"/>
                        </a:rPr>
                        <a:t>Etki artışı</a:t>
                      </a:r>
                    </a:p>
                  </a:txBody>
                  <a:tcPr/>
                </a:tc>
                <a:extLst>
                  <a:ext uri="{0D108BD9-81ED-4DB2-BD59-A6C34878D82A}">
                    <a16:rowId xmlns="" xmlns:a16="http://schemas.microsoft.com/office/drawing/2014/main" val="4068857203"/>
                  </a:ext>
                </a:extLst>
              </a:tr>
              <a:tr h="370840">
                <a:tc>
                  <a:txBody>
                    <a:bodyPr/>
                    <a:lstStyle/>
                    <a:p>
                      <a:pPr algn="ctr"/>
                      <a:r>
                        <a:rPr lang="tr-TR" sz="1600" err="1">
                          <a:latin typeface="Times New Roman"/>
                        </a:rPr>
                        <a:t>İsoniazid</a:t>
                      </a:r>
                    </a:p>
                  </a:txBody>
                  <a:tcPr/>
                </a:tc>
                <a:tc>
                  <a:txBody>
                    <a:bodyPr/>
                    <a:lstStyle/>
                    <a:p>
                      <a:pPr algn="ctr"/>
                      <a:r>
                        <a:rPr lang="tr-TR" sz="1600" err="1">
                          <a:latin typeface="Times New Roman"/>
                        </a:rPr>
                        <a:t>Antipirin,Dikumarol</a:t>
                      </a:r>
                      <a:r>
                        <a:rPr lang="tr-TR" sz="1600">
                          <a:latin typeface="Times New Roman"/>
                        </a:rPr>
                        <a:t>, </a:t>
                      </a:r>
                      <a:r>
                        <a:rPr lang="tr-TR" sz="1600" err="1">
                          <a:latin typeface="Times New Roman"/>
                        </a:rPr>
                        <a:t>Probenesit</a:t>
                      </a:r>
                      <a:r>
                        <a:rPr lang="tr-TR" sz="1600">
                          <a:latin typeface="Times New Roman"/>
                        </a:rPr>
                        <a:t>, </a:t>
                      </a:r>
                      <a:r>
                        <a:rPr lang="tr-TR" sz="1600" err="1">
                          <a:latin typeface="Times New Roman"/>
                        </a:rPr>
                        <a:t>Tolbutamid</a:t>
                      </a:r>
                    </a:p>
                  </a:txBody>
                  <a:tcPr/>
                </a:tc>
                <a:tc>
                  <a:txBody>
                    <a:bodyPr/>
                    <a:lstStyle/>
                    <a:p>
                      <a:pPr algn="ctr"/>
                      <a:r>
                        <a:rPr lang="tr-TR" sz="1600">
                          <a:latin typeface="Times New Roman"/>
                        </a:rPr>
                        <a:t>Metabolizmaları </a:t>
                      </a:r>
                      <a:r>
                        <a:rPr lang="tr-TR" sz="1600" err="1">
                          <a:latin typeface="Times New Roman"/>
                        </a:rPr>
                        <a:t>inhibe</a:t>
                      </a:r>
                      <a:r>
                        <a:rPr lang="tr-TR" sz="1600">
                          <a:latin typeface="Times New Roman"/>
                        </a:rPr>
                        <a:t> olur</a:t>
                      </a:r>
                    </a:p>
                  </a:txBody>
                  <a:tcPr/>
                </a:tc>
                <a:extLst>
                  <a:ext uri="{0D108BD9-81ED-4DB2-BD59-A6C34878D82A}">
                    <a16:rowId xmlns="" xmlns:a16="http://schemas.microsoft.com/office/drawing/2014/main" val="2098977861"/>
                  </a:ext>
                </a:extLst>
              </a:tr>
              <a:tr h="370840">
                <a:tc>
                  <a:txBody>
                    <a:bodyPr/>
                    <a:lstStyle/>
                    <a:p>
                      <a:pPr algn="ctr"/>
                      <a:r>
                        <a:rPr lang="tr-TR" sz="1600" err="1">
                          <a:latin typeface="Times New Roman"/>
                        </a:rPr>
                        <a:t>Karbamezapin</a:t>
                      </a:r>
                    </a:p>
                  </a:txBody>
                  <a:tcPr/>
                </a:tc>
                <a:tc>
                  <a:txBody>
                    <a:bodyPr/>
                    <a:lstStyle/>
                    <a:p>
                      <a:pPr algn="ctr"/>
                      <a:r>
                        <a:rPr lang="tr-TR" sz="1600" err="1">
                          <a:latin typeface="Times New Roman"/>
                        </a:rPr>
                        <a:t>Doksisilin</a:t>
                      </a:r>
                      <a:r>
                        <a:rPr lang="tr-TR" sz="1600">
                          <a:latin typeface="Times New Roman"/>
                        </a:rPr>
                        <a:t>, Östrojen, </a:t>
                      </a:r>
                      <a:r>
                        <a:rPr lang="tr-TR" sz="1600" err="1">
                          <a:latin typeface="Times New Roman"/>
                        </a:rPr>
                        <a:t>Progesteron</a:t>
                      </a:r>
                      <a:r>
                        <a:rPr lang="tr-TR" sz="1600">
                          <a:latin typeface="Times New Roman"/>
                        </a:rPr>
                        <a:t>, </a:t>
                      </a:r>
                      <a:r>
                        <a:rPr lang="tr-TR" sz="1600" err="1">
                          <a:latin typeface="Times New Roman"/>
                        </a:rPr>
                        <a:t>Haloperidol</a:t>
                      </a:r>
                      <a:r>
                        <a:rPr lang="tr-TR" sz="1600">
                          <a:latin typeface="Times New Roman"/>
                        </a:rPr>
                        <a:t>, </a:t>
                      </a:r>
                      <a:r>
                        <a:rPr lang="tr-TR" sz="1600" err="1">
                          <a:latin typeface="Times New Roman"/>
                        </a:rPr>
                        <a:t>Teofilin</a:t>
                      </a:r>
                      <a:r>
                        <a:rPr lang="tr-TR" sz="1600">
                          <a:latin typeface="Times New Roman"/>
                        </a:rPr>
                        <a:t>, </a:t>
                      </a:r>
                      <a:r>
                        <a:rPr lang="tr-TR" sz="1600" err="1">
                          <a:latin typeface="Times New Roman"/>
                        </a:rPr>
                        <a:t>Varfarin</a:t>
                      </a:r>
                    </a:p>
                  </a:txBody>
                  <a:tcPr/>
                </a:tc>
                <a:tc>
                  <a:txBody>
                    <a:bodyPr/>
                    <a:lstStyle/>
                    <a:p>
                      <a:pPr algn="ctr"/>
                      <a:r>
                        <a:rPr lang="tr-TR" sz="1600">
                          <a:latin typeface="Times New Roman"/>
                        </a:rPr>
                        <a:t>Enzim indüksiyonu sebebiyle metabolizma artışı</a:t>
                      </a:r>
                    </a:p>
                  </a:txBody>
                  <a:tcPr/>
                </a:tc>
                <a:extLst>
                  <a:ext uri="{0D108BD9-81ED-4DB2-BD59-A6C34878D82A}">
                    <a16:rowId xmlns="" xmlns:a16="http://schemas.microsoft.com/office/drawing/2014/main" val="1896550322"/>
                  </a:ext>
                </a:extLst>
              </a:tr>
            </a:tbl>
          </a:graphicData>
        </a:graphic>
      </p:graphicFrame>
    </p:spTree>
    <p:extLst>
      <p:ext uri="{BB962C8B-B14F-4D97-AF65-F5344CB8AC3E}">
        <p14:creationId xmlns:p14="http://schemas.microsoft.com/office/powerpoint/2010/main" val="3183819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F9018AB4-3EE2-4F7E-B28E-70456D9D1A75}"/>
              </a:ext>
            </a:extLst>
          </p:cNvPr>
          <p:cNvGraphicFramePr>
            <a:graphicFrameLocks noGrp="1"/>
          </p:cNvGraphicFramePr>
          <p:nvPr>
            <p:ph idx="1"/>
            <p:extLst>
              <p:ext uri="{D42A27DB-BD31-4B8C-83A1-F6EECF244321}">
                <p14:modId xmlns:p14="http://schemas.microsoft.com/office/powerpoint/2010/main" val="911926359"/>
              </p:ext>
            </p:extLst>
          </p:nvPr>
        </p:nvGraphicFramePr>
        <p:xfrm>
          <a:off x="852577" y="589172"/>
          <a:ext cx="10515600" cy="5567104"/>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177819083"/>
                    </a:ext>
                  </a:extLst>
                </a:gridCol>
                <a:gridCol w="3505200">
                  <a:extLst>
                    <a:ext uri="{9D8B030D-6E8A-4147-A177-3AD203B41FA5}">
                      <a16:colId xmlns="" xmlns:a16="http://schemas.microsoft.com/office/drawing/2014/main" val="2741465158"/>
                    </a:ext>
                  </a:extLst>
                </a:gridCol>
                <a:gridCol w="3505200">
                  <a:extLst>
                    <a:ext uri="{9D8B030D-6E8A-4147-A177-3AD203B41FA5}">
                      <a16:colId xmlns="" xmlns:a16="http://schemas.microsoft.com/office/drawing/2014/main" val="2933415378"/>
                    </a:ext>
                  </a:extLst>
                </a:gridCol>
              </a:tblGrid>
              <a:tr h="370840">
                <a:tc>
                  <a:txBody>
                    <a:bodyPr/>
                    <a:lstStyle/>
                    <a:p>
                      <a:pPr algn="ctr"/>
                      <a:r>
                        <a:rPr lang="tr-TR" sz="1600" b="1">
                          <a:solidFill>
                            <a:schemeClr val="tx1"/>
                          </a:solidFill>
                          <a:latin typeface="Times New Roman"/>
                        </a:rPr>
                        <a:t>ÖNEMLİ İLAÇ ETKİLEŞİMLERİNDEN BAZILARI</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1630136029"/>
                  </a:ext>
                </a:extLst>
              </a:tr>
              <a:tr h="370840">
                <a:tc>
                  <a:txBody>
                    <a:bodyPr/>
                    <a:lstStyle/>
                    <a:p>
                      <a:pPr algn="ctr"/>
                      <a:r>
                        <a:rPr lang="tr-TR" sz="1600" b="1">
                          <a:solidFill>
                            <a:schemeClr val="tx1"/>
                          </a:solidFill>
                          <a:latin typeface="Times New Roman"/>
                        </a:rPr>
                        <a:t>ETKİLEŞİME YOL AÇAN </a:t>
                      </a:r>
                    </a:p>
                  </a:txBody>
                  <a:tcPr/>
                </a:tc>
                <a:tc>
                  <a:txBody>
                    <a:bodyPr/>
                    <a:lstStyle/>
                    <a:p>
                      <a:pPr algn="ctr"/>
                      <a:r>
                        <a:rPr lang="tr-TR" sz="1600" b="1">
                          <a:solidFill>
                            <a:schemeClr val="tx1"/>
                          </a:solidFill>
                          <a:latin typeface="Times New Roman"/>
                        </a:rPr>
                        <a:t>ETKİLENEN </a:t>
                      </a:r>
                    </a:p>
                  </a:txBody>
                  <a:tcPr/>
                </a:tc>
                <a:tc>
                  <a:txBody>
                    <a:bodyPr/>
                    <a:lstStyle/>
                    <a:p>
                      <a:pPr algn="ctr"/>
                      <a:r>
                        <a:rPr lang="tr-TR" sz="1600" b="1">
                          <a:solidFill>
                            <a:schemeClr val="tx1"/>
                          </a:solidFill>
                          <a:latin typeface="Times New Roman"/>
                        </a:rPr>
                        <a:t>YORUM</a:t>
                      </a:r>
                    </a:p>
                  </a:txBody>
                  <a:tcPr/>
                </a:tc>
                <a:extLst>
                  <a:ext uri="{0D108BD9-81ED-4DB2-BD59-A6C34878D82A}">
                    <a16:rowId xmlns="" xmlns:a16="http://schemas.microsoft.com/office/drawing/2014/main" val="2699055057"/>
                  </a:ext>
                </a:extLst>
              </a:tr>
              <a:tr h="186905">
                <a:tc rowSpan="2">
                  <a:txBody>
                    <a:bodyPr/>
                    <a:lstStyle/>
                    <a:p>
                      <a:pPr algn="ctr"/>
                      <a:r>
                        <a:rPr lang="tr-TR" sz="1600" err="1">
                          <a:latin typeface="Times New Roman"/>
                        </a:rPr>
                        <a:t>Ketokonazol</a:t>
                      </a:r>
                    </a:p>
                  </a:txBody>
                  <a:tcPr/>
                </a:tc>
                <a:tc>
                  <a:txBody>
                    <a:bodyPr/>
                    <a:lstStyle/>
                    <a:p>
                      <a:pPr algn="ctr"/>
                      <a:r>
                        <a:rPr lang="tr-TR" sz="1600" err="1">
                          <a:latin typeface="Times New Roman"/>
                        </a:rPr>
                        <a:t>Astemizol</a:t>
                      </a:r>
                      <a:r>
                        <a:rPr lang="tr-TR" sz="1600">
                          <a:latin typeface="Times New Roman"/>
                        </a:rPr>
                        <a:t>, </a:t>
                      </a:r>
                      <a:r>
                        <a:rPr lang="tr-TR" sz="1600" err="1">
                          <a:latin typeface="Times New Roman"/>
                        </a:rPr>
                        <a:t>Sisaprid</a:t>
                      </a:r>
                      <a:r>
                        <a:rPr lang="tr-TR" sz="1600">
                          <a:latin typeface="Times New Roman"/>
                        </a:rPr>
                        <a:t>, </a:t>
                      </a:r>
                      <a:r>
                        <a:rPr lang="tr-TR" sz="1600" err="1">
                          <a:latin typeface="Times New Roman"/>
                        </a:rPr>
                        <a:t>Terfenadin</a:t>
                      </a:r>
                    </a:p>
                  </a:txBody>
                  <a:tcPr/>
                </a:tc>
                <a:tc>
                  <a:txBody>
                    <a:bodyPr/>
                    <a:lstStyle/>
                    <a:p>
                      <a:pPr algn="ctr"/>
                      <a:r>
                        <a:rPr lang="tr-TR" sz="1600">
                          <a:latin typeface="Times New Roman"/>
                        </a:rPr>
                        <a:t>Etkilenen ilaç metabolizmasının </a:t>
                      </a:r>
                      <a:r>
                        <a:rPr lang="tr-TR" sz="1600" err="1">
                          <a:latin typeface="Times New Roman"/>
                        </a:rPr>
                        <a:t>inhibisyonuna</a:t>
                      </a:r>
                      <a:r>
                        <a:rPr lang="tr-TR" sz="1600">
                          <a:latin typeface="Times New Roman"/>
                        </a:rPr>
                        <a:t> bağlı kardiyak aritmi riski artışı</a:t>
                      </a:r>
                    </a:p>
                  </a:txBody>
                  <a:tcPr/>
                </a:tc>
                <a:extLst>
                  <a:ext uri="{0D108BD9-81ED-4DB2-BD59-A6C34878D82A}">
                    <a16:rowId xmlns="" xmlns:a16="http://schemas.microsoft.com/office/drawing/2014/main" val="2417604338"/>
                  </a:ext>
                </a:extLst>
              </a:tr>
              <a:tr h="186905">
                <a:tc vMerge="1">
                  <a:txBody>
                    <a:bodyPr/>
                    <a:lstStyle/>
                    <a:p>
                      <a:endParaRPr lang="tr-TR"/>
                    </a:p>
                  </a:txBody>
                  <a:tcPr/>
                </a:tc>
                <a:tc>
                  <a:txBody>
                    <a:bodyPr/>
                    <a:lstStyle/>
                    <a:p>
                      <a:pPr lvl="0" algn="ctr">
                        <a:buNone/>
                      </a:pPr>
                      <a:r>
                        <a:rPr lang="tr-TR" sz="1600" err="1">
                          <a:latin typeface="Times New Roman"/>
                        </a:rPr>
                        <a:t>Siklosporin</a:t>
                      </a:r>
                      <a:r>
                        <a:rPr lang="tr-TR" sz="1600">
                          <a:latin typeface="Times New Roman"/>
                        </a:rPr>
                        <a:t>, </a:t>
                      </a:r>
                      <a:r>
                        <a:rPr lang="tr-TR" sz="1600" err="1">
                          <a:latin typeface="Times New Roman"/>
                        </a:rPr>
                        <a:t>Lovastatin</a:t>
                      </a:r>
                      <a:r>
                        <a:rPr lang="tr-TR" sz="1600">
                          <a:latin typeface="Times New Roman"/>
                        </a:rPr>
                        <a:t>, </a:t>
                      </a:r>
                      <a:r>
                        <a:rPr lang="tr-TR" sz="1600" err="1">
                          <a:latin typeface="Times New Roman"/>
                        </a:rPr>
                        <a:t>Varfarin</a:t>
                      </a:r>
                    </a:p>
                  </a:txBody>
                  <a:tcPr/>
                </a:tc>
                <a:tc>
                  <a:txBody>
                    <a:bodyPr/>
                    <a:lstStyle/>
                    <a:p>
                      <a:pPr lvl="0" algn="ctr">
                        <a:buNone/>
                      </a:pPr>
                      <a:r>
                        <a:rPr lang="tr-TR" sz="1600">
                          <a:latin typeface="Times New Roman"/>
                        </a:rPr>
                        <a:t>Metabolizmaları </a:t>
                      </a:r>
                      <a:r>
                        <a:rPr lang="tr-TR" sz="1600" err="1">
                          <a:latin typeface="Times New Roman"/>
                        </a:rPr>
                        <a:t>inhibe</a:t>
                      </a:r>
                      <a:r>
                        <a:rPr lang="tr-TR" sz="1600">
                          <a:latin typeface="Times New Roman"/>
                        </a:rPr>
                        <a:t> olur.</a:t>
                      </a:r>
                    </a:p>
                  </a:txBody>
                  <a:tcPr/>
                </a:tc>
                <a:extLst>
                  <a:ext uri="{0D108BD9-81ED-4DB2-BD59-A6C34878D82A}">
                    <a16:rowId xmlns="" xmlns:a16="http://schemas.microsoft.com/office/drawing/2014/main" val="3716509054"/>
                  </a:ext>
                </a:extLst>
              </a:tr>
              <a:tr h="370840">
                <a:tc>
                  <a:txBody>
                    <a:bodyPr/>
                    <a:lstStyle/>
                    <a:p>
                      <a:pPr algn="ctr"/>
                      <a:r>
                        <a:rPr lang="tr-TR" sz="1600" err="1">
                          <a:latin typeface="Times New Roman"/>
                        </a:rPr>
                        <a:t>Kinidin</a:t>
                      </a:r>
                    </a:p>
                  </a:txBody>
                  <a:tcPr/>
                </a:tc>
                <a:tc>
                  <a:txBody>
                    <a:bodyPr/>
                    <a:lstStyle/>
                    <a:p>
                      <a:pPr algn="ctr"/>
                      <a:r>
                        <a:rPr lang="tr-TR" sz="1600" err="1">
                          <a:latin typeface="Times New Roman"/>
                        </a:rPr>
                        <a:t>Varfarin</a:t>
                      </a:r>
                    </a:p>
                  </a:txBody>
                  <a:tcPr/>
                </a:tc>
                <a:tc>
                  <a:txBody>
                    <a:bodyPr/>
                    <a:lstStyle/>
                    <a:p>
                      <a:pPr algn="ctr"/>
                      <a:r>
                        <a:rPr lang="tr-TR" sz="1600" err="1">
                          <a:latin typeface="Times New Roman"/>
                        </a:rPr>
                        <a:t>Klirens</a:t>
                      </a:r>
                      <a:r>
                        <a:rPr lang="tr-TR" sz="1600">
                          <a:latin typeface="Times New Roman"/>
                        </a:rPr>
                        <a:t> azalmasına bağlı plazma </a:t>
                      </a:r>
                      <a:r>
                        <a:rPr lang="tr-TR" sz="1600" err="1">
                          <a:latin typeface="Times New Roman"/>
                        </a:rPr>
                        <a:t>digoksin</a:t>
                      </a:r>
                      <a:r>
                        <a:rPr lang="tr-TR" sz="1600">
                          <a:latin typeface="Times New Roman"/>
                        </a:rPr>
                        <a:t> seviyelerinde artış</a:t>
                      </a:r>
                    </a:p>
                  </a:txBody>
                  <a:tcPr/>
                </a:tc>
                <a:extLst>
                  <a:ext uri="{0D108BD9-81ED-4DB2-BD59-A6C34878D82A}">
                    <a16:rowId xmlns="" xmlns:a16="http://schemas.microsoft.com/office/drawing/2014/main" val="3352348223"/>
                  </a:ext>
                </a:extLst>
              </a:tr>
              <a:tr h="370840">
                <a:tc>
                  <a:txBody>
                    <a:bodyPr/>
                    <a:lstStyle/>
                    <a:p>
                      <a:pPr algn="ctr"/>
                      <a:r>
                        <a:rPr lang="tr-TR" sz="1600" err="1">
                          <a:latin typeface="Times New Roman"/>
                        </a:rPr>
                        <a:t>Kloramfenikol</a:t>
                      </a:r>
                    </a:p>
                  </a:txBody>
                  <a:tcPr/>
                </a:tc>
                <a:tc>
                  <a:txBody>
                    <a:bodyPr/>
                    <a:lstStyle/>
                    <a:p>
                      <a:pPr algn="ctr"/>
                      <a:r>
                        <a:rPr lang="tr-TR" sz="1600" err="1">
                          <a:latin typeface="Times New Roman"/>
                        </a:rPr>
                        <a:t>Antipirin</a:t>
                      </a:r>
                      <a:r>
                        <a:rPr lang="tr-TR" sz="1600">
                          <a:latin typeface="Times New Roman"/>
                        </a:rPr>
                        <a:t>, </a:t>
                      </a:r>
                      <a:r>
                        <a:rPr lang="tr-TR" sz="1600" err="1">
                          <a:latin typeface="Times New Roman"/>
                        </a:rPr>
                        <a:t>Dikumarol</a:t>
                      </a:r>
                      <a:r>
                        <a:rPr lang="tr-TR" sz="1600">
                          <a:latin typeface="Times New Roman"/>
                        </a:rPr>
                        <a:t>, </a:t>
                      </a:r>
                      <a:r>
                        <a:rPr lang="tr-TR" sz="1600" err="1">
                          <a:latin typeface="Times New Roman"/>
                        </a:rPr>
                        <a:t>Probenesit</a:t>
                      </a:r>
                      <a:r>
                        <a:rPr lang="tr-TR" sz="1600">
                          <a:latin typeface="Times New Roman"/>
                        </a:rPr>
                        <a:t>, </a:t>
                      </a:r>
                      <a:r>
                        <a:rPr lang="tr-TR" sz="1600" err="1">
                          <a:latin typeface="Times New Roman"/>
                        </a:rPr>
                        <a:t>Tolbutamid</a:t>
                      </a:r>
                    </a:p>
                  </a:txBody>
                  <a:tcPr/>
                </a:tc>
                <a:tc>
                  <a:txBody>
                    <a:bodyPr/>
                    <a:lstStyle/>
                    <a:p>
                      <a:pPr algn="ctr"/>
                      <a:r>
                        <a:rPr lang="tr-TR" sz="1600" b="0" i="0" u="none" strike="noStrike" noProof="0">
                          <a:latin typeface="Times New Roman"/>
                        </a:rPr>
                        <a:t>Metabolizmaları </a:t>
                      </a:r>
                      <a:r>
                        <a:rPr lang="tr-TR" sz="1600" b="0" i="0" u="none" strike="noStrike" noProof="0" err="1">
                          <a:latin typeface="Times New Roman"/>
                        </a:rPr>
                        <a:t>inhibe</a:t>
                      </a:r>
                      <a:r>
                        <a:rPr lang="tr-TR" sz="1600" b="0" i="0" u="none" strike="noStrike" noProof="0">
                          <a:latin typeface="Times New Roman"/>
                        </a:rPr>
                        <a:t> olur.</a:t>
                      </a:r>
                      <a:endParaRPr lang="tr-TR" sz="1600">
                        <a:latin typeface="Times New Roman"/>
                      </a:endParaRPr>
                    </a:p>
                  </a:txBody>
                  <a:tcPr/>
                </a:tc>
                <a:extLst>
                  <a:ext uri="{0D108BD9-81ED-4DB2-BD59-A6C34878D82A}">
                    <a16:rowId xmlns="" xmlns:a16="http://schemas.microsoft.com/office/drawing/2014/main" val="904936370"/>
                  </a:ext>
                </a:extLst>
              </a:tr>
              <a:tr h="496018">
                <a:tc rowSpan="3">
                  <a:txBody>
                    <a:bodyPr/>
                    <a:lstStyle/>
                    <a:p>
                      <a:pPr algn="ctr"/>
                      <a:r>
                        <a:rPr lang="tr-TR" sz="1600">
                          <a:latin typeface="Times New Roman"/>
                        </a:rPr>
                        <a:t>MAO İnhibitörleri</a:t>
                      </a:r>
                    </a:p>
                  </a:txBody>
                  <a:tcPr/>
                </a:tc>
                <a:tc rowSpan="2">
                  <a:txBody>
                    <a:bodyPr/>
                    <a:lstStyle/>
                    <a:p>
                      <a:pPr algn="ctr"/>
                      <a:r>
                        <a:rPr lang="tr-TR" sz="1600" err="1">
                          <a:latin typeface="Times New Roman"/>
                        </a:rPr>
                        <a:t>Katekolamin</a:t>
                      </a:r>
                      <a:r>
                        <a:rPr lang="tr-TR" sz="1600">
                          <a:latin typeface="Times New Roman"/>
                        </a:rPr>
                        <a:t> Salgılatanlar </a:t>
                      </a:r>
                    </a:p>
                    <a:p>
                      <a:pPr lvl="0" algn="ctr">
                        <a:buNone/>
                      </a:pPr>
                      <a:r>
                        <a:rPr lang="tr-TR" sz="1600">
                          <a:latin typeface="Times New Roman"/>
                        </a:rPr>
                        <a:t>( Amfetamin, </a:t>
                      </a:r>
                      <a:r>
                        <a:rPr lang="tr-TR" sz="1600" err="1">
                          <a:latin typeface="Times New Roman"/>
                        </a:rPr>
                        <a:t>Efedrin</a:t>
                      </a:r>
                      <a:r>
                        <a:rPr lang="tr-TR" sz="1600">
                          <a:latin typeface="Times New Roman"/>
                        </a:rPr>
                        <a:t>)</a:t>
                      </a:r>
                    </a:p>
                  </a:txBody>
                  <a:tcPr/>
                </a:tc>
                <a:tc>
                  <a:txBody>
                    <a:bodyPr/>
                    <a:lstStyle/>
                    <a:p>
                      <a:pPr algn="ctr"/>
                      <a:r>
                        <a:rPr lang="tr-TR" sz="1600">
                          <a:latin typeface="Times New Roman"/>
                        </a:rPr>
                        <a:t>Sinir terminallerinden </a:t>
                      </a:r>
                      <a:r>
                        <a:rPr lang="tr-TR" sz="1600" err="1">
                          <a:latin typeface="Times New Roman"/>
                        </a:rPr>
                        <a:t>noradrenalin</a:t>
                      </a:r>
                      <a:r>
                        <a:rPr lang="tr-TR" sz="1600">
                          <a:latin typeface="Times New Roman"/>
                        </a:rPr>
                        <a:t> salgılanmasına artış</a:t>
                      </a:r>
                    </a:p>
                  </a:txBody>
                  <a:tcPr/>
                </a:tc>
                <a:extLst>
                  <a:ext uri="{0D108BD9-81ED-4DB2-BD59-A6C34878D82A}">
                    <a16:rowId xmlns="" xmlns:a16="http://schemas.microsoft.com/office/drawing/2014/main" val="3271408481"/>
                  </a:ext>
                </a:extLst>
              </a:tr>
              <a:tr h="136584">
                <a:tc vMerge="1">
                  <a:txBody>
                    <a:bodyPr/>
                    <a:lstStyle/>
                    <a:p>
                      <a:endParaRPr lang="tr-TR"/>
                    </a:p>
                  </a:txBody>
                  <a:tcPr/>
                </a:tc>
                <a:tc vMerge="1">
                  <a:txBody>
                    <a:bodyPr/>
                    <a:lstStyle/>
                    <a:p>
                      <a:pPr lvl="0">
                        <a:buNone/>
                      </a:pPr>
                      <a:endParaRPr lang="tr-TR"/>
                    </a:p>
                  </a:txBody>
                  <a:tcPr/>
                </a:tc>
                <a:tc rowSpan="2">
                  <a:txBody>
                    <a:bodyPr/>
                    <a:lstStyle/>
                    <a:p>
                      <a:pPr lvl="0" algn="ctr">
                        <a:buNone/>
                      </a:pPr>
                      <a:r>
                        <a:rPr lang="tr-TR" sz="1600" err="1">
                          <a:latin typeface="Times New Roman"/>
                        </a:rPr>
                        <a:t>Hipertansif</a:t>
                      </a:r>
                      <a:r>
                        <a:rPr lang="tr-TR" sz="1600">
                          <a:latin typeface="Times New Roman"/>
                        </a:rPr>
                        <a:t> kriz </a:t>
                      </a:r>
                    </a:p>
                  </a:txBody>
                  <a:tcPr/>
                </a:tc>
                <a:extLst>
                  <a:ext uri="{0D108BD9-81ED-4DB2-BD59-A6C34878D82A}">
                    <a16:rowId xmlns="" xmlns:a16="http://schemas.microsoft.com/office/drawing/2014/main" val="3295956240"/>
                  </a:ext>
                </a:extLst>
              </a:tr>
              <a:tr h="186905">
                <a:tc vMerge="1">
                  <a:txBody>
                    <a:bodyPr/>
                    <a:lstStyle/>
                    <a:p>
                      <a:endParaRPr lang="tr-TR"/>
                    </a:p>
                  </a:txBody>
                  <a:tcPr/>
                </a:tc>
                <a:tc>
                  <a:txBody>
                    <a:bodyPr/>
                    <a:lstStyle/>
                    <a:p>
                      <a:pPr lvl="0" algn="ctr">
                        <a:buNone/>
                      </a:pPr>
                      <a:r>
                        <a:rPr lang="tr-TR" sz="1600" err="1">
                          <a:latin typeface="Times New Roman"/>
                        </a:rPr>
                        <a:t>Tiramin</a:t>
                      </a:r>
                      <a:r>
                        <a:rPr lang="tr-TR" sz="1600">
                          <a:latin typeface="Times New Roman"/>
                        </a:rPr>
                        <a:t> içeren yiyecek ve içecekler</a:t>
                      </a:r>
                    </a:p>
                  </a:txBody>
                  <a:tcPr/>
                </a:tc>
                <a:tc vMerge="1">
                  <a:txBody>
                    <a:bodyPr/>
                    <a:lstStyle/>
                    <a:p>
                      <a:endParaRPr lang="tr-TR"/>
                    </a:p>
                  </a:txBody>
                  <a:tcPr/>
                </a:tc>
                <a:extLst>
                  <a:ext uri="{0D108BD9-81ED-4DB2-BD59-A6C34878D82A}">
                    <a16:rowId xmlns="" xmlns:a16="http://schemas.microsoft.com/office/drawing/2014/main" val="3828447327"/>
                  </a:ext>
                </a:extLst>
              </a:tr>
              <a:tr h="210867">
                <a:tc rowSpan="3">
                  <a:txBody>
                    <a:bodyPr/>
                    <a:lstStyle/>
                    <a:p>
                      <a:pPr algn="ctr"/>
                      <a:r>
                        <a:rPr lang="tr-TR" sz="1600" err="1">
                          <a:latin typeface="Times New Roman"/>
                        </a:rPr>
                        <a:t>Nonsteroidal</a:t>
                      </a:r>
                      <a:r>
                        <a:rPr lang="tr-TR" sz="1600">
                          <a:latin typeface="Times New Roman"/>
                        </a:rPr>
                        <a:t> </a:t>
                      </a:r>
                      <a:r>
                        <a:rPr lang="tr-TR" sz="1600" err="1">
                          <a:latin typeface="Times New Roman"/>
                        </a:rPr>
                        <a:t>Antiinflamatuar</a:t>
                      </a:r>
                      <a:r>
                        <a:rPr lang="tr-TR" sz="1600">
                          <a:latin typeface="Times New Roman"/>
                        </a:rPr>
                        <a:t> İlaçlar</a:t>
                      </a:r>
                    </a:p>
                  </a:txBody>
                  <a:tcPr/>
                </a:tc>
                <a:tc>
                  <a:txBody>
                    <a:bodyPr/>
                    <a:lstStyle/>
                    <a:p>
                      <a:pPr algn="ctr"/>
                      <a:r>
                        <a:rPr lang="tr-TR" sz="1600">
                          <a:latin typeface="Times New Roman"/>
                        </a:rPr>
                        <a:t>ACE İnhibitörleri</a:t>
                      </a:r>
                    </a:p>
                  </a:txBody>
                  <a:tcPr/>
                </a:tc>
                <a:tc>
                  <a:txBody>
                    <a:bodyPr/>
                    <a:lstStyle/>
                    <a:p>
                      <a:pPr algn="ctr"/>
                      <a:r>
                        <a:rPr lang="tr-TR" sz="1600">
                          <a:latin typeface="Times New Roman"/>
                        </a:rPr>
                        <a:t>ACE inhibitörü etkinliği azalması </a:t>
                      </a:r>
                    </a:p>
                  </a:txBody>
                  <a:tcPr/>
                </a:tc>
                <a:extLst>
                  <a:ext uri="{0D108BD9-81ED-4DB2-BD59-A6C34878D82A}">
                    <a16:rowId xmlns="" xmlns:a16="http://schemas.microsoft.com/office/drawing/2014/main" val="667843263"/>
                  </a:ext>
                </a:extLst>
              </a:tr>
              <a:tr h="210867">
                <a:tc vMerge="1">
                  <a:txBody>
                    <a:bodyPr/>
                    <a:lstStyle/>
                    <a:p>
                      <a:endParaRPr lang="tr-TR"/>
                    </a:p>
                  </a:txBody>
                  <a:tcPr/>
                </a:tc>
                <a:tc>
                  <a:txBody>
                    <a:bodyPr/>
                    <a:lstStyle/>
                    <a:p>
                      <a:pPr lvl="0" algn="ctr">
                        <a:buNone/>
                      </a:pPr>
                      <a:r>
                        <a:rPr lang="tr-TR" sz="1600" err="1">
                          <a:latin typeface="Times New Roman"/>
                        </a:rPr>
                        <a:t>Antikoagülanlar</a:t>
                      </a:r>
                    </a:p>
                  </a:txBody>
                  <a:tcPr/>
                </a:tc>
                <a:tc>
                  <a:txBody>
                    <a:bodyPr/>
                    <a:lstStyle/>
                    <a:p>
                      <a:pPr lvl="0" algn="ctr">
                        <a:buNone/>
                      </a:pPr>
                      <a:r>
                        <a:rPr lang="tr-TR" sz="1600" err="1">
                          <a:latin typeface="Times New Roman"/>
                        </a:rPr>
                        <a:t>Trombosit</a:t>
                      </a:r>
                      <a:r>
                        <a:rPr lang="tr-TR" sz="1600">
                          <a:latin typeface="Times New Roman"/>
                        </a:rPr>
                        <a:t> </a:t>
                      </a:r>
                      <a:r>
                        <a:rPr lang="tr-TR" sz="1600" err="1">
                          <a:latin typeface="Times New Roman"/>
                        </a:rPr>
                        <a:t>agregasyonu</a:t>
                      </a:r>
                      <a:r>
                        <a:rPr lang="tr-TR" sz="1600">
                          <a:latin typeface="Times New Roman"/>
                        </a:rPr>
                        <a:t> azalmasına bağlı kanama riskinde artış</a:t>
                      </a:r>
                    </a:p>
                  </a:txBody>
                  <a:tcPr/>
                </a:tc>
                <a:extLst>
                  <a:ext uri="{0D108BD9-81ED-4DB2-BD59-A6C34878D82A}">
                    <a16:rowId xmlns="" xmlns:a16="http://schemas.microsoft.com/office/drawing/2014/main" val="3079040990"/>
                  </a:ext>
                </a:extLst>
              </a:tr>
              <a:tr h="210867">
                <a:tc vMerge="1">
                  <a:txBody>
                    <a:bodyPr/>
                    <a:lstStyle/>
                    <a:p>
                      <a:endParaRPr lang="tr-TR"/>
                    </a:p>
                  </a:txBody>
                  <a:tcPr/>
                </a:tc>
                <a:tc>
                  <a:txBody>
                    <a:bodyPr/>
                    <a:lstStyle/>
                    <a:p>
                      <a:pPr lvl="0" algn="ctr">
                        <a:buNone/>
                      </a:pPr>
                      <a:r>
                        <a:rPr lang="tr-TR" sz="1600" err="1">
                          <a:latin typeface="Times New Roman"/>
                        </a:rPr>
                        <a:t>Furosemid</a:t>
                      </a:r>
                    </a:p>
                  </a:txBody>
                  <a:tcPr/>
                </a:tc>
                <a:tc>
                  <a:txBody>
                    <a:bodyPr/>
                    <a:lstStyle/>
                    <a:p>
                      <a:pPr lvl="0" algn="ctr">
                        <a:buNone/>
                      </a:pPr>
                      <a:r>
                        <a:rPr lang="tr-TR" sz="1600" err="1">
                          <a:latin typeface="Times New Roman"/>
                        </a:rPr>
                        <a:t>Diüretik</a:t>
                      </a:r>
                      <a:r>
                        <a:rPr lang="tr-TR" sz="1600">
                          <a:latin typeface="Times New Roman"/>
                        </a:rPr>
                        <a:t> etkide azalma </a:t>
                      </a:r>
                    </a:p>
                  </a:txBody>
                  <a:tcPr/>
                </a:tc>
                <a:extLst>
                  <a:ext uri="{0D108BD9-81ED-4DB2-BD59-A6C34878D82A}">
                    <a16:rowId xmlns="" xmlns:a16="http://schemas.microsoft.com/office/drawing/2014/main" val="1028230059"/>
                  </a:ext>
                </a:extLst>
              </a:tr>
            </a:tbl>
          </a:graphicData>
        </a:graphic>
      </p:graphicFrame>
    </p:spTree>
    <p:extLst>
      <p:ext uri="{BB962C8B-B14F-4D97-AF65-F5344CB8AC3E}">
        <p14:creationId xmlns:p14="http://schemas.microsoft.com/office/powerpoint/2010/main" val="2494771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F3E0CE7B-CA18-4AA1-AE42-CA6D1645B44B}"/>
              </a:ext>
            </a:extLst>
          </p:cNvPr>
          <p:cNvGraphicFramePr>
            <a:graphicFrameLocks noGrp="1"/>
          </p:cNvGraphicFramePr>
          <p:nvPr>
            <p:ph idx="1"/>
            <p:extLst>
              <p:ext uri="{D42A27DB-BD31-4B8C-83A1-F6EECF244321}">
                <p14:modId xmlns:p14="http://schemas.microsoft.com/office/powerpoint/2010/main" val="3638687428"/>
              </p:ext>
            </p:extLst>
          </p:nvPr>
        </p:nvGraphicFramePr>
        <p:xfrm>
          <a:off x="560716" y="1092678"/>
          <a:ext cx="11092230" cy="4707906"/>
        </p:xfrm>
        <a:graphic>
          <a:graphicData uri="http://schemas.openxmlformats.org/drawingml/2006/table">
            <a:tbl>
              <a:tblPr firstRow="1" bandRow="1">
                <a:tableStyleId>{5C22544A-7EE6-4342-B048-85BDC9FD1C3A}</a:tableStyleId>
              </a:tblPr>
              <a:tblGrid>
                <a:gridCol w="3685277">
                  <a:extLst>
                    <a:ext uri="{9D8B030D-6E8A-4147-A177-3AD203B41FA5}">
                      <a16:colId xmlns="" xmlns:a16="http://schemas.microsoft.com/office/drawing/2014/main" val="1670451448"/>
                    </a:ext>
                  </a:extLst>
                </a:gridCol>
                <a:gridCol w="3709543">
                  <a:extLst>
                    <a:ext uri="{9D8B030D-6E8A-4147-A177-3AD203B41FA5}">
                      <a16:colId xmlns="" xmlns:a16="http://schemas.microsoft.com/office/drawing/2014/main" val="1221703644"/>
                    </a:ext>
                  </a:extLst>
                </a:gridCol>
                <a:gridCol w="3697410">
                  <a:extLst>
                    <a:ext uri="{9D8B030D-6E8A-4147-A177-3AD203B41FA5}">
                      <a16:colId xmlns="" xmlns:a16="http://schemas.microsoft.com/office/drawing/2014/main" val="2296197124"/>
                    </a:ext>
                  </a:extLst>
                </a:gridCol>
              </a:tblGrid>
              <a:tr h="654066">
                <a:tc>
                  <a:txBody>
                    <a:bodyPr/>
                    <a:lstStyle/>
                    <a:p>
                      <a:pPr algn="ctr"/>
                      <a:r>
                        <a:rPr lang="tr-TR" sz="1600" b="1">
                          <a:solidFill>
                            <a:srgbClr val="000000"/>
                          </a:solidFill>
                          <a:latin typeface="Times New Roman"/>
                        </a:rPr>
                        <a:t>ÖNEMLİ İLAÇ ETKİLEŞİMLERİNDEN BAZILARI</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635410045"/>
                  </a:ext>
                </a:extLst>
              </a:tr>
              <a:tr h="307011">
                <a:tc>
                  <a:txBody>
                    <a:bodyPr/>
                    <a:lstStyle/>
                    <a:p>
                      <a:pPr algn="ctr"/>
                      <a:r>
                        <a:rPr lang="tr-TR" sz="1600" b="1">
                          <a:solidFill>
                            <a:srgbClr val="000000"/>
                          </a:solidFill>
                          <a:latin typeface="Times New Roman"/>
                        </a:rPr>
                        <a:t>ETKİLEŞİME YOL AÇAN </a:t>
                      </a:r>
                    </a:p>
                  </a:txBody>
                  <a:tcPr/>
                </a:tc>
                <a:tc>
                  <a:txBody>
                    <a:bodyPr/>
                    <a:lstStyle/>
                    <a:p>
                      <a:pPr algn="ctr"/>
                      <a:r>
                        <a:rPr lang="tr-TR" sz="1600" b="1">
                          <a:solidFill>
                            <a:srgbClr val="000000"/>
                          </a:solidFill>
                          <a:latin typeface="Times New Roman"/>
                        </a:rPr>
                        <a:t>ETKİLENEN </a:t>
                      </a:r>
                    </a:p>
                  </a:txBody>
                  <a:tcPr/>
                </a:tc>
                <a:tc>
                  <a:txBody>
                    <a:bodyPr/>
                    <a:lstStyle/>
                    <a:p>
                      <a:pPr algn="ctr"/>
                      <a:r>
                        <a:rPr lang="tr-TR" sz="1600" b="1">
                          <a:solidFill>
                            <a:srgbClr val="000000"/>
                          </a:solidFill>
                          <a:latin typeface="Times New Roman"/>
                        </a:rPr>
                        <a:t>YORUM</a:t>
                      </a:r>
                    </a:p>
                  </a:txBody>
                  <a:tcPr/>
                </a:tc>
                <a:extLst>
                  <a:ext uri="{0D108BD9-81ED-4DB2-BD59-A6C34878D82A}">
                    <a16:rowId xmlns="" xmlns:a16="http://schemas.microsoft.com/office/drawing/2014/main" val="3297279322"/>
                  </a:ext>
                </a:extLst>
              </a:tr>
              <a:tr h="1441617">
                <a:tc>
                  <a:txBody>
                    <a:bodyPr/>
                    <a:lstStyle/>
                    <a:p>
                      <a:pPr algn="ctr"/>
                      <a:r>
                        <a:rPr lang="tr-TR" sz="1600" err="1">
                          <a:latin typeface="Times New Roman"/>
                        </a:rPr>
                        <a:t>Rifampisin</a:t>
                      </a:r>
                    </a:p>
                  </a:txBody>
                  <a:tcPr/>
                </a:tc>
                <a:tc>
                  <a:txBody>
                    <a:bodyPr/>
                    <a:lstStyle/>
                    <a:p>
                      <a:pPr algn="ctr"/>
                      <a:r>
                        <a:rPr lang="tr-TR" sz="1600" err="1">
                          <a:latin typeface="Times New Roman"/>
                        </a:rPr>
                        <a:t>Antifungal</a:t>
                      </a:r>
                      <a:r>
                        <a:rPr lang="tr-TR" sz="1600">
                          <a:latin typeface="Times New Roman"/>
                        </a:rPr>
                        <a:t> Azoller, </a:t>
                      </a:r>
                      <a:r>
                        <a:rPr lang="tr-TR" sz="1600" err="1">
                          <a:latin typeface="Times New Roman"/>
                        </a:rPr>
                        <a:t>Digitoksin</a:t>
                      </a:r>
                      <a:r>
                        <a:rPr lang="tr-TR" sz="1600">
                          <a:latin typeface="Times New Roman"/>
                        </a:rPr>
                        <a:t>, </a:t>
                      </a:r>
                      <a:r>
                        <a:rPr lang="tr-TR" sz="1600" err="1">
                          <a:latin typeface="Times New Roman"/>
                        </a:rPr>
                        <a:t>Glikokortikoidler</a:t>
                      </a:r>
                      <a:r>
                        <a:rPr lang="tr-TR" sz="1600">
                          <a:latin typeface="Times New Roman"/>
                        </a:rPr>
                        <a:t>, </a:t>
                      </a:r>
                      <a:r>
                        <a:rPr lang="tr-TR" sz="1600" err="1">
                          <a:latin typeface="Times New Roman"/>
                        </a:rPr>
                        <a:t>Kinidin</a:t>
                      </a:r>
                      <a:r>
                        <a:rPr lang="tr-TR" sz="1600">
                          <a:latin typeface="Times New Roman"/>
                        </a:rPr>
                        <a:t>, </a:t>
                      </a:r>
                      <a:r>
                        <a:rPr lang="tr-TR" sz="1600" err="1">
                          <a:latin typeface="Times New Roman"/>
                        </a:rPr>
                        <a:t>Kortikosteroitler</a:t>
                      </a:r>
                      <a:r>
                        <a:rPr lang="tr-TR" sz="1600">
                          <a:latin typeface="Times New Roman"/>
                        </a:rPr>
                        <a:t>, </a:t>
                      </a:r>
                      <a:r>
                        <a:rPr lang="tr-TR" sz="1600" err="1">
                          <a:latin typeface="Times New Roman"/>
                        </a:rPr>
                        <a:t>Kumarin</a:t>
                      </a:r>
                      <a:r>
                        <a:rPr lang="tr-TR" sz="1600">
                          <a:latin typeface="Times New Roman"/>
                        </a:rPr>
                        <a:t> </a:t>
                      </a:r>
                      <a:r>
                        <a:rPr lang="tr-TR" sz="1600" err="1">
                          <a:latin typeface="Times New Roman"/>
                        </a:rPr>
                        <a:t>Antikoagülanlar</a:t>
                      </a:r>
                      <a:r>
                        <a:rPr lang="tr-TR" sz="1600">
                          <a:latin typeface="Times New Roman"/>
                        </a:rPr>
                        <a:t>, </a:t>
                      </a:r>
                      <a:r>
                        <a:rPr lang="tr-TR" sz="1600" err="1">
                          <a:latin typeface="Times New Roman"/>
                        </a:rPr>
                        <a:t>Metadon</a:t>
                      </a:r>
                      <a:r>
                        <a:rPr lang="tr-TR" sz="1600">
                          <a:latin typeface="Times New Roman"/>
                        </a:rPr>
                        <a:t>, </a:t>
                      </a:r>
                      <a:r>
                        <a:rPr lang="tr-TR" sz="1600" err="1">
                          <a:latin typeface="Times New Roman"/>
                        </a:rPr>
                        <a:t>Metoprolol</a:t>
                      </a:r>
                      <a:r>
                        <a:rPr lang="tr-TR" sz="1600">
                          <a:latin typeface="Times New Roman"/>
                        </a:rPr>
                        <a:t>, Oral </a:t>
                      </a:r>
                      <a:r>
                        <a:rPr lang="tr-TR" sz="1600" err="1">
                          <a:latin typeface="Times New Roman"/>
                        </a:rPr>
                        <a:t>Konstraseptifler</a:t>
                      </a:r>
                      <a:r>
                        <a:rPr lang="tr-TR" sz="1600">
                          <a:latin typeface="Times New Roman"/>
                        </a:rPr>
                        <a:t>, </a:t>
                      </a:r>
                      <a:r>
                        <a:rPr lang="tr-TR" sz="1600" err="1">
                          <a:latin typeface="Times New Roman"/>
                        </a:rPr>
                        <a:t>Prednizolon</a:t>
                      </a:r>
                      <a:r>
                        <a:rPr lang="tr-TR" sz="1600">
                          <a:latin typeface="Times New Roman"/>
                        </a:rPr>
                        <a:t>, </a:t>
                      </a:r>
                      <a:r>
                        <a:rPr lang="tr-TR" sz="1600" err="1">
                          <a:latin typeface="Times New Roman"/>
                        </a:rPr>
                        <a:t>Propranolol</a:t>
                      </a:r>
                      <a:r>
                        <a:rPr lang="tr-TR" sz="1600">
                          <a:latin typeface="Times New Roman"/>
                        </a:rPr>
                        <a:t>, </a:t>
                      </a:r>
                      <a:r>
                        <a:rPr lang="tr-TR" sz="1600" err="1">
                          <a:latin typeface="Times New Roman"/>
                        </a:rPr>
                        <a:t>Teofilin</a:t>
                      </a:r>
                      <a:r>
                        <a:rPr lang="tr-TR" sz="1600">
                          <a:latin typeface="Times New Roman"/>
                        </a:rPr>
                        <a:t>, </a:t>
                      </a:r>
                      <a:r>
                        <a:rPr lang="tr-TR" sz="1600" err="1">
                          <a:latin typeface="Times New Roman"/>
                        </a:rPr>
                        <a:t>Tolbutamid</a:t>
                      </a:r>
                    </a:p>
                  </a:txBody>
                  <a:tcPr/>
                </a:tc>
                <a:tc>
                  <a:txBody>
                    <a:bodyPr/>
                    <a:lstStyle/>
                    <a:p>
                      <a:pPr algn="ctr"/>
                      <a:r>
                        <a:rPr lang="tr-TR" sz="1600">
                          <a:latin typeface="Times New Roman"/>
                        </a:rPr>
                        <a:t>Enzim indüksiyonu sebebiyle metabolizma artışı</a:t>
                      </a:r>
                    </a:p>
                  </a:txBody>
                  <a:tcPr/>
                </a:tc>
                <a:extLst>
                  <a:ext uri="{0D108BD9-81ED-4DB2-BD59-A6C34878D82A}">
                    <a16:rowId xmlns="" xmlns:a16="http://schemas.microsoft.com/office/drawing/2014/main" val="2997624089"/>
                  </a:ext>
                </a:extLst>
              </a:tr>
              <a:tr h="533931">
                <a:tc>
                  <a:txBody>
                    <a:bodyPr/>
                    <a:lstStyle/>
                    <a:p>
                      <a:pPr algn="ctr"/>
                      <a:r>
                        <a:rPr lang="tr-TR" sz="1600">
                          <a:latin typeface="Times New Roman"/>
                        </a:rPr>
                        <a:t>Safra Asidi Bağlayıcı Reçineler</a:t>
                      </a:r>
                    </a:p>
                  </a:txBody>
                  <a:tcPr/>
                </a:tc>
                <a:tc>
                  <a:txBody>
                    <a:bodyPr/>
                    <a:lstStyle/>
                    <a:p>
                      <a:pPr algn="ctr"/>
                      <a:r>
                        <a:rPr lang="tr-TR" sz="1600" err="1">
                          <a:latin typeface="Times New Roman"/>
                        </a:rPr>
                        <a:t>Parasetamol</a:t>
                      </a:r>
                      <a:r>
                        <a:rPr lang="tr-TR" sz="1600">
                          <a:latin typeface="Times New Roman"/>
                        </a:rPr>
                        <a:t>, Kardiyak Glikozitler, </a:t>
                      </a:r>
                      <a:r>
                        <a:rPr lang="tr-TR" sz="1600" err="1">
                          <a:latin typeface="Times New Roman"/>
                        </a:rPr>
                        <a:t>Tiazitler</a:t>
                      </a:r>
                      <a:r>
                        <a:rPr lang="tr-TR" sz="1600">
                          <a:latin typeface="Times New Roman"/>
                        </a:rPr>
                        <a:t>, Tiroksin</a:t>
                      </a:r>
                    </a:p>
                  </a:txBody>
                  <a:tcPr/>
                </a:tc>
                <a:tc>
                  <a:txBody>
                    <a:bodyPr/>
                    <a:lstStyle/>
                    <a:p>
                      <a:pPr algn="ctr"/>
                      <a:r>
                        <a:rPr lang="tr-TR" sz="1600">
                          <a:latin typeface="Times New Roman"/>
                        </a:rPr>
                        <a:t>Etkilenen ilacın emiliminde azalma</a:t>
                      </a:r>
                    </a:p>
                  </a:txBody>
                  <a:tcPr/>
                </a:tc>
                <a:extLst>
                  <a:ext uri="{0D108BD9-81ED-4DB2-BD59-A6C34878D82A}">
                    <a16:rowId xmlns="" xmlns:a16="http://schemas.microsoft.com/office/drawing/2014/main" val="2761920619"/>
                  </a:ext>
                </a:extLst>
              </a:tr>
              <a:tr h="307011">
                <a:tc rowSpan="4">
                  <a:txBody>
                    <a:bodyPr/>
                    <a:lstStyle/>
                    <a:p>
                      <a:pPr algn="ctr"/>
                      <a:r>
                        <a:rPr lang="tr-TR" sz="1600">
                          <a:latin typeface="Times New Roman"/>
                        </a:rPr>
                        <a:t>Salisilatlar</a:t>
                      </a:r>
                    </a:p>
                  </a:txBody>
                  <a:tcPr/>
                </a:tc>
                <a:tc>
                  <a:txBody>
                    <a:bodyPr/>
                    <a:lstStyle/>
                    <a:p>
                      <a:pPr algn="ctr"/>
                      <a:r>
                        <a:rPr lang="tr-TR" sz="1600" err="1">
                          <a:latin typeface="Times New Roman"/>
                        </a:rPr>
                        <a:t>Heparin</a:t>
                      </a:r>
                      <a:r>
                        <a:rPr lang="tr-TR" sz="1600">
                          <a:latin typeface="Times New Roman"/>
                        </a:rPr>
                        <a:t>, </a:t>
                      </a:r>
                      <a:r>
                        <a:rPr lang="tr-TR" sz="1600" err="1">
                          <a:latin typeface="Times New Roman"/>
                        </a:rPr>
                        <a:t>Varfarin</a:t>
                      </a:r>
                    </a:p>
                  </a:txBody>
                  <a:tcPr/>
                </a:tc>
                <a:tc>
                  <a:txBody>
                    <a:bodyPr/>
                    <a:lstStyle/>
                    <a:p>
                      <a:pPr algn="ctr"/>
                      <a:r>
                        <a:rPr lang="tr-TR" sz="1600">
                          <a:latin typeface="Times New Roman"/>
                        </a:rPr>
                        <a:t>Kanama riskinde artış</a:t>
                      </a:r>
                    </a:p>
                  </a:txBody>
                  <a:tcPr/>
                </a:tc>
                <a:extLst>
                  <a:ext uri="{0D108BD9-81ED-4DB2-BD59-A6C34878D82A}">
                    <a16:rowId xmlns="" xmlns:a16="http://schemas.microsoft.com/office/drawing/2014/main" val="1180396142"/>
                  </a:ext>
                </a:extLst>
              </a:tr>
              <a:tr h="307011">
                <a:tc vMerge="1">
                  <a:txBody>
                    <a:bodyPr/>
                    <a:lstStyle/>
                    <a:p>
                      <a:endParaRPr lang="tr-TR"/>
                    </a:p>
                  </a:txBody>
                  <a:tcPr/>
                </a:tc>
                <a:tc>
                  <a:txBody>
                    <a:bodyPr/>
                    <a:lstStyle/>
                    <a:p>
                      <a:pPr lvl="0" algn="ctr">
                        <a:buNone/>
                      </a:pPr>
                      <a:r>
                        <a:rPr lang="tr-TR" sz="1600" err="1">
                          <a:latin typeface="Times New Roman"/>
                        </a:rPr>
                        <a:t>Kortikosteroitler</a:t>
                      </a:r>
                    </a:p>
                  </a:txBody>
                  <a:tcPr/>
                </a:tc>
                <a:tc>
                  <a:txBody>
                    <a:bodyPr/>
                    <a:lstStyle/>
                    <a:p>
                      <a:pPr lvl="0" algn="ctr">
                        <a:buNone/>
                      </a:pPr>
                      <a:r>
                        <a:rPr lang="tr-TR" sz="1600" err="1">
                          <a:latin typeface="Times New Roman"/>
                        </a:rPr>
                        <a:t>Gastrik</a:t>
                      </a:r>
                      <a:r>
                        <a:rPr lang="tr-TR" sz="1600">
                          <a:latin typeface="Times New Roman"/>
                        </a:rPr>
                        <a:t> mukozada </a:t>
                      </a:r>
                      <a:r>
                        <a:rPr lang="tr-TR" sz="1600" err="1">
                          <a:latin typeface="Times New Roman"/>
                        </a:rPr>
                        <a:t>aditif</a:t>
                      </a:r>
                      <a:r>
                        <a:rPr lang="tr-TR" sz="1600">
                          <a:latin typeface="Times New Roman"/>
                        </a:rPr>
                        <a:t> </a:t>
                      </a:r>
                      <a:r>
                        <a:rPr lang="tr-TR" sz="1600" err="1">
                          <a:latin typeface="Times New Roman"/>
                        </a:rPr>
                        <a:t>toksisite</a:t>
                      </a:r>
                      <a:r>
                        <a:rPr lang="tr-TR" sz="1600">
                          <a:latin typeface="Times New Roman"/>
                        </a:rPr>
                        <a:t> </a:t>
                      </a:r>
                    </a:p>
                  </a:txBody>
                  <a:tcPr/>
                </a:tc>
                <a:extLst>
                  <a:ext uri="{0D108BD9-81ED-4DB2-BD59-A6C34878D82A}">
                    <a16:rowId xmlns="" xmlns:a16="http://schemas.microsoft.com/office/drawing/2014/main" val="510895727"/>
                  </a:ext>
                </a:extLst>
              </a:tr>
              <a:tr h="533931">
                <a:tc vMerge="1">
                  <a:txBody>
                    <a:bodyPr/>
                    <a:lstStyle/>
                    <a:p>
                      <a:endParaRPr lang="tr-TR"/>
                    </a:p>
                  </a:txBody>
                  <a:tcPr/>
                </a:tc>
                <a:tc>
                  <a:txBody>
                    <a:bodyPr/>
                    <a:lstStyle/>
                    <a:p>
                      <a:pPr lvl="0" algn="ctr">
                        <a:buNone/>
                      </a:pPr>
                      <a:r>
                        <a:rPr lang="tr-TR" sz="1600" err="1">
                          <a:latin typeface="Times New Roman"/>
                        </a:rPr>
                        <a:t>Metotreksat</a:t>
                      </a:r>
                    </a:p>
                  </a:txBody>
                  <a:tcPr/>
                </a:tc>
                <a:tc>
                  <a:txBody>
                    <a:bodyPr/>
                    <a:lstStyle/>
                    <a:p>
                      <a:pPr lvl="0" algn="ctr">
                        <a:buNone/>
                      </a:pPr>
                      <a:r>
                        <a:rPr lang="tr-TR" sz="1600" err="1">
                          <a:latin typeface="Times New Roman"/>
                        </a:rPr>
                        <a:t>Klirens</a:t>
                      </a:r>
                      <a:r>
                        <a:rPr lang="tr-TR" sz="1600">
                          <a:latin typeface="Times New Roman"/>
                        </a:rPr>
                        <a:t> azalması, </a:t>
                      </a:r>
                      <a:r>
                        <a:rPr lang="tr-TR" sz="1600" err="1">
                          <a:latin typeface="Times New Roman"/>
                        </a:rPr>
                        <a:t>metotreksat</a:t>
                      </a:r>
                      <a:r>
                        <a:rPr lang="tr-TR" sz="1600">
                          <a:latin typeface="Times New Roman"/>
                        </a:rPr>
                        <a:t> </a:t>
                      </a:r>
                      <a:r>
                        <a:rPr lang="tr-TR" sz="1600" err="1">
                          <a:latin typeface="Times New Roman"/>
                        </a:rPr>
                        <a:t>toksisitesinde</a:t>
                      </a:r>
                      <a:r>
                        <a:rPr lang="tr-TR" sz="1600">
                          <a:latin typeface="Times New Roman"/>
                        </a:rPr>
                        <a:t> artış</a:t>
                      </a:r>
                    </a:p>
                  </a:txBody>
                  <a:tcPr/>
                </a:tc>
                <a:extLst>
                  <a:ext uri="{0D108BD9-81ED-4DB2-BD59-A6C34878D82A}">
                    <a16:rowId xmlns="" xmlns:a16="http://schemas.microsoft.com/office/drawing/2014/main" val="3401072674"/>
                  </a:ext>
                </a:extLst>
              </a:tr>
              <a:tr h="307011">
                <a:tc vMerge="1">
                  <a:txBody>
                    <a:bodyPr/>
                    <a:lstStyle/>
                    <a:p>
                      <a:endParaRPr lang="tr-TR"/>
                    </a:p>
                  </a:txBody>
                  <a:tcPr/>
                </a:tc>
                <a:tc>
                  <a:txBody>
                    <a:bodyPr/>
                    <a:lstStyle/>
                    <a:p>
                      <a:pPr lvl="0" algn="ctr">
                        <a:buNone/>
                      </a:pPr>
                      <a:r>
                        <a:rPr lang="tr-TR" sz="1600" err="1">
                          <a:latin typeface="Times New Roman"/>
                        </a:rPr>
                        <a:t>Sülfinpirazon</a:t>
                      </a:r>
                    </a:p>
                  </a:txBody>
                  <a:tcPr/>
                </a:tc>
                <a:tc>
                  <a:txBody>
                    <a:bodyPr/>
                    <a:lstStyle/>
                    <a:p>
                      <a:pPr lvl="0" algn="ctr">
                        <a:buNone/>
                      </a:pPr>
                      <a:r>
                        <a:rPr lang="tr-TR" sz="1600" err="1">
                          <a:latin typeface="Times New Roman"/>
                        </a:rPr>
                        <a:t>Ürikozürik</a:t>
                      </a:r>
                      <a:r>
                        <a:rPr lang="tr-TR" sz="1600">
                          <a:latin typeface="Times New Roman"/>
                        </a:rPr>
                        <a:t> etkinin azalması </a:t>
                      </a:r>
                    </a:p>
                  </a:txBody>
                  <a:tcPr/>
                </a:tc>
                <a:extLst>
                  <a:ext uri="{0D108BD9-81ED-4DB2-BD59-A6C34878D82A}">
                    <a16:rowId xmlns="" xmlns:a16="http://schemas.microsoft.com/office/drawing/2014/main" val="1826202946"/>
                  </a:ext>
                </a:extLst>
              </a:tr>
            </a:tbl>
          </a:graphicData>
        </a:graphic>
      </p:graphicFrame>
    </p:spTree>
    <p:extLst>
      <p:ext uri="{BB962C8B-B14F-4D97-AF65-F5344CB8AC3E}">
        <p14:creationId xmlns:p14="http://schemas.microsoft.com/office/powerpoint/2010/main" val="292094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28E8A208-EFC3-4800-B191-99DDD28ED05A}"/>
              </a:ext>
            </a:extLst>
          </p:cNvPr>
          <p:cNvGraphicFramePr>
            <a:graphicFrameLocks noGrp="1"/>
          </p:cNvGraphicFramePr>
          <p:nvPr>
            <p:ph idx="1"/>
            <p:extLst>
              <p:ext uri="{D42A27DB-BD31-4B8C-83A1-F6EECF244321}">
                <p14:modId xmlns:p14="http://schemas.microsoft.com/office/powerpoint/2010/main" val="1067437566"/>
              </p:ext>
            </p:extLst>
          </p:nvPr>
        </p:nvGraphicFramePr>
        <p:xfrm>
          <a:off x="1154502" y="1509323"/>
          <a:ext cx="9735594" cy="4141828"/>
        </p:xfrm>
        <a:graphic>
          <a:graphicData uri="http://schemas.openxmlformats.org/drawingml/2006/table">
            <a:tbl>
              <a:tblPr firstRow="1" bandRow="1">
                <a:tableStyleId>{5C22544A-7EE6-4342-B048-85BDC9FD1C3A}</a:tableStyleId>
              </a:tblPr>
              <a:tblGrid>
                <a:gridCol w="3245198">
                  <a:extLst>
                    <a:ext uri="{9D8B030D-6E8A-4147-A177-3AD203B41FA5}">
                      <a16:colId xmlns="" xmlns:a16="http://schemas.microsoft.com/office/drawing/2014/main" val="1064334083"/>
                    </a:ext>
                  </a:extLst>
                </a:gridCol>
                <a:gridCol w="3245198">
                  <a:extLst>
                    <a:ext uri="{9D8B030D-6E8A-4147-A177-3AD203B41FA5}">
                      <a16:colId xmlns="" xmlns:a16="http://schemas.microsoft.com/office/drawing/2014/main" val="3050014421"/>
                    </a:ext>
                  </a:extLst>
                </a:gridCol>
                <a:gridCol w="3245198">
                  <a:extLst>
                    <a:ext uri="{9D8B030D-6E8A-4147-A177-3AD203B41FA5}">
                      <a16:colId xmlns="" xmlns:a16="http://schemas.microsoft.com/office/drawing/2014/main" val="920666539"/>
                    </a:ext>
                  </a:extLst>
                </a:gridCol>
              </a:tblGrid>
              <a:tr h="623977">
                <a:tc>
                  <a:txBody>
                    <a:bodyPr/>
                    <a:lstStyle/>
                    <a:p>
                      <a:pPr algn="ctr"/>
                      <a:r>
                        <a:rPr lang="tr-TR" sz="1600" b="1">
                          <a:solidFill>
                            <a:schemeClr val="tx1"/>
                          </a:solidFill>
                          <a:latin typeface="Times New Roman"/>
                        </a:rPr>
                        <a:t>ÖNEMLİ İLAÇ ETKİLEŞİMLERİNDEN BAZILARI</a:t>
                      </a:r>
                    </a:p>
                  </a:txBody>
                  <a:tcPr/>
                </a:tc>
                <a:tc>
                  <a:txBody>
                    <a:bodyPr/>
                    <a:lstStyle/>
                    <a:p>
                      <a:pPr algn="ctr"/>
                      <a:endParaRPr lang="tr-TR" sz="1600" b="1">
                        <a:latin typeface="Times New Roman"/>
                      </a:endParaRPr>
                    </a:p>
                  </a:txBody>
                  <a:tcPr/>
                </a:tc>
                <a:tc>
                  <a:txBody>
                    <a:bodyPr/>
                    <a:lstStyle/>
                    <a:p>
                      <a:pPr algn="ctr"/>
                      <a:endParaRPr lang="tr-TR" sz="1600" b="1">
                        <a:latin typeface="Times New Roman"/>
                      </a:endParaRPr>
                    </a:p>
                  </a:txBody>
                  <a:tcPr/>
                </a:tc>
                <a:extLst>
                  <a:ext uri="{0D108BD9-81ED-4DB2-BD59-A6C34878D82A}">
                    <a16:rowId xmlns="" xmlns:a16="http://schemas.microsoft.com/office/drawing/2014/main" val="2697940818"/>
                  </a:ext>
                </a:extLst>
              </a:tr>
              <a:tr h="623977">
                <a:tc>
                  <a:txBody>
                    <a:bodyPr/>
                    <a:lstStyle/>
                    <a:p>
                      <a:pPr algn="ctr"/>
                      <a:r>
                        <a:rPr lang="tr-TR" sz="1600" b="1">
                          <a:latin typeface="Times New Roman"/>
                        </a:rPr>
                        <a:t>ETKİLEŞİME YOL AÇAN </a:t>
                      </a:r>
                    </a:p>
                  </a:txBody>
                  <a:tcPr/>
                </a:tc>
                <a:tc>
                  <a:txBody>
                    <a:bodyPr/>
                    <a:lstStyle/>
                    <a:p>
                      <a:pPr algn="ctr"/>
                      <a:r>
                        <a:rPr lang="tr-TR" sz="1600" b="1">
                          <a:latin typeface="Times New Roman"/>
                        </a:rPr>
                        <a:t>ETKİLENEN </a:t>
                      </a:r>
                    </a:p>
                  </a:txBody>
                  <a:tcPr/>
                </a:tc>
                <a:tc>
                  <a:txBody>
                    <a:bodyPr/>
                    <a:lstStyle/>
                    <a:p>
                      <a:pPr algn="ctr"/>
                      <a:r>
                        <a:rPr lang="tr-TR" sz="1600" b="1">
                          <a:latin typeface="Times New Roman"/>
                        </a:rPr>
                        <a:t>YORUM</a:t>
                      </a:r>
                    </a:p>
                  </a:txBody>
                  <a:tcPr/>
                </a:tc>
                <a:extLst>
                  <a:ext uri="{0D108BD9-81ED-4DB2-BD59-A6C34878D82A}">
                    <a16:rowId xmlns="" xmlns:a16="http://schemas.microsoft.com/office/drawing/2014/main" val="2812133335"/>
                  </a:ext>
                </a:extLst>
              </a:tr>
              <a:tr h="623977">
                <a:tc>
                  <a:txBody>
                    <a:bodyPr/>
                    <a:lstStyle/>
                    <a:p>
                      <a:pPr lvl="0" algn="ctr">
                        <a:buNone/>
                      </a:pPr>
                      <a:r>
                        <a:rPr lang="tr-TR" sz="1600" err="1">
                          <a:latin typeface="Times New Roman"/>
                        </a:rPr>
                        <a:t>Selektif</a:t>
                      </a:r>
                      <a:r>
                        <a:rPr lang="tr-TR" sz="1600">
                          <a:latin typeface="Times New Roman"/>
                        </a:rPr>
                        <a:t> </a:t>
                      </a:r>
                      <a:r>
                        <a:rPr lang="tr-TR" sz="1600" err="1">
                          <a:latin typeface="Times New Roman"/>
                        </a:rPr>
                        <a:t>Seratonin</a:t>
                      </a:r>
                      <a:r>
                        <a:rPr lang="tr-TR" sz="1600">
                          <a:latin typeface="Times New Roman"/>
                        </a:rPr>
                        <a:t> </a:t>
                      </a:r>
                      <a:r>
                        <a:rPr lang="tr-TR" sz="1600" err="1">
                          <a:latin typeface="Times New Roman"/>
                        </a:rPr>
                        <a:t>Reuptake</a:t>
                      </a:r>
                      <a:r>
                        <a:rPr lang="tr-TR" sz="1600">
                          <a:latin typeface="Times New Roman"/>
                        </a:rPr>
                        <a:t> İnhibitörleri</a:t>
                      </a:r>
                    </a:p>
                  </a:txBody>
                  <a:tcPr/>
                </a:tc>
                <a:tc>
                  <a:txBody>
                    <a:bodyPr/>
                    <a:lstStyle/>
                    <a:p>
                      <a:pPr lvl="0" algn="ctr">
                        <a:buNone/>
                      </a:pPr>
                      <a:r>
                        <a:rPr lang="tr-TR" sz="1600">
                          <a:latin typeface="Times New Roman"/>
                        </a:rPr>
                        <a:t>MAO İnhibitörleri</a:t>
                      </a:r>
                    </a:p>
                  </a:txBody>
                  <a:tcPr/>
                </a:tc>
                <a:tc>
                  <a:txBody>
                    <a:bodyPr/>
                    <a:lstStyle/>
                    <a:p>
                      <a:pPr lvl="0" algn="ctr">
                        <a:buNone/>
                      </a:pPr>
                      <a:r>
                        <a:rPr lang="tr-TR" sz="1600" err="1">
                          <a:latin typeface="Times New Roman"/>
                        </a:rPr>
                        <a:t>Seratonin</a:t>
                      </a:r>
                      <a:r>
                        <a:rPr lang="tr-TR" sz="1600">
                          <a:latin typeface="Times New Roman"/>
                        </a:rPr>
                        <a:t> Sendromu: hipertansiyon, taşikardi, kas </a:t>
                      </a:r>
                      <a:r>
                        <a:rPr lang="tr-TR" sz="1600" err="1">
                          <a:latin typeface="Times New Roman"/>
                        </a:rPr>
                        <a:t>rijiditesi</a:t>
                      </a:r>
                      <a:r>
                        <a:rPr lang="tr-TR" sz="1600">
                          <a:latin typeface="Times New Roman"/>
                        </a:rPr>
                        <a:t>, </a:t>
                      </a:r>
                      <a:r>
                        <a:rPr lang="tr-TR" sz="1600" err="1">
                          <a:latin typeface="Times New Roman"/>
                        </a:rPr>
                        <a:t>hipertermi</a:t>
                      </a:r>
                      <a:r>
                        <a:rPr lang="tr-TR" sz="1600">
                          <a:latin typeface="Times New Roman"/>
                        </a:rPr>
                        <a:t>, </a:t>
                      </a:r>
                      <a:r>
                        <a:rPr lang="tr-TR" sz="1600" err="1">
                          <a:latin typeface="Times New Roman"/>
                        </a:rPr>
                        <a:t>konvülsiyon</a:t>
                      </a:r>
                      <a:endParaRPr lang="tr-TR" sz="1600">
                        <a:latin typeface="Times New Roman"/>
                      </a:endParaRPr>
                    </a:p>
                  </a:txBody>
                  <a:tcPr/>
                </a:tc>
                <a:extLst>
                  <a:ext uri="{0D108BD9-81ED-4DB2-BD59-A6C34878D82A}">
                    <a16:rowId xmlns="" xmlns:a16="http://schemas.microsoft.com/office/drawing/2014/main" val="992519220"/>
                  </a:ext>
                </a:extLst>
              </a:tr>
              <a:tr h="623977">
                <a:tc>
                  <a:txBody>
                    <a:bodyPr/>
                    <a:lstStyle/>
                    <a:p>
                      <a:pPr lvl="0" algn="ctr">
                        <a:buNone/>
                      </a:pPr>
                      <a:r>
                        <a:rPr lang="tr-TR" sz="1600" err="1">
                          <a:latin typeface="Times New Roman"/>
                        </a:rPr>
                        <a:t>Simetidin</a:t>
                      </a:r>
                      <a:r>
                        <a:rPr lang="tr-TR" sz="1600">
                          <a:latin typeface="Times New Roman"/>
                        </a:rPr>
                        <a:t> </a:t>
                      </a:r>
                    </a:p>
                  </a:txBody>
                  <a:tcPr/>
                </a:tc>
                <a:tc>
                  <a:txBody>
                    <a:bodyPr/>
                    <a:lstStyle/>
                    <a:p>
                      <a:pPr lvl="0" algn="ctr">
                        <a:buNone/>
                      </a:pPr>
                      <a:r>
                        <a:rPr lang="tr-TR" sz="1600" err="1">
                          <a:latin typeface="Times New Roman"/>
                        </a:rPr>
                        <a:t>Benzodiazepinler</a:t>
                      </a:r>
                      <a:r>
                        <a:rPr lang="tr-TR" sz="1600">
                          <a:latin typeface="Times New Roman"/>
                        </a:rPr>
                        <a:t>, </a:t>
                      </a:r>
                      <a:r>
                        <a:rPr lang="tr-TR" sz="1600" err="1">
                          <a:latin typeface="Times New Roman"/>
                        </a:rPr>
                        <a:t>Lidokain</a:t>
                      </a:r>
                      <a:r>
                        <a:rPr lang="tr-TR" sz="1600">
                          <a:latin typeface="Times New Roman"/>
                        </a:rPr>
                        <a:t>, </a:t>
                      </a:r>
                      <a:r>
                        <a:rPr lang="tr-TR" sz="1600" err="1">
                          <a:latin typeface="Times New Roman"/>
                        </a:rPr>
                        <a:t>Fenitoin</a:t>
                      </a:r>
                      <a:r>
                        <a:rPr lang="tr-TR" sz="1600">
                          <a:latin typeface="Times New Roman"/>
                        </a:rPr>
                        <a:t>, </a:t>
                      </a:r>
                      <a:r>
                        <a:rPr lang="tr-TR" sz="1600" err="1">
                          <a:latin typeface="Times New Roman"/>
                        </a:rPr>
                        <a:t>Kinidin</a:t>
                      </a:r>
                      <a:r>
                        <a:rPr lang="tr-TR" sz="1600">
                          <a:latin typeface="Times New Roman"/>
                        </a:rPr>
                        <a:t>, </a:t>
                      </a:r>
                      <a:r>
                        <a:rPr lang="tr-TR" sz="1600" err="1">
                          <a:latin typeface="Times New Roman"/>
                        </a:rPr>
                        <a:t>Teofilin</a:t>
                      </a:r>
                      <a:r>
                        <a:rPr lang="tr-TR" sz="1600">
                          <a:latin typeface="Times New Roman"/>
                        </a:rPr>
                        <a:t>, </a:t>
                      </a:r>
                      <a:r>
                        <a:rPr lang="tr-TR" sz="1600" err="1">
                          <a:latin typeface="Times New Roman"/>
                        </a:rPr>
                        <a:t>Varfarin</a:t>
                      </a:r>
                      <a:endParaRPr lang="tr-TR" sz="1600">
                        <a:latin typeface="Times New Roman"/>
                      </a:endParaRPr>
                    </a:p>
                  </a:txBody>
                  <a:tcPr/>
                </a:tc>
                <a:tc>
                  <a:txBody>
                    <a:bodyPr/>
                    <a:lstStyle/>
                    <a:p>
                      <a:pPr lvl="0" algn="ctr">
                        <a:buNone/>
                      </a:pPr>
                      <a:r>
                        <a:rPr lang="tr-TR" sz="1600">
                          <a:latin typeface="Times New Roman"/>
                        </a:rPr>
                        <a:t>Metabolizmaları </a:t>
                      </a:r>
                      <a:r>
                        <a:rPr lang="tr-TR" sz="1600" err="1">
                          <a:latin typeface="Times New Roman"/>
                        </a:rPr>
                        <a:t>inhibe</a:t>
                      </a:r>
                      <a:r>
                        <a:rPr lang="tr-TR" sz="1600">
                          <a:latin typeface="Times New Roman"/>
                        </a:rPr>
                        <a:t> olur</a:t>
                      </a:r>
                    </a:p>
                  </a:txBody>
                  <a:tcPr/>
                </a:tc>
                <a:extLst>
                  <a:ext uri="{0D108BD9-81ED-4DB2-BD59-A6C34878D82A}">
                    <a16:rowId xmlns="" xmlns:a16="http://schemas.microsoft.com/office/drawing/2014/main" val="2858462461"/>
                  </a:ext>
                </a:extLst>
              </a:tr>
              <a:tr h="623977">
                <a:tc rowSpan="2">
                  <a:txBody>
                    <a:bodyPr/>
                    <a:lstStyle/>
                    <a:p>
                      <a:pPr lvl="0" algn="ctr">
                        <a:buNone/>
                      </a:pPr>
                      <a:r>
                        <a:rPr lang="tr-TR" sz="1600" err="1">
                          <a:latin typeface="Times New Roman"/>
                        </a:rPr>
                        <a:t>Tiazitler</a:t>
                      </a:r>
                      <a:endParaRPr lang="tr-TR" sz="1600">
                        <a:latin typeface="Times New Roman"/>
                      </a:endParaRPr>
                    </a:p>
                  </a:txBody>
                  <a:tcPr/>
                </a:tc>
                <a:tc>
                  <a:txBody>
                    <a:bodyPr/>
                    <a:lstStyle/>
                    <a:p>
                      <a:pPr lvl="0" algn="ctr">
                        <a:buNone/>
                      </a:pPr>
                      <a:r>
                        <a:rPr lang="tr-TR" sz="1600">
                          <a:latin typeface="Times New Roman"/>
                        </a:rPr>
                        <a:t>Kardiyak Glikozitler</a:t>
                      </a:r>
                    </a:p>
                  </a:txBody>
                  <a:tcPr/>
                </a:tc>
                <a:tc>
                  <a:txBody>
                    <a:bodyPr/>
                    <a:lstStyle/>
                    <a:p>
                      <a:pPr lvl="0" algn="ctr">
                        <a:buNone/>
                      </a:pPr>
                      <a:r>
                        <a:rPr lang="tr-TR" sz="1600" err="1">
                          <a:latin typeface="Times New Roman"/>
                        </a:rPr>
                        <a:t>Hipokalemiye</a:t>
                      </a:r>
                      <a:r>
                        <a:rPr lang="tr-TR" sz="1600">
                          <a:latin typeface="Times New Roman"/>
                        </a:rPr>
                        <a:t> bağlı </a:t>
                      </a:r>
                      <a:r>
                        <a:rPr lang="tr-TR" sz="1600" err="1">
                          <a:latin typeface="Times New Roman"/>
                        </a:rPr>
                        <a:t>toksisite</a:t>
                      </a:r>
                      <a:r>
                        <a:rPr lang="tr-TR" sz="1600">
                          <a:latin typeface="Times New Roman"/>
                        </a:rPr>
                        <a:t> artışı</a:t>
                      </a:r>
                    </a:p>
                  </a:txBody>
                  <a:tcPr/>
                </a:tc>
                <a:extLst>
                  <a:ext uri="{0D108BD9-81ED-4DB2-BD59-A6C34878D82A}">
                    <a16:rowId xmlns="" xmlns:a16="http://schemas.microsoft.com/office/drawing/2014/main" val="830341376"/>
                  </a:ext>
                </a:extLst>
              </a:tr>
              <a:tr h="623977">
                <a:tc vMerge="1">
                  <a:txBody>
                    <a:bodyPr/>
                    <a:lstStyle/>
                    <a:p>
                      <a:endParaRPr lang="tr-TR"/>
                    </a:p>
                  </a:txBody>
                  <a:tcPr/>
                </a:tc>
                <a:tc>
                  <a:txBody>
                    <a:bodyPr/>
                    <a:lstStyle/>
                    <a:p>
                      <a:pPr lvl="0" algn="ctr">
                        <a:buNone/>
                      </a:pPr>
                      <a:r>
                        <a:rPr lang="tr-TR" sz="1600">
                          <a:latin typeface="Times New Roman"/>
                        </a:rPr>
                        <a:t>Lityum</a:t>
                      </a:r>
                    </a:p>
                  </a:txBody>
                  <a:tcPr/>
                </a:tc>
                <a:tc>
                  <a:txBody>
                    <a:bodyPr/>
                    <a:lstStyle/>
                    <a:p>
                      <a:pPr lvl="0" algn="ctr">
                        <a:buNone/>
                      </a:pPr>
                      <a:r>
                        <a:rPr lang="tr-TR" sz="1600">
                          <a:latin typeface="Times New Roman"/>
                        </a:rPr>
                        <a:t>Total vücut suyu azalmasına bağlı plazma lityum düzeylerinde artış</a:t>
                      </a:r>
                    </a:p>
                  </a:txBody>
                  <a:tcPr/>
                </a:tc>
                <a:extLst>
                  <a:ext uri="{0D108BD9-81ED-4DB2-BD59-A6C34878D82A}">
                    <a16:rowId xmlns="" xmlns:a16="http://schemas.microsoft.com/office/drawing/2014/main" val="626525834"/>
                  </a:ext>
                </a:extLst>
              </a:tr>
            </a:tbl>
          </a:graphicData>
        </a:graphic>
      </p:graphicFrame>
    </p:spTree>
    <p:extLst>
      <p:ext uri="{BB962C8B-B14F-4D97-AF65-F5344CB8AC3E}">
        <p14:creationId xmlns:p14="http://schemas.microsoft.com/office/powerpoint/2010/main" val="33864086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03ABB3C3-9303-4B7D-9988-B8E424887E18}"/>
              </a:ext>
            </a:extLst>
          </p:cNvPr>
          <p:cNvGraphicFramePr>
            <a:graphicFrameLocks noGrp="1"/>
          </p:cNvGraphicFramePr>
          <p:nvPr>
            <p:ph idx="1"/>
            <p:extLst>
              <p:ext uri="{D42A27DB-BD31-4B8C-83A1-F6EECF244321}">
                <p14:modId xmlns:p14="http://schemas.microsoft.com/office/powerpoint/2010/main" val="1581957311"/>
              </p:ext>
            </p:extLst>
          </p:nvPr>
        </p:nvGraphicFramePr>
        <p:xfrm>
          <a:off x="838200" y="1825625"/>
          <a:ext cx="10515600" cy="354584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773278597"/>
                    </a:ext>
                  </a:extLst>
                </a:gridCol>
                <a:gridCol w="3505200">
                  <a:extLst>
                    <a:ext uri="{9D8B030D-6E8A-4147-A177-3AD203B41FA5}">
                      <a16:colId xmlns="" xmlns:a16="http://schemas.microsoft.com/office/drawing/2014/main" val="3815802944"/>
                    </a:ext>
                  </a:extLst>
                </a:gridCol>
                <a:gridCol w="3505200">
                  <a:extLst>
                    <a:ext uri="{9D8B030D-6E8A-4147-A177-3AD203B41FA5}">
                      <a16:colId xmlns="" xmlns:a16="http://schemas.microsoft.com/office/drawing/2014/main" val="3112910723"/>
                    </a:ext>
                  </a:extLst>
                </a:gridCol>
              </a:tblGrid>
              <a:tr h="575094">
                <a:tc>
                  <a:txBody>
                    <a:bodyPr/>
                    <a:lstStyle/>
                    <a:p>
                      <a:pPr algn="ctr"/>
                      <a:r>
                        <a:rPr lang="tr-TR" sz="1600">
                          <a:solidFill>
                            <a:schemeClr val="tx1"/>
                          </a:solidFill>
                          <a:latin typeface="Times New Roman"/>
                        </a:rPr>
                        <a:t>ÖNEMLİ İLAÇ ETKİLEŞİMLERİNDEN BAZILARI</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896826960"/>
                  </a:ext>
                </a:extLst>
              </a:tr>
              <a:tr h="370840">
                <a:tc>
                  <a:txBody>
                    <a:bodyPr/>
                    <a:lstStyle/>
                    <a:p>
                      <a:pPr algn="ctr"/>
                      <a:r>
                        <a:rPr lang="tr-TR" sz="1600" b="1">
                          <a:latin typeface="Times New Roman"/>
                        </a:rPr>
                        <a:t>ETKİLEŞİME YOL AÇAN </a:t>
                      </a:r>
                    </a:p>
                  </a:txBody>
                  <a:tcPr/>
                </a:tc>
                <a:tc>
                  <a:txBody>
                    <a:bodyPr/>
                    <a:lstStyle/>
                    <a:p>
                      <a:pPr algn="ctr"/>
                      <a:r>
                        <a:rPr lang="tr-TR" sz="1600" b="1">
                          <a:latin typeface="Times New Roman"/>
                        </a:rPr>
                        <a:t>ETKİLENEN </a:t>
                      </a:r>
                    </a:p>
                  </a:txBody>
                  <a:tcPr/>
                </a:tc>
                <a:tc>
                  <a:txBody>
                    <a:bodyPr/>
                    <a:lstStyle/>
                    <a:p>
                      <a:pPr algn="ctr"/>
                      <a:r>
                        <a:rPr lang="tr-TR" sz="1600" b="1">
                          <a:latin typeface="Times New Roman"/>
                        </a:rPr>
                        <a:t>YORUM </a:t>
                      </a:r>
                    </a:p>
                  </a:txBody>
                  <a:tcPr/>
                </a:tc>
                <a:extLst>
                  <a:ext uri="{0D108BD9-81ED-4DB2-BD59-A6C34878D82A}">
                    <a16:rowId xmlns="" xmlns:a16="http://schemas.microsoft.com/office/drawing/2014/main" val="2897124626"/>
                  </a:ext>
                </a:extLst>
              </a:tr>
              <a:tr h="370840">
                <a:tc>
                  <a:txBody>
                    <a:bodyPr/>
                    <a:lstStyle/>
                    <a:p>
                      <a:pPr algn="ctr"/>
                      <a:r>
                        <a:rPr lang="tr-TR" sz="1600" err="1">
                          <a:latin typeface="Times New Roman"/>
                        </a:rPr>
                        <a:t>Troleandomisin</a:t>
                      </a:r>
                      <a:r>
                        <a:rPr lang="tr-TR" sz="1600">
                          <a:latin typeface="Times New Roman"/>
                        </a:rPr>
                        <a:t> </a:t>
                      </a:r>
                    </a:p>
                  </a:txBody>
                  <a:tcPr/>
                </a:tc>
                <a:tc>
                  <a:txBody>
                    <a:bodyPr/>
                    <a:lstStyle/>
                    <a:p>
                      <a:pPr algn="ctr"/>
                      <a:r>
                        <a:rPr lang="tr-TR" sz="1600" err="1">
                          <a:latin typeface="Times New Roman"/>
                        </a:rPr>
                        <a:t>Teofilin</a:t>
                      </a:r>
                      <a:r>
                        <a:rPr lang="tr-TR" sz="1600">
                          <a:latin typeface="Times New Roman"/>
                        </a:rPr>
                        <a:t>, </a:t>
                      </a:r>
                      <a:r>
                        <a:rPr lang="tr-TR" sz="1600" err="1">
                          <a:latin typeface="Times New Roman"/>
                        </a:rPr>
                        <a:t>Metilprednizolon</a:t>
                      </a:r>
                    </a:p>
                  </a:txBody>
                  <a:tcPr/>
                </a:tc>
                <a:tc>
                  <a:txBody>
                    <a:bodyPr/>
                    <a:lstStyle/>
                    <a:p>
                      <a:pPr algn="ctr"/>
                      <a:r>
                        <a:rPr lang="tr-TR" sz="1600">
                          <a:latin typeface="Times New Roman"/>
                        </a:rPr>
                        <a:t>Metabolizmaları </a:t>
                      </a:r>
                      <a:r>
                        <a:rPr lang="tr-TR" sz="1600" err="1">
                          <a:latin typeface="Times New Roman"/>
                        </a:rPr>
                        <a:t>inhibe</a:t>
                      </a:r>
                      <a:r>
                        <a:rPr lang="tr-TR" sz="1600">
                          <a:latin typeface="Times New Roman"/>
                        </a:rPr>
                        <a:t> olur.</a:t>
                      </a:r>
                    </a:p>
                  </a:txBody>
                  <a:tcPr/>
                </a:tc>
                <a:extLst>
                  <a:ext uri="{0D108BD9-81ED-4DB2-BD59-A6C34878D82A}">
                    <a16:rowId xmlns="" xmlns:a16="http://schemas.microsoft.com/office/drawing/2014/main" val="1848783954"/>
                  </a:ext>
                </a:extLst>
              </a:tr>
              <a:tr h="124603">
                <a:tc rowSpan="3">
                  <a:txBody>
                    <a:bodyPr/>
                    <a:lstStyle/>
                    <a:p>
                      <a:pPr algn="ctr"/>
                      <a:r>
                        <a:rPr lang="tr-TR" sz="1600" err="1">
                          <a:latin typeface="Times New Roman"/>
                        </a:rPr>
                        <a:t>Varfarin</a:t>
                      </a:r>
                      <a:r>
                        <a:rPr lang="tr-TR" sz="1600">
                          <a:latin typeface="Times New Roman"/>
                        </a:rPr>
                        <a:t> </a:t>
                      </a:r>
                    </a:p>
                  </a:txBody>
                  <a:tcPr/>
                </a:tc>
                <a:tc>
                  <a:txBody>
                    <a:bodyPr/>
                    <a:lstStyle/>
                    <a:p>
                      <a:pPr algn="ctr"/>
                      <a:r>
                        <a:rPr lang="tr-TR" sz="1600" err="1">
                          <a:latin typeface="Times New Roman"/>
                        </a:rPr>
                        <a:t>Anabolik</a:t>
                      </a:r>
                      <a:r>
                        <a:rPr lang="tr-TR" sz="1600">
                          <a:latin typeface="Times New Roman"/>
                        </a:rPr>
                        <a:t> </a:t>
                      </a:r>
                      <a:r>
                        <a:rPr lang="tr-TR" sz="1600" err="1">
                          <a:latin typeface="Times New Roman"/>
                        </a:rPr>
                        <a:t>Steroidler</a:t>
                      </a:r>
                      <a:r>
                        <a:rPr lang="tr-TR" sz="1600">
                          <a:latin typeface="Times New Roman"/>
                        </a:rPr>
                        <a:t>, Aspirin, </a:t>
                      </a:r>
                      <a:r>
                        <a:rPr lang="tr-TR" sz="1600" err="1">
                          <a:latin typeface="Times New Roman"/>
                        </a:rPr>
                        <a:t>Nonsterodial</a:t>
                      </a:r>
                      <a:r>
                        <a:rPr lang="tr-TR" sz="1600">
                          <a:latin typeface="Times New Roman"/>
                        </a:rPr>
                        <a:t> </a:t>
                      </a:r>
                      <a:r>
                        <a:rPr lang="tr-TR" sz="1600" err="1">
                          <a:latin typeface="Times New Roman"/>
                        </a:rPr>
                        <a:t>Antiinflamatuar</a:t>
                      </a:r>
                      <a:r>
                        <a:rPr lang="tr-TR" sz="1600">
                          <a:latin typeface="Times New Roman"/>
                        </a:rPr>
                        <a:t> İlaçlar, </a:t>
                      </a:r>
                      <a:r>
                        <a:rPr lang="tr-TR" sz="1600" err="1">
                          <a:latin typeface="Times New Roman"/>
                        </a:rPr>
                        <a:t>Kinidin</a:t>
                      </a:r>
                      <a:r>
                        <a:rPr lang="tr-TR" sz="1600">
                          <a:latin typeface="Times New Roman"/>
                        </a:rPr>
                        <a:t>, Tiroksin</a:t>
                      </a:r>
                    </a:p>
                  </a:txBody>
                  <a:tcPr/>
                </a:tc>
                <a:tc>
                  <a:txBody>
                    <a:bodyPr/>
                    <a:lstStyle/>
                    <a:p>
                      <a:pPr algn="ctr"/>
                      <a:r>
                        <a:rPr lang="tr-TR" sz="1600">
                          <a:latin typeface="Times New Roman"/>
                        </a:rPr>
                        <a:t>Farmakodinamik mekanizmalara bağlı </a:t>
                      </a:r>
                      <a:r>
                        <a:rPr lang="tr-TR" sz="1600" err="1">
                          <a:latin typeface="Times New Roman"/>
                        </a:rPr>
                        <a:t>antikoagülan</a:t>
                      </a:r>
                      <a:r>
                        <a:rPr lang="tr-TR" sz="1600">
                          <a:latin typeface="Times New Roman"/>
                        </a:rPr>
                        <a:t> etki artışı </a:t>
                      </a:r>
                    </a:p>
                  </a:txBody>
                  <a:tcPr/>
                </a:tc>
                <a:extLst>
                  <a:ext uri="{0D108BD9-81ED-4DB2-BD59-A6C34878D82A}">
                    <a16:rowId xmlns="" xmlns:a16="http://schemas.microsoft.com/office/drawing/2014/main" val="3052536737"/>
                  </a:ext>
                </a:extLst>
              </a:tr>
              <a:tr h="124603">
                <a:tc vMerge="1">
                  <a:txBody>
                    <a:bodyPr/>
                    <a:lstStyle/>
                    <a:p>
                      <a:endParaRPr lang="tr-TR"/>
                    </a:p>
                  </a:txBody>
                  <a:tcPr/>
                </a:tc>
                <a:tc>
                  <a:txBody>
                    <a:bodyPr/>
                    <a:lstStyle/>
                    <a:p>
                      <a:pPr lvl="0" algn="ctr">
                        <a:buNone/>
                      </a:pPr>
                      <a:r>
                        <a:rPr lang="tr-TR" sz="1600" err="1">
                          <a:latin typeface="Times New Roman"/>
                        </a:rPr>
                        <a:t>Barbitüratlar</a:t>
                      </a:r>
                      <a:r>
                        <a:rPr lang="tr-TR" sz="1600">
                          <a:latin typeface="Times New Roman"/>
                        </a:rPr>
                        <a:t>, </a:t>
                      </a:r>
                      <a:r>
                        <a:rPr lang="tr-TR" sz="1600" err="1">
                          <a:latin typeface="Times New Roman"/>
                        </a:rPr>
                        <a:t>Karbamazepin</a:t>
                      </a:r>
                      <a:r>
                        <a:rPr lang="tr-TR" sz="1600">
                          <a:latin typeface="Times New Roman"/>
                        </a:rPr>
                        <a:t>, </a:t>
                      </a:r>
                      <a:r>
                        <a:rPr lang="tr-TR" sz="1600" err="1">
                          <a:latin typeface="Times New Roman"/>
                        </a:rPr>
                        <a:t>Rifampisin</a:t>
                      </a:r>
                    </a:p>
                  </a:txBody>
                  <a:tcPr/>
                </a:tc>
                <a:tc>
                  <a:txBody>
                    <a:bodyPr/>
                    <a:lstStyle/>
                    <a:p>
                      <a:pPr lvl="0" algn="ctr">
                        <a:buNone/>
                      </a:pPr>
                      <a:r>
                        <a:rPr lang="tr-TR" sz="1600" err="1">
                          <a:latin typeface="Times New Roman"/>
                        </a:rPr>
                        <a:t>Varfarini</a:t>
                      </a:r>
                      <a:r>
                        <a:rPr lang="tr-TR" sz="1600">
                          <a:latin typeface="Times New Roman"/>
                        </a:rPr>
                        <a:t> </a:t>
                      </a:r>
                      <a:r>
                        <a:rPr lang="tr-TR" sz="1600" err="1">
                          <a:latin typeface="Times New Roman"/>
                        </a:rPr>
                        <a:t>metabolize</a:t>
                      </a:r>
                      <a:r>
                        <a:rPr lang="tr-TR" sz="1600">
                          <a:latin typeface="Times New Roman"/>
                        </a:rPr>
                        <a:t> eden </a:t>
                      </a:r>
                      <a:r>
                        <a:rPr lang="tr-TR" sz="1600" err="1">
                          <a:latin typeface="Times New Roman"/>
                        </a:rPr>
                        <a:t>sitokrom</a:t>
                      </a:r>
                      <a:r>
                        <a:rPr lang="tr-TR" sz="1600">
                          <a:latin typeface="Times New Roman"/>
                        </a:rPr>
                        <a:t> P450 sistemi indüksiyonuna bağlı </a:t>
                      </a:r>
                      <a:r>
                        <a:rPr lang="tr-TR" sz="1600" err="1">
                          <a:latin typeface="Times New Roman"/>
                        </a:rPr>
                        <a:t>antikoagülan</a:t>
                      </a:r>
                      <a:r>
                        <a:rPr lang="tr-TR" sz="1600">
                          <a:latin typeface="Times New Roman"/>
                        </a:rPr>
                        <a:t> etkinin azalması </a:t>
                      </a:r>
                    </a:p>
                  </a:txBody>
                  <a:tcPr/>
                </a:tc>
                <a:extLst>
                  <a:ext uri="{0D108BD9-81ED-4DB2-BD59-A6C34878D82A}">
                    <a16:rowId xmlns="" xmlns:a16="http://schemas.microsoft.com/office/drawing/2014/main" val="2841123358"/>
                  </a:ext>
                </a:extLst>
              </a:tr>
              <a:tr h="124603">
                <a:tc vMerge="1">
                  <a:txBody>
                    <a:bodyPr/>
                    <a:lstStyle/>
                    <a:p>
                      <a:endParaRPr lang="tr-TR"/>
                    </a:p>
                  </a:txBody>
                  <a:tcPr/>
                </a:tc>
                <a:tc>
                  <a:txBody>
                    <a:bodyPr/>
                    <a:lstStyle/>
                    <a:p>
                      <a:pPr lvl="0" algn="ctr">
                        <a:buNone/>
                      </a:pPr>
                      <a:r>
                        <a:rPr lang="tr-TR" sz="1600" err="1">
                          <a:latin typeface="Times New Roman"/>
                        </a:rPr>
                        <a:t>Simetidin</a:t>
                      </a:r>
                      <a:r>
                        <a:rPr lang="tr-TR" sz="1600">
                          <a:latin typeface="Times New Roman"/>
                        </a:rPr>
                        <a:t>, </a:t>
                      </a:r>
                      <a:r>
                        <a:rPr lang="tr-TR" sz="1600" err="1">
                          <a:latin typeface="Times New Roman"/>
                        </a:rPr>
                        <a:t>Eritromisin</a:t>
                      </a:r>
                      <a:r>
                        <a:rPr lang="tr-TR" sz="1600">
                          <a:latin typeface="Times New Roman"/>
                        </a:rPr>
                        <a:t>, </a:t>
                      </a:r>
                      <a:r>
                        <a:rPr lang="tr-TR" sz="1600" err="1">
                          <a:latin typeface="Times New Roman"/>
                        </a:rPr>
                        <a:t>Lovastatin</a:t>
                      </a:r>
                      <a:r>
                        <a:rPr lang="tr-TR" sz="1600">
                          <a:latin typeface="Times New Roman"/>
                        </a:rPr>
                        <a:t>, </a:t>
                      </a:r>
                      <a:r>
                        <a:rPr lang="tr-TR" sz="1600" err="1">
                          <a:latin typeface="Times New Roman"/>
                        </a:rPr>
                        <a:t>Metronizadol</a:t>
                      </a:r>
                    </a:p>
                  </a:txBody>
                  <a:tcPr/>
                </a:tc>
                <a:tc>
                  <a:txBody>
                    <a:bodyPr/>
                    <a:lstStyle/>
                    <a:p>
                      <a:pPr lvl="0" algn="ctr">
                        <a:buNone/>
                      </a:pPr>
                      <a:r>
                        <a:rPr lang="tr-TR" sz="1600" err="1">
                          <a:latin typeface="Times New Roman"/>
                        </a:rPr>
                        <a:t>Varfarin</a:t>
                      </a:r>
                      <a:r>
                        <a:rPr lang="tr-TR" sz="1600">
                          <a:latin typeface="Times New Roman"/>
                        </a:rPr>
                        <a:t> metabolizması </a:t>
                      </a:r>
                      <a:r>
                        <a:rPr lang="tr-TR" sz="1600" err="1">
                          <a:latin typeface="Times New Roman"/>
                        </a:rPr>
                        <a:t>İnhibisyonuna</a:t>
                      </a:r>
                      <a:r>
                        <a:rPr lang="tr-TR" sz="1600">
                          <a:latin typeface="Times New Roman"/>
                        </a:rPr>
                        <a:t> bağlı </a:t>
                      </a:r>
                      <a:r>
                        <a:rPr lang="tr-TR" sz="1600" err="1">
                          <a:latin typeface="Times New Roman"/>
                        </a:rPr>
                        <a:t>antikoagülan</a:t>
                      </a:r>
                      <a:r>
                        <a:rPr lang="tr-TR" sz="1600">
                          <a:latin typeface="Times New Roman"/>
                        </a:rPr>
                        <a:t> etki artışı </a:t>
                      </a:r>
                    </a:p>
                  </a:txBody>
                  <a:tcPr/>
                </a:tc>
                <a:extLst>
                  <a:ext uri="{0D108BD9-81ED-4DB2-BD59-A6C34878D82A}">
                    <a16:rowId xmlns="" xmlns:a16="http://schemas.microsoft.com/office/drawing/2014/main" val="229152255"/>
                  </a:ext>
                </a:extLst>
              </a:tr>
            </a:tbl>
          </a:graphicData>
        </a:graphic>
      </p:graphicFrame>
    </p:spTree>
    <p:extLst>
      <p:ext uri="{BB962C8B-B14F-4D97-AF65-F5344CB8AC3E}">
        <p14:creationId xmlns:p14="http://schemas.microsoft.com/office/powerpoint/2010/main" val="4015375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4D79FDA2-502C-4E49-9AE8-2C9C23C86DE6}"/>
              </a:ext>
            </a:extLst>
          </p:cNvPr>
          <p:cNvGraphicFramePr>
            <a:graphicFrameLocks noGrp="1"/>
          </p:cNvGraphicFramePr>
          <p:nvPr>
            <p:ph idx="1"/>
            <p:extLst>
              <p:ext uri="{D42A27DB-BD31-4B8C-83A1-F6EECF244321}">
                <p14:modId xmlns:p14="http://schemas.microsoft.com/office/powerpoint/2010/main" val="3842314753"/>
              </p:ext>
            </p:extLst>
          </p:nvPr>
        </p:nvGraphicFramePr>
        <p:xfrm>
          <a:off x="852577" y="1451814"/>
          <a:ext cx="10515595" cy="4404360"/>
        </p:xfrm>
        <a:graphic>
          <a:graphicData uri="http://schemas.openxmlformats.org/drawingml/2006/table">
            <a:tbl>
              <a:tblPr firstRow="1" bandRow="1">
                <a:tableStyleId>{5C22544A-7EE6-4342-B048-85BDC9FD1C3A}</a:tableStyleId>
              </a:tblPr>
              <a:tblGrid>
                <a:gridCol w="2820043">
                  <a:extLst>
                    <a:ext uri="{9D8B030D-6E8A-4147-A177-3AD203B41FA5}">
                      <a16:colId xmlns="" xmlns:a16="http://schemas.microsoft.com/office/drawing/2014/main" val="3629270772"/>
                    </a:ext>
                  </a:extLst>
                </a:gridCol>
                <a:gridCol w="1625169">
                  <a:extLst>
                    <a:ext uri="{9D8B030D-6E8A-4147-A177-3AD203B41FA5}">
                      <a16:colId xmlns="" xmlns:a16="http://schemas.microsoft.com/office/drawing/2014/main" val="2501212966"/>
                    </a:ext>
                  </a:extLst>
                </a:gridCol>
                <a:gridCol w="1625169">
                  <a:extLst>
                    <a:ext uri="{9D8B030D-6E8A-4147-A177-3AD203B41FA5}">
                      <a16:colId xmlns="" xmlns:a16="http://schemas.microsoft.com/office/drawing/2014/main" val="1554463669"/>
                    </a:ext>
                  </a:extLst>
                </a:gridCol>
                <a:gridCol w="2222607">
                  <a:extLst>
                    <a:ext uri="{9D8B030D-6E8A-4147-A177-3AD203B41FA5}">
                      <a16:colId xmlns="" xmlns:a16="http://schemas.microsoft.com/office/drawing/2014/main" val="1198098380"/>
                    </a:ext>
                  </a:extLst>
                </a:gridCol>
                <a:gridCol w="2222607">
                  <a:extLst>
                    <a:ext uri="{9D8B030D-6E8A-4147-A177-3AD203B41FA5}">
                      <a16:colId xmlns="" xmlns:a16="http://schemas.microsoft.com/office/drawing/2014/main" val="3669295255"/>
                    </a:ext>
                  </a:extLst>
                </a:gridCol>
              </a:tblGrid>
              <a:tr h="1063924">
                <a:tc>
                  <a:txBody>
                    <a:bodyPr/>
                    <a:lstStyle/>
                    <a:p>
                      <a:pPr algn="ctr"/>
                      <a:r>
                        <a:rPr lang="tr-TR" sz="1600" b="1">
                          <a:solidFill>
                            <a:srgbClr val="000000"/>
                          </a:solidFill>
                          <a:latin typeface="Times New Roman"/>
                        </a:rPr>
                        <a:t>SİTOKROM P-450 İZOENZİM SUBSTRAT, İNHİBİTÖR VE İNDÜKLEYİCİLERİ</a:t>
                      </a:r>
                    </a:p>
                  </a:txBody>
                  <a:tcPr/>
                </a:tc>
                <a:tc>
                  <a:txBody>
                    <a:bodyPr/>
                    <a:lstStyle/>
                    <a:p>
                      <a:pPr algn="ctr"/>
                      <a:endParaRPr lang="tr-TR" sz="1600">
                        <a:latin typeface="Times New Roman"/>
                      </a:endParaRPr>
                    </a:p>
                  </a:txBody>
                  <a:tcPr/>
                </a:tc>
                <a:tc>
                  <a:txBody>
                    <a:bodyPr/>
                    <a:lstStyle/>
                    <a:p>
                      <a:pPr lvl="0" algn="ctr">
                        <a:buNone/>
                      </a:pP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extLst>
                  <a:ext uri="{0D108BD9-81ED-4DB2-BD59-A6C34878D82A}">
                    <a16:rowId xmlns="" xmlns:a16="http://schemas.microsoft.com/office/drawing/2014/main" val="489442292"/>
                  </a:ext>
                </a:extLst>
              </a:tr>
              <a:tr h="370840">
                <a:tc>
                  <a:txBody>
                    <a:bodyPr/>
                    <a:lstStyle/>
                    <a:p>
                      <a:pPr algn="ctr"/>
                      <a:r>
                        <a:rPr lang="tr-TR" sz="1600" b="1">
                          <a:latin typeface="Times New Roman"/>
                        </a:rPr>
                        <a:t>İZOENZİM </a:t>
                      </a:r>
                    </a:p>
                  </a:txBody>
                  <a:tcPr/>
                </a:tc>
                <a:tc>
                  <a:txBody>
                    <a:bodyPr/>
                    <a:lstStyle/>
                    <a:p>
                      <a:pPr algn="ctr"/>
                      <a:r>
                        <a:rPr lang="tr-TR" sz="1600" b="1">
                          <a:latin typeface="Times New Roman"/>
                        </a:rPr>
                        <a:t>SUBSTRAT</a:t>
                      </a:r>
                    </a:p>
                  </a:txBody>
                  <a:tcPr/>
                </a:tc>
                <a:tc>
                  <a:txBody>
                    <a:bodyPr/>
                    <a:lstStyle/>
                    <a:p>
                      <a:pPr lvl="0" algn="ctr">
                        <a:buNone/>
                      </a:pPr>
                      <a:r>
                        <a:rPr lang="tr-TR" sz="1600" b="1">
                          <a:latin typeface="Times New Roman"/>
                        </a:rPr>
                        <a:t>SUBSTRAT</a:t>
                      </a:r>
                    </a:p>
                  </a:txBody>
                  <a:tcPr/>
                </a:tc>
                <a:tc>
                  <a:txBody>
                    <a:bodyPr/>
                    <a:lstStyle/>
                    <a:p>
                      <a:pPr algn="ctr"/>
                      <a:r>
                        <a:rPr lang="tr-TR" sz="1600" b="1">
                          <a:latin typeface="Times New Roman"/>
                        </a:rPr>
                        <a:t>İNHİBİTÖR </a:t>
                      </a:r>
                    </a:p>
                  </a:txBody>
                  <a:tcPr/>
                </a:tc>
                <a:tc>
                  <a:txBody>
                    <a:bodyPr/>
                    <a:lstStyle/>
                    <a:p>
                      <a:pPr algn="ctr"/>
                      <a:r>
                        <a:rPr lang="tr-TR" sz="1600" b="1">
                          <a:latin typeface="Times New Roman"/>
                        </a:rPr>
                        <a:t>İNDÜKLEYİCİ</a:t>
                      </a:r>
                    </a:p>
                  </a:txBody>
                  <a:tcPr/>
                </a:tc>
                <a:extLst>
                  <a:ext uri="{0D108BD9-81ED-4DB2-BD59-A6C34878D82A}">
                    <a16:rowId xmlns="" xmlns:a16="http://schemas.microsoft.com/office/drawing/2014/main" val="2969163653"/>
                  </a:ext>
                </a:extLst>
              </a:tr>
              <a:tr h="370840">
                <a:tc>
                  <a:txBody>
                    <a:bodyPr/>
                    <a:lstStyle/>
                    <a:p>
                      <a:pPr algn="ctr"/>
                      <a:r>
                        <a:rPr lang="tr-TR" sz="1600">
                          <a:latin typeface="Times New Roman"/>
                        </a:rPr>
                        <a:t>CYP3A4/5</a:t>
                      </a:r>
                    </a:p>
                  </a:txBody>
                  <a:tcPr/>
                </a:tc>
                <a:tc>
                  <a:txBody>
                    <a:bodyPr/>
                    <a:lstStyle/>
                    <a:p>
                      <a:pPr algn="ctr"/>
                      <a:r>
                        <a:rPr lang="tr-TR" sz="1600" err="1">
                          <a:latin typeface="Times New Roman"/>
                        </a:rPr>
                        <a:t>Alfentanil</a:t>
                      </a:r>
                    </a:p>
                  </a:txBody>
                  <a:tcPr/>
                </a:tc>
                <a:tc>
                  <a:txBody>
                    <a:bodyPr/>
                    <a:lstStyle/>
                    <a:p>
                      <a:pPr lvl="0" algn="ctr">
                        <a:buNone/>
                      </a:pPr>
                      <a:r>
                        <a:rPr lang="tr-TR" sz="1600" err="1">
                          <a:latin typeface="Times New Roman"/>
                        </a:rPr>
                        <a:t>Makrolidler</a:t>
                      </a:r>
                    </a:p>
                  </a:txBody>
                  <a:tcPr/>
                </a:tc>
                <a:tc>
                  <a:txBody>
                    <a:bodyPr/>
                    <a:lstStyle/>
                    <a:p>
                      <a:pPr algn="ctr"/>
                      <a:r>
                        <a:rPr lang="tr-TR" sz="1600" err="1">
                          <a:latin typeface="Times New Roman"/>
                        </a:rPr>
                        <a:t>Dalfobristin</a:t>
                      </a:r>
                    </a:p>
                  </a:txBody>
                  <a:tcPr/>
                </a:tc>
                <a:tc>
                  <a:txBody>
                    <a:bodyPr/>
                    <a:lstStyle/>
                    <a:p>
                      <a:pPr algn="ctr"/>
                      <a:r>
                        <a:rPr lang="tr-TR" sz="1600" err="1">
                          <a:latin typeface="Times New Roman"/>
                        </a:rPr>
                        <a:t>Aminoglutetimit</a:t>
                      </a:r>
                    </a:p>
                  </a:txBody>
                  <a:tcPr/>
                </a:tc>
                <a:extLst>
                  <a:ext uri="{0D108BD9-81ED-4DB2-BD59-A6C34878D82A}">
                    <a16:rowId xmlns="" xmlns:a16="http://schemas.microsoft.com/office/drawing/2014/main" val="3250254977"/>
                  </a:ext>
                </a:extLst>
              </a:tr>
              <a:tr h="370840">
                <a:tc>
                  <a:txBody>
                    <a:bodyPr/>
                    <a:lstStyle/>
                    <a:p>
                      <a:pPr algn="ctr"/>
                      <a:endParaRPr lang="tr-TR" sz="1600">
                        <a:latin typeface="Times New Roman"/>
                      </a:endParaRPr>
                    </a:p>
                  </a:txBody>
                  <a:tcPr/>
                </a:tc>
                <a:tc>
                  <a:txBody>
                    <a:bodyPr/>
                    <a:lstStyle/>
                    <a:p>
                      <a:pPr algn="ctr"/>
                      <a:r>
                        <a:rPr lang="tr-TR" sz="1600" err="1">
                          <a:latin typeface="Times New Roman"/>
                        </a:rPr>
                        <a:t>Alprozolam</a:t>
                      </a:r>
                    </a:p>
                  </a:txBody>
                  <a:tcPr/>
                </a:tc>
                <a:tc>
                  <a:txBody>
                    <a:bodyPr/>
                    <a:lstStyle/>
                    <a:p>
                      <a:pPr lvl="0" algn="ctr">
                        <a:buNone/>
                      </a:pPr>
                      <a:r>
                        <a:rPr lang="tr-TR" sz="1600" err="1">
                          <a:latin typeface="Times New Roman"/>
                        </a:rPr>
                        <a:t>Metadon</a:t>
                      </a:r>
                    </a:p>
                  </a:txBody>
                  <a:tcPr/>
                </a:tc>
                <a:tc>
                  <a:txBody>
                    <a:bodyPr/>
                    <a:lstStyle/>
                    <a:p>
                      <a:pPr algn="ctr"/>
                      <a:r>
                        <a:rPr lang="tr-TR" sz="1600" err="1">
                          <a:latin typeface="Times New Roman"/>
                        </a:rPr>
                        <a:t>Danazol</a:t>
                      </a:r>
                    </a:p>
                  </a:txBody>
                  <a:tcPr/>
                </a:tc>
                <a:tc>
                  <a:txBody>
                    <a:bodyPr/>
                    <a:lstStyle/>
                    <a:p>
                      <a:pPr algn="ctr"/>
                      <a:r>
                        <a:rPr lang="tr-TR" sz="1600" err="1">
                          <a:latin typeface="Times New Roman"/>
                        </a:rPr>
                        <a:t>Barbitüratlar</a:t>
                      </a:r>
                    </a:p>
                  </a:txBody>
                  <a:tcPr/>
                </a:tc>
                <a:extLst>
                  <a:ext uri="{0D108BD9-81ED-4DB2-BD59-A6C34878D82A}">
                    <a16:rowId xmlns="" xmlns:a16="http://schemas.microsoft.com/office/drawing/2014/main" val="3432932125"/>
                  </a:ext>
                </a:extLst>
              </a:tr>
              <a:tr h="370840">
                <a:tc>
                  <a:txBody>
                    <a:bodyPr/>
                    <a:lstStyle/>
                    <a:p>
                      <a:pPr algn="ctr"/>
                      <a:endParaRPr lang="tr-TR" sz="1600">
                        <a:latin typeface="Times New Roman"/>
                      </a:endParaRPr>
                    </a:p>
                  </a:txBody>
                  <a:tcPr/>
                </a:tc>
                <a:tc>
                  <a:txBody>
                    <a:bodyPr/>
                    <a:lstStyle/>
                    <a:p>
                      <a:pPr algn="ctr"/>
                      <a:r>
                        <a:rPr lang="tr-TR" sz="1600" err="1">
                          <a:latin typeface="Times New Roman"/>
                        </a:rPr>
                        <a:t>Amiodaron</a:t>
                      </a:r>
                    </a:p>
                  </a:txBody>
                  <a:tcPr/>
                </a:tc>
                <a:tc>
                  <a:txBody>
                    <a:bodyPr/>
                    <a:lstStyle/>
                    <a:p>
                      <a:pPr lvl="0" algn="ctr">
                        <a:buNone/>
                      </a:pPr>
                      <a:r>
                        <a:rPr lang="tr-TR" sz="1600" err="1">
                          <a:latin typeface="Times New Roman"/>
                        </a:rPr>
                        <a:t>Metilprednizolon</a:t>
                      </a:r>
                    </a:p>
                  </a:txBody>
                  <a:tcPr/>
                </a:tc>
                <a:tc>
                  <a:txBody>
                    <a:bodyPr/>
                    <a:lstStyle/>
                    <a:p>
                      <a:pPr algn="ctr"/>
                      <a:r>
                        <a:rPr lang="tr-TR" sz="1600" err="1">
                          <a:latin typeface="Times New Roman"/>
                        </a:rPr>
                        <a:t>Delavirdin</a:t>
                      </a:r>
                    </a:p>
                  </a:txBody>
                  <a:tcPr/>
                </a:tc>
                <a:tc>
                  <a:txBody>
                    <a:bodyPr/>
                    <a:lstStyle/>
                    <a:p>
                      <a:pPr algn="ctr"/>
                      <a:r>
                        <a:rPr lang="tr-TR" sz="1600" err="1">
                          <a:latin typeface="Times New Roman"/>
                        </a:rPr>
                        <a:t>Karbamazepin</a:t>
                      </a:r>
                    </a:p>
                  </a:txBody>
                  <a:tcPr/>
                </a:tc>
                <a:extLst>
                  <a:ext uri="{0D108BD9-81ED-4DB2-BD59-A6C34878D82A}">
                    <a16:rowId xmlns="" xmlns:a16="http://schemas.microsoft.com/office/drawing/2014/main" val="1900744400"/>
                  </a:ext>
                </a:extLst>
              </a:tr>
              <a:tr h="370840">
                <a:tc>
                  <a:txBody>
                    <a:bodyPr/>
                    <a:lstStyle/>
                    <a:p>
                      <a:pPr algn="ctr"/>
                      <a:endParaRPr lang="tr-TR" sz="1600">
                        <a:latin typeface="Times New Roman"/>
                      </a:endParaRPr>
                    </a:p>
                  </a:txBody>
                  <a:tcPr/>
                </a:tc>
                <a:tc>
                  <a:txBody>
                    <a:bodyPr/>
                    <a:lstStyle/>
                    <a:p>
                      <a:pPr algn="ctr"/>
                      <a:r>
                        <a:rPr lang="tr-TR" sz="1600" err="1">
                          <a:latin typeface="Times New Roman"/>
                        </a:rPr>
                        <a:t>Amiodipin</a:t>
                      </a:r>
                    </a:p>
                  </a:txBody>
                  <a:tcPr/>
                </a:tc>
                <a:tc>
                  <a:txBody>
                    <a:bodyPr/>
                    <a:lstStyle/>
                    <a:p>
                      <a:pPr lvl="0" algn="ctr">
                        <a:buNone/>
                      </a:pPr>
                      <a:r>
                        <a:rPr lang="tr-TR" sz="1600" err="1">
                          <a:latin typeface="Times New Roman"/>
                        </a:rPr>
                        <a:t>Mibefranil</a:t>
                      </a:r>
                    </a:p>
                  </a:txBody>
                  <a:tcPr/>
                </a:tc>
                <a:tc>
                  <a:txBody>
                    <a:bodyPr/>
                    <a:lstStyle/>
                    <a:p>
                      <a:pPr algn="ctr"/>
                      <a:r>
                        <a:rPr lang="tr-TR" sz="1600" err="1">
                          <a:latin typeface="Times New Roman"/>
                        </a:rPr>
                        <a:t>Diltiazem</a:t>
                      </a:r>
                    </a:p>
                  </a:txBody>
                  <a:tcPr/>
                </a:tc>
                <a:tc>
                  <a:txBody>
                    <a:bodyPr/>
                    <a:lstStyle/>
                    <a:p>
                      <a:pPr algn="ctr"/>
                      <a:r>
                        <a:rPr lang="tr-TR" sz="1600" err="1">
                          <a:latin typeface="Times New Roman"/>
                        </a:rPr>
                        <a:t>Deksametazon</a:t>
                      </a:r>
                    </a:p>
                  </a:txBody>
                  <a:tcPr/>
                </a:tc>
                <a:extLst>
                  <a:ext uri="{0D108BD9-81ED-4DB2-BD59-A6C34878D82A}">
                    <a16:rowId xmlns="" xmlns:a16="http://schemas.microsoft.com/office/drawing/2014/main" val="2567133779"/>
                  </a:ext>
                </a:extLst>
              </a:tr>
              <a:tr h="370840">
                <a:tc>
                  <a:txBody>
                    <a:bodyPr/>
                    <a:lstStyle/>
                    <a:p>
                      <a:pPr algn="ctr"/>
                      <a:endParaRPr lang="tr-TR" sz="1600">
                        <a:latin typeface="Times New Roman"/>
                      </a:endParaRPr>
                    </a:p>
                  </a:txBody>
                  <a:tcPr/>
                </a:tc>
                <a:tc>
                  <a:txBody>
                    <a:bodyPr/>
                    <a:lstStyle/>
                    <a:p>
                      <a:pPr algn="ctr"/>
                      <a:r>
                        <a:rPr lang="tr-TR" sz="1600" err="1">
                          <a:latin typeface="Times New Roman"/>
                        </a:rPr>
                        <a:t>Astemizol</a:t>
                      </a:r>
                    </a:p>
                  </a:txBody>
                  <a:tcPr/>
                </a:tc>
                <a:tc>
                  <a:txBody>
                    <a:bodyPr/>
                    <a:lstStyle/>
                    <a:p>
                      <a:pPr lvl="0" algn="ctr">
                        <a:buNone/>
                      </a:pPr>
                      <a:r>
                        <a:rPr lang="tr-TR" sz="1600" err="1">
                          <a:latin typeface="Times New Roman"/>
                        </a:rPr>
                        <a:t>Midazolam</a:t>
                      </a:r>
                    </a:p>
                  </a:txBody>
                  <a:tcPr/>
                </a:tc>
                <a:tc>
                  <a:txBody>
                    <a:bodyPr/>
                    <a:lstStyle/>
                    <a:p>
                      <a:pPr algn="ctr"/>
                      <a:r>
                        <a:rPr lang="tr-TR" sz="1600" err="1">
                          <a:latin typeface="Times New Roman"/>
                        </a:rPr>
                        <a:t>Eritromisin</a:t>
                      </a:r>
                    </a:p>
                  </a:txBody>
                  <a:tcPr/>
                </a:tc>
                <a:tc>
                  <a:txBody>
                    <a:bodyPr/>
                    <a:lstStyle/>
                    <a:p>
                      <a:pPr algn="ctr"/>
                      <a:r>
                        <a:rPr lang="tr-TR" sz="1600" err="1">
                          <a:latin typeface="Times New Roman"/>
                        </a:rPr>
                        <a:t>Griseofulvin</a:t>
                      </a:r>
                    </a:p>
                  </a:txBody>
                  <a:tcPr/>
                </a:tc>
                <a:extLst>
                  <a:ext uri="{0D108BD9-81ED-4DB2-BD59-A6C34878D82A}">
                    <a16:rowId xmlns="" xmlns:a16="http://schemas.microsoft.com/office/drawing/2014/main" val="2506509810"/>
                  </a:ext>
                </a:extLst>
              </a:tr>
              <a:tr h="370840">
                <a:tc>
                  <a:txBody>
                    <a:bodyPr/>
                    <a:lstStyle/>
                    <a:p>
                      <a:pPr algn="ctr"/>
                      <a:endParaRPr lang="tr-TR" sz="1600">
                        <a:latin typeface="Times New Roman"/>
                      </a:endParaRPr>
                    </a:p>
                  </a:txBody>
                  <a:tcPr/>
                </a:tc>
                <a:tc>
                  <a:txBody>
                    <a:bodyPr/>
                    <a:lstStyle/>
                    <a:p>
                      <a:pPr algn="ctr"/>
                      <a:r>
                        <a:rPr lang="tr-TR" sz="1600" err="1">
                          <a:latin typeface="Times New Roman"/>
                        </a:rPr>
                        <a:t>Atorvastatin</a:t>
                      </a:r>
                    </a:p>
                  </a:txBody>
                  <a:tcPr/>
                </a:tc>
                <a:tc>
                  <a:txBody>
                    <a:bodyPr/>
                    <a:lstStyle/>
                    <a:p>
                      <a:pPr lvl="0" algn="ctr">
                        <a:buNone/>
                      </a:pPr>
                      <a:r>
                        <a:rPr lang="tr-TR" sz="1600" err="1">
                          <a:latin typeface="Times New Roman"/>
                        </a:rPr>
                        <a:t>Mifepriston</a:t>
                      </a:r>
                    </a:p>
                  </a:txBody>
                  <a:tcPr/>
                </a:tc>
                <a:tc>
                  <a:txBody>
                    <a:bodyPr/>
                    <a:lstStyle/>
                    <a:p>
                      <a:pPr algn="ctr"/>
                      <a:r>
                        <a:rPr lang="tr-TR" sz="1600" err="1">
                          <a:latin typeface="Times New Roman"/>
                        </a:rPr>
                        <a:t>Etinil</a:t>
                      </a:r>
                      <a:r>
                        <a:rPr lang="tr-TR" sz="1600">
                          <a:latin typeface="Times New Roman"/>
                        </a:rPr>
                        <a:t> </a:t>
                      </a:r>
                      <a:r>
                        <a:rPr lang="tr-TR" sz="1600" err="1">
                          <a:latin typeface="Times New Roman"/>
                        </a:rPr>
                        <a:t>Östradiol</a:t>
                      </a:r>
                    </a:p>
                  </a:txBody>
                  <a:tcPr/>
                </a:tc>
                <a:tc>
                  <a:txBody>
                    <a:bodyPr/>
                    <a:lstStyle/>
                    <a:p>
                      <a:pPr algn="ctr"/>
                      <a:r>
                        <a:rPr lang="tr-TR" sz="1600" err="1">
                          <a:latin typeface="Times New Roman"/>
                        </a:rPr>
                        <a:t>Nafsilin</a:t>
                      </a:r>
                      <a:r>
                        <a:rPr lang="tr-TR" sz="1600">
                          <a:latin typeface="Times New Roman"/>
                        </a:rPr>
                        <a:t> </a:t>
                      </a:r>
                    </a:p>
                  </a:txBody>
                  <a:tcPr/>
                </a:tc>
                <a:extLst>
                  <a:ext uri="{0D108BD9-81ED-4DB2-BD59-A6C34878D82A}">
                    <a16:rowId xmlns="" xmlns:a16="http://schemas.microsoft.com/office/drawing/2014/main" val="1585291401"/>
                  </a:ext>
                </a:extLst>
              </a:tr>
              <a:tr h="370840">
                <a:tc>
                  <a:txBody>
                    <a:bodyPr/>
                    <a:lstStyle/>
                    <a:p>
                      <a:pPr algn="ctr"/>
                      <a:endParaRPr lang="tr-TR" sz="1600">
                        <a:latin typeface="Times New Roman"/>
                      </a:endParaRPr>
                    </a:p>
                  </a:txBody>
                  <a:tcPr/>
                </a:tc>
                <a:tc>
                  <a:txBody>
                    <a:bodyPr/>
                    <a:lstStyle/>
                    <a:p>
                      <a:pPr algn="ctr"/>
                      <a:r>
                        <a:rPr lang="tr-TR" sz="1600" err="1">
                          <a:latin typeface="Times New Roman"/>
                        </a:rPr>
                        <a:t>Bepridil</a:t>
                      </a:r>
                    </a:p>
                  </a:txBody>
                  <a:tcPr/>
                </a:tc>
                <a:tc>
                  <a:txBody>
                    <a:bodyPr/>
                    <a:lstStyle/>
                    <a:p>
                      <a:pPr lvl="0" algn="ctr">
                        <a:buNone/>
                      </a:pPr>
                      <a:r>
                        <a:rPr lang="tr-TR" sz="1600" err="1">
                          <a:latin typeface="Times New Roman"/>
                        </a:rPr>
                        <a:t>Mikonazol</a:t>
                      </a:r>
                    </a:p>
                  </a:txBody>
                  <a:tcPr/>
                </a:tc>
                <a:tc>
                  <a:txBody>
                    <a:bodyPr/>
                    <a:lstStyle/>
                    <a:p>
                      <a:pPr algn="ctr"/>
                      <a:r>
                        <a:rPr lang="tr-TR" sz="1600" err="1">
                          <a:latin typeface="Times New Roman"/>
                        </a:rPr>
                        <a:t>Flukonazol</a:t>
                      </a:r>
                    </a:p>
                  </a:txBody>
                  <a:tcPr/>
                </a:tc>
                <a:tc>
                  <a:txBody>
                    <a:bodyPr/>
                    <a:lstStyle/>
                    <a:p>
                      <a:pPr algn="ctr"/>
                      <a:r>
                        <a:rPr lang="tr-TR" sz="1600" err="1">
                          <a:latin typeface="Times New Roman"/>
                        </a:rPr>
                        <a:t>Fenitoin</a:t>
                      </a:r>
                    </a:p>
                  </a:txBody>
                  <a:tcPr/>
                </a:tc>
                <a:extLst>
                  <a:ext uri="{0D108BD9-81ED-4DB2-BD59-A6C34878D82A}">
                    <a16:rowId xmlns="" xmlns:a16="http://schemas.microsoft.com/office/drawing/2014/main" val="2348854171"/>
                  </a:ext>
                </a:extLst>
              </a:tr>
              <a:tr h="370840">
                <a:tc>
                  <a:txBody>
                    <a:bodyPr/>
                    <a:lstStyle/>
                    <a:p>
                      <a:pPr algn="ctr"/>
                      <a:endParaRPr lang="tr-TR" sz="1600">
                        <a:latin typeface="Times New Roman"/>
                      </a:endParaRPr>
                    </a:p>
                  </a:txBody>
                  <a:tcPr/>
                </a:tc>
                <a:tc>
                  <a:txBody>
                    <a:bodyPr/>
                    <a:lstStyle/>
                    <a:p>
                      <a:pPr algn="ctr"/>
                      <a:r>
                        <a:rPr lang="tr-TR" sz="1600" err="1">
                          <a:latin typeface="Times New Roman"/>
                        </a:rPr>
                        <a:t>Bromokriptin</a:t>
                      </a:r>
                    </a:p>
                  </a:txBody>
                  <a:tcPr/>
                </a:tc>
                <a:tc>
                  <a:txBody>
                    <a:bodyPr/>
                    <a:lstStyle/>
                    <a:p>
                      <a:pPr lvl="0" algn="ctr">
                        <a:buNone/>
                      </a:pPr>
                      <a:r>
                        <a:rPr lang="tr-TR" sz="1600" err="1">
                          <a:latin typeface="Times New Roman"/>
                        </a:rPr>
                        <a:t>Nefazodon</a:t>
                      </a:r>
                    </a:p>
                  </a:txBody>
                  <a:tcPr/>
                </a:tc>
                <a:tc>
                  <a:txBody>
                    <a:bodyPr/>
                    <a:lstStyle/>
                    <a:p>
                      <a:pPr algn="ctr"/>
                      <a:r>
                        <a:rPr lang="tr-TR" sz="1600" err="1">
                          <a:latin typeface="Times New Roman"/>
                        </a:rPr>
                        <a:t>Fluvoksamin</a:t>
                      </a:r>
                    </a:p>
                  </a:txBody>
                  <a:tcPr/>
                </a:tc>
                <a:tc>
                  <a:txBody>
                    <a:bodyPr/>
                    <a:lstStyle/>
                    <a:p>
                      <a:pPr algn="ctr"/>
                      <a:r>
                        <a:rPr lang="tr-TR" sz="1600" err="1">
                          <a:latin typeface="Times New Roman"/>
                        </a:rPr>
                        <a:t>Rifampisin</a:t>
                      </a:r>
                    </a:p>
                  </a:txBody>
                  <a:tcPr/>
                </a:tc>
                <a:extLst>
                  <a:ext uri="{0D108BD9-81ED-4DB2-BD59-A6C34878D82A}">
                    <a16:rowId xmlns="" xmlns:a16="http://schemas.microsoft.com/office/drawing/2014/main" val="2107613474"/>
                  </a:ext>
                </a:extLst>
              </a:tr>
            </a:tbl>
          </a:graphicData>
        </a:graphic>
      </p:graphicFrame>
    </p:spTree>
    <p:extLst>
      <p:ext uri="{BB962C8B-B14F-4D97-AF65-F5344CB8AC3E}">
        <p14:creationId xmlns:p14="http://schemas.microsoft.com/office/powerpoint/2010/main" val="236032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C5396F90-430E-4299-A2FA-2D18A52E12B7}"/>
              </a:ext>
            </a:extLst>
          </p:cNvPr>
          <p:cNvGraphicFramePr>
            <a:graphicFrameLocks noGrp="1"/>
          </p:cNvGraphicFramePr>
          <p:nvPr>
            <p:ph idx="1"/>
            <p:extLst>
              <p:ext uri="{D42A27DB-BD31-4B8C-83A1-F6EECF244321}">
                <p14:modId xmlns:p14="http://schemas.microsoft.com/office/powerpoint/2010/main" val="1244215419"/>
              </p:ext>
            </p:extLst>
          </p:nvPr>
        </p:nvGraphicFramePr>
        <p:xfrm>
          <a:off x="877018" y="776376"/>
          <a:ext cx="10515586" cy="5063704"/>
        </p:xfrm>
        <a:graphic>
          <a:graphicData uri="http://schemas.openxmlformats.org/drawingml/2006/table">
            <a:tbl>
              <a:tblPr firstRow="1" bandRow="1">
                <a:tableStyleId>{5C22544A-7EE6-4342-B048-85BDC9FD1C3A}</a:tableStyleId>
              </a:tblPr>
              <a:tblGrid>
                <a:gridCol w="2976113">
                  <a:extLst>
                    <a:ext uri="{9D8B030D-6E8A-4147-A177-3AD203B41FA5}">
                      <a16:colId xmlns="" xmlns:a16="http://schemas.microsoft.com/office/drawing/2014/main" val="2847204927"/>
                    </a:ext>
                  </a:extLst>
                </a:gridCol>
                <a:gridCol w="1653395">
                  <a:extLst>
                    <a:ext uri="{9D8B030D-6E8A-4147-A177-3AD203B41FA5}">
                      <a16:colId xmlns="" xmlns:a16="http://schemas.microsoft.com/office/drawing/2014/main" val="3939385461"/>
                    </a:ext>
                  </a:extLst>
                </a:gridCol>
                <a:gridCol w="1679844">
                  <a:extLst>
                    <a:ext uri="{9D8B030D-6E8A-4147-A177-3AD203B41FA5}">
                      <a16:colId xmlns="" xmlns:a16="http://schemas.microsoft.com/office/drawing/2014/main" val="3543060905"/>
                    </a:ext>
                  </a:extLst>
                </a:gridCol>
                <a:gridCol w="2242867">
                  <a:extLst>
                    <a:ext uri="{9D8B030D-6E8A-4147-A177-3AD203B41FA5}">
                      <a16:colId xmlns="" xmlns:a16="http://schemas.microsoft.com/office/drawing/2014/main" val="871746657"/>
                    </a:ext>
                  </a:extLst>
                </a:gridCol>
                <a:gridCol w="1963367">
                  <a:extLst>
                    <a:ext uri="{9D8B030D-6E8A-4147-A177-3AD203B41FA5}">
                      <a16:colId xmlns="" xmlns:a16="http://schemas.microsoft.com/office/drawing/2014/main" val="1980485762"/>
                    </a:ext>
                  </a:extLst>
                </a:gridCol>
              </a:tblGrid>
              <a:tr h="385313">
                <a:tc>
                  <a:txBody>
                    <a:bodyPr/>
                    <a:lstStyle/>
                    <a:p>
                      <a:pPr algn="ctr"/>
                      <a:r>
                        <a:rPr lang="tr-TR" sz="1600" b="1">
                          <a:solidFill>
                            <a:schemeClr val="tx1"/>
                          </a:solidFill>
                          <a:latin typeface="Times New Roman"/>
                        </a:rPr>
                        <a:t>SİTOKROM P-450 İZOENZİM SUBSTRAT, İNHİBİTÖR VE İNDÜKLEYİCİLERİ</a:t>
                      </a:r>
                      <a:endParaRPr lang="tr-TR" sz="1600" b="1">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extLst>
                  <a:ext uri="{0D108BD9-81ED-4DB2-BD59-A6C34878D82A}">
                    <a16:rowId xmlns="" xmlns:a16="http://schemas.microsoft.com/office/drawing/2014/main" val="2334480532"/>
                  </a:ext>
                </a:extLst>
              </a:tr>
              <a:tr h="385313">
                <a:tc>
                  <a:txBody>
                    <a:bodyPr/>
                    <a:lstStyle/>
                    <a:p>
                      <a:pPr algn="ctr"/>
                      <a:r>
                        <a:rPr lang="tr-TR" sz="1600" b="1" i="0" u="none" strike="noStrike" noProof="0">
                          <a:latin typeface="Times New Roman"/>
                        </a:rPr>
                        <a:t>İZOENZİM </a:t>
                      </a:r>
                      <a:endParaRPr lang="tr-TR" sz="1600">
                        <a:latin typeface="Times New Roman"/>
                      </a:endParaRPr>
                    </a:p>
                  </a:txBody>
                  <a:tcPr/>
                </a:tc>
                <a:tc>
                  <a:txBody>
                    <a:bodyPr/>
                    <a:lstStyle/>
                    <a:p>
                      <a:pPr algn="ctr"/>
                      <a:r>
                        <a:rPr lang="tr-TR" sz="1600" b="1" i="0" u="none" strike="noStrike" noProof="0">
                          <a:latin typeface="Times New Roman"/>
                        </a:rPr>
                        <a:t>SUBSTRAT</a:t>
                      </a:r>
                      <a:endParaRPr lang="tr-TR" sz="1600">
                        <a:latin typeface="Times New Roman"/>
                      </a:endParaRPr>
                    </a:p>
                  </a:txBody>
                  <a:tcPr/>
                </a:tc>
                <a:tc>
                  <a:txBody>
                    <a:bodyPr/>
                    <a:lstStyle/>
                    <a:p>
                      <a:pPr lvl="0" algn="ctr">
                        <a:buNone/>
                      </a:pPr>
                      <a:r>
                        <a:rPr lang="tr-TR" sz="1600" b="1" i="0" u="none" strike="noStrike" noProof="0">
                          <a:latin typeface="Times New Roman"/>
                        </a:rPr>
                        <a:t>SUBSTRAT</a:t>
                      </a:r>
                      <a:endParaRPr lang="tr-TR" sz="1600">
                        <a:latin typeface="Times New Roman"/>
                      </a:endParaRPr>
                    </a:p>
                  </a:txBody>
                  <a:tcPr/>
                </a:tc>
                <a:tc>
                  <a:txBody>
                    <a:bodyPr/>
                    <a:lstStyle/>
                    <a:p>
                      <a:pPr lvl="0" algn="ctr">
                        <a:buNone/>
                      </a:pPr>
                      <a:r>
                        <a:rPr lang="tr-TR" sz="1600" b="1" i="0" u="none" strike="noStrike" noProof="0">
                          <a:latin typeface="Times New Roman"/>
                        </a:rPr>
                        <a:t>İNHİBİTÖR </a:t>
                      </a:r>
                      <a:endParaRPr lang="tr-TR" sz="1600">
                        <a:latin typeface="Times New Roman"/>
                      </a:endParaRPr>
                    </a:p>
                  </a:txBody>
                  <a:tcPr/>
                </a:tc>
                <a:tc>
                  <a:txBody>
                    <a:bodyPr/>
                    <a:lstStyle/>
                    <a:p>
                      <a:pPr algn="ctr"/>
                      <a:r>
                        <a:rPr lang="tr-TR" sz="1600" b="1" i="0" u="none" strike="noStrike" noProof="0">
                          <a:latin typeface="Times New Roman"/>
                        </a:rPr>
                        <a:t>İNDÜKLEYİCİ</a:t>
                      </a:r>
                      <a:endParaRPr lang="tr-TR" sz="1600">
                        <a:latin typeface="Times New Roman"/>
                      </a:endParaRPr>
                    </a:p>
                  </a:txBody>
                  <a:tcPr/>
                </a:tc>
                <a:extLst>
                  <a:ext uri="{0D108BD9-81ED-4DB2-BD59-A6C34878D82A}">
                    <a16:rowId xmlns="" xmlns:a16="http://schemas.microsoft.com/office/drawing/2014/main" val="63380963"/>
                  </a:ext>
                </a:extLst>
              </a:tr>
              <a:tr h="385313">
                <a:tc>
                  <a:txBody>
                    <a:bodyPr/>
                    <a:lstStyle/>
                    <a:p>
                      <a:pPr algn="ctr"/>
                      <a:endParaRPr lang="tr-TR"/>
                    </a:p>
                  </a:txBody>
                  <a:tcPr/>
                </a:tc>
                <a:tc>
                  <a:txBody>
                    <a:bodyPr/>
                    <a:lstStyle/>
                    <a:p>
                      <a:pPr algn="ctr"/>
                      <a:r>
                        <a:rPr lang="tr-TR" sz="1600" err="1">
                          <a:latin typeface="Times New Roman"/>
                        </a:rPr>
                        <a:t>Dapson</a:t>
                      </a:r>
                    </a:p>
                  </a:txBody>
                  <a:tcPr/>
                </a:tc>
                <a:tc>
                  <a:txBody>
                    <a:bodyPr/>
                    <a:lstStyle/>
                    <a:p>
                      <a:pPr algn="ctr"/>
                      <a:r>
                        <a:rPr lang="tr-TR" sz="1600" err="1">
                          <a:latin typeface="Times New Roman"/>
                        </a:rPr>
                        <a:t>Paklitaksel</a:t>
                      </a:r>
                    </a:p>
                  </a:txBody>
                  <a:tcPr/>
                </a:tc>
                <a:tc>
                  <a:txBody>
                    <a:bodyPr/>
                    <a:lstStyle/>
                    <a:p>
                      <a:pPr algn="ctr"/>
                      <a:r>
                        <a:rPr lang="tr-TR" sz="1600">
                          <a:latin typeface="Times New Roman"/>
                        </a:rPr>
                        <a:t>Greyfurt ( suyu)</a:t>
                      </a:r>
                    </a:p>
                  </a:txBody>
                  <a:tcPr/>
                </a:tc>
                <a:tc>
                  <a:txBody>
                    <a:bodyPr/>
                    <a:lstStyle/>
                    <a:p>
                      <a:pPr algn="ctr"/>
                      <a:r>
                        <a:rPr lang="tr-TR" err="1"/>
                        <a:t>Tiazolidinedionlar</a:t>
                      </a:r>
                      <a:r>
                        <a:rPr lang="tr-TR"/>
                        <a:t> ( </a:t>
                      </a:r>
                      <a:r>
                        <a:rPr lang="tr-TR" err="1"/>
                        <a:t>Rosiglitazon</a:t>
                      </a:r>
                      <a:r>
                        <a:rPr lang="tr-TR"/>
                        <a:t>, </a:t>
                      </a:r>
                      <a:r>
                        <a:rPr lang="tr-TR" err="1"/>
                        <a:t>Pioglitazon</a:t>
                      </a:r>
                      <a:r>
                        <a:rPr lang="tr-TR"/>
                        <a:t> )</a:t>
                      </a:r>
                    </a:p>
                  </a:txBody>
                  <a:tcPr/>
                </a:tc>
                <a:extLst>
                  <a:ext uri="{0D108BD9-81ED-4DB2-BD59-A6C34878D82A}">
                    <a16:rowId xmlns="" xmlns:a16="http://schemas.microsoft.com/office/drawing/2014/main" val="506856479"/>
                  </a:ext>
                </a:extLst>
              </a:tr>
              <a:tr h="385313">
                <a:tc>
                  <a:txBody>
                    <a:bodyPr/>
                    <a:lstStyle/>
                    <a:p>
                      <a:pPr algn="ctr"/>
                      <a:endParaRPr lang="tr-TR"/>
                    </a:p>
                  </a:txBody>
                  <a:tcPr/>
                </a:tc>
                <a:tc>
                  <a:txBody>
                    <a:bodyPr/>
                    <a:lstStyle/>
                    <a:p>
                      <a:pPr algn="ctr"/>
                      <a:r>
                        <a:rPr lang="tr-TR" sz="1600" err="1">
                          <a:latin typeface="Times New Roman"/>
                        </a:rPr>
                        <a:t>Deksametazon</a:t>
                      </a:r>
                    </a:p>
                  </a:txBody>
                  <a:tcPr/>
                </a:tc>
                <a:tc>
                  <a:txBody>
                    <a:bodyPr/>
                    <a:lstStyle/>
                    <a:p>
                      <a:pPr algn="ctr"/>
                      <a:r>
                        <a:rPr lang="tr-TR" sz="1600" err="1">
                          <a:latin typeface="Times New Roman"/>
                        </a:rPr>
                        <a:t>Parasetamol</a:t>
                      </a:r>
                    </a:p>
                  </a:txBody>
                  <a:tcPr/>
                </a:tc>
                <a:tc>
                  <a:txBody>
                    <a:bodyPr/>
                    <a:lstStyle/>
                    <a:p>
                      <a:pPr algn="ctr"/>
                      <a:r>
                        <a:rPr lang="tr-TR" sz="1600" err="1">
                          <a:latin typeface="Times New Roman"/>
                        </a:rPr>
                        <a:t>İtrakonazol</a:t>
                      </a:r>
                    </a:p>
                  </a:txBody>
                  <a:tcPr/>
                </a:tc>
                <a:tc>
                  <a:txBody>
                    <a:bodyPr/>
                    <a:lstStyle/>
                    <a:p>
                      <a:pPr algn="ctr"/>
                      <a:endParaRPr lang="tr-TR"/>
                    </a:p>
                  </a:txBody>
                  <a:tcPr/>
                </a:tc>
                <a:extLst>
                  <a:ext uri="{0D108BD9-81ED-4DB2-BD59-A6C34878D82A}">
                    <a16:rowId xmlns="" xmlns:a16="http://schemas.microsoft.com/office/drawing/2014/main" val="1415691345"/>
                  </a:ext>
                </a:extLst>
              </a:tr>
              <a:tr h="385313">
                <a:tc>
                  <a:txBody>
                    <a:bodyPr/>
                    <a:lstStyle/>
                    <a:p>
                      <a:pPr algn="ctr"/>
                      <a:endParaRPr lang="tr-TR"/>
                    </a:p>
                  </a:txBody>
                  <a:tcPr/>
                </a:tc>
                <a:tc>
                  <a:txBody>
                    <a:bodyPr/>
                    <a:lstStyle/>
                    <a:p>
                      <a:pPr algn="ctr"/>
                      <a:r>
                        <a:rPr lang="tr-TR" sz="1600" err="1">
                          <a:latin typeface="Times New Roman"/>
                        </a:rPr>
                        <a:t>Diazepam</a:t>
                      </a:r>
                    </a:p>
                  </a:txBody>
                  <a:tcPr/>
                </a:tc>
                <a:tc>
                  <a:txBody>
                    <a:bodyPr/>
                    <a:lstStyle/>
                    <a:p>
                      <a:pPr algn="ctr"/>
                      <a:r>
                        <a:rPr lang="tr-TR" sz="1600" err="1">
                          <a:latin typeface="Times New Roman"/>
                        </a:rPr>
                        <a:t>Prednizolon</a:t>
                      </a:r>
                    </a:p>
                  </a:txBody>
                  <a:tcPr/>
                </a:tc>
                <a:tc>
                  <a:txBody>
                    <a:bodyPr/>
                    <a:lstStyle/>
                    <a:p>
                      <a:pPr algn="ctr"/>
                      <a:r>
                        <a:rPr lang="tr-TR" sz="1600" err="1">
                          <a:latin typeface="Times New Roman"/>
                        </a:rPr>
                        <a:t>İsoniazid</a:t>
                      </a:r>
                    </a:p>
                  </a:txBody>
                  <a:tcPr/>
                </a:tc>
                <a:tc>
                  <a:txBody>
                    <a:bodyPr/>
                    <a:lstStyle/>
                    <a:p>
                      <a:pPr algn="ctr"/>
                      <a:endParaRPr lang="tr-TR"/>
                    </a:p>
                  </a:txBody>
                  <a:tcPr/>
                </a:tc>
                <a:extLst>
                  <a:ext uri="{0D108BD9-81ED-4DB2-BD59-A6C34878D82A}">
                    <a16:rowId xmlns="" xmlns:a16="http://schemas.microsoft.com/office/drawing/2014/main" val="2973646083"/>
                  </a:ext>
                </a:extLst>
              </a:tr>
              <a:tr h="385313">
                <a:tc>
                  <a:txBody>
                    <a:bodyPr/>
                    <a:lstStyle/>
                    <a:p>
                      <a:pPr algn="ctr"/>
                      <a:endParaRPr lang="tr-TR"/>
                    </a:p>
                  </a:txBody>
                  <a:tcPr/>
                </a:tc>
                <a:tc>
                  <a:txBody>
                    <a:bodyPr/>
                    <a:lstStyle/>
                    <a:p>
                      <a:pPr algn="ctr"/>
                      <a:r>
                        <a:rPr lang="tr-TR" sz="1600" err="1">
                          <a:latin typeface="Times New Roman"/>
                        </a:rPr>
                        <a:t>Dihidroergotamin</a:t>
                      </a:r>
                    </a:p>
                  </a:txBody>
                  <a:tcPr/>
                </a:tc>
                <a:tc>
                  <a:txBody>
                    <a:bodyPr/>
                    <a:lstStyle/>
                    <a:p>
                      <a:pPr algn="ctr"/>
                      <a:r>
                        <a:rPr lang="tr-TR" sz="1600" err="1">
                          <a:latin typeface="Times New Roman"/>
                        </a:rPr>
                        <a:t>Progesteron</a:t>
                      </a:r>
                    </a:p>
                  </a:txBody>
                  <a:tcPr/>
                </a:tc>
                <a:tc>
                  <a:txBody>
                    <a:bodyPr/>
                    <a:lstStyle/>
                    <a:p>
                      <a:pPr algn="ctr"/>
                      <a:r>
                        <a:rPr lang="tr-TR" sz="1600" err="1">
                          <a:latin typeface="Times New Roman"/>
                        </a:rPr>
                        <a:t>Ketokonazol</a:t>
                      </a:r>
                    </a:p>
                  </a:txBody>
                  <a:tcPr/>
                </a:tc>
                <a:tc>
                  <a:txBody>
                    <a:bodyPr/>
                    <a:lstStyle/>
                    <a:p>
                      <a:pPr algn="ctr"/>
                      <a:endParaRPr lang="tr-TR"/>
                    </a:p>
                  </a:txBody>
                  <a:tcPr/>
                </a:tc>
                <a:extLst>
                  <a:ext uri="{0D108BD9-81ED-4DB2-BD59-A6C34878D82A}">
                    <a16:rowId xmlns="" xmlns:a16="http://schemas.microsoft.com/office/drawing/2014/main" val="3532466903"/>
                  </a:ext>
                </a:extLst>
              </a:tr>
              <a:tr h="385313">
                <a:tc>
                  <a:txBody>
                    <a:bodyPr/>
                    <a:lstStyle/>
                    <a:p>
                      <a:pPr algn="ctr"/>
                      <a:endParaRPr lang="tr-TR"/>
                    </a:p>
                  </a:txBody>
                  <a:tcPr/>
                </a:tc>
                <a:tc>
                  <a:txBody>
                    <a:bodyPr/>
                    <a:lstStyle/>
                    <a:p>
                      <a:pPr algn="ctr"/>
                      <a:r>
                        <a:rPr lang="tr-TR" sz="1600" err="1">
                          <a:latin typeface="Times New Roman"/>
                        </a:rPr>
                        <a:t>Dihidropiridin</a:t>
                      </a:r>
                    </a:p>
                  </a:txBody>
                  <a:tcPr/>
                </a:tc>
                <a:tc>
                  <a:txBody>
                    <a:bodyPr/>
                    <a:lstStyle/>
                    <a:p>
                      <a:pPr algn="ctr"/>
                      <a:r>
                        <a:rPr lang="tr-TR" sz="1600" err="1">
                          <a:latin typeface="Times New Roman"/>
                        </a:rPr>
                        <a:t>Rapamisin</a:t>
                      </a:r>
                    </a:p>
                  </a:txBody>
                  <a:tcPr/>
                </a:tc>
                <a:tc>
                  <a:txBody>
                    <a:bodyPr/>
                    <a:lstStyle/>
                    <a:p>
                      <a:pPr algn="ctr"/>
                      <a:r>
                        <a:rPr lang="tr-TR" sz="1600" err="1">
                          <a:latin typeface="Times New Roman"/>
                        </a:rPr>
                        <a:t>Kinidin</a:t>
                      </a:r>
                    </a:p>
                  </a:txBody>
                  <a:tcPr/>
                </a:tc>
                <a:tc>
                  <a:txBody>
                    <a:bodyPr/>
                    <a:lstStyle/>
                    <a:p>
                      <a:pPr algn="ctr"/>
                      <a:endParaRPr lang="tr-TR"/>
                    </a:p>
                  </a:txBody>
                  <a:tcPr/>
                </a:tc>
                <a:extLst>
                  <a:ext uri="{0D108BD9-81ED-4DB2-BD59-A6C34878D82A}">
                    <a16:rowId xmlns="" xmlns:a16="http://schemas.microsoft.com/office/drawing/2014/main" val="1079501317"/>
                  </a:ext>
                </a:extLst>
              </a:tr>
              <a:tr h="385313">
                <a:tc>
                  <a:txBody>
                    <a:bodyPr/>
                    <a:lstStyle/>
                    <a:p>
                      <a:pPr algn="ctr"/>
                      <a:endParaRPr lang="tr-TR"/>
                    </a:p>
                  </a:txBody>
                  <a:tcPr/>
                </a:tc>
                <a:tc>
                  <a:txBody>
                    <a:bodyPr/>
                    <a:lstStyle/>
                    <a:p>
                      <a:pPr algn="ctr"/>
                      <a:r>
                        <a:rPr lang="tr-TR" sz="1600" err="1">
                          <a:latin typeface="Times New Roman"/>
                        </a:rPr>
                        <a:t>Diltiazem</a:t>
                      </a:r>
                    </a:p>
                  </a:txBody>
                  <a:tcPr/>
                </a:tc>
                <a:tc>
                  <a:txBody>
                    <a:bodyPr/>
                    <a:lstStyle/>
                    <a:p>
                      <a:pPr algn="ctr"/>
                      <a:r>
                        <a:rPr lang="tr-TR" sz="1600" err="1">
                          <a:latin typeface="Times New Roman"/>
                        </a:rPr>
                        <a:t>Ritonavir</a:t>
                      </a:r>
                    </a:p>
                  </a:txBody>
                  <a:tcPr/>
                </a:tc>
                <a:tc>
                  <a:txBody>
                    <a:bodyPr/>
                    <a:lstStyle/>
                    <a:p>
                      <a:pPr algn="ctr"/>
                      <a:r>
                        <a:rPr lang="tr-TR" sz="1600" err="1">
                          <a:latin typeface="Times New Roman"/>
                        </a:rPr>
                        <a:t>Kinupristin</a:t>
                      </a:r>
                    </a:p>
                  </a:txBody>
                  <a:tcPr/>
                </a:tc>
                <a:tc>
                  <a:txBody>
                    <a:bodyPr/>
                    <a:lstStyle/>
                    <a:p>
                      <a:pPr algn="ctr"/>
                      <a:endParaRPr lang="tr-TR"/>
                    </a:p>
                  </a:txBody>
                  <a:tcPr/>
                </a:tc>
                <a:extLst>
                  <a:ext uri="{0D108BD9-81ED-4DB2-BD59-A6C34878D82A}">
                    <a16:rowId xmlns="" xmlns:a16="http://schemas.microsoft.com/office/drawing/2014/main" val="1495418919"/>
                  </a:ext>
                </a:extLst>
              </a:tr>
              <a:tr h="385313">
                <a:tc>
                  <a:txBody>
                    <a:bodyPr/>
                    <a:lstStyle/>
                    <a:p>
                      <a:pPr algn="ctr"/>
                      <a:endParaRPr lang="tr-TR"/>
                    </a:p>
                  </a:txBody>
                  <a:tcPr/>
                </a:tc>
                <a:tc>
                  <a:txBody>
                    <a:bodyPr/>
                    <a:lstStyle/>
                    <a:p>
                      <a:pPr algn="ctr"/>
                      <a:r>
                        <a:rPr lang="tr-TR" sz="1600" err="1">
                          <a:latin typeface="Times New Roman"/>
                        </a:rPr>
                        <a:t>Disopiramid</a:t>
                      </a:r>
                    </a:p>
                  </a:txBody>
                  <a:tcPr/>
                </a:tc>
                <a:tc>
                  <a:txBody>
                    <a:bodyPr/>
                    <a:lstStyle/>
                    <a:p>
                      <a:pPr algn="ctr"/>
                      <a:r>
                        <a:rPr lang="tr-TR" sz="1600" err="1">
                          <a:latin typeface="Times New Roman"/>
                        </a:rPr>
                        <a:t>Sakuinavir</a:t>
                      </a:r>
                    </a:p>
                  </a:txBody>
                  <a:tcPr/>
                </a:tc>
                <a:tc>
                  <a:txBody>
                    <a:bodyPr/>
                    <a:lstStyle/>
                    <a:p>
                      <a:pPr algn="ctr"/>
                      <a:r>
                        <a:rPr lang="tr-TR" sz="1600" err="1">
                          <a:latin typeface="Times New Roman"/>
                        </a:rPr>
                        <a:t>Klaritromisin</a:t>
                      </a:r>
                    </a:p>
                  </a:txBody>
                  <a:tcPr/>
                </a:tc>
                <a:tc>
                  <a:txBody>
                    <a:bodyPr/>
                    <a:lstStyle/>
                    <a:p>
                      <a:pPr algn="ctr"/>
                      <a:endParaRPr lang="tr-TR"/>
                    </a:p>
                  </a:txBody>
                  <a:tcPr/>
                </a:tc>
                <a:extLst>
                  <a:ext uri="{0D108BD9-81ED-4DB2-BD59-A6C34878D82A}">
                    <a16:rowId xmlns="" xmlns:a16="http://schemas.microsoft.com/office/drawing/2014/main" val="4054696080"/>
                  </a:ext>
                </a:extLst>
              </a:tr>
              <a:tr h="385313">
                <a:tc>
                  <a:txBody>
                    <a:bodyPr/>
                    <a:lstStyle/>
                    <a:p>
                      <a:pPr algn="ctr"/>
                      <a:endParaRPr lang="tr-TR"/>
                    </a:p>
                  </a:txBody>
                  <a:tcPr/>
                </a:tc>
                <a:tc>
                  <a:txBody>
                    <a:bodyPr/>
                    <a:lstStyle/>
                    <a:p>
                      <a:pPr algn="ctr"/>
                      <a:r>
                        <a:rPr lang="tr-TR" sz="1600" err="1">
                          <a:latin typeface="Times New Roman"/>
                        </a:rPr>
                        <a:t>Doksorubusin</a:t>
                      </a:r>
                    </a:p>
                  </a:txBody>
                  <a:tcPr/>
                </a:tc>
                <a:tc>
                  <a:txBody>
                    <a:bodyPr/>
                    <a:lstStyle/>
                    <a:p>
                      <a:pPr algn="ctr"/>
                      <a:r>
                        <a:rPr lang="tr-TR" sz="1600" err="1">
                          <a:latin typeface="Times New Roman"/>
                        </a:rPr>
                        <a:t>Serivastatin</a:t>
                      </a:r>
                    </a:p>
                  </a:txBody>
                  <a:tcPr/>
                </a:tc>
                <a:tc>
                  <a:txBody>
                    <a:bodyPr/>
                    <a:lstStyle/>
                    <a:p>
                      <a:pPr algn="ctr"/>
                      <a:r>
                        <a:rPr lang="tr-TR" sz="1600" err="1">
                          <a:latin typeface="Times New Roman"/>
                        </a:rPr>
                        <a:t>Kloramfenikol</a:t>
                      </a:r>
                    </a:p>
                  </a:txBody>
                  <a:tcPr/>
                </a:tc>
                <a:tc>
                  <a:txBody>
                    <a:bodyPr/>
                    <a:lstStyle/>
                    <a:p>
                      <a:pPr algn="ctr"/>
                      <a:endParaRPr lang="tr-TR"/>
                    </a:p>
                  </a:txBody>
                  <a:tcPr/>
                </a:tc>
                <a:extLst>
                  <a:ext uri="{0D108BD9-81ED-4DB2-BD59-A6C34878D82A}">
                    <a16:rowId xmlns="" xmlns:a16="http://schemas.microsoft.com/office/drawing/2014/main" val="1500124874"/>
                  </a:ext>
                </a:extLst>
              </a:tr>
            </a:tbl>
          </a:graphicData>
        </a:graphic>
      </p:graphicFrame>
    </p:spTree>
    <p:extLst>
      <p:ext uri="{BB962C8B-B14F-4D97-AF65-F5344CB8AC3E}">
        <p14:creationId xmlns:p14="http://schemas.microsoft.com/office/powerpoint/2010/main" val="215010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078B05C-8282-4AA1-88EC-D55925E184B1}"/>
              </a:ext>
            </a:extLst>
          </p:cNvPr>
          <p:cNvSpPr>
            <a:spLocks noGrp="1"/>
          </p:cNvSpPr>
          <p:nvPr>
            <p:ph type="title"/>
          </p:nvPr>
        </p:nvSpPr>
        <p:spPr/>
        <p:txBody>
          <a:bodyPr/>
          <a:lstStyle/>
          <a:p>
            <a:pPr algn="ctr"/>
            <a:r>
              <a:rPr lang="tr-TR" sz="2400" b="1">
                <a:solidFill>
                  <a:srgbClr val="C00000"/>
                </a:solidFill>
                <a:latin typeface="Times New Roman"/>
                <a:cs typeface="Times New Roman"/>
              </a:rPr>
              <a:t>MİDENİN BOŞALMASINI GECİKTİREN FAKTÖRLER</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793CB2B7-D7B3-4C22-B547-4523AEDA9F8F}"/>
              </a:ext>
            </a:extLst>
          </p:cNvPr>
          <p:cNvSpPr>
            <a:spLocks noGrp="1"/>
          </p:cNvSpPr>
          <p:nvPr>
            <p:ph idx="1"/>
          </p:nvPr>
        </p:nvSpPr>
        <p:spPr>
          <a:xfrm>
            <a:off x="838200" y="2127549"/>
            <a:ext cx="10515600" cy="4049414"/>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panose="020F0502020204030204"/>
              </a:rPr>
              <a:t>Katı, yağlı ve sıcak besinler,</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 Ülser, </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Hareket, </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Heyecan, </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Ayakta durmak,</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 Bazı ilaçlar ( </a:t>
            </a:r>
            <a:r>
              <a:rPr lang="tr-TR" sz="1600" err="1">
                <a:latin typeface="Times New Roman"/>
                <a:cs typeface="Calibri" panose="020F0502020204030204"/>
              </a:rPr>
              <a:t>antikolinerjik</a:t>
            </a:r>
            <a:r>
              <a:rPr lang="tr-TR" sz="1600">
                <a:latin typeface="Times New Roman"/>
                <a:cs typeface="Calibri" panose="020F0502020204030204"/>
              </a:rPr>
              <a:t> ilaçlar, </a:t>
            </a:r>
            <a:r>
              <a:rPr lang="tr-TR" sz="1600" err="1">
                <a:latin typeface="Times New Roman"/>
                <a:cs typeface="Calibri" panose="020F0502020204030204"/>
              </a:rPr>
              <a:t>ganglion</a:t>
            </a:r>
            <a:r>
              <a:rPr lang="tr-TR" sz="1600">
                <a:latin typeface="Times New Roman"/>
                <a:cs typeface="Calibri" panose="020F0502020204030204"/>
              </a:rPr>
              <a:t> </a:t>
            </a:r>
            <a:r>
              <a:rPr lang="tr-TR" sz="1600" err="1">
                <a:latin typeface="Times New Roman"/>
                <a:cs typeface="Calibri" panose="020F0502020204030204"/>
              </a:rPr>
              <a:t>blokerleri</a:t>
            </a:r>
            <a:r>
              <a:rPr lang="tr-TR" sz="1600">
                <a:latin typeface="Times New Roman"/>
                <a:cs typeface="Calibri" panose="020F0502020204030204"/>
              </a:rPr>
              <a:t>, nikotin, morfin, beta-</a:t>
            </a:r>
            <a:r>
              <a:rPr lang="tr-TR" sz="1600" err="1">
                <a:latin typeface="Times New Roman"/>
                <a:cs typeface="Calibri" panose="020F0502020204030204"/>
              </a:rPr>
              <a:t>adrenerjik</a:t>
            </a:r>
            <a:r>
              <a:rPr lang="tr-TR" sz="1600">
                <a:latin typeface="Times New Roman"/>
                <a:cs typeface="Calibri" panose="020F0502020204030204"/>
              </a:rPr>
              <a:t> </a:t>
            </a:r>
            <a:r>
              <a:rPr lang="tr-TR" sz="1600" err="1">
                <a:latin typeface="Times New Roman"/>
                <a:cs typeface="Calibri" panose="020F0502020204030204"/>
              </a:rPr>
              <a:t>agonistler</a:t>
            </a:r>
            <a:r>
              <a:rPr lang="tr-TR" sz="1600">
                <a:latin typeface="Times New Roman"/>
                <a:cs typeface="Calibri" panose="020F0502020204030204"/>
              </a:rPr>
              <a:t> ) .</a:t>
            </a:r>
            <a:endParaRPr lang="tr-TR">
              <a:cs typeface="Calibri" panose="020F0502020204030204"/>
            </a:endParaRPr>
          </a:p>
        </p:txBody>
      </p:sp>
    </p:spTree>
    <p:extLst>
      <p:ext uri="{BB962C8B-B14F-4D97-AF65-F5344CB8AC3E}">
        <p14:creationId xmlns:p14="http://schemas.microsoft.com/office/powerpoint/2010/main" val="437769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5878FFED-AAE0-4C04-BD17-FD0BA404BC11}"/>
              </a:ext>
            </a:extLst>
          </p:cNvPr>
          <p:cNvGraphicFramePr>
            <a:graphicFrameLocks noGrp="1"/>
          </p:cNvGraphicFramePr>
          <p:nvPr>
            <p:ph idx="1"/>
            <p:extLst>
              <p:ext uri="{D42A27DB-BD31-4B8C-83A1-F6EECF244321}">
                <p14:modId xmlns:p14="http://schemas.microsoft.com/office/powerpoint/2010/main" val="3755206532"/>
              </p:ext>
            </p:extLst>
          </p:nvPr>
        </p:nvGraphicFramePr>
        <p:xfrm>
          <a:off x="895709" y="1394304"/>
          <a:ext cx="10515583" cy="4399280"/>
        </p:xfrm>
        <a:graphic>
          <a:graphicData uri="http://schemas.openxmlformats.org/drawingml/2006/table">
            <a:tbl>
              <a:tblPr firstRow="1" bandRow="1">
                <a:tableStyleId>{5C22544A-7EE6-4342-B048-85BDC9FD1C3A}</a:tableStyleId>
              </a:tblPr>
              <a:tblGrid>
                <a:gridCol w="2746075">
                  <a:extLst>
                    <a:ext uri="{9D8B030D-6E8A-4147-A177-3AD203B41FA5}">
                      <a16:colId xmlns="" xmlns:a16="http://schemas.microsoft.com/office/drawing/2014/main" val="4289528216"/>
                    </a:ext>
                  </a:extLst>
                </a:gridCol>
                <a:gridCol w="1754025">
                  <a:extLst>
                    <a:ext uri="{9D8B030D-6E8A-4147-A177-3AD203B41FA5}">
                      <a16:colId xmlns="" xmlns:a16="http://schemas.microsoft.com/office/drawing/2014/main" val="2115244730"/>
                    </a:ext>
                  </a:extLst>
                </a:gridCol>
                <a:gridCol w="1809245">
                  <a:extLst>
                    <a:ext uri="{9D8B030D-6E8A-4147-A177-3AD203B41FA5}">
                      <a16:colId xmlns="" xmlns:a16="http://schemas.microsoft.com/office/drawing/2014/main" val="3867449702"/>
                    </a:ext>
                  </a:extLst>
                </a:gridCol>
                <a:gridCol w="2103119">
                  <a:extLst>
                    <a:ext uri="{9D8B030D-6E8A-4147-A177-3AD203B41FA5}">
                      <a16:colId xmlns="" xmlns:a16="http://schemas.microsoft.com/office/drawing/2014/main" val="3296525521"/>
                    </a:ext>
                  </a:extLst>
                </a:gridCol>
                <a:gridCol w="2103119">
                  <a:extLst>
                    <a:ext uri="{9D8B030D-6E8A-4147-A177-3AD203B41FA5}">
                      <a16:colId xmlns="" xmlns:a16="http://schemas.microsoft.com/office/drawing/2014/main" val="720677934"/>
                    </a:ext>
                  </a:extLst>
                </a:gridCol>
              </a:tblGrid>
              <a:tr h="370840">
                <a:tc>
                  <a:txBody>
                    <a:bodyPr/>
                    <a:lstStyle/>
                    <a:p>
                      <a:pPr algn="ctr"/>
                      <a:r>
                        <a:rPr lang="tr-TR" sz="1600" b="1" i="0" u="none" strike="noStrike" noProof="0">
                          <a:solidFill>
                            <a:srgbClr val="000000"/>
                          </a:solidFill>
                          <a:latin typeface="Times New Roman"/>
                        </a:rPr>
                        <a:t>SİTOKROM P-450 İZOENZİM SUBSTRAT, İNHİBİTÖR VE İNDÜKLEYİCİLERİ</a:t>
                      </a:r>
                      <a:endParaRPr lang="tr-TR" sz="1600">
                        <a:solidFill>
                          <a:srgbClr val="000000"/>
                        </a:solidFill>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extLst>
                  <a:ext uri="{0D108BD9-81ED-4DB2-BD59-A6C34878D82A}">
                    <a16:rowId xmlns="" xmlns:a16="http://schemas.microsoft.com/office/drawing/2014/main" val="488037533"/>
                  </a:ext>
                </a:extLst>
              </a:tr>
              <a:tr h="370840">
                <a:tc>
                  <a:txBody>
                    <a:bodyPr/>
                    <a:lstStyle/>
                    <a:p>
                      <a:pPr lvl="0" algn="ctr">
                        <a:buNone/>
                      </a:pPr>
                      <a:r>
                        <a:rPr lang="tr-TR" sz="1600" b="1" i="0" u="none" strike="noStrike" noProof="0">
                          <a:latin typeface="Times New Roman"/>
                        </a:rPr>
                        <a:t>İZOENZİM </a:t>
                      </a:r>
                      <a:endParaRPr lang="tr-TR" sz="1600">
                        <a:latin typeface="Times New Roman"/>
                      </a:endParaRPr>
                    </a:p>
                  </a:txBody>
                  <a:tcPr/>
                </a:tc>
                <a:tc>
                  <a:txBody>
                    <a:bodyPr/>
                    <a:lstStyle/>
                    <a:p>
                      <a:pPr algn="ctr"/>
                      <a:r>
                        <a:rPr lang="tr-TR" sz="1600" b="1" i="0" u="none" strike="noStrike" noProof="0">
                          <a:latin typeface="Times New Roman"/>
                        </a:rPr>
                        <a:t>SUBSTRAT</a:t>
                      </a:r>
                      <a:endParaRPr lang="tr-TR" sz="1600">
                        <a:latin typeface="Times New Roman"/>
                      </a:endParaRPr>
                    </a:p>
                  </a:txBody>
                  <a:tcPr/>
                </a:tc>
                <a:tc>
                  <a:txBody>
                    <a:bodyPr/>
                    <a:lstStyle/>
                    <a:p>
                      <a:pPr lvl="0" algn="ctr">
                        <a:buNone/>
                      </a:pPr>
                      <a:r>
                        <a:rPr lang="tr-TR" sz="1600" b="1" i="0" u="none" strike="noStrike" noProof="0">
                          <a:latin typeface="Times New Roman"/>
                        </a:rPr>
                        <a:t>SUBSTRAT</a:t>
                      </a:r>
                      <a:endParaRPr lang="tr-TR" sz="1600">
                        <a:latin typeface="Times New Roman"/>
                      </a:endParaRPr>
                    </a:p>
                  </a:txBody>
                  <a:tcPr/>
                </a:tc>
                <a:tc>
                  <a:txBody>
                    <a:bodyPr/>
                    <a:lstStyle/>
                    <a:p>
                      <a:pPr algn="ctr"/>
                      <a:r>
                        <a:rPr lang="tr-TR" sz="1600" b="1" i="0" u="none" strike="noStrike" noProof="0">
                          <a:latin typeface="Times New Roman"/>
                        </a:rPr>
                        <a:t>İNHİBİTÖR </a:t>
                      </a:r>
                      <a:endParaRPr lang="tr-TR" sz="1600">
                        <a:latin typeface="Times New Roman"/>
                      </a:endParaRPr>
                    </a:p>
                  </a:txBody>
                  <a:tcPr/>
                </a:tc>
                <a:tc>
                  <a:txBody>
                    <a:bodyPr/>
                    <a:lstStyle/>
                    <a:p>
                      <a:pPr algn="ctr"/>
                      <a:r>
                        <a:rPr lang="tr-TR" sz="1600" b="1" i="0" u="none" strike="noStrike" noProof="0">
                          <a:latin typeface="Times New Roman"/>
                        </a:rPr>
                        <a:t>İNDÜKLEYİCİ</a:t>
                      </a:r>
                      <a:endParaRPr lang="tr-TR" sz="1600">
                        <a:latin typeface="Times New Roman"/>
                      </a:endParaRPr>
                    </a:p>
                  </a:txBody>
                  <a:tcPr/>
                </a:tc>
                <a:extLst>
                  <a:ext uri="{0D108BD9-81ED-4DB2-BD59-A6C34878D82A}">
                    <a16:rowId xmlns="" xmlns:a16="http://schemas.microsoft.com/office/drawing/2014/main" val="1299307662"/>
                  </a:ext>
                </a:extLst>
              </a:tr>
              <a:tr h="370840">
                <a:tc>
                  <a:txBody>
                    <a:bodyPr/>
                    <a:lstStyle/>
                    <a:p>
                      <a:pPr algn="ctr"/>
                      <a:endParaRPr lang="tr-TR"/>
                    </a:p>
                  </a:txBody>
                  <a:tcPr/>
                </a:tc>
                <a:tc>
                  <a:txBody>
                    <a:bodyPr/>
                    <a:lstStyle/>
                    <a:p>
                      <a:pPr algn="ctr"/>
                      <a:r>
                        <a:rPr lang="tr-TR" sz="1600" err="1">
                          <a:latin typeface="Times New Roman"/>
                        </a:rPr>
                        <a:t>Ergotamin</a:t>
                      </a:r>
                      <a:r>
                        <a:rPr lang="tr-TR" sz="1600">
                          <a:latin typeface="Times New Roman"/>
                        </a:rPr>
                        <a:t> </a:t>
                      </a:r>
                    </a:p>
                  </a:txBody>
                  <a:tcPr/>
                </a:tc>
                <a:tc>
                  <a:txBody>
                    <a:bodyPr/>
                    <a:lstStyle/>
                    <a:p>
                      <a:pPr algn="ctr"/>
                      <a:r>
                        <a:rPr lang="tr-TR" sz="1600" err="1">
                          <a:latin typeface="Times New Roman"/>
                        </a:rPr>
                        <a:t>Sertralin</a:t>
                      </a:r>
                    </a:p>
                  </a:txBody>
                  <a:tcPr/>
                </a:tc>
                <a:tc>
                  <a:txBody>
                    <a:bodyPr/>
                    <a:lstStyle/>
                    <a:p>
                      <a:pPr algn="ctr"/>
                      <a:r>
                        <a:rPr lang="tr-TR" sz="1600" err="1">
                          <a:latin typeface="Times New Roman"/>
                        </a:rPr>
                        <a:t>Metilprednizolon</a:t>
                      </a:r>
                    </a:p>
                  </a:txBody>
                  <a:tcPr/>
                </a:tc>
                <a:tc>
                  <a:txBody>
                    <a:bodyPr/>
                    <a:lstStyle/>
                    <a:p>
                      <a:pPr algn="ctr"/>
                      <a:endParaRPr lang="tr-TR"/>
                    </a:p>
                  </a:txBody>
                  <a:tcPr/>
                </a:tc>
                <a:extLst>
                  <a:ext uri="{0D108BD9-81ED-4DB2-BD59-A6C34878D82A}">
                    <a16:rowId xmlns="" xmlns:a16="http://schemas.microsoft.com/office/drawing/2014/main" val="3770259645"/>
                  </a:ext>
                </a:extLst>
              </a:tr>
              <a:tr h="370840">
                <a:tc>
                  <a:txBody>
                    <a:bodyPr/>
                    <a:lstStyle/>
                    <a:p>
                      <a:pPr algn="ctr"/>
                      <a:endParaRPr lang="tr-TR"/>
                    </a:p>
                  </a:txBody>
                  <a:tcPr/>
                </a:tc>
                <a:tc>
                  <a:txBody>
                    <a:bodyPr/>
                    <a:lstStyle/>
                    <a:p>
                      <a:pPr algn="ctr"/>
                      <a:r>
                        <a:rPr lang="tr-TR" sz="1600" err="1">
                          <a:latin typeface="Times New Roman"/>
                        </a:rPr>
                        <a:t>Etinilöstradiol</a:t>
                      </a:r>
                    </a:p>
                  </a:txBody>
                  <a:tcPr/>
                </a:tc>
                <a:tc>
                  <a:txBody>
                    <a:bodyPr/>
                    <a:lstStyle/>
                    <a:p>
                      <a:pPr algn="ctr"/>
                      <a:r>
                        <a:rPr lang="tr-TR" sz="1600" err="1">
                          <a:latin typeface="Times New Roman"/>
                        </a:rPr>
                        <a:t>Siklofosfamid</a:t>
                      </a:r>
                    </a:p>
                  </a:txBody>
                  <a:tcPr/>
                </a:tc>
                <a:tc>
                  <a:txBody>
                    <a:bodyPr/>
                    <a:lstStyle/>
                    <a:p>
                      <a:pPr algn="ctr"/>
                      <a:r>
                        <a:rPr lang="tr-TR" sz="1600" err="1">
                          <a:latin typeface="Times New Roman"/>
                        </a:rPr>
                        <a:t>Metronidazol</a:t>
                      </a:r>
                    </a:p>
                  </a:txBody>
                  <a:tcPr/>
                </a:tc>
                <a:tc>
                  <a:txBody>
                    <a:bodyPr/>
                    <a:lstStyle/>
                    <a:p>
                      <a:pPr algn="ctr"/>
                      <a:endParaRPr lang="tr-TR"/>
                    </a:p>
                  </a:txBody>
                  <a:tcPr/>
                </a:tc>
                <a:extLst>
                  <a:ext uri="{0D108BD9-81ED-4DB2-BD59-A6C34878D82A}">
                    <a16:rowId xmlns="" xmlns:a16="http://schemas.microsoft.com/office/drawing/2014/main" val="3909398574"/>
                  </a:ext>
                </a:extLst>
              </a:tr>
              <a:tr h="370840">
                <a:tc>
                  <a:txBody>
                    <a:bodyPr/>
                    <a:lstStyle/>
                    <a:p>
                      <a:pPr algn="ctr"/>
                      <a:endParaRPr lang="tr-TR"/>
                    </a:p>
                  </a:txBody>
                  <a:tcPr/>
                </a:tc>
                <a:tc>
                  <a:txBody>
                    <a:bodyPr/>
                    <a:lstStyle/>
                    <a:p>
                      <a:pPr algn="ctr"/>
                      <a:r>
                        <a:rPr lang="tr-TR" sz="1600" err="1">
                          <a:latin typeface="Times New Roman"/>
                        </a:rPr>
                        <a:t>Etoposid</a:t>
                      </a:r>
                    </a:p>
                  </a:txBody>
                  <a:tcPr/>
                </a:tc>
                <a:tc>
                  <a:txBody>
                    <a:bodyPr/>
                    <a:lstStyle/>
                    <a:p>
                      <a:pPr algn="ctr"/>
                      <a:r>
                        <a:rPr lang="tr-TR" sz="1600" err="1">
                          <a:latin typeface="Times New Roman"/>
                        </a:rPr>
                        <a:t>Siklosporin</a:t>
                      </a:r>
                    </a:p>
                  </a:txBody>
                  <a:tcPr/>
                </a:tc>
                <a:tc>
                  <a:txBody>
                    <a:bodyPr/>
                    <a:lstStyle/>
                    <a:p>
                      <a:pPr algn="ctr"/>
                      <a:r>
                        <a:rPr lang="tr-TR" sz="1600" err="1">
                          <a:latin typeface="Times New Roman"/>
                        </a:rPr>
                        <a:t>Mibefranil</a:t>
                      </a:r>
                    </a:p>
                  </a:txBody>
                  <a:tcPr/>
                </a:tc>
                <a:tc>
                  <a:txBody>
                    <a:bodyPr/>
                    <a:lstStyle/>
                    <a:p>
                      <a:pPr algn="ctr"/>
                      <a:endParaRPr lang="tr-TR"/>
                    </a:p>
                  </a:txBody>
                  <a:tcPr/>
                </a:tc>
                <a:extLst>
                  <a:ext uri="{0D108BD9-81ED-4DB2-BD59-A6C34878D82A}">
                    <a16:rowId xmlns="" xmlns:a16="http://schemas.microsoft.com/office/drawing/2014/main" val="1442922531"/>
                  </a:ext>
                </a:extLst>
              </a:tr>
              <a:tr h="370840">
                <a:tc>
                  <a:txBody>
                    <a:bodyPr/>
                    <a:lstStyle/>
                    <a:p>
                      <a:pPr algn="ctr"/>
                      <a:endParaRPr lang="tr-TR"/>
                    </a:p>
                  </a:txBody>
                  <a:tcPr/>
                </a:tc>
                <a:tc>
                  <a:txBody>
                    <a:bodyPr/>
                    <a:lstStyle/>
                    <a:p>
                      <a:pPr algn="ctr"/>
                      <a:r>
                        <a:rPr lang="tr-TR" sz="1600" err="1">
                          <a:latin typeface="Times New Roman"/>
                        </a:rPr>
                        <a:t>Felodipin</a:t>
                      </a:r>
                    </a:p>
                  </a:txBody>
                  <a:tcPr/>
                </a:tc>
                <a:tc>
                  <a:txBody>
                    <a:bodyPr/>
                    <a:lstStyle/>
                    <a:p>
                      <a:pPr algn="ctr"/>
                      <a:r>
                        <a:rPr lang="tr-TR" sz="1600" err="1">
                          <a:latin typeface="Times New Roman"/>
                        </a:rPr>
                        <a:t>Simvastatin</a:t>
                      </a:r>
                    </a:p>
                  </a:txBody>
                  <a:tcPr/>
                </a:tc>
                <a:tc>
                  <a:txBody>
                    <a:bodyPr/>
                    <a:lstStyle/>
                    <a:p>
                      <a:pPr algn="ctr"/>
                      <a:r>
                        <a:rPr lang="tr-TR" sz="1600" err="1">
                          <a:latin typeface="Times New Roman"/>
                        </a:rPr>
                        <a:t>Mikonazol</a:t>
                      </a:r>
                    </a:p>
                  </a:txBody>
                  <a:tcPr/>
                </a:tc>
                <a:tc>
                  <a:txBody>
                    <a:bodyPr/>
                    <a:lstStyle/>
                    <a:p>
                      <a:pPr algn="ctr"/>
                      <a:endParaRPr lang="tr-TR"/>
                    </a:p>
                  </a:txBody>
                  <a:tcPr/>
                </a:tc>
                <a:extLst>
                  <a:ext uri="{0D108BD9-81ED-4DB2-BD59-A6C34878D82A}">
                    <a16:rowId xmlns="" xmlns:a16="http://schemas.microsoft.com/office/drawing/2014/main" val="3616922968"/>
                  </a:ext>
                </a:extLst>
              </a:tr>
              <a:tr h="370840">
                <a:tc>
                  <a:txBody>
                    <a:bodyPr/>
                    <a:lstStyle/>
                    <a:p>
                      <a:pPr algn="ctr"/>
                      <a:endParaRPr lang="tr-TR"/>
                    </a:p>
                  </a:txBody>
                  <a:tcPr/>
                </a:tc>
                <a:tc>
                  <a:txBody>
                    <a:bodyPr/>
                    <a:lstStyle/>
                    <a:p>
                      <a:pPr algn="ctr"/>
                      <a:r>
                        <a:rPr lang="tr-TR" sz="1600" err="1">
                          <a:latin typeface="Times New Roman"/>
                        </a:rPr>
                        <a:t>Fentanil</a:t>
                      </a:r>
                    </a:p>
                  </a:txBody>
                  <a:tcPr/>
                </a:tc>
                <a:tc>
                  <a:txBody>
                    <a:bodyPr/>
                    <a:lstStyle/>
                    <a:p>
                      <a:pPr algn="ctr"/>
                      <a:r>
                        <a:rPr lang="tr-TR" sz="1600" err="1">
                          <a:latin typeface="Times New Roman"/>
                        </a:rPr>
                        <a:t>Sisaprid</a:t>
                      </a:r>
                    </a:p>
                  </a:txBody>
                  <a:tcPr/>
                </a:tc>
                <a:tc>
                  <a:txBody>
                    <a:bodyPr/>
                    <a:lstStyle/>
                    <a:p>
                      <a:pPr algn="ctr"/>
                      <a:r>
                        <a:rPr lang="tr-TR" sz="1600" err="1">
                          <a:latin typeface="Times New Roman"/>
                        </a:rPr>
                        <a:t>Nefazodon</a:t>
                      </a:r>
                    </a:p>
                  </a:txBody>
                  <a:tcPr/>
                </a:tc>
                <a:tc>
                  <a:txBody>
                    <a:bodyPr/>
                    <a:lstStyle/>
                    <a:p>
                      <a:pPr algn="ctr"/>
                      <a:endParaRPr lang="tr-TR"/>
                    </a:p>
                  </a:txBody>
                  <a:tcPr/>
                </a:tc>
                <a:extLst>
                  <a:ext uri="{0D108BD9-81ED-4DB2-BD59-A6C34878D82A}">
                    <a16:rowId xmlns="" xmlns:a16="http://schemas.microsoft.com/office/drawing/2014/main" val="670230253"/>
                  </a:ext>
                </a:extLst>
              </a:tr>
              <a:tr h="370840">
                <a:tc>
                  <a:txBody>
                    <a:bodyPr/>
                    <a:lstStyle/>
                    <a:p>
                      <a:pPr algn="ctr"/>
                      <a:endParaRPr lang="tr-TR"/>
                    </a:p>
                  </a:txBody>
                  <a:tcPr/>
                </a:tc>
                <a:tc>
                  <a:txBody>
                    <a:bodyPr/>
                    <a:lstStyle/>
                    <a:p>
                      <a:pPr algn="ctr"/>
                      <a:r>
                        <a:rPr lang="tr-TR" sz="1600" err="1">
                          <a:latin typeface="Times New Roman"/>
                        </a:rPr>
                        <a:t>Finasterid</a:t>
                      </a:r>
                    </a:p>
                  </a:txBody>
                  <a:tcPr/>
                </a:tc>
                <a:tc>
                  <a:txBody>
                    <a:bodyPr/>
                    <a:lstStyle/>
                    <a:p>
                      <a:pPr algn="ctr"/>
                      <a:r>
                        <a:rPr lang="tr-TR" sz="1600" err="1">
                          <a:latin typeface="Times New Roman"/>
                        </a:rPr>
                        <a:t>Spironolakton</a:t>
                      </a:r>
                    </a:p>
                  </a:txBody>
                  <a:tcPr/>
                </a:tc>
                <a:tc>
                  <a:txBody>
                    <a:bodyPr/>
                    <a:lstStyle/>
                    <a:p>
                      <a:pPr algn="ctr"/>
                      <a:r>
                        <a:rPr lang="tr-TR" sz="1600" err="1">
                          <a:latin typeface="Times New Roman"/>
                        </a:rPr>
                        <a:t>Nifedipin</a:t>
                      </a:r>
                    </a:p>
                  </a:txBody>
                  <a:tcPr/>
                </a:tc>
                <a:tc>
                  <a:txBody>
                    <a:bodyPr/>
                    <a:lstStyle/>
                    <a:p>
                      <a:pPr algn="ctr"/>
                      <a:endParaRPr lang="tr-TR"/>
                    </a:p>
                  </a:txBody>
                  <a:tcPr/>
                </a:tc>
                <a:extLst>
                  <a:ext uri="{0D108BD9-81ED-4DB2-BD59-A6C34878D82A}">
                    <a16:rowId xmlns="" xmlns:a16="http://schemas.microsoft.com/office/drawing/2014/main" val="2912711019"/>
                  </a:ext>
                </a:extLst>
              </a:tr>
              <a:tr h="370840">
                <a:tc>
                  <a:txBody>
                    <a:bodyPr/>
                    <a:lstStyle/>
                    <a:p>
                      <a:pPr algn="ctr"/>
                      <a:endParaRPr lang="tr-TR"/>
                    </a:p>
                  </a:txBody>
                  <a:tcPr/>
                </a:tc>
                <a:tc>
                  <a:txBody>
                    <a:bodyPr/>
                    <a:lstStyle/>
                    <a:p>
                      <a:pPr algn="ctr"/>
                      <a:r>
                        <a:rPr lang="tr-TR" sz="1600" err="1">
                          <a:latin typeface="Times New Roman"/>
                        </a:rPr>
                        <a:t>Flutamid</a:t>
                      </a:r>
                    </a:p>
                  </a:txBody>
                  <a:tcPr/>
                </a:tc>
                <a:tc>
                  <a:txBody>
                    <a:bodyPr/>
                    <a:lstStyle/>
                    <a:p>
                      <a:pPr algn="ctr"/>
                      <a:r>
                        <a:rPr lang="tr-TR" sz="1600" err="1">
                          <a:latin typeface="Times New Roman"/>
                        </a:rPr>
                        <a:t>Sufantanil</a:t>
                      </a:r>
                    </a:p>
                  </a:txBody>
                  <a:tcPr/>
                </a:tc>
                <a:tc>
                  <a:txBody>
                    <a:bodyPr/>
                    <a:lstStyle/>
                    <a:p>
                      <a:pPr algn="ctr"/>
                      <a:r>
                        <a:rPr lang="tr-TR" sz="1600" err="1">
                          <a:latin typeface="Times New Roman"/>
                        </a:rPr>
                        <a:t>Nikardipin</a:t>
                      </a:r>
                    </a:p>
                  </a:txBody>
                  <a:tcPr/>
                </a:tc>
                <a:tc>
                  <a:txBody>
                    <a:bodyPr/>
                    <a:lstStyle/>
                    <a:p>
                      <a:pPr algn="ctr"/>
                      <a:endParaRPr lang="tr-TR"/>
                    </a:p>
                  </a:txBody>
                  <a:tcPr/>
                </a:tc>
                <a:extLst>
                  <a:ext uri="{0D108BD9-81ED-4DB2-BD59-A6C34878D82A}">
                    <a16:rowId xmlns="" xmlns:a16="http://schemas.microsoft.com/office/drawing/2014/main" val="2083550981"/>
                  </a:ext>
                </a:extLst>
              </a:tr>
              <a:tr h="359433">
                <a:tc>
                  <a:txBody>
                    <a:bodyPr/>
                    <a:lstStyle/>
                    <a:p>
                      <a:pPr algn="ctr"/>
                      <a:endParaRPr lang="tr-TR"/>
                    </a:p>
                  </a:txBody>
                  <a:tcPr/>
                </a:tc>
                <a:tc>
                  <a:txBody>
                    <a:bodyPr/>
                    <a:lstStyle/>
                    <a:p>
                      <a:pPr algn="ctr"/>
                      <a:r>
                        <a:rPr lang="tr-TR" sz="1600" err="1">
                          <a:latin typeface="Times New Roman"/>
                        </a:rPr>
                        <a:t>Gestoden</a:t>
                      </a:r>
                    </a:p>
                  </a:txBody>
                  <a:tcPr/>
                </a:tc>
                <a:tc>
                  <a:txBody>
                    <a:bodyPr/>
                    <a:lstStyle/>
                    <a:p>
                      <a:pPr algn="ctr"/>
                      <a:r>
                        <a:rPr lang="tr-TR" sz="1600" err="1">
                          <a:latin typeface="Times New Roman"/>
                        </a:rPr>
                        <a:t>Sülfametoksazol</a:t>
                      </a:r>
                    </a:p>
                  </a:txBody>
                  <a:tcPr/>
                </a:tc>
                <a:tc>
                  <a:txBody>
                    <a:bodyPr/>
                    <a:lstStyle/>
                    <a:p>
                      <a:pPr algn="ctr"/>
                      <a:r>
                        <a:rPr lang="tr-TR" sz="1600" err="1">
                          <a:latin typeface="Times New Roman"/>
                        </a:rPr>
                        <a:t>Norfloksasin</a:t>
                      </a:r>
                    </a:p>
                  </a:txBody>
                  <a:tcPr/>
                </a:tc>
                <a:tc>
                  <a:txBody>
                    <a:bodyPr/>
                    <a:lstStyle/>
                    <a:p>
                      <a:endParaRPr lang="tr-TR"/>
                    </a:p>
                  </a:txBody>
                  <a:tcPr/>
                </a:tc>
                <a:extLst>
                  <a:ext uri="{0D108BD9-81ED-4DB2-BD59-A6C34878D82A}">
                    <a16:rowId xmlns="" xmlns:a16="http://schemas.microsoft.com/office/drawing/2014/main" val="2365906292"/>
                  </a:ext>
                </a:extLst>
              </a:tr>
            </a:tbl>
          </a:graphicData>
        </a:graphic>
      </p:graphicFrame>
    </p:spTree>
    <p:extLst>
      <p:ext uri="{BB962C8B-B14F-4D97-AF65-F5344CB8AC3E}">
        <p14:creationId xmlns:p14="http://schemas.microsoft.com/office/powerpoint/2010/main" val="3030735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23AE4EF8-4061-476F-88FB-9A1F91D399C0}"/>
              </a:ext>
            </a:extLst>
          </p:cNvPr>
          <p:cNvGraphicFramePr>
            <a:graphicFrameLocks noGrp="1"/>
          </p:cNvGraphicFramePr>
          <p:nvPr>
            <p:ph idx="1"/>
            <p:extLst>
              <p:ext uri="{D42A27DB-BD31-4B8C-83A1-F6EECF244321}">
                <p14:modId xmlns:p14="http://schemas.microsoft.com/office/powerpoint/2010/main" val="3633921284"/>
              </p:ext>
            </p:extLst>
          </p:nvPr>
        </p:nvGraphicFramePr>
        <p:xfrm>
          <a:off x="838200" y="1825625"/>
          <a:ext cx="10554679" cy="2921000"/>
        </p:xfrm>
        <a:graphic>
          <a:graphicData uri="http://schemas.openxmlformats.org/drawingml/2006/table">
            <a:tbl>
              <a:tblPr firstRow="1" bandRow="1">
                <a:tableStyleId>{5C22544A-7EE6-4342-B048-85BDC9FD1C3A}</a:tableStyleId>
              </a:tblPr>
              <a:tblGrid>
                <a:gridCol w="3062377">
                  <a:extLst>
                    <a:ext uri="{9D8B030D-6E8A-4147-A177-3AD203B41FA5}">
                      <a16:colId xmlns="" xmlns:a16="http://schemas.microsoft.com/office/drawing/2014/main" val="3729799616"/>
                    </a:ext>
                  </a:extLst>
                </a:gridCol>
                <a:gridCol w="1725271">
                  <a:extLst>
                    <a:ext uri="{9D8B030D-6E8A-4147-A177-3AD203B41FA5}">
                      <a16:colId xmlns="" xmlns:a16="http://schemas.microsoft.com/office/drawing/2014/main" val="1241737580"/>
                    </a:ext>
                  </a:extLst>
                </a:gridCol>
                <a:gridCol w="1521686">
                  <a:extLst>
                    <a:ext uri="{9D8B030D-6E8A-4147-A177-3AD203B41FA5}">
                      <a16:colId xmlns="" xmlns:a16="http://schemas.microsoft.com/office/drawing/2014/main" val="3479750506"/>
                    </a:ext>
                  </a:extLst>
                </a:gridCol>
                <a:gridCol w="2103119">
                  <a:extLst>
                    <a:ext uri="{9D8B030D-6E8A-4147-A177-3AD203B41FA5}">
                      <a16:colId xmlns="" xmlns:a16="http://schemas.microsoft.com/office/drawing/2014/main" val="3310054671"/>
                    </a:ext>
                  </a:extLst>
                </a:gridCol>
                <a:gridCol w="2142226">
                  <a:extLst>
                    <a:ext uri="{9D8B030D-6E8A-4147-A177-3AD203B41FA5}">
                      <a16:colId xmlns="" xmlns:a16="http://schemas.microsoft.com/office/drawing/2014/main" val="3090822962"/>
                    </a:ext>
                  </a:extLst>
                </a:gridCol>
              </a:tblGrid>
              <a:tr h="1063924">
                <a:tc>
                  <a:txBody>
                    <a:bodyPr/>
                    <a:lstStyle/>
                    <a:p>
                      <a:pPr lvl="0" algn="ctr">
                        <a:buNone/>
                      </a:pPr>
                      <a:r>
                        <a:rPr lang="tr-TR" sz="1600" b="1" i="0" u="none" strike="noStrike" noProof="0">
                          <a:solidFill>
                            <a:schemeClr val="tx1"/>
                          </a:solidFill>
                          <a:latin typeface="Times New Roman"/>
                        </a:rPr>
                        <a:t>SİTOKROM P-450 İZOENZİM SUBSTRAT, İNHİBİTÖR VE İNDÜKLEYİCİLERİ</a:t>
                      </a: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extLst>
                  <a:ext uri="{0D108BD9-81ED-4DB2-BD59-A6C34878D82A}">
                    <a16:rowId xmlns="" xmlns:a16="http://schemas.microsoft.com/office/drawing/2014/main" val="1139299390"/>
                  </a:ext>
                </a:extLst>
              </a:tr>
              <a:tr h="370840">
                <a:tc>
                  <a:txBody>
                    <a:bodyPr/>
                    <a:lstStyle/>
                    <a:p>
                      <a:pPr lvl="0" algn="ctr">
                        <a:buNone/>
                      </a:pPr>
                      <a:r>
                        <a:rPr lang="tr-TR" sz="1600" b="1" i="0" u="none" strike="noStrike" noProof="0">
                          <a:latin typeface="Times New Roman"/>
                        </a:rPr>
                        <a:t>İZOENZİM </a:t>
                      </a:r>
                      <a:endParaRPr lang="tr-TR" sz="1600">
                        <a:latin typeface="Times New Roman"/>
                      </a:endParaRPr>
                    </a:p>
                  </a:txBody>
                  <a:tcPr/>
                </a:tc>
                <a:tc>
                  <a:txBody>
                    <a:bodyPr/>
                    <a:lstStyle/>
                    <a:p>
                      <a:pPr lvl="0" algn="ctr">
                        <a:buNone/>
                      </a:pPr>
                      <a:r>
                        <a:rPr lang="tr-TR" sz="1600" b="1" i="0" u="none" strike="noStrike" noProof="0">
                          <a:latin typeface="Times New Roman"/>
                        </a:rPr>
                        <a:t>SUBSTRAT</a:t>
                      </a:r>
                      <a:endParaRPr lang="tr-TR" sz="1600">
                        <a:latin typeface="Times New Roman"/>
                      </a:endParaRPr>
                    </a:p>
                  </a:txBody>
                  <a:tcPr/>
                </a:tc>
                <a:tc>
                  <a:txBody>
                    <a:bodyPr/>
                    <a:lstStyle/>
                    <a:p>
                      <a:pPr algn="ctr"/>
                      <a:r>
                        <a:rPr lang="tr-TR" sz="1600" b="1" i="0" u="none" strike="noStrike" noProof="0">
                          <a:latin typeface="Times New Roman"/>
                        </a:rPr>
                        <a:t>SUBSTRAT</a:t>
                      </a:r>
                      <a:endParaRPr lang="tr-TR" sz="1600">
                        <a:latin typeface="Times New Roman"/>
                      </a:endParaRPr>
                    </a:p>
                  </a:txBody>
                  <a:tcPr/>
                </a:tc>
                <a:tc>
                  <a:txBody>
                    <a:bodyPr/>
                    <a:lstStyle/>
                    <a:p>
                      <a:pPr lvl="0" algn="ctr">
                        <a:buNone/>
                      </a:pPr>
                      <a:r>
                        <a:rPr lang="tr-TR" sz="1600" b="1" i="0" u="none" strike="noStrike" noProof="0">
                          <a:latin typeface="Times New Roman"/>
                        </a:rPr>
                        <a:t>İNHİBİTÖR </a:t>
                      </a:r>
                      <a:endParaRPr lang="tr-TR" sz="1600">
                        <a:latin typeface="Times New Roman"/>
                      </a:endParaRPr>
                    </a:p>
                  </a:txBody>
                  <a:tcPr/>
                </a:tc>
                <a:tc>
                  <a:txBody>
                    <a:bodyPr/>
                    <a:lstStyle/>
                    <a:p>
                      <a:pPr lvl="0" algn="ctr">
                        <a:buNone/>
                      </a:pPr>
                      <a:r>
                        <a:rPr lang="tr-TR" sz="1600" b="1" i="0" u="none" strike="noStrike" noProof="0">
                          <a:latin typeface="Times New Roman"/>
                        </a:rPr>
                        <a:t>İNDÜKLEYİCİ</a:t>
                      </a:r>
                      <a:endParaRPr lang="tr-TR" sz="1600">
                        <a:latin typeface="Times New Roman"/>
                      </a:endParaRPr>
                    </a:p>
                  </a:txBody>
                  <a:tcPr/>
                </a:tc>
                <a:extLst>
                  <a:ext uri="{0D108BD9-81ED-4DB2-BD59-A6C34878D82A}">
                    <a16:rowId xmlns="" xmlns:a16="http://schemas.microsoft.com/office/drawing/2014/main" val="3223124036"/>
                  </a:ext>
                </a:extLst>
              </a:tr>
              <a:tr h="370840">
                <a:tc>
                  <a:txBody>
                    <a:bodyPr/>
                    <a:lstStyle/>
                    <a:p>
                      <a:pPr algn="ctr"/>
                      <a:endParaRPr lang="tr-TR"/>
                    </a:p>
                  </a:txBody>
                  <a:tcPr/>
                </a:tc>
                <a:tc>
                  <a:txBody>
                    <a:bodyPr/>
                    <a:lstStyle/>
                    <a:p>
                      <a:pPr algn="ctr"/>
                      <a:r>
                        <a:rPr lang="tr-TR" sz="1600" err="1">
                          <a:latin typeface="Times New Roman"/>
                        </a:rPr>
                        <a:t>İfosfamid</a:t>
                      </a:r>
                    </a:p>
                  </a:txBody>
                  <a:tcPr/>
                </a:tc>
                <a:tc>
                  <a:txBody>
                    <a:bodyPr/>
                    <a:lstStyle/>
                    <a:p>
                      <a:pPr algn="ctr"/>
                      <a:r>
                        <a:rPr lang="tr-TR" sz="1600" err="1">
                          <a:latin typeface="Times New Roman"/>
                        </a:rPr>
                        <a:t>Takrolimus</a:t>
                      </a:r>
                    </a:p>
                  </a:txBody>
                  <a:tcPr/>
                </a:tc>
                <a:tc>
                  <a:txBody>
                    <a:bodyPr/>
                    <a:lstStyle/>
                    <a:p>
                      <a:pPr algn="ctr"/>
                      <a:r>
                        <a:rPr lang="tr-TR" sz="1600" err="1">
                          <a:latin typeface="Times New Roman"/>
                        </a:rPr>
                        <a:t>Oksikonazol</a:t>
                      </a:r>
                    </a:p>
                  </a:txBody>
                  <a:tcPr/>
                </a:tc>
                <a:tc>
                  <a:txBody>
                    <a:bodyPr/>
                    <a:lstStyle/>
                    <a:p>
                      <a:pPr algn="ctr"/>
                      <a:endParaRPr lang="tr-TR"/>
                    </a:p>
                  </a:txBody>
                  <a:tcPr/>
                </a:tc>
                <a:extLst>
                  <a:ext uri="{0D108BD9-81ED-4DB2-BD59-A6C34878D82A}">
                    <a16:rowId xmlns="" xmlns:a16="http://schemas.microsoft.com/office/drawing/2014/main" val="2438333048"/>
                  </a:ext>
                </a:extLst>
              </a:tr>
              <a:tr h="370840">
                <a:tc>
                  <a:txBody>
                    <a:bodyPr/>
                    <a:lstStyle/>
                    <a:p>
                      <a:pPr algn="ctr"/>
                      <a:endParaRPr lang="tr-TR"/>
                    </a:p>
                  </a:txBody>
                  <a:tcPr/>
                </a:tc>
                <a:tc>
                  <a:txBody>
                    <a:bodyPr/>
                    <a:lstStyle/>
                    <a:p>
                      <a:pPr algn="ctr"/>
                      <a:r>
                        <a:rPr lang="tr-TR" sz="1600" err="1">
                          <a:latin typeface="Times New Roman"/>
                        </a:rPr>
                        <a:t>İndinavir</a:t>
                      </a:r>
                    </a:p>
                  </a:txBody>
                  <a:tcPr/>
                </a:tc>
                <a:tc>
                  <a:txBody>
                    <a:bodyPr/>
                    <a:lstStyle/>
                    <a:p>
                      <a:pPr algn="ctr"/>
                      <a:r>
                        <a:rPr lang="tr-TR" sz="1600" err="1">
                          <a:latin typeface="Times New Roman"/>
                        </a:rPr>
                        <a:t>Tamoksifen</a:t>
                      </a:r>
                    </a:p>
                  </a:txBody>
                  <a:tcPr/>
                </a:tc>
                <a:tc>
                  <a:txBody>
                    <a:bodyPr/>
                    <a:lstStyle/>
                    <a:p>
                      <a:pPr algn="ctr"/>
                      <a:r>
                        <a:rPr lang="tr-TR" sz="1600" err="1">
                          <a:latin typeface="Times New Roman"/>
                        </a:rPr>
                        <a:t>Prednizolon</a:t>
                      </a:r>
                    </a:p>
                  </a:txBody>
                  <a:tcPr/>
                </a:tc>
                <a:tc>
                  <a:txBody>
                    <a:bodyPr/>
                    <a:lstStyle/>
                    <a:p>
                      <a:pPr algn="ctr"/>
                      <a:endParaRPr lang="tr-TR"/>
                    </a:p>
                  </a:txBody>
                  <a:tcPr/>
                </a:tc>
                <a:extLst>
                  <a:ext uri="{0D108BD9-81ED-4DB2-BD59-A6C34878D82A}">
                    <a16:rowId xmlns="" xmlns:a16="http://schemas.microsoft.com/office/drawing/2014/main" val="782609633"/>
                  </a:ext>
                </a:extLst>
              </a:tr>
              <a:tr h="370840">
                <a:tc>
                  <a:txBody>
                    <a:bodyPr/>
                    <a:lstStyle/>
                    <a:p>
                      <a:pPr algn="ctr"/>
                      <a:endParaRPr lang="tr-TR"/>
                    </a:p>
                  </a:txBody>
                  <a:tcPr/>
                </a:tc>
                <a:tc>
                  <a:txBody>
                    <a:bodyPr/>
                    <a:lstStyle/>
                    <a:p>
                      <a:pPr algn="ctr"/>
                      <a:r>
                        <a:rPr lang="tr-TR" sz="1600" err="1">
                          <a:latin typeface="Times New Roman"/>
                        </a:rPr>
                        <a:t>İsradipin</a:t>
                      </a:r>
                      <a:r>
                        <a:rPr lang="tr-TR" sz="1600">
                          <a:latin typeface="Times New Roman"/>
                        </a:rPr>
                        <a:t> </a:t>
                      </a:r>
                    </a:p>
                  </a:txBody>
                  <a:tcPr/>
                </a:tc>
                <a:tc>
                  <a:txBody>
                    <a:bodyPr/>
                    <a:lstStyle/>
                    <a:p>
                      <a:pPr algn="ctr"/>
                      <a:r>
                        <a:rPr lang="tr-TR" sz="1600" err="1">
                          <a:latin typeface="Times New Roman"/>
                        </a:rPr>
                        <a:t>Terfenadin</a:t>
                      </a:r>
                      <a:r>
                        <a:rPr lang="tr-TR" sz="1600">
                          <a:latin typeface="Times New Roman"/>
                        </a:rPr>
                        <a:t> </a:t>
                      </a:r>
                    </a:p>
                  </a:txBody>
                  <a:tcPr/>
                </a:tc>
                <a:tc>
                  <a:txBody>
                    <a:bodyPr/>
                    <a:lstStyle/>
                    <a:p>
                      <a:pPr algn="ctr"/>
                      <a:r>
                        <a:rPr lang="tr-TR" sz="1600" err="1">
                          <a:latin typeface="Times New Roman"/>
                        </a:rPr>
                        <a:t>Ritonavir</a:t>
                      </a:r>
                    </a:p>
                  </a:txBody>
                  <a:tcPr/>
                </a:tc>
                <a:tc>
                  <a:txBody>
                    <a:bodyPr/>
                    <a:lstStyle/>
                    <a:p>
                      <a:pPr algn="ctr"/>
                      <a:endParaRPr lang="tr-TR"/>
                    </a:p>
                  </a:txBody>
                  <a:tcPr/>
                </a:tc>
                <a:extLst>
                  <a:ext uri="{0D108BD9-81ED-4DB2-BD59-A6C34878D82A}">
                    <a16:rowId xmlns="" xmlns:a16="http://schemas.microsoft.com/office/drawing/2014/main" val="2997888253"/>
                  </a:ext>
                </a:extLst>
              </a:tr>
              <a:tr h="370840">
                <a:tc>
                  <a:txBody>
                    <a:bodyPr/>
                    <a:lstStyle/>
                    <a:p>
                      <a:pPr algn="ctr"/>
                      <a:endParaRPr lang="tr-TR"/>
                    </a:p>
                  </a:txBody>
                  <a:tcPr/>
                </a:tc>
                <a:tc>
                  <a:txBody>
                    <a:bodyPr/>
                    <a:lstStyle/>
                    <a:p>
                      <a:pPr algn="ctr"/>
                      <a:r>
                        <a:rPr lang="tr-TR" sz="1600" err="1">
                          <a:latin typeface="Times New Roman"/>
                        </a:rPr>
                        <a:t>Karbamazepin</a:t>
                      </a:r>
                    </a:p>
                  </a:txBody>
                  <a:tcPr/>
                </a:tc>
                <a:tc>
                  <a:txBody>
                    <a:bodyPr/>
                    <a:lstStyle/>
                    <a:p>
                      <a:pPr algn="ctr"/>
                      <a:r>
                        <a:rPr lang="tr-TR" sz="1600">
                          <a:latin typeface="Times New Roman"/>
                        </a:rPr>
                        <a:t>Testosteron</a:t>
                      </a:r>
                    </a:p>
                  </a:txBody>
                  <a:tcPr/>
                </a:tc>
                <a:tc>
                  <a:txBody>
                    <a:bodyPr/>
                    <a:lstStyle/>
                    <a:p>
                      <a:pPr algn="ctr"/>
                      <a:r>
                        <a:rPr lang="tr-TR" sz="1600" err="1">
                          <a:latin typeface="Times New Roman"/>
                        </a:rPr>
                        <a:t>Siklosporin</a:t>
                      </a:r>
                    </a:p>
                  </a:txBody>
                  <a:tcPr/>
                </a:tc>
                <a:tc>
                  <a:txBody>
                    <a:bodyPr/>
                    <a:lstStyle/>
                    <a:p>
                      <a:pPr algn="ctr"/>
                      <a:endParaRPr lang="tr-TR"/>
                    </a:p>
                  </a:txBody>
                  <a:tcPr/>
                </a:tc>
                <a:extLst>
                  <a:ext uri="{0D108BD9-81ED-4DB2-BD59-A6C34878D82A}">
                    <a16:rowId xmlns="" xmlns:a16="http://schemas.microsoft.com/office/drawing/2014/main" val="15939418"/>
                  </a:ext>
                </a:extLst>
              </a:tr>
            </a:tbl>
          </a:graphicData>
        </a:graphic>
      </p:graphicFrame>
    </p:spTree>
    <p:extLst>
      <p:ext uri="{BB962C8B-B14F-4D97-AF65-F5344CB8AC3E}">
        <p14:creationId xmlns:p14="http://schemas.microsoft.com/office/powerpoint/2010/main" val="671571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5CF00B00-1FF0-428B-82CB-53A51E345A4A}"/>
              </a:ext>
            </a:extLst>
          </p:cNvPr>
          <p:cNvGraphicFramePr>
            <a:graphicFrameLocks noGrp="1"/>
          </p:cNvGraphicFramePr>
          <p:nvPr>
            <p:ph idx="1"/>
            <p:extLst>
              <p:ext uri="{D42A27DB-BD31-4B8C-83A1-F6EECF244321}">
                <p14:modId xmlns:p14="http://schemas.microsoft.com/office/powerpoint/2010/main" val="2966066434"/>
              </p:ext>
            </p:extLst>
          </p:nvPr>
        </p:nvGraphicFramePr>
        <p:xfrm>
          <a:off x="866955" y="1940644"/>
          <a:ext cx="10515580" cy="3551206"/>
        </p:xfrm>
        <a:graphic>
          <a:graphicData uri="http://schemas.openxmlformats.org/drawingml/2006/table">
            <a:tbl>
              <a:tblPr firstRow="1" bandRow="1">
                <a:tableStyleId>{5C22544A-7EE6-4342-B048-85BDC9FD1C3A}</a:tableStyleId>
              </a:tblPr>
              <a:tblGrid>
                <a:gridCol w="3134264">
                  <a:extLst>
                    <a:ext uri="{9D8B030D-6E8A-4147-A177-3AD203B41FA5}">
                      <a16:colId xmlns="" xmlns:a16="http://schemas.microsoft.com/office/drawing/2014/main" val="2268554106"/>
                    </a:ext>
                  </a:extLst>
                </a:gridCol>
                <a:gridCol w="1710905">
                  <a:extLst>
                    <a:ext uri="{9D8B030D-6E8A-4147-A177-3AD203B41FA5}">
                      <a16:colId xmlns="" xmlns:a16="http://schemas.microsoft.com/office/drawing/2014/main" val="624205399"/>
                    </a:ext>
                  </a:extLst>
                </a:gridCol>
                <a:gridCol w="2285999">
                  <a:extLst>
                    <a:ext uri="{9D8B030D-6E8A-4147-A177-3AD203B41FA5}">
                      <a16:colId xmlns="" xmlns:a16="http://schemas.microsoft.com/office/drawing/2014/main" val="4166540263"/>
                    </a:ext>
                  </a:extLst>
                </a:gridCol>
                <a:gridCol w="1725274">
                  <a:extLst>
                    <a:ext uri="{9D8B030D-6E8A-4147-A177-3AD203B41FA5}">
                      <a16:colId xmlns="" xmlns:a16="http://schemas.microsoft.com/office/drawing/2014/main" val="1983436863"/>
                    </a:ext>
                  </a:extLst>
                </a:gridCol>
                <a:gridCol w="1659138">
                  <a:extLst>
                    <a:ext uri="{9D8B030D-6E8A-4147-A177-3AD203B41FA5}">
                      <a16:colId xmlns="" xmlns:a16="http://schemas.microsoft.com/office/drawing/2014/main" val="264499539"/>
                    </a:ext>
                  </a:extLst>
                </a:gridCol>
              </a:tblGrid>
              <a:tr h="1413906">
                <a:tc>
                  <a:txBody>
                    <a:bodyPr/>
                    <a:lstStyle/>
                    <a:p>
                      <a:pPr lvl="0" algn="ctr">
                        <a:buNone/>
                      </a:pPr>
                      <a:r>
                        <a:rPr lang="tr-TR" sz="1600" b="1" i="0" u="none" strike="noStrike" noProof="0">
                          <a:solidFill>
                            <a:schemeClr val="tx1"/>
                          </a:solidFill>
                          <a:latin typeface="Times New Roman"/>
                        </a:rPr>
                        <a:t>SİTOKROM P-450 İZOENZİM SUBSTRAT, İNHİBİTÖR VE İNDÜKLEYİCİLERİ</a:t>
                      </a: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extLst>
                  <a:ext uri="{0D108BD9-81ED-4DB2-BD59-A6C34878D82A}">
                    <a16:rowId xmlns="" xmlns:a16="http://schemas.microsoft.com/office/drawing/2014/main" val="2413397746"/>
                  </a:ext>
                </a:extLst>
              </a:tr>
              <a:tr h="427460">
                <a:tc>
                  <a:txBody>
                    <a:bodyPr/>
                    <a:lstStyle/>
                    <a:p>
                      <a:pPr algn="ctr"/>
                      <a:r>
                        <a:rPr lang="tr-TR" sz="1600" b="1" i="0" u="none" strike="noStrike" noProof="0">
                          <a:latin typeface="Times New Roman"/>
                        </a:rPr>
                        <a:t>İZOENZİM </a:t>
                      </a:r>
                      <a:endParaRPr lang="tr-TR" sz="1600">
                        <a:latin typeface="Times New Roman"/>
                      </a:endParaRPr>
                    </a:p>
                  </a:txBody>
                  <a:tcPr/>
                </a:tc>
                <a:tc>
                  <a:txBody>
                    <a:bodyPr/>
                    <a:lstStyle/>
                    <a:p>
                      <a:pPr lvl="0" algn="ctr">
                        <a:buNone/>
                      </a:pPr>
                      <a:r>
                        <a:rPr lang="tr-TR" sz="1600" b="1" i="0" u="none" strike="noStrike" noProof="0">
                          <a:latin typeface="Times New Roman"/>
                        </a:rPr>
                        <a:t>SUBSTRAT</a:t>
                      </a:r>
                      <a:endParaRPr lang="tr-TR" sz="1600">
                        <a:latin typeface="Times New Roman"/>
                      </a:endParaRPr>
                    </a:p>
                  </a:txBody>
                  <a:tcPr/>
                </a:tc>
                <a:tc>
                  <a:txBody>
                    <a:bodyPr/>
                    <a:lstStyle/>
                    <a:p>
                      <a:pPr lvl="0" algn="ctr">
                        <a:buNone/>
                      </a:pPr>
                      <a:r>
                        <a:rPr lang="tr-TR" sz="1600" b="1" i="0" u="none" strike="noStrike" noProof="0">
                          <a:latin typeface="Times New Roman"/>
                        </a:rPr>
                        <a:t>SUBSTRAT</a:t>
                      </a:r>
                      <a:endParaRPr lang="tr-TR" sz="1600">
                        <a:latin typeface="Times New Roman"/>
                      </a:endParaRPr>
                    </a:p>
                  </a:txBody>
                  <a:tcPr/>
                </a:tc>
                <a:tc>
                  <a:txBody>
                    <a:bodyPr/>
                    <a:lstStyle/>
                    <a:p>
                      <a:pPr lvl="0" algn="ctr">
                        <a:buNone/>
                      </a:pPr>
                      <a:r>
                        <a:rPr lang="tr-TR" sz="1600" b="1" i="0" u="none" strike="noStrike" noProof="0">
                          <a:latin typeface="Times New Roman"/>
                        </a:rPr>
                        <a:t>İNHİBİTÖR </a:t>
                      </a:r>
                      <a:endParaRPr lang="tr-TR" sz="1600">
                        <a:latin typeface="Times New Roman"/>
                      </a:endParaRPr>
                    </a:p>
                  </a:txBody>
                  <a:tcPr/>
                </a:tc>
                <a:tc>
                  <a:txBody>
                    <a:bodyPr/>
                    <a:lstStyle/>
                    <a:p>
                      <a:pPr lvl="0" algn="ctr">
                        <a:buNone/>
                      </a:pPr>
                      <a:r>
                        <a:rPr lang="tr-TR" sz="1600" b="1" i="0" u="none" strike="noStrike" noProof="0">
                          <a:latin typeface="Times New Roman"/>
                        </a:rPr>
                        <a:t>İNDÜKLEYİCİ</a:t>
                      </a:r>
                      <a:endParaRPr lang="tr-TR" sz="1600">
                        <a:latin typeface="Times New Roman"/>
                      </a:endParaRPr>
                    </a:p>
                  </a:txBody>
                  <a:tcPr/>
                </a:tc>
                <a:extLst>
                  <a:ext uri="{0D108BD9-81ED-4DB2-BD59-A6C34878D82A}">
                    <a16:rowId xmlns="" xmlns:a16="http://schemas.microsoft.com/office/drawing/2014/main" val="4169880180"/>
                  </a:ext>
                </a:extLst>
              </a:tr>
              <a:tr h="427460">
                <a:tc>
                  <a:txBody>
                    <a:bodyPr/>
                    <a:lstStyle/>
                    <a:p>
                      <a:pPr algn="ctr"/>
                      <a:endParaRPr lang="tr-TR"/>
                    </a:p>
                  </a:txBody>
                  <a:tcPr/>
                </a:tc>
                <a:tc>
                  <a:txBody>
                    <a:bodyPr/>
                    <a:lstStyle/>
                    <a:p>
                      <a:pPr algn="ctr"/>
                      <a:r>
                        <a:rPr lang="tr-TR" sz="1600" err="1">
                          <a:latin typeface="Times New Roman"/>
                        </a:rPr>
                        <a:t>Kuetipiapin</a:t>
                      </a:r>
                    </a:p>
                  </a:txBody>
                  <a:tcPr/>
                </a:tc>
                <a:tc>
                  <a:txBody>
                    <a:bodyPr/>
                    <a:lstStyle/>
                    <a:p>
                      <a:pPr algn="ctr"/>
                      <a:r>
                        <a:rPr lang="tr-TR" sz="1600" err="1">
                          <a:latin typeface="Times New Roman"/>
                        </a:rPr>
                        <a:t>Tetrahidrokannabinol</a:t>
                      </a:r>
                    </a:p>
                  </a:txBody>
                  <a:tcPr/>
                </a:tc>
                <a:tc>
                  <a:txBody>
                    <a:bodyPr/>
                    <a:lstStyle/>
                    <a:p>
                      <a:pPr algn="ctr"/>
                      <a:r>
                        <a:rPr lang="tr-TR" sz="1600" err="1">
                          <a:latin typeface="Times New Roman"/>
                        </a:rPr>
                        <a:t>Takrolimus</a:t>
                      </a:r>
                    </a:p>
                  </a:txBody>
                  <a:tcPr/>
                </a:tc>
                <a:tc>
                  <a:txBody>
                    <a:bodyPr/>
                    <a:lstStyle/>
                    <a:p>
                      <a:pPr algn="ctr"/>
                      <a:endParaRPr lang="tr-TR"/>
                    </a:p>
                  </a:txBody>
                  <a:tcPr/>
                </a:tc>
                <a:extLst>
                  <a:ext uri="{0D108BD9-81ED-4DB2-BD59-A6C34878D82A}">
                    <a16:rowId xmlns="" xmlns:a16="http://schemas.microsoft.com/office/drawing/2014/main" val="3181299910"/>
                  </a:ext>
                </a:extLst>
              </a:tr>
              <a:tr h="427460">
                <a:tc>
                  <a:txBody>
                    <a:bodyPr/>
                    <a:lstStyle/>
                    <a:p>
                      <a:pPr algn="ctr"/>
                      <a:endParaRPr lang="tr-TR"/>
                    </a:p>
                  </a:txBody>
                  <a:tcPr/>
                </a:tc>
                <a:tc>
                  <a:txBody>
                    <a:bodyPr/>
                    <a:lstStyle/>
                    <a:p>
                      <a:pPr algn="ctr"/>
                      <a:r>
                        <a:rPr lang="tr-TR" sz="1600" err="1">
                          <a:latin typeface="Times New Roman"/>
                        </a:rPr>
                        <a:t>Kinidin</a:t>
                      </a:r>
                    </a:p>
                  </a:txBody>
                  <a:tcPr/>
                </a:tc>
                <a:tc>
                  <a:txBody>
                    <a:bodyPr/>
                    <a:lstStyle/>
                    <a:p>
                      <a:pPr algn="ctr"/>
                      <a:r>
                        <a:rPr lang="tr-TR" sz="1600" err="1">
                          <a:latin typeface="Times New Roman"/>
                        </a:rPr>
                        <a:t>Binol</a:t>
                      </a:r>
                    </a:p>
                  </a:txBody>
                  <a:tcPr/>
                </a:tc>
                <a:tc>
                  <a:txBody>
                    <a:bodyPr/>
                    <a:lstStyle/>
                    <a:p>
                      <a:pPr algn="ctr"/>
                      <a:r>
                        <a:rPr lang="tr-TR" sz="1600" err="1">
                          <a:latin typeface="Times New Roman"/>
                        </a:rPr>
                        <a:t>Telitromisin</a:t>
                      </a:r>
                    </a:p>
                  </a:txBody>
                  <a:tcPr/>
                </a:tc>
                <a:tc>
                  <a:txBody>
                    <a:bodyPr/>
                    <a:lstStyle/>
                    <a:p>
                      <a:pPr algn="ctr"/>
                      <a:endParaRPr lang="tr-TR"/>
                    </a:p>
                  </a:txBody>
                  <a:tcPr/>
                </a:tc>
                <a:extLst>
                  <a:ext uri="{0D108BD9-81ED-4DB2-BD59-A6C34878D82A}">
                    <a16:rowId xmlns="" xmlns:a16="http://schemas.microsoft.com/office/drawing/2014/main" val="1677537819"/>
                  </a:ext>
                </a:extLst>
              </a:tr>
              <a:tr h="427460">
                <a:tc>
                  <a:txBody>
                    <a:bodyPr/>
                    <a:lstStyle/>
                    <a:p>
                      <a:pPr algn="ctr"/>
                      <a:endParaRPr lang="tr-TR"/>
                    </a:p>
                  </a:txBody>
                  <a:tcPr/>
                </a:tc>
                <a:tc>
                  <a:txBody>
                    <a:bodyPr/>
                    <a:lstStyle/>
                    <a:p>
                      <a:pPr algn="ctr"/>
                      <a:r>
                        <a:rPr lang="tr-TR" sz="1600">
                          <a:latin typeface="Times New Roman"/>
                        </a:rPr>
                        <a:t>Kinin</a:t>
                      </a:r>
                    </a:p>
                  </a:txBody>
                  <a:tcPr/>
                </a:tc>
                <a:tc>
                  <a:txBody>
                    <a:bodyPr/>
                    <a:lstStyle/>
                    <a:p>
                      <a:pPr algn="ctr"/>
                      <a:r>
                        <a:rPr lang="tr-TR" sz="1600" err="1">
                          <a:latin typeface="Times New Roman"/>
                        </a:rPr>
                        <a:t>Triazolam</a:t>
                      </a:r>
                      <a:r>
                        <a:rPr lang="tr-TR" sz="1600">
                          <a:latin typeface="Times New Roman"/>
                        </a:rPr>
                        <a:t> </a:t>
                      </a:r>
                    </a:p>
                  </a:txBody>
                  <a:tcPr/>
                </a:tc>
                <a:tc>
                  <a:txBody>
                    <a:bodyPr/>
                    <a:lstStyle/>
                    <a:p>
                      <a:pPr algn="ctr"/>
                      <a:r>
                        <a:rPr lang="tr-TR" sz="1600" err="1">
                          <a:latin typeface="Times New Roman"/>
                        </a:rPr>
                        <a:t>Troleandomisin</a:t>
                      </a:r>
                    </a:p>
                  </a:txBody>
                  <a:tcPr/>
                </a:tc>
                <a:tc>
                  <a:txBody>
                    <a:bodyPr/>
                    <a:lstStyle/>
                    <a:p>
                      <a:pPr algn="ctr"/>
                      <a:endParaRPr lang="tr-TR"/>
                    </a:p>
                  </a:txBody>
                  <a:tcPr/>
                </a:tc>
                <a:extLst>
                  <a:ext uri="{0D108BD9-81ED-4DB2-BD59-A6C34878D82A}">
                    <a16:rowId xmlns="" xmlns:a16="http://schemas.microsoft.com/office/drawing/2014/main" val="3402345792"/>
                  </a:ext>
                </a:extLst>
              </a:tr>
              <a:tr h="427460">
                <a:tc>
                  <a:txBody>
                    <a:bodyPr/>
                    <a:lstStyle/>
                    <a:p>
                      <a:pPr algn="ctr"/>
                      <a:endParaRPr lang="tr-TR"/>
                    </a:p>
                  </a:txBody>
                  <a:tcPr/>
                </a:tc>
                <a:tc>
                  <a:txBody>
                    <a:bodyPr/>
                    <a:lstStyle/>
                    <a:p>
                      <a:pPr algn="ctr"/>
                      <a:r>
                        <a:rPr lang="tr-TR" sz="1600">
                          <a:latin typeface="Times New Roman"/>
                        </a:rPr>
                        <a:t>Kokain</a:t>
                      </a:r>
                    </a:p>
                  </a:txBody>
                  <a:tcPr/>
                </a:tc>
                <a:tc>
                  <a:txBody>
                    <a:bodyPr/>
                    <a:lstStyle/>
                    <a:p>
                      <a:pPr algn="ctr"/>
                      <a:r>
                        <a:rPr lang="tr-TR" sz="1600" err="1">
                          <a:latin typeface="Times New Roman"/>
                        </a:rPr>
                        <a:t>Troleandomisin</a:t>
                      </a:r>
                    </a:p>
                  </a:txBody>
                  <a:tcPr/>
                </a:tc>
                <a:tc>
                  <a:txBody>
                    <a:bodyPr/>
                    <a:lstStyle/>
                    <a:p>
                      <a:pPr algn="ctr"/>
                      <a:r>
                        <a:rPr lang="tr-TR" sz="1600" err="1">
                          <a:latin typeface="Times New Roman"/>
                        </a:rPr>
                        <a:t>Verapamil</a:t>
                      </a:r>
                    </a:p>
                  </a:txBody>
                  <a:tcPr/>
                </a:tc>
                <a:tc>
                  <a:txBody>
                    <a:bodyPr/>
                    <a:lstStyle/>
                    <a:p>
                      <a:endParaRPr lang="tr-TR"/>
                    </a:p>
                  </a:txBody>
                  <a:tcPr/>
                </a:tc>
                <a:extLst>
                  <a:ext uri="{0D108BD9-81ED-4DB2-BD59-A6C34878D82A}">
                    <a16:rowId xmlns="" xmlns:a16="http://schemas.microsoft.com/office/drawing/2014/main" val="232349531"/>
                  </a:ext>
                </a:extLst>
              </a:tr>
            </a:tbl>
          </a:graphicData>
        </a:graphic>
      </p:graphicFrame>
    </p:spTree>
    <p:extLst>
      <p:ext uri="{BB962C8B-B14F-4D97-AF65-F5344CB8AC3E}">
        <p14:creationId xmlns:p14="http://schemas.microsoft.com/office/powerpoint/2010/main" val="1679202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747423C2-C152-4DD5-A5B8-78CE58948541}"/>
              </a:ext>
            </a:extLst>
          </p:cNvPr>
          <p:cNvGraphicFramePr>
            <a:graphicFrameLocks noGrp="1"/>
          </p:cNvGraphicFramePr>
          <p:nvPr>
            <p:ph idx="1"/>
            <p:extLst>
              <p:ext uri="{D42A27DB-BD31-4B8C-83A1-F6EECF244321}">
                <p14:modId xmlns:p14="http://schemas.microsoft.com/office/powerpoint/2010/main" val="2150817754"/>
              </p:ext>
            </p:extLst>
          </p:nvPr>
        </p:nvGraphicFramePr>
        <p:xfrm>
          <a:off x="852578" y="1092380"/>
          <a:ext cx="10515577" cy="4374300"/>
        </p:xfrm>
        <a:graphic>
          <a:graphicData uri="http://schemas.openxmlformats.org/drawingml/2006/table">
            <a:tbl>
              <a:tblPr firstRow="1" bandRow="1">
                <a:tableStyleId>{5C22544A-7EE6-4342-B048-85BDC9FD1C3A}</a:tableStyleId>
              </a:tblPr>
              <a:tblGrid>
                <a:gridCol w="2242867">
                  <a:extLst>
                    <a:ext uri="{9D8B030D-6E8A-4147-A177-3AD203B41FA5}">
                      <a16:colId xmlns="" xmlns:a16="http://schemas.microsoft.com/office/drawing/2014/main" val="3633589441"/>
                    </a:ext>
                  </a:extLst>
                </a:gridCol>
                <a:gridCol w="2376270">
                  <a:extLst>
                    <a:ext uri="{9D8B030D-6E8A-4147-A177-3AD203B41FA5}">
                      <a16:colId xmlns="" xmlns:a16="http://schemas.microsoft.com/office/drawing/2014/main" val="819363931"/>
                    </a:ext>
                  </a:extLst>
                </a:gridCol>
                <a:gridCol w="1690202">
                  <a:extLst>
                    <a:ext uri="{9D8B030D-6E8A-4147-A177-3AD203B41FA5}">
                      <a16:colId xmlns="" xmlns:a16="http://schemas.microsoft.com/office/drawing/2014/main" val="2198690571"/>
                    </a:ext>
                  </a:extLst>
                </a:gridCol>
                <a:gridCol w="2103119">
                  <a:extLst>
                    <a:ext uri="{9D8B030D-6E8A-4147-A177-3AD203B41FA5}">
                      <a16:colId xmlns="" xmlns:a16="http://schemas.microsoft.com/office/drawing/2014/main" val="3511853138"/>
                    </a:ext>
                  </a:extLst>
                </a:gridCol>
                <a:gridCol w="2103119">
                  <a:extLst>
                    <a:ext uri="{9D8B030D-6E8A-4147-A177-3AD203B41FA5}">
                      <a16:colId xmlns="" xmlns:a16="http://schemas.microsoft.com/office/drawing/2014/main" val="83177840"/>
                    </a:ext>
                  </a:extLst>
                </a:gridCol>
              </a:tblGrid>
              <a:tr h="1130468">
                <a:tc>
                  <a:txBody>
                    <a:bodyPr/>
                    <a:lstStyle/>
                    <a:p>
                      <a:pPr lvl="0" algn="ctr">
                        <a:buNone/>
                      </a:pPr>
                      <a:r>
                        <a:rPr lang="tr-TR" sz="1600" b="1" i="0" u="none" strike="noStrike" noProof="0">
                          <a:solidFill>
                            <a:schemeClr val="tx1"/>
                          </a:solidFill>
                          <a:latin typeface="Times New Roman"/>
                        </a:rPr>
                        <a:t>SİTOKROM P-450 İZOENZİM SUBSTRAT, İNHİBİTÖR VE İNDÜKLEYİCİLERİ</a:t>
                      </a: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tc>
                  <a:txBody>
                    <a:bodyPr/>
                    <a:lstStyle/>
                    <a:p>
                      <a:pPr algn="ctr"/>
                      <a:endParaRPr lang="tr-TR" sz="1600">
                        <a:latin typeface="Times New Roman"/>
                      </a:endParaRPr>
                    </a:p>
                  </a:txBody>
                  <a:tcPr/>
                </a:tc>
                <a:extLst>
                  <a:ext uri="{0D108BD9-81ED-4DB2-BD59-A6C34878D82A}">
                    <a16:rowId xmlns="" xmlns:a16="http://schemas.microsoft.com/office/drawing/2014/main" val="3086266580"/>
                  </a:ext>
                </a:extLst>
              </a:tr>
              <a:tr h="496908">
                <a:tc>
                  <a:txBody>
                    <a:bodyPr/>
                    <a:lstStyle/>
                    <a:p>
                      <a:pPr lvl="0" algn="ctr">
                        <a:buNone/>
                      </a:pPr>
                      <a:r>
                        <a:rPr lang="tr-TR" sz="1600" b="1" i="0" u="none" strike="noStrike" noProof="0">
                          <a:latin typeface="Times New Roman"/>
                        </a:rPr>
                        <a:t>İZOENZİM </a:t>
                      </a:r>
                    </a:p>
                  </a:txBody>
                  <a:tcPr/>
                </a:tc>
                <a:tc>
                  <a:txBody>
                    <a:bodyPr/>
                    <a:lstStyle/>
                    <a:p>
                      <a:pPr lvl="0" algn="ctr">
                        <a:buNone/>
                      </a:pPr>
                      <a:r>
                        <a:rPr lang="tr-TR" sz="1600" b="1" i="0" u="none" strike="noStrike" noProof="0">
                          <a:latin typeface="Times New Roman"/>
                        </a:rPr>
                        <a:t>SUBSTRAT</a:t>
                      </a:r>
                      <a:endParaRPr lang="tr-TR" sz="1600">
                        <a:latin typeface="Times New Roman"/>
                      </a:endParaRPr>
                    </a:p>
                  </a:txBody>
                  <a:tcPr/>
                </a:tc>
                <a:tc>
                  <a:txBody>
                    <a:bodyPr/>
                    <a:lstStyle/>
                    <a:p>
                      <a:pPr algn="ctr"/>
                      <a:r>
                        <a:rPr lang="tr-TR" sz="1600" b="1" i="0" u="none" strike="noStrike" noProof="0">
                          <a:latin typeface="Times New Roman"/>
                        </a:rPr>
                        <a:t>SUBSTRAT</a:t>
                      </a:r>
                      <a:endParaRPr lang="tr-TR" sz="1600">
                        <a:latin typeface="Times New Roman"/>
                      </a:endParaRPr>
                    </a:p>
                  </a:txBody>
                  <a:tcPr/>
                </a:tc>
                <a:tc>
                  <a:txBody>
                    <a:bodyPr/>
                    <a:lstStyle/>
                    <a:p>
                      <a:pPr lvl="0" algn="ctr">
                        <a:buNone/>
                      </a:pPr>
                      <a:r>
                        <a:rPr lang="tr-TR" sz="1600" b="1" i="0" u="none" strike="noStrike" noProof="0">
                          <a:latin typeface="Times New Roman"/>
                        </a:rPr>
                        <a:t>İNHİBİTÖR </a:t>
                      </a:r>
                      <a:endParaRPr lang="tr-TR" sz="1600">
                        <a:latin typeface="Times New Roman"/>
                      </a:endParaRPr>
                    </a:p>
                  </a:txBody>
                  <a:tcPr/>
                </a:tc>
                <a:tc>
                  <a:txBody>
                    <a:bodyPr/>
                    <a:lstStyle/>
                    <a:p>
                      <a:pPr lvl="0" algn="ctr">
                        <a:lnSpc>
                          <a:spcPct val="100000"/>
                        </a:lnSpc>
                        <a:spcBef>
                          <a:spcPts val="0"/>
                        </a:spcBef>
                        <a:spcAft>
                          <a:spcPts val="0"/>
                        </a:spcAft>
                        <a:buNone/>
                      </a:pPr>
                      <a:r>
                        <a:rPr lang="tr-TR" sz="1600" b="1" i="0" u="none" strike="noStrike" noProof="0">
                          <a:latin typeface="Times New Roman"/>
                        </a:rPr>
                        <a:t>İNDÜKLEYİCİ</a:t>
                      </a:r>
                      <a:endParaRPr lang="tr-TR" sz="1600" b="0" i="0" u="none" strike="noStrike" noProof="0">
                        <a:latin typeface="Times New Roman"/>
                      </a:endParaRPr>
                    </a:p>
                    <a:p>
                      <a:pPr lvl="0" algn="ctr">
                        <a:buNone/>
                      </a:pPr>
                      <a:endParaRPr lang="tr-TR" sz="1600">
                        <a:latin typeface="Times New Roman"/>
                      </a:endParaRPr>
                    </a:p>
                  </a:txBody>
                  <a:tcPr/>
                </a:tc>
                <a:extLst>
                  <a:ext uri="{0D108BD9-81ED-4DB2-BD59-A6C34878D82A}">
                    <a16:rowId xmlns="" xmlns:a16="http://schemas.microsoft.com/office/drawing/2014/main" val="2449400140"/>
                  </a:ext>
                </a:extLst>
              </a:tr>
              <a:tr h="496908">
                <a:tc>
                  <a:txBody>
                    <a:bodyPr/>
                    <a:lstStyle/>
                    <a:p>
                      <a:pPr algn="ctr"/>
                      <a:endParaRPr lang="tr-TR"/>
                    </a:p>
                  </a:txBody>
                  <a:tcPr/>
                </a:tc>
                <a:tc>
                  <a:txBody>
                    <a:bodyPr/>
                    <a:lstStyle/>
                    <a:p>
                      <a:pPr algn="ctr"/>
                      <a:r>
                        <a:rPr lang="tr-TR" sz="1600" err="1">
                          <a:latin typeface="Times New Roman"/>
                        </a:rPr>
                        <a:t>Kortizol</a:t>
                      </a:r>
                    </a:p>
                  </a:txBody>
                  <a:tcPr/>
                </a:tc>
                <a:tc>
                  <a:txBody>
                    <a:bodyPr/>
                    <a:lstStyle/>
                    <a:p>
                      <a:pPr algn="ctr"/>
                      <a:r>
                        <a:rPr lang="tr-TR" sz="1600" err="1">
                          <a:latin typeface="Times New Roman"/>
                        </a:rPr>
                        <a:t>Varfarin</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1143610955"/>
                  </a:ext>
                </a:extLst>
              </a:tr>
              <a:tr h="496908">
                <a:tc>
                  <a:txBody>
                    <a:bodyPr/>
                    <a:lstStyle/>
                    <a:p>
                      <a:pPr algn="ctr"/>
                      <a:endParaRPr lang="tr-TR"/>
                    </a:p>
                  </a:txBody>
                  <a:tcPr/>
                </a:tc>
                <a:tc>
                  <a:txBody>
                    <a:bodyPr/>
                    <a:lstStyle/>
                    <a:p>
                      <a:pPr algn="ctr"/>
                      <a:r>
                        <a:rPr lang="tr-TR" sz="1600" err="1">
                          <a:latin typeface="Times New Roman"/>
                        </a:rPr>
                        <a:t>Lidokain</a:t>
                      </a:r>
                      <a:r>
                        <a:rPr lang="tr-TR" sz="1600">
                          <a:latin typeface="Times New Roman"/>
                        </a:rPr>
                        <a:t> </a:t>
                      </a:r>
                    </a:p>
                  </a:txBody>
                  <a:tcPr/>
                </a:tc>
                <a:tc>
                  <a:txBody>
                    <a:bodyPr/>
                    <a:lstStyle/>
                    <a:p>
                      <a:pPr algn="ctr"/>
                      <a:r>
                        <a:rPr lang="tr-TR" sz="1600" err="1">
                          <a:latin typeface="Times New Roman"/>
                        </a:rPr>
                        <a:t>Verapamil</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792519631"/>
                  </a:ext>
                </a:extLst>
              </a:tr>
              <a:tr h="496908">
                <a:tc>
                  <a:txBody>
                    <a:bodyPr/>
                    <a:lstStyle/>
                    <a:p>
                      <a:pPr algn="ctr"/>
                      <a:endParaRPr lang="tr-TR"/>
                    </a:p>
                  </a:txBody>
                  <a:tcPr/>
                </a:tc>
                <a:tc>
                  <a:txBody>
                    <a:bodyPr/>
                    <a:lstStyle/>
                    <a:p>
                      <a:pPr algn="ctr"/>
                      <a:r>
                        <a:rPr lang="tr-TR" sz="1600" err="1">
                          <a:latin typeface="Times New Roman"/>
                        </a:rPr>
                        <a:t>Loratidin</a:t>
                      </a:r>
                    </a:p>
                  </a:txBody>
                  <a:tcPr/>
                </a:tc>
                <a:tc>
                  <a:txBody>
                    <a:bodyPr/>
                    <a:lstStyle/>
                    <a:p>
                      <a:pPr algn="ctr"/>
                      <a:r>
                        <a:rPr lang="tr-TR" sz="1600" err="1">
                          <a:latin typeface="Times New Roman"/>
                        </a:rPr>
                        <a:t>Vinblastin</a:t>
                      </a:r>
                    </a:p>
                  </a:txBody>
                  <a:tcPr/>
                </a:tc>
                <a:tc>
                  <a:txBody>
                    <a:bodyPr/>
                    <a:lstStyle/>
                    <a:p>
                      <a:pPr algn="ctr"/>
                      <a:endParaRPr lang="tr-TR"/>
                    </a:p>
                  </a:txBody>
                  <a:tcPr/>
                </a:tc>
                <a:tc>
                  <a:txBody>
                    <a:bodyPr/>
                    <a:lstStyle/>
                    <a:p>
                      <a:pPr algn="ctr"/>
                      <a:endParaRPr lang="tr-TR"/>
                    </a:p>
                  </a:txBody>
                  <a:tcPr/>
                </a:tc>
                <a:extLst>
                  <a:ext uri="{0D108BD9-81ED-4DB2-BD59-A6C34878D82A}">
                    <a16:rowId xmlns="" xmlns:a16="http://schemas.microsoft.com/office/drawing/2014/main" val="3475374524"/>
                  </a:ext>
                </a:extLst>
              </a:tr>
              <a:tr h="496908">
                <a:tc>
                  <a:txBody>
                    <a:bodyPr/>
                    <a:lstStyle/>
                    <a:p>
                      <a:pPr lvl="0" algn="ctr">
                        <a:buNone/>
                      </a:pPr>
                      <a:endParaRPr lang="tr-TR"/>
                    </a:p>
                  </a:txBody>
                  <a:tcPr/>
                </a:tc>
                <a:tc>
                  <a:txBody>
                    <a:bodyPr/>
                    <a:lstStyle/>
                    <a:p>
                      <a:pPr lvl="0" algn="ctr">
                        <a:buNone/>
                      </a:pPr>
                      <a:r>
                        <a:rPr lang="tr-TR" sz="1600" err="1">
                          <a:latin typeface="Times New Roman"/>
                        </a:rPr>
                        <a:t>Losartan</a:t>
                      </a:r>
                    </a:p>
                  </a:txBody>
                  <a:tcPr/>
                </a:tc>
                <a:tc>
                  <a:txBody>
                    <a:bodyPr/>
                    <a:lstStyle/>
                    <a:p>
                      <a:pPr lvl="0" algn="ctr">
                        <a:buNone/>
                      </a:pPr>
                      <a:r>
                        <a:rPr lang="tr-TR" sz="1600" err="1">
                          <a:latin typeface="Times New Roman"/>
                        </a:rPr>
                        <a:t>Vinkristin</a:t>
                      </a:r>
                    </a:p>
                  </a:txBody>
                  <a:tcPr/>
                </a:tc>
                <a:tc>
                  <a:txBody>
                    <a:bodyPr/>
                    <a:lstStyle/>
                    <a:p>
                      <a:pPr lvl="0" algn="ctr">
                        <a:buNone/>
                      </a:pPr>
                      <a:endParaRPr lang="tr-TR"/>
                    </a:p>
                  </a:txBody>
                  <a:tcPr/>
                </a:tc>
                <a:tc>
                  <a:txBody>
                    <a:bodyPr/>
                    <a:lstStyle/>
                    <a:p>
                      <a:pPr lvl="0" algn="ctr">
                        <a:buNone/>
                      </a:pPr>
                      <a:endParaRPr lang="tr-TR"/>
                    </a:p>
                  </a:txBody>
                  <a:tcPr/>
                </a:tc>
                <a:extLst>
                  <a:ext uri="{0D108BD9-81ED-4DB2-BD59-A6C34878D82A}">
                    <a16:rowId xmlns="" xmlns:a16="http://schemas.microsoft.com/office/drawing/2014/main" val="1014940124"/>
                  </a:ext>
                </a:extLst>
              </a:tr>
              <a:tr h="496908">
                <a:tc>
                  <a:txBody>
                    <a:bodyPr/>
                    <a:lstStyle/>
                    <a:p>
                      <a:pPr lvl="0" algn="ctr">
                        <a:buNone/>
                      </a:pPr>
                      <a:endParaRPr lang="tr-TR"/>
                    </a:p>
                  </a:txBody>
                  <a:tcPr/>
                </a:tc>
                <a:tc>
                  <a:txBody>
                    <a:bodyPr/>
                    <a:lstStyle/>
                    <a:p>
                      <a:pPr lvl="0" algn="ctr">
                        <a:buNone/>
                      </a:pPr>
                      <a:r>
                        <a:rPr lang="tr-TR" sz="1600" err="1">
                          <a:latin typeface="Times New Roman"/>
                        </a:rPr>
                        <a:t>Lovastatin</a:t>
                      </a:r>
                    </a:p>
                  </a:txBody>
                  <a:tcPr/>
                </a:tc>
                <a:tc>
                  <a:txBody>
                    <a:bodyPr/>
                    <a:lstStyle/>
                    <a:p>
                      <a:pPr lvl="0" algn="ctr">
                        <a:buNone/>
                      </a:pPr>
                      <a:r>
                        <a:rPr lang="tr-TR" sz="1600" err="1">
                          <a:latin typeface="Times New Roman"/>
                        </a:rPr>
                        <a:t>Zonisamid</a:t>
                      </a:r>
                    </a:p>
                  </a:txBody>
                  <a:tcPr/>
                </a:tc>
                <a:tc>
                  <a:txBody>
                    <a:bodyPr/>
                    <a:lstStyle/>
                    <a:p>
                      <a:pPr lvl="0" algn="ctr">
                        <a:buNone/>
                      </a:pPr>
                      <a:endParaRPr lang="tr-TR"/>
                    </a:p>
                  </a:txBody>
                  <a:tcPr/>
                </a:tc>
                <a:tc>
                  <a:txBody>
                    <a:bodyPr/>
                    <a:lstStyle/>
                    <a:p>
                      <a:pPr lvl="0">
                        <a:buNone/>
                      </a:pPr>
                      <a:endParaRPr lang="tr-TR"/>
                    </a:p>
                  </a:txBody>
                  <a:tcPr/>
                </a:tc>
                <a:extLst>
                  <a:ext uri="{0D108BD9-81ED-4DB2-BD59-A6C34878D82A}">
                    <a16:rowId xmlns="" xmlns:a16="http://schemas.microsoft.com/office/drawing/2014/main" val="1567417897"/>
                  </a:ext>
                </a:extLst>
              </a:tr>
            </a:tbl>
          </a:graphicData>
        </a:graphic>
      </p:graphicFrame>
    </p:spTree>
    <p:extLst>
      <p:ext uri="{BB962C8B-B14F-4D97-AF65-F5344CB8AC3E}">
        <p14:creationId xmlns:p14="http://schemas.microsoft.com/office/powerpoint/2010/main" val="23154177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651977768"/>
              </p:ext>
            </p:extLst>
          </p:nvPr>
        </p:nvGraphicFramePr>
        <p:xfrm>
          <a:off x="228600" y="1320800"/>
          <a:ext cx="11734800" cy="4025900"/>
        </p:xfrm>
        <a:graphic>
          <a:graphicData uri="http://schemas.openxmlformats.org/presentationml/2006/ole">
            <mc:AlternateContent xmlns:mc="http://schemas.openxmlformats.org/markup-compatibility/2006">
              <mc:Choice xmlns:v="urn:schemas-microsoft-com:vml" Requires="v">
                <p:oleObj spid="_x0000_s1027" name="Çalışma Sayfası" r:id="rId4" imgW="11734710" imgH="1866911" progId="Excel.Sheet.12">
                  <p:embed/>
                </p:oleObj>
              </mc:Choice>
              <mc:Fallback>
                <p:oleObj name="Çalışma Sayfası" r:id="rId4" imgW="11734710" imgH="1866911"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320800"/>
                        <a:ext cx="11734800" cy="402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541319" y="960704"/>
            <a:ext cx="940525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619196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135440322"/>
              </p:ext>
            </p:extLst>
          </p:nvPr>
        </p:nvGraphicFramePr>
        <p:xfrm>
          <a:off x="927100" y="1257300"/>
          <a:ext cx="10426700" cy="3759200"/>
        </p:xfrm>
        <a:graphic>
          <a:graphicData uri="http://schemas.openxmlformats.org/presentationml/2006/ole">
            <mc:AlternateContent xmlns:mc="http://schemas.openxmlformats.org/markup-compatibility/2006">
              <mc:Choice xmlns:v="urn:schemas-microsoft-com:vml" Requires="v">
                <p:oleObj spid="_x0000_s2051" name="Çalışma Sayfası" r:id="rId4" imgW="8801032" imgH="2724144" progId="Excel.Sheet.12">
                  <p:embed/>
                </p:oleObj>
              </mc:Choice>
              <mc:Fallback>
                <p:oleObj name="Çalışma Sayfası" r:id="rId4" imgW="8801032" imgH="272414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100" y="1257300"/>
                        <a:ext cx="10426700" cy="375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947553" y="877577"/>
            <a:ext cx="9393382"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898099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996931216"/>
              </p:ext>
            </p:extLst>
          </p:nvPr>
        </p:nvGraphicFramePr>
        <p:xfrm>
          <a:off x="328613" y="1384300"/>
          <a:ext cx="11723687" cy="3975100"/>
        </p:xfrm>
        <a:graphic>
          <a:graphicData uri="http://schemas.openxmlformats.org/presentationml/2006/ole">
            <mc:AlternateContent xmlns:mc="http://schemas.openxmlformats.org/markup-compatibility/2006">
              <mc:Choice xmlns:v="urn:schemas-microsoft-com:vml" Requires="v">
                <p:oleObj spid="_x0000_s3075" name="Çalışma Sayfası" r:id="rId4" imgW="11534645" imgH="2867197" progId="Excel.Sheet.12">
                  <p:embed/>
                </p:oleObj>
              </mc:Choice>
              <mc:Fallback>
                <p:oleObj name="Çalışma Sayfası" r:id="rId4" imgW="11534645" imgH="286719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3" y="1384300"/>
                        <a:ext cx="11723687" cy="397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199408" y="1008206"/>
            <a:ext cx="1080654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957071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038171814"/>
              </p:ext>
            </p:extLst>
          </p:nvPr>
        </p:nvGraphicFramePr>
        <p:xfrm>
          <a:off x="438150" y="1422400"/>
          <a:ext cx="11315700" cy="4010025"/>
        </p:xfrm>
        <a:graphic>
          <a:graphicData uri="http://schemas.openxmlformats.org/presentationml/2006/ole">
            <mc:AlternateContent xmlns:mc="http://schemas.openxmlformats.org/markup-compatibility/2006">
              <mc:Choice xmlns:v="urn:schemas-microsoft-com:vml" Requires="v">
                <p:oleObj spid="_x0000_s4099" name="Çalışma Sayfası" r:id="rId4" imgW="11315768" imgH="4010175" progId="Excel.Sheet.12">
                  <p:embed/>
                </p:oleObj>
              </mc:Choice>
              <mc:Fallback>
                <p:oleObj name="Çalışma Sayfası" r:id="rId4" imgW="11315768" imgH="4010175"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150" y="1422400"/>
                        <a:ext cx="113157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080655" y="1055707"/>
            <a:ext cx="10652166"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711061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30787745"/>
              </p:ext>
            </p:extLst>
          </p:nvPr>
        </p:nvGraphicFramePr>
        <p:xfrm>
          <a:off x="261938" y="1993900"/>
          <a:ext cx="11668125" cy="2867025"/>
        </p:xfrm>
        <a:graphic>
          <a:graphicData uri="http://schemas.openxmlformats.org/presentationml/2006/ole">
            <mc:AlternateContent xmlns:mc="http://schemas.openxmlformats.org/markup-compatibility/2006">
              <mc:Choice xmlns:v="urn:schemas-microsoft-com:vml" Requires="v">
                <p:oleObj spid="_x0000_s5123" name="Çalışma Sayfası" r:id="rId4" imgW="11668142" imgH="2867197" progId="Excel.Sheet.12">
                  <p:embed/>
                </p:oleObj>
              </mc:Choice>
              <mc:Fallback>
                <p:oleObj name="Çalışma Sayfası" r:id="rId4" imgW="11668142" imgH="286719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938" y="1993900"/>
                        <a:ext cx="11668125" cy="286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472541" y="1613847"/>
            <a:ext cx="10355282"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4233984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59487447"/>
              </p:ext>
            </p:extLst>
          </p:nvPr>
        </p:nvGraphicFramePr>
        <p:xfrm>
          <a:off x="431800" y="1993900"/>
          <a:ext cx="11442700" cy="2867025"/>
        </p:xfrm>
        <a:graphic>
          <a:graphicData uri="http://schemas.openxmlformats.org/presentationml/2006/ole">
            <mc:AlternateContent xmlns:mc="http://schemas.openxmlformats.org/markup-compatibility/2006">
              <mc:Choice xmlns:v="urn:schemas-microsoft-com:vml" Requires="v">
                <p:oleObj spid="_x0000_s6147" name="Çalışma Sayfası" r:id="rId4" imgW="10668181" imgH="2867197" progId="Excel.Sheet.12">
                  <p:embed/>
                </p:oleObj>
              </mc:Choice>
              <mc:Fallback>
                <p:oleObj name="Çalışma Sayfası" r:id="rId4" imgW="10668181" imgH="286719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993900"/>
                        <a:ext cx="11442700" cy="286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185060" y="1625722"/>
            <a:ext cx="965463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94969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DB43D66-3392-48E1-BEB6-079809C079CF}"/>
              </a:ext>
            </a:extLst>
          </p:cNvPr>
          <p:cNvSpPr>
            <a:spLocks noGrp="1"/>
          </p:cNvSpPr>
          <p:nvPr>
            <p:ph type="title"/>
          </p:nvPr>
        </p:nvSpPr>
        <p:spPr>
          <a:xfrm>
            <a:off x="838200" y="767691"/>
            <a:ext cx="10515600" cy="1397449"/>
          </a:xfrm>
        </p:spPr>
        <p:txBody>
          <a:bodyPr/>
          <a:lstStyle/>
          <a:p>
            <a:pPr algn="ctr"/>
            <a:r>
              <a:rPr lang="tr-TR" sz="2400" b="1">
                <a:solidFill>
                  <a:srgbClr val="C00000"/>
                </a:solidFill>
                <a:latin typeface="Times New Roman"/>
                <a:cs typeface="Times New Roman"/>
              </a:rPr>
              <a:t>MİDENİN BOŞALMASINI HIZLANDIRAN FAKTÖRLER</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A2D5C0C4-CFE6-4E51-AF7E-01E3949B97C4}"/>
              </a:ext>
            </a:extLst>
          </p:cNvPr>
          <p:cNvSpPr>
            <a:spLocks noGrp="1"/>
          </p:cNvSpPr>
          <p:nvPr>
            <p:ph idx="1"/>
          </p:nvPr>
        </p:nvSpPr>
        <p:spPr>
          <a:xfrm>
            <a:off x="838200" y="2386341"/>
            <a:ext cx="10515600" cy="2899226"/>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panose="020F0502020204030204"/>
              </a:rPr>
              <a:t>Soğuk, sulu besinler, </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Bol su içmek, </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Açlık,</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 Hafif egzersiz, </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Yatma pozisyonu,</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 Sigara içmek,</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 Bazı ilaçlar ( </a:t>
            </a:r>
            <a:r>
              <a:rPr lang="tr-TR" sz="1600" err="1">
                <a:latin typeface="Times New Roman"/>
                <a:cs typeface="Calibri" panose="020F0502020204030204"/>
              </a:rPr>
              <a:t>örn.metoklopramid</a:t>
            </a:r>
            <a:r>
              <a:rPr lang="tr-TR" sz="1600">
                <a:latin typeface="Times New Roman"/>
                <a:cs typeface="Calibri" panose="020F0502020204030204"/>
              </a:rPr>
              <a:t> ).</a:t>
            </a:r>
            <a:endParaRPr lang="tr-TR">
              <a:cs typeface="Calibri" panose="020F0502020204030204"/>
            </a:endParaRPr>
          </a:p>
        </p:txBody>
      </p:sp>
    </p:spTree>
    <p:extLst>
      <p:ext uri="{BB962C8B-B14F-4D97-AF65-F5344CB8AC3E}">
        <p14:creationId xmlns:p14="http://schemas.microsoft.com/office/powerpoint/2010/main" val="2055784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838082727"/>
              </p:ext>
            </p:extLst>
          </p:nvPr>
        </p:nvGraphicFramePr>
        <p:xfrm>
          <a:off x="520700" y="1739900"/>
          <a:ext cx="10742613" cy="3248025"/>
        </p:xfrm>
        <a:graphic>
          <a:graphicData uri="http://schemas.openxmlformats.org/presentationml/2006/ole">
            <mc:AlternateContent xmlns:mc="http://schemas.openxmlformats.org/markup-compatibility/2006">
              <mc:Choice xmlns:v="urn:schemas-microsoft-com:vml" Requires="v">
                <p:oleObj spid="_x0000_s7171" name="Çalışma Sayfası" r:id="rId4" imgW="10334619" imgH="2867197" progId="Excel.Sheet.12">
                  <p:embed/>
                </p:oleObj>
              </mc:Choice>
              <mc:Fallback>
                <p:oleObj name="Çalışma Sayfası" r:id="rId4" imgW="10334619" imgH="286719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739900"/>
                        <a:ext cx="10742613" cy="324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947553" y="1364466"/>
            <a:ext cx="931025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164934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049352759"/>
              </p:ext>
            </p:extLst>
          </p:nvPr>
        </p:nvGraphicFramePr>
        <p:xfrm>
          <a:off x="509588" y="2065338"/>
          <a:ext cx="11428412" cy="2836862"/>
        </p:xfrm>
        <a:graphic>
          <a:graphicData uri="http://schemas.openxmlformats.org/presentationml/2006/ole">
            <mc:AlternateContent xmlns:mc="http://schemas.openxmlformats.org/markup-compatibility/2006">
              <mc:Choice xmlns:v="urn:schemas-microsoft-com:vml" Requires="v">
                <p:oleObj spid="_x0000_s8195" name="Çalışma Sayfası" r:id="rId4" imgW="11172865" imgH="2724144" progId="Excel.Sheet.12">
                  <p:embed/>
                </p:oleObj>
              </mc:Choice>
              <mc:Fallback>
                <p:oleObj name="Çalışma Sayfası" r:id="rId4" imgW="11172865" imgH="272414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88" y="2065338"/>
                        <a:ext cx="11428412" cy="283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448789" y="1685099"/>
            <a:ext cx="10414660"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113257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160907749"/>
              </p:ext>
            </p:extLst>
          </p:nvPr>
        </p:nvGraphicFramePr>
        <p:xfrm>
          <a:off x="433388" y="2065338"/>
          <a:ext cx="11325225" cy="3052762"/>
        </p:xfrm>
        <a:graphic>
          <a:graphicData uri="http://schemas.openxmlformats.org/presentationml/2006/ole">
            <mc:AlternateContent xmlns:mc="http://schemas.openxmlformats.org/markup-compatibility/2006">
              <mc:Choice xmlns:v="urn:schemas-microsoft-com:vml" Requires="v">
                <p:oleObj spid="_x0000_s9219" name="Çalışma Sayfası" r:id="rId4" imgW="11325174" imgH="2724144" progId="Excel.Sheet.12">
                  <p:embed/>
                </p:oleObj>
              </mc:Choice>
              <mc:Fallback>
                <p:oleObj name="Çalışma Sayfası" r:id="rId4" imgW="11325174" imgH="272414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88" y="2065338"/>
                        <a:ext cx="11325225" cy="3052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330036" y="1685099"/>
            <a:ext cx="10307782"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3299650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177006615"/>
              </p:ext>
            </p:extLst>
          </p:nvPr>
        </p:nvGraphicFramePr>
        <p:xfrm>
          <a:off x="700088" y="2065338"/>
          <a:ext cx="10791825" cy="3167062"/>
        </p:xfrm>
        <a:graphic>
          <a:graphicData uri="http://schemas.openxmlformats.org/presentationml/2006/ole">
            <mc:AlternateContent xmlns:mc="http://schemas.openxmlformats.org/markup-compatibility/2006">
              <mc:Choice xmlns:v="urn:schemas-microsoft-com:vml" Requires="v">
                <p:oleObj spid="_x0000_s11267" name="Çalışma Sayfası" r:id="rId4" imgW="10791910" imgH="2724144" progId="Excel.Sheet.12">
                  <p:embed/>
                </p:oleObj>
              </mc:Choice>
              <mc:Fallback>
                <p:oleObj name="Çalışma Sayfası" r:id="rId4" imgW="10791910" imgH="272414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8" y="2065338"/>
                        <a:ext cx="10791825" cy="316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603169" y="1708849"/>
            <a:ext cx="985651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80591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119416740"/>
              </p:ext>
            </p:extLst>
          </p:nvPr>
        </p:nvGraphicFramePr>
        <p:xfrm>
          <a:off x="238125" y="1993900"/>
          <a:ext cx="11715750" cy="2867025"/>
        </p:xfrm>
        <a:graphic>
          <a:graphicData uri="http://schemas.openxmlformats.org/presentationml/2006/ole">
            <mc:AlternateContent xmlns:mc="http://schemas.openxmlformats.org/markup-compatibility/2006">
              <mc:Choice xmlns:v="urn:schemas-microsoft-com:vml" Requires="v">
                <p:oleObj spid="_x0000_s12291" name="Çalışma Sayfası" r:id="rId4" imgW="11715897" imgH="2867197" progId="Excel.Sheet.12">
                  <p:embed/>
                </p:oleObj>
              </mc:Choice>
              <mc:Fallback>
                <p:oleObj name="Çalışma Sayfası" r:id="rId4" imgW="11715897" imgH="286719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25" y="1993900"/>
                        <a:ext cx="11715750" cy="2867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163782" y="1613847"/>
            <a:ext cx="10759044"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8904156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295114974"/>
              </p:ext>
            </p:extLst>
          </p:nvPr>
        </p:nvGraphicFramePr>
        <p:xfrm>
          <a:off x="319088" y="2065338"/>
          <a:ext cx="11553825" cy="2724150"/>
        </p:xfrm>
        <a:graphic>
          <a:graphicData uri="http://schemas.openxmlformats.org/presentationml/2006/ole">
            <mc:AlternateContent xmlns:mc="http://schemas.openxmlformats.org/markup-compatibility/2006">
              <mc:Choice xmlns:v="urn:schemas-microsoft-com:vml" Requires="v">
                <p:oleObj spid="_x0000_s13315" name="Çalışma Sayfası" r:id="rId4" imgW="11553819" imgH="2724144" progId="Excel.Sheet.12">
                  <p:embed/>
                </p:oleObj>
              </mc:Choice>
              <mc:Fallback>
                <p:oleObj name="Çalışma Sayfası" r:id="rId4" imgW="11553819" imgH="272414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88" y="2065338"/>
                        <a:ext cx="11553825" cy="2724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531917" y="1696974"/>
            <a:ext cx="1024840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6429847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807896070"/>
              </p:ext>
            </p:extLst>
          </p:nvPr>
        </p:nvGraphicFramePr>
        <p:xfrm>
          <a:off x="695325" y="2136775"/>
          <a:ext cx="10801350" cy="3413125"/>
        </p:xfrm>
        <a:graphic>
          <a:graphicData uri="http://schemas.openxmlformats.org/presentationml/2006/ole">
            <mc:AlternateContent xmlns:mc="http://schemas.openxmlformats.org/markup-compatibility/2006">
              <mc:Choice xmlns:v="urn:schemas-microsoft-com:vml" Requires="v">
                <p:oleObj spid="_x0000_s14339" name="Çalışma Sayfası" r:id="rId4" imgW="10801316" imgH="2581453" progId="Excel.Sheet.12">
                  <p:embed/>
                </p:oleObj>
              </mc:Choice>
              <mc:Fallback>
                <p:oleObj name="Çalışma Sayfası" r:id="rId4" imgW="10801316" imgH="258145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325" y="2136775"/>
                        <a:ext cx="10801350" cy="341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805049" y="1768226"/>
            <a:ext cx="965463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0007416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234200621"/>
              </p:ext>
            </p:extLst>
          </p:nvPr>
        </p:nvGraphicFramePr>
        <p:xfrm>
          <a:off x="890588" y="2065338"/>
          <a:ext cx="10410825" cy="3090862"/>
        </p:xfrm>
        <a:graphic>
          <a:graphicData uri="http://schemas.openxmlformats.org/presentationml/2006/ole">
            <mc:AlternateContent xmlns:mc="http://schemas.openxmlformats.org/markup-compatibility/2006">
              <mc:Choice xmlns:v="urn:schemas-microsoft-com:vml" Requires="v">
                <p:oleObj spid="_x0000_s15363" name="Çalışma Sayfası" r:id="rId4" imgW="10410955" imgH="2724144" progId="Excel.Sheet.12">
                  <p:embed/>
                </p:oleObj>
              </mc:Choice>
              <mc:Fallback>
                <p:oleObj name="Çalışma Sayfası" r:id="rId4" imgW="10410955" imgH="2724144"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588" y="2065338"/>
                        <a:ext cx="10410825" cy="3090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101932" y="1685099"/>
            <a:ext cx="9155876"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1764810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320408584"/>
              </p:ext>
            </p:extLst>
          </p:nvPr>
        </p:nvGraphicFramePr>
        <p:xfrm>
          <a:off x="465138" y="2125663"/>
          <a:ext cx="10810875" cy="2200275"/>
        </p:xfrm>
        <a:graphic>
          <a:graphicData uri="http://schemas.openxmlformats.org/presentationml/2006/ole">
            <mc:AlternateContent xmlns:mc="http://schemas.openxmlformats.org/markup-compatibility/2006">
              <mc:Choice xmlns:v="urn:schemas-microsoft-com:vml" Requires="v">
                <p:oleObj spid="_x0000_s17411" name="Çalışma Sayfası" r:id="rId4" imgW="10810718" imgH="1866911" progId="Excel.Sheet.12">
                  <p:embed/>
                </p:oleObj>
              </mc:Choice>
              <mc:Fallback>
                <p:oleObj name="Çalışma Sayfası" r:id="rId4" imgW="10810718" imgH="1866911"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8" y="2125663"/>
                        <a:ext cx="10810875" cy="220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900052" y="176822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8657086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38131960"/>
              </p:ext>
            </p:extLst>
          </p:nvPr>
        </p:nvGraphicFramePr>
        <p:xfrm>
          <a:off x="676461" y="2064802"/>
          <a:ext cx="10958512" cy="3089275"/>
        </p:xfrm>
        <a:graphic>
          <a:graphicData uri="http://schemas.openxmlformats.org/presentationml/2006/ole">
            <mc:AlternateContent xmlns:mc="http://schemas.openxmlformats.org/markup-compatibility/2006">
              <mc:Choice xmlns:v="urn:schemas-microsoft-com:vml" Requires="v">
                <p:oleObj spid="_x0000_s18435" name="Çalışma Sayfası" r:id="rId4" imgW="12744584" imgH="3009889" progId="Excel.Sheet.12">
                  <p:embed/>
                </p:oleObj>
              </mc:Choice>
              <mc:Fallback>
                <p:oleObj name="Çalışma Sayfası" r:id="rId4" imgW="12744584" imgH="300988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61" y="2064802"/>
                        <a:ext cx="10958512"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721922" y="1696975"/>
            <a:ext cx="9880270"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692631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DD0FA0C-4A53-495D-82A7-010DFA813894}"/>
              </a:ext>
            </a:extLst>
          </p:cNvPr>
          <p:cNvSpPr>
            <a:spLocks noGrp="1"/>
          </p:cNvSpPr>
          <p:nvPr>
            <p:ph type="title"/>
          </p:nvPr>
        </p:nvSpPr>
        <p:spPr>
          <a:xfrm>
            <a:off x="838200" y="839576"/>
            <a:ext cx="10515600" cy="1613111"/>
          </a:xfrm>
        </p:spPr>
        <p:txBody>
          <a:bodyPr/>
          <a:lstStyle/>
          <a:p>
            <a:pPr algn="ctr"/>
            <a:r>
              <a:rPr lang="tr-TR" sz="2400" b="1">
                <a:solidFill>
                  <a:srgbClr val="C00000"/>
                </a:solidFill>
                <a:latin typeface="Times New Roman"/>
                <a:cs typeface="Times New Roman"/>
              </a:rPr>
              <a:t>İLAÇLARIN BAĞIRSAKLARDAN EMİLMESİNİ DEĞİŞTİREN FAKTÖRLER I</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0E7970A7-7B9D-4B1A-9380-984010E5E44F}"/>
              </a:ext>
            </a:extLst>
          </p:cNvPr>
          <p:cNvSpPr>
            <a:spLocks noGrp="1"/>
          </p:cNvSpPr>
          <p:nvPr>
            <p:ph idx="1"/>
          </p:nvPr>
        </p:nvSpPr>
        <p:spPr>
          <a:xfrm>
            <a:off x="838200" y="2717020"/>
            <a:ext cx="10515600" cy="3459943"/>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panose="020F0502020204030204"/>
              </a:rPr>
              <a:t>İnce bağırsakların emilim yüzey, midenin emilim yüzeyinin yaklaşık 1000 katıdır.</a:t>
            </a:r>
            <a:endParaRPr lang="tr-TR">
              <a:latin typeface="Calibri" panose="020F0502020204030204"/>
              <a:cs typeface="Calibri" panose="020F0502020204030204"/>
            </a:endParaRPr>
          </a:p>
          <a:p>
            <a:pPr algn="ctr">
              <a:buFont typeface="Wingdings" panose="020B0604020202020204" pitchFamily="34" charset="0"/>
              <a:buChar char="§"/>
            </a:pPr>
            <a:r>
              <a:rPr lang="tr-TR" sz="1600">
                <a:latin typeface="Times New Roman"/>
                <a:cs typeface="Calibri" panose="020F0502020204030204"/>
              </a:rPr>
              <a:t>Mide </a:t>
            </a:r>
            <a:r>
              <a:rPr lang="tr-TR" sz="1600" err="1">
                <a:latin typeface="Times New Roman"/>
                <a:cs typeface="Calibri" panose="020F0502020204030204"/>
              </a:rPr>
              <a:t>pH'ı</a:t>
            </a:r>
            <a:r>
              <a:rPr lang="tr-TR" sz="1600">
                <a:latin typeface="Times New Roman"/>
                <a:cs typeface="Calibri" panose="020F0502020204030204"/>
              </a:rPr>
              <a:t>, mide boşalması ve bağırsak hareketleri, partikül büyüklüğü, besinlerin varlığı, </a:t>
            </a:r>
            <a:r>
              <a:rPr lang="tr-TR" sz="1600" err="1">
                <a:latin typeface="Times New Roman"/>
                <a:cs typeface="Calibri" panose="020F0502020204030204"/>
              </a:rPr>
              <a:t>postür</a:t>
            </a:r>
            <a:r>
              <a:rPr lang="tr-TR" sz="1600">
                <a:latin typeface="Times New Roman"/>
                <a:cs typeface="Calibri" panose="020F0502020204030204"/>
              </a:rPr>
              <a:t>, egzersiz, </a:t>
            </a:r>
            <a:r>
              <a:rPr lang="tr-TR" sz="1600" err="1">
                <a:latin typeface="Times New Roman"/>
                <a:cs typeface="Calibri" panose="020F0502020204030204"/>
              </a:rPr>
              <a:t>absorbsiyon</a:t>
            </a:r>
            <a:r>
              <a:rPr lang="tr-TR" sz="1600">
                <a:latin typeface="Times New Roman"/>
                <a:cs typeface="Calibri" panose="020F0502020204030204"/>
              </a:rPr>
              <a:t> alanını azaltan hastalıklar ( </a:t>
            </a:r>
            <a:r>
              <a:rPr lang="tr-TR" sz="1600" err="1">
                <a:latin typeface="Times New Roman"/>
                <a:cs typeface="Calibri" panose="020F0502020204030204"/>
              </a:rPr>
              <a:t>örn</a:t>
            </a:r>
            <a:r>
              <a:rPr lang="tr-TR" sz="1600">
                <a:latin typeface="Times New Roman"/>
                <a:cs typeface="Calibri" panose="020F0502020204030204"/>
              </a:rPr>
              <a:t>. </a:t>
            </a:r>
            <a:r>
              <a:rPr lang="tr-TR" sz="1600" err="1">
                <a:latin typeface="Times New Roman"/>
                <a:cs typeface="Calibri" panose="020F0502020204030204"/>
              </a:rPr>
              <a:t>Crohn</a:t>
            </a:r>
            <a:r>
              <a:rPr lang="tr-TR" sz="1600">
                <a:latin typeface="Times New Roman"/>
                <a:cs typeface="Calibri" panose="020F0502020204030204"/>
              </a:rPr>
              <a:t> hastalığı ), bazı ilaçları </a:t>
            </a:r>
            <a:r>
              <a:rPr lang="tr-TR" sz="1600" err="1">
                <a:latin typeface="Times New Roman"/>
                <a:cs typeface="Calibri" panose="020F0502020204030204"/>
              </a:rPr>
              <a:t>metabolize</a:t>
            </a:r>
            <a:r>
              <a:rPr lang="tr-TR" sz="1600">
                <a:latin typeface="Times New Roman"/>
                <a:cs typeface="Calibri" panose="020F0502020204030204"/>
              </a:rPr>
              <a:t> eden doğal </a:t>
            </a:r>
            <a:r>
              <a:rPr lang="tr-TR" sz="1600" err="1">
                <a:latin typeface="Times New Roman"/>
                <a:cs typeface="Calibri" panose="020F0502020204030204"/>
              </a:rPr>
              <a:t>intestinal</a:t>
            </a:r>
            <a:r>
              <a:rPr lang="tr-TR" sz="1600">
                <a:latin typeface="Times New Roman"/>
                <a:cs typeface="Calibri" panose="020F0502020204030204"/>
              </a:rPr>
              <a:t> </a:t>
            </a:r>
            <a:r>
              <a:rPr lang="tr-TR" sz="1600" err="1">
                <a:latin typeface="Times New Roman"/>
                <a:cs typeface="Calibri" panose="020F0502020204030204"/>
              </a:rPr>
              <a:t>mikroflora</a:t>
            </a:r>
            <a:r>
              <a:rPr lang="tr-TR" sz="1600">
                <a:latin typeface="Times New Roman"/>
                <a:cs typeface="Calibri" panose="020F0502020204030204"/>
              </a:rPr>
              <a:t>, uygulandıkları yerden geçen kan akımını düşüren ilaçlar ( </a:t>
            </a:r>
            <a:r>
              <a:rPr lang="tr-TR" sz="1600" err="1">
                <a:latin typeface="Times New Roman"/>
                <a:cs typeface="Calibri" panose="020F0502020204030204"/>
              </a:rPr>
              <a:t>örn</a:t>
            </a:r>
            <a:r>
              <a:rPr lang="tr-TR" sz="1600">
                <a:latin typeface="Times New Roman"/>
                <a:cs typeface="Calibri" panose="020F0502020204030204"/>
              </a:rPr>
              <a:t>. </a:t>
            </a:r>
            <a:r>
              <a:rPr lang="tr-TR" sz="1600" err="1">
                <a:latin typeface="Times New Roman"/>
                <a:cs typeface="Calibri" panose="020F0502020204030204"/>
              </a:rPr>
              <a:t>Vazokonstriktörler</a:t>
            </a:r>
            <a:r>
              <a:rPr lang="tr-TR" sz="1600">
                <a:latin typeface="Times New Roman"/>
                <a:cs typeface="Calibri" panose="020F0502020204030204"/>
              </a:rPr>
              <a:t> ) ilaçların bağırsaktan emilmesini azaltır.</a:t>
            </a:r>
          </a:p>
          <a:p>
            <a:pPr algn="ctr">
              <a:buFont typeface="Wingdings" panose="020B0604020202020204" pitchFamily="34" charset="0"/>
              <a:buChar char="§"/>
            </a:pPr>
            <a:r>
              <a:rPr lang="tr-TR" sz="1600">
                <a:latin typeface="Times New Roman"/>
                <a:cs typeface="Calibri" panose="020F0502020204030204"/>
              </a:rPr>
              <a:t>Şok, hipotansiyon, </a:t>
            </a:r>
            <a:r>
              <a:rPr lang="tr-TR" sz="1600" err="1">
                <a:latin typeface="Times New Roman"/>
                <a:cs typeface="Calibri" panose="020F0502020204030204"/>
              </a:rPr>
              <a:t>konjestif</a:t>
            </a:r>
            <a:r>
              <a:rPr lang="tr-TR" sz="1600">
                <a:latin typeface="Times New Roman"/>
                <a:cs typeface="Calibri" panose="020F0502020204030204"/>
              </a:rPr>
              <a:t> kalp yetmezliği, </a:t>
            </a:r>
            <a:r>
              <a:rPr lang="tr-TR" sz="1600" err="1">
                <a:latin typeface="Times New Roman"/>
                <a:cs typeface="Calibri" panose="020F0502020204030204"/>
              </a:rPr>
              <a:t>miksödem</a:t>
            </a:r>
            <a:r>
              <a:rPr lang="tr-TR" sz="1600">
                <a:latin typeface="Times New Roman"/>
                <a:cs typeface="Calibri" panose="020F0502020204030204"/>
              </a:rPr>
              <a:t> ve arter tıkanıklığı gibi durumlarda doku kan akımının ( </a:t>
            </a:r>
            <a:r>
              <a:rPr lang="tr-TR" sz="1600" err="1">
                <a:latin typeface="Times New Roman"/>
                <a:cs typeface="Calibri" panose="020F0502020204030204"/>
              </a:rPr>
              <a:t>perfüzyonunun</a:t>
            </a:r>
            <a:r>
              <a:rPr lang="tr-TR" sz="1600">
                <a:latin typeface="Times New Roman"/>
                <a:cs typeface="Calibri" panose="020F0502020204030204"/>
              </a:rPr>
              <a:t> ) azalması ilaçların </a:t>
            </a:r>
            <a:r>
              <a:rPr lang="tr-TR" sz="1600" err="1">
                <a:latin typeface="Times New Roman"/>
                <a:cs typeface="Calibri" panose="020F0502020204030204"/>
              </a:rPr>
              <a:t>absorbsiyon</a:t>
            </a:r>
            <a:r>
              <a:rPr lang="tr-TR" sz="1600">
                <a:latin typeface="Times New Roman"/>
                <a:cs typeface="Calibri" panose="020F0502020204030204"/>
              </a:rPr>
              <a:t> hızlarını azaltır.</a:t>
            </a:r>
          </a:p>
          <a:p>
            <a:pPr marL="0" indent="0">
              <a:buNone/>
            </a:pPr>
            <a:endParaRPr lang="tr-TR">
              <a:latin typeface="Calibri" panose="020F0502020204030204"/>
              <a:cs typeface="Calibri" panose="020F0502020204030204"/>
            </a:endParaRPr>
          </a:p>
        </p:txBody>
      </p:sp>
    </p:spTree>
    <p:extLst>
      <p:ext uri="{BB962C8B-B14F-4D97-AF65-F5344CB8AC3E}">
        <p14:creationId xmlns:p14="http://schemas.microsoft.com/office/powerpoint/2010/main" val="604899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142783449"/>
              </p:ext>
            </p:extLst>
          </p:nvPr>
        </p:nvGraphicFramePr>
        <p:xfrm>
          <a:off x="1633538" y="2493962"/>
          <a:ext cx="8924925" cy="2408237"/>
        </p:xfrm>
        <a:graphic>
          <a:graphicData uri="http://schemas.openxmlformats.org/presentationml/2006/ole">
            <mc:AlternateContent xmlns:mc="http://schemas.openxmlformats.org/markup-compatibility/2006">
              <mc:Choice xmlns:v="urn:schemas-microsoft-com:vml" Requires="v">
                <p:oleObj spid="_x0000_s19459" name="Çalışma Sayfası" r:id="rId4" imgW="8924761" imgH="1866911" progId="Excel.Sheet.12">
                  <p:embed/>
                </p:oleObj>
              </mc:Choice>
              <mc:Fallback>
                <p:oleObj name="Çalışma Sayfası" r:id="rId4" imgW="8924761" imgH="1866911"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538" y="2493962"/>
                        <a:ext cx="8924925" cy="2408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826328" y="212448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6516490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283566776"/>
              </p:ext>
            </p:extLst>
          </p:nvPr>
        </p:nvGraphicFramePr>
        <p:xfrm>
          <a:off x="585788" y="2351088"/>
          <a:ext cx="11020425" cy="2944812"/>
        </p:xfrm>
        <a:graphic>
          <a:graphicData uri="http://schemas.openxmlformats.org/presentationml/2006/ole">
            <mc:AlternateContent xmlns:mc="http://schemas.openxmlformats.org/markup-compatibility/2006">
              <mc:Choice xmlns:v="urn:schemas-microsoft-com:vml" Requires="v">
                <p:oleObj spid="_x0000_s20483" name="Çalışma Sayfası" r:id="rId4" imgW="11020555" imgH="2152656" progId="Excel.Sheet.12">
                  <p:embed/>
                </p:oleObj>
              </mc:Choice>
              <mc:Fallback>
                <p:oleObj name="Çalışma Sayfası" r:id="rId4" imgW="11020555" imgH="2152656"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788" y="2351088"/>
                        <a:ext cx="11020425" cy="294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187532" y="1981983"/>
            <a:ext cx="10212780"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507063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545932211"/>
              </p:ext>
            </p:extLst>
          </p:nvPr>
        </p:nvGraphicFramePr>
        <p:xfrm>
          <a:off x="547688" y="2279650"/>
          <a:ext cx="11096625" cy="2660650"/>
        </p:xfrm>
        <a:graphic>
          <a:graphicData uri="http://schemas.openxmlformats.org/presentationml/2006/ole">
            <mc:AlternateContent xmlns:mc="http://schemas.openxmlformats.org/markup-compatibility/2006">
              <mc:Choice xmlns:v="urn:schemas-microsoft-com:vml" Requires="v">
                <p:oleObj spid="_x0000_s21507" name="Çalışma Sayfası" r:id="rId4" imgW="11096529" imgH="2295347" progId="Excel.Sheet.12">
                  <p:embed/>
                </p:oleObj>
              </mc:Choice>
              <mc:Fallback>
                <p:oleObj name="Çalışma Sayfası" r:id="rId4" imgW="11096529" imgH="2295347"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2279650"/>
                        <a:ext cx="11096625" cy="266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5"/>
          <p:cNvSpPr/>
          <p:nvPr/>
        </p:nvSpPr>
        <p:spPr>
          <a:xfrm>
            <a:off x="1589315" y="1920627"/>
            <a:ext cx="976349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5370317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079081577"/>
              </p:ext>
            </p:extLst>
          </p:nvPr>
        </p:nvGraphicFramePr>
        <p:xfrm>
          <a:off x="552450" y="2422525"/>
          <a:ext cx="11087100" cy="2479675"/>
        </p:xfrm>
        <a:graphic>
          <a:graphicData uri="http://schemas.openxmlformats.org/presentationml/2006/ole">
            <mc:AlternateContent xmlns:mc="http://schemas.openxmlformats.org/markup-compatibility/2006">
              <mc:Choice xmlns:v="urn:schemas-microsoft-com:vml" Requires="v">
                <p:oleObj spid="_x0000_s22531" name="Çalışma Sayfası" r:id="rId4" imgW="11087123" imgH="2009603" progId="Excel.Sheet.12">
                  <p:embed/>
                </p:oleObj>
              </mc:Choice>
              <mc:Fallback>
                <p:oleObj name="Çalışma Sayfası" r:id="rId4" imgW="11087123" imgH="200960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50" y="2422525"/>
                        <a:ext cx="11087100" cy="2479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638795" y="2065110"/>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7391896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272520503"/>
              </p:ext>
            </p:extLst>
          </p:nvPr>
        </p:nvGraphicFramePr>
        <p:xfrm>
          <a:off x="638175" y="2551112"/>
          <a:ext cx="10915650" cy="2262187"/>
        </p:xfrm>
        <a:graphic>
          <a:graphicData uri="http://schemas.openxmlformats.org/presentationml/2006/ole">
            <mc:AlternateContent xmlns:mc="http://schemas.openxmlformats.org/markup-compatibility/2006">
              <mc:Choice xmlns:v="urn:schemas-microsoft-com:vml" Requires="v">
                <p:oleObj spid="_x0000_s23555" name="Çalışma Sayfası" r:id="rId4" imgW="10915639" imgH="1752758" progId="Excel.Sheet.12">
                  <p:embed/>
                </p:oleObj>
              </mc:Choice>
              <mc:Fallback>
                <p:oleObj name="Çalışma Sayfası" r:id="rId4" imgW="10915639" imgH="1752758"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551112"/>
                        <a:ext cx="10915650" cy="2262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793174" y="2171987"/>
            <a:ext cx="9714016"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1659416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772076214"/>
              </p:ext>
            </p:extLst>
          </p:nvPr>
        </p:nvGraphicFramePr>
        <p:xfrm>
          <a:off x="609600" y="1922462"/>
          <a:ext cx="10972800" cy="3271837"/>
        </p:xfrm>
        <a:graphic>
          <a:graphicData uri="http://schemas.openxmlformats.org/presentationml/2006/ole">
            <mc:AlternateContent xmlns:mc="http://schemas.openxmlformats.org/markup-compatibility/2006">
              <mc:Choice xmlns:v="urn:schemas-microsoft-com:vml" Requires="v">
                <p:oleObj spid="_x0000_s24579" name="Çalışma Sayfası" r:id="rId4" imgW="10972800" imgH="3009889" progId="Excel.Sheet.12">
                  <p:embed/>
                </p:oleObj>
              </mc:Choice>
              <mc:Fallback>
                <p:oleObj name="Çalışma Sayfası" r:id="rId4" imgW="10972800" imgH="300988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22462"/>
                        <a:ext cx="10972800" cy="327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496290" y="15663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5980781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783033248"/>
              </p:ext>
            </p:extLst>
          </p:nvPr>
        </p:nvGraphicFramePr>
        <p:xfrm>
          <a:off x="666750" y="1922462"/>
          <a:ext cx="10858500" cy="3513137"/>
        </p:xfrm>
        <a:graphic>
          <a:graphicData uri="http://schemas.openxmlformats.org/presentationml/2006/ole">
            <mc:AlternateContent xmlns:mc="http://schemas.openxmlformats.org/markup-compatibility/2006">
              <mc:Choice xmlns:v="urn:schemas-microsoft-com:vml" Requires="v">
                <p:oleObj spid="_x0000_s25603" name="Çalışma Sayfası" r:id="rId4" imgW="10858477" imgH="3009889" progId="Excel.Sheet.12">
                  <p:embed/>
                </p:oleObj>
              </mc:Choice>
              <mc:Fallback>
                <p:oleObj name="Çalışma Sayfası" r:id="rId4" imgW="10858477" imgH="300988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1922462"/>
                        <a:ext cx="10858500" cy="3513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757549" y="15663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801696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482891251"/>
              </p:ext>
            </p:extLst>
          </p:nvPr>
        </p:nvGraphicFramePr>
        <p:xfrm>
          <a:off x="812774" y="1021278"/>
          <a:ext cx="10230331" cy="4498222"/>
        </p:xfrm>
        <a:graphic>
          <a:graphicData uri="http://schemas.openxmlformats.org/presentationml/2006/ole">
            <mc:AlternateContent xmlns:mc="http://schemas.openxmlformats.org/markup-compatibility/2006">
              <mc:Choice xmlns:v="urn:schemas-microsoft-com:vml" Requires="v">
                <p:oleObj spid="_x0000_s26627" name="Çalışma Sayfası" r:id="rId4" imgW="6238903" imgH="2743290" progId="Excel.Sheet.12">
                  <p:embed/>
                </p:oleObj>
              </mc:Choice>
              <mc:Fallback>
                <p:oleObj name="Çalışma Sayfası" r:id="rId4" imgW="6238903" imgH="274329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774" y="1021278"/>
                        <a:ext cx="10230331" cy="4498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14537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r>
              <a:rPr lang="tr-TR" dirty="0"/>
              <a:t/>
            </a:r>
            <a:br>
              <a:rPr lang="tr-TR" dirty="0"/>
            </a:br>
            <a:endParaRPr lang="tr-TR" dirty="0"/>
          </a:p>
        </p:txBody>
      </p:sp>
      <p:graphicFrame>
        <p:nvGraphicFramePr>
          <p:cNvPr id="4" name="Nesne 3"/>
          <p:cNvGraphicFramePr>
            <a:graphicFrameLocks noChangeAspect="1"/>
          </p:cNvGraphicFramePr>
          <p:nvPr>
            <p:extLst>
              <p:ext uri="{D42A27DB-BD31-4B8C-83A1-F6EECF244321}">
                <p14:modId xmlns:p14="http://schemas.microsoft.com/office/powerpoint/2010/main" val="3817946558"/>
              </p:ext>
            </p:extLst>
          </p:nvPr>
        </p:nvGraphicFramePr>
        <p:xfrm>
          <a:off x="872935" y="1330036"/>
          <a:ext cx="10360794" cy="4607626"/>
        </p:xfrm>
        <a:graphic>
          <a:graphicData uri="http://schemas.openxmlformats.org/presentationml/2006/ole">
            <mc:AlternateContent xmlns:mc="http://schemas.openxmlformats.org/markup-compatibility/2006">
              <mc:Choice xmlns:v="urn:schemas-microsoft-com:vml" Requires="v">
                <p:oleObj spid="_x0000_s27651" name="Çalışma Sayfası" r:id="rId4" imgW="8515226" imgH="3867122" progId="Excel.Sheet.12">
                  <p:embed/>
                </p:oleObj>
              </mc:Choice>
              <mc:Fallback>
                <p:oleObj name="Çalışma Sayfası" r:id="rId4" imgW="8515226" imgH="386712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935" y="1330036"/>
                        <a:ext cx="10360794" cy="4607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2909455" y="102790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
        <p:nvSpPr>
          <p:cNvPr id="6" name="Dikdörtgen 5"/>
          <p:cNvSpPr/>
          <p:nvPr/>
        </p:nvSpPr>
        <p:spPr>
          <a:xfrm>
            <a:off x="2956956" y="651946"/>
            <a:ext cx="8086149" cy="261610"/>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endParaRPr lang="tr-TR" dirty="0"/>
          </a:p>
        </p:txBody>
      </p:sp>
    </p:spTree>
    <p:extLst>
      <p:ext uri="{BB962C8B-B14F-4D97-AF65-F5344CB8AC3E}">
        <p14:creationId xmlns:p14="http://schemas.microsoft.com/office/powerpoint/2010/main" val="42828814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29530319"/>
              </p:ext>
            </p:extLst>
          </p:nvPr>
        </p:nvGraphicFramePr>
        <p:xfrm>
          <a:off x="688768" y="716486"/>
          <a:ext cx="10640292" cy="5719939"/>
        </p:xfrm>
        <a:graphic>
          <a:graphicData uri="http://schemas.openxmlformats.org/presentationml/2006/ole">
            <mc:AlternateContent xmlns:mc="http://schemas.openxmlformats.org/markup-compatibility/2006">
              <mc:Choice xmlns:v="urn:schemas-microsoft-com:vml" Requires="v">
                <p:oleObj spid="_x0000_s28675" name="Çalışma Sayfası" r:id="rId4" imgW="8782220" imgH="4895946" progId="Excel.Sheet.12">
                  <p:embed/>
                </p:oleObj>
              </mc:Choice>
              <mc:Fallback>
                <p:oleObj name="Çalışma Sayfası" r:id="rId4" imgW="8782220" imgH="4895946"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768" y="716486"/>
                        <a:ext cx="10640292" cy="5719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2707575" y="347154"/>
            <a:ext cx="862148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49610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0AE1E76-EC03-4D11-8B31-70AAF3EEDB66}"/>
              </a:ext>
            </a:extLst>
          </p:cNvPr>
          <p:cNvSpPr>
            <a:spLocks noGrp="1"/>
          </p:cNvSpPr>
          <p:nvPr>
            <p:ph type="title"/>
          </p:nvPr>
        </p:nvSpPr>
        <p:spPr>
          <a:xfrm>
            <a:off x="838200" y="1199011"/>
            <a:ext cx="10515600" cy="1282431"/>
          </a:xfrm>
        </p:spPr>
        <p:txBody>
          <a:bodyPr/>
          <a:lstStyle/>
          <a:p>
            <a:pPr algn="ctr"/>
            <a:r>
              <a:rPr lang="tr-TR" sz="2400" b="1">
                <a:solidFill>
                  <a:srgbClr val="C00000"/>
                </a:solidFill>
                <a:latin typeface="Times New Roman"/>
                <a:cs typeface="Times New Roman"/>
              </a:rPr>
              <a:t>İLAÇLARIN BAĞIRSAKLARDAN EMİLMESİNİ DEĞİŞTİREN FAKTÖRLER II</a:t>
            </a:r>
            <a:endParaRPr lang="tr-TR"/>
          </a:p>
        </p:txBody>
      </p:sp>
      <p:sp>
        <p:nvSpPr>
          <p:cNvPr id="3" name="İçerik Yer Tutucusu 2">
            <a:extLst>
              <a:ext uri="{FF2B5EF4-FFF2-40B4-BE49-F238E27FC236}">
                <a16:creationId xmlns="" xmlns:a16="http://schemas.microsoft.com/office/drawing/2014/main" id="{081A45FA-3DEE-478D-B497-4DE8ADFE1F68}"/>
              </a:ext>
            </a:extLst>
          </p:cNvPr>
          <p:cNvSpPr>
            <a:spLocks noGrp="1"/>
          </p:cNvSpPr>
          <p:nvPr>
            <p:ph idx="1"/>
          </p:nvPr>
        </p:nvSpPr>
        <p:spPr>
          <a:xfrm>
            <a:off x="838200" y="2558870"/>
            <a:ext cx="10515600" cy="3618093"/>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panose="020F0502020204030204"/>
              </a:rPr>
              <a:t>Safra salgısı, </a:t>
            </a:r>
            <a:r>
              <a:rPr lang="tr-TR" sz="1600" err="1">
                <a:latin typeface="Times New Roman"/>
                <a:cs typeface="Calibri" panose="020F0502020204030204"/>
              </a:rPr>
              <a:t>diazepam</a:t>
            </a:r>
            <a:r>
              <a:rPr lang="tr-TR" sz="1600">
                <a:latin typeface="Times New Roman"/>
                <a:cs typeface="Calibri" panose="020F0502020204030204"/>
              </a:rPr>
              <a:t>, </a:t>
            </a:r>
            <a:r>
              <a:rPr lang="tr-TR" sz="1600" err="1">
                <a:latin typeface="Times New Roman"/>
                <a:cs typeface="Calibri" panose="020F0502020204030204"/>
              </a:rPr>
              <a:t>griseofulvin</a:t>
            </a:r>
            <a:r>
              <a:rPr lang="tr-TR" sz="1600">
                <a:latin typeface="Times New Roman"/>
                <a:cs typeface="Calibri" panose="020F0502020204030204"/>
              </a:rPr>
              <a:t>, </a:t>
            </a:r>
            <a:r>
              <a:rPr lang="tr-TR" sz="1600" err="1">
                <a:latin typeface="Times New Roman"/>
                <a:cs typeface="Calibri" panose="020F0502020204030204"/>
              </a:rPr>
              <a:t>spirironolakton</a:t>
            </a:r>
            <a:r>
              <a:rPr lang="tr-TR" sz="1600">
                <a:latin typeface="Times New Roman"/>
                <a:cs typeface="Calibri" panose="020F0502020204030204"/>
              </a:rPr>
              <a:t> gibi suda az çözünen bazı ilaçların </a:t>
            </a:r>
            <a:r>
              <a:rPr lang="tr-TR" sz="1600" err="1">
                <a:latin typeface="Times New Roman"/>
                <a:cs typeface="Calibri" panose="020F0502020204030204"/>
              </a:rPr>
              <a:t>absorbsiyonunu</a:t>
            </a:r>
            <a:r>
              <a:rPr lang="tr-TR" sz="1600">
                <a:latin typeface="Times New Roman"/>
                <a:cs typeface="Calibri" panose="020F0502020204030204"/>
              </a:rPr>
              <a:t> arttırır.</a:t>
            </a:r>
            <a:endParaRPr lang="tr-TR" err="1">
              <a:latin typeface="Calibri" panose="020F0502020204030204"/>
              <a:cs typeface="Calibri" panose="020F0502020204030204"/>
            </a:endParaRPr>
          </a:p>
          <a:p>
            <a:pPr algn="ctr">
              <a:buFont typeface="Wingdings" panose="020B0604020202020204" pitchFamily="34" charset="0"/>
              <a:buChar char="§"/>
            </a:pPr>
            <a:r>
              <a:rPr lang="tr-TR" sz="1600" err="1">
                <a:latin typeface="Times New Roman"/>
                <a:cs typeface="Calibri" panose="020F0502020204030204"/>
              </a:rPr>
              <a:t>Ampisilin</a:t>
            </a:r>
            <a:r>
              <a:rPr lang="tr-TR" sz="1600">
                <a:latin typeface="Times New Roman"/>
                <a:cs typeface="Calibri" panose="020F0502020204030204"/>
              </a:rPr>
              <a:t>, </a:t>
            </a:r>
            <a:r>
              <a:rPr lang="tr-TR" sz="1600" err="1">
                <a:latin typeface="Times New Roman"/>
                <a:cs typeface="Calibri" panose="020F0502020204030204"/>
              </a:rPr>
              <a:t>tetrasiklinler</a:t>
            </a:r>
            <a:r>
              <a:rPr lang="tr-TR" sz="1600">
                <a:latin typeface="Times New Roman"/>
                <a:cs typeface="Calibri" panose="020F0502020204030204"/>
              </a:rPr>
              <a:t> </a:t>
            </a:r>
            <a:r>
              <a:rPr lang="tr-TR" sz="1600" err="1">
                <a:latin typeface="Times New Roman"/>
                <a:cs typeface="Calibri" panose="020F0502020204030204"/>
              </a:rPr>
              <a:t>levodopa</a:t>
            </a:r>
            <a:r>
              <a:rPr lang="tr-TR" sz="1600">
                <a:latin typeface="Times New Roman"/>
                <a:cs typeface="Calibri" panose="020F0502020204030204"/>
              </a:rPr>
              <a:t>, </a:t>
            </a:r>
            <a:r>
              <a:rPr lang="tr-TR" sz="1600" err="1">
                <a:latin typeface="Times New Roman"/>
                <a:cs typeface="Calibri" panose="020F0502020204030204"/>
              </a:rPr>
              <a:t>metotreksat</a:t>
            </a:r>
            <a:r>
              <a:rPr lang="tr-TR" sz="1600">
                <a:latin typeface="Times New Roman"/>
                <a:cs typeface="Calibri" panose="020F0502020204030204"/>
              </a:rPr>
              <a:t>, </a:t>
            </a:r>
            <a:r>
              <a:rPr lang="tr-TR" sz="1600" err="1">
                <a:latin typeface="Times New Roman"/>
                <a:cs typeface="Calibri" panose="020F0502020204030204"/>
              </a:rPr>
              <a:t>penisilamin</a:t>
            </a:r>
            <a:r>
              <a:rPr lang="tr-TR" sz="1600">
                <a:latin typeface="Times New Roman"/>
                <a:cs typeface="Calibri" panose="020F0502020204030204"/>
              </a:rPr>
              <a:t>, </a:t>
            </a:r>
            <a:r>
              <a:rPr lang="tr-TR" sz="1600" err="1">
                <a:latin typeface="Times New Roman"/>
                <a:cs typeface="Calibri" panose="020F0502020204030204"/>
              </a:rPr>
              <a:t>isoniazid</a:t>
            </a:r>
            <a:r>
              <a:rPr lang="tr-TR" sz="1600">
                <a:latin typeface="Times New Roman"/>
                <a:cs typeface="Calibri" panose="020F0502020204030204"/>
              </a:rPr>
              <a:t> gibi bazı ilaçların </a:t>
            </a:r>
            <a:r>
              <a:rPr lang="tr-TR" sz="1600" err="1">
                <a:latin typeface="Times New Roman"/>
                <a:cs typeface="Calibri" panose="020F0502020204030204"/>
              </a:rPr>
              <a:t>absorbsiyonlarının</a:t>
            </a:r>
            <a:r>
              <a:rPr lang="tr-TR" sz="1600">
                <a:latin typeface="Times New Roman"/>
                <a:cs typeface="Calibri" panose="020F0502020204030204"/>
              </a:rPr>
              <a:t> besinlerle etkilenmemesi için aç karna alınması gerekir.</a:t>
            </a:r>
          </a:p>
          <a:p>
            <a:pPr algn="ctr">
              <a:buFont typeface="Wingdings" panose="020B0604020202020204" pitchFamily="34" charset="0"/>
              <a:buChar char="§"/>
            </a:pPr>
            <a:r>
              <a:rPr lang="tr-TR" sz="1600">
                <a:latin typeface="Times New Roman"/>
                <a:cs typeface="Calibri" panose="020F0502020204030204"/>
              </a:rPr>
              <a:t>İlaçların su ile alınması </a:t>
            </a:r>
            <a:r>
              <a:rPr lang="tr-TR" sz="1600" err="1">
                <a:latin typeface="Times New Roman"/>
                <a:cs typeface="Calibri" panose="020F0502020204030204"/>
              </a:rPr>
              <a:t>absorbsiyonlarını</a:t>
            </a:r>
            <a:r>
              <a:rPr lang="tr-TR" sz="1600">
                <a:latin typeface="Times New Roman"/>
                <a:cs typeface="Calibri" panose="020F0502020204030204"/>
              </a:rPr>
              <a:t> arttırabilir.</a:t>
            </a:r>
          </a:p>
          <a:p>
            <a:pPr algn="ctr">
              <a:buFont typeface="Wingdings" panose="020B0604020202020204" pitchFamily="34" charset="0"/>
              <a:buChar char="§"/>
            </a:pPr>
            <a:endParaRPr lang="tr-TR" sz="1600">
              <a:latin typeface="Times New Roman"/>
              <a:cs typeface="Calibri" panose="020F0502020204030204"/>
            </a:endParaRPr>
          </a:p>
          <a:p>
            <a:pPr algn="ctr">
              <a:buFont typeface="Wingdings" panose="020B0604020202020204" pitchFamily="34" charset="0"/>
              <a:buChar char="§"/>
            </a:pPr>
            <a:endParaRPr lang="tr-TR" sz="1600">
              <a:latin typeface="Times New Roman"/>
              <a:cs typeface="Calibri" panose="020F0502020204030204"/>
            </a:endParaRPr>
          </a:p>
        </p:txBody>
      </p:sp>
    </p:spTree>
    <p:extLst>
      <p:ext uri="{BB962C8B-B14F-4D97-AF65-F5344CB8AC3E}">
        <p14:creationId xmlns:p14="http://schemas.microsoft.com/office/powerpoint/2010/main" val="37699168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363856673"/>
              </p:ext>
            </p:extLst>
          </p:nvPr>
        </p:nvGraphicFramePr>
        <p:xfrm>
          <a:off x="1045029" y="1065213"/>
          <a:ext cx="9773392" cy="5145582"/>
        </p:xfrm>
        <a:graphic>
          <a:graphicData uri="http://schemas.openxmlformats.org/presentationml/2006/ole">
            <mc:AlternateContent xmlns:mc="http://schemas.openxmlformats.org/markup-compatibility/2006">
              <mc:Choice xmlns:v="urn:schemas-microsoft-com:vml" Requires="v">
                <p:oleObj spid="_x0000_s29699" name="Çalışma Sayfası" r:id="rId4" imgW="7962787" imgH="4724355" progId="Excel.Sheet.12">
                  <p:embed/>
                </p:oleObj>
              </mc:Choice>
              <mc:Fallback>
                <p:oleObj name="Çalışma Sayfası" r:id="rId4" imgW="7962787" imgH="4724355"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029" y="1065213"/>
                        <a:ext cx="9773392" cy="51455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3075710" y="695881"/>
            <a:ext cx="862148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6936466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33936550"/>
              </p:ext>
            </p:extLst>
          </p:nvPr>
        </p:nvGraphicFramePr>
        <p:xfrm>
          <a:off x="679330" y="893577"/>
          <a:ext cx="10720982" cy="5589784"/>
        </p:xfrm>
        <a:graphic>
          <a:graphicData uri="http://schemas.openxmlformats.org/presentationml/2006/ole">
            <mc:AlternateContent xmlns:mc="http://schemas.openxmlformats.org/markup-compatibility/2006">
              <mc:Choice xmlns:v="urn:schemas-microsoft-com:vml" Requires="v">
                <p:oleObj spid="_x0000_s30723" name="Çalışma Sayfası" r:id="rId4" imgW="8239187" imgH="4295919" progId="Excel.Sheet.12">
                  <p:embed/>
                </p:oleObj>
              </mc:Choice>
              <mc:Fallback>
                <p:oleObj name="Çalışma Sayfası" r:id="rId4" imgW="8239187" imgH="429591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330" y="893577"/>
                        <a:ext cx="10720982" cy="5589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2660074" y="494557"/>
            <a:ext cx="862148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8646758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294933760"/>
              </p:ext>
            </p:extLst>
          </p:nvPr>
        </p:nvGraphicFramePr>
        <p:xfrm>
          <a:off x="641268" y="822325"/>
          <a:ext cx="10592789" cy="5914924"/>
        </p:xfrm>
        <a:graphic>
          <a:graphicData uri="http://schemas.openxmlformats.org/presentationml/2006/ole">
            <mc:AlternateContent xmlns:mc="http://schemas.openxmlformats.org/markup-compatibility/2006">
              <mc:Choice xmlns:v="urn:schemas-microsoft-com:vml" Requires="v">
                <p:oleObj spid="_x0000_s31747" name="Çalışma Sayfası" r:id="rId4" imgW="8324929" imgH="5210229" progId="Excel.Sheet.12">
                  <p:embed/>
                </p:oleObj>
              </mc:Choice>
              <mc:Fallback>
                <p:oleObj name="Çalışma Sayfası" r:id="rId4" imgW="8324929"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68" y="822325"/>
                        <a:ext cx="10592789" cy="5914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4"/>
          <p:cNvSpPr/>
          <p:nvPr/>
        </p:nvSpPr>
        <p:spPr>
          <a:xfrm>
            <a:off x="2612572" y="452993"/>
            <a:ext cx="862148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40354163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579962923"/>
              </p:ext>
            </p:extLst>
          </p:nvPr>
        </p:nvGraphicFramePr>
        <p:xfrm>
          <a:off x="551866" y="850900"/>
          <a:ext cx="10741568" cy="5918060"/>
        </p:xfrm>
        <a:graphic>
          <a:graphicData uri="http://schemas.openxmlformats.org/presentationml/2006/ole">
            <mc:AlternateContent xmlns:mc="http://schemas.openxmlformats.org/markup-compatibility/2006">
              <mc:Choice xmlns:v="urn:schemas-microsoft-com:vml" Requires="v">
                <p:oleObj spid="_x0000_s32771" name="Çalışma Sayfası" r:id="rId4" imgW="9239148" imgH="5153152" progId="Excel.Sheet.12">
                  <p:embed/>
                </p:oleObj>
              </mc:Choice>
              <mc:Fallback>
                <p:oleObj name="Çalışma Sayfası" r:id="rId4" imgW="9239148"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866" y="850900"/>
                        <a:ext cx="10741568" cy="5918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588821" y="390689"/>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668025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952212926"/>
              </p:ext>
            </p:extLst>
          </p:nvPr>
        </p:nvGraphicFramePr>
        <p:xfrm>
          <a:off x="902525" y="822325"/>
          <a:ext cx="10557163" cy="5625976"/>
        </p:xfrm>
        <a:graphic>
          <a:graphicData uri="http://schemas.openxmlformats.org/presentationml/2006/ole">
            <mc:AlternateContent xmlns:mc="http://schemas.openxmlformats.org/markup-compatibility/2006">
              <mc:Choice xmlns:v="urn:schemas-microsoft-com:vml" Requires="v">
                <p:oleObj spid="_x0000_s33795" name="Çalışma Sayfası" r:id="rId4" imgW="8667897" imgH="5210229" progId="Excel.Sheet.12">
                  <p:embed/>
                </p:oleObj>
              </mc:Choice>
              <mc:Fallback>
                <p:oleObj name="Çalışma Sayfası" r:id="rId4" imgW="8667897"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525" y="822325"/>
                        <a:ext cx="10557163" cy="5625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707574" y="366938"/>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6434200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678533563"/>
              </p:ext>
            </p:extLst>
          </p:nvPr>
        </p:nvGraphicFramePr>
        <p:xfrm>
          <a:off x="977965" y="935511"/>
          <a:ext cx="10256092" cy="5451786"/>
        </p:xfrm>
        <a:graphic>
          <a:graphicData uri="http://schemas.openxmlformats.org/presentationml/2006/ole">
            <mc:AlternateContent xmlns:mc="http://schemas.openxmlformats.org/markup-compatibility/2006">
              <mc:Choice xmlns:v="urn:schemas-microsoft-com:vml" Requires="v">
                <p:oleObj spid="_x0000_s34819" name="Çalışma Sayfası" r:id="rId4" imgW="7543845" imgH="4010175" progId="Excel.Sheet.12">
                  <p:embed/>
                </p:oleObj>
              </mc:Choice>
              <mc:Fallback>
                <p:oleObj name="Çalışma Sayfası" r:id="rId4" imgW="7543845" imgH="4010175"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965" y="935511"/>
                        <a:ext cx="10256092" cy="5451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956956"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5424833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208387275"/>
              </p:ext>
            </p:extLst>
          </p:nvPr>
        </p:nvGraphicFramePr>
        <p:xfrm>
          <a:off x="393228" y="1482704"/>
          <a:ext cx="11662935" cy="4775592"/>
        </p:xfrm>
        <a:graphic>
          <a:graphicData uri="http://schemas.openxmlformats.org/presentationml/2006/ole">
            <mc:AlternateContent xmlns:mc="http://schemas.openxmlformats.org/markup-compatibility/2006">
              <mc:Choice xmlns:v="urn:schemas-microsoft-com:vml" Requires="v">
                <p:oleObj spid="_x0000_s35843" name="Çalışma Sayfası" r:id="rId4" imgW="8048529" imgH="3295633" progId="Excel.Sheet.12">
                  <p:embed/>
                </p:oleObj>
              </mc:Choice>
              <mc:Fallback>
                <p:oleObj name="Çalışma Sayfası" r:id="rId4" imgW="8048529" imgH="329563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228" y="1482704"/>
                        <a:ext cx="11662935" cy="47755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113807" y="1138836"/>
            <a:ext cx="8086149" cy="369332"/>
          </a:xfrm>
          <a:prstGeom prst="rect">
            <a:avLst/>
          </a:prstGeom>
        </p:spPr>
        <p:txBody>
          <a:bodyPr wrap="square">
            <a:spAutoFit/>
          </a:bodyPr>
          <a:lstStyle/>
          <a:p>
            <a:pPr algn="ct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353193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956948288"/>
              </p:ext>
            </p:extLst>
          </p:nvPr>
        </p:nvGraphicFramePr>
        <p:xfrm>
          <a:off x="564070" y="660196"/>
          <a:ext cx="10990621" cy="6197804"/>
        </p:xfrm>
        <a:graphic>
          <a:graphicData uri="http://schemas.openxmlformats.org/presentationml/2006/ole">
            <mc:AlternateContent xmlns:mc="http://schemas.openxmlformats.org/markup-compatibility/2006">
              <mc:Choice xmlns:v="urn:schemas-microsoft-com:vml" Requires="v">
                <p:oleObj spid="_x0000_s36867" name="Çalışma Sayfası" r:id="rId4" imgW="9239148" imgH="5210229" progId="Excel.Sheet.12">
                  <p:embed/>
                </p:oleObj>
              </mc:Choice>
              <mc:Fallback>
                <p:oleObj name="Çalışma Sayfası" r:id="rId4" imgW="9239148"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070" y="660196"/>
                        <a:ext cx="10990621" cy="6197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327564" y="283811"/>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5964435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615247715"/>
              </p:ext>
            </p:extLst>
          </p:nvPr>
        </p:nvGraphicFramePr>
        <p:xfrm>
          <a:off x="1116281" y="2018805"/>
          <a:ext cx="9512135" cy="3230089"/>
        </p:xfrm>
        <a:graphic>
          <a:graphicData uri="http://schemas.openxmlformats.org/presentationml/2006/ole">
            <mc:AlternateContent xmlns:mc="http://schemas.openxmlformats.org/markup-compatibility/2006">
              <mc:Choice xmlns:v="urn:schemas-microsoft-com:vml" Requires="v">
                <p:oleObj spid="_x0000_s37891" name="Çalışma Sayfası" r:id="rId4" imgW="8296348" imgH="1866911" progId="Excel.Sheet.12">
                  <p:embed/>
                </p:oleObj>
              </mc:Choice>
              <mc:Fallback>
                <p:oleObj name="Çalışma Sayfası" r:id="rId4" imgW="8296348" imgH="1866911"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281" y="2018805"/>
                        <a:ext cx="9512135" cy="3230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493818" y="1637597"/>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662234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4176205935"/>
              </p:ext>
            </p:extLst>
          </p:nvPr>
        </p:nvGraphicFramePr>
        <p:xfrm>
          <a:off x="1128156" y="822325"/>
          <a:ext cx="9500260" cy="5925476"/>
        </p:xfrm>
        <a:graphic>
          <a:graphicData uri="http://schemas.openxmlformats.org/presentationml/2006/ole">
            <mc:AlternateContent xmlns:mc="http://schemas.openxmlformats.org/markup-compatibility/2006">
              <mc:Choice xmlns:v="urn:schemas-microsoft-com:vml" Requires="v">
                <p:oleObj spid="_x0000_s38915" name="Çalışma Sayfası" r:id="rId4" imgW="8353510" imgH="5210229" progId="Excel.Sheet.12">
                  <p:embed/>
                </p:oleObj>
              </mc:Choice>
              <mc:Fallback>
                <p:oleObj name="Çalışma Sayfası" r:id="rId4" imgW="8353510"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156" y="822325"/>
                        <a:ext cx="9500260" cy="59254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517569" y="414439"/>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13458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096A530-CF23-45AA-B624-E1C0F6B9A029}"/>
              </a:ext>
            </a:extLst>
          </p:cNvPr>
          <p:cNvSpPr>
            <a:spLocks noGrp="1"/>
          </p:cNvSpPr>
          <p:nvPr>
            <p:ph type="title"/>
          </p:nvPr>
        </p:nvSpPr>
        <p:spPr>
          <a:xfrm>
            <a:off x="838200" y="1184634"/>
            <a:ext cx="10515600" cy="1584356"/>
          </a:xfrm>
        </p:spPr>
        <p:txBody>
          <a:bodyPr/>
          <a:lstStyle/>
          <a:p>
            <a:pPr algn="ctr"/>
            <a:r>
              <a:rPr lang="tr-TR" sz="2400" b="1">
                <a:solidFill>
                  <a:srgbClr val="C00000"/>
                </a:solidFill>
                <a:latin typeface="Times New Roman"/>
                <a:cs typeface="Times New Roman"/>
              </a:rPr>
              <a:t>İLK GEÇİŞ ETKİSİ</a:t>
            </a:r>
            <a:endParaRPr lang="tr-TR">
              <a:cs typeface="Calibri Light" panose="020F0302020204030204"/>
            </a:endParaRPr>
          </a:p>
        </p:txBody>
      </p:sp>
      <p:sp>
        <p:nvSpPr>
          <p:cNvPr id="3" name="İçerik Yer Tutucusu 2">
            <a:extLst>
              <a:ext uri="{FF2B5EF4-FFF2-40B4-BE49-F238E27FC236}">
                <a16:creationId xmlns="" xmlns:a16="http://schemas.microsoft.com/office/drawing/2014/main" id="{F3908A36-F828-4E57-B230-E1322F1465A6}"/>
              </a:ext>
            </a:extLst>
          </p:cNvPr>
          <p:cNvSpPr>
            <a:spLocks noGrp="1"/>
          </p:cNvSpPr>
          <p:nvPr>
            <p:ph idx="1"/>
          </p:nvPr>
        </p:nvSpPr>
        <p:spPr>
          <a:xfrm>
            <a:off x="838200" y="3090832"/>
            <a:ext cx="10515600" cy="3086131"/>
          </a:xfrm>
        </p:spPr>
        <p:txBody>
          <a:bodyPr vert="horz" lIns="91440" tIns="45720" rIns="91440" bIns="45720" rtlCol="0" anchor="t">
            <a:normAutofit/>
          </a:bodyPr>
          <a:lstStyle/>
          <a:p>
            <a:pPr algn="ctr">
              <a:buFont typeface="Wingdings" panose="020B0604020202020204" pitchFamily="34" charset="0"/>
              <a:buChar char="§"/>
            </a:pPr>
            <a:r>
              <a:rPr lang="tr-TR" sz="1600">
                <a:latin typeface="Times New Roman"/>
                <a:cs typeface="Calibri" panose="020F0502020204030204"/>
              </a:rPr>
              <a:t>İlk geçiş etkisi, ilaçların sistematik dolaşıma katılmadan önce önemli miktarda </a:t>
            </a:r>
            <a:r>
              <a:rPr lang="tr-TR" sz="1600" err="1">
                <a:latin typeface="Times New Roman"/>
                <a:cs typeface="Calibri" panose="020F0502020204030204"/>
              </a:rPr>
              <a:t>metabolize</a:t>
            </a:r>
            <a:r>
              <a:rPr lang="tr-TR" sz="1600">
                <a:latin typeface="Times New Roman"/>
                <a:cs typeface="Calibri" panose="020F0502020204030204"/>
              </a:rPr>
              <a:t> edilmesidir.</a:t>
            </a:r>
            <a:endParaRPr lang="tr-TR"/>
          </a:p>
          <a:p>
            <a:pPr algn="ctr">
              <a:buFont typeface="Wingdings" panose="020B0604020202020204" pitchFamily="34" charset="0"/>
              <a:buChar char="§"/>
            </a:pPr>
            <a:r>
              <a:rPr lang="tr-TR" sz="1600">
                <a:latin typeface="Times New Roman"/>
                <a:cs typeface="Calibri" panose="020F0502020204030204"/>
              </a:rPr>
              <a:t>Bağırsaklar, karaciğer ve akciğerde gerçekleşebilir.</a:t>
            </a:r>
          </a:p>
        </p:txBody>
      </p:sp>
    </p:spTree>
    <p:extLst>
      <p:ext uri="{BB962C8B-B14F-4D97-AF65-F5344CB8AC3E}">
        <p14:creationId xmlns:p14="http://schemas.microsoft.com/office/powerpoint/2010/main" val="904440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806184426"/>
              </p:ext>
            </p:extLst>
          </p:nvPr>
        </p:nvGraphicFramePr>
        <p:xfrm>
          <a:off x="1033153" y="863332"/>
          <a:ext cx="9844643" cy="5731154"/>
        </p:xfrm>
        <a:graphic>
          <a:graphicData uri="http://schemas.openxmlformats.org/presentationml/2006/ole">
            <mc:AlternateContent xmlns:mc="http://schemas.openxmlformats.org/markup-compatibility/2006">
              <mc:Choice xmlns:v="urn:schemas-microsoft-com:vml" Requires="v">
                <p:oleObj spid="_x0000_s39939" name="Çalışma Sayfası" r:id="rId4" imgW="8115458" imgH="4724355" progId="Excel.Sheet.12">
                  <p:embed/>
                </p:oleObj>
              </mc:Choice>
              <mc:Fallback>
                <p:oleObj name="Çalışma Sayfası" r:id="rId4" imgW="8115458" imgH="4724355"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153" y="863332"/>
                        <a:ext cx="9844643" cy="5731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802576" y="521317"/>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9523016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686141064"/>
              </p:ext>
            </p:extLst>
          </p:nvPr>
        </p:nvGraphicFramePr>
        <p:xfrm>
          <a:off x="961901" y="993775"/>
          <a:ext cx="9725891" cy="5359524"/>
        </p:xfrm>
        <a:graphic>
          <a:graphicData uri="http://schemas.openxmlformats.org/presentationml/2006/ole">
            <mc:AlternateContent xmlns:mc="http://schemas.openxmlformats.org/markup-compatibility/2006">
              <mc:Choice xmlns:v="urn:schemas-microsoft-com:vml" Requires="v">
                <p:oleObj spid="_x0000_s40963" name="Çalışma Sayfası" r:id="rId4" imgW="7010581" imgH="4867408" progId="Excel.Sheet.12">
                  <p:embed/>
                </p:oleObj>
              </mc:Choice>
              <mc:Fallback>
                <p:oleObj name="Çalışma Sayfası" r:id="rId4" imgW="7010581" imgH="4867408"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901" y="993775"/>
                        <a:ext cx="9725891" cy="53595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660072" y="651946"/>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9355325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669800174"/>
              </p:ext>
            </p:extLst>
          </p:nvPr>
        </p:nvGraphicFramePr>
        <p:xfrm>
          <a:off x="973776" y="850900"/>
          <a:ext cx="10272155" cy="5894284"/>
        </p:xfrm>
        <a:graphic>
          <a:graphicData uri="http://schemas.openxmlformats.org/presentationml/2006/ole">
            <mc:AlternateContent xmlns:mc="http://schemas.openxmlformats.org/markup-compatibility/2006">
              <mc:Choice xmlns:v="urn:schemas-microsoft-com:vml" Requires="v">
                <p:oleObj spid="_x0000_s41987" name="Çalışma Sayfası" r:id="rId4" imgW="7905626" imgH="5153152" progId="Excel.Sheet.12">
                  <p:embed/>
                </p:oleObj>
              </mc:Choice>
              <mc:Fallback>
                <p:oleObj name="Çalışma Sayfası" r:id="rId4" imgW="7905626"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776" y="850900"/>
                        <a:ext cx="10272155" cy="58942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683824" y="497567"/>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005493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508544250"/>
              </p:ext>
            </p:extLst>
          </p:nvPr>
        </p:nvGraphicFramePr>
        <p:xfrm>
          <a:off x="783771" y="850900"/>
          <a:ext cx="10854047" cy="5763656"/>
        </p:xfrm>
        <a:graphic>
          <a:graphicData uri="http://schemas.openxmlformats.org/presentationml/2006/ole">
            <mc:AlternateContent xmlns:mc="http://schemas.openxmlformats.org/markup-compatibility/2006">
              <mc:Choice xmlns:v="urn:schemas-microsoft-com:vml" Requires="v">
                <p:oleObj spid="_x0000_s43011" name="Çalışma Sayfası" r:id="rId4" imgW="8600968" imgH="5153152" progId="Excel.Sheet.12">
                  <p:embed/>
                </p:oleObj>
              </mc:Choice>
              <mc:Fallback>
                <p:oleObj name="Çalışma Sayfası" r:id="rId4" imgW="8600968"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771" y="850900"/>
                        <a:ext cx="10854047" cy="5763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268188" y="426315"/>
            <a:ext cx="8596788"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42771990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82039446"/>
              </p:ext>
            </p:extLst>
          </p:nvPr>
        </p:nvGraphicFramePr>
        <p:xfrm>
          <a:off x="1068779" y="822325"/>
          <a:ext cx="9892146" cy="5946388"/>
        </p:xfrm>
        <a:graphic>
          <a:graphicData uri="http://schemas.openxmlformats.org/presentationml/2006/ole">
            <mc:AlternateContent xmlns:mc="http://schemas.openxmlformats.org/markup-compatibility/2006">
              <mc:Choice xmlns:v="urn:schemas-microsoft-com:vml" Requires="v">
                <p:oleObj spid="_x0000_s44035" name="Çalışma Sayfası" r:id="rId4" imgW="7839058" imgH="5210229" progId="Excel.Sheet.12">
                  <p:embed/>
                </p:oleObj>
              </mc:Choice>
              <mc:Fallback>
                <p:oleObj name="Çalışma Sayfası" r:id="rId4" imgW="7839058"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779" y="822325"/>
                        <a:ext cx="9892146" cy="594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600696" y="438190"/>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30100903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2846581623"/>
              </p:ext>
            </p:extLst>
          </p:nvPr>
        </p:nvGraphicFramePr>
        <p:xfrm>
          <a:off x="855023" y="720643"/>
          <a:ext cx="10580915" cy="6000791"/>
        </p:xfrm>
        <a:graphic>
          <a:graphicData uri="http://schemas.openxmlformats.org/presentationml/2006/ole">
            <mc:AlternateContent xmlns:mc="http://schemas.openxmlformats.org/markup-compatibility/2006">
              <mc:Choice xmlns:v="urn:schemas-microsoft-com:vml" Requires="v">
                <p:oleObj spid="_x0000_s45059" name="Çalışma Sayfası" r:id="rId4" imgW="8362916" imgH="4867408" progId="Excel.Sheet.12">
                  <p:embed/>
                </p:oleObj>
              </mc:Choice>
              <mc:Fallback>
                <p:oleObj name="Çalışma Sayfası" r:id="rId4" imgW="8362916" imgH="4867408"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023" y="720643"/>
                        <a:ext cx="10580915" cy="6000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398815" y="331312"/>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2177478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261305094"/>
              </p:ext>
            </p:extLst>
          </p:nvPr>
        </p:nvGraphicFramePr>
        <p:xfrm>
          <a:off x="833902" y="934769"/>
          <a:ext cx="10376403" cy="5736839"/>
        </p:xfrm>
        <a:graphic>
          <a:graphicData uri="http://schemas.openxmlformats.org/presentationml/2006/ole">
            <mc:AlternateContent xmlns:mc="http://schemas.openxmlformats.org/markup-compatibility/2006">
              <mc:Choice xmlns:v="urn:schemas-microsoft-com:vml" Requires="v">
                <p:oleObj spid="_x0000_s46083" name="Çalışma Sayfası" r:id="rId4" imgW="8286580" imgH="4581663" progId="Excel.Sheet.12">
                  <p:embed/>
                </p:oleObj>
              </mc:Choice>
              <mc:Fallback>
                <p:oleObj name="Çalışma Sayfası" r:id="rId4" imgW="8286580" imgH="4581663"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902" y="934769"/>
                        <a:ext cx="10376403" cy="5736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ikdörtgen 5"/>
          <p:cNvSpPr/>
          <p:nvPr/>
        </p:nvSpPr>
        <p:spPr>
          <a:xfrm>
            <a:off x="2598718" y="578715"/>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9934102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583241621"/>
              </p:ext>
            </p:extLst>
          </p:nvPr>
        </p:nvGraphicFramePr>
        <p:xfrm>
          <a:off x="701904" y="850900"/>
          <a:ext cx="10829036" cy="5811157"/>
        </p:xfrm>
        <a:graphic>
          <a:graphicData uri="http://schemas.openxmlformats.org/presentationml/2006/ole">
            <mc:AlternateContent xmlns:mc="http://schemas.openxmlformats.org/markup-compatibility/2006">
              <mc:Choice xmlns:v="urn:schemas-microsoft-com:vml" Requires="v">
                <p:oleObj spid="_x0000_s47107" name="Çalışma Sayfası" r:id="rId4" imgW="8886774" imgH="5153152" progId="Excel.Sheet.12">
                  <p:embed/>
                </p:oleObj>
              </mc:Choice>
              <mc:Fallback>
                <p:oleObj name="Çalışma Sayfası" r:id="rId4" imgW="8886774"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04" y="850900"/>
                        <a:ext cx="10829036" cy="58111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553195" y="485692"/>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4711452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694253572"/>
              </p:ext>
            </p:extLst>
          </p:nvPr>
        </p:nvGraphicFramePr>
        <p:xfrm>
          <a:off x="605860" y="810450"/>
          <a:ext cx="11091336" cy="5827856"/>
        </p:xfrm>
        <a:graphic>
          <a:graphicData uri="http://schemas.openxmlformats.org/presentationml/2006/ole">
            <mc:AlternateContent xmlns:mc="http://schemas.openxmlformats.org/markup-compatibility/2006">
              <mc:Choice xmlns:v="urn:schemas-microsoft-com:vml" Requires="v">
                <p:oleObj spid="_x0000_s48131" name="Çalışma Sayfası" r:id="rId4" imgW="9887097" imgH="5210229" progId="Excel.Sheet.12">
                  <p:embed/>
                </p:oleObj>
              </mc:Choice>
              <mc:Fallback>
                <p:oleObj name="Çalışma Sayfası" r:id="rId4" imgW="9887097" imgH="5210229"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860" y="810450"/>
                        <a:ext cx="11091336" cy="5827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2315689" y="438190"/>
            <a:ext cx="933400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900613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3589989645"/>
              </p:ext>
            </p:extLst>
          </p:nvPr>
        </p:nvGraphicFramePr>
        <p:xfrm>
          <a:off x="260818" y="1208088"/>
          <a:ext cx="11816039" cy="5299590"/>
        </p:xfrm>
        <a:graphic>
          <a:graphicData uri="http://schemas.openxmlformats.org/presentationml/2006/ole">
            <mc:AlternateContent xmlns:mc="http://schemas.openxmlformats.org/markup-compatibility/2006">
              <mc:Choice xmlns:v="urn:schemas-microsoft-com:vml" Requires="v">
                <p:oleObj spid="_x0000_s49155" name="Çalışma Sayfası" r:id="rId4" imgW="9896503" imgH="4438610" progId="Excel.Sheet.12">
                  <p:embed/>
                </p:oleObj>
              </mc:Choice>
              <mc:Fallback>
                <p:oleObj name="Çalışma Sayfası" r:id="rId4" imgW="9896503" imgH="443861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818" y="1208088"/>
                        <a:ext cx="11816039" cy="5299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983180" y="830076"/>
            <a:ext cx="9927771"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269582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 xmlns:a16="http://schemas.microsoft.com/office/drawing/2014/main" id="{8A31E27F-D915-4736-ABBD-15084C53F25A}"/>
              </a:ext>
            </a:extLst>
          </p:cNvPr>
          <p:cNvGraphicFramePr>
            <a:graphicFrameLocks noGrp="1"/>
          </p:cNvGraphicFramePr>
          <p:nvPr>
            <p:ph idx="1"/>
            <p:extLst>
              <p:ext uri="{D42A27DB-BD31-4B8C-83A1-F6EECF244321}">
                <p14:modId xmlns:p14="http://schemas.microsoft.com/office/powerpoint/2010/main" val="4058514694"/>
              </p:ext>
            </p:extLst>
          </p:nvPr>
        </p:nvGraphicFramePr>
        <p:xfrm>
          <a:off x="833886" y="891396"/>
          <a:ext cx="10515596" cy="4600756"/>
        </p:xfrm>
        <a:graphic>
          <a:graphicData uri="http://schemas.openxmlformats.org/drawingml/2006/table">
            <a:tbl>
              <a:tblPr firstRow="1" bandRow="1">
                <a:tableStyleId>{5C22544A-7EE6-4342-B048-85BDC9FD1C3A}</a:tableStyleId>
              </a:tblPr>
              <a:tblGrid>
                <a:gridCol w="5348377">
                  <a:extLst>
                    <a:ext uri="{9D8B030D-6E8A-4147-A177-3AD203B41FA5}">
                      <a16:colId xmlns="" xmlns:a16="http://schemas.microsoft.com/office/drawing/2014/main" val="3090532914"/>
                    </a:ext>
                  </a:extLst>
                </a:gridCol>
                <a:gridCol w="5167219">
                  <a:extLst>
                    <a:ext uri="{9D8B030D-6E8A-4147-A177-3AD203B41FA5}">
                      <a16:colId xmlns="" xmlns:a16="http://schemas.microsoft.com/office/drawing/2014/main" val="2961203808"/>
                    </a:ext>
                  </a:extLst>
                </a:gridCol>
              </a:tblGrid>
              <a:tr h="971094">
                <a:tc>
                  <a:txBody>
                    <a:bodyPr/>
                    <a:lstStyle/>
                    <a:p>
                      <a:pPr algn="ctr"/>
                      <a:r>
                        <a:rPr lang="tr-TR" sz="1600" b="1" dirty="0">
                          <a:solidFill>
                            <a:srgbClr val="000000"/>
                          </a:solidFill>
                          <a:latin typeface="Times New Roman"/>
                        </a:rPr>
                        <a:t>BAĞIRSAK MUKOZASINDA İLK GEÇİŞ ETKİSİNE UĞRAYAN BAZI İLAÇLAR</a:t>
                      </a:r>
                      <a:endParaRPr lang="tr-TR" b="1" dirty="0">
                        <a:solidFill>
                          <a:srgbClr val="000000"/>
                        </a:solidFill>
                      </a:endParaRPr>
                    </a:p>
                  </a:txBody>
                  <a:tcPr/>
                </a:tc>
                <a:tc>
                  <a:txBody>
                    <a:bodyPr/>
                    <a:lstStyle/>
                    <a:p>
                      <a:pPr algn="ctr"/>
                      <a:endParaRPr lang="tr-TR"/>
                    </a:p>
                  </a:txBody>
                  <a:tcPr/>
                </a:tc>
                <a:extLst>
                  <a:ext uri="{0D108BD9-81ED-4DB2-BD59-A6C34878D82A}">
                    <a16:rowId xmlns="" xmlns:a16="http://schemas.microsoft.com/office/drawing/2014/main" val="286300096"/>
                  </a:ext>
                </a:extLst>
              </a:tr>
              <a:tr h="636783">
                <a:tc>
                  <a:txBody>
                    <a:bodyPr/>
                    <a:lstStyle/>
                    <a:p>
                      <a:pPr algn="ctr"/>
                      <a:r>
                        <a:rPr lang="tr-TR" sz="1600" err="1">
                          <a:latin typeface="Times New Roman"/>
                        </a:rPr>
                        <a:t>Dietilstilbestrol</a:t>
                      </a:r>
                    </a:p>
                  </a:txBody>
                  <a:tcPr/>
                </a:tc>
                <a:tc>
                  <a:txBody>
                    <a:bodyPr/>
                    <a:lstStyle/>
                    <a:p>
                      <a:pPr lvl="0" algn="ctr">
                        <a:buNone/>
                      </a:pPr>
                      <a:r>
                        <a:rPr lang="tr-TR" sz="1600">
                          <a:latin typeface="Times New Roman"/>
                        </a:rPr>
                        <a:t>A-</a:t>
                      </a:r>
                      <a:r>
                        <a:rPr lang="tr-TR" sz="1600" err="1">
                          <a:latin typeface="Times New Roman"/>
                        </a:rPr>
                        <a:t>metildopa</a:t>
                      </a:r>
                    </a:p>
                  </a:txBody>
                  <a:tcPr/>
                </a:tc>
                <a:extLst>
                  <a:ext uri="{0D108BD9-81ED-4DB2-BD59-A6C34878D82A}">
                    <a16:rowId xmlns="" xmlns:a16="http://schemas.microsoft.com/office/drawing/2014/main" val="2998898467"/>
                  </a:ext>
                </a:extLst>
              </a:tr>
              <a:tr h="636783">
                <a:tc>
                  <a:txBody>
                    <a:bodyPr/>
                    <a:lstStyle/>
                    <a:p>
                      <a:pPr algn="ctr"/>
                      <a:r>
                        <a:rPr lang="tr-TR" sz="1600" err="1">
                          <a:latin typeface="Times New Roman"/>
                        </a:rPr>
                        <a:t>İsoproterenol</a:t>
                      </a:r>
                    </a:p>
                  </a:txBody>
                  <a:tcPr/>
                </a:tc>
                <a:tc>
                  <a:txBody>
                    <a:bodyPr/>
                    <a:lstStyle/>
                    <a:p>
                      <a:pPr algn="ctr"/>
                      <a:r>
                        <a:rPr lang="tr-TR" sz="1600" err="1">
                          <a:latin typeface="Times New Roman"/>
                        </a:rPr>
                        <a:t>Progesteron</a:t>
                      </a:r>
                    </a:p>
                  </a:txBody>
                  <a:tcPr/>
                </a:tc>
                <a:extLst>
                  <a:ext uri="{0D108BD9-81ED-4DB2-BD59-A6C34878D82A}">
                    <a16:rowId xmlns="" xmlns:a16="http://schemas.microsoft.com/office/drawing/2014/main" val="2862394189"/>
                  </a:ext>
                </a:extLst>
              </a:tr>
              <a:tr h="636783">
                <a:tc>
                  <a:txBody>
                    <a:bodyPr/>
                    <a:lstStyle/>
                    <a:p>
                      <a:pPr algn="ctr"/>
                      <a:r>
                        <a:rPr lang="tr-TR" sz="1600" err="1">
                          <a:latin typeface="Times New Roman"/>
                        </a:rPr>
                        <a:t>Klorazepat</a:t>
                      </a:r>
                    </a:p>
                  </a:txBody>
                  <a:tcPr/>
                </a:tc>
                <a:tc>
                  <a:txBody>
                    <a:bodyPr/>
                    <a:lstStyle/>
                    <a:p>
                      <a:pPr algn="ctr"/>
                      <a:r>
                        <a:rPr lang="tr-TR" sz="1600">
                          <a:latin typeface="Times New Roman"/>
                        </a:rPr>
                        <a:t>Testosteron</a:t>
                      </a:r>
                    </a:p>
                  </a:txBody>
                  <a:tcPr/>
                </a:tc>
                <a:extLst>
                  <a:ext uri="{0D108BD9-81ED-4DB2-BD59-A6C34878D82A}">
                    <a16:rowId xmlns="" xmlns:a16="http://schemas.microsoft.com/office/drawing/2014/main" val="3793974241"/>
                  </a:ext>
                </a:extLst>
              </a:tr>
              <a:tr h="1082530">
                <a:tc>
                  <a:txBody>
                    <a:bodyPr/>
                    <a:lstStyle/>
                    <a:p>
                      <a:pPr algn="ctr"/>
                      <a:r>
                        <a:rPr lang="tr-TR" sz="1600" err="1">
                          <a:latin typeface="Times New Roman"/>
                        </a:rPr>
                        <a:t>Klorpromazin</a:t>
                      </a:r>
                    </a:p>
                    <a:p>
                      <a:pPr lvl="0" algn="ctr">
                        <a:buNone/>
                      </a:pPr>
                      <a:endParaRPr lang="tr-TR" sz="1600">
                        <a:latin typeface="Times New Roman"/>
                      </a:endParaRPr>
                    </a:p>
                  </a:txBody>
                  <a:tcPr/>
                </a:tc>
                <a:tc>
                  <a:txBody>
                    <a:bodyPr/>
                    <a:lstStyle/>
                    <a:p>
                      <a:pPr algn="ctr"/>
                      <a:r>
                        <a:rPr lang="tr-TR" sz="1600" err="1">
                          <a:latin typeface="Times New Roman"/>
                        </a:rPr>
                        <a:t>Tiramin</a:t>
                      </a:r>
                    </a:p>
                  </a:txBody>
                  <a:tcPr/>
                </a:tc>
                <a:extLst>
                  <a:ext uri="{0D108BD9-81ED-4DB2-BD59-A6C34878D82A}">
                    <a16:rowId xmlns="" xmlns:a16="http://schemas.microsoft.com/office/drawing/2014/main" val="2192288109"/>
                  </a:ext>
                </a:extLst>
              </a:tr>
              <a:tr h="636783">
                <a:tc>
                  <a:txBody>
                    <a:bodyPr/>
                    <a:lstStyle/>
                    <a:p>
                      <a:pPr lvl="0" algn="ctr">
                        <a:buNone/>
                      </a:pPr>
                      <a:r>
                        <a:rPr lang="tr-TR" sz="1600" err="1">
                          <a:latin typeface="Times New Roman"/>
                        </a:rPr>
                        <a:t>Levodopa</a:t>
                      </a:r>
                    </a:p>
                  </a:txBody>
                  <a:tcPr/>
                </a:tc>
                <a:tc>
                  <a:txBody>
                    <a:bodyPr/>
                    <a:lstStyle/>
                    <a:p>
                      <a:pPr lvl="0" algn="ctr">
                        <a:buNone/>
                      </a:pPr>
                      <a:endParaRPr lang="tr-TR">
                        <a:latin typeface="Times New Roman"/>
                      </a:endParaRPr>
                    </a:p>
                  </a:txBody>
                  <a:tcPr/>
                </a:tc>
                <a:extLst>
                  <a:ext uri="{0D108BD9-81ED-4DB2-BD59-A6C34878D82A}">
                    <a16:rowId xmlns="" xmlns:a16="http://schemas.microsoft.com/office/drawing/2014/main" val="2424800752"/>
                  </a:ext>
                </a:extLst>
              </a:tr>
            </a:tbl>
          </a:graphicData>
        </a:graphic>
      </p:graphicFrame>
    </p:spTree>
    <p:extLst>
      <p:ext uri="{BB962C8B-B14F-4D97-AF65-F5344CB8AC3E}">
        <p14:creationId xmlns:p14="http://schemas.microsoft.com/office/powerpoint/2010/main" val="30901750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Nesne 3"/>
          <p:cNvGraphicFramePr>
            <a:graphicFrameLocks noChangeAspect="1"/>
          </p:cNvGraphicFramePr>
          <p:nvPr>
            <p:extLst>
              <p:ext uri="{D42A27DB-BD31-4B8C-83A1-F6EECF244321}">
                <p14:modId xmlns:p14="http://schemas.microsoft.com/office/powerpoint/2010/main" val="1688302532"/>
              </p:ext>
            </p:extLst>
          </p:nvPr>
        </p:nvGraphicFramePr>
        <p:xfrm>
          <a:off x="327414" y="850900"/>
          <a:ext cx="11381655" cy="5846783"/>
        </p:xfrm>
        <a:graphic>
          <a:graphicData uri="http://schemas.openxmlformats.org/presentationml/2006/ole">
            <mc:AlternateContent xmlns:mc="http://schemas.openxmlformats.org/markup-compatibility/2006">
              <mc:Choice xmlns:v="urn:schemas-microsoft-com:vml" Requires="v">
                <p:oleObj spid="_x0000_s50179" name="Çalışma Sayfası" r:id="rId4" imgW="9467793" imgH="5153152" progId="Excel.Sheet.12">
                  <p:embed/>
                </p:oleObj>
              </mc:Choice>
              <mc:Fallback>
                <p:oleObj name="Çalışma Sayfası" r:id="rId4" imgW="9467793" imgH="5153152"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14" y="850900"/>
                        <a:ext cx="11381655" cy="5846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Dikdörtgen 5"/>
          <p:cNvSpPr/>
          <p:nvPr/>
        </p:nvSpPr>
        <p:spPr>
          <a:xfrm>
            <a:off x="1805050" y="497567"/>
            <a:ext cx="991589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extLst>
      <p:ext uri="{BB962C8B-B14F-4D97-AF65-F5344CB8AC3E}">
        <p14:creationId xmlns:p14="http://schemas.microsoft.com/office/powerpoint/2010/main" val="16964641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048000" y="-10051613"/>
            <a:ext cx="6096000" cy="3785652"/>
          </a:xfrm>
          <a:prstGeom prst="rect">
            <a:avLst/>
          </a:prstGeom>
        </p:spPr>
        <p:txBody>
          <a:bodyPr>
            <a:spAutoFit/>
          </a:bodyPr>
          <a:lstStyle/>
          <a:p>
            <a:r>
              <a:rPr lang="tr-TR" sz="800" dirty="0" smtClean="0"/>
              <a:t>ALKİLLEYİCİ İLAÇLAR CISPLATIN TEVA IV </a:t>
            </a:r>
            <a:r>
              <a:rPr lang="tr-TR" sz="800" dirty="0" err="1" smtClean="0"/>
              <a:t>Flakon</a:t>
            </a:r>
            <a:r>
              <a:rPr lang="tr-TR" sz="800" dirty="0" smtClean="0"/>
              <a:t>  (</a:t>
            </a:r>
            <a:r>
              <a:rPr lang="tr-TR" sz="800" dirty="0" err="1" smtClean="0"/>
              <a:t>Sisplatin</a:t>
            </a:r>
            <a:r>
              <a:rPr lang="tr-TR" sz="800" dirty="0" smtClean="0"/>
              <a:t> 25 mg etken maddesidir.) </a:t>
            </a:r>
            <a:r>
              <a:rPr lang="tr-TR" sz="800" dirty="0" err="1" smtClean="0"/>
              <a:t>Sisplatin</a:t>
            </a:r>
            <a:r>
              <a:rPr lang="tr-TR" sz="800" dirty="0" smtClean="0"/>
              <a:t>, </a:t>
            </a:r>
            <a:r>
              <a:rPr lang="tr-TR" sz="800" dirty="0" err="1" smtClean="0"/>
              <a:t>metastatik</a:t>
            </a:r>
            <a:r>
              <a:rPr lang="tr-TR" sz="800" dirty="0" smtClean="0"/>
              <a:t>, </a:t>
            </a:r>
            <a:r>
              <a:rPr lang="tr-TR" sz="800" dirty="0" err="1" smtClean="0"/>
              <a:t>non</a:t>
            </a:r>
            <a:r>
              <a:rPr lang="tr-TR" sz="800" dirty="0" smtClean="0"/>
              <a:t>-</a:t>
            </a:r>
            <a:r>
              <a:rPr lang="tr-TR" sz="800" dirty="0" err="1" smtClean="0"/>
              <a:t>seminomatöz</a:t>
            </a:r>
            <a:r>
              <a:rPr lang="tr-TR" sz="800" dirty="0" smtClean="0"/>
              <a:t> </a:t>
            </a:r>
            <a:r>
              <a:rPr lang="tr-TR" sz="800" dirty="0" err="1" smtClean="0"/>
              <a:t>germ</a:t>
            </a:r>
            <a:r>
              <a:rPr lang="tr-TR" sz="800" dirty="0" smtClean="0"/>
              <a:t> hücreli </a:t>
            </a:r>
            <a:r>
              <a:rPr lang="tr-TR" sz="800" dirty="0" err="1" smtClean="0"/>
              <a:t>karsinom</a:t>
            </a:r>
            <a:r>
              <a:rPr lang="tr-TR" sz="800" dirty="0" smtClean="0"/>
              <a:t>, </a:t>
            </a:r>
            <a:r>
              <a:rPr lang="tr-TR" sz="800" dirty="0" err="1" smtClean="0"/>
              <a:t>primer</a:t>
            </a:r>
            <a:r>
              <a:rPr lang="tr-TR" sz="800" dirty="0" smtClean="0"/>
              <a:t> veya ileri evredeki ve </a:t>
            </a:r>
            <a:r>
              <a:rPr lang="tr-TR" sz="800" dirty="0" err="1" smtClean="0"/>
              <a:t>refrakter</a:t>
            </a:r>
            <a:r>
              <a:rPr lang="tr-TR" sz="800" dirty="0" smtClean="0"/>
              <a:t> </a:t>
            </a:r>
            <a:r>
              <a:rPr lang="tr-TR" sz="800" dirty="0" err="1" smtClean="0"/>
              <a:t>over</a:t>
            </a:r>
            <a:r>
              <a:rPr lang="tr-TR" sz="800" dirty="0" smtClean="0"/>
              <a:t> kanserleri, mesane kanserleri ve baş - boyunun </a:t>
            </a:r>
            <a:r>
              <a:rPr lang="tr-TR" sz="800" dirty="0" err="1" smtClean="0"/>
              <a:t>skuamöz</a:t>
            </a:r>
            <a:r>
              <a:rPr lang="tr-TR" sz="800" dirty="0" smtClean="0"/>
              <a:t> hücreli kanserlerinde </a:t>
            </a:r>
            <a:r>
              <a:rPr lang="tr-TR" sz="800" dirty="0" err="1" smtClean="0"/>
              <a:t>endikedir</a:t>
            </a:r>
            <a:r>
              <a:rPr lang="tr-TR" sz="800" dirty="0" smtClean="0"/>
              <a:t>. </a:t>
            </a:r>
            <a:r>
              <a:rPr lang="tr-TR" sz="800" dirty="0" err="1" smtClean="0"/>
              <a:t>Hodgkin</a:t>
            </a:r>
            <a:r>
              <a:rPr lang="tr-TR" sz="800" dirty="0" smtClean="0"/>
              <a:t> ve </a:t>
            </a:r>
            <a:r>
              <a:rPr lang="tr-TR" sz="800" dirty="0" err="1" smtClean="0"/>
              <a:t>non</a:t>
            </a:r>
            <a:r>
              <a:rPr lang="tr-TR" sz="800" dirty="0" smtClean="0"/>
              <a:t>-</a:t>
            </a:r>
            <a:r>
              <a:rPr lang="tr-TR" sz="800" dirty="0" err="1" smtClean="0"/>
              <a:t>Hodgkin</a:t>
            </a:r>
            <a:r>
              <a:rPr lang="tr-TR" sz="800" dirty="0" smtClean="0"/>
              <a:t> </a:t>
            </a:r>
            <a:r>
              <a:rPr lang="tr-TR" sz="800" dirty="0" err="1" smtClean="0"/>
              <a:t>lenfoma</a:t>
            </a:r>
            <a:r>
              <a:rPr lang="tr-TR" sz="800" dirty="0" smtClean="0"/>
              <a:t>, </a:t>
            </a:r>
            <a:r>
              <a:rPr lang="tr-TR" sz="800" dirty="0" err="1" smtClean="0"/>
              <a:t>nöroblastoma</a:t>
            </a:r>
            <a:r>
              <a:rPr lang="tr-TR" sz="800" dirty="0" smtClean="0"/>
              <a:t>, sarkoma, idrar kesesi, mide, akciğer, </a:t>
            </a:r>
            <a:r>
              <a:rPr lang="tr-TR" sz="800" dirty="0" err="1" smtClean="0"/>
              <a:t>özofagus</a:t>
            </a:r>
            <a:r>
              <a:rPr lang="tr-TR" sz="800" dirty="0" smtClean="0"/>
              <a:t>, </a:t>
            </a:r>
            <a:r>
              <a:rPr lang="tr-TR" sz="800" dirty="0" err="1" smtClean="0"/>
              <a:t>serviks</a:t>
            </a:r>
            <a:r>
              <a:rPr lang="tr-TR" sz="800" dirty="0" smtClean="0"/>
              <a:t> ve prostat kanserlerinde, </a:t>
            </a:r>
            <a:r>
              <a:rPr lang="tr-TR" sz="800" dirty="0" err="1" smtClean="0"/>
              <a:t>miyeloma</a:t>
            </a:r>
            <a:r>
              <a:rPr lang="tr-TR" sz="800" dirty="0" smtClean="0"/>
              <a:t>, </a:t>
            </a:r>
            <a:r>
              <a:rPr lang="tr-TR" sz="800" dirty="0" err="1" smtClean="0"/>
              <a:t>melanoma</a:t>
            </a:r>
            <a:r>
              <a:rPr lang="tr-TR" sz="800" dirty="0" smtClean="0"/>
              <a:t>, küçük hücreli akciğer kanserleri ve </a:t>
            </a:r>
            <a:r>
              <a:rPr lang="tr-TR" sz="800" dirty="0" err="1" smtClean="0"/>
              <a:t>osteosarkomanın</a:t>
            </a:r>
            <a:r>
              <a:rPr lang="tr-TR" sz="800" dirty="0" smtClean="0"/>
              <a:t> tedavisinde </a:t>
            </a:r>
            <a:r>
              <a:rPr lang="tr-TR" sz="800" dirty="0" err="1" smtClean="0"/>
              <a:t>endikedir</a:t>
            </a:r>
            <a:r>
              <a:rPr lang="tr-TR" sz="800" dirty="0" smtClean="0"/>
              <a:t>. </a:t>
            </a:r>
            <a:r>
              <a:rPr lang="tr-TR" sz="800" dirty="0" err="1" smtClean="0"/>
              <a:t>Sisplatin</a:t>
            </a:r>
            <a:r>
              <a:rPr lang="tr-TR" sz="800" dirty="0" smtClean="0"/>
              <a:t> </a:t>
            </a:r>
            <a:r>
              <a:rPr lang="tr-TR" sz="800" dirty="0" err="1" smtClean="0"/>
              <a:t>metastatik</a:t>
            </a:r>
            <a:r>
              <a:rPr lang="tr-TR" sz="800" dirty="0" smtClean="0"/>
              <a:t> </a:t>
            </a:r>
            <a:r>
              <a:rPr lang="tr-TR" sz="800" dirty="0" err="1" smtClean="0"/>
              <a:t>testiküler</a:t>
            </a:r>
            <a:r>
              <a:rPr lang="tr-TR" sz="800" dirty="0" smtClean="0"/>
              <a:t> kanser tedavisinde diğer </a:t>
            </a:r>
            <a:r>
              <a:rPr lang="tr-TR" sz="800" dirty="0" err="1" smtClean="0"/>
              <a:t>antineoplastik</a:t>
            </a:r>
            <a:r>
              <a:rPr lang="tr-TR" sz="800" dirty="0" smtClean="0"/>
              <a:t> ajanlar ile birlikte kombinasyon şeklinde </a:t>
            </a:r>
            <a:r>
              <a:rPr lang="tr-TR" sz="800" dirty="0" err="1" smtClean="0"/>
              <a:t>endikedir</a:t>
            </a:r>
            <a:r>
              <a:rPr lang="tr-TR" sz="800" dirty="0" smtClean="0"/>
              <a:t>. </a:t>
            </a:r>
            <a:r>
              <a:rPr lang="tr-TR" sz="800" dirty="0" err="1" smtClean="0"/>
              <a:t>Sisplatinin</a:t>
            </a:r>
            <a:r>
              <a:rPr lang="tr-TR" sz="800" dirty="0" smtClean="0"/>
              <a:t> </a:t>
            </a:r>
            <a:r>
              <a:rPr lang="tr-TR" sz="800" dirty="0" err="1" smtClean="0"/>
              <a:t>vinblastin</a:t>
            </a:r>
            <a:r>
              <a:rPr lang="tr-TR" sz="800" dirty="0" smtClean="0"/>
              <a:t> ve </a:t>
            </a:r>
            <a:r>
              <a:rPr lang="tr-TR" sz="800" dirty="0" err="1" smtClean="0"/>
              <a:t>bleomisin</a:t>
            </a:r>
            <a:r>
              <a:rPr lang="tr-TR" sz="800" dirty="0" smtClean="0"/>
              <a:t> ile kombinasyonunun oldukça etkili olduğu bildirilmiştir. </a:t>
            </a:r>
            <a:r>
              <a:rPr lang="tr-TR" sz="800" dirty="0" err="1" smtClean="0"/>
              <a:t>Sisplatin</a:t>
            </a:r>
            <a:r>
              <a:rPr lang="tr-TR" sz="800" dirty="0" smtClean="0"/>
              <a:t> akciğer </a:t>
            </a:r>
            <a:r>
              <a:rPr lang="tr-TR" sz="800" dirty="0" err="1" smtClean="0"/>
              <a:t>karsinomunda</a:t>
            </a:r>
            <a:r>
              <a:rPr lang="tr-TR" sz="800" dirty="0" smtClean="0"/>
              <a:t> da kombinasyon şeklinde </a:t>
            </a:r>
            <a:r>
              <a:rPr lang="tr-TR" sz="800" dirty="0" err="1" smtClean="0"/>
              <a:t>endikedir</a:t>
            </a:r>
            <a:r>
              <a:rPr lang="tr-TR" sz="800" dirty="0" smtClean="0"/>
              <a:t>. Gebelikte, ağır kemik iliği depresyonu olan hastalarda, ağır böbrek yetmezliği olan hastalarda ve </a:t>
            </a:r>
            <a:r>
              <a:rPr lang="tr-TR" sz="800" dirty="0" err="1" smtClean="0"/>
              <a:t>sisplatine</a:t>
            </a:r>
            <a:r>
              <a:rPr lang="tr-TR" sz="800" dirty="0" smtClean="0"/>
              <a:t> aşırı duyarlılığı olduğu önceden bilinen hastalarda </a:t>
            </a:r>
            <a:r>
              <a:rPr lang="tr-TR" sz="800" dirty="0" err="1" smtClean="0"/>
              <a:t>kontrendikedir</a:t>
            </a:r>
            <a:r>
              <a:rPr lang="tr-TR" sz="800" dirty="0" smtClean="0"/>
              <a:t>. Tek başına veya diğer </a:t>
            </a:r>
            <a:r>
              <a:rPr lang="tr-TR" sz="800" dirty="0" err="1" smtClean="0"/>
              <a:t>antineoplastik</a:t>
            </a:r>
            <a:r>
              <a:rPr lang="tr-TR" sz="800" dirty="0" smtClean="0"/>
              <a:t> ilaçlarla birlikte 20-120 mg/m2 arasında değişen dozlarda verilebilir. Önerilen doz hastaya verilmeden 8-12 saat önce </a:t>
            </a:r>
            <a:r>
              <a:rPr lang="tr-TR" sz="800" dirty="0" err="1" smtClean="0"/>
              <a:t>infüzyon</a:t>
            </a:r>
            <a:r>
              <a:rPr lang="tr-TR" sz="800" dirty="0" smtClean="0"/>
              <a:t> 1-2 litre sıvı verilerek </a:t>
            </a:r>
            <a:r>
              <a:rPr lang="tr-TR" sz="800" dirty="0" err="1" smtClean="0"/>
              <a:t>hidrasyon</a:t>
            </a:r>
            <a:r>
              <a:rPr lang="tr-TR" sz="800" dirty="0" smtClean="0"/>
              <a:t> uygulanır. Metastaz Testis Tümörleri: </a:t>
            </a:r>
            <a:r>
              <a:rPr lang="tr-TR" sz="800" dirty="0" err="1" smtClean="0"/>
              <a:t>Sisplatin</a:t>
            </a:r>
            <a:r>
              <a:rPr lang="tr-TR" sz="800" dirty="0" smtClean="0"/>
              <a:t>: Günde 20 mg/m2 i.v. olarak 5 gün uygulanır. Doz her 3 haftada bir 3 defa daha verilir. </a:t>
            </a:r>
            <a:r>
              <a:rPr lang="tr-TR" sz="800" dirty="0" err="1" smtClean="0"/>
              <a:t>Bleomisin</a:t>
            </a:r>
            <a:r>
              <a:rPr lang="tr-TR" sz="800" dirty="0" smtClean="0"/>
              <a:t>: Haftada 30 ünite i.v. olarak (her haftanın 2. günü) 12 hafta arka arkaya verilir. </a:t>
            </a:r>
            <a:r>
              <a:rPr lang="tr-TR" sz="800" dirty="0" err="1" smtClean="0"/>
              <a:t>Vinblastin</a:t>
            </a:r>
            <a:r>
              <a:rPr lang="tr-TR" sz="800" dirty="0" smtClean="0"/>
              <a:t>: Haftada 2 defa haftanın 1. ve 2. günleri 0.15-0.2 mg/kg i.v. olarak uygulanır (toplam 8 doz). Bu doz uygulamasına yanıt veren hastalarda 4 haftada bir 2 yıl süre ile 0.3 mg/kg i.v. olarak </a:t>
            </a:r>
            <a:r>
              <a:rPr lang="tr-TR" sz="800" dirty="0" err="1" smtClean="0"/>
              <a:t>vinblastin</a:t>
            </a:r>
            <a:r>
              <a:rPr lang="tr-TR" sz="800" dirty="0" smtClean="0"/>
              <a:t> uygulanabilir. Metastaz Yumurtalık Tümörleri: </a:t>
            </a:r>
            <a:r>
              <a:rPr lang="tr-TR" sz="800" dirty="0" err="1" smtClean="0"/>
              <a:t>Sisplatin</a:t>
            </a:r>
            <a:r>
              <a:rPr lang="tr-TR" sz="800" dirty="0" smtClean="0"/>
              <a:t> her 3 haftada bir haftanın 1. günü 50 mg/m2 i.v. olarak uygulanır. </a:t>
            </a:r>
            <a:r>
              <a:rPr lang="tr-TR" sz="800" dirty="0" err="1" smtClean="0"/>
              <a:t>Doksorubisin</a:t>
            </a:r>
            <a:r>
              <a:rPr lang="tr-TR" sz="800" dirty="0" smtClean="0"/>
              <a:t>: Her 3 haftada bir, haftanın 1. günü 50 mg/m2 i.v. olarak uygulanır. Kombine tedavide </a:t>
            </a:r>
            <a:r>
              <a:rPr lang="tr-TR" sz="800" dirty="0" err="1" smtClean="0"/>
              <a:t>sisplatin</a:t>
            </a:r>
            <a:r>
              <a:rPr lang="tr-TR" sz="800" dirty="0" smtClean="0"/>
              <a:t> ve </a:t>
            </a:r>
            <a:r>
              <a:rPr lang="tr-TR" sz="800" dirty="0" err="1" smtClean="0"/>
              <a:t>doksorubusin</a:t>
            </a:r>
            <a:r>
              <a:rPr lang="tr-TR" sz="800" dirty="0" smtClean="0"/>
              <a:t> arka arkaya uygulanır. </a:t>
            </a:r>
            <a:r>
              <a:rPr lang="tr-TR" sz="800" dirty="0" err="1" smtClean="0"/>
              <a:t>Sisplatin</a:t>
            </a:r>
            <a:r>
              <a:rPr lang="tr-TR" sz="800" dirty="0" smtClean="0"/>
              <a:t> tek başına uygulanacaksa 4 haftada bir 100 mg/m2'lik doz verilerek 4 haftada bir tekrarlanır. Şok: Şok nadiren ortaya çıkabilir. Hastaların bakımı çok büyük dikkatle ve tam gözetim altında yapılmalıdır. Bir anormallik durumunda ikinci tedavi kürü durdurulmalı ve uygun önlemler alınmalıdır. </a:t>
            </a:r>
            <a:r>
              <a:rPr lang="tr-TR" sz="800" dirty="0" err="1" smtClean="0"/>
              <a:t>Gastrointestinal</a:t>
            </a:r>
            <a:r>
              <a:rPr lang="tr-TR" sz="800" dirty="0" smtClean="0"/>
              <a:t>: Hemen tüm hastalarda bulantı, kusma, iştahsızlık ve </a:t>
            </a:r>
            <a:r>
              <a:rPr lang="tr-TR" sz="800" dirty="0" err="1" smtClean="0"/>
              <a:t>stomatit'ten</a:t>
            </a:r>
            <a:r>
              <a:rPr lang="tr-TR" sz="800" dirty="0" smtClean="0"/>
              <a:t> şikayetçi olur. </a:t>
            </a:r>
            <a:r>
              <a:rPr lang="tr-TR" sz="800" dirty="0" err="1" smtClean="0"/>
              <a:t>Diyare</a:t>
            </a:r>
            <a:r>
              <a:rPr lang="tr-TR" sz="800" dirty="0" smtClean="0"/>
              <a:t>, karın ağrısı ve kabızlık gibi diğer </a:t>
            </a:r>
            <a:r>
              <a:rPr lang="tr-TR" sz="800" dirty="0" err="1" smtClean="0"/>
              <a:t>gastrointestinal</a:t>
            </a:r>
            <a:r>
              <a:rPr lang="tr-TR" sz="800" dirty="0" smtClean="0"/>
              <a:t> semptomlar da bazen görülebilir. </a:t>
            </a:r>
            <a:r>
              <a:rPr lang="tr-TR" sz="800" dirty="0" err="1" smtClean="0"/>
              <a:t>Üriner</a:t>
            </a:r>
            <a:r>
              <a:rPr lang="tr-TR" sz="800" dirty="0" smtClean="0"/>
              <a:t>: Bazı vakalarda böbrek yetmezliği görülebildiğinden, hastalar böyle bir değişiklik açısından sıkı kontrol altında bulundurulmalıdır. BUN, serum </a:t>
            </a:r>
            <a:r>
              <a:rPr lang="tr-TR" sz="800" dirty="0" err="1" smtClean="0"/>
              <a:t>kreatinin</a:t>
            </a:r>
            <a:r>
              <a:rPr lang="tr-TR" sz="800" dirty="0" smtClean="0"/>
              <a:t> ve </a:t>
            </a:r>
            <a:r>
              <a:rPr lang="tr-TR" sz="800" dirty="0" err="1" smtClean="0"/>
              <a:t>kreatinin</a:t>
            </a:r>
            <a:r>
              <a:rPr lang="tr-TR" sz="800" dirty="0" smtClean="0"/>
              <a:t> </a:t>
            </a:r>
            <a:r>
              <a:rPr lang="tr-TR" sz="800" dirty="0" err="1" smtClean="0"/>
              <a:t>klirensi</a:t>
            </a:r>
            <a:r>
              <a:rPr lang="tr-TR" sz="800" dirty="0" smtClean="0"/>
              <a:t> değerleri gibi </a:t>
            </a:r>
            <a:r>
              <a:rPr lang="tr-TR" sz="800" dirty="0" err="1" smtClean="0"/>
              <a:t>laboratuvar</a:t>
            </a:r>
            <a:r>
              <a:rPr lang="tr-TR" sz="800" dirty="0" smtClean="0"/>
              <a:t> parametrelerinde bir anormallik </a:t>
            </a:r>
            <a:r>
              <a:rPr lang="tr-TR" sz="800" dirty="0" err="1" smtClean="0"/>
              <a:t>saptağında</a:t>
            </a:r>
            <a:r>
              <a:rPr lang="tr-TR" sz="800" dirty="0" smtClean="0"/>
              <a:t> tedavinin kesilmesi ve gerekli önlemlerin alınması gerekir. </a:t>
            </a:r>
            <a:r>
              <a:rPr lang="tr-TR" sz="800" dirty="0" err="1" smtClean="0"/>
              <a:t>Hematüri</a:t>
            </a:r>
            <a:r>
              <a:rPr lang="tr-TR" sz="800" dirty="0" smtClean="0"/>
              <a:t> ve idrarda protein gibi diğer bozukluklarda ortaya çıkabilir. Hematolojik: </a:t>
            </a:r>
            <a:r>
              <a:rPr lang="tr-TR" sz="800" dirty="0" err="1" smtClean="0"/>
              <a:t>Pansitopeni</a:t>
            </a:r>
            <a:r>
              <a:rPr lang="tr-TR" sz="800" dirty="0" smtClean="0"/>
              <a:t>, </a:t>
            </a:r>
            <a:r>
              <a:rPr lang="tr-TR" sz="800" dirty="0" err="1" smtClean="0"/>
              <a:t>lökopeni</a:t>
            </a:r>
            <a:r>
              <a:rPr lang="tr-TR" sz="800" dirty="0" smtClean="0"/>
              <a:t>, </a:t>
            </a:r>
            <a:r>
              <a:rPr lang="tr-TR" sz="800" dirty="0" err="1" smtClean="0"/>
              <a:t>trombositopeni</a:t>
            </a:r>
            <a:r>
              <a:rPr lang="tr-TR" sz="800" dirty="0" smtClean="0"/>
              <a:t> ve anemi görülebilir. </a:t>
            </a:r>
            <a:r>
              <a:rPr lang="tr-TR" sz="800" dirty="0" err="1" smtClean="0"/>
              <a:t>Otolojik</a:t>
            </a:r>
            <a:r>
              <a:rPr lang="tr-TR" sz="800" dirty="0" smtClean="0"/>
              <a:t>: Yüksek frekanslı seslerde işitme kaybı, sağırlık ve </a:t>
            </a:r>
            <a:r>
              <a:rPr lang="tr-TR" sz="800" dirty="0" err="1" smtClean="0"/>
              <a:t>tinnitus</a:t>
            </a:r>
            <a:r>
              <a:rPr lang="tr-TR" sz="800" dirty="0" smtClean="0"/>
              <a:t> ortaya çıkabilir. Doz yükseltildikçe işitme organı bozuklukları </a:t>
            </a:r>
            <a:r>
              <a:rPr lang="tr-TR" sz="800" dirty="0" err="1" smtClean="0"/>
              <a:t>sıklığıda</a:t>
            </a:r>
            <a:r>
              <a:rPr lang="tr-TR" sz="800" dirty="0" smtClean="0"/>
              <a:t> artar. Bilhassa, günde 80 mg/m2 ve total doz olarak 300 mg/m2'nin üzerinde uygulandığında vakalarda eğilim belirgin hale gelebilir, bu yüzden hastalar sıkı gözlem altında bulundurulmalıdırlar. </a:t>
            </a:r>
            <a:r>
              <a:rPr lang="tr-TR" sz="800" dirty="0" err="1" smtClean="0"/>
              <a:t>Psiko</a:t>
            </a:r>
            <a:r>
              <a:rPr lang="tr-TR" sz="800" dirty="0" smtClean="0"/>
              <a:t>-nörolojik: </a:t>
            </a:r>
            <a:r>
              <a:rPr lang="tr-TR" sz="800" dirty="0" err="1" smtClean="0"/>
              <a:t>Ekstremitelerde</a:t>
            </a:r>
            <a:r>
              <a:rPr lang="tr-TR" sz="800" dirty="0" smtClean="0"/>
              <a:t> uyuşma gibi </a:t>
            </a:r>
            <a:r>
              <a:rPr lang="tr-TR" sz="800" dirty="0" err="1" smtClean="0"/>
              <a:t>periferik</a:t>
            </a:r>
            <a:r>
              <a:rPr lang="tr-TR" sz="800" dirty="0" smtClean="0"/>
              <a:t> sinir sistemi semptomları, konuşma bozuklukları, baş ağrısı, seyrek olarak da tat alma bozukluğu ortaya çıkabilir. Buna ek olarak nadiren görme bozuklukları (</a:t>
            </a:r>
            <a:r>
              <a:rPr lang="tr-TR" sz="800" dirty="0" err="1" smtClean="0"/>
              <a:t>papilla</a:t>
            </a:r>
            <a:r>
              <a:rPr lang="tr-TR" sz="800" dirty="0" smtClean="0"/>
              <a:t> ödemi, </a:t>
            </a:r>
            <a:r>
              <a:rPr lang="tr-TR" sz="800" dirty="0" err="1" smtClean="0"/>
              <a:t>retrobulber</a:t>
            </a:r>
            <a:r>
              <a:rPr lang="tr-TR" sz="800" dirty="0" smtClean="0"/>
              <a:t> </a:t>
            </a:r>
            <a:r>
              <a:rPr lang="tr-TR" sz="800" dirty="0" err="1" smtClean="0"/>
              <a:t>nörit</a:t>
            </a:r>
            <a:r>
              <a:rPr lang="tr-TR" sz="800" dirty="0" smtClean="0"/>
              <a:t>, </a:t>
            </a:r>
            <a:r>
              <a:rPr lang="tr-TR" sz="800" dirty="0" err="1" smtClean="0"/>
              <a:t>kortikal</a:t>
            </a:r>
            <a:r>
              <a:rPr lang="tr-TR" sz="800" dirty="0" smtClean="0"/>
              <a:t> körlük gibi), sık olmayarak da bilinç bozuklukları ve </a:t>
            </a:r>
            <a:r>
              <a:rPr lang="tr-TR" sz="800" dirty="0" err="1" smtClean="0"/>
              <a:t>konvülsiyonlar</a:t>
            </a:r>
            <a:r>
              <a:rPr lang="tr-TR" sz="800" dirty="0" smtClean="0"/>
              <a:t> görülebilir. Bu vakalarda uygulamaya devam edilmemelidir. Aşırı Duyarlılık: Döküntü, </a:t>
            </a:r>
            <a:r>
              <a:rPr lang="tr-TR" sz="800" dirty="0" err="1" smtClean="0"/>
              <a:t>anafilaktoid</a:t>
            </a:r>
            <a:r>
              <a:rPr lang="tr-TR" sz="800" dirty="0" smtClean="0"/>
              <a:t> belirtiler ortaya çıkabilir. Sıcak basmaları seyrek görülür. Karaciğer: SGOT, SGPT, üre, alkali </a:t>
            </a:r>
            <a:r>
              <a:rPr lang="tr-TR" sz="800" dirty="0" err="1" smtClean="0"/>
              <a:t>fosfataz</a:t>
            </a:r>
            <a:r>
              <a:rPr lang="tr-TR" sz="800" dirty="0" smtClean="0"/>
              <a:t> gibi karaciğer fonksiyon testlerinin değerlerinde yükselme gibi bozukluklar bazen görülebilir. </a:t>
            </a:r>
            <a:r>
              <a:rPr lang="tr-TR" sz="800" dirty="0" err="1" smtClean="0"/>
              <a:t>Kardiyovaksüler</a:t>
            </a:r>
            <a:r>
              <a:rPr lang="tr-TR" sz="800" dirty="0" smtClean="0"/>
              <a:t> Bozukluklar: Seyrek vakalarda </a:t>
            </a:r>
            <a:r>
              <a:rPr lang="tr-TR" sz="800" dirty="0" err="1" smtClean="0"/>
              <a:t>konjestif</a:t>
            </a:r>
            <a:r>
              <a:rPr lang="tr-TR" sz="800" dirty="0" smtClean="0"/>
              <a:t> kalp yetmezliği, </a:t>
            </a:r>
            <a:r>
              <a:rPr lang="tr-TR" sz="800" dirty="0" err="1" smtClean="0"/>
              <a:t>palpitasyon</a:t>
            </a:r>
            <a:r>
              <a:rPr lang="tr-TR" sz="800" dirty="0" smtClean="0"/>
              <a:t>, taşikardi ve </a:t>
            </a:r>
            <a:r>
              <a:rPr lang="tr-TR" sz="800" dirty="0" err="1" smtClean="0"/>
              <a:t>atriyal</a:t>
            </a:r>
            <a:r>
              <a:rPr lang="tr-TR" sz="800" dirty="0" smtClean="0"/>
              <a:t> </a:t>
            </a:r>
            <a:r>
              <a:rPr lang="tr-TR" sz="800" dirty="0" err="1" smtClean="0"/>
              <a:t>fibrilasyon</a:t>
            </a:r>
            <a:r>
              <a:rPr lang="tr-TR" sz="800" dirty="0" smtClean="0"/>
              <a:t> görülebilir. Elektrolitler: Sodyum, potasyum, klor, kalsiyum, fosfor ve magnezyum gibi elektrolitlerde bozukluklar ortaya çıkabilir. Diğer Değişiklikler: Bazı vakalarda genel durum bozukluğu, baş dönmesi, </a:t>
            </a:r>
            <a:r>
              <a:rPr lang="tr-TR" sz="800" dirty="0" err="1" smtClean="0"/>
              <a:t>alopesi</a:t>
            </a:r>
            <a:r>
              <a:rPr lang="tr-TR" sz="800" dirty="0" smtClean="0"/>
              <a:t>, ateş, </a:t>
            </a:r>
            <a:r>
              <a:rPr lang="tr-TR" sz="800" dirty="0" err="1" smtClean="0"/>
              <a:t>jeneralize</a:t>
            </a:r>
            <a:r>
              <a:rPr lang="tr-TR" sz="800" dirty="0" smtClean="0"/>
              <a:t> ödem, hipotansiyon, hıçkırık, </a:t>
            </a:r>
            <a:r>
              <a:rPr lang="tr-TR" sz="800" dirty="0" err="1" smtClean="0"/>
              <a:t>hipomagnesemi</a:t>
            </a:r>
            <a:r>
              <a:rPr lang="tr-TR" sz="800" dirty="0" smtClean="0"/>
              <a:t> ve </a:t>
            </a:r>
            <a:r>
              <a:rPr lang="tr-TR" sz="800" dirty="0" err="1" smtClean="0"/>
              <a:t>hipokalsemi</a:t>
            </a:r>
            <a:r>
              <a:rPr lang="tr-TR" sz="800" dirty="0" smtClean="0"/>
              <a:t> ortaya çıkabilir. </a:t>
            </a:r>
            <a:endParaRPr lang="tr-TR" sz="800" dirty="0"/>
          </a:p>
        </p:txBody>
      </p:sp>
      <p:graphicFrame>
        <p:nvGraphicFramePr>
          <p:cNvPr id="5" name="4 Tablo"/>
          <p:cNvGraphicFramePr>
            <a:graphicFrameLocks noGrp="1"/>
          </p:cNvGraphicFramePr>
          <p:nvPr/>
        </p:nvGraphicFramePr>
        <p:xfrm>
          <a:off x="431371" y="1772816"/>
          <a:ext cx="11329260" cy="4104456"/>
        </p:xfrm>
        <a:graphic>
          <a:graphicData uri="http://schemas.openxmlformats.org/drawingml/2006/table">
            <a:tbl>
              <a:tblPr/>
              <a:tblGrid>
                <a:gridCol w="319679"/>
                <a:gridCol w="771635"/>
                <a:gridCol w="1526735"/>
                <a:gridCol w="1302135"/>
                <a:gridCol w="2717257"/>
                <a:gridCol w="4691819"/>
              </a:tblGrid>
              <a:tr h="4104456">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a:solidFill>
                            <a:srgbClr val="000000"/>
                          </a:solidFill>
                          <a:latin typeface="Calibri"/>
                        </a:rPr>
                        <a:t>CISPLATIN TEVA IV Flakon  (Sisplatin 25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Gebelikte, ağır kemik iliği depresyonu olan hastalarda, ağır böbrek yetmezliği olan hastalarda ve </a:t>
                      </a:r>
                      <a:r>
                        <a:rPr lang="tr-TR" sz="800" b="0" i="0" u="none" strike="noStrike" dirty="0" err="1">
                          <a:solidFill>
                            <a:srgbClr val="000000"/>
                          </a:solidFill>
                          <a:latin typeface="Calibri"/>
                        </a:rPr>
                        <a:t>sisplatine</a:t>
                      </a:r>
                      <a:r>
                        <a:rPr lang="tr-TR" sz="800" b="0" i="0" u="none" strike="noStrike" dirty="0">
                          <a:solidFill>
                            <a:srgbClr val="000000"/>
                          </a:solidFill>
                          <a:latin typeface="Calibri"/>
                        </a:rPr>
                        <a:t> aşırı duyarlılığı olduğu önceden bilinen hastalarda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Tek başına veya diğer </a:t>
                      </a:r>
                      <a:r>
                        <a:rPr lang="tr-TR" sz="800" b="0" i="0" u="none" strike="noStrike" dirty="0" err="1">
                          <a:solidFill>
                            <a:srgbClr val="000000"/>
                          </a:solidFill>
                          <a:latin typeface="Calibri"/>
                        </a:rPr>
                        <a:t>antineoplastik</a:t>
                      </a:r>
                      <a:r>
                        <a:rPr lang="tr-TR" sz="800" b="0" i="0" u="none" strike="noStrike" dirty="0">
                          <a:solidFill>
                            <a:srgbClr val="000000"/>
                          </a:solidFill>
                          <a:latin typeface="Calibri"/>
                        </a:rPr>
                        <a:t> ilaçlarla birlikte 20-120 mg/m2 arasında değişen dozlarda verilebilir. Önerilen doz hastaya verilmeden 8-12 saat önce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1-2 litre sıvı verilerek </a:t>
                      </a:r>
                      <a:r>
                        <a:rPr lang="tr-TR" sz="800" b="0" i="0" u="none" strike="noStrike" dirty="0" err="1">
                          <a:solidFill>
                            <a:srgbClr val="000000"/>
                          </a:solidFill>
                          <a:latin typeface="Calibri"/>
                        </a:rPr>
                        <a:t>hidrasyon</a:t>
                      </a:r>
                      <a:r>
                        <a:rPr lang="tr-TR" sz="800" b="0" i="0" u="none" strike="noStrike" dirty="0">
                          <a:solidFill>
                            <a:srgbClr val="000000"/>
                          </a:solidFill>
                          <a:latin typeface="Calibri"/>
                        </a:rPr>
                        <a:t> uygulanır. Metastaz Testis Tümörleri: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Günde 20 mg/m2 i.v. olarak 5 gün uygulanır. Doz her 3 haftada bir 3 defa daha verilir. </a:t>
                      </a:r>
                      <a:r>
                        <a:rPr lang="tr-TR" sz="800" b="0" i="0" u="none" strike="noStrike" dirty="0" err="1">
                          <a:solidFill>
                            <a:srgbClr val="000000"/>
                          </a:solidFill>
                          <a:latin typeface="Calibri"/>
                        </a:rPr>
                        <a:t>Bleomisin</a:t>
                      </a:r>
                      <a:r>
                        <a:rPr lang="tr-TR" sz="800" b="0" i="0" u="none" strike="noStrike" dirty="0">
                          <a:solidFill>
                            <a:srgbClr val="000000"/>
                          </a:solidFill>
                          <a:latin typeface="Calibri"/>
                        </a:rPr>
                        <a:t>: Haftada 30 ünite i.v. olarak (her haftanın 2. günü) 12 hafta arka arkaya verilir. </a:t>
                      </a:r>
                      <a:r>
                        <a:rPr lang="tr-TR" sz="800" b="0" i="0" u="none" strike="noStrike" dirty="0" err="1">
                          <a:solidFill>
                            <a:srgbClr val="000000"/>
                          </a:solidFill>
                          <a:latin typeface="Calibri"/>
                        </a:rPr>
                        <a:t>Vinblastin</a:t>
                      </a:r>
                      <a:r>
                        <a:rPr lang="tr-TR" sz="800" b="0" i="0" u="none" strike="noStrike" dirty="0">
                          <a:solidFill>
                            <a:srgbClr val="000000"/>
                          </a:solidFill>
                          <a:latin typeface="Calibri"/>
                        </a:rPr>
                        <a:t>: Haftada 2 defa haftanın 1. ve 2. günleri 0.15-0.2 mg/kg i.v. olarak uygulanır (toplam 8 doz). Bu doz uygulamasına yanıt veren hastalarda 4 haftada bir 2 yıl süre ile 0.3 mg/kg i.v. olarak </a:t>
                      </a:r>
                      <a:r>
                        <a:rPr lang="tr-TR" sz="800" b="0" i="0" u="none" strike="noStrike" dirty="0" err="1">
                          <a:solidFill>
                            <a:srgbClr val="000000"/>
                          </a:solidFill>
                          <a:latin typeface="Calibri"/>
                        </a:rPr>
                        <a:t>vinblastin</a:t>
                      </a:r>
                      <a:r>
                        <a:rPr lang="tr-TR" sz="800" b="0" i="0" u="none" strike="noStrike" dirty="0">
                          <a:solidFill>
                            <a:srgbClr val="000000"/>
                          </a:solidFill>
                          <a:latin typeface="Calibri"/>
                        </a:rPr>
                        <a:t> uygulanabilir. Metastaz Yumurtalık Tümörleri: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her 3 haftada bir haftanın 1. günü 50 mg/m2 i.v. olarak uygulanır.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Her 3 haftada bir, haftanın 1. günü 50 mg/m2 i.v. olarak uygulanır. Kombine tedavide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ve </a:t>
                      </a:r>
                      <a:r>
                        <a:rPr lang="tr-TR" sz="800" b="0" i="0" u="none" strike="noStrike" dirty="0" err="1">
                          <a:solidFill>
                            <a:srgbClr val="000000"/>
                          </a:solidFill>
                          <a:latin typeface="Calibri"/>
                        </a:rPr>
                        <a:t>doksorubusin</a:t>
                      </a:r>
                      <a:r>
                        <a:rPr lang="tr-TR" sz="800" b="0" i="0" u="none" strike="noStrike" dirty="0">
                          <a:solidFill>
                            <a:srgbClr val="000000"/>
                          </a:solidFill>
                          <a:latin typeface="Calibri"/>
                        </a:rPr>
                        <a:t> arka arkaya uygulanır.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tek başına uygulanacaksa 4 haftada bir 100 mg/m2'lik doz verilerek 4 haftada bir tekrarlanır.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Dikdörtgen 5"/>
          <p:cNvSpPr/>
          <p:nvPr/>
        </p:nvSpPr>
        <p:spPr>
          <a:xfrm>
            <a:off x="1508167" y="1411966"/>
            <a:ext cx="1014152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527382" y="1484784"/>
          <a:ext cx="11137237" cy="4779201"/>
        </p:xfrm>
        <a:graphic>
          <a:graphicData uri="http://schemas.openxmlformats.org/drawingml/2006/table">
            <a:tbl>
              <a:tblPr/>
              <a:tblGrid>
                <a:gridCol w="314259"/>
                <a:gridCol w="758556"/>
                <a:gridCol w="1500857"/>
                <a:gridCol w="1280065"/>
                <a:gridCol w="2671204"/>
                <a:gridCol w="4612296"/>
              </a:tblGrid>
              <a:tr h="4779201">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800" b="0" i="0" u="none" strike="noStrike">
                          <a:solidFill>
                            <a:srgbClr val="000000"/>
                          </a:solidFill>
                          <a:latin typeface="Calibri"/>
                        </a:rPr>
                        <a:t>CISPLATINUM Flakon  (Sisplatin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Gebelikte, ağır kemik iliği depresyonu olan hastalarda, ağır böbrek yetmezliği olan hastalarda ve </a:t>
                      </a:r>
                      <a:r>
                        <a:rPr lang="tr-TR" sz="800" b="0" i="0" u="none" strike="noStrike" dirty="0" err="1">
                          <a:solidFill>
                            <a:srgbClr val="000000"/>
                          </a:solidFill>
                          <a:latin typeface="Calibri"/>
                        </a:rPr>
                        <a:t>sisplatine</a:t>
                      </a:r>
                      <a:r>
                        <a:rPr lang="tr-TR" sz="800" b="0" i="0" u="none" strike="noStrike" dirty="0">
                          <a:solidFill>
                            <a:srgbClr val="000000"/>
                          </a:solidFill>
                          <a:latin typeface="Calibri"/>
                        </a:rPr>
                        <a:t> aşırı duyarlılığı olduğu önceden bilinen hastalarda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Testis kanseri, mesane kanseri, böbrek ve üreter tümörleri ve prostat kanserinde standart tedavi olarak A şeması, ya da hastanın durumuna göre alternatif olarak C şeması seçilir. Over kanserinde standart tedavi olarak B şeması, alternatif tedavi olarak da hastanın durumuna göre A veya C şeması tercih edilir. Baş-boyun habis tümörlerinde ise D şeması standart tedavi, hastanın durumuna uygun olarak da B şeması alternatif tedavi olarak uygulanır. Küçük hücreli olmayan akciğer kanserinde E şeması standart tedavi, hastanın durumuna göre de F şeması alternatif tedavi olarak kullanılır. Özofagus kanserinde B şeması standart, A şeması ise hastanın durumuna göre alternatif tedavidir. Uterus serviksi kanserinden A şeması standart, hastanın durumuna göre de E şeması alternatif tedavi olarak tercih edilir. Nöroblastoma ve mide kanserinde ise E şeması uygulanır. A şeması: Her kürde 5 gün süreyle günde 15-20 mg/m2 Cisplatinum uygulanır ve en az 2 hafta süre ile tedaviye ara verilir. Ardından, kür tekrarlanır. B şeması: Her kürde 50-70 mg/m2 Cisplatinum, bir defada uygulanır ve tedaviye en az 3 hafta süre ile ara verilir. Ardından, kür tekrarlanır. C şeması: Her kürde 25-35 mg/m2 Cisplatinum, bir defada uygulanır ve tedaviye en az bir hafta süre ile ara verilir. Ardından, kür tekrarlanır. D şeması: Her kürde 5 gün süreyle günde 10-20 mg/m2 Cisplatinum uygulanır ve en az 2 hafta süre ile tedaviye ara verilir. Ardından, kür tekrarlanır. E şeması: Her kürde 70-90 mg/m2 Cisplatinum bir defada uygulanır ve tedaviye en az 3 hafta süre ile ara verilir. Ardından, kür tekrarlanır. F şeması: Her kürde 5 gün süreyle günde 20 mg/m2 cisplatinum uygulanır ve tedaviye en az 2 hafta süre ile ara verilir. Ardından, kür tekrarlanır.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603169" y="1115084"/>
            <a:ext cx="10022774"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27381" y="1412776"/>
          <a:ext cx="11137239" cy="4176464"/>
        </p:xfrm>
        <a:graphic>
          <a:graphicData uri="http://schemas.openxmlformats.org/drawingml/2006/table">
            <a:tbl>
              <a:tblPr/>
              <a:tblGrid>
                <a:gridCol w="314260"/>
                <a:gridCol w="758557"/>
                <a:gridCol w="1500857"/>
                <a:gridCol w="1280065"/>
                <a:gridCol w="2671204"/>
                <a:gridCol w="4612296"/>
              </a:tblGrid>
              <a:tr h="4176464">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CIS-PLATINUM Flakon (Sisplatin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Gebelikte, ağır kemik iliği depresyonu olan hastalarda, ağır böbrek yetmezliği olan hastalarda ve sisplatine aşırı duyarlılığı olduğu önceden bilinen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Kümulatif</a:t>
                      </a:r>
                      <a:r>
                        <a:rPr lang="tr-TR" sz="800" b="0" i="0" u="none" strike="noStrike" dirty="0">
                          <a:solidFill>
                            <a:srgbClr val="000000"/>
                          </a:solidFill>
                          <a:latin typeface="Calibri"/>
                        </a:rPr>
                        <a:t> </a:t>
                      </a:r>
                      <a:r>
                        <a:rPr lang="tr-TR" sz="800" b="0" i="0" u="none" strike="noStrike" dirty="0" err="1">
                          <a:solidFill>
                            <a:srgbClr val="000000"/>
                          </a:solidFill>
                          <a:latin typeface="Calibri"/>
                        </a:rPr>
                        <a:t>nefrotoksiteyi</a:t>
                      </a:r>
                      <a:r>
                        <a:rPr lang="tr-TR" sz="800" b="0" i="0" u="none" strike="noStrike" dirty="0">
                          <a:solidFill>
                            <a:srgbClr val="000000"/>
                          </a:solidFill>
                          <a:latin typeface="Calibri"/>
                        </a:rPr>
                        <a:t> dikkate alarak her 3-4 haftada bir kez uygulanır. Böbrek fonksiyonu bozuk hastalarda düşük dozlarda uygulanır. Hastaya </a:t>
                      </a:r>
                      <a:r>
                        <a:rPr lang="tr-TR" sz="800" b="0" i="0" u="none" strike="noStrike" dirty="0" err="1">
                          <a:solidFill>
                            <a:srgbClr val="000000"/>
                          </a:solidFill>
                          <a:latin typeface="Calibri"/>
                        </a:rPr>
                        <a:t>diüretik</a:t>
                      </a:r>
                      <a:r>
                        <a:rPr lang="tr-TR" sz="800" b="0" i="0" u="none" strike="noStrike" dirty="0">
                          <a:solidFill>
                            <a:srgbClr val="000000"/>
                          </a:solidFill>
                          <a:latin typeface="Calibri"/>
                        </a:rPr>
                        <a:t> </a:t>
                      </a:r>
                      <a:r>
                        <a:rPr lang="tr-TR" sz="800" b="0" i="0" u="none" strike="noStrike" dirty="0" err="1">
                          <a:solidFill>
                            <a:srgbClr val="000000"/>
                          </a:solidFill>
                          <a:latin typeface="Calibri"/>
                        </a:rPr>
                        <a:t>infüzyonu</a:t>
                      </a:r>
                      <a:r>
                        <a:rPr lang="tr-TR" sz="800" b="0" i="0" u="none" strike="noStrike" dirty="0">
                          <a:solidFill>
                            <a:srgbClr val="000000"/>
                          </a:solidFill>
                          <a:latin typeface="Calibri"/>
                        </a:rPr>
                        <a:t> aralıksız 24 saat yapılmalıdır. Bir sonraki dozu böbrek fonksiyonu normale dönene kadar verilmemelidir. Erişkinlerde ve çocuklarda tek ajanla tedavi: Her 3-4 haftada bir tek i.v. dozla 50-120 mg/m2 veya her 3-4 haftada bir 5 gün boyunca 15-20 mg/m2. Kombinasyon tedavisi: Genelde halihazırdaki </a:t>
                      </a:r>
                      <a:r>
                        <a:rPr lang="tr-TR" sz="800" b="0" i="0" u="none" strike="noStrike" dirty="0" err="1">
                          <a:solidFill>
                            <a:srgbClr val="000000"/>
                          </a:solidFill>
                          <a:latin typeface="Calibri"/>
                        </a:rPr>
                        <a:t>Cis</a:t>
                      </a:r>
                      <a:r>
                        <a:rPr lang="tr-TR" sz="800" b="0" i="0" u="none" strike="noStrike" dirty="0">
                          <a:solidFill>
                            <a:srgbClr val="000000"/>
                          </a:solidFill>
                          <a:latin typeface="Calibri"/>
                        </a:rPr>
                        <a:t>-</a:t>
                      </a:r>
                      <a:r>
                        <a:rPr lang="tr-TR" sz="800" b="0" i="0" u="none" strike="noStrike" dirty="0" err="1">
                          <a:solidFill>
                            <a:srgbClr val="000000"/>
                          </a:solidFill>
                          <a:latin typeface="Calibri"/>
                        </a:rPr>
                        <a:t>Platinum</a:t>
                      </a:r>
                      <a:r>
                        <a:rPr lang="tr-TR" sz="800" b="0" i="0" u="none" strike="noStrike" dirty="0">
                          <a:solidFill>
                            <a:srgbClr val="000000"/>
                          </a:solidFill>
                          <a:latin typeface="Calibri"/>
                        </a:rPr>
                        <a:t> içeren çoklu tedavi şemalarında her 3-4 haftada bir 20 mg/m2 veya daha yüksek dozlar uygulanır.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579419" y="1043832"/>
            <a:ext cx="10094025"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335361" y="1052738"/>
          <a:ext cx="11233247" cy="4248471"/>
        </p:xfrm>
        <a:graphic>
          <a:graphicData uri="http://schemas.openxmlformats.org/drawingml/2006/table">
            <a:tbl>
              <a:tblPr/>
              <a:tblGrid>
                <a:gridCol w="316969"/>
                <a:gridCol w="765095"/>
                <a:gridCol w="1513796"/>
                <a:gridCol w="1291099"/>
                <a:gridCol w="2694231"/>
                <a:gridCol w="4652057"/>
              </a:tblGrid>
              <a:tr h="4248471">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KEMOPLAT </a:t>
                      </a:r>
                      <a:r>
                        <a:rPr lang="tr-TR" sz="800" b="0" i="0" u="none" strike="noStrike" dirty="0" err="1">
                          <a:solidFill>
                            <a:srgbClr val="000000"/>
                          </a:solidFill>
                          <a:latin typeface="Calibri"/>
                        </a:rPr>
                        <a:t>Flakon</a:t>
                      </a:r>
                      <a:r>
                        <a:rPr lang="tr-TR" sz="800" b="0" i="0" u="none" strike="noStrike" dirty="0">
                          <a:solidFill>
                            <a:srgbClr val="000000"/>
                          </a:solidFill>
                          <a:latin typeface="Calibri"/>
                        </a:rPr>
                        <a:t>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Gebelikte, ağır kemik iliği depresyonu olan hastalarda, ağır böbrek yetmezliği olan hastalarda ve sisplatine aşırı duyarlılığı olduğu önceden bilinen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Non</a:t>
                      </a:r>
                      <a:r>
                        <a:rPr lang="tr-TR" sz="800" b="0" i="0" u="none" strike="noStrike" dirty="0">
                          <a:solidFill>
                            <a:srgbClr val="000000"/>
                          </a:solidFill>
                          <a:latin typeface="Calibri"/>
                        </a:rPr>
                        <a:t>-</a:t>
                      </a:r>
                      <a:r>
                        <a:rPr lang="tr-TR" sz="800" b="0" i="0" u="none" strike="noStrike" dirty="0" err="1">
                          <a:solidFill>
                            <a:srgbClr val="000000"/>
                          </a:solidFill>
                          <a:latin typeface="Calibri"/>
                        </a:rPr>
                        <a:t>seminamatöz</a:t>
                      </a:r>
                      <a:r>
                        <a:rPr lang="tr-TR" sz="800" b="0" i="0" u="none" strike="noStrike" dirty="0">
                          <a:solidFill>
                            <a:srgbClr val="000000"/>
                          </a:solidFill>
                          <a:latin typeface="Calibri"/>
                        </a:rPr>
                        <a:t> </a:t>
                      </a:r>
                      <a:r>
                        <a:rPr lang="tr-TR" sz="800" b="0" i="0" u="none" strike="noStrike" dirty="0" err="1">
                          <a:solidFill>
                            <a:srgbClr val="000000"/>
                          </a:solidFill>
                          <a:latin typeface="Calibri"/>
                        </a:rPr>
                        <a:t>germ</a:t>
                      </a:r>
                      <a:r>
                        <a:rPr lang="tr-TR" sz="800" b="0" i="0" u="none" strike="noStrike" dirty="0">
                          <a:solidFill>
                            <a:srgbClr val="000000"/>
                          </a:solidFill>
                          <a:latin typeface="Calibri"/>
                        </a:rPr>
                        <a:t> hücreli </a:t>
                      </a:r>
                      <a:r>
                        <a:rPr lang="tr-TR" sz="800" b="0" i="0" u="none" strike="noStrike" dirty="0" err="1">
                          <a:solidFill>
                            <a:srgbClr val="000000"/>
                          </a:solidFill>
                          <a:latin typeface="Calibri"/>
                        </a:rPr>
                        <a:t>karsinom</a:t>
                      </a:r>
                      <a:r>
                        <a:rPr lang="tr-TR" sz="800" b="0" i="0" u="none" strike="noStrike" dirty="0">
                          <a:solidFill>
                            <a:srgbClr val="000000"/>
                          </a:solidFill>
                          <a:latin typeface="Calibri"/>
                        </a:rPr>
                        <a:t> -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Erişkin ve çocuklar: 20 mg/m2 </a:t>
                      </a:r>
                      <a:r>
                        <a:rPr lang="tr-TR" sz="800" b="0" i="0" u="none" strike="noStrike" dirty="0" err="1">
                          <a:solidFill>
                            <a:srgbClr val="000000"/>
                          </a:solidFill>
                          <a:latin typeface="Calibri"/>
                        </a:rPr>
                        <a:t>sisplatin</a:t>
                      </a:r>
                      <a:r>
                        <a:rPr lang="tr-TR" sz="800" b="0" i="0" u="none" strike="noStrike" dirty="0">
                          <a:solidFill>
                            <a:srgbClr val="000000"/>
                          </a:solidFill>
                          <a:latin typeface="Calibri"/>
                        </a:rPr>
                        <a:t> </a:t>
                      </a:r>
                      <a:r>
                        <a:rPr lang="tr-TR" sz="800" b="0" i="0" u="none" strike="noStrike" dirty="0" err="1">
                          <a:solidFill>
                            <a:srgbClr val="000000"/>
                          </a:solidFill>
                          <a:latin typeface="Calibri"/>
                        </a:rPr>
                        <a:t>bleomisin</a:t>
                      </a:r>
                      <a:r>
                        <a:rPr lang="tr-TR" sz="800" b="0" i="0" u="none" strike="noStrike" dirty="0">
                          <a:solidFill>
                            <a:srgbClr val="000000"/>
                          </a:solidFill>
                          <a:latin typeface="Calibri"/>
                        </a:rPr>
                        <a:t> ve </a:t>
                      </a:r>
                      <a:r>
                        <a:rPr lang="tr-TR" sz="800" b="0" i="0" u="none" strike="noStrike" dirty="0" err="1">
                          <a:solidFill>
                            <a:srgbClr val="000000"/>
                          </a:solidFill>
                          <a:latin typeface="Calibri"/>
                        </a:rPr>
                        <a:t>etopozit</a:t>
                      </a:r>
                      <a:r>
                        <a:rPr lang="tr-TR" sz="800" b="0" i="0" u="none" strike="noStrike" dirty="0">
                          <a:solidFill>
                            <a:srgbClr val="000000"/>
                          </a:solidFill>
                          <a:latin typeface="Calibri"/>
                        </a:rPr>
                        <a:t> ile birlikte i.v.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yoluyla 5 gün süreyle günde tek doz olarak verilebilir. 3 hafta arayla 2 veya daha fazla </a:t>
                      </a:r>
                      <a:r>
                        <a:rPr lang="tr-TR" sz="800" b="0" i="0" u="none" strike="noStrike" dirty="0" err="1">
                          <a:solidFill>
                            <a:srgbClr val="000000"/>
                          </a:solidFill>
                          <a:latin typeface="Calibri"/>
                        </a:rPr>
                        <a:t>siklüs</a:t>
                      </a:r>
                      <a:r>
                        <a:rPr lang="tr-TR" sz="800" b="0" i="0" u="none" strike="noStrike" dirty="0">
                          <a:solidFill>
                            <a:srgbClr val="000000"/>
                          </a:solidFill>
                          <a:latin typeface="Calibri"/>
                        </a:rPr>
                        <a:t> tekrarlanır. </a:t>
                      </a: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Kanseri - ileri evrede </a:t>
                      </a:r>
                      <a:r>
                        <a:rPr lang="tr-TR" sz="800" b="0" i="0" u="none" strike="noStrike" dirty="0" err="1">
                          <a:solidFill>
                            <a:srgbClr val="000000"/>
                          </a:solidFill>
                          <a:latin typeface="Calibri"/>
                        </a:rPr>
                        <a:t>Siklofosfamid</a:t>
                      </a:r>
                      <a:r>
                        <a:rPr lang="tr-TR" sz="800" b="0" i="0" u="none" strike="noStrike" dirty="0">
                          <a:solidFill>
                            <a:srgbClr val="000000"/>
                          </a:solidFill>
                          <a:latin typeface="Calibri"/>
                        </a:rPr>
                        <a:t> ile kombinasyon şeklinde: Erişkinler: 21 gün arayla i.v.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ile tek doz 50-60 mg/m2. </a:t>
                      </a:r>
                      <a:r>
                        <a:rPr lang="tr-TR" sz="800" b="0" i="0" u="none" strike="noStrike" dirty="0" err="1">
                          <a:solidFill>
                            <a:srgbClr val="000000"/>
                          </a:solidFill>
                          <a:latin typeface="Calibri"/>
                        </a:rPr>
                        <a:t>Paklitaksel</a:t>
                      </a:r>
                      <a:r>
                        <a:rPr lang="tr-TR" sz="800" b="0" i="0" u="none" strike="noStrike" dirty="0">
                          <a:solidFill>
                            <a:srgbClr val="000000"/>
                          </a:solidFill>
                          <a:latin typeface="Calibri"/>
                        </a:rPr>
                        <a:t> ile Erişkinler: 21 gün arayla i.v.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ile tek doz 75 mg/m2. Mesane Kanseri - ileri evrede: Diğer </a:t>
                      </a:r>
                      <a:r>
                        <a:rPr lang="tr-TR" sz="800" b="0" i="0" u="none" strike="noStrike" dirty="0" err="1">
                          <a:solidFill>
                            <a:srgbClr val="000000"/>
                          </a:solidFill>
                          <a:latin typeface="Calibri"/>
                        </a:rPr>
                        <a:t>neoplastik</a:t>
                      </a:r>
                      <a:r>
                        <a:rPr lang="tr-TR" sz="800" b="0" i="0" u="none" strike="noStrike" dirty="0">
                          <a:solidFill>
                            <a:srgbClr val="000000"/>
                          </a:solidFill>
                          <a:latin typeface="Calibri"/>
                        </a:rPr>
                        <a:t> ajanlarla kombinasyon şeklinde 3-4 hafta arayla i.v. olarak 50-70 mg/m2 dozunda tek ajan şeklinde uygulanır. Baş-boyun </a:t>
                      </a:r>
                      <a:r>
                        <a:rPr lang="tr-TR" sz="800" b="0" i="0" u="none" strike="noStrike" dirty="0" err="1">
                          <a:solidFill>
                            <a:srgbClr val="000000"/>
                          </a:solidFill>
                          <a:latin typeface="Calibri"/>
                        </a:rPr>
                        <a:t>skuamöz</a:t>
                      </a:r>
                      <a:r>
                        <a:rPr lang="tr-TR" sz="800" b="0" i="0" u="none" strike="noStrike" dirty="0">
                          <a:solidFill>
                            <a:srgbClr val="000000"/>
                          </a:solidFill>
                          <a:latin typeface="Calibri"/>
                        </a:rPr>
                        <a:t> hücreli kanseri: Erişkinler: </a:t>
                      </a:r>
                      <a:r>
                        <a:rPr lang="tr-TR" sz="800" b="0" i="0" u="none" strike="noStrike" dirty="0" err="1">
                          <a:solidFill>
                            <a:srgbClr val="000000"/>
                          </a:solidFill>
                          <a:latin typeface="Calibri"/>
                        </a:rPr>
                        <a:t>Florourasil</a:t>
                      </a:r>
                      <a:r>
                        <a:rPr lang="tr-TR" sz="800" b="0" i="0" u="none" strike="noStrike" dirty="0">
                          <a:solidFill>
                            <a:srgbClr val="000000"/>
                          </a:solidFill>
                          <a:latin typeface="Calibri"/>
                        </a:rPr>
                        <a:t> ile kombinasyon şeklinde 21-28 gün arayla 1. günde i.v.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yoluyla tek doz olarak 100 mg/m2 uygulanır.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413164" y="651946"/>
            <a:ext cx="10189028"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623394" y="1052737"/>
          <a:ext cx="10849205" cy="4507545"/>
        </p:xfrm>
        <a:graphic>
          <a:graphicData uri="http://schemas.openxmlformats.org/drawingml/2006/table">
            <a:tbl>
              <a:tblPr/>
              <a:tblGrid>
                <a:gridCol w="306132"/>
                <a:gridCol w="738939"/>
                <a:gridCol w="1462043"/>
                <a:gridCol w="1246959"/>
                <a:gridCol w="2602120"/>
                <a:gridCol w="4493012"/>
              </a:tblGrid>
              <a:tr h="4507545">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PLACIS Enjektabl Flakon (Sisplatin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Gebelikte, ağır kemik iliği depresyonu olan hastalarda, ağır böbrek yetmezliği olan hastalarda ve sisplatine aşırı duyarlılığı olduğu önceden bilinen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testis tümörleri: Dört kürlük uygulama için her üç haftada birbirini izleyen (aralıksız 5 gün için günlük doz 20 mg/m2) 12 doz için haftanın ikinci gününde 30 ünite </a:t>
                      </a:r>
                      <a:r>
                        <a:rPr lang="tr-TR" sz="800" b="0" i="0" u="none" strike="noStrike" dirty="0" err="1">
                          <a:solidFill>
                            <a:srgbClr val="000000"/>
                          </a:solidFill>
                          <a:latin typeface="Calibri"/>
                        </a:rPr>
                        <a:t>bleomisin</a:t>
                      </a:r>
                      <a:r>
                        <a:rPr lang="tr-TR" sz="800" b="0" i="0" u="none" strike="noStrike" dirty="0">
                          <a:solidFill>
                            <a:srgbClr val="000000"/>
                          </a:solidFill>
                          <a:latin typeface="Calibri"/>
                        </a:rPr>
                        <a:t>, 4 uygulama için her 3. haftanın 1. ve 2. günlerinde beher vücut ağırlığı başına 0.2 mg </a:t>
                      </a:r>
                      <a:r>
                        <a:rPr lang="tr-TR" sz="800" b="0" i="0" u="none" strike="noStrike" dirty="0" err="1">
                          <a:solidFill>
                            <a:srgbClr val="000000"/>
                          </a:solidFill>
                          <a:latin typeface="Calibri"/>
                        </a:rPr>
                        <a:t>vinblastin</a:t>
                      </a:r>
                      <a:r>
                        <a:rPr lang="tr-TR" sz="800" b="0" i="0" u="none" strike="noStrike" dirty="0">
                          <a:solidFill>
                            <a:srgbClr val="000000"/>
                          </a:solidFill>
                          <a:latin typeface="Calibri"/>
                        </a:rPr>
                        <a:t> verilir. </a:t>
                      </a:r>
                      <a:r>
                        <a:rPr lang="tr-TR" sz="800" b="0" i="0" u="none" strike="noStrike" dirty="0" err="1">
                          <a:solidFill>
                            <a:srgbClr val="000000"/>
                          </a:solidFill>
                          <a:latin typeface="Calibri"/>
                        </a:rPr>
                        <a:t>Metastatik</a:t>
                      </a:r>
                      <a:r>
                        <a:rPr lang="tr-TR" sz="800" b="0" i="0" u="none" strike="noStrike" dirty="0">
                          <a:solidFill>
                            <a:srgbClr val="000000"/>
                          </a:solidFill>
                          <a:latin typeface="Calibri"/>
                        </a:rPr>
                        <a:t> yumurtalık tümörleri: Her üç haftada bir kez 50 mg/m2 </a:t>
                      </a:r>
                      <a:r>
                        <a:rPr lang="tr-TR" sz="800" b="0" i="0" u="none" strike="noStrike" dirty="0" err="1">
                          <a:solidFill>
                            <a:srgbClr val="000000"/>
                          </a:solidFill>
                          <a:latin typeface="Calibri"/>
                        </a:rPr>
                        <a:t>Placis</a:t>
                      </a:r>
                      <a:r>
                        <a:rPr lang="tr-TR" sz="800" b="0" i="0" u="none" strike="noStrike" dirty="0">
                          <a:solidFill>
                            <a:srgbClr val="000000"/>
                          </a:solidFill>
                          <a:latin typeface="Calibri"/>
                        </a:rPr>
                        <a:t> ve 50 mg/m2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(ilaçlar sırayla uygulanmalıdır). Tek ajan olarak: Her üçüncü haftada </a:t>
                      </a:r>
                      <a:r>
                        <a:rPr lang="tr-TR" sz="800" b="0" i="0" u="none" strike="noStrike" dirty="0" err="1">
                          <a:solidFill>
                            <a:srgbClr val="000000"/>
                          </a:solidFill>
                          <a:latin typeface="Calibri"/>
                        </a:rPr>
                        <a:t>damariçi</a:t>
                      </a:r>
                      <a:r>
                        <a:rPr lang="tr-TR" sz="800" b="0" i="0" u="none" strike="noStrike" dirty="0">
                          <a:solidFill>
                            <a:srgbClr val="000000"/>
                          </a:solidFill>
                          <a:latin typeface="Calibri"/>
                        </a:rPr>
                        <a:t> yoluyla 100 mg/m2.</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674421" y="663821"/>
            <a:ext cx="9761517"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007435" y="980729"/>
          <a:ext cx="10081121" cy="4967409"/>
        </p:xfrm>
        <a:graphic>
          <a:graphicData uri="http://schemas.openxmlformats.org/drawingml/2006/table">
            <a:tbl>
              <a:tblPr/>
              <a:tblGrid>
                <a:gridCol w="284460"/>
                <a:gridCol w="686624"/>
                <a:gridCol w="1358535"/>
                <a:gridCol w="1158679"/>
                <a:gridCol w="2417899"/>
                <a:gridCol w="4174924"/>
              </a:tblGrid>
              <a:tr h="4967409">
                <a:tc>
                  <a:txBody>
                    <a:bodyPr/>
                    <a:lstStyle/>
                    <a:p>
                      <a:pPr algn="ctr" fontAlgn="ctr"/>
                      <a:r>
                        <a:rPr lang="tr-TR" sz="1000" b="1" i="0" u="none" strike="noStrike" dirty="0">
                          <a:solidFill>
                            <a:srgbClr val="000000"/>
                          </a:solidFill>
                          <a:latin typeface="Calibri"/>
                        </a:rPr>
                        <a:t>ALKİLLEYİCİ İLAÇLAR</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PLATOSIN-S Enjektabl Flakon (Sisplatin  etken maddesidir.)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Sisplatin, metastatik, non-seminomatöz germ hücreli karsinom, primer veya ileri evredeki ve refrakter over kanserleri, mesane kanserleri ve baş - boyunun skuamöz hücreli kanserlerinde endikedir. Hodgkin ve non-Hodgkin lenfoma, nöroblastoma, sarkoma, idrar kesesi, mide, akciğer, özofagus, serviks ve prostat kanserlerinde, miyeloma, melanoma, küçük hücreli akciğer kanserleri ve osteosarkomanın tedavisinde endikedir. Sisplatin metastatik testiküler kanser tedavisinde diğer antineoplastik ajanlar ile birlikte kombinasyon şeklinde endikedir. Sisplatinin vinblastin ve bleomisin ile kombinasyonunun oldukça etkili olduğu bildirilmiştir. Sisplatin akciğer karsinomunda da kombinasyon şeklinde 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Gebelikte, ağır kemik iliği depresyonu olan hastalarda, ağır böbrek yetmezliği olan hastalarda ve sisplatine aşırı duyarlılığı olduğu önceden bilinen hastalarda kontrendikedir.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80-100 mg/m2/gün i.v. olarak bir kerede veya altıya bölünerek verilir ve her üç haftada bir tekrarlanır. Ya da 15-20 mg/m2/gün hesabıyla i.v. olarak beş gün arka arkaya verilir ve her üç haftada bir tekrarlanır.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Şok: Şok nadiren ortaya çıkabilir. Hastaların bakımı çok büyük dikkatle ve tam gözetim altında yapılmalıdır. Bir anormallik durumunda ikinci tedavi kürü durdurulmalı ve uygun önlemler alınmalıdır.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Hemen tüm hastalarda bulantı, kusma, iştahsızlık ve </a:t>
                      </a:r>
                      <a:r>
                        <a:rPr lang="tr-TR" sz="800" b="0" i="0" u="none" strike="noStrike" dirty="0" err="1">
                          <a:solidFill>
                            <a:srgbClr val="000000"/>
                          </a:solidFill>
                          <a:latin typeface="Calibri"/>
                        </a:rPr>
                        <a:t>stomatit'ten</a:t>
                      </a:r>
                      <a:r>
                        <a:rPr lang="tr-TR" sz="800" b="0" i="0" u="none" strike="noStrike" dirty="0">
                          <a:solidFill>
                            <a:srgbClr val="000000"/>
                          </a:solidFill>
                          <a:latin typeface="Calibri"/>
                        </a:rPr>
                        <a:t> şikayetçi olur.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karın ağrısı ve kabızlık gibi diğer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semptomlar da bazen görülebilir. </a:t>
                      </a:r>
                      <a:r>
                        <a:rPr lang="tr-TR" sz="800" b="0" i="0" u="none" strike="noStrike" dirty="0" err="1">
                          <a:solidFill>
                            <a:srgbClr val="000000"/>
                          </a:solidFill>
                          <a:latin typeface="Calibri"/>
                        </a:rPr>
                        <a:t>Üriner</a:t>
                      </a:r>
                      <a:r>
                        <a:rPr lang="tr-TR" sz="800" b="0" i="0" u="none" strike="noStrike" dirty="0">
                          <a:solidFill>
                            <a:srgbClr val="000000"/>
                          </a:solidFill>
                          <a:latin typeface="Calibri"/>
                        </a:rPr>
                        <a:t>: Bazı vakalarda böbrek yetmezliği görülebildiğinden, hastalar böyle bir değişiklik açısından sıkı kontrol altında bulundurulmalıdır. BUN,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a:t>
                      </a:r>
                      <a:r>
                        <a:rPr lang="tr-TR" sz="800" b="0" i="0" u="none" strike="noStrike" dirty="0" err="1">
                          <a:solidFill>
                            <a:srgbClr val="000000"/>
                          </a:solidFill>
                          <a:latin typeface="Calibri"/>
                        </a:rPr>
                        <a:t>klirensi</a:t>
                      </a:r>
                      <a:r>
                        <a:rPr lang="tr-TR" sz="800" b="0" i="0" u="none" strike="noStrike" dirty="0">
                          <a:solidFill>
                            <a:srgbClr val="000000"/>
                          </a:solidFill>
                          <a:latin typeface="Calibri"/>
                        </a:rPr>
                        <a:t> değerleri gibi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parametrelerinde bir anormallik </a:t>
                      </a:r>
                      <a:r>
                        <a:rPr lang="tr-TR" sz="800" b="0" i="0" u="none" strike="noStrike" dirty="0" err="1">
                          <a:solidFill>
                            <a:srgbClr val="000000"/>
                          </a:solidFill>
                          <a:latin typeface="Calibri"/>
                        </a:rPr>
                        <a:t>saptağında</a:t>
                      </a:r>
                      <a:r>
                        <a:rPr lang="tr-TR" sz="800" b="0" i="0" u="none" strike="noStrike" dirty="0">
                          <a:solidFill>
                            <a:srgbClr val="000000"/>
                          </a:solidFill>
                          <a:latin typeface="Calibri"/>
                        </a:rPr>
                        <a:t> tedavinin kesilmesi ve gerekli önlemlerin alınması gerekir. </a:t>
                      </a:r>
                      <a:r>
                        <a:rPr lang="tr-TR" sz="800" b="0" i="0" u="none" strike="noStrike" dirty="0" err="1">
                          <a:solidFill>
                            <a:srgbClr val="000000"/>
                          </a:solidFill>
                          <a:latin typeface="Calibri"/>
                        </a:rPr>
                        <a:t>Hematüri</a:t>
                      </a:r>
                      <a:r>
                        <a:rPr lang="tr-TR" sz="800" b="0" i="0" u="none" strike="noStrike" dirty="0">
                          <a:solidFill>
                            <a:srgbClr val="000000"/>
                          </a:solidFill>
                          <a:latin typeface="Calibri"/>
                        </a:rPr>
                        <a:t> ve idrarda protein gibi diğer bozukluklarda ortaya çıkabilir. Hematolojik: </a:t>
                      </a:r>
                      <a:r>
                        <a:rPr lang="tr-TR" sz="800" b="0" i="0" u="none" strike="noStrike" dirty="0" err="1">
                          <a:solidFill>
                            <a:srgbClr val="000000"/>
                          </a:solidFill>
                          <a:latin typeface="Calibri"/>
                        </a:rPr>
                        <a:t>Pansitopeni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ve anemi görülebilir. </a:t>
                      </a:r>
                      <a:r>
                        <a:rPr lang="tr-TR" sz="800" b="0" i="0" u="none" strike="noStrike" dirty="0" err="1">
                          <a:solidFill>
                            <a:srgbClr val="000000"/>
                          </a:solidFill>
                          <a:latin typeface="Calibri"/>
                        </a:rPr>
                        <a:t>Otolojik</a:t>
                      </a:r>
                      <a:r>
                        <a:rPr lang="tr-TR" sz="800" b="0" i="0" u="none" strike="noStrike" dirty="0">
                          <a:solidFill>
                            <a:srgbClr val="000000"/>
                          </a:solidFill>
                          <a:latin typeface="Calibri"/>
                        </a:rPr>
                        <a:t>: Yüksek frekanslı seslerde işitme kaybı, sağırlık ve </a:t>
                      </a:r>
                      <a:r>
                        <a:rPr lang="tr-TR" sz="800" b="0" i="0" u="none" strike="noStrike" dirty="0" err="1">
                          <a:solidFill>
                            <a:srgbClr val="000000"/>
                          </a:solidFill>
                          <a:latin typeface="Calibri"/>
                        </a:rPr>
                        <a:t>tinnitus</a:t>
                      </a:r>
                      <a:r>
                        <a:rPr lang="tr-TR" sz="800" b="0" i="0" u="none" strike="noStrike" dirty="0">
                          <a:solidFill>
                            <a:srgbClr val="000000"/>
                          </a:solidFill>
                          <a:latin typeface="Calibri"/>
                        </a:rPr>
                        <a:t> ortaya çıkabilir. Doz yükseltildikçe işitme organı bozuklukları </a:t>
                      </a:r>
                      <a:r>
                        <a:rPr lang="tr-TR" sz="800" b="0" i="0" u="none" strike="noStrike" dirty="0" err="1">
                          <a:solidFill>
                            <a:srgbClr val="000000"/>
                          </a:solidFill>
                          <a:latin typeface="Calibri"/>
                        </a:rPr>
                        <a:t>sıklığıda</a:t>
                      </a:r>
                      <a:r>
                        <a:rPr lang="tr-TR" sz="800" b="0" i="0" u="none" strike="noStrike" dirty="0">
                          <a:solidFill>
                            <a:srgbClr val="000000"/>
                          </a:solidFill>
                          <a:latin typeface="Calibri"/>
                        </a:rPr>
                        <a:t> artar. Bilhassa, günde 80 mg/m2 ve total doz olarak 300 mg/m2'nin üzerinde uygulandığında vakalarda eğilim belirgin hale gelebilir, bu yüzden hastalar sıkı gözlem altında bulundurulmalıdırlar. </a:t>
                      </a:r>
                      <a:r>
                        <a:rPr lang="tr-TR" sz="800" b="0" i="0" u="none" strike="noStrike" dirty="0" err="1">
                          <a:solidFill>
                            <a:srgbClr val="000000"/>
                          </a:solidFill>
                          <a:latin typeface="Calibri"/>
                        </a:rPr>
                        <a:t>Psiko</a:t>
                      </a:r>
                      <a:r>
                        <a:rPr lang="tr-TR" sz="800" b="0" i="0" u="none" strike="noStrike" dirty="0">
                          <a:solidFill>
                            <a:srgbClr val="000000"/>
                          </a:solidFill>
                          <a:latin typeface="Calibri"/>
                        </a:rPr>
                        <a:t>-nörolojik: </a:t>
                      </a:r>
                      <a:r>
                        <a:rPr lang="tr-TR" sz="800" b="0" i="0" u="none" strike="noStrike" dirty="0" err="1">
                          <a:solidFill>
                            <a:srgbClr val="000000"/>
                          </a:solidFill>
                          <a:latin typeface="Calibri"/>
                        </a:rPr>
                        <a:t>Ekstremitelerde</a:t>
                      </a:r>
                      <a:r>
                        <a:rPr lang="tr-TR" sz="800" b="0" i="0" u="none" strike="noStrike" dirty="0">
                          <a:solidFill>
                            <a:srgbClr val="000000"/>
                          </a:solidFill>
                          <a:latin typeface="Calibri"/>
                        </a:rPr>
                        <a:t> uyuşma gibi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sinir sistemi semptomları, konuşma bozuklukları, baş ağrısı, seyrek olarak da tat alma bozukluğu ortaya çıkabilir. Buna ek olarak nadiren görme bozuklukları (</a:t>
                      </a:r>
                      <a:r>
                        <a:rPr lang="tr-TR" sz="800" b="0" i="0" u="none" strike="noStrike" dirty="0" err="1">
                          <a:solidFill>
                            <a:srgbClr val="000000"/>
                          </a:solidFill>
                          <a:latin typeface="Calibri"/>
                        </a:rPr>
                        <a:t>papilla</a:t>
                      </a:r>
                      <a:r>
                        <a:rPr lang="tr-TR" sz="800" b="0" i="0" u="none" strike="noStrike" dirty="0">
                          <a:solidFill>
                            <a:srgbClr val="000000"/>
                          </a:solidFill>
                          <a:latin typeface="Calibri"/>
                        </a:rPr>
                        <a:t> ödemi, </a:t>
                      </a:r>
                      <a:r>
                        <a:rPr lang="tr-TR" sz="800" b="0" i="0" u="none" strike="noStrike" dirty="0" err="1">
                          <a:solidFill>
                            <a:srgbClr val="000000"/>
                          </a:solidFill>
                          <a:latin typeface="Calibri"/>
                        </a:rPr>
                        <a:t>retrobulber</a:t>
                      </a:r>
                      <a:r>
                        <a:rPr lang="tr-TR" sz="800" b="0" i="0" u="none" strike="noStrike" dirty="0">
                          <a:solidFill>
                            <a:srgbClr val="000000"/>
                          </a:solidFill>
                          <a:latin typeface="Calibri"/>
                        </a:rPr>
                        <a:t> </a:t>
                      </a:r>
                      <a:r>
                        <a:rPr lang="tr-TR" sz="800" b="0" i="0" u="none" strike="noStrike" dirty="0" err="1">
                          <a:solidFill>
                            <a:srgbClr val="000000"/>
                          </a:solidFill>
                          <a:latin typeface="Calibri"/>
                        </a:rPr>
                        <a:t>nörit</a:t>
                      </a:r>
                      <a:r>
                        <a:rPr lang="tr-TR" sz="800" b="0" i="0" u="none" strike="noStrike" dirty="0">
                          <a:solidFill>
                            <a:srgbClr val="000000"/>
                          </a:solidFill>
                          <a:latin typeface="Calibri"/>
                        </a:rPr>
                        <a:t>, </a:t>
                      </a:r>
                      <a:r>
                        <a:rPr lang="tr-TR" sz="800" b="0" i="0" u="none" strike="noStrike" dirty="0" err="1">
                          <a:solidFill>
                            <a:srgbClr val="000000"/>
                          </a:solidFill>
                          <a:latin typeface="Calibri"/>
                        </a:rPr>
                        <a:t>kortikal</a:t>
                      </a:r>
                      <a:r>
                        <a:rPr lang="tr-TR" sz="800" b="0" i="0" u="none" strike="noStrike" dirty="0">
                          <a:solidFill>
                            <a:srgbClr val="000000"/>
                          </a:solidFill>
                          <a:latin typeface="Calibri"/>
                        </a:rPr>
                        <a:t> körlük gibi), sık olmayarak da bilinç bozuklukları ve </a:t>
                      </a:r>
                      <a:r>
                        <a:rPr lang="tr-TR" sz="800" b="0" i="0" u="none" strike="noStrike" dirty="0" err="1">
                          <a:solidFill>
                            <a:srgbClr val="000000"/>
                          </a:solidFill>
                          <a:latin typeface="Calibri"/>
                        </a:rPr>
                        <a:t>konvülsiyonlar</a:t>
                      </a:r>
                      <a:r>
                        <a:rPr lang="tr-TR" sz="800" b="0" i="0" u="none" strike="noStrike" dirty="0">
                          <a:solidFill>
                            <a:srgbClr val="000000"/>
                          </a:solidFill>
                          <a:latin typeface="Calibri"/>
                        </a:rPr>
                        <a:t> görülebilir. Bu vakalarda uygulamaya devam edilmemelidir. Aşırı Duyarlılık: Döküntü, </a:t>
                      </a:r>
                      <a:r>
                        <a:rPr lang="tr-TR" sz="800" b="0" i="0" u="none" strike="noStrike" dirty="0" err="1">
                          <a:solidFill>
                            <a:srgbClr val="000000"/>
                          </a:solidFill>
                          <a:latin typeface="Calibri"/>
                        </a:rPr>
                        <a:t>anafilaktoid</a:t>
                      </a:r>
                      <a:r>
                        <a:rPr lang="tr-TR" sz="800" b="0" i="0" u="none" strike="noStrike" dirty="0">
                          <a:solidFill>
                            <a:srgbClr val="000000"/>
                          </a:solidFill>
                          <a:latin typeface="Calibri"/>
                        </a:rPr>
                        <a:t> belirtiler ortaya çıkabilir. Sıcak basmaları seyrek görülür. Karaciğer: SGOT, SGPT, üre, alkali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gibi karaciğer fonksiyon testlerinin değerlerinde yükselme gibi bozukluklar bazen görülebilir. </a:t>
                      </a:r>
                      <a:r>
                        <a:rPr lang="tr-TR" sz="800" b="0" i="0" u="none" strike="noStrike" dirty="0" err="1">
                          <a:solidFill>
                            <a:srgbClr val="000000"/>
                          </a:solidFill>
                          <a:latin typeface="Calibri"/>
                        </a:rPr>
                        <a:t>Kardiyovaksüler</a:t>
                      </a:r>
                      <a:r>
                        <a:rPr lang="tr-TR" sz="800" b="0" i="0" u="none" strike="noStrike" dirty="0">
                          <a:solidFill>
                            <a:srgbClr val="000000"/>
                          </a:solidFill>
                          <a:latin typeface="Calibri"/>
                        </a:rPr>
                        <a:t> Bozukluklar: Seyrek vakalarda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yetmezliği, </a:t>
                      </a:r>
                      <a:r>
                        <a:rPr lang="tr-TR" sz="800" b="0" i="0" u="none" strike="noStrike" dirty="0" err="1">
                          <a:solidFill>
                            <a:srgbClr val="000000"/>
                          </a:solidFill>
                          <a:latin typeface="Calibri"/>
                        </a:rPr>
                        <a:t>palpitasyon</a:t>
                      </a:r>
                      <a:r>
                        <a:rPr lang="tr-TR" sz="800" b="0" i="0" u="none" strike="noStrike" dirty="0">
                          <a:solidFill>
                            <a:srgbClr val="000000"/>
                          </a:solidFill>
                          <a:latin typeface="Calibri"/>
                        </a:rPr>
                        <a:t>, taşikardi ve </a:t>
                      </a:r>
                      <a:r>
                        <a:rPr lang="tr-TR" sz="800" b="0" i="0" u="none" strike="noStrike" dirty="0" err="1">
                          <a:solidFill>
                            <a:srgbClr val="000000"/>
                          </a:solidFill>
                          <a:latin typeface="Calibri"/>
                        </a:rPr>
                        <a:t>atriyal</a:t>
                      </a:r>
                      <a:r>
                        <a:rPr lang="tr-TR" sz="800" b="0" i="0" u="none" strike="noStrike" dirty="0">
                          <a:solidFill>
                            <a:srgbClr val="000000"/>
                          </a:solidFill>
                          <a:latin typeface="Calibri"/>
                        </a:rPr>
                        <a:t> </a:t>
                      </a:r>
                      <a:r>
                        <a:rPr lang="tr-TR" sz="800" b="0" i="0" u="none" strike="noStrike" dirty="0" err="1">
                          <a:solidFill>
                            <a:srgbClr val="000000"/>
                          </a:solidFill>
                          <a:latin typeface="Calibri"/>
                        </a:rPr>
                        <a:t>fibrilasyon</a:t>
                      </a:r>
                      <a:r>
                        <a:rPr lang="tr-TR" sz="800" b="0" i="0" u="none" strike="noStrike" dirty="0">
                          <a:solidFill>
                            <a:srgbClr val="000000"/>
                          </a:solidFill>
                          <a:latin typeface="Calibri"/>
                        </a:rPr>
                        <a:t> görülebilir. Elektrolitler: Sodyum, potasyum, klor, kalsiyum, fosfor ve magnezyum gibi elektrolitlerde bozukluklar ortaya çıkabilir. Diğer Değişiklikler: Bazı vakalarda genel durum bozukluğu, baş dönmesi,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ateş, </a:t>
                      </a:r>
                      <a:r>
                        <a:rPr lang="tr-TR" sz="800" b="0" i="0" u="none" strike="noStrike" dirty="0" err="1">
                          <a:solidFill>
                            <a:srgbClr val="000000"/>
                          </a:solidFill>
                          <a:latin typeface="Calibri"/>
                        </a:rPr>
                        <a:t>jeneralize</a:t>
                      </a:r>
                      <a:r>
                        <a:rPr lang="tr-TR" sz="800" b="0" i="0" u="none" strike="noStrike" dirty="0">
                          <a:solidFill>
                            <a:srgbClr val="000000"/>
                          </a:solidFill>
                          <a:latin typeface="Calibri"/>
                        </a:rPr>
                        <a:t> ödem, hipotansiyon, hıçkırık, </a:t>
                      </a:r>
                      <a:r>
                        <a:rPr lang="tr-TR" sz="800" b="0" i="0" u="none" strike="noStrike" dirty="0" err="1">
                          <a:solidFill>
                            <a:srgbClr val="000000"/>
                          </a:solidFill>
                          <a:latin typeface="Calibri"/>
                        </a:rPr>
                        <a:t>hipomagnesemi</a:t>
                      </a:r>
                      <a:r>
                        <a:rPr lang="tr-TR" sz="800" b="0" i="0" u="none" strike="noStrike" dirty="0">
                          <a:solidFill>
                            <a:srgbClr val="000000"/>
                          </a:solidFill>
                          <a:latin typeface="Calibri"/>
                        </a:rPr>
                        <a:t> ve </a:t>
                      </a:r>
                      <a:r>
                        <a:rPr lang="tr-TR" sz="800" b="0" i="0" u="none" strike="noStrike" dirty="0" err="1">
                          <a:solidFill>
                            <a:srgbClr val="000000"/>
                          </a:solidFill>
                          <a:latin typeface="Calibri"/>
                        </a:rPr>
                        <a:t>hipokalsemi</a:t>
                      </a:r>
                      <a:r>
                        <a:rPr lang="tr-TR" sz="800" b="0" i="0" u="none" strike="noStrike" dirty="0">
                          <a:solidFill>
                            <a:srgbClr val="000000"/>
                          </a:solidFill>
                          <a:latin typeface="Calibri"/>
                        </a:rPr>
                        <a:t> ortaya çıkabilir.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995054" y="604445"/>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719403" y="1340768"/>
          <a:ext cx="10849205" cy="3816424"/>
        </p:xfrm>
        <a:graphic>
          <a:graphicData uri="http://schemas.openxmlformats.org/drawingml/2006/table">
            <a:tbl>
              <a:tblPr/>
              <a:tblGrid>
                <a:gridCol w="306132"/>
                <a:gridCol w="738939"/>
                <a:gridCol w="1462043"/>
                <a:gridCol w="1246959"/>
                <a:gridCol w="2602120"/>
                <a:gridCol w="4493012"/>
              </a:tblGrid>
              <a:tr h="3816424">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DAUNOMİCİNA Flakon (Daunorubisin HCl 20 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Akut Miyeloblastik Lösemi: Tek başına veya diğer antiblastik ilaçlarla kombine halde, bu hastalığın her safhasının tedavisinde endikedir. Promiyelositik lösemi tedavisinde de tercih edilir. Akut Lenfoblastik Lösemi: Bu hastalıkta remisyon sağlamada etkilidir. Ancak yan etkilerinden ve başka tedavi yollarının mevcut oluşundan dolayı ancak diğer ilaçlara dirençli vakalarda endikedir. Rabdomyosarkoma ve nöroblastomada da, olumlu yanıtlar alınmıştır.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Daha önce kalp hastalığı saptanmış olmasının, </a:t>
                      </a:r>
                      <a:r>
                        <a:rPr lang="tr-TR" sz="800" b="0" i="0" u="none" strike="noStrike" dirty="0" err="1">
                          <a:solidFill>
                            <a:srgbClr val="000000"/>
                          </a:solidFill>
                          <a:latin typeface="Calibri"/>
                        </a:rPr>
                        <a:t>daunorubisinin</a:t>
                      </a:r>
                      <a:r>
                        <a:rPr lang="tr-TR" sz="800" b="0" i="0" u="none" strike="noStrike" dirty="0">
                          <a:solidFill>
                            <a:srgbClr val="000000"/>
                          </a:solidFill>
                          <a:latin typeface="Calibri"/>
                        </a:rPr>
                        <a:t> </a:t>
                      </a:r>
                      <a:r>
                        <a:rPr lang="tr-TR" sz="800" b="0" i="0" u="none" strike="noStrike" dirty="0" err="1">
                          <a:solidFill>
                            <a:srgbClr val="000000"/>
                          </a:solidFill>
                          <a:latin typeface="Calibri"/>
                        </a:rPr>
                        <a:t>kardiyotoksisitesini</a:t>
                      </a:r>
                      <a:r>
                        <a:rPr lang="tr-TR" sz="800" b="0" i="0" u="none" strike="noStrike" dirty="0">
                          <a:solidFill>
                            <a:srgbClr val="000000"/>
                          </a:solidFill>
                          <a:latin typeface="Calibri"/>
                        </a:rPr>
                        <a:t> </a:t>
                      </a:r>
                      <a:r>
                        <a:rPr lang="tr-TR" sz="800" b="0" i="0" u="none" strike="noStrike" dirty="0" err="1">
                          <a:solidFill>
                            <a:srgbClr val="000000"/>
                          </a:solidFill>
                          <a:latin typeface="Calibri"/>
                        </a:rPr>
                        <a:t>arttırıci</a:t>
                      </a:r>
                      <a:r>
                        <a:rPr lang="tr-TR" sz="800" b="0" i="0" u="none" strike="noStrike" dirty="0">
                          <a:solidFill>
                            <a:srgbClr val="000000"/>
                          </a:solidFill>
                          <a:latin typeface="Calibri"/>
                        </a:rPr>
                        <a:t> bir risk faktörü olup olmadığı konusunda yeterli veri mevcut değildir. Bu nedenle müstahzarın ağır veya daha önceden saptanmış kalp hastalığında kullanılması önerilmez.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Her kürde 9 gün arka arkaya i.v. yolla 30-60 mg/kg/gün uygulanır. Kürler 1-1.5 ay aralarla tekrarlanır.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En önemli yan etkileri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ve </a:t>
                      </a:r>
                      <a:r>
                        <a:rPr lang="tr-TR" sz="800" b="0" i="0" u="none" strike="noStrike" dirty="0" err="1">
                          <a:solidFill>
                            <a:srgbClr val="000000"/>
                          </a:solidFill>
                          <a:latin typeface="Calibri"/>
                        </a:rPr>
                        <a:t>kardiyotoksisitedir</a:t>
                      </a:r>
                      <a:r>
                        <a:rPr lang="tr-TR" sz="800" b="0" i="0" u="none" strike="noStrike" dirty="0">
                          <a:solidFill>
                            <a:srgbClr val="000000"/>
                          </a:solidFill>
                          <a:latin typeface="Calibri"/>
                        </a:rPr>
                        <a: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de sık görülen bir yan etkidir ancak genellikle </a:t>
                      </a:r>
                      <a:r>
                        <a:rPr lang="tr-TR" sz="800" b="0" i="0" u="none" strike="noStrike" dirty="0" err="1">
                          <a:solidFill>
                            <a:srgbClr val="000000"/>
                          </a:solidFill>
                          <a:latin typeface="Calibri"/>
                        </a:rPr>
                        <a:t>reversibldir</a:t>
                      </a:r>
                      <a:r>
                        <a:rPr lang="tr-TR" sz="800" b="0" i="0" u="none" strike="noStrike" dirty="0">
                          <a:solidFill>
                            <a:srgbClr val="000000"/>
                          </a:solidFill>
                          <a:latin typeface="Calibri"/>
                        </a:rPr>
                        <a:t>. Uygulamadan 5-10 gün sonra (hastalık nedeni ile zaten mevcut değilse)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görülebilir.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özellikle dilin </a:t>
                      </a:r>
                      <a:r>
                        <a:rPr lang="tr-TR" sz="800" b="0" i="0" u="none" strike="noStrike" dirty="0" err="1">
                          <a:solidFill>
                            <a:srgbClr val="000000"/>
                          </a:solidFill>
                          <a:latin typeface="Calibri"/>
                        </a:rPr>
                        <a:t>lateral</a:t>
                      </a:r>
                      <a:r>
                        <a:rPr lang="tr-TR" sz="800" b="0" i="0" u="none" strike="noStrike" dirty="0">
                          <a:solidFill>
                            <a:srgbClr val="000000"/>
                          </a:solidFill>
                          <a:latin typeface="Calibri"/>
                        </a:rPr>
                        <a:t> sınırları ve </a:t>
                      </a:r>
                      <a:r>
                        <a:rPr lang="tr-TR" sz="800" b="0" i="0" u="none" strike="noStrike" dirty="0" err="1">
                          <a:solidFill>
                            <a:srgbClr val="000000"/>
                          </a:solidFill>
                          <a:latin typeface="Calibri"/>
                        </a:rPr>
                        <a:t>sublingual</a:t>
                      </a:r>
                      <a:r>
                        <a:rPr lang="tr-TR" sz="800" b="0" i="0" u="none" strike="noStrike" dirty="0">
                          <a:solidFill>
                            <a:srgbClr val="000000"/>
                          </a:solidFill>
                          <a:latin typeface="Calibri"/>
                        </a:rPr>
                        <a:t> mukozada ağrılı erozyonlar halindedir.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 görülebilir. Uygulama sırasında </a:t>
                      </a:r>
                      <a:r>
                        <a:rPr lang="tr-TR" sz="800" b="0" i="0" u="none" strike="noStrike" dirty="0" err="1">
                          <a:solidFill>
                            <a:srgbClr val="000000"/>
                          </a:solidFill>
                          <a:latin typeface="Calibri"/>
                        </a:rPr>
                        <a:t>ekstravazasyonu</a:t>
                      </a:r>
                      <a:r>
                        <a:rPr lang="tr-TR" sz="800" b="0" i="0" u="none" strike="noStrike" dirty="0">
                          <a:solidFill>
                            <a:srgbClr val="000000"/>
                          </a:solidFill>
                          <a:latin typeface="Calibri"/>
                        </a:rPr>
                        <a:t> ağır nekroza yol açabilir. Özellikle küçük venalar kullanıldığında veya bir venaya tekrar enjeksiyon yapıldığında </a:t>
                      </a:r>
                      <a:r>
                        <a:rPr lang="tr-TR" sz="800" b="0" i="0" u="none" strike="noStrike" dirty="0" err="1">
                          <a:solidFill>
                            <a:srgbClr val="000000"/>
                          </a:solidFill>
                          <a:latin typeface="Calibri"/>
                        </a:rPr>
                        <a:t>flebioskleroz</a:t>
                      </a:r>
                      <a:r>
                        <a:rPr lang="tr-TR" sz="800" b="0" i="0" u="none" strike="noStrike" dirty="0">
                          <a:solidFill>
                            <a:srgbClr val="000000"/>
                          </a:solidFill>
                          <a:latin typeface="Calibri"/>
                        </a:rPr>
                        <a:t> görülebildiği rapor edilmiştir.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769423" y="960704"/>
            <a:ext cx="963088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719403" y="1484784"/>
          <a:ext cx="10657183" cy="3816424"/>
        </p:xfrm>
        <a:graphic>
          <a:graphicData uri="http://schemas.openxmlformats.org/drawingml/2006/table">
            <a:tbl>
              <a:tblPr/>
              <a:tblGrid>
                <a:gridCol w="300713"/>
                <a:gridCol w="725860"/>
                <a:gridCol w="1436167"/>
                <a:gridCol w="1224889"/>
                <a:gridCol w="2556065"/>
                <a:gridCol w="4413489"/>
              </a:tblGrid>
              <a:tr h="3816424">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n-NO" sz="800" b="0" i="0" u="none" strike="noStrike">
                          <a:solidFill>
                            <a:srgbClr val="000000"/>
                          </a:solidFill>
                          <a:latin typeface="Calibri"/>
                        </a:rPr>
                        <a:t>ADRİBLASTİNA Flakon (Doksorubisin HCl 10mg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a:solidFill>
                            <a:srgbClr val="000000"/>
                          </a:solidFill>
                          <a:latin typeface="Calibri"/>
                        </a:rPr>
                        <a:t>Terapötik programın bir parçası olarak neoplozmanın çeşitli tiplerinin tedavisinde kullanılır. Gerek akut ve gerekse kronik lösemide yanıt alınmıştır. Lenfoma, yumuşak nesiç sarkoması, nöroblastoma, akciğer ve göğüs kanserleri bu ilacın uygulanmasından sonra gerilemiştir.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veya kemik iliği depresyonu bulunduğu hallerde tekrarlanmamalıdır. Bazı hallerde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olmadan önce başlangıçta bir yanma hissi olur ki, böyle bir durumda ilacın tekrarı önerilmez.</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Solid tümörlerde, kemik iliği normal olduğunda 3 haftalık aralıklarla ve 3 gün süreyle günde 0,6 mg/kg veya 2 gün süreyle günde 0.8 mg/kg ve akut lösemide başlangıç dozu 3 gün süreyle günde 0.4-0.5 mg/kg'dır. Elde edilen antilösemik ve miyelosupresif etkiye göre bu tertip 2. ve hatta 3. defa, her enjeksiyon arası 7-10 günden az olmamak üzere tekrarlanabilir.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alopesi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kemik iliği depresyonu meydana getirebilir. Bulantı, kusma,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gastrointestinal</a:t>
                      </a:r>
                      <a:r>
                        <a:rPr lang="tr-TR" sz="800" b="0" i="0" u="none" strike="noStrike" dirty="0">
                          <a:solidFill>
                            <a:srgbClr val="000000"/>
                          </a:solidFill>
                          <a:latin typeface="Calibri"/>
                        </a:rPr>
                        <a:t> bozukluklar görülebilir. Kalpte taşikardi, </a:t>
                      </a:r>
                      <a:r>
                        <a:rPr lang="tr-TR" sz="800" b="0" i="0" u="none" strike="noStrike" dirty="0" err="1">
                          <a:solidFill>
                            <a:srgbClr val="000000"/>
                          </a:solidFill>
                          <a:latin typeface="Calibri"/>
                        </a:rPr>
                        <a:t>EKG'da</a:t>
                      </a:r>
                      <a:r>
                        <a:rPr lang="tr-TR" sz="800" b="0" i="0" u="none" strike="noStrike" dirty="0">
                          <a:solidFill>
                            <a:srgbClr val="000000"/>
                          </a:solidFill>
                          <a:latin typeface="Calibri"/>
                        </a:rPr>
                        <a:t> T dalgasının düzlenmesi ve ST düşüklüğü gibi etkiler görülebilir. Hastaların %1'inde </a:t>
                      </a:r>
                      <a:r>
                        <a:rPr lang="tr-TR" sz="800" b="0" i="0" u="none" strike="noStrike" dirty="0" err="1">
                          <a:solidFill>
                            <a:srgbClr val="000000"/>
                          </a:solidFill>
                          <a:latin typeface="Calibri"/>
                        </a:rPr>
                        <a:t>konjestif</a:t>
                      </a:r>
                      <a:r>
                        <a:rPr lang="tr-TR" sz="800" b="0" i="0" u="none" strike="noStrike" dirty="0">
                          <a:solidFill>
                            <a:srgbClr val="000000"/>
                          </a:solidFill>
                          <a:latin typeface="Calibri"/>
                        </a:rPr>
                        <a:t> kalp yetersizliği görülmüştür. 550 mg/m2'lik kümülatif bir dozdan sonra </a:t>
                      </a:r>
                      <a:r>
                        <a:rPr lang="tr-TR" sz="800" b="0" i="0" u="none" strike="noStrike" dirty="0" err="1">
                          <a:solidFill>
                            <a:srgbClr val="000000"/>
                          </a:solidFill>
                          <a:latin typeface="Calibri"/>
                        </a:rPr>
                        <a:t>kardiyotoksisite</a:t>
                      </a:r>
                      <a:r>
                        <a:rPr lang="tr-TR" sz="800" b="0" i="0" u="none" strike="noStrike" dirty="0">
                          <a:solidFill>
                            <a:srgbClr val="000000"/>
                          </a:solidFill>
                          <a:latin typeface="Calibri"/>
                        </a:rPr>
                        <a:t> ihtimali artar.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Dikdörtgen 5"/>
          <p:cNvSpPr/>
          <p:nvPr/>
        </p:nvSpPr>
        <p:spPr>
          <a:xfrm>
            <a:off x="1721923" y="1103209"/>
            <a:ext cx="8086149"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539257" y="1069683"/>
          <a:ext cx="11233249" cy="4635185"/>
        </p:xfrm>
        <a:graphic>
          <a:graphicData uri="http://schemas.openxmlformats.org/drawingml/2006/table">
            <a:tbl>
              <a:tblPr/>
              <a:tblGrid>
                <a:gridCol w="316968"/>
                <a:gridCol w="765096"/>
                <a:gridCol w="1513796"/>
                <a:gridCol w="1291100"/>
                <a:gridCol w="2694232"/>
                <a:gridCol w="4652057"/>
              </a:tblGrid>
              <a:tr h="3606096">
                <a:tc>
                  <a:txBody>
                    <a:bodyPr/>
                    <a:lstStyle/>
                    <a:p>
                      <a:pPr algn="ctr" fontAlgn="ctr"/>
                      <a:r>
                        <a:rPr lang="tr-TR" sz="1000" b="1" i="0" u="none" strike="noStrike" dirty="0">
                          <a:solidFill>
                            <a:srgbClr val="000000"/>
                          </a:solidFill>
                          <a:latin typeface="Calibri"/>
                        </a:rPr>
                        <a:t>ANTİKANSER ANTİBİYOTİKLERİ</a:t>
                      </a:r>
                    </a:p>
                  </a:txBody>
                  <a:tcPr marL="2967" marR="2967" marT="22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a:solidFill>
                            <a:srgbClr val="000000"/>
                          </a:solidFill>
                          <a:latin typeface="Calibri"/>
                        </a:rPr>
                        <a:t>CAELYX İnfüzyon Solüsyonu (Doksorubisin HCl 20mg etken maddesidir.)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800" b="0" i="0" u="none" strike="noStrike" dirty="0">
                          <a:solidFill>
                            <a:srgbClr val="000000"/>
                          </a:solidFill>
                          <a:latin typeface="Calibri"/>
                        </a:rPr>
                        <a:t>Platin esaslı kemoterapi rejimlerinden cevap alınamayan kadınlarda, ilerlemiş </a:t>
                      </a: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kanseri tedavisinde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a:t>
                      </a:r>
                      <a:r>
                        <a:rPr lang="tr-TR" sz="800" b="0" i="0" u="none" strike="noStrike" dirty="0" err="1">
                          <a:solidFill>
                            <a:srgbClr val="000000"/>
                          </a:solidFill>
                          <a:latin typeface="Calibri"/>
                        </a:rPr>
                        <a:t>AIDS'e</a:t>
                      </a:r>
                      <a:r>
                        <a:rPr lang="tr-TR" sz="800" b="0" i="0" u="none" strike="noStrike" dirty="0">
                          <a:solidFill>
                            <a:srgbClr val="000000"/>
                          </a:solidFill>
                          <a:latin typeface="Calibri"/>
                        </a:rPr>
                        <a:t> bağlı </a:t>
                      </a:r>
                      <a:r>
                        <a:rPr lang="tr-TR" sz="800" b="0" i="0" u="none" strike="noStrike" dirty="0" err="1">
                          <a:solidFill>
                            <a:srgbClr val="000000"/>
                          </a:solidFill>
                          <a:latin typeface="Calibri"/>
                        </a:rPr>
                        <a:t>Kaposi</a:t>
                      </a:r>
                      <a:r>
                        <a:rPr lang="tr-TR" sz="800" b="0" i="0" u="none" strike="noStrike" dirty="0">
                          <a:solidFill>
                            <a:srgbClr val="000000"/>
                          </a:solidFill>
                          <a:latin typeface="Calibri"/>
                        </a:rPr>
                        <a:t> Sarkomunda (KS) düşük CD4 sayımı (&lt;200 CD4 </a:t>
                      </a:r>
                      <a:r>
                        <a:rPr lang="tr-TR" sz="800" b="0" i="0" u="none" strike="noStrike" dirty="0" err="1">
                          <a:solidFill>
                            <a:srgbClr val="000000"/>
                          </a:solidFill>
                          <a:latin typeface="Calibri"/>
                        </a:rPr>
                        <a:t>lenfositi</a:t>
                      </a:r>
                      <a:r>
                        <a:rPr lang="tr-TR" sz="800" b="0" i="0" u="none" strike="noStrike" dirty="0">
                          <a:solidFill>
                            <a:srgbClr val="000000"/>
                          </a:solidFill>
                          <a:latin typeface="Calibri"/>
                        </a:rPr>
                        <a:t>/mm3) ve yaygın </a:t>
                      </a:r>
                      <a:r>
                        <a:rPr lang="tr-TR" sz="800" b="0" i="0" u="none" strike="noStrike" dirty="0" err="1">
                          <a:solidFill>
                            <a:srgbClr val="000000"/>
                          </a:solidFill>
                          <a:latin typeface="Calibri"/>
                        </a:rPr>
                        <a:t>mukokütanöz</a:t>
                      </a:r>
                      <a:r>
                        <a:rPr lang="tr-TR" sz="800" b="0" i="0" u="none" strike="noStrike" dirty="0">
                          <a:solidFill>
                            <a:srgbClr val="000000"/>
                          </a:solidFill>
                          <a:latin typeface="Calibri"/>
                        </a:rPr>
                        <a:t> veya </a:t>
                      </a:r>
                      <a:r>
                        <a:rPr lang="tr-TR" sz="800" b="0" i="0" u="none" strike="noStrike" dirty="0" err="1">
                          <a:solidFill>
                            <a:srgbClr val="000000"/>
                          </a:solidFill>
                          <a:latin typeface="Calibri"/>
                        </a:rPr>
                        <a:t>viseral</a:t>
                      </a:r>
                      <a:r>
                        <a:rPr lang="tr-TR" sz="800" b="0" i="0" u="none" strike="noStrike" dirty="0">
                          <a:solidFill>
                            <a:srgbClr val="000000"/>
                          </a:solidFill>
                          <a:latin typeface="Calibri"/>
                        </a:rPr>
                        <a:t> tutulumu olan hastalarda da </a:t>
                      </a:r>
                      <a:r>
                        <a:rPr lang="tr-TR" sz="800" b="0" i="0" u="none" strike="noStrike" dirty="0" err="1">
                          <a:solidFill>
                            <a:srgbClr val="000000"/>
                          </a:solidFill>
                          <a:latin typeface="Calibri"/>
                        </a:rPr>
                        <a:t>endikedir</a:t>
                      </a:r>
                      <a:r>
                        <a:rPr lang="tr-TR" sz="800" b="0" i="0" u="none" strike="noStrike" dirty="0">
                          <a:solidFill>
                            <a:srgbClr val="000000"/>
                          </a:solidFill>
                          <a:latin typeface="Calibri"/>
                        </a:rPr>
                        <a:t>. Sistemik kemoterapide ilk ilaç olarak veya </a:t>
                      </a:r>
                      <a:r>
                        <a:rPr lang="tr-TR" sz="800" b="0" i="0" u="none" strike="noStrike" dirty="0" err="1">
                          <a:solidFill>
                            <a:srgbClr val="000000"/>
                          </a:solidFill>
                          <a:latin typeface="Calibri"/>
                        </a:rPr>
                        <a:t>vinka</a:t>
                      </a:r>
                      <a:r>
                        <a:rPr lang="tr-TR" sz="800" b="0" i="0" u="none" strike="noStrike" dirty="0">
                          <a:solidFill>
                            <a:srgbClr val="000000"/>
                          </a:solidFill>
                          <a:latin typeface="Calibri"/>
                        </a:rPr>
                        <a:t> </a:t>
                      </a:r>
                      <a:r>
                        <a:rPr lang="tr-TR" sz="800" b="0" i="0" u="none" strike="noStrike" dirty="0" err="1">
                          <a:solidFill>
                            <a:srgbClr val="000000"/>
                          </a:solidFill>
                          <a:latin typeface="Calibri"/>
                        </a:rPr>
                        <a:t>alkaloidi</a:t>
                      </a:r>
                      <a:r>
                        <a:rPr lang="tr-TR" sz="800" b="0" i="0" u="none" strike="noStrike" dirty="0">
                          <a:solidFill>
                            <a:srgbClr val="000000"/>
                          </a:solidFill>
                          <a:latin typeface="Calibri"/>
                        </a:rPr>
                        <a:t>, </a:t>
                      </a:r>
                      <a:r>
                        <a:rPr lang="tr-TR" sz="800" b="0" i="0" u="none" strike="noStrike" dirty="0" err="1">
                          <a:solidFill>
                            <a:srgbClr val="000000"/>
                          </a:solidFill>
                          <a:latin typeface="Calibri"/>
                        </a:rPr>
                        <a:t>bleomisin</a:t>
                      </a:r>
                      <a:r>
                        <a:rPr lang="tr-TR" sz="800" b="0" i="0" u="none" strike="noStrike" dirty="0">
                          <a:solidFill>
                            <a:srgbClr val="000000"/>
                          </a:solidFill>
                          <a:latin typeface="Calibri"/>
                        </a:rPr>
                        <a:t> ve konvansiyonel </a:t>
                      </a:r>
                      <a:r>
                        <a:rPr lang="tr-TR" sz="800" b="0" i="0" u="none" strike="noStrike" dirty="0" err="1">
                          <a:solidFill>
                            <a:srgbClr val="000000"/>
                          </a:solidFill>
                          <a:latin typeface="Calibri"/>
                        </a:rPr>
                        <a:t>doksorubisinden</a:t>
                      </a:r>
                      <a:r>
                        <a:rPr lang="tr-TR" sz="800" b="0" i="0" u="none" strike="noStrike" dirty="0">
                          <a:solidFill>
                            <a:srgbClr val="000000"/>
                          </a:solidFill>
                          <a:latin typeface="Calibri"/>
                        </a:rPr>
                        <a:t> (veya diğer </a:t>
                      </a:r>
                      <a:r>
                        <a:rPr lang="tr-TR" sz="800" b="0" i="0" u="none" strike="noStrike" dirty="0" err="1">
                          <a:solidFill>
                            <a:srgbClr val="000000"/>
                          </a:solidFill>
                          <a:latin typeface="Calibri"/>
                        </a:rPr>
                        <a:t>antrasiklinlerden</a:t>
                      </a:r>
                      <a:r>
                        <a:rPr lang="tr-TR" sz="800" b="0" i="0" u="none" strike="noStrike" dirty="0">
                          <a:solidFill>
                            <a:srgbClr val="000000"/>
                          </a:solidFill>
                          <a:latin typeface="Calibri"/>
                        </a:rPr>
                        <a:t>) en az ikisini içeren bir kombinasyon ile tedavi edilmesine rağmen hastalığı ilerlemiş veya ilaçları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edememiş AIDS-KS hastalarında ikinci tercih olarak kullanılır.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a:solidFill>
                            <a:srgbClr val="000000"/>
                          </a:solidFill>
                          <a:latin typeface="Calibri"/>
                        </a:rPr>
                        <a:t>Bileşenlerine veya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a:t>
                      </a:r>
                      <a:r>
                        <a:rPr lang="tr-TR" sz="800" b="0" i="0" u="none" strike="noStrike" dirty="0" err="1">
                          <a:solidFill>
                            <a:srgbClr val="000000"/>
                          </a:solidFill>
                          <a:latin typeface="Calibri"/>
                        </a:rPr>
                        <a:t>HCl</a:t>
                      </a:r>
                      <a:r>
                        <a:rPr lang="tr-TR" sz="800" b="0" i="0" u="none" strike="noStrike" dirty="0">
                          <a:solidFill>
                            <a:srgbClr val="000000"/>
                          </a:solidFill>
                          <a:latin typeface="Calibri"/>
                        </a:rPr>
                        <a:t> </a:t>
                      </a:r>
                      <a:r>
                        <a:rPr lang="tr-TR" sz="800" b="0" i="0" u="none" strike="noStrike" dirty="0" err="1">
                          <a:solidFill>
                            <a:srgbClr val="000000"/>
                          </a:solidFill>
                          <a:latin typeface="Calibri"/>
                        </a:rPr>
                        <a:t>formülasyonlarına</a:t>
                      </a:r>
                      <a:r>
                        <a:rPr lang="tr-TR" sz="800" b="0" i="0" u="none" strike="noStrike" dirty="0">
                          <a:solidFill>
                            <a:srgbClr val="000000"/>
                          </a:solidFill>
                          <a:latin typeface="Calibri"/>
                        </a:rPr>
                        <a:t> karşı aşırı duyarlılık reaksiyonları gösteren hastalarda ve emziren kadınlarda </a:t>
                      </a:r>
                      <a:r>
                        <a:rPr lang="tr-TR" sz="800" b="0" i="0" u="none" strike="noStrike" dirty="0" err="1">
                          <a:solidFill>
                            <a:srgbClr val="000000"/>
                          </a:solidFill>
                          <a:latin typeface="Calibri"/>
                        </a:rPr>
                        <a:t>kontrendikedir</a:t>
                      </a:r>
                      <a:r>
                        <a:rPr lang="tr-TR" sz="800" b="0" i="0" u="none" strike="noStrike" dirty="0">
                          <a:solidFill>
                            <a:srgbClr val="000000"/>
                          </a:solidFill>
                          <a:latin typeface="Calibri"/>
                        </a:rPr>
                        <a:t>. Lokal tedavi ya da sistemik alfa-interferon ile etkili bir şekilde tedavi edilebilecek AIDS-KS hastalarında kullanılmamalıdır.</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Kanseri: </a:t>
                      </a:r>
                      <a:r>
                        <a:rPr lang="tr-TR" sz="800" b="0" i="0" u="none" strike="noStrike" dirty="0" err="1">
                          <a:solidFill>
                            <a:srgbClr val="000000"/>
                          </a:solidFill>
                          <a:latin typeface="Calibri"/>
                        </a:rPr>
                        <a:t>Caelyx</a:t>
                      </a:r>
                      <a:r>
                        <a:rPr lang="tr-TR" sz="800" b="0" i="0" u="none" strike="noStrike" dirty="0">
                          <a:solidFill>
                            <a:srgbClr val="000000"/>
                          </a:solidFill>
                          <a:latin typeface="Calibri"/>
                        </a:rPr>
                        <a:t> hastalık ilerlemediği ve hastanın tedaviyi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etmeyi devam ettirdiği sürece her 4 haftada bir 50 mg/m2 dozunda i.v. yoldan uygulanır.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reaksiyonları riskini en aza indirmek için, ilk doz 1 mg/dakika'dan daha hızlı verilmemelidir. Eğer hiçbir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reaksiyonu gözlenmez ise, daha sonraki </a:t>
                      </a:r>
                      <a:r>
                        <a:rPr lang="tr-TR" sz="800" b="0" i="0" u="none" strike="noStrike" dirty="0" err="1">
                          <a:solidFill>
                            <a:srgbClr val="000000"/>
                          </a:solidFill>
                          <a:latin typeface="Calibri"/>
                        </a:rPr>
                        <a:t>infüzyonlar</a:t>
                      </a:r>
                      <a:r>
                        <a:rPr lang="tr-TR" sz="800" b="0" i="0" u="none" strike="noStrike" dirty="0">
                          <a:solidFill>
                            <a:srgbClr val="000000"/>
                          </a:solidFill>
                          <a:latin typeface="Calibri"/>
                        </a:rPr>
                        <a:t> 60 dakikalık bir zaman dilimi içinde uygulanabilir.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reaksiyonu gelişen  hastalarda: Toplam dozun %5'i ilk 15 dakika içinde verilmelidir. Eğer reaksiyon gelişmeksizin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edilebilirse sonraki 15 dakikada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hızı iki katına çıkarılmalıdır. Eğer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edilebilirse, toplam doz takip eden 1 saat içerisinde (toplam 90 dakika) bitirilmelidir. AIDS-KS hastaları: </a:t>
                      </a:r>
                      <a:r>
                        <a:rPr lang="tr-TR" sz="800" b="0" i="0" u="none" strike="noStrike" dirty="0" err="1">
                          <a:solidFill>
                            <a:srgbClr val="000000"/>
                          </a:solidFill>
                          <a:latin typeface="Calibri"/>
                        </a:rPr>
                        <a:t>Caelyx</a:t>
                      </a:r>
                      <a:r>
                        <a:rPr lang="tr-TR" sz="800" b="0" i="0" u="none" strike="noStrike" dirty="0">
                          <a:solidFill>
                            <a:srgbClr val="000000"/>
                          </a:solidFill>
                          <a:latin typeface="Calibri"/>
                        </a:rPr>
                        <a:t> her 2-3 haftada bir 20 mg/m2 dozda i.v. olarak verilmelidir. İlaç birikimi ve yüksek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önlenemeyeceği için, 10 günden kısa aralıklardan sakınılmalıdır. </a:t>
                      </a: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bir cevaba ulaşılabilmesi için, hastalar 2-3 ay boyunca tedavi edilmelidir. </a:t>
                      </a:r>
                      <a:r>
                        <a:rPr lang="tr-TR" sz="800" b="0" i="0" u="none" strike="noStrike" dirty="0" err="1">
                          <a:solidFill>
                            <a:srgbClr val="000000"/>
                          </a:solidFill>
                          <a:latin typeface="Calibri"/>
                        </a:rPr>
                        <a:t>Terapötik</a:t>
                      </a:r>
                      <a:r>
                        <a:rPr lang="tr-TR" sz="800" b="0" i="0" u="none" strike="noStrike" dirty="0">
                          <a:solidFill>
                            <a:srgbClr val="000000"/>
                          </a:solidFill>
                          <a:latin typeface="Calibri"/>
                        </a:rPr>
                        <a:t> cevabı sürdürmek için, tedavi, ihtiyaç duyulduğu sürece devam ettirilmelidir. Tüm hastalar: Hastalarda erken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reaksiyonu semptomu ve belirtileri gözlenirse </a:t>
                      </a:r>
                      <a:r>
                        <a:rPr lang="tr-TR" sz="800" b="0" i="0" u="none" strike="noStrike" dirty="0" err="1">
                          <a:solidFill>
                            <a:srgbClr val="000000"/>
                          </a:solidFill>
                          <a:latin typeface="Calibri"/>
                        </a:rPr>
                        <a:t>infüzyon</a:t>
                      </a:r>
                      <a:r>
                        <a:rPr lang="tr-TR" sz="800" b="0" i="0" u="none" strike="noStrike" dirty="0">
                          <a:solidFill>
                            <a:srgbClr val="000000"/>
                          </a:solidFill>
                          <a:latin typeface="Calibri"/>
                        </a:rPr>
                        <a:t> hemen durdurularak uygun tedavi ajanları (</a:t>
                      </a:r>
                      <a:r>
                        <a:rPr lang="tr-TR" sz="800" b="0" i="0" u="none" strike="noStrike" dirty="0" err="1">
                          <a:solidFill>
                            <a:srgbClr val="000000"/>
                          </a:solidFill>
                          <a:latin typeface="Calibri"/>
                        </a:rPr>
                        <a:t>antihistamin</a:t>
                      </a:r>
                      <a:r>
                        <a:rPr lang="tr-TR" sz="800" b="0" i="0" u="none" strike="noStrike" dirty="0">
                          <a:solidFill>
                            <a:srgbClr val="000000"/>
                          </a:solidFill>
                          <a:latin typeface="Calibri"/>
                        </a:rPr>
                        <a:t> ve/veya kısa etkili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verilmeli ve </a:t>
                      </a:r>
                      <a:r>
                        <a:rPr lang="tr-TR" sz="800" b="0" i="0" u="none" strike="noStrike" dirty="0" err="1">
                          <a:solidFill>
                            <a:srgbClr val="000000"/>
                          </a:solidFill>
                          <a:latin typeface="Calibri"/>
                        </a:rPr>
                        <a:t>infüzyona</a:t>
                      </a:r>
                      <a:r>
                        <a:rPr lang="tr-TR" sz="800" b="0" i="0" u="none" strike="noStrike" dirty="0">
                          <a:solidFill>
                            <a:srgbClr val="000000"/>
                          </a:solidFill>
                          <a:latin typeface="Calibri"/>
                        </a:rPr>
                        <a:t> daha yavaş olarak yeniden başlanmalıdır. PPE,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veya hematolojik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gibi </a:t>
                      </a:r>
                      <a:r>
                        <a:rPr lang="tr-TR" sz="800" b="0" i="0" u="none" strike="noStrike" dirty="0" err="1">
                          <a:solidFill>
                            <a:srgbClr val="000000"/>
                          </a:solidFill>
                          <a:latin typeface="Calibri"/>
                        </a:rPr>
                        <a:t>advers</a:t>
                      </a:r>
                      <a:r>
                        <a:rPr lang="tr-TR" sz="800" b="0" i="0" u="none" strike="noStrike" dirty="0">
                          <a:solidFill>
                            <a:srgbClr val="000000"/>
                          </a:solidFill>
                          <a:latin typeface="Calibri"/>
                        </a:rPr>
                        <a:t> olayları tedavi etmek için doz azaltılabilir veya geciktirilebilir. Karaciğer fonksiyonu bozuk hastalarda, deneyim kazanılıncaya kadar, doz azaltılmalıdır. Tedavi başladığında, eğer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1.2-3 mg/</a:t>
                      </a:r>
                      <a:r>
                        <a:rPr lang="tr-TR" sz="800" b="0" i="0" u="none" strike="noStrike" dirty="0" err="1">
                          <a:solidFill>
                            <a:srgbClr val="000000"/>
                          </a:solidFill>
                          <a:latin typeface="Calibri"/>
                        </a:rPr>
                        <a:t>dl</a:t>
                      </a:r>
                      <a:r>
                        <a:rPr lang="tr-TR" sz="800" b="0" i="0" u="none" strike="noStrike" dirty="0">
                          <a:solidFill>
                            <a:srgbClr val="000000"/>
                          </a:solidFill>
                          <a:latin typeface="Calibri"/>
                        </a:rPr>
                        <a:t> arasında ise ilk doz %25 oranında azaltılır. Eğer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&gt;3 mg/</a:t>
                      </a:r>
                      <a:r>
                        <a:rPr lang="tr-TR" sz="800" b="0" i="0" u="none" strike="noStrike" dirty="0" err="1">
                          <a:solidFill>
                            <a:srgbClr val="000000"/>
                          </a:solidFill>
                          <a:latin typeface="Calibri"/>
                        </a:rPr>
                        <a:t>dl</a:t>
                      </a:r>
                      <a:r>
                        <a:rPr lang="tr-TR" sz="800" b="0" i="0" u="none" strike="noStrike" dirty="0">
                          <a:solidFill>
                            <a:srgbClr val="000000"/>
                          </a:solidFill>
                          <a:latin typeface="Calibri"/>
                        </a:rPr>
                        <a:t> ise ilk doz %50 azaltılır. Hasta ilk dozu, serum </a:t>
                      </a:r>
                      <a:r>
                        <a:rPr lang="tr-TR" sz="800" b="0" i="0" u="none" strike="noStrike" dirty="0" err="1">
                          <a:solidFill>
                            <a:srgbClr val="000000"/>
                          </a:solidFill>
                          <a:latin typeface="Calibri"/>
                        </a:rPr>
                        <a:t>bilirubininde</a:t>
                      </a:r>
                      <a:r>
                        <a:rPr lang="tr-TR" sz="800" b="0" i="0" u="none" strike="noStrike" dirty="0">
                          <a:solidFill>
                            <a:srgbClr val="000000"/>
                          </a:solidFill>
                          <a:latin typeface="Calibri"/>
                        </a:rPr>
                        <a:t> veya karaciğer enzimlerinde artış olmadan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edebilirse, 2. </a:t>
                      </a:r>
                      <a:r>
                        <a:rPr lang="tr-TR" sz="800" b="0" i="0" u="none" strike="noStrike" dirty="0" err="1">
                          <a:solidFill>
                            <a:srgbClr val="000000"/>
                          </a:solidFill>
                          <a:latin typeface="Calibri"/>
                        </a:rPr>
                        <a:t>siklusdaki</a:t>
                      </a:r>
                      <a:r>
                        <a:rPr lang="tr-TR" sz="800" b="0" i="0" u="none" strike="noStrike" dirty="0">
                          <a:solidFill>
                            <a:srgbClr val="000000"/>
                          </a:solidFill>
                          <a:latin typeface="Calibri"/>
                        </a:rPr>
                        <a:t> doz bir sonraki doz düzeyine yükseltilebilir. Örneğin ilk doz %25 azaltılmışsa 2. </a:t>
                      </a:r>
                      <a:r>
                        <a:rPr lang="tr-TR" sz="800" b="0" i="0" u="none" strike="noStrike" dirty="0" err="1">
                          <a:solidFill>
                            <a:srgbClr val="000000"/>
                          </a:solidFill>
                          <a:latin typeface="Calibri"/>
                        </a:rPr>
                        <a:t>siklusta</a:t>
                      </a:r>
                      <a:r>
                        <a:rPr lang="tr-TR" sz="800" b="0" i="0" u="none" strike="noStrike" dirty="0">
                          <a:solidFill>
                            <a:srgbClr val="000000"/>
                          </a:solidFill>
                          <a:latin typeface="Calibri"/>
                        </a:rPr>
                        <a:t> tam doza çıkarılır; ilk doz %50 azaltılmışsa 2. </a:t>
                      </a:r>
                      <a:r>
                        <a:rPr lang="tr-TR" sz="800" b="0" i="0" u="none" strike="noStrike" dirty="0" err="1">
                          <a:solidFill>
                            <a:srgbClr val="000000"/>
                          </a:solidFill>
                          <a:latin typeface="Calibri"/>
                        </a:rPr>
                        <a:t>siklusta</a:t>
                      </a:r>
                      <a:r>
                        <a:rPr lang="tr-TR" sz="800" b="0" i="0" u="none" strike="noStrike" dirty="0">
                          <a:solidFill>
                            <a:srgbClr val="000000"/>
                          </a:solidFill>
                          <a:latin typeface="Calibri"/>
                        </a:rPr>
                        <a:t> tam dozun %75'ine çıkarılır. </a:t>
                      </a:r>
                      <a:r>
                        <a:rPr lang="tr-TR" sz="800" b="0" i="0" u="none" strike="noStrike" dirty="0" err="1">
                          <a:solidFill>
                            <a:srgbClr val="000000"/>
                          </a:solidFill>
                          <a:latin typeface="Calibri"/>
                        </a:rPr>
                        <a:t>Tolere</a:t>
                      </a:r>
                      <a:r>
                        <a:rPr lang="tr-TR" sz="800" b="0" i="0" u="none" strike="noStrike" dirty="0">
                          <a:solidFill>
                            <a:srgbClr val="000000"/>
                          </a:solidFill>
                          <a:latin typeface="Calibri"/>
                        </a:rPr>
                        <a:t> edildiği takdirde doz daha sonraki </a:t>
                      </a:r>
                      <a:r>
                        <a:rPr lang="tr-TR" sz="800" b="0" i="0" u="none" strike="noStrike" dirty="0" err="1">
                          <a:solidFill>
                            <a:srgbClr val="000000"/>
                          </a:solidFill>
                          <a:latin typeface="Calibri"/>
                        </a:rPr>
                        <a:t>sikluslarda</a:t>
                      </a:r>
                      <a:r>
                        <a:rPr lang="tr-TR" sz="800" b="0" i="0" u="none" strike="noStrike" dirty="0">
                          <a:solidFill>
                            <a:srgbClr val="000000"/>
                          </a:solidFill>
                          <a:latin typeface="Calibri"/>
                        </a:rPr>
                        <a:t> tam doza yükseltilebilir. </a:t>
                      </a:r>
                      <a:r>
                        <a:rPr lang="tr-TR" sz="800" b="0" i="0" u="none" strike="noStrike" dirty="0" err="1">
                          <a:solidFill>
                            <a:srgbClr val="000000"/>
                          </a:solidFill>
                          <a:latin typeface="Calibri"/>
                        </a:rPr>
                        <a:t>Caelyx</a:t>
                      </a:r>
                      <a:r>
                        <a:rPr lang="tr-TR" sz="800" b="0" i="0" u="none" strike="noStrike" dirty="0">
                          <a:solidFill>
                            <a:srgbClr val="000000"/>
                          </a:solidFill>
                          <a:latin typeface="Calibri"/>
                        </a:rPr>
                        <a:t> karaciğer metastazı olan ve </a:t>
                      </a:r>
                      <a:r>
                        <a:rPr lang="tr-TR" sz="800" b="0" i="0" u="none" strike="noStrike" dirty="0" err="1">
                          <a:solidFill>
                            <a:srgbClr val="000000"/>
                          </a:solidFill>
                          <a:latin typeface="Calibri"/>
                        </a:rPr>
                        <a:t>biluribin</a:t>
                      </a:r>
                      <a:r>
                        <a:rPr lang="tr-TR" sz="800" b="0" i="0" u="none" strike="noStrike" dirty="0">
                          <a:solidFill>
                            <a:srgbClr val="000000"/>
                          </a:solidFill>
                          <a:latin typeface="Calibri"/>
                        </a:rPr>
                        <a:t> ve karaciğer enzimleri normalin üst sınırının 4 katına kadar yükseldiği hastalarda uygulanabilir. </a:t>
                      </a:r>
                      <a:r>
                        <a:rPr lang="tr-TR" sz="800" b="0" i="0" u="none" strike="noStrike" dirty="0" err="1">
                          <a:solidFill>
                            <a:srgbClr val="000000"/>
                          </a:solidFill>
                          <a:latin typeface="Calibri"/>
                        </a:rPr>
                        <a:t>Caelyx</a:t>
                      </a:r>
                      <a:r>
                        <a:rPr lang="tr-TR" sz="800" b="0" i="0" u="none" strike="noStrike" dirty="0">
                          <a:solidFill>
                            <a:srgbClr val="000000"/>
                          </a:solidFill>
                          <a:latin typeface="Calibri"/>
                        </a:rPr>
                        <a:t> uygulamasından önce ALT/AST, </a:t>
                      </a:r>
                      <a:r>
                        <a:rPr lang="tr-TR" sz="800" b="0" i="0" u="none" strike="noStrike" dirty="0" err="1">
                          <a:solidFill>
                            <a:srgbClr val="000000"/>
                          </a:solidFill>
                          <a:latin typeface="Calibri"/>
                        </a:rPr>
                        <a:t>alkalen</a:t>
                      </a:r>
                      <a:r>
                        <a:rPr lang="tr-TR" sz="800" b="0" i="0" u="none" strike="noStrike" dirty="0">
                          <a:solidFill>
                            <a:srgbClr val="000000"/>
                          </a:solidFill>
                          <a:latin typeface="Calibri"/>
                        </a:rPr>
                        <a:t> </a:t>
                      </a:r>
                      <a:r>
                        <a:rPr lang="tr-TR" sz="800" b="0" i="0" u="none" strike="noStrike" dirty="0" err="1">
                          <a:solidFill>
                            <a:srgbClr val="000000"/>
                          </a:solidFill>
                          <a:latin typeface="Calibri"/>
                        </a:rPr>
                        <a:t>fosfataz</a:t>
                      </a:r>
                      <a:r>
                        <a:rPr lang="tr-TR" sz="800" b="0" i="0" u="none" strike="noStrike" dirty="0">
                          <a:solidFill>
                            <a:srgbClr val="000000"/>
                          </a:solidFill>
                          <a:latin typeface="Calibri"/>
                        </a:rPr>
                        <a:t> ve </a:t>
                      </a:r>
                      <a:r>
                        <a:rPr lang="tr-TR" sz="800" b="0" i="0" u="none" strike="noStrike" dirty="0" err="1">
                          <a:solidFill>
                            <a:srgbClr val="000000"/>
                          </a:solidFill>
                          <a:latin typeface="Calibri"/>
                        </a:rPr>
                        <a:t>bilirubin</a:t>
                      </a:r>
                      <a:r>
                        <a:rPr lang="tr-TR" sz="800" b="0" i="0" u="none" strike="noStrike" dirty="0">
                          <a:solidFill>
                            <a:srgbClr val="000000"/>
                          </a:solidFill>
                          <a:latin typeface="Calibri"/>
                        </a:rPr>
                        <a:t> gibi klinik testleri kullanarak karaciğer değerlendirilmelidir.</a:t>
                      </a:r>
                      <a:br>
                        <a:rPr lang="tr-TR" sz="800" b="0" i="0" u="none" strike="noStrike" dirty="0">
                          <a:solidFill>
                            <a:srgbClr val="000000"/>
                          </a:solidFill>
                          <a:latin typeface="Calibri"/>
                        </a:rPr>
                      </a:br>
                      <a:endParaRPr lang="tr-TR" sz="800" b="0" i="0" u="none" strike="noStrike" dirty="0">
                        <a:solidFill>
                          <a:srgbClr val="000000"/>
                        </a:solidFill>
                        <a:latin typeface="Calibri"/>
                      </a:endParaRP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800" b="0" i="0" u="none" strike="noStrike" dirty="0" err="1">
                          <a:solidFill>
                            <a:srgbClr val="000000"/>
                          </a:solidFill>
                          <a:latin typeface="Calibri"/>
                        </a:rPr>
                        <a:t>Over</a:t>
                      </a:r>
                      <a:r>
                        <a:rPr lang="tr-TR" sz="800" b="0" i="0" u="none" strike="noStrike" dirty="0">
                          <a:solidFill>
                            <a:srgbClr val="000000"/>
                          </a:solidFill>
                          <a:latin typeface="Calibri"/>
                        </a:rPr>
                        <a:t> kanserli hastalar ile yapılan klinik çalışmalarda (her 4 haftada bir 50 mg/m2) en sık görülen yan etki </a:t>
                      </a:r>
                      <a:r>
                        <a:rPr lang="tr-TR" sz="800" b="0" i="0" u="none" strike="noStrike" dirty="0" err="1">
                          <a:solidFill>
                            <a:srgbClr val="000000"/>
                          </a:solidFill>
                          <a:latin typeface="Calibri"/>
                        </a:rPr>
                        <a:t>palmar</a:t>
                      </a:r>
                      <a:r>
                        <a:rPr lang="tr-TR" sz="800" b="0" i="0" u="none" strike="noStrike" dirty="0">
                          <a:solidFill>
                            <a:srgbClr val="000000"/>
                          </a:solidFill>
                          <a:latin typeface="Calibri"/>
                        </a:rPr>
                        <a:t>-</a:t>
                      </a:r>
                      <a:r>
                        <a:rPr lang="tr-TR" sz="800" b="0" i="0" u="none" strike="noStrike" dirty="0" err="1">
                          <a:solidFill>
                            <a:srgbClr val="000000"/>
                          </a:solidFill>
                          <a:latin typeface="Calibri"/>
                        </a:rPr>
                        <a:t>plantar</a:t>
                      </a:r>
                      <a:r>
                        <a:rPr lang="tr-TR" sz="800" b="0" i="0" u="none" strike="noStrike" dirty="0">
                          <a:solidFill>
                            <a:srgbClr val="000000"/>
                          </a:solidFill>
                          <a:latin typeface="Calibri"/>
                        </a:rPr>
                        <a:t> </a:t>
                      </a:r>
                      <a:r>
                        <a:rPr lang="tr-TR" sz="800" b="0" i="0" u="none" strike="noStrike" dirty="0" err="1">
                          <a:solidFill>
                            <a:srgbClr val="000000"/>
                          </a:solidFill>
                          <a:latin typeface="Calibri"/>
                        </a:rPr>
                        <a:t>eritrodisestezidir</a:t>
                      </a:r>
                      <a:r>
                        <a:rPr lang="tr-TR" sz="800" b="0" i="0" u="none" strike="noStrike" dirty="0">
                          <a:solidFill>
                            <a:srgbClr val="000000"/>
                          </a:solidFill>
                          <a:latin typeface="Calibri"/>
                        </a:rPr>
                        <a:t> (PPE). </a:t>
                      </a:r>
                      <a:r>
                        <a:rPr lang="tr-TR" sz="800" b="0" i="0" u="none" strike="noStrike" dirty="0" err="1">
                          <a:solidFill>
                            <a:srgbClr val="000000"/>
                          </a:solidFill>
                          <a:latin typeface="Calibri"/>
                        </a:rPr>
                        <a:t>PPE'nin</a:t>
                      </a:r>
                      <a:r>
                        <a:rPr lang="tr-TR" sz="800" b="0" i="0" u="none" strike="noStrike" dirty="0">
                          <a:solidFill>
                            <a:srgbClr val="000000"/>
                          </a:solidFill>
                          <a:latin typeface="Calibri"/>
                        </a:rPr>
                        <a:t> görülme sıklığı %44-46.1'dir. Bu etkiler genelde hafif olmakla birlikte, %17-19.5 oranında ciddi (III. Derece) vakalar rapor edilmiştir. Hayatı tehdit edici (IV. Derece) vakaların </a:t>
                      </a:r>
                      <a:r>
                        <a:rPr lang="tr-TR" sz="800" b="0" i="0" u="none" strike="noStrike" dirty="0" err="1">
                          <a:solidFill>
                            <a:srgbClr val="000000"/>
                          </a:solidFill>
                          <a:latin typeface="Calibri"/>
                        </a:rPr>
                        <a:t>insidansı</a:t>
                      </a:r>
                      <a:r>
                        <a:rPr lang="tr-TR" sz="800" b="0" i="0" u="none" strike="noStrike" dirty="0">
                          <a:solidFill>
                            <a:srgbClr val="000000"/>
                          </a:solidFill>
                          <a:latin typeface="Calibri"/>
                        </a:rPr>
                        <a:t> &lt;%1'dir. PPE nadir olarak tedavinin durdurulmasına yol açmıştır (%3.7-7). PPE ağrılı, </a:t>
                      </a:r>
                      <a:r>
                        <a:rPr lang="tr-TR" sz="800" b="0" i="0" u="none" strike="noStrike" dirty="0" err="1">
                          <a:solidFill>
                            <a:srgbClr val="000000"/>
                          </a:solidFill>
                          <a:latin typeface="Calibri"/>
                        </a:rPr>
                        <a:t>maküler</a:t>
                      </a:r>
                      <a:r>
                        <a:rPr lang="tr-TR" sz="800" b="0" i="0" u="none" strike="noStrike" dirty="0">
                          <a:solidFill>
                            <a:srgbClr val="000000"/>
                          </a:solidFill>
                          <a:latin typeface="Calibri"/>
                        </a:rPr>
                        <a:t> </a:t>
                      </a:r>
                      <a:r>
                        <a:rPr lang="tr-TR" sz="800" b="0" i="0" u="none" strike="noStrike" dirty="0" err="1">
                          <a:solidFill>
                            <a:srgbClr val="000000"/>
                          </a:solidFill>
                          <a:latin typeface="Calibri"/>
                        </a:rPr>
                        <a:t>eritemli</a:t>
                      </a:r>
                      <a:r>
                        <a:rPr lang="tr-TR" sz="800" b="0" i="0" u="none" strike="noStrike" dirty="0">
                          <a:solidFill>
                            <a:srgbClr val="000000"/>
                          </a:solidFill>
                          <a:latin typeface="Calibri"/>
                        </a:rPr>
                        <a:t> deri </a:t>
                      </a:r>
                      <a:r>
                        <a:rPr lang="tr-TR" sz="800" b="0" i="0" u="none" strike="noStrike" dirty="0" err="1">
                          <a:solidFill>
                            <a:srgbClr val="000000"/>
                          </a:solidFill>
                          <a:latin typeface="Calibri"/>
                        </a:rPr>
                        <a:t>erüpsiyonları</a:t>
                      </a:r>
                      <a:r>
                        <a:rPr lang="tr-TR" sz="800" b="0" i="0" u="none" strike="noStrike" dirty="0">
                          <a:solidFill>
                            <a:srgbClr val="000000"/>
                          </a:solidFill>
                          <a:latin typeface="Calibri"/>
                        </a:rPr>
                        <a:t> ile karakterizedir. Bu yan etki genellikle tedavinin ikinci veya üçüncü </a:t>
                      </a:r>
                      <a:r>
                        <a:rPr lang="tr-TR" sz="800" b="0" i="0" u="none" strike="noStrike" dirty="0" err="1">
                          <a:solidFill>
                            <a:srgbClr val="000000"/>
                          </a:solidFill>
                          <a:latin typeface="Calibri"/>
                        </a:rPr>
                        <a:t>siklusundan</a:t>
                      </a:r>
                      <a:r>
                        <a:rPr lang="tr-TR" sz="800" b="0" i="0" u="none" strike="noStrike" dirty="0">
                          <a:solidFill>
                            <a:srgbClr val="000000"/>
                          </a:solidFill>
                          <a:latin typeface="Calibri"/>
                        </a:rPr>
                        <a:t> sonra gözlenir. PPE </a:t>
                      </a:r>
                      <a:r>
                        <a:rPr lang="tr-TR" sz="800" b="0" i="0" u="none" strike="noStrike" dirty="0" err="1">
                          <a:solidFill>
                            <a:srgbClr val="000000"/>
                          </a:solidFill>
                          <a:latin typeface="Calibri"/>
                        </a:rPr>
                        <a:t>profilaksisi</a:t>
                      </a:r>
                      <a:r>
                        <a:rPr lang="tr-TR" sz="800" b="0" i="0" u="none" strike="noStrike" dirty="0">
                          <a:solidFill>
                            <a:srgbClr val="000000"/>
                          </a:solidFill>
                          <a:latin typeface="Calibri"/>
                        </a:rPr>
                        <a:t> ve tedavisinde günde 50-150 mg </a:t>
                      </a:r>
                      <a:r>
                        <a:rPr lang="tr-TR" sz="800" b="0" i="0" u="none" strike="noStrike" dirty="0" err="1">
                          <a:solidFill>
                            <a:srgbClr val="000000"/>
                          </a:solidFill>
                          <a:latin typeface="Calibri"/>
                        </a:rPr>
                        <a:t>piridoksin</a:t>
                      </a:r>
                      <a:r>
                        <a:rPr lang="tr-TR" sz="800" b="0" i="0" u="none" strike="noStrike" dirty="0">
                          <a:solidFill>
                            <a:srgbClr val="000000"/>
                          </a:solidFill>
                          <a:latin typeface="Calibri"/>
                        </a:rPr>
                        <a:t> ve </a:t>
                      </a:r>
                      <a:r>
                        <a:rPr lang="tr-TR" sz="800" b="0" i="0" u="none" strike="noStrike" dirty="0" err="1">
                          <a:solidFill>
                            <a:srgbClr val="000000"/>
                          </a:solidFill>
                          <a:latin typeface="Calibri"/>
                        </a:rPr>
                        <a:t>kortikosteroidler</a:t>
                      </a:r>
                      <a:r>
                        <a:rPr lang="tr-TR" sz="800" b="0" i="0" u="none" strike="noStrike" dirty="0">
                          <a:solidFill>
                            <a:srgbClr val="000000"/>
                          </a:solidFill>
                          <a:latin typeface="Calibri"/>
                        </a:rPr>
                        <a:t> kullanılmıştır fakat bu tedavi şekli faz III çalışmalarla incelenmemiştir. </a:t>
                      </a:r>
                      <a:r>
                        <a:rPr lang="tr-TR" sz="800" b="0" i="0" u="none" strike="noStrike" dirty="0" err="1">
                          <a:solidFill>
                            <a:srgbClr val="000000"/>
                          </a:solidFill>
                          <a:latin typeface="Calibri"/>
                        </a:rPr>
                        <a:t>PPE'yi</a:t>
                      </a:r>
                      <a:r>
                        <a:rPr lang="tr-TR" sz="800" b="0" i="0" u="none" strike="noStrike" dirty="0">
                          <a:solidFill>
                            <a:srgbClr val="000000"/>
                          </a:solidFill>
                          <a:latin typeface="Calibri"/>
                        </a:rPr>
                        <a:t> önlemek ve tedavi etmek için diğer stratejiler arasında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uygulamasından 4 veya 7 gün sonra başlayarak el ve ayaklara soğuk su uygulamak (suya batırma, banyo veya yüzme), aşırı ısı/sıcak sudan koruma ve sıkı çorap, eldiven, ayakkabı giyilmesinden kaçınılması suretiyle el ve ayakları serin tutmak yer almaktadır. PPE gelişmesi, doz miktarı ve aralıkları ile ilişkili görünmektedir. Bu reaksiyon bazı hastalarda şiddetli ve zayıf düşürücü olabilir ve tedavinin kesilmesini gerektirebilir. Diğer sıklıkla görülen yan etkiler,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ve bulantı; AIDS-KS hastalarında (her 2 haftada bir 20 mg/m2) </a:t>
                      </a:r>
                      <a:r>
                        <a:rPr lang="tr-TR" sz="800" b="0" i="0" u="none" strike="noStrike" dirty="0" err="1">
                          <a:solidFill>
                            <a:srgbClr val="000000"/>
                          </a:solidFill>
                          <a:latin typeface="Calibri"/>
                        </a:rPr>
                        <a:t>miyelosupresyondur</a:t>
                      </a:r>
                      <a:r>
                        <a:rPr lang="tr-TR" sz="800" b="0" i="0" u="none" strike="noStrike" dirty="0">
                          <a:solidFill>
                            <a:srgbClr val="000000"/>
                          </a:solidFill>
                          <a:latin typeface="Calibri"/>
                        </a:rPr>
                        <a:t> (çoğunlukla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şeklinde). Tedavi edilen hastaların %5'inden fazlasında rapor edilen tedaviye bağlı istenmeyen etkiler: </a:t>
                      </a:r>
                      <a:r>
                        <a:rPr lang="tr-TR" sz="800" b="0" i="0" u="none" strike="noStrike" dirty="0" err="1">
                          <a:solidFill>
                            <a:srgbClr val="000000"/>
                          </a:solidFill>
                          <a:latin typeface="Calibri"/>
                        </a:rPr>
                        <a:t>Asteni</a:t>
                      </a:r>
                      <a:r>
                        <a:rPr lang="tr-TR" sz="800" b="0" i="0" u="none" strike="noStrike" dirty="0">
                          <a:solidFill>
                            <a:srgbClr val="000000"/>
                          </a:solidFill>
                          <a:latin typeface="Calibri"/>
                        </a:rPr>
                        <a:t>, </a:t>
                      </a:r>
                      <a:r>
                        <a:rPr lang="tr-TR" sz="800" b="0" i="0" u="none" strike="noStrike" dirty="0" err="1">
                          <a:solidFill>
                            <a:srgbClr val="000000"/>
                          </a:solidFill>
                          <a:latin typeface="Calibri"/>
                        </a:rPr>
                        <a:t>eritem</a:t>
                      </a:r>
                      <a:r>
                        <a:rPr lang="tr-TR" sz="800" b="0" i="0" u="none" strike="noStrike" dirty="0">
                          <a:solidFill>
                            <a:srgbClr val="000000"/>
                          </a:solidFill>
                          <a:latin typeface="Calibri"/>
                        </a:rPr>
                        <a:t>, bitkinlik, ateş, güçsüzlük, </a:t>
                      </a:r>
                      <a:r>
                        <a:rPr lang="tr-TR" sz="800" b="0" i="0" u="none" strike="noStrike" dirty="0" err="1">
                          <a:solidFill>
                            <a:srgbClr val="000000"/>
                          </a:solidFill>
                          <a:latin typeface="Calibri"/>
                        </a:rPr>
                        <a:t>muköz</a:t>
                      </a:r>
                      <a:r>
                        <a:rPr lang="tr-TR" sz="800" b="0" i="0" u="none" strike="noStrike" dirty="0">
                          <a:solidFill>
                            <a:srgbClr val="000000"/>
                          </a:solidFill>
                          <a:latin typeface="Calibri"/>
                        </a:rPr>
                        <a:t> </a:t>
                      </a:r>
                      <a:r>
                        <a:rPr lang="tr-TR" sz="800" b="0" i="0" u="none" strike="noStrike" dirty="0" err="1">
                          <a:solidFill>
                            <a:srgbClr val="000000"/>
                          </a:solidFill>
                          <a:latin typeface="Calibri"/>
                        </a:rPr>
                        <a:t>membran</a:t>
                      </a:r>
                      <a:r>
                        <a:rPr lang="tr-TR" sz="800" b="0" i="0" u="none" strike="noStrike" dirty="0">
                          <a:solidFill>
                            <a:srgbClr val="000000"/>
                          </a:solidFill>
                          <a:latin typeface="Calibri"/>
                        </a:rPr>
                        <a:t> bozukluğu, ağrı, karın ağrısı, </a:t>
                      </a:r>
                      <a:r>
                        <a:rPr lang="tr-TR" sz="800" b="0" i="0" u="none" strike="noStrike" dirty="0" err="1">
                          <a:solidFill>
                            <a:srgbClr val="000000"/>
                          </a:solidFill>
                          <a:latin typeface="Calibri"/>
                        </a:rPr>
                        <a:t>anoreksi</a:t>
                      </a:r>
                      <a:r>
                        <a:rPr lang="tr-TR" sz="800" b="0" i="0" u="none" strike="noStrike" dirty="0">
                          <a:solidFill>
                            <a:srgbClr val="000000"/>
                          </a:solidFill>
                          <a:latin typeface="Calibri"/>
                        </a:rPr>
                        <a:t>, kabızlık, </a:t>
                      </a:r>
                      <a:r>
                        <a:rPr lang="tr-TR" sz="800" b="0" i="0" u="none" strike="noStrike" dirty="0" err="1">
                          <a:solidFill>
                            <a:srgbClr val="000000"/>
                          </a:solidFill>
                          <a:latin typeface="Calibri"/>
                        </a:rPr>
                        <a:t>diyare</a:t>
                      </a:r>
                      <a:r>
                        <a:rPr lang="tr-TR" sz="800" b="0" i="0" u="none" strike="noStrike" dirty="0">
                          <a:solidFill>
                            <a:srgbClr val="000000"/>
                          </a:solidFill>
                          <a:latin typeface="Calibri"/>
                        </a:rPr>
                        <a:t>, </a:t>
                      </a:r>
                      <a:r>
                        <a:rPr lang="tr-TR" sz="800" b="0" i="0" u="none" strike="noStrike" dirty="0" err="1">
                          <a:solidFill>
                            <a:srgbClr val="000000"/>
                          </a:solidFill>
                          <a:latin typeface="Calibri"/>
                        </a:rPr>
                        <a:t>dispepsi</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a:t>
                      </a:r>
                      <a:r>
                        <a:rPr lang="tr-TR" sz="800" b="0" i="0" u="none" strike="noStrike" dirty="0" err="1">
                          <a:solidFill>
                            <a:srgbClr val="000000"/>
                          </a:solidFill>
                          <a:latin typeface="Calibri"/>
                        </a:rPr>
                        <a:t>mukozit</a:t>
                      </a:r>
                      <a:r>
                        <a:rPr lang="tr-TR" sz="800" b="0" i="0" u="none" strike="noStrike" dirty="0">
                          <a:solidFill>
                            <a:srgbClr val="000000"/>
                          </a:solidFill>
                          <a:latin typeface="Calibri"/>
                        </a:rPr>
                        <a:t> NOS, bulantı, </a:t>
                      </a:r>
                      <a:r>
                        <a:rPr lang="tr-TR" sz="800" b="0" i="0" u="none" strike="noStrike" dirty="0" err="1">
                          <a:solidFill>
                            <a:srgbClr val="000000"/>
                          </a:solidFill>
                          <a:latin typeface="Calibri"/>
                        </a:rPr>
                        <a:t>stomatit</a:t>
                      </a:r>
                      <a:r>
                        <a:rPr lang="tr-TR" sz="800" b="0" i="0" u="none" strike="noStrike" dirty="0">
                          <a:solidFill>
                            <a:srgbClr val="000000"/>
                          </a:solidFill>
                          <a:latin typeface="Calibri"/>
                        </a:rPr>
                        <a:t>, kusma,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 anemi,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a:t>
                      </a:r>
                      <a:r>
                        <a:rPr lang="tr-TR" sz="800" b="0" i="0" u="none" strike="noStrike" dirty="0" err="1">
                          <a:solidFill>
                            <a:srgbClr val="000000"/>
                          </a:solidFill>
                          <a:latin typeface="Calibri"/>
                        </a:rPr>
                        <a:t>parestezi</a:t>
                      </a:r>
                      <a:r>
                        <a:rPr lang="tr-TR" sz="800" b="0" i="0" u="none" strike="noStrike" dirty="0">
                          <a:solidFill>
                            <a:srgbClr val="000000"/>
                          </a:solidFill>
                          <a:latin typeface="Calibri"/>
                        </a:rPr>
                        <a:t>, </a:t>
                      </a:r>
                      <a:r>
                        <a:rPr lang="tr-TR" sz="800" b="0" i="0" u="none" strike="noStrike" dirty="0" err="1">
                          <a:solidFill>
                            <a:srgbClr val="000000"/>
                          </a:solidFill>
                          <a:latin typeface="Calibri"/>
                        </a:rPr>
                        <a:t>somnolans</a:t>
                      </a:r>
                      <a:r>
                        <a:rPr lang="tr-TR" sz="800" b="0" i="0" u="none" strike="noStrike" dirty="0">
                          <a:solidFill>
                            <a:srgbClr val="000000"/>
                          </a:solidFill>
                          <a:latin typeface="Calibri"/>
                        </a:rPr>
                        <a:t>, farenjit, </a:t>
                      </a:r>
                      <a:r>
                        <a:rPr lang="tr-TR" sz="800" b="0" i="0" u="none" strike="noStrike" dirty="0" err="1">
                          <a:solidFill>
                            <a:srgbClr val="000000"/>
                          </a:solidFill>
                          <a:latin typeface="Calibri"/>
                        </a:rPr>
                        <a:t>alopesi</a:t>
                      </a:r>
                      <a:r>
                        <a:rPr lang="tr-TR" sz="800" b="0" i="0" u="none" strike="noStrike" dirty="0">
                          <a:solidFill>
                            <a:srgbClr val="000000"/>
                          </a:solidFill>
                          <a:latin typeface="Calibri"/>
                        </a:rPr>
                        <a:t>, kuru cilt, PPE, anormal </a:t>
                      </a:r>
                      <a:r>
                        <a:rPr lang="tr-TR" sz="800" b="0" i="0" u="none" strike="noStrike" dirty="0" err="1">
                          <a:solidFill>
                            <a:srgbClr val="000000"/>
                          </a:solidFill>
                          <a:latin typeface="Calibri"/>
                        </a:rPr>
                        <a:t>pigmentasyon</a:t>
                      </a:r>
                      <a:r>
                        <a:rPr lang="tr-TR" sz="800" b="0" i="0" u="none" strike="noStrike" dirty="0">
                          <a:solidFill>
                            <a:srgbClr val="000000"/>
                          </a:solidFill>
                          <a:latin typeface="Calibri"/>
                        </a:rPr>
                        <a:t>, döküntü, renksiz deri. Hayatı tehdit edici (IV. Derece) hematolojik etkilerin </a:t>
                      </a:r>
                      <a:r>
                        <a:rPr lang="tr-TR" sz="800" b="0" i="0" u="none" strike="noStrike" dirty="0" err="1">
                          <a:solidFill>
                            <a:srgbClr val="000000"/>
                          </a:solidFill>
                          <a:latin typeface="Calibri"/>
                        </a:rPr>
                        <a:t>insidansı</a:t>
                      </a:r>
                      <a:r>
                        <a:rPr lang="tr-TR" sz="800" b="0" i="0" u="none" strike="noStrike" dirty="0">
                          <a:solidFill>
                            <a:srgbClr val="000000"/>
                          </a:solidFill>
                          <a:latin typeface="Calibri"/>
                        </a:rPr>
                        <a:t> sırasıyla %1.6, %0.4, %2.9 ve %0.2'dir. </a:t>
                      </a:r>
                      <a:r>
                        <a:rPr lang="tr-TR" sz="800" b="0" i="0" u="none" strike="noStrike" dirty="0" err="1">
                          <a:solidFill>
                            <a:srgbClr val="000000"/>
                          </a:solidFill>
                          <a:latin typeface="Calibri"/>
                        </a:rPr>
                        <a:t>Lökopeniye</a:t>
                      </a:r>
                      <a:r>
                        <a:rPr lang="tr-TR" sz="800" b="0" i="0" u="none" strike="noStrike" dirty="0">
                          <a:solidFill>
                            <a:srgbClr val="000000"/>
                          </a:solidFill>
                          <a:latin typeface="Calibri"/>
                        </a:rPr>
                        <a:t> bağlı </a:t>
                      </a:r>
                      <a:r>
                        <a:rPr lang="tr-TR" sz="800" b="0" i="0" u="none" strike="noStrike" dirty="0" err="1">
                          <a:solidFill>
                            <a:srgbClr val="000000"/>
                          </a:solidFill>
                          <a:latin typeface="Calibri"/>
                        </a:rPr>
                        <a:t>sepsis</a:t>
                      </a:r>
                      <a:r>
                        <a:rPr lang="tr-TR" sz="800" b="0" i="0" u="none" strike="noStrike" dirty="0">
                          <a:solidFill>
                            <a:srgbClr val="000000"/>
                          </a:solidFill>
                          <a:latin typeface="Calibri"/>
                        </a:rPr>
                        <a:t> seyrek olarak gözlenmiştir (%1). Büyüme faktörü desteğine nadir olarak (&lt;%5) ve transfüzyon desteğine hastaların yaklaşık %15'inde ihtiyaç duyulmuştur. %1-5 arasında bildirilen diğer istenmeyen etkiler; </a:t>
                      </a:r>
                      <a:r>
                        <a:rPr lang="tr-TR" sz="800" b="0" i="0" u="none" strike="noStrike" dirty="0" err="1">
                          <a:solidFill>
                            <a:srgbClr val="000000"/>
                          </a:solidFill>
                          <a:latin typeface="Calibri"/>
                        </a:rPr>
                        <a:t>başağrısı</a:t>
                      </a:r>
                      <a:r>
                        <a:rPr lang="tr-TR" sz="800" b="0" i="0" u="none" strike="noStrike" dirty="0">
                          <a:solidFill>
                            <a:srgbClr val="000000"/>
                          </a:solidFill>
                          <a:latin typeface="Calibri"/>
                        </a:rPr>
                        <a:t>, alerjik reaksiyon, titremeler, enfeksiyon, göğüs ağrısı, sırt ağrısı, kırıklık hali, </a:t>
                      </a:r>
                      <a:r>
                        <a:rPr lang="tr-TR" sz="800" b="0" i="0" u="none" strike="noStrike" dirty="0" err="1">
                          <a:solidFill>
                            <a:srgbClr val="000000"/>
                          </a:solidFill>
                          <a:latin typeface="Calibri"/>
                        </a:rPr>
                        <a:t>vazodilatasyon</a:t>
                      </a:r>
                      <a:r>
                        <a:rPr lang="tr-TR" sz="800" b="0" i="0" u="none" strike="noStrike" dirty="0">
                          <a:solidFill>
                            <a:srgbClr val="000000"/>
                          </a:solidFill>
                          <a:latin typeface="Calibri"/>
                        </a:rPr>
                        <a:t>, </a:t>
                      </a:r>
                      <a:r>
                        <a:rPr lang="tr-TR" sz="800" b="0" i="0" u="none" strike="noStrike" dirty="0" err="1">
                          <a:solidFill>
                            <a:srgbClr val="000000"/>
                          </a:solidFill>
                          <a:latin typeface="Calibri"/>
                        </a:rPr>
                        <a:t>kardiyovasküler</a:t>
                      </a:r>
                      <a:r>
                        <a:rPr lang="tr-TR" sz="800" b="0" i="0" u="none" strike="noStrike" dirty="0">
                          <a:solidFill>
                            <a:srgbClr val="000000"/>
                          </a:solidFill>
                          <a:latin typeface="Calibri"/>
                        </a:rPr>
                        <a:t> bozukluk, oral </a:t>
                      </a:r>
                      <a:r>
                        <a:rPr lang="tr-TR" sz="800" b="0" i="0" u="none" strike="noStrike" dirty="0" err="1">
                          <a:solidFill>
                            <a:srgbClr val="000000"/>
                          </a:solidFill>
                          <a:latin typeface="Calibri"/>
                        </a:rPr>
                        <a:t>moniliyazis</a:t>
                      </a:r>
                      <a:r>
                        <a:rPr lang="tr-TR" sz="800" b="0" i="0" u="none" strike="noStrike" dirty="0">
                          <a:solidFill>
                            <a:srgbClr val="000000"/>
                          </a:solidFill>
                          <a:latin typeface="Calibri"/>
                        </a:rPr>
                        <a:t>, ağızda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a:t>
                      </a:r>
                      <a:r>
                        <a:rPr lang="tr-TR" sz="800" b="0" i="0" u="none" strike="noStrike" dirty="0" err="1">
                          <a:solidFill>
                            <a:srgbClr val="000000"/>
                          </a:solidFill>
                          <a:latin typeface="Calibri"/>
                        </a:rPr>
                        <a:t>özofajit</a:t>
                      </a:r>
                      <a:r>
                        <a:rPr lang="tr-TR" sz="800" b="0" i="0" u="none" strike="noStrike" dirty="0">
                          <a:solidFill>
                            <a:srgbClr val="000000"/>
                          </a:solidFill>
                          <a:latin typeface="Calibri"/>
                        </a:rPr>
                        <a:t>, bulantı ve kusma, gastrit, </a:t>
                      </a:r>
                      <a:r>
                        <a:rPr lang="tr-TR" sz="800" b="0" i="0" u="none" strike="noStrike" dirty="0" err="1">
                          <a:solidFill>
                            <a:srgbClr val="000000"/>
                          </a:solidFill>
                          <a:latin typeface="Calibri"/>
                        </a:rPr>
                        <a:t>disfaji</a:t>
                      </a:r>
                      <a:r>
                        <a:rPr lang="tr-TR" sz="800" b="0" i="0" u="none" strike="noStrike" dirty="0">
                          <a:solidFill>
                            <a:srgbClr val="000000"/>
                          </a:solidFill>
                          <a:latin typeface="Calibri"/>
                        </a:rPr>
                        <a:t>, ağızda kuruluk, </a:t>
                      </a:r>
                      <a:r>
                        <a:rPr lang="tr-TR" sz="800" b="0" i="0" u="none" strike="noStrike" dirty="0" err="1">
                          <a:solidFill>
                            <a:srgbClr val="000000"/>
                          </a:solidFill>
                          <a:latin typeface="Calibri"/>
                        </a:rPr>
                        <a:t>flatulans</a:t>
                      </a:r>
                      <a:r>
                        <a:rPr lang="tr-TR" sz="800" b="0" i="0" u="none" strike="noStrike" dirty="0">
                          <a:solidFill>
                            <a:srgbClr val="000000"/>
                          </a:solidFill>
                          <a:latin typeface="Calibri"/>
                        </a:rPr>
                        <a:t>, </a:t>
                      </a:r>
                      <a:r>
                        <a:rPr lang="tr-TR" sz="800" b="0" i="0" u="none" strike="noStrike" dirty="0" err="1">
                          <a:solidFill>
                            <a:srgbClr val="000000"/>
                          </a:solidFill>
                          <a:latin typeface="Calibri"/>
                        </a:rPr>
                        <a:t>gingivit</a:t>
                      </a:r>
                      <a:r>
                        <a:rPr lang="tr-TR" sz="800" b="0" i="0" u="none" strike="noStrike" dirty="0">
                          <a:solidFill>
                            <a:srgbClr val="000000"/>
                          </a:solidFill>
                          <a:latin typeface="Calibri"/>
                        </a:rPr>
                        <a:t>, </a:t>
                      </a:r>
                      <a:r>
                        <a:rPr lang="tr-TR" sz="800" b="0" i="0" u="none" strike="noStrike" dirty="0" err="1">
                          <a:solidFill>
                            <a:srgbClr val="000000"/>
                          </a:solidFill>
                          <a:latin typeface="Calibri"/>
                        </a:rPr>
                        <a:t>hipokromik</a:t>
                      </a:r>
                      <a:r>
                        <a:rPr lang="tr-TR" sz="800" b="0" i="0" u="none" strike="noStrike" dirty="0">
                          <a:solidFill>
                            <a:srgbClr val="000000"/>
                          </a:solidFill>
                          <a:latin typeface="Calibri"/>
                        </a:rPr>
                        <a:t> anemi, </a:t>
                      </a:r>
                      <a:r>
                        <a:rPr lang="tr-TR" sz="800" b="0" i="0" u="none" strike="noStrike" dirty="0" err="1">
                          <a:solidFill>
                            <a:srgbClr val="000000"/>
                          </a:solidFill>
                          <a:latin typeface="Calibri"/>
                        </a:rPr>
                        <a:t>periferik</a:t>
                      </a:r>
                      <a:r>
                        <a:rPr lang="tr-TR" sz="800" b="0" i="0" u="none" strike="noStrike" dirty="0">
                          <a:solidFill>
                            <a:srgbClr val="000000"/>
                          </a:solidFill>
                          <a:latin typeface="Calibri"/>
                        </a:rPr>
                        <a:t> ödem, kilo kaybı, </a:t>
                      </a:r>
                      <a:r>
                        <a:rPr lang="tr-TR" sz="800" b="0" i="0" u="none" strike="noStrike" dirty="0" err="1">
                          <a:solidFill>
                            <a:srgbClr val="000000"/>
                          </a:solidFill>
                          <a:latin typeface="Calibri"/>
                        </a:rPr>
                        <a:t>dehidrasyon</a:t>
                      </a:r>
                      <a:r>
                        <a:rPr lang="tr-TR" sz="800" b="0" i="0" u="none" strike="noStrike" dirty="0">
                          <a:solidFill>
                            <a:srgbClr val="000000"/>
                          </a:solidFill>
                          <a:latin typeface="Calibri"/>
                        </a:rPr>
                        <a:t>, kaşeksi, </a:t>
                      </a:r>
                      <a:r>
                        <a:rPr lang="tr-TR" sz="800" b="0" i="0" u="none" strike="noStrike" dirty="0" err="1">
                          <a:solidFill>
                            <a:srgbClr val="000000"/>
                          </a:solidFill>
                          <a:latin typeface="Calibri"/>
                        </a:rPr>
                        <a:t>miyalji</a:t>
                      </a:r>
                      <a:r>
                        <a:rPr lang="tr-TR" sz="800" b="0" i="0" u="none" strike="noStrike" dirty="0">
                          <a:solidFill>
                            <a:srgbClr val="000000"/>
                          </a:solidFill>
                          <a:latin typeface="Calibri"/>
                        </a:rPr>
                        <a:t>, sersemlik, uykusuzluk, </a:t>
                      </a:r>
                      <a:r>
                        <a:rPr lang="tr-TR" sz="800" b="0" i="0" u="none" strike="noStrike" dirty="0" err="1">
                          <a:solidFill>
                            <a:srgbClr val="000000"/>
                          </a:solidFill>
                          <a:latin typeface="Calibri"/>
                        </a:rPr>
                        <a:t>anksiyete</a:t>
                      </a:r>
                      <a:r>
                        <a:rPr lang="tr-TR" sz="800" b="0" i="0" u="none" strike="noStrike" dirty="0">
                          <a:solidFill>
                            <a:srgbClr val="000000"/>
                          </a:solidFill>
                          <a:latin typeface="Calibri"/>
                        </a:rPr>
                        <a:t>, </a:t>
                      </a:r>
                      <a:r>
                        <a:rPr lang="tr-TR" sz="800" b="0" i="0" u="none" strike="noStrike" dirty="0" err="1">
                          <a:solidFill>
                            <a:srgbClr val="000000"/>
                          </a:solidFill>
                          <a:latin typeface="Calibri"/>
                        </a:rPr>
                        <a:t>nöropati</a:t>
                      </a:r>
                      <a:r>
                        <a:rPr lang="tr-TR" sz="800" b="0" i="0" u="none" strike="noStrike" dirty="0">
                          <a:solidFill>
                            <a:srgbClr val="000000"/>
                          </a:solidFill>
                          <a:latin typeface="Calibri"/>
                        </a:rPr>
                        <a:t>, depresyon, </a:t>
                      </a:r>
                      <a:r>
                        <a:rPr lang="tr-TR" sz="800" b="0" i="0" u="none" strike="noStrike" dirty="0" err="1">
                          <a:solidFill>
                            <a:srgbClr val="000000"/>
                          </a:solidFill>
                          <a:latin typeface="Calibri"/>
                        </a:rPr>
                        <a:t>hipertoni</a:t>
                      </a:r>
                      <a:r>
                        <a:rPr lang="tr-TR" sz="800" b="0" i="0" u="none" strike="noStrike" dirty="0">
                          <a:solidFill>
                            <a:srgbClr val="000000"/>
                          </a:solidFill>
                          <a:latin typeface="Calibri"/>
                        </a:rPr>
                        <a:t>, </a:t>
                      </a:r>
                      <a:r>
                        <a:rPr lang="tr-TR" sz="800" b="0" i="0" u="none" strike="noStrike" dirty="0" err="1">
                          <a:solidFill>
                            <a:srgbClr val="000000"/>
                          </a:solidFill>
                          <a:latin typeface="Calibri"/>
                        </a:rPr>
                        <a:t>dispne</a:t>
                      </a:r>
                      <a:r>
                        <a:rPr lang="tr-TR" sz="800" b="0" i="0" u="none" strike="noStrike" dirty="0">
                          <a:solidFill>
                            <a:srgbClr val="000000"/>
                          </a:solidFill>
                          <a:latin typeface="Calibri"/>
                        </a:rPr>
                        <a:t>, öksürük artışı, </a:t>
                      </a:r>
                      <a:r>
                        <a:rPr lang="tr-TR" sz="800" b="0" i="0" u="none" strike="noStrike" dirty="0" err="1">
                          <a:solidFill>
                            <a:srgbClr val="000000"/>
                          </a:solidFill>
                          <a:latin typeface="Calibri"/>
                        </a:rPr>
                        <a:t>vesikülobüllöz</a:t>
                      </a:r>
                      <a:r>
                        <a:rPr lang="tr-TR" sz="800" b="0" i="0" u="none" strike="noStrike" dirty="0">
                          <a:solidFill>
                            <a:srgbClr val="000000"/>
                          </a:solidFill>
                          <a:latin typeface="Calibri"/>
                        </a:rPr>
                        <a:t> döküntü, kaşıntı, </a:t>
                      </a:r>
                      <a:r>
                        <a:rPr lang="tr-TR" sz="800" b="0" i="0" u="none" strike="noStrike" dirty="0" err="1">
                          <a:solidFill>
                            <a:srgbClr val="000000"/>
                          </a:solidFill>
                          <a:latin typeface="Calibri"/>
                        </a:rPr>
                        <a:t>eksfoliyatif</a:t>
                      </a:r>
                      <a:r>
                        <a:rPr lang="tr-TR" sz="800" b="0" i="0" u="none" strike="noStrike" dirty="0">
                          <a:solidFill>
                            <a:srgbClr val="000000"/>
                          </a:solidFill>
                          <a:latin typeface="Calibri"/>
                        </a:rPr>
                        <a:t> dermatit, ciltte bozukluklar, </a:t>
                      </a:r>
                      <a:r>
                        <a:rPr lang="tr-TR" sz="800" b="0" i="0" u="none" strike="noStrike" dirty="0" err="1">
                          <a:solidFill>
                            <a:srgbClr val="000000"/>
                          </a:solidFill>
                          <a:latin typeface="Calibri"/>
                        </a:rPr>
                        <a:t>makülopapüler</a:t>
                      </a:r>
                      <a:r>
                        <a:rPr lang="tr-TR" sz="800" b="0" i="0" u="none" strike="noStrike" dirty="0">
                          <a:solidFill>
                            <a:srgbClr val="000000"/>
                          </a:solidFill>
                          <a:latin typeface="Calibri"/>
                        </a:rPr>
                        <a:t> döküntü, terleme, akne, </a:t>
                      </a:r>
                      <a:r>
                        <a:rPr lang="tr-TR" sz="800" b="0" i="0" u="none" strike="noStrike" dirty="0" err="1">
                          <a:solidFill>
                            <a:srgbClr val="000000"/>
                          </a:solidFill>
                          <a:latin typeface="Calibri"/>
                        </a:rPr>
                        <a:t>herpes</a:t>
                      </a:r>
                      <a:r>
                        <a:rPr lang="tr-TR" sz="800" b="0" i="0" u="none" strike="noStrike" dirty="0">
                          <a:solidFill>
                            <a:srgbClr val="000000"/>
                          </a:solidFill>
                          <a:latin typeface="Calibri"/>
                        </a:rPr>
                        <a:t> </a:t>
                      </a:r>
                      <a:r>
                        <a:rPr lang="tr-TR" sz="800" b="0" i="0" u="none" strike="noStrike" dirty="0" err="1">
                          <a:solidFill>
                            <a:srgbClr val="000000"/>
                          </a:solidFill>
                          <a:latin typeface="Calibri"/>
                        </a:rPr>
                        <a:t>zoster</a:t>
                      </a:r>
                      <a:r>
                        <a:rPr lang="tr-TR" sz="800" b="0" i="0" u="none" strike="noStrike" dirty="0">
                          <a:solidFill>
                            <a:srgbClr val="000000"/>
                          </a:solidFill>
                          <a:latin typeface="Calibri"/>
                        </a:rPr>
                        <a:t>, ciltte </a:t>
                      </a:r>
                      <a:r>
                        <a:rPr lang="tr-TR" sz="800" b="0" i="0" u="none" strike="noStrike" dirty="0" err="1">
                          <a:solidFill>
                            <a:srgbClr val="000000"/>
                          </a:solidFill>
                          <a:latin typeface="Calibri"/>
                        </a:rPr>
                        <a:t>ülserasyon</a:t>
                      </a:r>
                      <a:r>
                        <a:rPr lang="tr-TR" sz="800" b="0" i="0" u="none" strike="noStrike" dirty="0">
                          <a:solidFill>
                            <a:srgbClr val="000000"/>
                          </a:solidFill>
                          <a:latin typeface="Calibri"/>
                        </a:rPr>
                        <a:t>, </a:t>
                      </a:r>
                      <a:r>
                        <a:rPr lang="tr-TR" sz="800" b="0" i="0" u="none" strike="noStrike" dirty="0" err="1">
                          <a:solidFill>
                            <a:srgbClr val="000000"/>
                          </a:solidFill>
                          <a:latin typeface="Calibri"/>
                        </a:rPr>
                        <a:t>konjunktivit</a:t>
                      </a:r>
                      <a:r>
                        <a:rPr lang="tr-TR" sz="800" b="0" i="0" u="none" strike="noStrike" dirty="0">
                          <a:solidFill>
                            <a:srgbClr val="000000"/>
                          </a:solidFill>
                          <a:latin typeface="Calibri"/>
                        </a:rPr>
                        <a:t>, tat bozuklukları, idrar yolu enfeksiyonu, </a:t>
                      </a:r>
                      <a:r>
                        <a:rPr lang="tr-TR" sz="800" b="0" i="0" u="none" strike="noStrike" dirty="0" err="1">
                          <a:solidFill>
                            <a:srgbClr val="000000"/>
                          </a:solidFill>
                          <a:latin typeface="Calibri"/>
                        </a:rPr>
                        <a:t>disüri</a:t>
                      </a:r>
                      <a:r>
                        <a:rPr lang="tr-TR" sz="800" b="0" i="0" u="none" strike="noStrike" dirty="0">
                          <a:solidFill>
                            <a:srgbClr val="000000"/>
                          </a:solidFill>
                          <a:latin typeface="Calibri"/>
                        </a:rPr>
                        <a:t> ve </a:t>
                      </a:r>
                      <a:r>
                        <a:rPr lang="tr-TR" sz="800" b="0" i="0" u="none" strike="noStrike" dirty="0" err="1">
                          <a:solidFill>
                            <a:srgbClr val="000000"/>
                          </a:solidFill>
                          <a:latin typeface="Calibri"/>
                        </a:rPr>
                        <a:t>vajinittir</a:t>
                      </a:r>
                      <a:r>
                        <a:rPr lang="tr-TR" sz="800" b="0" i="0" u="none" strike="noStrike" dirty="0">
                          <a:solidFill>
                            <a:srgbClr val="000000"/>
                          </a:solidFill>
                          <a:latin typeface="Calibri"/>
                        </a:rPr>
                        <a:t>. </a:t>
                      </a:r>
                      <a:r>
                        <a:rPr lang="tr-TR" sz="800" b="0" i="0" u="none" strike="noStrike" dirty="0" err="1">
                          <a:solidFill>
                            <a:srgbClr val="000000"/>
                          </a:solidFill>
                          <a:latin typeface="Calibri"/>
                        </a:rPr>
                        <a:t>Doksorubisin</a:t>
                      </a:r>
                      <a:r>
                        <a:rPr lang="tr-TR" sz="800" b="0" i="0" u="none" strike="noStrike" dirty="0">
                          <a:solidFill>
                            <a:srgbClr val="000000"/>
                          </a:solidFill>
                          <a:latin typeface="Calibri"/>
                        </a:rPr>
                        <a:t> ile sürdürülen klinik araştırmalarda ortaya çıkan klinik olarak anlamlı </a:t>
                      </a:r>
                      <a:r>
                        <a:rPr lang="tr-TR" sz="800" b="0" i="0" u="none" strike="noStrike" dirty="0" err="1">
                          <a:solidFill>
                            <a:srgbClr val="000000"/>
                          </a:solidFill>
                          <a:latin typeface="Calibri"/>
                        </a:rPr>
                        <a:t>laboratuvar</a:t>
                      </a:r>
                      <a:r>
                        <a:rPr lang="tr-TR" sz="800" b="0" i="0" u="none" strike="noStrike" dirty="0">
                          <a:solidFill>
                            <a:srgbClr val="000000"/>
                          </a:solidFill>
                          <a:latin typeface="Calibri"/>
                        </a:rPr>
                        <a:t> anormallikleri, total </a:t>
                      </a:r>
                      <a:r>
                        <a:rPr lang="tr-TR" sz="800" b="0" i="0" u="none" strike="noStrike" dirty="0" err="1">
                          <a:solidFill>
                            <a:srgbClr val="000000"/>
                          </a:solidFill>
                          <a:latin typeface="Calibri"/>
                        </a:rPr>
                        <a:t>bilirubinde</a:t>
                      </a:r>
                      <a:r>
                        <a:rPr lang="tr-TR" sz="800" b="0" i="0" u="none" strike="noStrike" dirty="0">
                          <a:solidFill>
                            <a:srgbClr val="000000"/>
                          </a:solidFill>
                          <a:latin typeface="Calibri"/>
                        </a:rPr>
                        <a:t> (genellikle karaciğer metastazı olan hastalarda) (%5) ve serum </a:t>
                      </a:r>
                      <a:r>
                        <a:rPr lang="tr-TR" sz="800" b="0" i="0" u="none" strike="noStrike" dirty="0" err="1">
                          <a:solidFill>
                            <a:srgbClr val="000000"/>
                          </a:solidFill>
                          <a:latin typeface="Calibri"/>
                        </a:rPr>
                        <a:t>kreatinin</a:t>
                      </a:r>
                      <a:r>
                        <a:rPr lang="tr-TR" sz="800" b="0" i="0" u="none" strike="noStrike" dirty="0">
                          <a:solidFill>
                            <a:srgbClr val="000000"/>
                          </a:solidFill>
                          <a:latin typeface="Calibri"/>
                        </a:rPr>
                        <a:t> düzeyinde (%5) artışları içermiştir. </a:t>
                      </a:r>
                      <a:r>
                        <a:rPr lang="tr-TR" sz="800" b="0" i="0" u="none" strike="noStrike" dirty="0" err="1">
                          <a:solidFill>
                            <a:srgbClr val="000000"/>
                          </a:solidFill>
                          <a:latin typeface="Calibri"/>
                        </a:rPr>
                        <a:t>AST'de</a:t>
                      </a:r>
                      <a:r>
                        <a:rPr lang="tr-TR" sz="800" b="0" i="0" u="none" strike="noStrike" dirty="0">
                          <a:solidFill>
                            <a:srgbClr val="000000"/>
                          </a:solidFill>
                          <a:latin typeface="Calibri"/>
                        </a:rPr>
                        <a:t> yükselmeler daha az sıklıkta bildirilmiştir (&lt;%1). En sık görülen yan etkinin, hastaların yaklaşık yarısında gözlenen </a:t>
                      </a:r>
                      <a:r>
                        <a:rPr lang="tr-TR" sz="800" b="0" i="0" u="none" strike="noStrike" dirty="0" err="1">
                          <a:solidFill>
                            <a:srgbClr val="000000"/>
                          </a:solidFill>
                          <a:latin typeface="Calibri"/>
                        </a:rPr>
                        <a:t>miyelosupresyon</a:t>
                      </a:r>
                      <a:r>
                        <a:rPr lang="tr-TR" sz="800" b="0" i="0" u="none" strike="noStrike" dirty="0">
                          <a:solidFill>
                            <a:srgbClr val="000000"/>
                          </a:solidFill>
                          <a:latin typeface="Calibri"/>
                        </a:rPr>
                        <a:t> olduğu görülmüştür. </a:t>
                      </a:r>
                      <a:r>
                        <a:rPr lang="tr-TR" sz="800" b="0" i="0" u="none" strike="noStrike" dirty="0" err="1">
                          <a:solidFill>
                            <a:srgbClr val="000000"/>
                          </a:solidFill>
                          <a:latin typeface="Calibri"/>
                        </a:rPr>
                        <a:t>Lökopeni</a:t>
                      </a:r>
                      <a:r>
                        <a:rPr lang="tr-TR" sz="800" b="0" i="0" u="none" strike="noStrike" dirty="0">
                          <a:solidFill>
                            <a:srgbClr val="000000"/>
                          </a:solidFill>
                          <a:latin typeface="Calibri"/>
                        </a:rPr>
                        <a:t>, bu popülasyonda en sık karşılaşılan istenmeyen etkidir; </a:t>
                      </a:r>
                      <a:r>
                        <a:rPr lang="tr-TR" sz="800" b="0" i="0" u="none" strike="noStrike" dirty="0" err="1">
                          <a:solidFill>
                            <a:srgbClr val="000000"/>
                          </a:solidFill>
                          <a:latin typeface="Calibri"/>
                        </a:rPr>
                        <a:t>nötropeni</a:t>
                      </a:r>
                      <a:r>
                        <a:rPr lang="tr-TR" sz="800" b="0" i="0" u="none" strike="noStrike" dirty="0">
                          <a:solidFill>
                            <a:srgbClr val="000000"/>
                          </a:solidFill>
                          <a:latin typeface="Calibri"/>
                        </a:rPr>
                        <a:t> , anemi ve </a:t>
                      </a:r>
                      <a:r>
                        <a:rPr lang="tr-TR" sz="800" b="0" i="0" u="none" strike="noStrike" dirty="0" err="1">
                          <a:solidFill>
                            <a:srgbClr val="000000"/>
                          </a:solidFill>
                          <a:latin typeface="Calibri"/>
                        </a:rPr>
                        <a:t>trombositopeni</a:t>
                      </a:r>
                      <a:r>
                        <a:rPr lang="tr-TR" sz="800" b="0" i="0" u="none" strike="noStrike" dirty="0">
                          <a:solidFill>
                            <a:srgbClr val="000000"/>
                          </a:solidFill>
                          <a:latin typeface="Calibri"/>
                        </a:rPr>
                        <a:t> gözlenmiştir. Bu etkiler, tedavinin erken dönemlerinde ortaya çıkabilir. Hematolojik </a:t>
                      </a:r>
                      <a:r>
                        <a:rPr lang="tr-TR" sz="800" b="0" i="0" u="none" strike="noStrike" dirty="0" err="1">
                          <a:solidFill>
                            <a:srgbClr val="000000"/>
                          </a:solidFill>
                          <a:latin typeface="Calibri"/>
                        </a:rPr>
                        <a:t>toksisite</a:t>
                      </a:r>
                      <a:r>
                        <a:rPr lang="tr-TR" sz="800" b="0" i="0" u="none" strike="noStrike" dirty="0">
                          <a:solidFill>
                            <a:srgbClr val="000000"/>
                          </a:solidFill>
                          <a:latin typeface="Calibri"/>
                        </a:rPr>
                        <a:t> doz azaltılmasını, tedavinin askıya alınmasını ya da geciktirilmesini gerektirebilir. Hastalarda mutlak </a:t>
                      </a:r>
                      <a:r>
                        <a:rPr lang="tr-TR" sz="800" b="0" i="0" u="none" strike="noStrike" dirty="0" err="1">
                          <a:solidFill>
                            <a:srgbClr val="000000"/>
                          </a:solidFill>
                          <a:latin typeface="Calibri"/>
                        </a:rPr>
                        <a:t>nötrofil</a:t>
                      </a:r>
                      <a:r>
                        <a:rPr lang="tr-TR" sz="800" b="0" i="0" u="none" strike="noStrike" dirty="0">
                          <a:solidFill>
                            <a:srgbClr val="000000"/>
                          </a:solidFill>
                          <a:latin typeface="Calibri"/>
                        </a:rPr>
                        <a:t> sayımı &lt;1,000/mm3 ve/veya </a:t>
                      </a:r>
                      <a:r>
                        <a:rPr lang="tr-TR" sz="800" b="0" i="0" u="none" strike="noStrike" dirty="0" err="1">
                          <a:solidFill>
                            <a:srgbClr val="000000"/>
                          </a:solidFill>
                          <a:latin typeface="Calibri"/>
                        </a:rPr>
                        <a:t>trombosit</a:t>
                      </a:r>
                      <a:r>
                        <a:rPr lang="tr-TR" sz="800" b="0" i="0" u="none" strike="noStrike" dirty="0">
                          <a:solidFill>
                            <a:srgbClr val="000000"/>
                          </a:solidFill>
                          <a:latin typeface="Calibri"/>
                        </a:rPr>
                        <a:t> sayımı &lt;50,000/mm3 olduğunda, tedavi geçici olarak durdurulmalıdır. Daha sonraki </a:t>
                      </a:r>
                      <a:r>
                        <a:rPr lang="tr-TR" sz="800" b="0" i="0" u="none" strike="noStrike" dirty="0" err="1">
                          <a:solidFill>
                            <a:srgbClr val="000000"/>
                          </a:solidFill>
                          <a:latin typeface="Calibri"/>
                        </a:rPr>
                        <a:t>sikluslarda</a:t>
                      </a:r>
                      <a:r>
                        <a:rPr lang="tr-TR" sz="800" b="0" i="0" u="none" strike="noStrike" dirty="0">
                          <a:solidFill>
                            <a:srgbClr val="000000"/>
                          </a:solidFill>
                          <a:latin typeface="Calibri"/>
                        </a:rPr>
                        <a:t> mutlak </a:t>
                      </a:r>
                      <a:r>
                        <a:rPr lang="tr-TR" sz="800" b="0" i="0" u="none" strike="noStrike" dirty="0" err="1">
                          <a:solidFill>
                            <a:srgbClr val="000000"/>
                          </a:solidFill>
                          <a:latin typeface="Calibri"/>
                        </a:rPr>
                        <a:t>nötrofil</a:t>
                      </a:r>
                      <a:r>
                        <a:rPr lang="tr-TR" sz="800" b="0" i="0" u="none" strike="noStrike" dirty="0">
                          <a:solidFill>
                            <a:srgbClr val="000000"/>
                          </a:solidFill>
                          <a:latin typeface="Calibri"/>
                        </a:rPr>
                        <a:t> sayımı &lt;1,000/mm3 düştüğünde, kan sayımını desteklemek amacıyla eş zamanlı tedavi olarak G-CSF (ya da GM-CSF) verilebilir. AIDS-KS hastalarında uygulamadan sonra fırsatçı </a:t>
                      </a:r>
                      <a:r>
                        <a:rPr lang="tr-TR" sz="800" b="0" i="0" u="none" strike="noStrike" dirty="0" err="1">
                          <a:solidFill>
                            <a:srgbClr val="000000"/>
                          </a:solidFill>
                          <a:latin typeface="Calibri"/>
                        </a:rPr>
                        <a:t>infeksiyonlar</a:t>
                      </a:r>
                      <a:r>
                        <a:rPr lang="tr-TR" sz="800" b="0" i="0" u="none" strike="noStrike" dirty="0">
                          <a:solidFill>
                            <a:srgbClr val="000000"/>
                          </a:solidFill>
                          <a:latin typeface="Calibri"/>
                        </a:rPr>
                        <a:t> gözlenir; bu reaksiyonlar, </a:t>
                      </a:r>
                      <a:r>
                        <a:rPr lang="tr-TR" sz="800" b="0" i="0" u="none" strike="noStrike" dirty="0" err="1">
                          <a:solidFill>
                            <a:srgbClr val="000000"/>
                          </a:solidFill>
                          <a:latin typeface="Calibri"/>
                        </a:rPr>
                        <a:t>HIV'e</a:t>
                      </a:r>
                      <a:r>
                        <a:rPr lang="tr-TR" sz="800" b="0" i="0" u="none" strike="noStrike" dirty="0">
                          <a:solidFill>
                            <a:srgbClr val="000000"/>
                          </a:solidFill>
                          <a:latin typeface="Calibri"/>
                        </a:rPr>
                        <a:t> bağlı </a:t>
                      </a:r>
                      <a:r>
                        <a:rPr lang="tr-TR" sz="800" b="0" i="0" u="none" strike="noStrike" dirty="0" err="1">
                          <a:solidFill>
                            <a:srgbClr val="000000"/>
                          </a:solidFill>
                          <a:latin typeface="Calibri"/>
                        </a:rPr>
                        <a:t>immün</a:t>
                      </a:r>
                      <a:r>
                        <a:rPr lang="tr-TR" sz="800" b="0" i="0" u="none" strike="noStrike" dirty="0">
                          <a:solidFill>
                            <a:srgbClr val="000000"/>
                          </a:solidFill>
                          <a:latin typeface="Calibri"/>
                        </a:rPr>
                        <a:t> yetmezliği olan hastalarda sıklıkla gözlenmektedir. Klinik çalışmalarda en sık gözlenen fırsatçı </a:t>
                      </a:r>
                      <a:r>
                        <a:rPr lang="tr-TR" sz="800" b="0" i="0" u="none" strike="noStrike" dirty="0" err="1">
                          <a:solidFill>
                            <a:srgbClr val="000000"/>
                          </a:solidFill>
                          <a:latin typeface="Calibri"/>
                        </a:rPr>
                        <a:t>infeksiyonlar</a:t>
                      </a:r>
                      <a:r>
                        <a:rPr lang="tr-TR" sz="800" b="0" i="0" u="none" strike="noStrike" dirty="0">
                          <a:solidFill>
                            <a:srgbClr val="000000"/>
                          </a:solidFill>
                          <a:latin typeface="Calibri"/>
                        </a:rPr>
                        <a:t>, </a:t>
                      </a:r>
                      <a:r>
                        <a:rPr lang="tr-TR" sz="800" b="0" i="0" u="none" strike="noStrike" dirty="0" err="1">
                          <a:solidFill>
                            <a:srgbClr val="000000"/>
                          </a:solidFill>
                          <a:latin typeface="Calibri"/>
                        </a:rPr>
                        <a:t>kandidiyazis</a:t>
                      </a:r>
                      <a:r>
                        <a:rPr lang="tr-TR" sz="800" b="0" i="0" u="none" strike="noStrike" dirty="0">
                          <a:solidFill>
                            <a:srgbClr val="000000"/>
                          </a:solidFill>
                          <a:latin typeface="Calibri"/>
                        </a:rPr>
                        <a:t>, </a:t>
                      </a:r>
                      <a:r>
                        <a:rPr lang="tr-TR" sz="800" b="0" i="0" u="none" strike="noStrike" dirty="0" err="1">
                          <a:solidFill>
                            <a:srgbClr val="000000"/>
                          </a:solidFill>
                          <a:latin typeface="Calibri"/>
                        </a:rPr>
                        <a:t>sitomegalovirus</a:t>
                      </a:r>
                      <a:r>
                        <a:rPr lang="tr-TR" sz="800" b="0" i="0" u="none" strike="noStrike" dirty="0">
                          <a:solidFill>
                            <a:srgbClr val="000000"/>
                          </a:solidFill>
                          <a:latin typeface="Calibri"/>
                        </a:rPr>
                        <a:t>, </a:t>
                      </a:r>
                      <a:r>
                        <a:rPr lang="tr-TR" sz="800" b="0" i="0" u="none" strike="noStrike" dirty="0" err="1">
                          <a:solidFill>
                            <a:srgbClr val="000000"/>
                          </a:solidFill>
                          <a:latin typeface="Calibri"/>
                        </a:rPr>
                        <a:t>herpes</a:t>
                      </a:r>
                      <a:r>
                        <a:rPr lang="tr-TR" sz="800" b="0" i="0" u="none" strike="noStrike" dirty="0">
                          <a:solidFill>
                            <a:srgbClr val="000000"/>
                          </a:solidFill>
                          <a:latin typeface="Calibri"/>
                        </a:rPr>
                        <a:t> </a:t>
                      </a:r>
                      <a:r>
                        <a:rPr lang="tr-TR" sz="800" b="0" i="0" u="none" strike="noStrike" dirty="0" err="1">
                          <a:solidFill>
                            <a:srgbClr val="000000"/>
                          </a:solidFill>
                          <a:latin typeface="Calibri"/>
                        </a:rPr>
                        <a:t>simpleks</a:t>
                      </a:r>
                      <a:r>
                        <a:rPr lang="tr-TR" sz="800" b="0" i="0" u="none" strike="noStrike" dirty="0">
                          <a:solidFill>
                            <a:srgbClr val="000000"/>
                          </a:solidFill>
                          <a:latin typeface="Calibri"/>
                        </a:rPr>
                        <a:t>, </a:t>
                      </a:r>
                      <a:r>
                        <a:rPr lang="tr-TR" sz="800" b="0" i="0" u="none" strike="noStrike" dirty="0" err="1">
                          <a:solidFill>
                            <a:srgbClr val="000000"/>
                          </a:solidFill>
                          <a:latin typeface="Calibri"/>
                        </a:rPr>
                        <a:t>Pneumocystis</a:t>
                      </a:r>
                      <a:r>
                        <a:rPr lang="tr-TR" sz="800" b="0" i="0" u="none" strike="noStrike" dirty="0">
                          <a:solidFill>
                            <a:srgbClr val="000000"/>
                          </a:solidFill>
                          <a:latin typeface="Calibri"/>
                        </a:rPr>
                        <a:t> </a:t>
                      </a:r>
                      <a:r>
                        <a:rPr lang="tr-TR" sz="800" b="0" i="0" u="none" strike="noStrike" dirty="0" err="1">
                          <a:solidFill>
                            <a:srgbClr val="000000"/>
                          </a:solidFill>
                          <a:latin typeface="Calibri"/>
                        </a:rPr>
                        <a:t>carinii</a:t>
                      </a:r>
                      <a:r>
                        <a:rPr lang="tr-TR" sz="800" b="0" i="0" u="none" strike="noStrike" dirty="0">
                          <a:solidFill>
                            <a:srgbClr val="000000"/>
                          </a:solidFill>
                          <a:latin typeface="Calibri"/>
                        </a:rPr>
                        <a:t> </a:t>
                      </a:r>
                      <a:r>
                        <a:rPr lang="tr-TR" sz="800" b="0" i="0" u="none" strike="noStrike" dirty="0" err="1">
                          <a:solidFill>
                            <a:srgbClr val="000000"/>
                          </a:solidFill>
                          <a:latin typeface="Calibri"/>
                        </a:rPr>
                        <a:t>pnömonisi</a:t>
                      </a:r>
                      <a:r>
                        <a:rPr lang="tr-TR" sz="800" b="0" i="0" u="none" strike="noStrike" dirty="0">
                          <a:solidFill>
                            <a:srgbClr val="000000"/>
                          </a:solidFill>
                          <a:latin typeface="Calibri"/>
                        </a:rPr>
                        <a:t> ve </a:t>
                      </a:r>
                      <a:r>
                        <a:rPr lang="tr-TR" sz="800" b="0" i="0" u="none" strike="noStrike" dirty="0" err="1">
                          <a:solidFill>
                            <a:srgbClr val="000000"/>
                          </a:solidFill>
                          <a:latin typeface="Calibri"/>
                        </a:rPr>
                        <a:t>mycobacterium</a:t>
                      </a:r>
                      <a:r>
                        <a:rPr lang="tr-TR" sz="800" b="0" i="0" u="none" strike="noStrike" dirty="0">
                          <a:solidFill>
                            <a:srgbClr val="000000"/>
                          </a:solidFill>
                          <a:latin typeface="Calibri"/>
                        </a:rPr>
                        <a:t> </a:t>
                      </a:r>
                      <a:r>
                        <a:rPr lang="tr-TR" sz="800" b="0" i="0" u="none" strike="noStrike" dirty="0" err="1">
                          <a:solidFill>
                            <a:srgbClr val="000000"/>
                          </a:solidFill>
                          <a:latin typeface="Calibri"/>
                        </a:rPr>
                        <a:t>avium</a:t>
                      </a:r>
                      <a:r>
                        <a:rPr lang="tr-TR" sz="800" b="0" i="0" u="none" strike="noStrike" dirty="0">
                          <a:solidFill>
                            <a:srgbClr val="000000"/>
                          </a:solidFill>
                          <a:latin typeface="Calibri"/>
                        </a:rPr>
                        <a:t> kompleksi olmuştur. </a:t>
                      </a:r>
                    </a:p>
                  </a:txBody>
                  <a:tcPr marL="2967" marR="2967" marT="22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Dikdörtgen 5"/>
          <p:cNvSpPr/>
          <p:nvPr/>
        </p:nvSpPr>
        <p:spPr>
          <a:xfrm>
            <a:off x="1613065" y="688769"/>
            <a:ext cx="10155382" cy="369332"/>
          </a:xfrm>
          <a:prstGeom prst="rect">
            <a:avLst/>
          </a:prstGeom>
        </p:spPr>
        <p:txBody>
          <a:bodyPr wrap="square">
            <a:spAutoFit/>
          </a:bodyPr>
          <a:lstStyle/>
          <a:p>
            <a:r>
              <a:rPr lang="tr-TR" sz="1100" b="0" i="0" u="none" strike="noStrike" dirty="0" smtClean="0">
                <a:solidFill>
                  <a:srgbClr val="000000"/>
                </a:solidFill>
                <a:effectLst/>
                <a:latin typeface="Calibri" panose="020F0502020204030204" pitchFamily="34" charset="0"/>
              </a:rPr>
              <a:t> </a:t>
            </a:r>
            <a:r>
              <a:rPr lang="tr-TR" dirty="0" smtClean="0"/>
              <a:t> </a:t>
            </a:r>
            <a:r>
              <a:rPr lang="tr-TR" sz="1000" b="1" i="0" u="none" strike="noStrike" dirty="0" smtClean="0">
                <a:solidFill>
                  <a:srgbClr val="000000"/>
                </a:solidFill>
                <a:effectLst/>
                <a:latin typeface="Arial" panose="020B0604020202020204" pitchFamily="34" charset="0"/>
              </a:rPr>
              <a:t>ENDİKASYONLAR</a:t>
            </a:r>
            <a:r>
              <a:rPr lang="tr-TR" dirty="0" smtClean="0"/>
              <a:t>  </a:t>
            </a:r>
            <a:r>
              <a:rPr lang="tr-TR" sz="1100" b="1" i="0" u="none" strike="noStrike" dirty="0" smtClean="0">
                <a:solidFill>
                  <a:srgbClr val="000000"/>
                </a:solidFill>
                <a:effectLst/>
                <a:latin typeface="Calibri" panose="020F0502020204030204" pitchFamily="34" charset="0"/>
              </a:rPr>
              <a:t>   KONTRENDİKASYONLAR</a:t>
            </a:r>
            <a:r>
              <a:rPr lang="tr-TR" dirty="0" smtClean="0"/>
              <a:t> </a:t>
            </a:r>
            <a:r>
              <a:rPr lang="tr-TR" sz="1100" b="1" i="0" u="none" strike="noStrike" dirty="0" smtClean="0">
                <a:solidFill>
                  <a:srgbClr val="000000"/>
                </a:solidFill>
                <a:effectLst/>
                <a:latin typeface="Calibri" panose="020F0502020204030204" pitchFamily="34" charset="0"/>
              </a:rPr>
              <a:t>                  VERİLİŞ  YOLU</a:t>
            </a:r>
            <a:r>
              <a:rPr lang="tr-TR" dirty="0" smtClean="0"/>
              <a:t> </a:t>
            </a:r>
            <a:r>
              <a:rPr lang="tr-TR" sz="1100" b="1" i="0" u="none" strike="noStrike" dirty="0" smtClean="0">
                <a:solidFill>
                  <a:srgbClr val="000000"/>
                </a:solidFill>
                <a:effectLst/>
                <a:latin typeface="Calibri" panose="020F0502020204030204" pitchFamily="34" charset="0"/>
              </a:rPr>
              <a:t>                                                                                                YAN ETKİSİ</a:t>
            </a:r>
            <a:r>
              <a:rPr lang="tr-TR" dirty="0" smtClean="0"/>
              <a:t> </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16794</Words>
  <Application>Microsoft Office PowerPoint</Application>
  <PresentationFormat>Geniş ekran</PresentationFormat>
  <Paragraphs>1197</Paragraphs>
  <Slides>197</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197</vt:i4>
      </vt:variant>
    </vt:vector>
  </HeadingPairs>
  <TitlesOfParts>
    <vt:vector size="204" baseType="lpstr">
      <vt:lpstr>Arial</vt:lpstr>
      <vt:lpstr>Calibri</vt:lpstr>
      <vt:lpstr>Calibri Light</vt:lpstr>
      <vt:lpstr>Times New Roman</vt:lpstr>
      <vt:lpstr>Wingdings</vt:lpstr>
      <vt:lpstr>Ofis Teması</vt:lpstr>
      <vt:lpstr>Çalışma Sayfası</vt:lpstr>
      <vt:lpstr>İLAÇLARIN ETKİSİNİ DEĞİŞTİREN FAKTÖRLER</vt:lpstr>
      <vt:lpstr>İLAÇLARIN ETKİSİNİ DEĞİŞTİREN FAKTÖRLER</vt:lpstr>
      <vt:lpstr>İLACIN GİS'DEN EMİLMESİNİ ETKİLEYEN FAKTÖRLER</vt:lpstr>
      <vt:lpstr>MİDENİN BOŞALMASINI GECİKTİREN FAKTÖRLER</vt:lpstr>
      <vt:lpstr>MİDENİN BOŞALMASINI HIZLANDIRAN FAKTÖRLER</vt:lpstr>
      <vt:lpstr>İLAÇLARIN BAĞIRSAKLARDAN EMİLMESİNİ DEĞİŞTİREN FAKTÖRLER I</vt:lpstr>
      <vt:lpstr>İLAÇLARIN BAĞIRSAKLARDAN EMİLMESİNİ DEĞİŞTİREN FAKTÖRLER II</vt:lpstr>
      <vt:lpstr>İLK GEÇİŞ ETKİSİ</vt:lpstr>
      <vt:lpstr>PowerPoint Sunusu</vt:lpstr>
      <vt:lpstr>PowerPoint Sunusu</vt:lpstr>
      <vt:lpstr>PowerPoint Sunusu</vt:lpstr>
      <vt:lpstr>ENTEROHEPATİK SİRKÜLASYON </vt:lpstr>
      <vt:lpstr>PowerPoint Sunusu</vt:lpstr>
      <vt:lpstr>İLAÇLARI MEMBRANLARDAN TAŞIYICI SİSTEMLER</vt:lpstr>
      <vt:lpstr>PowerPoint Sunusu</vt:lpstr>
      <vt:lpstr>İLAÇLARIN PROTEİNLERE BAĞLANMASI VE KANDA TAŞINMASINI ETKİLEYEN FAKTÖRLER</vt:lpstr>
      <vt:lpstr>PowerPoint Sunusu</vt:lpstr>
      <vt:lpstr>PowerPoint Sunusu</vt:lpstr>
      <vt:lpstr>İYON TUZAĞI VE BÖBREKLERDEN İLAÇ ATILIMININ DEĞİŞTİRİLMESİ</vt:lpstr>
      <vt:lpstr>İLAÇLARIN AGONİSTİK ETKİLERİ I</vt:lpstr>
      <vt:lpstr>İLAÇLARIN AGONİSTİK ETKİLERİ II</vt:lpstr>
      <vt:lpstr>PowerPoint Sunusu</vt:lpstr>
      <vt:lpstr>İLAÇ ANTAGONİZMASI I </vt:lpstr>
      <vt:lpstr>PowerPoint Sunusu</vt:lpstr>
      <vt:lpstr>REVERSİBL KOMPETETİF ANTAGONİZMA I</vt:lpstr>
      <vt:lpstr>NON-KOMPETETİF ANTAGONİZMA 1</vt:lpstr>
      <vt:lpstr>PowerPoint Sunusu</vt:lpstr>
      <vt:lpstr>FARMAKOKİNETİK ETKİLEŞİMLER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3</cp:revision>
  <dcterms:created xsi:type="dcterms:W3CDTF">2020-02-29T11:17:13Z</dcterms:created>
  <dcterms:modified xsi:type="dcterms:W3CDTF">2020-03-19T12:30:38Z</dcterms:modified>
</cp:coreProperties>
</file>