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7"/>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258" r:id="rId1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24DBAB-E5E4-482D-BA7A-B36C9D1A7DF1}" type="datetimeFigureOut">
              <a:rPr lang="tr-TR" smtClean="0"/>
              <a:t>16.1.2018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5483A-2298-40E3-9A55-D17D477AB028}" type="slidenum">
              <a:rPr lang="tr-TR" smtClean="0"/>
              <a:t>‹#›</a:t>
            </a:fld>
            <a:endParaRPr lang="tr-TR"/>
          </a:p>
        </p:txBody>
      </p:sp>
    </p:spTree>
    <p:extLst>
      <p:ext uri="{BB962C8B-B14F-4D97-AF65-F5344CB8AC3E}">
        <p14:creationId xmlns:p14="http://schemas.microsoft.com/office/powerpoint/2010/main" val="2702212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CB241DC-DB75-4C86-BE8C-4D577DAE67BB}" type="slidenum">
              <a:rPr lang="tr-TR" smtClean="0"/>
              <a:t>82</a:t>
            </a:fld>
            <a:endParaRPr lang="tr-TR"/>
          </a:p>
        </p:txBody>
      </p:sp>
    </p:spTree>
    <p:extLst>
      <p:ext uri="{BB962C8B-B14F-4D97-AF65-F5344CB8AC3E}">
        <p14:creationId xmlns:p14="http://schemas.microsoft.com/office/powerpoint/2010/main" val="2776861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dirty="0"/>
              <a:t>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dirty="0"/>
              <a:t>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tr-TR" smtClean="0"/>
              <a:t>Asıl başlık stili için tıklatın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8A87A34-81AB-432B-8DAE-1953F412C126}" type="datetimeFigureOut">
              <a:rPr lang="en-US" dirty="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13795" y="2912232"/>
            <a:ext cx="5107208" cy="287896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0" y="2912232"/>
            <a:ext cx="5095357" cy="287896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tr-TR" smtClean="0"/>
              <a:t>Asıl başlık stili için tıklatın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1/16/2018</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1122363"/>
            <a:ext cx="12192000" cy="2387600"/>
          </a:xfrm>
        </p:spPr>
        <p:txBody>
          <a:bodyPr/>
          <a:lstStyle/>
          <a:p>
            <a:r>
              <a:rPr lang="en-US" dirty="0">
                <a:effectLst/>
              </a:rPr>
              <a:t>BİY </a:t>
            </a:r>
            <a:r>
              <a:rPr lang="tr-TR" dirty="0" smtClean="0">
                <a:effectLst/>
              </a:rPr>
              <a:t>483 </a:t>
            </a:r>
            <a:br>
              <a:rPr lang="tr-TR" dirty="0" smtClean="0">
                <a:effectLst/>
              </a:rPr>
            </a:br>
            <a:r>
              <a:rPr lang="tr-TR" dirty="0" smtClean="0">
                <a:effectLst/>
              </a:rPr>
              <a:t>ÇEVRESEL ETKİ DEĞERLENDİRME</a:t>
            </a:r>
            <a:endParaRPr lang="tr-TR" dirty="0"/>
          </a:p>
        </p:txBody>
      </p:sp>
      <p:sp>
        <p:nvSpPr>
          <p:cNvPr id="3" name="Alt Başlık 2"/>
          <p:cNvSpPr>
            <a:spLocks noGrp="1"/>
          </p:cNvSpPr>
          <p:nvPr>
            <p:ph type="subTitle" idx="1"/>
          </p:nvPr>
        </p:nvSpPr>
        <p:spPr>
          <a:xfrm>
            <a:off x="1299434" y="4516438"/>
            <a:ext cx="9001462" cy="1655762"/>
          </a:xfrm>
        </p:spPr>
        <p:txBody>
          <a:bodyPr/>
          <a:lstStyle/>
          <a:p>
            <a:r>
              <a:rPr lang="tr-TR" dirty="0" smtClean="0"/>
              <a:t>Prof. Dr. Latif KURT</a:t>
            </a:r>
            <a:endParaRPr lang="tr-TR" dirty="0"/>
          </a:p>
        </p:txBody>
      </p:sp>
    </p:spTree>
    <p:extLst>
      <p:ext uri="{BB962C8B-B14F-4D97-AF65-F5344CB8AC3E}">
        <p14:creationId xmlns:p14="http://schemas.microsoft.com/office/powerpoint/2010/main" val="2674024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47528" y="620688"/>
            <a:ext cx="8424936" cy="5475312"/>
          </a:xfrm>
        </p:spPr>
        <p:txBody>
          <a:bodyPr>
            <a:normAutofit fontScale="92500"/>
          </a:bodyPr>
          <a:lstStyle/>
          <a:p>
            <a:pPr algn="ctr">
              <a:buNone/>
            </a:pPr>
            <a:r>
              <a:rPr lang="tr-TR" b="1" dirty="0" smtClean="0">
                <a:solidFill>
                  <a:srgbClr val="7030A0"/>
                </a:solidFill>
              </a:rPr>
              <a:t>1.1. </a:t>
            </a:r>
            <a:r>
              <a:rPr lang="tr-TR" b="1" dirty="0" err="1" smtClean="0">
                <a:solidFill>
                  <a:srgbClr val="7030A0"/>
                </a:solidFill>
              </a:rPr>
              <a:t>Floristik</a:t>
            </a:r>
            <a:r>
              <a:rPr lang="tr-TR" b="1" dirty="0" smtClean="0">
                <a:solidFill>
                  <a:srgbClr val="7030A0"/>
                </a:solidFill>
              </a:rPr>
              <a:t> Arazi Çalışması</a:t>
            </a:r>
          </a:p>
          <a:p>
            <a:pPr>
              <a:buNone/>
            </a:pPr>
            <a:endParaRPr lang="tr-TR" b="1" dirty="0" smtClean="0"/>
          </a:p>
          <a:p>
            <a:pPr algn="just">
              <a:buBlip>
                <a:blip r:embed="rId2"/>
              </a:buBlip>
            </a:pPr>
            <a:r>
              <a:rPr lang="tr-TR" dirty="0" err="1" smtClean="0"/>
              <a:t>Floristik</a:t>
            </a:r>
            <a:r>
              <a:rPr lang="tr-TR" dirty="0" smtClean="0"/>
              <a:t> arazi çalışması yapılırken en önemli unsur </a:t>
            </a:r>
            <a:r>
              <a:rPr lang="tr-TR" dirty="0" smtClean="0">
                <a:solidFill>
                  <a:srgbClr val="FF0000"/>
                </a:solidFill>
              </a:rPr>
              <a:t>vejetasyon döneminin belirlenmesi ve arazi çalışmalarının buna göre planlanmasıdır. </a:t>
            </a:r>
          </a:p>
          <a:p>
            <a:pPr algn="just">
              <a:buNone/>
            </a:pPr>
            <a:endParaRPr lang="tr-TR" dirty="0" smtClean="0"/>
          </a:p>
          <a:p>
            <a:pPr algn="just">
              <a:buBlip>
                <a:blip r:embed="rId2"/>
              </a:buBlip>
            </a:pPr>
            <a:r>
              <a:rPr lang="tr-TR" dirty="0" smtClean="0"/>
              <a:t>Bitkilerin çiçek ve meyve dönemleri birbirlerinden farklı zamanlarda gerçekleşmektedir. Bitkiler için vejetasyon dönemi iklim koşullarına bağlı olarak değişiklik göstermektedir. </a:t>
            </a:r>
          </a:p>
          <a:p>
            <a:pPr algn="just">
              <a:buNone/>
            </a:pPr>
            <a:endParaRPr lang="tr-TR" dirty="0" smtClean="0"/>
          </a:p>
          <a:p>
            <a:pPr algn="just">
              <a:buBlip>
                <a:blip r:embed="rId2"/>
              </a:buBlip>
            </a:pPr>
            <a:r>
              <a:rPr lang="tr-TR" dirty="0" smtClean="0"/>
              <a:t>Güney bölgelerimizde mart ayında başlayan vejetasyon dönemi ekim ayına kadar sürerken kuzeye doğru çıkıldıkça vejetasyon döneminin nisanda başladığı görülür. önemlidir. </a:t>
            </a:r>
          </a:p>
          <a:p>
            <a:endParaRPr lang="tr-TR" dirty="0"/>
          </a:p>
        </p:txBody>
      </p:sp>
    </p:spTree>
    <p:extLst>
      <p:ext uri="{BB962C8B-B14F-4D97-AF65-F5344CB8AC3E}">
        <p14:creationId xmlns:p14="http://schemas.microsoft.com/office/powerpoint/2010/main" val="38484256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91544" y="836712"/>
            <a:ext cx="8229600" cy="5328592"/>
          </a:xfrm>
        </p:spPr>
        <p:txBody>
          <a:bodyPr>
            <a:normAutofit fontScale="85000" lnSpcReduction="10000"/>
          </a:bodyPr>
          <a:lstStyle/>
          <a:p>
            <a:pPr algn="ctr" hangingPunct="0">
              <a:buNone/>
            </a:pPr>
            <a:r>
              <a:rPr lang="de-DE" b="1" dirty="0" smtClean="0">
                <a:solidFill>
                  <a:srgbClr val="7030A0"/>
                </a:solidFill>
              </a:rPr>
              <a:t>2.2.3.2.</a:t>
            </a:r>
            <a:r>
              <a:rPr lang="tr-TR" b="1" dirty="0" smtClean="0">
                <a:solidFill>
                  <a:srgbClr val="7030A0"/>
                </a:solidFill>
              </a:rPr>
              <a:t> </a:t>
            </a:r>
            <a:r>
              <a:rPr lang="de-DE" b="1" dirty="0" err="1" smtClean="0">
                <a:solidFill>
                  <a:srgbClr val="7030A0"/>
                </a:solidFill>
              </a:rPr>
              <a:t>Yaprak</a:t>
            </a:r>
            <a:r>
              <a:rPr lang="de-DE" b="1" dirty="0" smtClean="0">
                <a:solidFill>
                  <a:srgbClr val="7030A0"/>
                </a:solidFill>
              </a:rPr>
              <a:t> </a:t>
            </a:r>
            <a:r>
              <a:rPr lang="de-DE" b="1" dirty="0" err="1" smtClean="0">
                <a:solidFill>
                  <a:srgbClr val="7030A0"/>
                </a:solidFill>
              </a:rPr>
              <a:t>Döken</a:t>
            </a:r>
            <a:r>
              <a:rPr lang="de-DE" b="1" dirty="0" smtClean="0">
                <a:solidFill>
                  <a:srgbClr val="7030A0"/>
                </a:solidFill>
              </a:rPr>
              <a:t> </a:t>
            </a:r>
            <a:r>
              <a:rPr lang="de-DE" b="1" dirty="0" err="1" smtClean="0">
                <a:solidFill>
                  <a:srgbClr val="7030A0"/>
                </a:solidFill>
              </a:rPr>
              <a:t>Orman</a:t>
            </a:r>
            <a:r>
              <a:rPr lang="de-DE" b="1" dirty="0" smtClean="0">
                <a:solidFill>
                  <a:srgbClr val="7030A0"/>
                </a:solidFill>
              </a:rPr>
              <a:t> </a:t>
            </a:r>
            <a:r>
              <a:rPr lang="de-DE" b="1" dirty="0" err="1" smtClean="0">
                <a:solidFill>
                  <a:srgbClr val="7030A0"/>
                </a:solidFill>
              </a:rPr>
              <a:t>Habitatlarının</a:t>
            </a:r>
            <a:r>
              <a:rPr lang="de-DE" b="1" dirty="0" smtClean="0">
                <a:solidFill>
                  <a:srgbClr val="7030A0"/>
                </a:solidFill>
              </a:rPr>
              <a:t> </a:t>
            </a:r>
            <a:r>
              <a:rPr lang="de-DE" b="1" dirty="0" err="1" smtClean="0">
                <a:solidFill>
                  <a:srgbClr val="7030A0"/>
                </a:solidFill>
              </a:rPr>
              <a:t>Karakteristik</a:t>
            </a:r>
            <a:r>
              <a:rPr lang="de-DE" b="1" dirty="0" smtClean="0">
                <a:solidFill>
                  <a:srgbClr val="7030A0"/>
                </a:solidFill>
              </a:rPr>
              <a:t> </a:t>
            </a:r>
            <a:r>
              <a:rPr lang="de-DE" b="1" dirty="0" err="1" smtClean="0">
                <a:solidFill>
                  <a:srgbClr val="7030A0"/>
                </a:solidFill>
              </a:rPr>
              <a:t>Bitkileri</a:t>
            </a:r>
            <a:endParaRPr lang="tr-TR" b="1" dirty="0" smtClean="0">
              <a:solidFill>
                <a:srgbClr val="7030A0"/>
              </a:solidFill>
            </a:endParaRPr>
          </a:p>
          <a:p>
            <a:pPr hangingPunct="0">
              <a:buNone/>
            </a:pPr>
            <a:endParaRPr lang="tr-TR" dirty="0" smtClean="0"/>
          </a:p>
          <a:p>
            <a:pPr algn="just" hangingPunct="0"/>
            <a:r>
              <a:rPr lang="de-DE" i="1" dirty="0" err="1" smtClean="0"/>
              <a:t>Acer</a:t>
            </a:r>
            <a:r>
              <a:rPr lang="de-DE" i="1" dirty="0" smtClean="0"/>
              <a:t> </a:t>
            </a:r>
            <a:r>
              <a:rPr lang="de-DE" i="1" dirty="0" err="1" smtClean="0"/>
              <a:t>tataricum</a:t>
            </a:r>
            <a:r>
              <a:rPr lang="de-DE" dirty="0" smtClean="0"/>
              <a:t> L., 500-1700 m.</a:t>
            </a:r>
            <a:endParaRPr lang="tr-TR" dirty="0" smtClean="0"/>
          </a:p>
          <a:p>
            <a:pPr algn="just" hangingPunct="0"/>
            <a:r>
              <a:rPr lang="de-DE" i="1" dirty="0" err="1" smtClean="0"/>
              <a:t>Argyrolobium</a:t>
            </a:r>
            <a:r>
              <a:rPr lang="de-DE" i="1" dirty="0" smtClean="0"/>
              <a:t> </a:t>
            </a:r>
            <a:r>
              <a:rPr lang="de-DE" i="1" dirty="0" err="1" smtClean="0"/>
              <a:t>biebersteinii</a:t>
            </a:r>
            <a:r>
              <a:rPr lang="de-DE" dirty="0" smtClean="0"/>
              <a:t> Ball., 0-1500 m.</a:t>
            </a:r>
            <a:endParaRPr lang="tr-TR" dirty="0" smtClean="0"/>
          </a:p>
          <a:p>
            <a:pPr algn="just" hangingPunct="0"/>
            <a:r>
              <a:rPr lang="en-US" i="1" dirty="0" err="1" smtClean="0"/>
              <a:t>Vicia</a:t>
            </a:r>
            <a:r>
              <a:rPr lang="en-US" i="1" dirty="0" smtClean="0"/>
              <a:t> </a:t>
            </a:r>
            <a:r>
              <a:rPr lang="en-US" i="1" dirty="0" err="1" smtClean="0"/>
              <a:t>sericocarpa</a:t>
            </a:r>
            <a:r>
              <a:rPr lang="en-US" dirty="0" smtClean="0"/>
              <a:t> </a:t>
            </a:r>
            <a:r>
              <a:rPr lang="en-US" dirty="0" err="1" smtClean="0"/>
              <a:t>fenzl</a:t>
            </a:r>
            <a:r>
              <a:rPr lang="en-US" dirty="0" smtClean="0"/>
              <a:t>. var. </a:t>
            </a:r>
            <a:r>
              <a:rPr lang="en-US" i="1" dirty="0" err="1" smtClean="0"/>
              <a:t>sericocarpa</a:t>
            </a:r>
            <a:r>
              <a:rPr lang="en-US" dirty="0" smtClean="0"/>
              <a:t>, 20-1500 m.</a:t>
            </a:r>
            <a:endParaRPr lang="tr-TR" dirty="0" smtClean="0"/>
          </a:p>
          <a:p>
            <a:pPr algn="just" hangingPunct="0"/>
            <a:r>
              <a:rPr lang="en-US" i="1" dirty="0" err="1" smtClean="0"/>
              <a:t>Medicago</a:t>
            </a:r>
            <a:r>
              <a:rPr lang="en-US" i="1" dirty="0" smtClean="0"/>
              <a:t> </a:t>
            </a:r>
            <a:r>
              <a:rPr lang="en-US" i="1" dirty="0" err="1" smtClean="0"/>
              <a:t>falcata</a:t>
            </a:r>
            <a:r>
              <a:rPr lang="en-US" dirty="0" smtClean="0"/>
              <a:t> L., 100-2150 m.</a:t>
            </a:r>
            <a:endParaRPr lang="tr-TR" dirty="0" smtClean="0"/>
          </a:p>
          <a:p>
            <a:pPr algn="just" hangingPunct="0"/>
            <a:r>
              <a:rPr lang="en-US" i="1" dirty="0" err="1" smtClean="0"/>
              <a:t>Coronilla</a:t>
            </a:r>
            <a:r>
              <a:rPr lang="en-US" i="1" dirty="0" smtClean="0"/>
              <a:t> </a:t>
            </a:r>
            <a:r>
              <a:rPr lang="en-US" i="1" dirty="0" err="1" smtClean="0"/>
              <a:t>varia</a:t>
            </a:r>
            <a:r>
              <a:rPr lang="en-US" dirty="0" smtClean="0"/>
              <a:t> L., subsp. </a:t>
            </a:r>
            <a:r>
              <a:rPr lang="en-US" i="1" dirty="0" err="1" smtClean="0"/>
              <a:t>varia</a:t>
            </a:r>
            <a:r>
              <a:rPr lang="en-US" dirty="0" smtClean="0"/>
              <a:t>, 250-2150 m.</a:t>
            </a:r>
            <a:endParaRPr lang="tr-TR" dirty="0" smtClean="0"/>
          </a:p>
          <a:p>
            <a:pPr algn="just" hangingPunct="0"/>
            <a:r>
              <a:rPr lang="en-US" i="1" dirty="0" err="1" smtClean="0"/>
              <a:t>Rubus</a:t>
            </a:r>
            <a:r>
              <a:rPr lang="en-US" i="1" dirty="0" smtClean="0"/>
              <a:t> discolor</a:t>
            </a:r>
            <a:r>
              <a:rPr lang="en-US" dirty="0" smtClean="0"/>
              <a:t> </a:t>
            </a:r>
            <a:r>
              <a:rPr lang="en-US" dirty="0" err="1" smtClean="0"/>
              <a:t>Weihe</a:t>
            </a:r>
            <a:r>
              <a:rPr lang="en-US" dirty="0" smtClean="0"/>
              <a:t> &amp; </a:t>
            </a:r>
            <a:r>
              <a:rPr lang="en-US" dirty="0" err="1" smtClean="0"/>
              <a:t>Nees</a:t>
            </a:r>
            <a:r>
              <a:rPr lang="en-US" dirty="0" smtClean="0"/>
              <a:t>, 0-1400 m.</a:t>
            </a:r>
            <a:endParaRPr lang="tr-TR" dirty="0" smtClean="0"/>
          </a:p>
          <a:p>
            <a:pPr algn="just" hangingPunct="0"/>
            <a:r>
              <a:rPr lang="de-DE" i="1" dirty="0" smtClean="0"/>
              <a:t>Sedum </a:t>
            </a:r>
            <a:r>
              <a:rPr lang="de-DE" i="1" dirty="0" err="1" smtClean="0"/>
              <a:t>pallidum</a:t>
            </a:r>
            <a:r>
              <a:rPr lang="de-DE" dirty="0" smtClean="0"/>
              <a:t> </a:t>
            </a:r>
            <a:r>
              <a:rPr lang="de-DE" dirty="0" err="1" smtClean="0"/>
              <a:t>Bieb</a:t>
            </a:r>
            <a:r>
              <a:rPr lang="de-DE" dirty="0" smtClean="0"/>
              <a:t>. </a:t>
            </a:r>
            <a:r>
              <a:rPr lang="de-DE" dirty="0" err="1" smtClean="0"/>
              <a:t>var</a:t>
            </a:r>
            <a:r>
              <a:rPr lang="de-DE" dirty="0" smtClean="0"/>
              <a:t>. </a:t>
            </a:r>
            <a:r>
              <a:rPr lang="de-DE" i="1" dirty="0" err="1" smtClean="0"/>
              <a:t>pallidum</a:t>
            </a:r>
            <a:r>
              <a:rPr lang="de-DE" dirty="0" smtClean="0"/>
              <a:t>, 0-1900 m.</a:t>
            </a:r>
            <a:endParaRPr lang="tr-TR" dirty="0" smtClean="0"/>
          </a:p>
          <a:p>
            <a:pPr algn="just" hangingPunct="0"/>
            <a:r>
              <a:rPr lang="en-US" i="1" dirty="0" err="1" smtClean="0"/>
              <a:t>Quercus</a:t>
            </a:r>
            <a:r>
              <a:rPr lang="en-US" i="1" dirty="0" smtClean="0"/>
              <a:t> </a:t>
            </a:r>
            <a:r>
              <a:rPr lang="en-US" i="1" dirty="0" err="1" smtClean="0"/>
              <a:t>hartwissiana</a:t>
            </a:r>
            <a:r>
              <a:rPr lang="en-US" dirty="0" smtClean="0"/>
              <a:t> Steven., 20-1750 m.</a:t>
            </a:r>
            <a:endParaRPr lang="tr-TR" dirty="0" smtClean="0"/>
          </a:p>
          <a:p>
            <a:pPr algn="just" hangingPunct="0"/>
            <a:r>
              <a:rPr lang="en-US" i="1" dirty="0" err="1" smtClean="0"/>
              <a:t>Quercus</a:t>
            </a:r>
            <a:r>
              <a:rPr lang="en-US" i="1" dirty="0" smtClean="0"/>
              <a:t> </a:t>
            </a:r>
            <a:r>
              <a:rPr lang="en-US" i="1" dirty="0" err="1" smtClean="0"/>
              <a:t>petraea</a:t>
            </a:r>
            <a:r>
              <a:rPr lang="en-US" dirty="0" smtClean="0"/>
              <a:t> (</a:t>
            </a:r>
            <a:r>
              <a:rPr lang="en-US" dirty="0" err="1" smtClean="0"/>
              <a:t>Mattuschka</a:t>
            </a:r>
            <a:r>
              <a:rPr lang="en-US" dirty="0" smtClean="0"/>
              <a:t>) </a:t>
            </a:r>
            <a:r>
              <a:rPr lang="en-US" dirty="0" err="1" smtClean="0"/>
              <a:t>Liebl</a:t>
            </a:r>
            <a:r>
              <a:rPr lang="en-US" dirty="0" smtClean="0"/>
              <a:t>. subsp. </a:t>
            </a:r>
            <a:r>
              <a:rPr lang="en-US" i="1" dirty="0" err="1" smtClean="0"/>
              <a:t>iberica</a:t>
            </a:r>
            <a:r>
              <a:rPr lang="en-US" dirty="0" smtClean="0"/>
              <a:t> (Steven &amp; </a:t>
            </a:r>
            <a:r>
              <a:rPr lang="en-US" dirty="0" err="1" smtClean="0"/>
              <a:t>Bieb</a:t>
            </a:r>
            <a:r>
              <a:rPr lang="en-US" dirty="0" smtClean="0"/>
              <a:t>.) </a:t>
            </a:r>
            <a:r>
              <a:rPr lang="en-US" dirty="0" err="1" smtClean="0"/>
              <a:t>Krassiln</a:t>
            </a:r>
            <a:r>
              <a:rPr lang="en-US" dirty="0" smtClean="0"/>
              <a:t>., 0-1600 m.</a:t>
            </a:r>
            <a:endParaRPr lang="tr-TR" dirty="0" smtClean="0"/>
          </a:p>
          <a:p>
            <a:pPr algn="just" hangingPunct="0"/>
            <a:r>
              <a:rPr lang="en-US" i="1" dirty="0" err="1" smtClean="0"/>
              <a:t>Quercus</a:t>
            </a:r>
            <a:r>
              <a:rPr lang="en-US" i="1" dirty="0" smtClean="0"/>
              <a:t> </a:t>
            </a:r>
            <a:r>
              <a:rPr lang="en-US" i="1" dirty="0" err="1" smtClean="0"/>
              <a:t>infectoria</a:t>
            </a:r>
            <a:r>
              <a:rPr lang="en-US" dirty="0" smtClean="0"/>
              <a:t> Olivier subsp. </a:t>
            </a:r>
            <a:r>
              <a:rPr lang="en-US" i="1" dirty="0" err="1" smtClean="0"/>
              <a:t>boissieri</a:t>
            </a:r>
            <a:r>
              <a:rPr lang="en-US" dirty="0" smtClean="0"/>
              <a:t> (Reuter) O. Schwarz, 200-1850 m.</a:t>
            </a:r>
            <a:endParaRPr lang="tr-TR" dirty="0" smtClean="0"/>
          </a:p>
          <a:p>
            <a:pPr hangingPunct="0">
              <a:buNone/>
            </a:pPr>
            <a:endParaRPr lang="tr-TR" dirty="0" smtClean="0"/>
          </a:p>
          <a:p>
            <a:endParaRPr lang="tr-TR" dirty="0"/>
          </a:p>
        </p:txBody>
      </p:sp>
    </p:spTree>
    <p:extLst>
      <p:ext uri="{BB962C8B-B14F-4D97-AF65-F5344CB8AC3E}">
        <p14:creationId xmlns:p14="http://schemas.microsoft.com/office/powerpoint/2010/main" val="401474015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81200" y="548680"/>
            <a:ext cx="8229600" cy="5904656"/>
          </a:xfrm>
        </p:spPr>
        <p:txBody>
          <a:bodyPr>
            <a:normAutofit fontScale="85000" lnSpcReduction="20000"/>
          </a:bodyPr>
          <a:lstStyle/>
          <a:p>
            <a:pPr algn="ctr" hangingPunct="0">
              <a:buNone/>
            </a:pPr>
            <a:r>
              <a:rPr lang="en-US" sz="3100" b="1" dirty="0" err="1">
                <a:solidFill>
                  <a:srgbClr val="7030A0"/>
                </a:solidFill>
              </a:rPr>
              <a:t>Avrupa-Sibirya</a:t>
            </a:r>
            <a:r>
              <a:rPr lang="en-US" sz="3100" b="1" dirty="0">
                <a:solidFill>
                  <a:srgbClr val="7030A0"/>
                </a:solidFill>
              </a:rPr>
              <a:t> </a:t>
            </a:r>
            <a:r>
              <a:rPr lang="en-US" sz="3100" b="1" dirty="0" err="1">
                <a:solidFill>
                  <a:srgbClr val="7030A0"/>
                </a:solidFill>
              </a:rPr>
              <a:t>elementi</a:t>
            </a:r>
            <a:r>
              <a:rPr lang="en-US" sz="3100" b="1" dirty="0">
                <a:solidFill>
                  <a:srgbClr val="7030A0"/>
                </a:solidFill>
              </a:rPr>
              <a:t> </a:t>
            </a:r>
            <a:r>
              <a:rPr lang="en-US" sz="3100" b="1" dirty="0" err="1">
                <a:solidFill>
                  <a:srgbClr val="7030A0"/>
                </a:solidFill>
              </a:rPr>
              <a:t>olan</a:t>
            </a:r>
            <a:r>
              <a:rPr lang="en-US" sz="3100" b="1" dirty="0">
                <a:solidFill>
                  <a:srgbClr val="7030A0"/>
                </a:solidFill>
              </a:rPr>
              <a:t> </a:t>
            </a:r>
            <a:r>
              <a:rPr lang="en-US" sz="3100" b="1" dirty="0" err="1">
                <a:solidFill>
                  <a:srgbClr val="7030A0"/>
                </a:solidFill>
              </a:rPr>
              <a:t>karakteristik</a:t>
            </a:r>
            <a:r>
              <a:rPr lang="en-US" sz="3100" b="1" dirty="0">
                <a:solidFill>
                  <a:srgbClr val="7030A0"/>
                </a:solidFill>
              </a:rPr>
              <a:t> </a:t>
            </a:r>
            <a:r>
              <a:rPr lang="en-US" sz="3100" b="1" dirty="0" err="1">
                <a:solidFill>
                  <a:srgbClr val="7030A0"/>
                </a:solidFill>
              </a:rPr>
              <a:t>bitkiler</a:t>
            </a:r>
            <a:r>
              <a:rPr lang="en-US" sz="3100" b="1" dirty="0">
                <a:solidFill>
                  <a:srgbClr val="7030A0"/>
                </a:solidFill>
              </a:rPr>
              <a:t> </a:t>
            </a:r>
            <a:endParaRPr lang="tr-TR" sz="3100" b="1" dirty="0">
              <a:solidFill>
                <a:srgbClr val="7030A0"/>
              </a:solidFill>
            </a:endParaRPr>
          </a:p>
          <a:p>
            <a:pPr hangingPunct="0">
              <a:buNone/>
            </a:pPr>
            <a:endParaRPr lang="tr-TR" dirty="0" smtClean="0"/>
          </a:p>
          <a:p>
            <a:pPr algn="just" hangingPunct="0"/>
            <a:r>
              <a:rPr lang="fr-FR" i="1" dirty="0" err="1" smtClean="0"/>
              <a:t>Tilia</a:t>
            </a:r>
            <a:r>
              <a:rPr lang="fr-FR" i="1" dirty="0" smtClean="0"/>
              <a:t> </a:t>
            </a:r>
            <a:r>
              <a:rPr lang="fr-FR" i="1" dirty="0" err="1" smtClean="0"/>
              <a:t>argentea</a:t>
            </a:r>
            <a:r>
              <a:rPr lang="fr-FR" dirty="0" smtClean="0"/>
              <a:t> </a:t>
            </a:r>
            <a:r>
              <a:rPr lang="fr-FR" dirty="0" err="1" smtClean="0"/>
              <a:t>Desf</a:t>
            </a:r>
            <a:r>
              <a:rPr lang="fr-FR" dirty="0" smtClean="0"/>
              <a:t>. Ex DC., 50-400 (-1500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algn="just" hangingPunct="0"/>
            <a:r>
              <a:rPr lang="fr-FR" i="1" dirty="0" err="1" smtClean="0"/>
              <a:t>Sorbus</a:t>
            </a:r>
            <a:r>
              <a:rPr lang="fr-FR" i="1" dirty="0" smtClean="0"/>
              <a:t> </a:t>
            </a:r>
            <a:r>
              <a:rPr lang="fr-FR" i="1" dirty="0" err="1" smtClean="0"/>
              <a:t>torminalis</a:t>
            </a:r>
            <a:r>
              <a:rPr lang="fr-FR" dirty="0" smtClean="0"/>
              <a:t> (L.) </a:t>
            </a:r>
            <a:r>
              <a:rPr lang="fr-FR" dirty="0" err="1" smtClean="0"/>
              <a:t>Crantz</a:t>
            </a:r>
            <a:r>
              <a:rPr lang="fr-FR" dirty="0" smtClean="0"/>
              <a:t>. var. </a:t>
            </a:r>
            <a:r>
              <a:rPr lang="fr-FR" i="1" dirty="0" err="1" smtClean="0"/>
              <a:t>torminalis</a:t>
            </a:r>
            <a:r>
              <a:rPr lang="fr-FR" dirty="0" smtClean="0"/>
              <a:t>, 200-1800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algn="just" hangingPunct="0"/>
            <a:r>
              <a:rPr lang="fr-FR" i="1" dirty="0" smtClean="0"/>
              <a:t>Cornus mas</a:t>
            </a:r>
            <a:r>
              <a:rPr lang="fr-FR" dirty="0" smtClean="0"/>
              <a:t> L., 20-1500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algn="just" hangingPunct="0"/>
            <a:r>
              <a:rPr lang="fr-FR" i="1" dirty="0" err="1" smtClean="0"/>
              <a:t>Sambucus</a:t>
            </a:r>
            <a:r>
              <a:rPr lang="fr-FR" i="1" dirty="0" smtClean="0"/>
              <a:t> </a:t>
            </a:r>
            <a:r>
              <a:rPr lang="fr-FR" i="1" dirty="0" err="1" smtClean="0"/>
              <a:t>ebulus</a:t>
            </a:r>
            <a:r>
              <a:rPr lang="fr-FR" dirty="0" smtClean="0"/>
              <a:t> L., 500-2000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algn="just" hangingPunct="0"/>
            <a:r>
              <a:rPr lang="fr-FR" i="1" dirty="0" err="1" smtClean="0"/>
              <a:t>Centaurea</a:t>
            </a:r>
            <a:r>
              <a:rPr lang="fr-FR" i="1" dirty="0" smtClean="0"/>
              <a:t> </a:t>
            </a:r>
            <a:r>
              <a:rPr lang="fr-FR" i="1" dirty="0" err="1" smtClean="0"/>
              <a:t>hypoleuca</a:t>
            </a:r>
            <a:r>
              <a:rPr lang="fr-FR" dirty="0" smtClean="0"/>
              <a:t> DC., 600-2600 m., </a:t>
            </a:r>
            <a:r>
              <a:rPr lang="fr-FR" dirty="0" err="1" smtClean="0"/>
              <a:t>Öksin</a:t>
            </a:r>
            <a:r>
              <a:rPr lang="fr-FR" dirty="0" smtClean="0"/>
              <a:t> </a:t>
            </a:r>
            <a:r>
              <a:rPr lang="fr-FR" dirty="0" err="1" smtClean="0"/>
              <a:t>elementi</a:t>
            </a:r>
            <a:endParaRPr lang="tr-TR" dirty="0" smtClean="0"/>
          </a:p>
          <a:p>
            <a:pPr algn="just" hangingPunct="0"/>
            <a:r>
              <a:rPr lang="fr-FR" i="1" dirty="0" smtClean="0"/>
              <a:t>Rhododendron </a:t>
            </a:r>
            <a:r>
              <a:rPr lang="fr-FR" i="1" dirty="0" err="1" smtClean="0"/>
              <a:t>ponticum</a:t>
            </a:r>
            <a:r>
              <a:rPr lang="fr-FR" dirty="0" smtClean="0"/>
              <a:t> L., </a:t>
            </a:r>
            <a:r>
              <a:rPr lang="fr-FR" dirty="0" err="1" smtClean="0"/>
              <a:t>subsp</a:t>
            </a:r>
            <a:r>
              <a:rPr lang="fr-FR" i="1" dirty="0" smtClean="0"/>
              <a:t>. </a:t>
            </a:r>
            <a:r>
              <a:rPr lang="fr-FR" i="1" dirty="0" err="1" smtClean="0"/>
              <a:t>ponticum</a:t>
            </a:r>
            <a:r>
              <a:rPr lang="fr-FR" dirty="0" smtClean="0"/>
              <a:t>, 150-1800 m. </a:t>
            </a:r>
            <a:r>
              <a:rPr lang="fr-FR" dirty="0" err="1" smtClean="0"/>
              <a:t>Öksin</a:t>
            </a:r>
            <a:r>
              <a:rPr lang="fr-FR" dirty="0" smtClean="0"/>
              <a:t> </a:t>
            </a:r>
            <a:r>
              <a:rPr lang="fr-FR" dirty="0" err="1" smtClean="0"/>
              <a:t>elementi</a:t>
            </a:r>
            <a:endParaRPr lang="tr-TR" dirty="0" smtClean="0"/>
          </a:p>
          <a:p>
            <a:pPr algn="just" hangingPunct="0"/>
            <a:r>
              <a:rPr lang="fr-FR" i="1" dirty="0" err="1" smtClean="0"/>
              <a:t>Fagus</a:t>
            </a:r>
            <a:r>
              <a:rPr lang="fr-FR" i="1" dirty="0" smtClean="0"/>
              <a:t> </a:t>
            </a:r>
            <a:r>
              <a:rPr lang="fr-FR" i="1" dirty="0" err="1" smtClean="0"/>
              <a:t>orientalis</a:t>
            </a:r>
            <a:r>
              <a:rPr lang="fr-FR" dirty="0" smtClean="0"/>
              <a:t> </a:t>
            </a:r>
            <a:r>
              <a:rPr lang="fr-FR" dirty="0" err="1" smtClean="0"/>
              <a:t>Lipsky</a:t>
            </a:r>
            <a:r>
              <a:rPr lang="fr-FR" dirty="0" smtClean="0"/>
              <a:t>., 30-2000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algn="just" hangingPunct="0"/>
            <a:r>
              <a:rPr lang="fr-FR" i="1" dirty="0" err="1" smtClean="0"/>
              <a:t>Castanea</a:t>
            </a:r>
            <a:r>
              <a:rPr lang="fr-FR" i="1" dirty="0" smtClean="0"/>
              <a:t> </a:t>
            </a:r>
            <a:r>
              <a:rPr lang="fr-FR" i="1" dirty="0" err="1" smtClean="0"/>
              <a:t>sativa</a:t>
            </a:r>
            <a:r>
              <a:rPr lang="fr-FR" dirty="0" smtClean="0"/>
              <a:t> Miller, 30-1500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algn="just" hangingPunct="0"/>
            <a:r>
              <a:rPr lang="fr-FR" i="1" dirty="0" smtClean="0"/>
              <a:t>Quercus </a:t>
            </a:r>
            <a:r>
              <a:rPr lang="fr-FR" i="1" dirty="0" err="1" smtClean="0"/>
              <a:t>robur</a:t>
            </a:r>
            <a:r>
              <a:rPr lang="fr-FR" dirty="0" smtClean="0"/>
              <a:t> L. </a:t>
            </a:r>
            <a:r>
              <a:rPr lang="fr-FR" dirty="0" err="1" smtClean="0"/>
              <a:t>subsp</a:t>
            </a:r>
            <a:r>
              <a:rPr lang="fr-FR" dirty="0" smtClean="0"/>
              <a:t>. </a:t>
            </a:r>
            <a:r>
              <a:rPr lang="fr-FR" i="1" dirty="0" err="1" smtClean="0"/>
              <a:t>robur</a:t>
            </a:r>
            <a:r>
              <a:rPr lang="fr-FR" dirty="0" smtClean="0"/>
              <a:t>, 100-1000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algn="just" hangingPunct="0"/>
            <a:r>
              <a:rPr lang="fr-FR" i="1" dirty="0" smtClean="0"/>
              <a:t>Quercus </a:t>
            </a:r>
            <a:r>
              <a:rPr lang="fr-FR" i="1" dirty="0" err="1" smtClean="0"/>
              <a:t>frainetto</a:t>
            </a:r>
            <a:r>
              <a:rPr lang="fr-FR" dirty="0" smtClean="0"/>
              <a:t> </a:t>
            </a:r>
            <a:r>
              <a:rPr lang="fr-FR" dirty="0" err="1" smtClean="0"/>
              <a:t>Ten</a:t>
            </a:r>
            <a:r>
              <a:rPr lang="fr-FR" dirty="0" smtClean="0"/>
              <a:t>., 20-1000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algn="just" hangingPunct="0"/>
            <a:r>
              <a:rPr lang="fr-FR" i="1" dirty="0" err="1" smtClean="0"/>
              <a:t>Alnus</a:t>
            </a:r>
            <a:r>
              <a:rPr lang="fr-FR" i="1" dirty="0" smtClean="0"/>
              <a:t> </a:t>
            </a:r>
            <a:r>
              <a:rPr lang="fr-FR" i="1" dirty="0" err="1" smtClean="0"/>
              <a:t>glutinosa</a:t>
            </a:r>
            <a:r>
              <a:rPr lang="fr-FR" dirty="0" smtClean="0"/>
              <a:t> (L.) </a:t>
            </a:r>
            <a:r>
              <a:rPr lang="fr-FR" dirty="0" err="1" smtClean="0"/>
              <a:t>Gaertner</a:t>
            </a:r>
            <a:r>
              <a:rPr lang="fr-FR" dirty="0" smtClean="0"/>
              <a:t> </a:t>
            </a:r>
            <a:r>
              <a:rPr lang="fr-FR" dirty="0" err="1" smtClean="0"/>
              <a:t>subsp</a:t>
            </a:r>
            <a:r>
              <a:rPr lang="fr-FR" dirty="0" smtClean="0"/>
              <a:t>. </a:t>
            </a:r>
            <a:r>
              <a:rPr lang="fr-FR" i="1" dirty="0" err="1" smtClean="0"/>
              <a:t>glutinosa</a:t>
            </a:r>
            <a:r>
              <a:rPr lang="fr-FR" dirty="0" smtClean="0"/>
              <a:t>, 0-1600 m.</a:t>
            </a:r>
            <a:endParaRPr lang="tr-TR" dirty="0" smtClean="0"/>
          </a:p>
          <a:p>
            <a:pPr algn="just" hangingPunct="0"/>
            <a:r>
              <a:rPr lang="fr-FR" i="1" dirty="0" smtClean="0"/>
              <a:t>Galium </a:t>
            </a:r>
            <a:r>
              <a:rPr lang="fr-FR" i="1" dirty="0" err="1" smtClean="0"/>
              <a:t>odoratum</a:t>
            </a:r>
            <a:r>
              <a:rPr lang="fr-FR" dirty="0" smtClean="0"/>
              <a:t> (L.) </a:t>
            </a:r>
            <a:r>
              <a:rPr lang="fr-FR" dirty="0" err="1" smtClean="0"/>
              <a:t>Scop</a:t>
            </a:r>
            <a:r>
              <a:rPr lang="fr-FR" dirty="0" smtClean="0"/>
              <a:t>., 600-2400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endParaRPr lang="tr-TR" dirty="0"/>
          </a:p>
        </p:txBody>
      </p:sp>
    </p:spTree>
    <p:extLst>
      <p:ext uri="{BB962C8B-B14F-4D97-AF65-F5344CB8AC3E}">
        <p14:creationId xmlns:p14="http://schemas.microsoft.com/office/powerpoint/2010/main" val="429127816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81200" y="908720"/>
            <a:ext cx="8229600" cy="5187280"/>
          </a:xfrm>
        </p:spPr>
        <p:txBody>
          <a:bodyPr>
            <a:normAutofit/>
          </a:bodyPr>
          <a:lstStyle/>
          <a:p>
            <a:pPr algn="ctr" hangingPunct="0">
              <a:buNone/>
            </a:pPr>
            <a:r>
              <a:rPr lang="fr-FR" b="1" dirty="0" smtClean="0">
                <a:solidFill>
                  <a:srgbClr val="7030A0"/>
                </a:solidFill>
              </a:rPr>
              <a:t>2.2.3.3. </a:t>
            </a:r>
            <a:r>
              <a:rPr lang="tr-TR" b="1" dirty="0" err="1" smtClean="0">
                <a:solidFill>
                  <a:srgbClr val="7030A0"/>
                </a:solidFill>
              </a:rPr>
              <a:t>İ</a:t>
            </a:r>
            <a:r>
              <a:rPr lang="fr-FR" b="1" dirty="0" err="1" smtClean="0">
                <a:solidFill>
                  <a:srgbClr val="7030A0"/>
                </a:solidFill>
              </a:rPr>
              <a:t>ğne</a:t>
            </a:r>
            <a:r>
              <a:rPr lang="fr-FR" b="1" dirty="0" smtClean="0">
                <a:solidFill>
                  <a:srgbClr val="7030A0"/>
                </a:solidFill>
              </a:rPr>
              <a:t> </a:t>
            </a:r>
            <a:r>
              <a:rPr lang="fr-FR" b="1" dirty="0" err="1" smtClean="0">
                <a:solidFill>
                  <a:srgbClr val="7030A0"/>
                </a:solidFill>
              </a:rPr>
              <a:t>Yapraklı</a:t>
            </a:r>
            <a:r>
              <a:rPr lang="fr-FR" b="1" dirty="0" smtClean="0">
                <a:solidFill>
                  <a:srgbClr val="7030A0"/>
                </a:solidFill>
              </a:rPr>
              <a:t> </a:t>
            </a:r>
            <a:r>
              <a:rPr lang="fr-FR" b="1" dirty="0" err="1" smtClean="0">
                <a:solidFill>
                  <a:srgbClr val="7030A0"/>
                </a:solidFill>
              </a:rPr>
              <a:t>Orman</a:t>
            </a:r>
            <a:r>
              <a:rPr lang="fr-FR" b="1" dirty="0" smtClean="0">
                <a:solidFill>
                  <a:srgbClr val="7030A0"/>
                </a:solidFill>
              </a:rPr>
              <a:t> </a:t>
            </a:r>
            <a:r>
              <a:rPr lang="fr-FR" b="1" dirty="0" err="1" smtClean="0">
                <a:solidFill>
                  <a:srgbClr val="7030A0"/>
                </a:solidFill>
              </a:rPr>
              <a:t>Habitatlarının</a:t>
            </a:r>
            <a:r>
              <a:rPr lang="fr-FR" b="1" dirty="0" smtClean="0">
                <a:solidFill>
                  <a:srgbClr val="7030A0"/>
                </a:solidFill>
              </a:rPr>
              <a:t> </a:t>
            </a:r>
            <a:r>
              <a:rPr lang="fr-FR" b="1" dirty="0" err="1" smtClean="0">
                <a:solidFill>
                  <a:srgbClr val="7030A0"/>
                </a:solidFill>
              </a:rPr>
              <a:t>Karakteristik</a:t>
            </a:r>
            <a:r>
              <a:rPr lang="fr-FR" b="1" dirty="0" smtClean="0">
                <a:solidFill>
                  <a:srgbClr val="7030A0"/>
                </a:solidFill>
              </a:rPr>
              <a:t> </a:t>
            </a:r>
            <a:r>
              <a:rPr lang="fr-FR" b="1" dirty="0" err="1" smtClean="0">
                <a:solidFill>
                  <a:srgbClr val="7030A0"/>
                </a:solidFill>
              </a:rPr>
              <a:t>Bitkileri</a:t>
            </a:r>
            <a:endParaRPr lang="tr-TR" b="1" dirty="0" smtClean="0">
              <a:solidFill>
                <a:srgbClr val="7030A0"/>
              </a:solidFill>
            </a:endParaRPr>
          </a:p>
          <a:p>
            <a:pPr algn="ctr" hangingPunct="0">
              <a:buNone/>
            </a:pPr>
            <a:endParaRPr lang="tr-TR" dirty="0" smtClean="0"/>
          </a:p>
          <a:p>
            <a:pPr algn="just" hangingPunct="0"/>
            <a:r>
              <a:rPr lang="en-US" i="1" dirty="0" err="1" smtClean="0"/>
              <a:t>Picea</a:t>
            </a:r>
            <a:r>
              <a:rPr lang="en-US" i="1" dirty="0" smtClean="0"/>
              <a:t> </a:t>
            </a:r>
            <a:r>
              <a:rPr lang="en-US" i="1" dirty="0" err="1" smtClean="0"/>
              <a:t>orientalis</a:t>
            </a:r>
            <a:r>
              <a:rPr lang="en-US" dirty="0" smtClean="0"/>
              <a:t> (L.) Link, 50-2000 m.</a:t>
            </a:r>
            <a:endParaRPr lang="tr-TR" dirty="0" smtClean="0"/>
          </a:p>
          <a:p>
            <a:pPr algn="just" hangingPunct="0"/>
            <a:r>
              <a:rPr lang="en-US" i="1" dirty="0" err="1" smtClean="0"/>
              <a:t>Pinus</a:t>
            </a:r>
            <a:r>
              <a:rPr lang="en-US" i="1" dirty="0" smtClean="0"/>
              <a:t> </a:t>
            </a:r>
            <a:r>
              <a:rPr lang="en-US" i="1" dirty="0" err="1" smtClean="0"/>
              <a:t>nigra</a:t>
            </a:r>
            <a:r>
              <a:rPr lang="en-US" dirty="0" smtClean="0"/>
              <a:t> </a:t>
            </a:r>
            <a:r>
              <a:rPr lang="en-US" dirty="0" err="1" smtClean="0"/>
              <a:t>Arn</a:t>
            </a:r>
            <a:r>
              <a:rPr lang="en-US" dirty="0" smtClean="0"/>
              <a:t>. subsp. </a:t>
            </a:r>
            <a:r>
              <a:rPr lang="en-US" i="1" dirty="0" err="1" smtClean="0"/>
              <a:t>pallasiana</a:t>
            </a:r>
            <a:r>
              <a:rPr lang="en-US" dirty="0" smtClean="0"/>
              <a:t> (Lamb.) </a:t>
            </a:r>
            <a:r>
              <a:rPr lang="en-US" dirty="0" err="1" smtClean="0"/>
              <a:t>Holmboe</a:t>
            </a:r>
            <a:r>
              <a:rPr lang="en-US" dirty="0" smtClean="0"/>
              <a:t>, 300-1800 m.</a:t>
            </a:r>
            <a:endParaRPr lang="tr-TR" dirty="0" smtClean="0"/>
          </a:p>
          <a:p>
            <a:pPr algn="just" hangingPunct="0"/>
            <a:r>
              <a:rPr lang="en-US" i="1" dirty="0" err="1" smtClean="0"/>
              <a:t>Pinus</a:t>
            </a:r>
            <a:r>
              <a:rPr lang="en-US" i="1" dirty="0" smtClean="0"/>
              <a:t> </a:t>
            </a:r>
            <a:r>
              <a:rPr lang="en-US" i="1" dirty="0" err="1" smtClean="0"/>
              <a:t>pinea</a:t>
            </a:r>
            <a:r>
              <a:rPr lang="en-US" dirty="0" smtClean="0"/>
              <a:t> L., 0-350 m.</a:t>
            </a:r>
            <a:endParaRPr lang="tr-TR" dirty="0" smtClean="0"/>
          </a:p>
          <a:p>
            <a:pPr algn="just" hangingPunct="0"/>
            <a:r>
              <a:rPr lang="en-US" i="1" dirty="0" err="1" smtClean="0"/>
              <a:t>Hypericum</a:t>
            </a:r>
            <a:r>
              <a:rPr lang="en-US" i="1" dirty="0" smtClean="0"/>
              <a:t> </a:t>
            </a:r>
            <a:r>
              <a:rPr lang="en-US" i="1" dirty="0" err="1" smtClean="0"/>
              <a:t>lydium</a:t>
            </a:r>
            <a:r>
              <a:rPr lang="en-US" dirty="0" smtClean="0"/>
              <a:t> </a:t>
            </a:r>
            <a:r>
              <a:rPr lang="en-US" dirty="0" err="1" smtClean="0"/>
              <a:t>Boiss</a:t>
            </a:r>
            <a:r>
              <a:rPr lang="en-US" dirty="0" smtClean="0"/>
              <a:t>., 400-2700 m.</a:t>
            </a:r>
            <a:endParaRPr lang="tr-TR" dirty="0" smtClean="0"/>
          </a:p>
          <a:p>
            <a:pPr algn="just" hangingPunct="0"/>
            <a:r>
              <a:rPr lang="en-US" i="1" dirty="0" err="1" smtClean="0"/>
              <a:t>Hypericum</a:t>
            </a:r>
            <a:r>
              <a:rPr lang="en-US" i="1" dirty="0" smtClean="0"/>
              <a:t> </a:t>
            </a:r>
            <a:r>
              <a:rPr lang="en-US" i="1" dirty="0" err="1" smtClean="0"/>
              <a:t>linarioides</a:t>
            </a:r>
            <a:r>
              <a:rPr lang="en-US" dirty="0" smtClean="0"/>
              <a:t> </a:t>
            </a:r>
            <a:r>
              <a:rPr lang="en-US" dirty="0" err="1" smtClean="0"/>
              <a:t>Bosse</a:t>
            </a:r>
            <a:r>
              <a:rPr lang="en-US" dirty="0" smtClean="0"/>
              <a:t>, 1200-3000 m.</a:t>
            </a:r>
            <a:endParaRPr lang="tr-TR" dirty="0" smtClean="0"/>
          </a:p>
          <a:p>
            <a:pPr algn="just" hangingPunct="0"/>
            <a:r>
              <a:rPr lang="en-US" i="1" dirty="0" err="1" smtClean="0"/>
              <a:t>Myrtus</a:t>
            </a:r>
            <a:r>
              <a:rPr lang="en-US" i="1" dirty="0" smtClean="0"/>
              <a:t> </a:t>
            </a:r>
            <a:r>
              <a:rPr lang="en-US" i="1" dirty="0" err="1" smtClean="0"/>
              <a:t>communis</a:t>
            </a:r>
            <a:r>
              <a:rPr lang="en-US" dirty="0" smtClean="0"/>
              <a:t> L. subsp. </a:t>
            </a:r>
            <a:r>
              <a:rPr lang="en-US" i="1" dirty="0" err="1" smtClean="0"/>
              <a:t>communis</a:t>
            </a:r>
            <a:r>
              <a:rPr lang="en-US" dirty="0" smtClean="0"/>
              <a:t>, 0-550 m.</a:t>
            </a:r>
            <a:endParaRPr lang="tr-TR" dirty="0" smtClean="0"/>
          </a:p>
          <a:p>
            <a:pPr algn="just" hangingPunct="0"/>
            <a:r>
              <a:rPr lang="en-US" i="1" dirty="0" err="1" smtClean="0"/>
              <a:t>Helichrysum</a:t>
            </a:r>
            <a:r>
              <a:rPr lang="en-US" i="1" dirty="0" smtClean="0"/>
              <a:t> </a:t>
            </a:r>
            <a:r>
              <a:rPr lang="en-US" i="1" dirty="0" err="1" smtClean="0"/>
              <a:t>plicatum</a:t>
            </a:r>
            <a:r>
              <a:rPr lang="en-US" dirty="0" smtClean="0"/>
              <a:t> DC. subsp. </a:t>
            </a:r>
            <a:r>
              <a:rPr lang="en-US" i="1" dirty="0" err="1" smtClean="0"/>
              <a:t>plicatum</a:t>
            </a:r>
            <a:r>
              <a:rPr lang="en-US" dirty="0" smtClean="0"/>
              <a:t>, 1400-2850 m.</a:t>
            </a:r>
            <a:endParaRPr lang="tr-TR" dirty="0" smtClean="0"/>
          </a:p>
          <a:p>
            <a:pPr algn="just" hangingPunct="0"/>
            <a:r>
              <a:rPr lang="de-DE" i="1" dirty="0" err="1" smtClean="0"/>
              <a:t>Verbascum</a:t>
            </a:r>
            <a:r>
              <a:rPr lang="de-DE" i="1" dirty="0" smtClean="0"/>
              <a:t> </a:t>
            </a:r>
            <a:r>
              <a:rPr lang="de-DE" i="1" dirty="0" err="1" smtClean="0"/>
              <a:t>speciosum</a:t>
            </a:r>
            <a:r>
              <a:rPr lang="de-DE" dirty="0" smtClean="0"/>
              <a:t> Schrader, 0-2500 m.</a:t>
            </a:r>
            <a:endParaRPr lang="tr-TR" dirty="0" smtClean="0"/>
          </a:p>
          <a:p>
            <a:endParaRPr lang="tr-TR" dirty="0"/>
          </a:p>
        </p:txBody>
      </p:sp>
    </p:spTree>
    <p:extLst>
      <p:ext uri="{BB962C8B-B14F-4D97-AF65-F5344CB8AC3E}">
        <p14:creationId xmlns:p14="http://schemas.microsoft.com/office/powerpoint/2010/main" val="169717657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81200" y="1196752"/>
            <a:ext cx="8229600" cy="4899248"/>
          </a:xfrm>
        </p:spPr>
        <p:txBody>
          <a:bodyPr>
            <a:normAutofit/>
          </a:bodyPr>
          <a:lstStyle/>
          <a:p>
            <a:pPr algn="ctr" hangingPunct="0">
              <a:buNone/>
            </a:pPr>
            <a:r>
              <a:rPr lang="de-DE" b="1" dirty="0" smtClean="0">
                <a:solidFill>
                  <a:srgbClr val="7030A0"/>
                </a:solidFill>
              </a:rPr>
              <a:t>Akdeniz </a:t>
            </a:r>
            <a:r>
              <a:rPr lang="de-DE" b="1" dirty="0" err="1" smtClean="0">
                <a:solidFill>
                  <a:srgbClr val="7030A0"/>
                </a:solidFill>
              </a:rPr>
              <a:t>elementi</a:t>
            </a:r>
            <a:r>
              <a:rPr lang="de-DE" b="1" dirty="0" smtClean="0">
                <a:solidFill>
                  <a:srgbClr val="7030A0"/>
                </a:solidFill>
              </a:rPr>
              <a:t> </a:t>
            </a:r>
            <a:r>
              <a:rPr lang="de-DE" b="1" dirty="0" err="1" smtClean="0">
                <a:solidFill>
                  <a:srgbClr val="7030A0"/>
                </a:solidFill>
              </a:rPr>
              <a:t>olan</a:t>
            </a:r>
            <a:r>
              <a:rPr lang="de-DE" b="1" dirty="0" smtClean="0">
                <a:solidFill>
                  <a:srgbClr val="7030A0"/>
                </a:solidFill>
              </a:rPr>
              <a:t> </a:t>
            </a:r>
            <a:r>
              <a:rPr lang="de-DE" b="1" dirty="0" err="1" smtClean="0">
                <a:solidFill>
                  <a:srgbClr val="7030A0"/>
                </a:solidFill>
              </a:rPr>
              <a:t>karakteristik</a:t>
            </a:r>
            <a:r>
              <a:rPr lang="de-DE" b="1" dirty="0" smtClean="0">
                <a:solidFill>
                  <a:srgbClr val="7030A0"/>
                </a:solidFill>
              </a:rPr>
              <a:t> </a:t>
            </a:r>
            <a:r>
              <a:rPr lang="de-DE" b="1" dirty="0" err="1" smtClean="0">
                <a:solidFill>
                  <a:srgbClr val="7030A0"/>
                </a:solidFill>
              </a:rPr>
              <a:t>bitkiler</a:t>
            </a:r>
            <a:endParaRPr lang="tr-TR" b="1" dirty="0" smtClean="0">
              <a:solidFill>
                <a:srgbClr val="7030A0"/>
              </a:solidFill>
            </a:endParaRPr>
          </a:p>
          <a:p>
            <a:pPr algn="ctr" hangingPunct="0">
              <a:buNone/>
            </a:pPr>
            <a:endParaRPr lang="tr-TR" dirty="0" smtClean="0">
              <a:solidFill>
                <a:srgbClr val="7030A0"/>
              </a:solidFill>
            </a:endParaRPr>
          </a:p>
          <a:p>
            <a:pPr algn="just"/>
            <a:r>
              <a:rPr lang="tr-TR" i="1" dirty="0" err="1" smtClean="0"/>
              <a:t>Abies</a:t>
            </a:r>
            <a:r>
              <a:rPr lang="tr-TR" i="1" dirty="0" smtClean="0"/>
              <a:t> </a:t>
            </a:r>
            <a:r>
              <a:rPr lang="tr-TR" i="1" dirty="0" err="1" smtClean="0"/>
              <a:t>cilicica</a:t>
            </a:r>
            <a:r>
              <a:rPr lang="tr-TR" dirty="0" smtClean="0"/>
              <a:t> (Ant. &amp; </a:t>
            </a:r>
            <a:r>
              <a:rPr lang="tr-TR" dirty="0" err="1" smtClean="0"/>
              <a:t>Kotschy</a:t>
            </a:r>
            <a:r>
              <a:rPr lang="tr-TR" dirty="0" smtClean="0"/>
              <a:t>) Car. </a:t>
            </a:r>
            <a:r>
              <a:rPr lang="tr-TR" dirty="0" err="1" smtClean="0"/>
              <a:t>subsp</a:t>
            </a:r>
            <a:r>
              <a:rPr lang="tr-TR" dirty="0" smtClean="0"/>
              <a:t>. </a:t>
            </a:r>
            <a:r>
              <a:rPr lang="tr-TR" i="1" dirty="0" err="1" smtClean="0"/>
              <a:t>cilicica</a:t>
            </a:r>
            <a:r>
              <a:rPr lang="tr-TR" dirty="0" smtClean="0"/>
              <a:t>, 1200-2000 m., (Dağ) Doğu Akdeniz elementi</a:t>
            </a:r>
            <a:endParaRPr lang="tr-TR" b="1" dirty="0" smtClean="0"/>
          </a:p>
          <a:p>
            <a:pPr algn="just" hangingPunct="0"/>
            <a:r>
              <a:rPr lang="tr-TR" i="1" dirty="0" err="1" smtClean="0"/>
              <a:t>Abies</a:t>
            </a:r>
            <a:r>
              <a:rPr lang="tr-TR" i="1" dirty="0" smtClean="0"/>
              <a:t> </a:t>
            </a:r>
            <a:r>
              <a:rPr lang="tr-TR" i="1" dirty="0" err="1" smtClean="0"/>
              <a:t>cilicica</a:t>
            </a:r>
            <a:r>
              <a:rPr lang="tr-TR" dirty="0" smtClean="0"/>
              <a:t> (Ant. &amp; </a:t>
            </a:r>
            <a:r>
              <a:rPr lang="tr-TR" dirty="0" err="1" smtClean="0"/>
              <a:t>Kotschy</a:t>
            </a:r>
            <a:r>
              <a:rPr lang="tr-TR" dirty="0" smtClean="0"/>
              <a:t>) Car. </a:t>
            </a:r>
            <a:r>
              <a:rPr lang="tr-TR" dirty="0" err="1" smtClean="0"/>
              <a:t>subsp</a:t>
            </a:r>
            <a:r>
              <a:rPr lang="tr-TR" dirty="0" smtClean="0"/>
              <a:t>. </a:t>
            </a:r>
            <a:r>
              <a:rPr lang="tr-TR" i="1" dirty="0" err="1" smtClean="0"/>
              <a:t>isaurica</a:t>
            </a:r>
            <a:r>
              <a:rPr lang="tr-TR" dirty="0" smtClean="0"/>
              <a:t> </a:t>
            </a:r>
            <a:r>
              <a:rPr lang="tr-TR" dirty="0" err="1" smtClean="0"/>
              <a:t>Coode</a:t>
            </a:r>
            <a:r>
              <a:rPr lang="tr-TR" dirty="0" smtClean="0"/>
              <a:t> &amp; </a:t>
            </a:r>
            <a:r>
              <a:rPr lang="tr-TR" dirty="0" err="1" smtClean="0"/>
              <a:t>Cullen</a:t>
            </a:r>
            <a:r>
              <a:rPr lang="tr-TR" dirty="0" smtClean="0"/>
              <a:t> 1000-2000 m., endemik, Doğu Akdeniz elementi</a:t>
            </a:r>
          </a:p>
          <a:p>
            <a:pPr algn="just" hangingPunct="0"/>
            <a:r>
              <a:rPr lang="tr-TR" i="1" dirty="0" err="1" smtClean="0"/>
              <a:t>Cedrus</a:t>
            </a:r>
            <a:r>
              <a:rPr lang="tr-TR" i="1" dirty="0" smtClean="0"/>
              <a:t> </a:t>
            </a:r>
            <a:r>
              <a:rPr lang="tr-TR" i="1" dirty="0" err="1" smtClean="0"/>
              <a:t>libani</a:t>
            </a:r>
            <a:r>
              <a:rPr lang="tr-TR" dirty="0" smtClean="0"/>
              <a:t> A.</a:t>
            </a:r>
            <a:r>
              <a:rPr lang="tr-TR" dirty="0" err="1" smtClean="0"/>
              <a:t>Rich</a:t>
            </a:r>
            <a:r>
              <a:rPr lang="tr-TR" dirty="0" smtClean="0"/>
              <a:t>., 1000-2000 m., Akdeniz elementi</a:t>
            </a:r>
          </a:p>
          <a:p>
            <a:pPr algn="just" hangingPunct="0"/>
            <a:r>
              <a:rPr lang="tr-TR" i="1" dirty="0" err="1" smtClean="0"/>
              <a:t>Pinus</a:t>
            </a:r>
            <a:r>
              <a:rPr lang="tr-TR" i="1" dirty="0" smtClean="0"/>
              <a:t> </a:t>
            </a:r>
            <a:r>
              <a:rPr lang="tr-TR" i="1" dirty="0" err="1" smtClean="0"/>
              <a:t>brutia</a:t>
            </a:r>
            <a:r>
              <a:rPr lang="tr-TR" dirty="0" smtClean="0"/>
              <a:t> Ten., 0-1200 m., Doğu Akdeniz elementi</a:t>
            </a:r>
          </a:p>
          <a:p>
            <a:pPr algn="just" hangingPunct="0"/>
            <a:r>
              <a:rPr lang="tr-TR" i="1" dirty="0" err="1" smtClean="0"/>
              <a:t>Linum</a:t>
            </a:r>
            <a:r>
              <a:rPr lang="tr-TR" i="1" dirty="0" smtClean="0"/>
              <a:t> </a:t>
            </a:r>
            <a:r>
              <a:rPr lang="tr-TR" i="1" dirty="0" err="1" smtClean="0"/>
              <a:t>corymbulosum</a:t>
            </a:r>
            <a:r>
              <a:rPr lang="tr-TR" dirty="0" smtClean="0"/>
              <a:t> </a:t>
            </a:r>
            <a:r>
              <a:rPr lang="tr-TR" dirty="0" err="1" smtClean="0"/>
              <a:t>Reichb</a:t>
            </a:r>
            <a:r>
              <a:rPr lang="tr-TR" dirty="0" smtClean="0"/>
              <a:t>., 0-650 m., Akdeniz elementi</a:t>
            </a:r>
          </a:p>
          <a:p>
            <a:pPr hangingPunct="0">
              <a:buNone/>
            </a:pPr>
            <a:endParaRPr lang="tr-TR" dirty="0" smtClean="0"/>
          </a:p>
          <a:p>
            <a:endParaRPr lang="tr-TR" dirty="0"/>
          </a:p>
        </p:txBody>
      </p:sp>
    </p:spTree>
    <p:extLst>
      <p:ext uri="{BB962C8B-B14F-4D97-AF65-F5344CB8AC3E}">
        <p14:creationId xmlns:p14="http://schemas.microsoft.com/office/powerpoint/2010/main" val="298733889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47528" y="1052736"/>
            <a:ext cx="8363272" cy="5043264"/>
          </a:xfrm>
        </p:spPr>
        <p:txBody>
          <a:bodyPr/>
          <a:lstStyle/>
          <a:p>
            <a:pPr algn="ctr" hangingPunct="0">
              <a:buNone/>
            </a:pPr>
            <a:r>
              <a:rPr lang="tr-TR" b="1" dirty="0" smtClean="0">
                <a:solidFill>
                  <a:srgbClr val="7030A0"/>
                </a:solidFill>
              </a:rPr>
              <a:t>Avrupa-Sibirya elementi olan karakteristik bitkiler</a:t>
            </a:r>
          </a:p>
          <a:p>
            <a:pPr hangingPunct="0">
              <a:buNone/>
            </a:pPr>
            <a:endParaRPr lang="tr-TR" dirty="0" smtClean="0"/>
          </a:p>
          <a:p>
            <a:pPr algn="just" hangingPunct="0"/>
            <a:r>
              <a:rPr lang="en-US" i="1" dirty="0" err="1" smtClean="0"/>
              <a:t>Abies</a:t>
            </a:r>
            <a:r>
              <a:rPr lang="en-US" i="1" dirty="0" smtClean="0"/>
              <a:t> </a:t>
            </a:r>
            <a:r>
              <a:rPr lang="en-US" i="1" dirty="0" err="1" smtClean="0"/>
              <a:t>nordmanniana</a:t>
            </a:r>
            <a:r>
              <a:rPr lang="en-US" dirty="0" smtClean="0"/>
              <a:t> (</a:t>
            </a:r>
            <a:r>
              <a:rPr lang="en-US" dirty="0" err="1" smtClean="0"/>
              <a:t>Stev</a:t>
            </a:r>
            <a:r>
              <a:rPr lang="en-US" dirty="0" smtClean="0"/>
              <a:t>.) </a:t>
            </a:r>
            <a:r>
              <a:rPr lang="en-US" dirty="0" err="1" smtClean="0"/>
              <a:t>Spach</a:t>
            </a:r>
            <a:r>
              <a:rPr lang="en-US" dirty="0" smtClean="0"/>
              <a:t>. subsp. </a:t>
            </a:r>
            <a:r>
              <a:rPr lang="en-US" i="1" dirty="0" err="1" smtClean="0"/>
              <a:t>nordmanniana</a:t>
            </a:r>
            <a:r>
              <a:rPr lang="en-US" dirty="0" smtClean="0"/>
              <a:t>, 1200-2000 m., </a:t>
            </a:r>
            <a:r>
              <a:rPr lang="en-US" dirty="0" err="1" smtClean="0"/>
              <a:t>Öksin</a:t>
            </a:r>
            <a:r>
              <a:rPr lang="en-US" dirty="0" smtClean="0"/>
              <a:t> </a:t>
            </a:r>
            <a:r>
              <a:rPr lang="en-US" dirty="0" err="1" smtClean="0"/>
              <a:t>elementi</a:t>
            </a:r>
            <a:endParaRPr lang="tr-TR" dirty="0" smtClean="0"/>
          </a:p>
          <a:p>
            <a:pPr algn="just" hangingPunct="0"/>
            <a:r>
              <a:rPr lang="en-US" i="1" dirty="0" err="1" smtClean="0"/>
              <a:t>Abies</a:t>
            </a:r>
            <a:r>
              <a:rPr lang="en-US" i="1" dirty="0" smtClean="0"/>
              <a:t> </a:t>
            </a:r>
            <a:r>
              <a:rPr lang="en-US" i="1" dirty="0" err="1" smtClean="0"/>
              <a:t>nordmanniana</a:t>
            </a:r>
            <a:r>
              <a:rPr lang="en-US" dirty="0" smtClean="0"/>
              <a:t> (</a:t>
            </a:r>
            <a:r>
              <a:rPr lang="en-US" dirty="0" err="1" smtClean="0"/>
              <a:t>Stev</a:t>
            </a:r>
            <a:r>
              <a:rPr lang="en-US" dirty="0" smtClean="0"/>
              <a:t>.) </a:t>
            </a:r>
            <a:r>
              <a:rPr lang="en-US" dirty="0" err="1" smtClean="0"/>
              <a:t>Spach</a:t>
            </a:r>
            <a:r>
              <a:rPr lang="en-US" dirty="0" smtClean="0"/>
              <a:t>. subsp. </a:t>
            </a:r>
            <a:r>
              <a:rPr lang="en-US" i="1" dirty="0" err="1" smtClean="0"/>
              <a:t>bornmuelleriana</a:t>
            </a:r>
            <a:r>
              <a:rPr lang="en-US" dirty="0" smtClean="0"/>
              <a:t> (</a:t>
            </a:r>
            <a:r>
              <a:rPr lang="en-US" dirty="0" err="1" smtClean="0"/>
              <a:t>Mattf</a:t>
            </a:r>
            <a:r>
              <a:rPr lang="en-US" dirty="0" smtClean="0"/>
              <a:t>.) Coode &amp; Cullen, </a:t>
            </a:r>
            <a:endParaRPr lang="tr-TR" dirty="0" smtClean="0"/>
          </a:p>
          <a:p>
            <a:pPr algn="just" hangingPunct="0"/>
            <a:r>
              <a:rPr lang="en-US" dirty="0" smtClean="0"/>
              <a:t>0-1940 m., </a:t>
            </a:r>
            <a:r>
              <a:rPr lang="en-US" dirty="0" err="1" smtClean="0"/>
              <a:t>endemik</a:t>
            </a:r>
            <a:r>
              <a:rPr lang="en-US" dirty="0" smtClean="0"/>
              <a:t>, </a:t>
            </a:r>
            <a:r>
              <a:rPr lang="en-US" dirty="0" err="1" smtClean="0"/>
              <a:t>Öksin</a:t>
            </a:r>
            <a:r>
              <a:rPr lang="en-US" dirty="0" smtClean="0"/>
              <a:t> </a:t>
            </a:r>
            <a:r>
              <a:rPr lang="en-US" dirty="0" err="1" smtClean="0"/>
              <a:t>elementi</a:t>
            </a:r>
            <a:endParaRPr lang="tr-TR" dirty="0" smtClean="0"/>
          </a:p>
          <a:p>
            <a:pPr algn="just" hangingPunct="0"/>
            <a:r>
              <a:rPr lang="en-US" i="1" dirty="0" err="1" smtClean="0"/>
              <a:t>Pinus</a:t>
            </a:r>
            <a:r>
              <a:rPr lang="en-US" i="1" dirty="0" smtClean="0"/>
              <a:t> </a:t>
            </a:r>
            <a:r>
              <a:rPr lang="en-US" i="1" dirty="0" err="1" smtClean="0"/>
              <a:t>sylvestris</a:t>
            </a:r>
            <a:r>
              <a:rPr lang="en-US" dirty="0" smtClean="0"/>
              <a:t> L., 100-2500 m., </a:t>
            </a:r>
            <a:r>
              <a:rPr lang="en-US" dirty="0" err="1" smtClean="0"/>
              <a:t>Avrupa-Sibirya</a:t>
            </a:r>
            <a:r>
              <a:rPr lang="en-US" dirty="0" smtClean="0"/>
              <a:t> </a:t>
            </a:r>
            <a:r>
              <a:rPr lang="en-US" dirty="0" err="1" smtClean="0"/>
              <a:t>elementi</a:t>
            </a:r>
            <a:endParaRPr lang="tr-TR" dirty="0" smtClean="0"/>
          </a:p>
          <a:p>
            <a:pPr algn="just" hangingPunct="0"/>
            <a:r>
              <a:rPr lang="en-US" i="1" dirty="0" err="1" smtClean="0"/>
              <a:t>Vicia</a:t>
            </a:r>
            <a:r>
              <a:rPr lang="en-US" i="1" dirty="0" smtClean="0"/>
              <a:t> </a:t>
            </a:r>
            <a:r>
              <a:rPr lang="en-US" i="1" dirty="0" err="1" smtClean="0"/>
              <a:t>crocea</a:t>
            </a:r>
            <a:r>
              <a:rPr lang="en-US" dirty="0" smtClean="0"/>
              <a:t> (</a:t>
            </a:r>
            <a:r>
              <a:rPr lang="en-US" dirty="0" err="1" smtClean="0"/>
              <a:t>Desf</a:t>
            </a:r>
            <a:r>
              <a:rPr lang="en-US" dirty="0" smtClean="0"/>
              <a:t>.) B. </a:t>
            </a:r>
            <a:r>
              <a:rPr lang="en-US" dirty="0" err="1" smtClean="0"/>
              <a:t>Fedtsch</a:t>
            </a:r>
            <a:r>
              <a:rPr lang="en-US" dirty="0" smtClean="0"/>
              <a:t>, 30-2000 m., </a:t>
            </a:r>
            <a:r>
              <a:rPr lang="en-US" dirty="0" err="1" smtClean="0"/>
              <a:t>Hirkano-Öksin</a:t>
            </a:r>
            <a:r>
              <a:rPr lang="en-US" dirty="0" smtClean="0"/>
              <a:t> </a:t>
            </a:r>
            <a:r>
              <a:rPr lang="en-US" dirty="0" err="1" smtClean="0"/>
              <a:t>elementi</a:t>
            </a:r>
            <a:endParaRPr lang="tr-TR" dirty="0" smtClean="0"/>
          </a:p>
          <a:p>
            <a:endParaRPr lang="tr-TR" dirty="0"/>
          </a:p>
        </p:txBody>
      </p:sp>
    </p:spTree>
    <p:extLst>
      <p:ext uri="{BB962C8B-B14F-4D97-AF65-F5344CB8AC3E}">
        <p14:creationId xmlns:p14="http://schemas.microsoft.com/office/powerpoint/2010/main" val="34971537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81200" y="1772816"/>
            <a:ext cx="8229600" cy="4323184"/>
          </a:xfrm>
        </p:spPr>
        <p:txBody>
          <a:bodyPr/>
          <a:lstStyle/>
          <a:p>
            <a:pPr algn="ctr" hangingPunct="0">
              <a:buNone/>
            </a:pPr>
            <a:r>
              <a:rPr lang="tr-TR" b="1" dirty="0" smtClean="0">
                <a:solidFill>
                  <a:srgbClr val="7030A0"/>
                </a:solidFill>
              </a:rPr>
              <a:t>İ</a:t>
            </a:r>
            <a:r>
              <a:rPr lang="de-DE" b="1" dirty="0" smtClean="0">
                <a:solidFill>
                  <a:srgbClr val="7030A0"/>
                </a:solidFill>
              </a:rPr>
              <a:t>ran-Turan </a:t>
            </a:r>
            <a:r>
              <a:rPr lang="de-DE" b="1" dirty="0" err="1" smtClean="0">
                <a:solidFill>
                  <a:srgbClr val="7030A0"/>
                </a:solidFill>
              </a:rPr>
              <a:t>elementi</a:t>
            </a:r>
            <a:r>
              <a:rPr lang="de-DE" b="1" dirty="0" smtClean="0">
                <a:solidFill>
                  <a:srgbClr val="7030A0"/>
                </a:solidFill>
              </a:rPr>
              <a:t> </a:t>
            </a:r>
            <a:r>
              <a:rPr lang="de-DE" b="1" dirty="0" err="1" smtClean="0">
                <a:solidFill>
                  <a:srgbClr val="7030A0"/>
                </a:solidFill>
              </a:rPr>
              <a:t>olan</a:t>
            </a:r>
            <a:r>
              <a:rPr lang="de-DE" b="1" dirty="0" smtClean="0">
                <a:solidFill>
                  <a:srgbClr val="7030A0"/>
                </a:solidFill>
              </a:rPr>
              <a:t> </a:t>
            </a:r>
            <a:r>
              <a:rPr lang="de-DE" b="1" dirty="0" err="1" smtClean="0">
                <a:solidFill>
                  <a:srgbClr val="7030A0"/>
                </a:solidFill>
              </a:rPr>
              <a:t>karakteristik</a:t>
            </a:r>
            <a:r>
              <a:rPr lang="de-DE" b="1" dirty="0" smtClean="0">
                <a:solidFill>
                  <a:srgbClr val="7030A0"/>
                </a:solidFill>
              </a:rPr>
              <a:t> </a:t>
            </a:r>
            <a:r>
              <a:rPr lang="de-DE" b="1" dirty="0" err="1" smtClean="0">
                <a:solidFill>
                  <a:srgbClr val="7030A0"/>
                </a:solidFill>
              </a:rPr>
              <a:t>bitkiler</a:t>
            </a:r>
            <a:endParaRPr lang="tr-TR" b="1" dirty="0" smtClean="0">
              <a:solidFill>
                <a:srgbClr val="7030A0"/>
              </a:solidFill>
            </a:endParaRPr>
          </a:p>
          <a:p>
            <a:pPr hangingPunct="0">
              <a:buNone/>
            </a:pPr>
            <a:endParaRPr lang="tr-TR" dirty="0" smtClean="0"/>
          </a:p>
          <a:p>
            <a:pPr algn="just" hangingPunct="0"/>
            <a:r>
              <a:rPr lang="tr-TR" i="1" dirty="0" err="1" smtClean="0"/>
              <a:t>Veronica</a:t>
            </a:r>
            <a:r>
              <a:rPr lang="tr-TR" i="1" dirty="0" smtClean="0"/>
              <a:t> </a:t>
            </a:r>
            <a:r>
              <a:rPr lang="tr-TR" i="1" dirty="0" err="1" smtClean="0"/>
              <a:t>bozakmanii</a:t>
            </a:r>
            <a:r>
              <a:rPr lang="tr-TR" dirty="0" smtClean="0"/>
              <a:t> C.A. </a:t>
            </a:r>
            <a:r>
              <a:rPr lang="tr-TR" dirty="0" err="1" smtClean="0"/>
              <a:t>Fischer</a:t>
            </a:r>
            <a:r>
              <a:rPr lang="tr-TR" dirty="0" smtClean="0"/>
              <a:t>, 700-2500 m.,Iran-Turan elementi</a:t>
            </a:r>
          </a:p>
          <a:p>
            <a:endParaRPr lang="tr-TR" dirty="0"/>
          </a:p>
        </p:txBody>
      </p:sp>
    </p:spTree>
    <p:extLst>
      <p:ext uri="{BB962C8B-B14F-4D97-AF65-F5344CB8AC3E}">
        <p14:creationId xmlns:p14="http://schemas.microsoft.com/office/powerpoint/2010/main" val="25600477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75520" y="476672"/>
            <a:ext cx="8640960" cy="6048672"/>
          </a:xfrm>
        </p:spPr>
        <p:txBody>
          <a:bodyPr numCol="3">
            <a:normAutofit fontScale="47500" lnSpcReduction="20000"/>
          </a:bodyPr>
          <a:lstStyle/>
          <a:p>
            <a:pPr algn="ctr" hangingPunct="0">
              <a:buNone/>
            </a:pPr>
            <a:r>
              <a:rPr lang="tr-TR" dirty="0" smtClean="0"/>
              <a:t>	</a:t>
            </a:r>
            <a:r>
              <a:rPr lang="tr-TR" sz="3300" b="1" dirty="0">
                <a:solidFill>
                  <a:srgbClr val="7030A0"/>
                </a:solidFill>
              </a:rPr>
              <a:t>2.2.3.4. Farklı Orman Habitatlarında Bulunabilen Karakteristik Bitkiler</a:t>
            </a:r>
          </a:p>
          <a:p>
            <a:pPr hangingPunct="0">
              <a:buNone/>
            </a:pPr>
            <a:endParaRPr lang="tr-TR" dirty="0" smtClean="0"/>
          </a:p>
          <a:p>
            <a:pPr hangingPunct="0"/>
            <a:r>
              <a:rPr lang="en-US" i="1" dirty="0" err="1" smtClean="0"/>
              <a:t>Dryopteris</a:t>
            </a:r>
            <a:r>
              <a:rPr lang="en-US" i="1" dirty="0" smtClean="0"/>
              <a:t> </a:t>
            </a:r>
            <a:r>
              <a:rPr lang="en-US" i="1" dirty="0" err="1" smtClean="0"/>
              <a:t>filix-mas</a:t>
            </a:r>
            <a:r>
              <a:rPr lang="en-US" dirty="0" smtClean="0"/>
              <a:t> (L.) Schott, 1000-1100 m.</a:t>
            </a:r>
            <a:endParaRPr lang="tr-TR" dirty="0" smtClean="0"/>
          </a:p>
          <a:p>
            <a:pPr hangingPunct="0"/>
            <a:r>
              <a:rPr lang="en-US" i="1" dirty="0" err="1" smtClean="0"/>
              <a:t>Juniperus</a:t>
            </a:r>
            <a:r>
              <a:rPr lang="en-US" i="1" dirty="0" smtClean="0"/>
              <a:t> </a:t>
            </a:r>
            <a:r>
              <a:rPr lang="en-US" i="1" dirty="0" err="1" smtClean="0"/>
              <a:t>oxycedrus</a:t>
            </a:r>
            <a:r>
              <a:rPr lang="en-US" dirty="0" smtClean="0"/>
              <a:t> L. subsp</a:t>
            </a:r>
            <a:r>
              <a:rPr lang="en-US" i="1" dirty="0" smtClean="0"/>
              <a:t>. </a:t>
            </a:r>
            <a:r>
              <a:rPr lang="en-US" i="1" dirty="0" err="1" smtClean="0"/>
              <a:t>oxycedrus</a:t>
            </a:r>
            <a:r>
              <a:rPr lang="en-US" dirty="0" smtClean="0"/>
              <a:t>, 0-1800 m.</a:t>
            </a:r>
            <a:endParaRPr lang="tr-TR" dirty="0" smtClean="0"/>
          </a:p>
          <a:p>
            <a:pPr hangingPunct="0"/>
            <a:r>
              <a:rPr lang="de-DE" i="1" dirty="0" smtClean="0"/>
              <a:t>Juniperus </a:t>
            </a:r>
            <a:r>
              <a:rPr lang="de-DE" i="1" dirty="0" err="1" smtClean="0"/>
              <a:t>foetidissima</a:t>
            </a:r>
            <a:r>
              <a:rPr lang="de-DE" dirty="0" smtClean="0"/>
              <a:t> </a:t>
            </a:r>
            <a:r>
              <a:rPr lang="de-DE" dirty="0" err="1" smtClean="0"/>
              <a:t>Willd</a:t>
            </a:r>
            <a:r>
              <a:rPr lang="de-DE" dirty="0" smtClean="0"/>
              <a:t>., 700-1900 m.</a:t>
            </a:r>
            <a:endParaRPr lang="tr-TR" dirty="0" smtClean="0"/>
          </a:p>
          <a:p>
            <a:pPr hangingPunct="0"/>
            <a:r>
              <a:rPr lang="de-DE" i="1" dirty="0" smtClean="0"/>
              <a:t>Anemone </a:t>
            </a:r>
            <a:r>
              <a:rPr lang="de-DE" i="1" dirty="0" err="1" smtClean="0"/>
              <a:t>blanda</a:t>
            </a:r>
            <a:r>
              <a:rPr lang="de-DE" dirty="0" smtClean="0"/>
              <a:t> Schott &amp; </a:t>
            </a:r>
            <a:r>
              <a:rPr lang="de-DE" dirty="0" err="1" smtClean="0"/>
              <a:t>Kotschy</a:t>
            </a:r>
            <a:endParaRPr lang="tr-TR" dirty="0" smtClean="0"/>
          </a:p>
          <a:p>
            <a:pPr hangingPunct="0"/>
            <a:r>
              <a:rPr lang="en-US" i="1" dirty="0" err="1" smtClean="0"/>
              <a:t>Turritis</a:t>
            </a:r>
            <a:r>
              <a:rPr lang="en-US" i="1" dirty="0" smtClean="0"/>
              <a:t> </a:t>
            </a:r>
            <a:r>
              <a:rPr lang="en-US" i="1" dirty="0" err="1" smtClean="0"/>
              <a:t>laxa</a:t>
            </a:r>
            <a:r>
              <a:rPr lang="en-US" dirty="0" smtClean="0"/>
              <a:t> (</a:t>
            </a:r>
            <a:r>
              <a:rPr lang="en-US" dirty="0" err="1" smtClean="0"/>
              <a:t>Sibth</a:t>
            </a:r>
            <a:r>
              <a:rPr lang="en-US" dirty="0" smtClean="0"/>
              <a:t>. &amp; Sm.) Hayek, 1200-1650 m.</a:t>
            </a:r>
            <a:endParaRPr lang="tr-TR" dirty="0" smtClean="0"/>
          </a:p>
          <a:p>
            <a:pPr hangingPunct="0"/>
            <a:r>
              <a:rPr lang="en-US" i="1" dirty="0" err="1" smtClean="0"/>
              <a:t>Fibigia</a:t>
            </a:r>
            <a:r>
              <a:rPr lang="en-US" i="1" dirty="0" smtClean="0"/>
              <a:t> </a:t>
            </a:r>
            <a:r>
              <a:rPr lang="en-US" i="1" dirty="0" err="1" smtClean="0"/>
              <a:t>eriocarpa</a:t>
            </a:r>
            <a:r>
              <a:rPr lang="en-US" dirty="0" smtClean="0"/>
              <a:t> (DC.) </a:t>
            </a:r>
            <a:r>
              <a:rPr lang="en-US" dirty="0" err="1" smtClean="0"/>
              <a:t>Boiss</a:t>
            </a:r>
            <a:r>
              <a:rPr lang="en-US" dirty="0" smtClean="0"/>
              <a:t>., 100-2000 m.</a:t>
            </a:r>
            <a:endParaRPr lang="tr-TR" dirty="0" smtClean="0"/>
          </a:p>
          <a:p>
            <a:pPr hangingPunct="0"/>
            <a:r>
              <a:rPr lang="en-US" i="1" dirty="0" smtClean="0"/>
              <a:t>Alyssum </a:t>
            </a:r>
            <a:r>
              <a:rPr lang="en-US" i="1" dirty="0" err="1" smtClean="0"/>
              <a:t>murale</a:t>
            </a:r>
            <a:r>
              <a:rPr lang="en-US" dirty="0" smtClean="0"/>
              <a:t> </a:t>
            </a:r>
            <a:r>
              <a:rPr lang="en-US" dirty="0" err="1" smtClean="0"/>
              <a:t>Waldst</a:t>
            </a:r>
            <a:r>
              <a:rPr lang="en-US" dirty="0" smtClean="0"/>
              <a:t>. &amp; Kit. var. </a:t>
            </a:r>
            <a:r>
              <a:rPr lang="en-US" i="1" dirty="0" err="1" smtClean="0"/>
              <a:t>murale</a:t>
            </a:r>
            <a:r>
              <a:rPr lang="en-US" dirty="0" smtClean="0"/>
              <a:t>, 0-2300 m.</a:t>
            </a:r>
            <a:endParaRPr lang="tr-TR" dirty="0" smtClean="0"/>
          </a:p>
          <a:p>
            <a:pPr hangingPunct="0"/>
            <a:r>
              <a:rPr lang="en-US" i="1" dirty="0" smtClean="0"/>
              <a:t>Polygala </a:t>
            </a:r>
            <a:r>
              <a:rPr lang="en-US" i="1" dirty="0" err="1" smtClean="0"/>
              <a:t>supina</a:t>
            </a:r>
            <a:r>
              <a:rPr lang="en-US" dirty="0" smtClean="0"/>
              <a:t> </a:t>
            </a:r>
            <a:r>
              <a:rPr lang="en-US" dirty="0" err="1" smtClean="0"/>
              <a:t>Schreb</a:t>
            </a:r>
            <a:r>
              <a:rPr lang="en-US" dirty="0" smtClean="0"/>
              <a:t>., 0-2500 m.</a:t>
            </a:r>
            <a:endParaRPr lang="tr-TR" dirty="0" smtClean="0"/>
          </a:p>
          <a:p>
            <a:pPr hangingPunct="0"/>
            <a:r>
              <a:rPr lang="en-US" i="1" dirty="0" err="1" smtClean="0"/>
              <a:t>Telephium</a:t>
            </a:r>
            <a:r>
              <a:rPr lang="en-US" i="1" dirty="0" smtClean="0"/>
              <a:t> </a:t>
            </a:r>
            <a:r>
              <a:rPr lang="en-US" i="1" dirty="0" err="1" smtClean="0"/>
              <a:t>imperati</a:t>
            </a:r>
            <a:r>
              <a:rPr lang="en-US" dirty="0" smtClean="0"/>
              <a:t> L. subsp. </a:t>
            </a:r>
            <a:r>
              <a:rPr lang="en-US" i="1" dirty="0" err="1" smtClean="0"/>
              <a:t>orientale</a:t>
            </a:r>
            <a:r>
              <a:rPr lang="en-US" dirty="0" smtClean="0"/>
              <a:t> (</a:t>
            </a:r>
            <a:r>
              <a:rPr lang="en-US" dirty="0" err="1" smtClean="0"/>
              <a:t>Boiss</a:t>
            </a:r>
            <a:r>
              <a:rPr lang="en-US" dirty="0" smtClean="0"/>
              <a:t>.) Nyman, 400-2200 m.</a:t>
            </a:r>
            <a:endParaRPr lang="tr-TR" dirty="0" smtClean="0"/>
          </a:p>
          <a:p>
            <a:pPr hangingPunct="0"/>
            <a:r>
              <a:rPr lang="en-US" i="1" dirty="0" err="1" smtClean="0"/>
              <a:t>Silene</a:t>
            </a:r>
            <a:r>
              <a:rPr lang="en-US" i="1" dirty="0" smtClean="0"/>
              <a:t> </a:t>
            </a:r>
            <a:r>
              <a:rPr lang="en-US" i="1" dirty="0" err="1" smtClean="0"/>
              <a:t>italica</a:t>
            </a:r>
            <a:r>
              <a:rPr lang="en-US" dirty="0" smtClean="0"/>
              <a:t> (L.) Pers., 650-2400 m.</a:t>
            </a:r>
            <a:endParaRPr lang="tr-TR" dirty="0" smtClean="0"/>
          </a:p>
          <a:p>
            <a:pPr hangingPunct="0"/>
            <a:r>
              <a:rPr lang="en-US" i="1" dirty="0" err="1" smtClean="0"/>
              <a:t>Silene</a:t>
            </a:r>
            <a:r>
              <a:rPr lang="en-US" i="1" dirty="0" smtClean="0"/>
              <a:t> </a:t>
            </a:r>
            <a:r>
              <a:rPr lang="en-US" i="1" dirty="0" err="1" smtClean="0"/>
              <a:t>vulgaris</a:t>
            </a:r>
            <a:r>
              <a:rPr lang="en-US" dirty="0" smtClean="0"/>
              <a:t> (</a:t>
            </a:r>
            <a:r>
              <a:rPr lang="en-US" dirty="0" err="1" smtClean="0"/>
              <a:t>Moench</a:t>
            </a:r>
            <a:r>
              <a:rPr lang="en-US" dirty="0" smtClean="0"/>
              <a:t>.) </a:t>
            </a:r>
            <a:r>
              <a:rPr lang="en-US" dirty="0" err="1" smtClean="0"/>
              <a:t>Garcke</a:t>
            </a:r>
            <a:r>
              <a:rPr lang="en-US" dirty="0" smtClean="0"/>
              <a:t> var. </a:t>
            </a:r>
            <a:r>
              <a:rPr lang="en-US" i="1" dirty="0" err="1" smtClean="0"/>
              <a:t>vulgaris</a:t>
            </a:r>
            <a:r>
              <a:rPr lang="en-US" dirty="0" smtClean="0"/>
              <a:t>, 0-1300 m.</a:t>
            </a:r>
            <a:endParaRPr lang="tr-TR" dirty="0" smtClean="0"/>
          </a:p>
          <a:p>
            <a:pPr hangingPunct="0"/>
            <a:r>
              <a:rPr lang="en-US" i="1" dirty="0" err="1" smtClean="0"/>
              <a:t>Silene</a:t>
            </a:r>
            <a:r>
              <a:rPr lang="en-US" i="1" dirty="0" smtClean="0"/>
              <a:t> </a:t>
            </a:r>
            <a:r>
              <a:rPr lang="en-US" i="1" dirty="0" err="1" smtClean="0"/>
              <a:t>compacta</a:t>
            </a:r>
            <a:r>
              <a:rPr lang="en-US" dirty="0" smtClean="0"/>
              <a:t> Fischer, 0-2100 m.</a:t>
            </a:r>
            <a:endParaRPr lang="tr-TR"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r>
              <a:rPr lang="en-US" i="1" dirty="0" err="1" smtClean="0"/>
              <a:t>Hypericum</a:t>
            </a:r>
            <a:r>
              <a:rPr lang="en-US" i="1" dirty="0" smtClean="0"/>
              <a:t> </a:t>
            </a:r>
            <a:r>
              <a:rPr lang="en-US" i="1" dirty="0" err="1" smtClean="0"/>
              <a:t>orientale</a:t>
            </a:r>
            <a:r>
              <a:rPr lang="en-US" dirty="0" smtClean="0"/>
              <a:t> L., 0-2300 m.</a:t>
            </a:r>
            <a:endParaRPr lang="tr-TR" i="1" dirty="0" smtClean="0"/>
          </a:p>
          <a:p>
            <a:pPr hangingPunct="0"/>
            <a:r>
              <a:rPr lang="en-US" i="1" dirty="0" err="1" smtClean="0"/>
              <a:t>Hypericum</a:t>
            </a:r>
            <a:r>
              <a:rPr lang="en-US" i="1" dirty="0" smtClean="0"/>
              <a:t> </a:t>
            </a:r>
            <a:r>
              <a:rPr lang="en-US" i="1" dirty="0" err="1" smtClean="0"/>
              <a:t>perforatum</a:t>
            </a:r>
            <a:r>
              <a:rPr lang="en-US" dirty="0" smtClean="0"/>
              <a:t> L., 0-2500 m.</a:t>
            </a:r>
            <a:endParaRPr lang="tr-TR" dirty="0" smtClean="0"/>
          </a:p>
          <a:p>
            <a:pPr hangingPunct="0"/>
            <a:r>
              <a:rPr lang="en-US" i="1" dirty="0" err="1" smtClean="0"/>
              <a:t>Malva</a:t>
            </a:r>
            <a:r>
              <a:rPr lang="en-US" i="1" dirty="0" smtClean="0"/>
              <a:t> </a:t>
            </a:r>
            <a:r>
              <a:rPr lang="en-US" i="1" dirty="0" err="1" smtClean="0"/>
              <a:t>sylvestris</a:t>
            </a:r>
            <a:r>
              <a:rPr lang="en-US" dirty="0" smtClean="0"/>
              <a:t> L., 0-500 m.</a:t>
            </a:r>
            <a:endParaRPr lang="tr-TR" dirty="0" smtClean="0"/>
          </a:p>
          <a:p>
            <a:pPr hangingPunct="0"/>
            <a:r>
              <a:rPr lang="fr-FR" i="1" dirty="0" err="1" smtClean="0"/>
              <a:t>Geranium</a:t>
            </a:r>
            <a:r>
              <a:rPr lang="fr-FR" i="1" dirty="0" smtClean="0"/>
              <a:t> </a:t>
            </a:r>
            <a:r>
              <a:rPr lang="fr-FR" i="1" dirty="0" err="1" smtClean="0"/>
              <a:t>pyrenaicum</a:t>
            </a:r>
            <a:r>
              <a:rPr lang="fr-FR" dirty="0" smtClean="0"/>
              <a:t> </a:t>
            </a:r>
            <a:r>
              <a:rPr lang="fr-FR" dirty="0" err="1" smtClean="0"/>
              <a:t>Burm</a:t>
            </a:r>
            <a:r>
              <a:rPr lang="fr-FR" dirty="0" smtClean="0"/>
              <a:t>., 50-2400 m.</a:t>
            </a:r>
            <a:endParaRPr lang="tr-TR" dirty="0" smtClean="0"/>
          </a:p>
          <a:p>
            <a:pPr hangingPunct="0"/>
            <a:r>
              <a:rPr lang="fr-FR" i="1" dirty="0" smtClean="0"/>
              <a:t>Acer </a:t>
            </a:r>
            <a:r>
              <a:rPr lang="fr-FR" i="1" dirty="0" err="1" smtClean="0"/>
              <a:t>campestre</a:t>
            </a:r>
            <a:r>
              <a:rPr lang="fr-FR" dirty="0" smtClean="0"/>
              <a:t> L., </a:t>
            </a:r>
            <a:r>
              <a:rPr lang="fr-FR" dirty="0" err="1" smtClean="0"/>
              <a:t>subsp</a:t>
            </a:r>
            <a:r>
              <a:rPr lang="fr-FR" dirty="0" smtClean="0"/>
              <a:t>. </a:t>
            </a:r>
            <a:r>
              <a:rPr lang="fr-FR" i="1" dirty="0" err="1" smtClean="0"/>
              <a:t>campestre</a:t>
            </a:r>
            <a:r>
              <a:rPr lang="fr-FR" dirty="0" smtClean="0"/>
              <a:t>, 0-1600 m.</a:t>
            </a:r>
            <a:endParaRPr lang="tr-TR" dirty="0" smtClean="0"/>
          </a:p>
          <a:p>
            <a:pPr hangingPunct="0"/>
            <a:r>
              <a:rPr lang="en-US" i="1" dirty="0" err="1" smtClean="0"/>
              <a:t>Colutea</a:t>
            </a:r>
            <a:r>
              <a:rPr lang="en-US" i="1" dirty="0" smtClean="0"/>
              <a:t> </a:t>
            </a:r>
            <a:r>
              <a:rPr lang="en-US" i="1" dirty="0" err="1" smtClean="0"/>
              <a:t>cilicica</a:t>
            </a:r>
            <a:r>
              <a:rPr lang="en-US" dirty="0" smtClean="0"/>
              <a:t> </a:t>
            </a:r>
            <a:r>
              <a:rPr lang="en-US" dirty="0" err="1" smtClean="0"/>
              <a:t>Boiss</a:t>
            </a:r>
            <a:r>
              <a:rPr lang="en-US" dirty="0" smtClean="0"/>
              <a:t>. &amp; Bal., 100-2000 m.</a:t>
            </a:r>
            <a:endParaRPr lang="tr-TR" dirty="0" smtClean="0"/>
          </a:p>
          <a:p>
            <a:pPr hangingPunct="0"/>
            <a:r>
              <a:rPr lang="en-US" i="1" dirty="0" err="1" smtClean="0"/>
              <a:t>Lathyrus</a:t>
            </a:r>
            <a:r>
              <a:rPr lang="en-US" i="1" dirty="0" smtClean="0"/>
              <a:t> </a:t>
            </a:r>
            <a:r>
              <a:rPr lang="en-US" i="1" dirty="0" err="1" smtClean="0"/>
              <a:t>tukhtensis</a:t>
            </a:r>
            <a:r>
              <a:rPr lang="en-US" dirty="0" smtClean="0"/>
              <a:t> </a:t>
            </a:r>
            <a:r>
              <a:rPr lang="en-US" dirty="0" err="1" smtClean="0"/>
              <a:t>Czecz</a:t>
            </a:r>
            <a:r>
              <a:rPr lang="en-US" dirty="0" smtClean="0"/>
              <a:t>., 700-2000 m. </a:t>
            </a:r>
            <a:r>
              <a:rPr lang="en-US" dirty="0" err="1" smtClean="0"/>
              <a:t>endemik</a:t>
            </a:r>
            <a:r>
              <a:rPr lang="en-US" dirty="0" smtClean="0"/>
              <a:t>,</a:t>
            </a:r>
            <a:endParaRPr lang="tr-TR" dirty="0" smtClean="0"/>
          </a:p>
          <a:p>
            <a:pPr hangingPunct="0"/>
            <a:r>
              <a:rPr lang="en-US" i="1" dirty="0" err="1" smtClean="0"/>
              <a:t>Lathyrus</a:t>
            </a:r>
            <a:r>
              <a:rPr lang="en-US" i="1" dirty="0" smtClean="0"/>
              <a:t> </a:t>
            </a:r>
            <a:r>
              <a:rPr lang="en-US" i="1" dirty="0" err="1" smtClean="0"/>
              <a:t>laxiflorus</a:t>
            </a:r>
            <a:r>
              <a:rPr lang="en-US" dirty="0" smtClean="0"/>
              <a:t> (</a:t>
            </a:r>
            <a:r>
              <a:rPr lang="en-US" dirty="0" err="1" smtClean="0"/>
              <a:t>Desf</a:t>
            </a:r>
            <a:r>
              <a:rPr lang="en-US" dirty="0" smtClean="0"/>
              <a:t>.) O. </a:t>
            </a:r>
            <a:r>
              <a:rPr lang="en-US" dirty="0" err="1" smtClean="0"/>
              <a:t>Kuntze</a:t>
            </a:r>
            <a:r>
              <a:rPr lang="en-US" dirty="0" smtClean="0"/>
              <a:t> subsp. </a:t>
            </a:r>
            <a:r>
              <a:rPr lang="en-US" i="1" dirty="0" err="1" smtClean="0"/>
              <a:t>laxiflorus</a:t>
            </a:r>
            <a:r>
              <a:rPr lang="en-US" dirty="0" smtClean="0"/>
              <a:t>, 0-1900 m.</a:t>
            </a:r>
            <a:endParaRPr lang="tr-TR" dirty="0" smtClean="0"/>
          </a:p>
          <a:p>
            <a:pPr hangingPunct="0"/>
            <a:r>
              <a:rPr lang="fr-FR" i="1" dirty="0" err="1" smtClean="0"/>
              <a:t>Lathyrus</a:t>
            </a:r>
            <a:r>
              <a:rPr lang="fr-FR" i="1" dirty="0" smtClean="0"/>
              <a:t> </a:t>
            </a:r>
            <a:r>
              <a:rPr lang="fr-FR" i="1" dirty="0" err="1" smtClean="0"/>
              <a:t>nissolia</a:t>
            </a:r>
            <a:r>
              <a:rPr lang="fr-FR" dirty="0" smtClean="0"/>
              <a:t> L., 0-1900 m.</a:t>
            </a:r>
            <a:endParaRPr lang="tr-TR" dirty="0" smtClean="0"/>
          </a:p>
          <a:p>
            <a:pPr hangingPunct="0"/>
            <a:r>
              <a:rPr lang="fr-FR" i="1" dirty="0" err="1" smtClean="0"/>
              <a:t>Fragaria</a:t>
            </a:r>
            <a:r>
              <a:rPr lang="fr-FR" i="1" dirty="0" smtClean="0"/>
              <a:t> </a:t>
            </a:r>
            <a:r>
              <a:rPr lang="fr-FR" i="1" dirty="0" err="1" smtClean="0"/>
              <a:t>vesca</a:t>
            </a:r>
            <a:r>
              <a:rPr lang="fr-FR" dirty="0" smtClean="0"/>
              <a:t> L., 200-2450 m.</a:t>
            </a:r>
            <a:endParaRPr lang="tr-TR" dirty="0" smtClean="0"/>
          </a:p>
          <a:p>
            <a:pPr hangingPunct="0"/>
            <a:r>
              <a:rPr lang="fr-FR" i="1" dirty="0" smtClean="0"/>
              <a:t>Rosa </a:t>
            </a:r>
            <a:r>
              <a:rPr lang="fr-FR" i="1" dirty="0" err="1" smtClean="0"/>
              <a:t>canina</a:t>
            </a:r>
            <a:r>
              <a:rPr lang="fr-FR" dirty="0" smtClean="0"/>
              <a:t> L., 30-2500 m.</a:t>
            </a:r>
            <a:endParaRPr lang="tr-TR" dirty="0" smtClean="0"/>
          </a:p>
          <a:p>
            <a:pPr hangingPunct="0"/>
            <a:r>
              <a:rPr lang="fr-FR" i="1" dirty="0" smtClean="0"/>
              <a:t>Crataegus </a:t>
            </a:r>
            <a:r>
              <a:rPr lang="fr-FR" i="1" dirty="0" err="1" smtClean="0"/>
              <a:t>tanacetifolia</a:t>
            </a:r>
            <a:r>
              <a:rPr lang="fr-FR" dirty="0" smtClean="0"/>
              <a:t> (</a:t>
            </a:r>
            <a:r>
              <a:rPr lang="fr-FR" dirty="0" err="1" smtClean="0"/>
              <a:t>Lam</a:t>
            </a:r>
            <a:r>
              <a:rPr lang="fr-FR" dirty="0" smtClean="0"/>
              <a:t>.) Pers., 800-1800 m. </a:t>
            </a:r>
            <a:r>
              <a:rPr lang="fr-FR" dirty="0" err="1" smtClean="0"/>
              <a:t>endemik</a:t>
            </a:r>
            <a:r>
              <a:rPr lang="fr-FR" dirty="0" smtClean="0"/>
              <a:t>,</a:t>
            </a:r>
            <a:endParaRPr lang="tr-TR" dirty="0" smtClean="0"/>
          </a:p>
          <a:p>
            <a:pPr hangingPunct="0"/>
            <a:r>
              <a:rPr lang="fr-FR" i="1" dirty="0" smtClean="0"/>
              <a:t>Crataegus </a:t>
            </a:r>
            <a:r>
              <a:rPr lang="fr-FR" i="1" dirty="0" err="1" smtClean="0"/>
              <a:t>orientalis</a:t>
            </a:r>
            <a:r>
              <a:rPr lang="fr-FR" dirty="0" smtClean="0"/>
              <a:t> Pallas ex </a:t>
            </a:r>
            <a:r>
              <a:rPr lang="fr-FR" dirty="0" err="1" smtClean="0"/>
              <a:t>Bieb</a:t>
            </a:r>
            <a:r>
              <a:rPr lang="fr-FR" dirty="0" smtClean="0"/>
              <a:t>. var. </a:t>
            </a:r>
            <a:r>
              <a:rPr lang="fr-FR" i="1" dirty="0" err="1" smtClean="0"/>
              <a:t>orientalis</a:t>
            </a:r>
            <a:r>
              <a:rPr lang="fr-FR" dirty="0" smtClean="0"/>
              <a:t>, 750-2240 m.</a:t>
            </a:r>
            <a:endParaRPr lang="tr-TR"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r>
              <a:rPr lang="fr-FR" i="1" dirty="0" smtClean="0"/>
              <a:t>Crataegus </a:t>
            </a:r>
            <a:r>
              <a:rPr lang="fr-FR" i="1" dirty="0" err="1" smtClean="0"/>
              <a:t>monogyna</a:t>
            </a:r>
            <a:r>
              <a:rPr lang="fr-FR" dirty="0" smtClean="0"/>
              <a:t> Jacq. </a:t>
            </a:r>
            <a:r>
              <a:rPr lang="fr-FR" dirty="0" err="1" smtClean="0"/>
              <a:t>subsp</a:t>
            </a:r>
            <a:r>
              <a:rPr lang="fr-FR" dirty="0" smtClean="0"/>
              <a:t>. </a:t>
            </a:r>
            <a:r>
              <a:rPr lang="fr-FR" i="1" dirty="0" err="1" smtClean="0"/>
              <a:t>monogyna</a:t>
            </a:r>
            <a:r>
              <a:rPr lang="fr-FR" dirty="0" smtClean="0"/>
              <a:t>, 0-1800 m.</a:t>
            </a:r>
            <a:endParaRPr lang="tr-TR" i="1" dirty="0" smtClean="0"/>
          </a:p>
          <a:p>
            <a:pPr hangingPunct="0"/>
            <a:r>
              <a:rPr lang="fr-FR" i="1" dirty="0" smtClean="0"/>
              <a:t>Malus </a:t>
            </a:r>
            <a:r>
              <a:rPr lang="fr-FR" i="1" dirty="0" err="1" smtClean="0"/>
              <a:t>sylvestris</a:t>
            </a:r>
            <a:r>
              <a:rPr lang="fr-FR" dirty="0" smtClean="0"/>
              <a:t> Miller. </a:t>
            </a:r>
            <a:r>
              <a:rPr lang="fr-FR" dirty="0" err="1" smtClean="0"/>
              <a:t>subsp</a:t>
            </a:r>
            <a:r>
              <a:rPr lang="fr-FR" dirty="0" smtClean="0"/>
              <a:t>. </a:t>
            </a:r>
            <a:r>
              <a:rPr lang="fr-FR" i="1" dirty="0" err="1" smtClean="0"/>
              <a:t>orientalis</a:t>
            </a:r>
            <a:r>
              <a:rPr lang="fr-FR" dirty="0" smtClean="0"/>
              <a:t> (A. </a:t>
            </a:r>
            <a:r>
              <a:rPr lang="fr-FR" dirty="0" err="1" smtClean="0"/>
              <a:t>Uglitzkich</a:t>
            </a:r>
            <a:r>
              <a:rPr lang="fr-FR" dirty="0" smtClean="0"/>
              <a:t>) </a:t>
            </a:r>
            <a:r>
              <a:rPr lang="fr-FR" dirty="0" err="1" smtClean="0"/>
              <a:t>Browicz</a:t>
            </a:r>
            <a:r>
              <a:rPr lang="fr-FR" dirty="0" smtClean="0"/>
              <a:t> var. </a:t>
            </a:r>
            <a:r>
              <a:rPr lang="fr-FR" i="1" dirty="0" err="1" smtClean="0"/>
              <a:t>orientalis</a:t>
            </a:r>
            <a:r>
              <a:rPr lang="fr-FR" dirty="0" smtClean="0"/>
              <a:t>, 150-2000 m.</a:t>
            </a:r>
            <a:endParaRPr lang="tr-TR" i="1" dirty="0" smtClean="0"/>
          </a:p>
          <a:p>
            <a:pPr hangingPunct="0"/>
            <a:r>
              <a:rPr lang="fr-FR" i="1" dirty="0" err="1" smtClean="0"/>
              <a:t>Pyrus</a:t>
            </a:r>
            <a:r>
              <a:rPr lang="fr-FR" i="1" dirty="0" smtClean="0"/>
              <a:t> </a:t>
            </a:r>
            <a:r>
              <a:rPr lang="fr-FR" i="1" dirty="0" err="1" smtClean="0"/>
              <a:t>elaeagnifolia</a:t>
            </a:r>
            <a:r>
              <a:rPr lang="fr-FR" dirty="0" smtClean="0"/>
              <a:t> </a:t>
            </a:r>
            <a:r>
              <a:rPr lang="fr-FR" dirty="0" err="1" smtClean="0"/>
              <a:t>Palls</a:t>
            </a:r>
            <a:r>
              <a:rPr lang="fr-FR" dirty="0" smtClean="0"/>
              <a:t> </a:t>
            </a:r>
            <a:r>
              <a:rPr lang="fr-FR" dirty="0" err="1" smtClean="0"/>
              <a:t>subsp</a:t>
            </a:r>
            <a:r>
              <a:rPr lang="fr-FR" dirty="0" smtClean="0"/>
              <a:t>. </a:t>
            </a:r>
            <a:r>
              <a:rPr lang="fr-FR" i="1" dirty="0" err="1" smtClean="0"/>
              <a:t>elaeagnifolia</a:t>
            </a:r>
            <a:r>
              <a:rPr lang="fr-FR" dirty="0" smtClean="0"/>
              <a:t>, 0-1700 m.</a:t>
            </a:r>
            <a:endParaRPr lang="tr-TR" dirty="0" smtClean="0"/>
          </a:p>
          <a:p>
            <a:pPr hangingPunct="0"/>
            <a:r>
              <a:rPr lang="fr-FR" i="1" dirty="0" err="1" smtClean="0"/>
              <a:t>Anthriscus</a:t>
            </a:r>
            <a:r>
              <a:rPr lang="fr-FR" i="1" dirty="0" smtClean="0"/>
              <a:t> </a:t>
            </a:r>
            <a:r>
              <a:rPr lang="fr-FR" i="1" dirty="0" err="1" smtClean="0"/>
              <a:t>nemorosa</a:t>
            </a:r>
            <a:r>
              <a:rPr lang="fr-FR" dirty="0" smtClean="0"/>
              <a:t> (</a:t>
            </a:r>
            <a:r>
              <a:rPr lang="fr-FR" dirty="0" err="1" smtClean="0"/>
              <a:t>Bieb</a:t>
            </a:r>
            <a:r>
              <a:rPr lang="fr-FR" dirty="0" smtClean="0"/>
              <a:t>.) </a:t>
            </a:r>
            <a:r>
              <a:rPr lang="en-US" dirty="0" err="1" smtClean="0"/>
              <a:t>Sprengel</a:t>
            </a:r>
            <a:r>
              <a:rPr lang="en-US" dirty="0" smtClean="0"/>
              <a:t>, 500-3200 m.</a:t>
            </a:r>
            <a:endParaRPr lang="tr-TR" dirty="0" smtClean="0"/>
          </a:p>
          <a:p>
            <a:pPr hangingPunct="0"/>
            <a:r>
              <a:rPr lang="en-US" i="1" dirty="0" err="1" smtClean="0"/>
              <a:t>Myrtus</a:t>
            </a:r>
            <a:r>
              <a:rPr lang="en-US" i="1" dirty="0" smtClean="0"/>
              <a:t> </a:t>
            </a:r>
            <a:r>
              <a:rPr lang="en-US" i="1" dirty="0" err="1" smtClean="0"/>
              <a:t>communis</a:t>
            </a:r>
            <a:r>
              <a:rPr lang="en-US" dirty="0" smtClean="0"/>
              <a:t> L. subsp. </a:t>
            </a:r>
            <a:r>
              <a:rPr lang="en-US" i="1" dirty="0" err="1" smtClean="0"/>
              <a:t>communis</a:t>
            </a:r>
            <a:endParaRPr lang="tr-TR" dirty="0" smtClean="0"/>
          </a:p>
          <a:p>
            <a:pPr hangingPunct="0"/>
            <a:r>
              <a:rPr lang="en-US" i="1" dirty="0" smtClean="0"/>
              <a:t>Laser </a:t>
            </a:r>
            <a:r>
              <a:rPr lang="en-US" i="1" dirty="0" err="1" smtClean="0"/>
              <a:t>trilobum</a:t>
            </a:r>
            <a:r>
              <a:rPr lang="en-US" dirty="0" smtClean="0"/>
              <a:t> (L.) </a:t>
            </a:r>
            <a:r>
              <a:rPr lang="en-US" dirty="0" err="1" smtClean="0"/>
              <a:t>Borkh</a:t>
            </a:r>
            <a:r>
              <a:rPr lang="en-US" dirty="0" smtClean="0"/>
              <a:t>., 0-1800 m.</a:t>
            </a:r>
            <a:endParaRPr lang="tr-TR" dirty="0" smtClean="0"/>
          </a:p>
          <a:p>
            <a:pPr hangingPunct="0"/>
            <a:r>
              <a:rPr lang="en-US" i="1" dirty="0" err="1" smtClean="0"/>
              <a:t>Hedera</a:t>
            </a:r>
            <a:r>
              <a:rPr lang="en-US" i="1" dirty="0" smtClean="0"/>
              <a:t> helix</a:t>
            </a:r>
            <a:r>
              <a:rPr lang="en-US" dirty="0" smtClean="0"/>
              <a:t> L., 0-1500 m.</a:t>
            </a:r>
            <a:endParaRPr lang="tr-TR" dirty="0" smtClean="0"/>
          </a:p>
          <a:p>
            <a:pPr hangingPunct="0"/>
            <a:r>
              <a:rPr lang="en-US" i="1" dirty="0" err="1" smtClean="0"/>
              <a:t>Lonicera</a:t>
            </a:r>
            <a:r>
              <a:rPr lang="en-US" i="1" dirty="0" smtClean="0"/>
              <a:t> </a:t>
            </a:r>
            <a:r>
              <a:rPr lang="en-US" i="1" dirty="0" err="1" smtClean="0"/>
              <a:t>caucasica</a:t>
            </a:r>
            <a:r>
              <a:rPr lang="en-US" dirty="0" smtClean="0"/>
              <a:t> Pallas subsp. </a:t>
            </a:r>
            <a:r>
              <a:rPr lang="en-US" i="1" dirty="0" err="1" smtClean="0"/>
              <a:t>orientalis</a:t>
            </a:r>
            <a:r>
              <a:rPr lang="en-US" dirty="0" smtClean="0"/>
              <a:t> (lam.) </a:t>
            </a:r>
            <a:r>
              <a:rPr lang="en-US" dirty="0" err="1" smtClean="0"/>
              <a:t>Chamb</a:t>
            </a:r>
            <a:r>
              <a:rPr lang="en-US" dirty="0" smtClean="0"/>
              <a:t>. &amp; Long., Endemik,500-2790 m.</a:t>
            </a:r>
            <a:endParaRPr lang="tr-TR" dirty="0" smtClean="0"/>
          </a:p>
          <a:p>
            <a:pPr hangingPunct="0"/>
            <a:r>
              <a:rPr lang="en-US" i="1" dirty="0" err="1" smtClean="0"/>
              <a:t>Valeriana</a:t>
            </a:r>
            <a:r>
              <a:rPr lang="en-US" i="1" dirty="0" smtClean="0"/>
              <a:t> </a:t>
            </a:r>
            <a:r>
              <a:rPr lang="en-US" i="1" dirty="0" err="1" smtClean="0"/>
              <a:t>alliariifolia</a:t>
            </a:r>
            <a:r>
              <a:rPr lang="en-US" dirty="0" smtClean="0"/>
              <a:t> Adams, 1000-3000 m.</a:t>
            </a:r>
            <a:endParaRPr lang="tr-TR" dirty="0" smtClean="0"/>
          </a:p>
          <a:p>
            <a:pPr hangingPunct="0"/>
            <a:r>
              <a:rPr lang="en-US" i="1" dirty="0" err="1" smtClean="0"/>
              <a:t>Doronicum</a:t>
            </a:r>
            <a:r>
              <a:rPr lang="en-US" i="1" dirty="0" smtClean="0"/>
              <a:t> </a:t>
            </a:r>
            <a:r>
              <a:rPr lang="en-US" i="1" dirty="0" err="1" smtClean="0"/>
              <a:t>orientale</a:t>
            </a:r>
            <a:r>
              <a:rPr lang="en-US" dirty="0" smtClean="0"/>
              <a:t> </a:t>
            </a:r>
            <a:r>
              <a:rPr lang="en-US" dirty="0" err="1" smtClean="0"/>
              <a:t>Hoffm</a:t>
            </a:r>
            <a:r>
              <a:rPr lang="en-US" dirty="0" smtClean="0"/>
              <a:t>., 50-1900 m.</a:t>
            </a:r>
            <a:endParaRPr lang="tr-TR" dirty="0" smtClean="0"/>
          </a:p>
          <a:p>
            <a:endParaRPr lang="tr-TR" dirty="0"/>
          </a:p>
        </p:txBody>
      </p:sp>
    </p:spTree>
    <p:extLst>
      <p:ext uri="{BB962C8B-B14F-4D97-AF65-F5344CB8AC3E}">
        <p14:creationId xmlns:p14="http://schemas.microsoft.com/office/powerpoint/2010/main" val="375387894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03512" y="476672"/>
            <a:ext cx="8712968" cy="6120680"/>
          </a:xfrm>
        </p:spPr>
        <p:txBody>
          <a:bodyPr numCol="3">
            <a:normAutofit fontScale="55000" lnSpcReduction="20000"/>
          </a:bodyPr>
          <a:lstStyle/>
          <a:p>
            <a:pPr hangingPunct="0"/>
            <a:r>
              <a:rPr lang="fr-FR" i="1" dirty="0" err="1" smtClean="0"/>
              <a:t>Echinops</a:t>
            </a:r>
            <a:r>
              <a:rPr lang="fr-FR" i="1" dirty="0" smtClean="0"/>
              <a:t> </a:t>
            </a:r>
            <a:r>
              <a:rPr lang="fr-FR" i="1" dirty="0" err="1" smtClean="0"/>
              <a:t>viscosus</a:t>
            </a:r>
            <a:r>
              <a:rPr lang="fr-FR" dirty="0" smtClean="0"/>
              <a:t> DC. </a:t>
            </a:r>
            <a:r>
              <a:rPr lang="fr-FR" dirty="0" err="1" smtClean="0"/>
              <a:t>subsp</a:t>
            </a:r>
            <a:r>
              <a:rPr lang="fr-FR" dirty="0" smtClean="0"/>
              <a:t>. </a:t>
            </a:r>
            <a:r>
              <a:rPr lang="fr-FR" i="1" dirty="0" err="1" smtClean="0"/>
              <a:t>bithynicus</a:t>
            </a:r>
            <a:r>
              <a:rPr lang="fr-FR" i="1" dirty="0" smtClean="0"/>
              <a:t> </a:t>
            </a:r>
            <a:r>
              <a:rPr lang="fr-FR" dirty="0" smtClean="0"/>
              <a:t>(</a:t>
            </a:r>
            <a:r>
              <a:rPr lang="fr-FR" dirty="0" err="1" smtClean="0"/>
              <a:t>Boiss</a:t>
            </a:r>
            <a:r>
              <a:rPr lang="fr-FR" dirty="0" smtClean="0"/>
              <a:t>.) </a:t>
            </a:r>
            <a:r>
              <a:rPr lang="en-US" dirty="0" err="1" smtClean="0"/>
              <a:t>Rech</a:t>
            </a:r>
            <a:r>
              <a:rPr lang="en-US" dirty="0" smtClean="0"/>
              <a:t>., 0-1650 m.</a:t>
            </a:r>
            <a:endParaRPr lang="tr-TR" dirty="0" smtClean="0"/>
          </a:p>
          <a:p>
            <a:pPr hangingPunct="0"/>
            <a:r>
              <a:rPr lang="en-US" i="1" dirty="0" err="1" smtClean="0"/>
              <a:t>Pilosella</a:t>
            </a:r>
            <a:r>
              <a:rPr lang="en-US" i="1" dirty="0" smtClean="0"/>
              <a:t> </a:t>
            </a:r>
            <a:r>
              <a:rPr lang="en-US" i="1" dirty="0" err="1" smtClean="0"/>
              <a:t>piloselloides</a:t>
            </a:r>
            <a:r>
              <a:rPr lang="en-US" dirty="0" smtClean="0"/>
              <a:t> (</a:t>
            </a:r>
            <a:r>
              <a:rPr lang="en-US" dirty="0" err="1" smtClean="0"/>
              <a:t>Vill</a:t>
            </a:r>
            <a:r>
              <a:rPr lang="en-US" dirty="0" smtClean="0"/>
              <a:t>.) </a:t>
            </a:r>
            <a:r>
              <a:rPr lang="en-US" dirty="0" err="1" smtClean="0"/>
              <a:t>Sojak</a:t>
            </a:r>
            <a:r>
              <a:rPr lang="en-US" dirty="0" smtClean="0"/>
              <a:t> subsp. </a:t>
            </a:r>
            <a:r>
              <a:rPr lang="en-US" i="1" dirty="0" err="1" smtClean="0"/>
              <a:t>megalomastix</a:t>
            </a:r>
            <a:r>
              <a:rPr lang="en-US" dirty="0" smtClean="0"/>
              <a:t> (NP.) Sell. &amp; West., 100-2300 m.</a:t>
            </a:r>
            <a:endParaRPr lang="tr-TR" dirty="0" smtClean="0"/>
          </a:p>
          <a:p>
            <a:pPr hangingPunct="0"/>
            <a:r>
              <a:rPr lang="en-US" i="1" dirty="0" err="1" smtClean="0"/>
              <a:t>Pilosella</a:t>
            </a:r>
            <a:r>
              <a:rPr lang="en-US" i="1" dirty="0" smtClean="0"/>
              <a:t> </a:t>
            </a:r>
            <a:r>
              <a:rPr lang="en-US" i="1" dirty="0" err="1" smtClean="0"/>
              <a:t>echioides</a:t>
            </a:r>
            <a:r>
              <a:rPr lang="en-US" dirty="0" smtClean="0"/>
              <a:t> (</a:t>
            </a:r>
            <a:r>
              <a:rPr lang="en-US" dirty="0" err="1" smtClean="0"/>
              <a:t>Lumn</a:t>
            </a:r>
            <a:r>
              <a:rPr lang="en-US" dirty="0" smtClean="0"/>
              <a:t>.) C.H. &amp; F.W. Schultz subsp. </a:t>
            </a:r>
            <a:r>
              <a:rPr lang="en-US" i="1" dirty="0" err="1" smtClean="0"/>
              <a:t>procera</a:t>
            </a:r>
            <a:r>
              <a:rPr lang="en-US" i="1" dirty="0" smtClean="0"/>
              <a:t> </a:t>
            </a:r>
            <a:r>
              <a:rPr lang="en-US" dirty="0" smtClean="0"/>
              <a:t>(Fries) Sell &amp; West, </a:t>
            </a:r>
            <a:endParaRPr lang="tr-TR" dirty="0" smtClean="0"/>
          </a:p>
          <a:p>
            <a:pPr hangingPunct="0"/>
            <a:r>
              <a:rPr lang="fr-FR" dirty="0" smtClean="0"/>
              <a:t>300-2500 m.</a:t>
            </a:r>
            <a:endParaRPr lang="tr-TR" dirty="0" smtClean="0"/>
          </a:p>
          <a:p>
            <a:pPr hangingPunct="0"/>
            <a:r>
              <a:rPr lang="fr-FR" i="1" dirty="0" err="1" smtClean="0"/>
              <a:t>Pilosella</a:t>
            </a:r>
            <a:r>
              <a:rPr lang="fr-FR" i="1" dirty="0" smtClean="0"/>
              <a:t>  x  </a:t>
            </a:r>
            <a:r>
              <a:rPr lang="fr-FR" i="1" dirty="0" err="1" smtClean="0"/>
              <a:t>auriculoides</a:t>
            </a:r>
            <a:r>
              <a:rPr lang="fr-FR" dirty="0" smtClean="0"/>
              <a:t> (A.F. Lang.) </a:t>
            </a:r>
            <a:r>
              <a:rPr lang="en-US" dirty="0" smtClean="0"/>
              <a:t>Sell &amp; West, 90-2450 m.</a:t>
            </a:r>
            <a:endParaRPr lang="tr-TR" dirty="0" smtClean="0"/>
          </a:p>
          <a:p>
            <a:pPr hangingPunct="0"/>
            <a:r>
              <a:rPr lang="en-US" i="1" dirty="0" err="1" smtClean="0"/>
              <a:t>Lapsana</a:t>
            </a:r>
            <a:r>
              <a:rPr lang="en-US" i="1" dirty="0" smtClean="0"/>
              <a:t> </a:t>
            </a:r>
            <a:r>
              <a:rPr lang="en-US" i="1" dirty="0" err="1" smtClean="0"/>
              <a:t>communis</a:t>
            </a:r>
            <a:r>
              <a:rPr lang="en-US" dirty="0" smtClean="0"/>
              <a:t> L. subsp. </a:t>
            </a:r>
            <a:r>
              <a:rPr lang="en-US" i="1" dirty="0" err="1" smtClean="0"/>
              <a:t>intermedia</a:t>
            </a:r>
            <a:r>
              <a:rPr lang="en-US" dirty="0" smtClean="0"/>
              <a:t> (</a:t>
            </a:r>
            <a:r>
              <a:rPr lang="en-US" dirty="0" err="1" smtClean="0"/>
              <a:t>Bieb</a:t>
            </a:r>
            <a:r>
              <a:rPr lang="en-US" dirty="0" smtClean="0"/>
              <a:t>.) Hayek, 90-2450 m.</a:t>
            </a:r>
            <a:endParaRPr lang="tr-TR" dirty="0" smtClean="0"/>
          </a:p>
          <a:p>
            <a:pPr hangingPunct="0"/>
            <a:r>
              <a:rPr lang="en-US" i="1" dirty="0" smtClean="0"/>
              <a:t>Cyclamen </a:t>
            </a:r>
            <a:r>
              <a:rPr lang="en-US" i="1" dirty="0" err="1" smtClean="0"/>
              <a:t>coum</a:t>
            </a:r>
            <a:r>
              <a:rPr lang="en-US" dirty="0" smtClean="0"/>
              <a:t> Miller var. </a:t>
            </a:r>
            <a:r>
              <a:rPr lang="en-US" i="1" dirty="0" err="1" smtClean="0"/>
              <a:t>coum</a:t>
            </a:r>
            <a:r>
              <a:rPr lang="en-US" dirty="0" smtClean="0"/>
              <a:t>, 0-2035 m.</a:t>
            </a:r>
            <a:endParaRPr lang="tr-TR" dirty="0" smtClean="0"/>
          </a:p>
          <a:p>
            <a:pPr hangingPunct="0"/>
            <a:r>
              <a:rPr lang="en-US" i="1" dirty="0" err="1" smtClean="0"/>
              <a:t>Fraxinus</a:t>
            </a:r>
            <a:r>
              <a:rPr lang="en-US" i="1" dirty="0" smtClean="0"/>
              <a:t> </a:t>
            </a:r>
            <a:r>
              <a:rPr lang="en-US" i="1" dirty="0" err="1" smtClean="0"/>
              <a:t>angustifolia</a:t>
            </a:r>
            <a:r>
              <a:rPr lang="en-US" dirty="0" smtClean="0"/>
              <a:t> </a:t>
            </a:r>
            <a:r>
              <a:rPr lang="en-US" dirty="0" err="1" smtClean="0"/>
              <a:t>Vahl</a:t>
            </a:r>
            <a:r>
              <a:rPr lang="en-US" dirty="0" smtClean="0"/>
              <a:t>. subsp. </a:t>
            </a:r>
            <a:r>
              <a:rPr lang="en-US" i="1" dirty="0" err="1" smtClean="0"/>
              <a:t>angustifolia</a:t>
            </a:r>
            <a:r>
              <a:rPr lang="en-US" dirty="0" smtClean="0"/>
              <a:t>, 650-1700 m.</a:t>
            </a:r>
            <a:endParaRPr lang="tr-TR" dirty="0" smtClean="0"/>
          </a:p>
          <a:p>
            <a:pPr hangingPunct="0"/>
            <a:r>
              <a:rPr lang="en-US" i="1" dirty="0" err="1" smtClean="0"/>
              <a:t>Physalis</a:t>
            </a:r>
            <a:r>
              <a:rPr lang="en-US" i="1" dirty="0" smtClean="0"/>
              <a:t> </a:t>
            </a:r>
            <a:r>
              <a:rPr lang="en-US" i="1" dirty="0" err="1" smtClean="0"/>
              <a:t>alkekengi</a:t>
            </a:r>
            <a:r>
              <a:rPr lang="en-US" dirty="0" smtClean="0"/>
              <a:t> L., 0-2100 m.</a:t>
            </a:r>
            <a:endParaRPr lang="tr-TR" dirty="0" smtClean="0"/>
          </a:p>
          <a:p>
            <a:pPr hangingPunct="0"/>
            <a:r>
              <a:rPr lang="en-US" i="1" dirty="0" err="1" smtClean="0"/>
              <a:t>Verbascum</a:t>
            </a:r>
            <a:r>
              <a:rPr lang="en-US" i="1" dirty="0" smtClean="0"/>
              <a:t> </a:t>
            </a:r>
            <a:r>
              <a:rPr lang="en-US" i="1" dirty="0" err="1" smtClean="0"/>
              <a:t>lasianthum</a:t>
            </a:r>
            <a:r>
              <a:rPr lang="en-US" dirty="0" smtClean="0"/>
              <a:t> </a:t>
            </a:r>
            <a:r>
              <a:rPr lang="en-US" dirty="0" err="1" smtClean="0"/>
              <a:t>Boiss</a:t>
            </a:r>
            <a:r>
              <a:rPr lang="en-US" dirty="0" smtClean="0"/>
              <a:t>., 0-1700 m.</a:t>
            </a:r>
            <a:endParaRPr lang="tr-TR" dirty="0" smtClean="0"/>
          </a:p>
          <a:p>
            <a:pPr hangingPunct="0"/>
            <a:r>
              <a:rPr lang="fr-FR" i="1" dirty="0" err="1" smtClean="0"/>
              <a:t>Verbascum</a:t>
            </a:r>
            <a:r>
              <a:rPr lang="fr-FR" i="1" dirty="0" smtClean="0"/>
              <a:t> </a:t>
            </a:r>
            <a:r>
              <a:rPr lang="fr-FR" i="1" dirty="0" err="1" smtClean="0"/>
              <a:t>cherianthifolium</a:t>
            </a:r>
            <a:r>
              <a:rPr lang="fr-FR" dirty="0" smtClean="0"/>
              <a:t> </a:t>
            </a:r>
            <a:r>
              <a:rPr lang="fr-FR" dirty="0" err="1" smtClean="0"/>
              <a:t>Boiss</a:t>
            </a:r>
            <a:r>
              <a:rPr lang="fr-FR" dirty="0" smtClean="0"/>
              <a:t>. var. </a:t>
            </a:r>
            <a:r>
              <a:rPr lang="fr-FR" i="1" dirty="0" err="1" smtClean="0"/>
              <a:t>cherianthifolium</a:t>
            </a:r>
            <a:r>
              <a:rPr lang="fr-FR" dirty="0" smtClean="0"/>
              <a:t>, 680-1930 m.</a:t>
            </a:r>
            <a:endParaRPr lang="tr-TR" dirty="0" smtClean="0"/>
          </a:p>
          <a:p>
            <a:pPr hangingPunct="0"/>
            <a:r>
              <a:rPr lang="fr-FR" i="1" dirty="0" err="1" smtClean="0"/>
              <a:t>Scrophularia</a:t>
            </a:r>
            <a:r>
              <a:rPr lang="fr-FR" i="1" dirty="0" smtClean="0"/>
              <a:t> </a:t>
            </a:r>
            <a:r>
              <a:rPr lang="fr-FR" i="1" dirty="0" err="1" smtClean="0"/>
              <a:t>scopoli</a:t>
            </a:r>
            <a:r>
              <a:rPr lang="fr-FR" dirty="0" smtClean="0"/>
              <a:t> [</a:t>
            </a:r>
            <a:r>
              <a:rPr lang="fr-FR" dirty="0" err="1" smtClean="0"/>
              <a:t>Hoppe</a:t>
            </a:r>
            <a:r>
              <a:rPr lang="fr-FR" dirty="0" smtClean="0"/>
              <a:t> ex] Pers var. </a:t>
            </a:r>
            <a:r>
              <a:rPr lang="fr-FR" i="1" dirty="0" err="1" smtClean="0"/>
              <a:t>scopoli</a:t>
            </a:r>
            <a:r>
              <a:rPr lang="fr-FR" dirty="0" smtClean="0"/>
              <a:t>, 15-2300 m.</a:t>
            </a:r>
            <a:endParaRPr lang="tr-TR" dirty="0" smtClean="0"/>
          </a:p>
          <a:p>
            <a:pPr hangingPunct="0"/>
            <a:r>
              <a:rPr lang="fr-FR" i="1" dirty="0" err="1" smtClean="0"/>
              <a:t>Ajuga</a:t>
            </a:r>
            <a:r>
              <a:rPr lang="fr-FR" i="1" dirty="0" smtClean="0"/>
              <a:t> </a:t>
            </a:r>
            <a:r>
              <a:rPr lang="fr-FR" i="1" dirty="0" err="1" smtClean="0"/>
              <a:t>orientalis</a:t>
            </a:r>
            <a:r>
              <a:rPr lang="fr-FR" dirty="0" smtClean="0"/>
              <a:t> L., 0-3130 m.</a:t>
            </a:r>
            <a:endParaRPr lang="tr-TR" dirty="0" smtClean="0"/>
          </a:p>
          <a:p>
            <a:pPr hangingPunct="0"/>
            <a:r>
              <a:rPr lang="fr-FR" i="1" dirty="0" smtClean="0"/>
              <a:t>Nepeta </a:t>
            </a:r>
            <a:r>
              <a:rPr lang="fr-FR" dirty="0" err="1" smtClean="0"/>
              <a:t>nuda</a:t>
            </a:r>
            <a:r>
              <a:rPr lang="fr-FR" dirty="0" smtClean="0"/>
              <a:t> L. </a:t>
            </a:r>
            <a:r>
              <a:rPr lang="fr-FR" dirty="0" err="1" smtClean="0"/>
              <a:t>subsp</a:t>
            </a:r>
            <a:r>
              <a:rPr lang="fr-FR" dirty="0" smtClean="0"/>
              <a:t>. </a:t>
            </a:r>
            <a:r>
              <a:rPr lang="fr-FR" i="1" dirty="0" err="1" smtClean="0"/>
              <a:t>albiflora</a:t>
            </a:r>
            <a:r>
              <a:rPr lang="fr-FR" dirty="0" smtClean="0"/>
              <a:t> (</a:t>
            </a:r>
            <a:r>
              <a:rPr lang="fr-FR" dirty="0" err="1" smtClean="0"/>
              <a:t>Boiss</a:t>
            </a:r>
            <a:r>
              <a:rPr lang="fr-FR" dirty="0" smtClean="0"/>
              <a:t>.) </a:t>
            </a:r>
            <a:r>
              <a:rPr lang="en-US" dirty="0" err="1" smtClean="0"/>
              <a:t>Gams</a:t>
            </a:r>
            <a:r>
              <a:rPr lang="en-US" dirty="0" smtClean="0"/>
              <a:t>., 850-2750 m.</a:t>
            </a:r>
            <a:endParaRPr lang="tr-TR" dirty="0" smtClean="0"/>
          </a:p>
          <a:p>
            <a:pPr hangingPunct="0"/>
            <a:r>
              <a:rPr lang="en-US" i="1" dirty="0" err="1" smtClean="0"/>
              <a:t>Clinopodium</a:t>
            </a:r>
            <a:r>
              <a:rPr lang="en-US" i="1" dirty="0" smtClean="0"/>
              <a:t> </a:t>
            </a:r>
            <a:r>
              <a:rPr lang="en-US" i="1" dirty="0" err="1" smtClean="0"/>
              <a:t>vulgare</a:t>
            </a:r>
            <a:r>
              <a:rPr lang="en-US" dirty="0" smtClean="0"/>
              <a:t> L. subsp. </a:t>
            </a:r>
            <a:r>
              <a:rPr lang="en-US" i="1" dirty="0" err="1" smtClean="0"/>
              <a:t>vulgare</a:t>
            </a:r>
            <a:r>
              <a:rPr lang="en-US" dirty="0" smtClean="0"/>
              <a:t>, 0-2500 m.</a:t>
            </a:r>
            <a:endParaRPr lang="tr-TR" dirty="0" smtClean="0"/>
          </a:p>
          <a:p>
            <a:pPr hangingPunct="0"/>
            <a:r>
              <a:rPr lang="en-US" i="1" dirty="0" smtClean="0"/>
              <a:t>Salvia</a:t>
            </a:r>
            <a:r>
              <a:rPr lang="en-US" dirty="0" smtClean="0"/>
              <a:t> </a:t>
            </a:r>
            <a:r>
              <a:rPr lang="en-US" i="1" dirty="0" err="1" smtClean="0"/>
              <a:t>sclarea</a:t>
            </a:r>
            <a:r>
              <a:rPr lang="en-US" dirty="0" smtClean="0"/>
              <a:t> L., 0-2000 m.		</a:t>
            </a:r>
            <a:endParaRPr lang="tr-TR" dirty="0" smtClean="0"/>
          </a:p>
          <a:p>
            <a:pPr hangingPunct="0"/>
            <a:r>
              <a:rPr lang="fr-FR" i="1" dirty="0" err="1" smtClean="0"/>
              <a:t>Daphne</a:t>
            </a:r>
            <a:r>
              <a:rPr lang="fr-FR" i="1" dirty="0" smtClean="0"/>
              <a:t> </a:t>
            </a:r>
            <a:r>
              <a:rPr lang="fr-FR" i="1" dirty="0" err="1" smtClean="0"/>
              <a:t>oleoides</a:t>
            </a:r>
            <a:r>
              <a:rPr lang="fr-FR" dirty="0" smtClean="0"/>
              <a:t> </a:t>
            </a:r>
            <a:r>
              <a:rPr lang="fr-FR" dirty="0" err="1" smtClean="0"/>
              <a:t>Schreber</a:t>
            </a:r>
            <a:r>
              <a:rPr lang="fr-FR" dirty="0" smtClean="0"/>
              <a:t> </a:t>
            </a:r>
            <a:r>
              <a:rPr lang="fr-FR" dirty="0" err="1" smtClean="0"/>
              <a:t>subsp</a:t>
            </a:r>
            <a:r>
              <a:rPr lang="fr-FR" dirty="0" smtClean="0"/>
              <a:t>. </a:t>
            </a:r>
            <a:r>
              <a:rPr lang="fr-FR" i="1" dirty="0" err="1" smtClean="0"/>
              <a:t>oleoides</a:t>
            </a:r>
            <a:r>
              <a:rPr lang="fr-FR" dirty="0" smtClean="0"/>
              <a:t>, 1050-3200 m.</a:t>
            </a:r>
            <a:endParaRPr lang="tr-TR" dirty="0" smtClean="0"/>
          </a:p>
          <a:p>
            <a:pPr hangingPunct="0"/>
            <a:r>
              <a:rPr lang="fr-FR" i="1" dirty="0" smtClean="0"/>
              <a:t>Ficus </a:t>
            </a:r>
            <a:r>
              <a:rPr lang="fr-FR" i="1" dirty="0" err="1" smtClean="0"/>
              <a:t>carica</a:t>
            </a:r>
            <a:r>
              <a:rPr lang="fr-FR" dirty="0" smtClean="0"/>
              <a:t> L. </a:t>
            </a:r>
            <a:r>
              <a:rPr lang="fr-FR" dirty="0" err="1" smtClean="0"/>
              <a:t>subsp</a:t>
            </a:r>
            <a:r>
              <a:rPr lang="fr-FR" dirty="0" smtClean="0"/>
              <a:t>. </a:t>
            </a:r>
            <a:r>
              <a:rPr lang="fr-FR" i="1" dirty="0" err="1" smtClean="0"/>
              <a:t>carica</a:t>
            </a:r>
            <a:r>
              <a:rPr lang="fr-FR" dirty="0" smtClean="0"/>
              <a:t>, 10-1770 m.</a:t>
            </a:r>
            <a:endParaRPr lang="tr-TR" dirty="0" smtClean="0"/>
          </a:p>
          <a:p>
            <a:pPr hangingPunct="0"/>
            <a:r>
              <a:rPr lang="fr-FR" i="1" dirty="0" err="1" smtClean="0"/>
              <a:t>Platanus</a:t>
            </a:r>
            <a:r>
              <a:rPr lang="fr-FR" i="1" dirty="0" smtClean="0"/>
              <a:t> </a:t>
            </a:r>
            <a:r>
              <a:rPr lang="fr-FR" i="1" dirty="0" err="1" smtClean="0"/>
              <a:t>orientalis</a:t>
            </a:r>
            <a:r>
              <a:rPr lang="fr-FR" dirty="0" smtClean="0"/>
              <a:t> L., 0-1100 m.</a:t>
            </a:r>
            <a:endParaRPr lang="tr-TR" dirty="0" smtClean="0"/>
          </a:p>
          <a:p>
            <a:pPr hangingPunct="0"/>
            <a:r>
              <a:rPr lang="fr-FR" i="1" dirty="0" smtClean="0"/>
              <a:t>Quercus </a:t>
            </a:r>
            <a:r>
              <a:rPr lang="fr-FR" i="1" dirty="0" err="1" smtClean="0"/>
              <a:t>pubescens</a:t>
            </a:r>
            <a:r>
              <a:rPr lang="fr-FR" dirty="0" smtClean="0"/>
              <a:t> </a:t>
            </a:r>
            <a:r>
              <a:rPr lang="fr-FR" dirty="0" err="1" smtClean="0"/>
              <a:t>Willd</a:t>
            </a:r>
            <a:r>
              <a:rPr lang="fr-FR" dirty="0" smtClean="0"/>
              <a:t>., 0-1700 m.</a:t>
            </a:r>
            <a:endParaRPr lang="tr-TR" dirty="0" smtClean="0"/>
          </a:p>
          <a:p>
            <a:pPr hangingPunct="0"/>
            <a:r>
              <a:rPr lang="fr-FR" i="1" dirty="0" smtClean="0"/>
              <a:t>Quercus </a:t>
            </a:r>
            <a:r>
              <a:rPr lang="fr-FR" i="1" dirty="0" err="1" smtClean="0"/>
              <a:t>cerris</a:t>
            </a:r>
            <a:r>
              <a:rPr lang="fr-FR" dirty="0" smtClean="0"/>
              <a:t> L. var. </a:t>
            </a:r>
            <a:r>
              <a:rPr lang="fr-FR" i="1" dirty="0" err="1" smtClean="0"/>
              <a:t>cerris</a:t>
            </a:r>
            <a:r>
              <a:rPr lang="fr-FR" dirty="0" smtClean="0"/>
              <a:t>, 0-1900 m.</a:t>
            </a:r>
            <a:endParaRPr lang="tr-TR" dirty="0" smtClean="0"/>
          </a:p>
          <a:p>
            <a:pPr hangingPunct="0"/>
            <a:r>
              <a:rPr lang="fr-FR" i="1" dirty="0" smtClean="0"/>
              <a:t>Quercus </a:t>
            </a:r>
            <a:r>
              <a:rPr lang="fr-FR" i="1" dirty="0" err="1" smtClean="0"/>
              <a:t>ithaburensis</a:t>
            </a:r>
            <a:r>
              <a:rPr lang="fr-FR" dirty="0" smtClean="0"/>
              <a:t> </a:t>
            </a:r>
            <a:r>
              <a:rPr lang="fr-FR" dirty="0" err="1" smtClean="0"/>
              <a:t>Decne</a:t>
            </a:r>
            <a:r>
              <a:rPr lang="fr-FR" dirty="0" smtClean="0"/>
              <a:t> </a:t>
            </a:r>
            <a:r>
              <a:rPr lang="fr-FR" dirty="0" err="1" smtClean="0"/>
              <a:t>subsp</a:t>
            </a:r>
            <a:r>
              <a:rPr lang="fr-FR" dirty="0" smtClean="0"/>
              <a:t>. </a:t>
            </a:r>
            <a:r>
              <a:rPr lang="fr-FR" i="1" dirty="0" err="1" smtClean="0"/>
              <a:t>macrolepis</a:t>
            </a:r>
            <a:r>
              <a:rPr lang="fr-FR" dirty="0" smtClean="0"/>
              <a:t> (</a:t>
            </a:r>
            <a:r>
              <a:rPr lang="fr-FR" dirty="0" err="1" smtClean="0"/>
              <a:t>Kotschy</a:t>
            </a:r>
            <a:r>
              <a:rPr lang="fr-FR" dirty="0" smtClean="0"/>
              <a:t>) </a:t>
            </a:r>
            <a:r>
              <a:rPr lang="fr-FR" dirty="0" err="1" smtClean="0"/>
              <a:t>Hedge</a:t>
            </a:r>
            <a:r>
              <a:rPr lang="fr-FR" dirty="0" smtClean="0"/>
              <a:t> &amp; </a:t>
            </a:r>
            <a:r>
              <a:rPr lang="fr-FR" dirty="0" err="1" smtClean="0"/>
              <a:t>Yalt</a:t>
            </a:r>
            <a:r>
              <a:rPr lang="fr-FR" dirty="0" smtClean="0"/>
              <a:t>., 50-1700 m.</a:t>
            </a:r>
            <a:endParaRPr lang="tr-TR" dirty="0" smtClean="0"/>
          </a:p>
          <a:p>
            <a:pPr hangingPunct="0"/>
            <a:r>
              <a:rPr lang="fr-FR" i="1" dirty="0" err="1" smtClean="0"/>
              <a:t>Carpinus</a:t>
            </a:r>
            <a:r>
              <a:rPr lang="fr-FR" i="1" dirty="0" smtClean="0"/>
              <a:t> </a:t>
            </a:r>
            <a:r>
              <a:rPr lang="fr-FR" i="1" dirty="0" err="1" smtClean="0"/>
              <a:t>orientalis</a:t>
            </a:r>
            <a:r>
              <a:rPr lang="fr-FR" dirty="0" smtClean="0"/>
              <a:t> Miller </a:t>
            </a:r>
            <a:r>
              <a:rPr lang="fr-FR" dirty="0" err="1" smtClean="0"/>
              <a:t>subsp</a:t>
            </a:r>
            <a:r>
              <a:rPr lang="fr-FR" dirty="0" smtClean="0"/>
              <a:t>. </a:t>
            </a:r>
            <a:r>
              <a:rPr lang="fr-FR" i="1" dirty="0" err="1" smtClean="0"/>
              <a:t>orientalis</a:t>
            </a:r>
            <a:r>
              <a:rPr lang="fr-FR" dirty="0" smtClean="0"/>
              <a:t>, 0-1400 m.</a:t>
            </a:r>
            <a:endParaRPr lang="tr-TR" dirty="0" smtClean="0"/>
          </a:p>
          <a:p>
            <a:pPr hangingPunct="0"/>
            <a:r>
              <a:rPr lang="fr-FR" i="1" dirty="0" smtClean="0"/>
              <a:t>Muscari </a:t>
            </a:r>
            <a:r>
              <a:rPr lang="fr-FR" i="1" dirty="0" err="1" smtClean="0"/>
              <a:t>neglectum</a:t>
            </a:r>
            <a:r>
              <a:rPr lang="fr-FR" dirty="0" smtClean="0"/>
              <a:t> </a:t>
            </a:r>
            <a:r>
              <a:rPr lang="fr-FR" dirty="0" err="1" smtClean="0"/>
              <a:t>Guss</a:t>
            </a:r>
            <a:r>
              <a:rPr lang="fr-FR" dirty="0" smtClean="0"/>
              <a:t>., 0-2300 m.</a:t>
            </a:r>
            <a:endParaRPr lang="tr-TR" dirty="0" smtClean="0"/>
          </a:p>
          <a:p>
            <a:pPr hangingPunct="0"/>
            <a:r>
              <a:rPr lang="fr-FR" i="1" dirty="0" smtClean="0"/>
              <a:t>Crocus </a:t>
            </a:r>
            <a:r>
              <a:rPr lang="fr-FR" i="1" dirty="0" err="1" smtClean="0"/>
              <a:t>danfordiae</a:t>
            </a:r>
            <a:r>
              <a:rPr lang="fr-FR" dirty="0" smtClean="0"/>
              <a:t> Maur., 950-2000 m., </a:t>
            </a:r>
            <a:r>
              <a:rPr lang="fr-FR" dirty="0" err="1" smtClean="0"/>
              <a:t>endemik</a:t>
            </a:r>
            <a:r>
              <a:rPr lang="fr-FR" dirty="0" smtClean="0"/>
              <a:t>,</a:t>
            </a:r>
            <a:endParaRPr lang="tr-TR" dirty="0" smtClean="0"/>
          </a:p>
          <a:p>
            <a:pPr hangingPunct="0"/>
            <a:r>
              <a:rPr lang="fr-FR" i="1" dirty="0" smtClean="0"/>
              <a:t>Crocus </a:t>
            </a:r>
            <a:r>
              <a:rPr lang="fr-FR" i="1" dirty="0" err="1" smtClean="0"/>
              <a:t>pallasii</a:t>
            </a:r>
            <a:r>
              <a:rPr lang="fr-FR" dirty="0" smtClean="0"/>
              <a:t> </a:t>
            </a:r>
            <a:r>
              <a:rPr lang="fr-FR" dirty="0" err="1" smtClean="0"/>
              <a:t>Goldb</a:t>
            </a:r>
            <a:r>
              <a:rPr lang="fr-FR" dirty="0" smtClean="0"/>
              <a:t>. </a:t>
            </a:r>
            <a:r>
              <a:rPr lang="fr-FR" dirty="0" err="1" smtClean="0"/>
              <a:t>subsp</a:t>
            </a:r>
            <a:r>
              <a:rPr lang="fr-FR" dirty="0" smtClean="0"/>
              <a:t>. </a:t>
            </a:r>
            <a:r>
              <a:rPr lang="fr-FR" i="1" dirty="0" err="1" smtClean="0"/>
              <a:t>pallasii</a:t>
            </a:r>
            <a:r>
              <a:rPr lang="fr-FR" dirty="0" smtClean="0"/>
              <a:t>, 70-2000 m.</a:t>
            </a:r>
            <a:endParaRPr lang="tr-TR" dirty="0" smtClean="0"/>
          </a:p>
          <a:p>
            <a:pPr hangingPunct="0"/>
            <a:r>
              <a:rPr lang="fr-FR" i="1" dirty="0" err="1" smtClean="0"/>
              <a:t>Cephalanthera</a:t>
            </a:r>
            <a:r>
              <a:rPr lang="fr-FR" i="1" dirty="0" smtClean="0"/>
              <a:t> </a:t>
            </a:r>
            <a:r>
              <a:rPr lang="fr-FR" i="1" dirty="0" err="1" smtClean="0"/>
              <a:t>rubra</a:t>
            </a:r>
            <a:r>
              <a:rPr lang="fr-FR" dirty="0" smtClean="0"/>
              <a:t> (L.) L.C.M. Richard, 0-2000 m.</a:t>
            </a:r>
            <a:endParaRPr lang="tr-TR" dirty="0" smtClean="0"/>
          </a:p>
          <a:p>
            <a:pPr hangingPunct="0"/>
            <a:r>
              <a:rPr lang="fr-FR" sz="2800" i="1" dirty="0" err="1"/>
              <a:t>Epipactis</a:t>
            </a:r>
            <a:r>
              <a:rPr lang="fr-FR" sz="2800" i="1" dirty="0"/>
              <a:t> </a:t>
            </a:r>
            <a:r>
              <a:rPr lang="fr-FR" sz="2800" i="1" dirty="0" err="1"/>
              <a:t>helleborine</a:t>
            </a:r>
            <a:r>
              <a:rPr lang="fr-FR" sz="2800" dirty="0"/>
              <a:t> (L.) </a:t>
            </a:r>
            <a:r>
              <a:rPr lang="fr-FR" sz="2800" dirty="0" err="1"/>
              <a:t>Crantz</a:t>
            </a:r>
            <a:r>
              <a:rPr lang="fr-FR" sz="2800" dirty="0"/>
              <a:t>, 0-1800 m.</a:t>
            </a:r>
            <a:endParaRPr lang="tr-TR" sz="2800" dirty="0"/>
          </a:p>
          <a:p>
            <a:pPr hangingPunct="0"/>
            <a:r>
              <a:rPr lang="fr-FR" sz="2800" i="1" dirty="0" err="1"/>
              <a:t>Epipactis</a:t>
            </a:r>
            <a:r>
              <a:rPr lang="fr-FR" sz="2800" i="1" dirty="0"/>
              <a:t> </a:t>
            </a:r>
            <a:r>
              <a:rPr lang="fr-FR" sz="2800" i="1" dirty="0" err="1"/>
              <a:t>persica</a:t>
            </a:r>
            <a:r>
              <a:rPr lang="fr-FR" sz="2800" dirty="0"/>
              <a:t> ([</a:t>
            </a:r>
            <a:r>
              <a:rPr lang="fr-FR" sz="2800" dirty="0" err="1"/>
              <a:t>Hausskn</a:t>
            </a:r>
            <a:r>
              <a:rPr lang="fr-FR" sz="2800" dirty="0"/>
              <a:t>. ex]</a:t>
            </a:r>
            <a:r>
              <a:rPr lang="fr-FR" sz="2800" dirty="0" err="1"/>
              <a:t>Soo</a:t>
            </a:r>
            <a:r>
              <a:rPr lang="fr-FR" sz="2800" dirty="0"/>
              <a:t>) </a:t>
            </a:r>
            <a:r>
              <a:rPr lang="fr-FR" sz="2800" dirty="0" err="1"/>
              <a:t>Nannfeldt</a:t>
            </a:r>
            <a:r>
              <a:rPr lang="fr-FR" sz="2800" dirty="0"/>
              <a:t>, 250-1700 m.</a:t>
            </a:r>
            <a:endParaRPr lang="tr-TR" sz="2800" dirty="0"/>
          </a:p>
          <a:p>
            <a:pPr hangingPunct="0"/>
            <a:r>
              <a:rPr lang="de-DE" sz="2800" i="1" dirty="0" err="1"/>
              <a:t>Limodorum</a:t>
            </a:r>
            <a:r>
              <a:rPr lang="de-DE" sz="2800" i="1" dirty="0"/>
              <a:t> </a:t>
            </a:r>
            <a:r>
              <a:rPr lang="de-DE" sz="2800" i="1" dirty="0" err="1"/>
              <a:t>abortivum</a:t>
            </a:r>
            <a:r>
              <a:rPr lang="de-DE" sz="2800" dirty="0"/>
              <a:t> (L.) </a:t>
            </a:r>
            <a:r>
              <a:rPr lang="de-DE" sz="2800" dirty="0" err="1"/>
              <a:t>Swartz</a:t>
            </a:r>
            <a:r>
              <a:rPr lang="de-DE" sz="2800" dirty="0"/>
              <a:t>, 250-2300 m.</a:t>
            </a:r>
            <a:endParaRPr lang="tr-TR" sz="2800" dirty="0"/>
          </a:p>
          <a:p>
            <a:pPr hangingPunct="0"/>
            <a:r>
              <a:rPr lang="de-DE" sz="2800" i="1" dirty="0" err="1"/>
              <a:t>Platanthera</a:t>
            </a:r>
            <a:r>
              <a:rPr lang="de-DE" sz="2800" i="1" dirty="0"/>
              <a:t> </a:t>
            </a:r>
            <a:r>
              <a:rPr lang="de-DE" sz="2800" i="1" dirty="0" err="1"/>
              <a:t>chlorantha</a:t>
            </a:r>
            <a:r>
              <a:rPr lang="de-DE" sz="2800" dirty="0"/>
              <a:t> (Custer) </a:t>
            </a:r>
            <a:r>
              <a:rPr lang="de-DE" sz="2800" dirty="0" err="1"/>
              <a:t>Reichb</a:t>
            </a:r>
            <a:r>
              <a:rPr lang="de-DE" sz="2800" dirty="0"/>
              <a:t>., 0-2200 m.</a:t>
            </a:r>
            <a:endParaRPr lang="tr-TR" sz="2800" dirty="0"/>
          </a:p>
          <a:p>
            <a:pPr hangingPunct="0"/>
            <a:r>
              <a:rPr lang="fr-FR" sz="2800" i="1" dirty="0" err="1"/>
              <a:t>Ophyris</a:t>
            </a:r>
            <a:r>
              <a:rPr lang="fr-FR" sz="2800" i="1" dirty="0"/>
              <a:t> </a:t>
            </a:r>
            <a:r>
              <a:rPr lang="fr-FR" sz="2800" i="1" dirty="0" err="1"/>
              <a:t>oestrifera</a:t>
            </a:r>
            <a:r>
              <a:rPr lang="fr-FR" sz="2800" dirty="0"/>
              <a:t> </a:t>
            </a:r>
            <a:r>
              <a:rPr lang="fr-FR" sz="2800" dirty="0" err="1"/>
              <a:t>Bieb</a:t>
            </a:r>
            <a:r>
              <a:rPr lang="fr-FR" sz="2800" dirty="0"/>
              <a:t>. </a:t>
            </a:r>
            <a:r>
              <a:rPr lang="fr-FR" sz="2800" dirty="0" err="1"/>
              <a:t>subsp</a:t>
            </a:r>
            <a:r>
              <a:rPr lang="fr-FR" sz="2800" dirty="0"/>
              <a:t>. </a:t>
            </a:r>
            <a:r>
              <a:rPr lang="fr-FR" sz="2800" i="1" dirty="0" err="1"/>
              <a:t>restrifera</a:t>
            </a:r>
            <a:r>
              <a:rPr lang="fr-FR" sz="2800" dirty="0"/>
              <a:t>, 150-1700 m.</a:t>
            </a:r>
            <a:endParaRPr lang="tr-TR" sz="2800" dirty="0"/>
          </a:p>
          <a:p>
            <a:pPr hangingPunct="0"/>
            <a:r>
              <a:rPr lang="fr-FR" sz="2800" i="1" dirty="0" err="1"/>
              <a:t>Anacamptis</a:t>
            </a:r>
            <a:r>
              <a:rPr lang="fr-FR" sz="2800" i="1" dirty="0"/>
              <a:t> </a:t>
            </a:r>
            <a:r>
              <a:rPr lang="fr-FR" sz="2800" i="1" dirty="0" err="1"/>
              <a:t>pyramidalis</a:t>
            </a:r>
            <a:r>
              <a:rPr lang="fr-FR" sz="2800" dirty="0"/>
              <a:t> (L.) L.C.M. Richard</a:t>
            </a:r>
            <a:endParaRPr lang="tr-TR" sz="2800" dirty="0"/>
          </a:p>
          <a:p>
            <a:endParaRPr lang="tr-TR" dirty="0"/>
          </a:p>
        </p:txBody>
      </p:sp>
    </p:spTree>
    <p:extLst>
      <p:ext uri="{BB962C8B-B14F-4D97-AF65-F5344CB8AC3E}">
        <p14:creationId xmlns:p14="http://schemas.microsoft.com/office/powerpoint/2010/main" val="355983961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03512" y="260648"/>
            <a:ext cx="8784976" cy="6597352"/>
          </a:xfrm>
        </p:spPr>
        <p:txBody>
          <a:bodyPr numCol="3">
            <a:normAutofit fontScale="40000" lnSpcReduction="20000"/>
          </a:bodyPr>
          <a:lstStyle/>
          <a:p>
            <a:pPr algn="ctr" hangingPunct="0">
              <a:buNone/>
            </a:pPr>
            <a:r>
              <a:rPr lang="fr-FR" sz="3800" b="1" dirty="0" err="1">
                <a:solidFill>
                  <a:srgbClr val="7030A0"/>
                </a:solidFill>
              </a:rPr>
              <a:t>Avrupa</a:t>
            </a:r>
            <a:r>
              <a:rPr lang="fr-FR" sz="3800" b="1" dirty="0">
                <a:solidFill>
                  <a:srgbClr val="7030A0"/>
                </a:solidFill>
              </a:rPr>
              <a:t>-</a:t>
            </a:r>
            <a:r>
              <a:rPr lang="fr-FR" sz="3800" b="1" dirty="0" err="1">
                <a:solidFill>
                  <a:srgbClr val="7030A0"/>
                </a:solidFill>
              </a:rPr>
              <a:t>Sibirya</a:t>
            </a:r>
            <a:r>
              <a:rPr lang="fr-FR" sz="3800" b="1" dirty="0">
                <a:solidFill>
                  <a:srgbClr val="7030A0"/>
                </a:solidFill>
              </a:rPr>
              <a:t> </a:t>
            </a:r>
            <a:r>
              <a:rPr lang="fr-FR" sz="3800" b="1" dirty="0" err="1">
                <a:solidFill>
                  <a:srgbClr val="7030A0"/>
                </a:solidFill>
              </a:rPr>
              <a:t>elementi</a:t>
            </a:r>
            <a:r>
              <a:rPr lang="fr-FR" sz="3800" b="1" dirty="0">
                <a:solidFill>
                  <a:srgbClr val="7030A0"/>
                </a:solidFill>
              </a:rPr>
              <a:t> </a:t>
            </a:r>
            <a:r>
              <a:rPr lang="fr-FR" sz="3800" b="1" dirty="0" err="1">
                <a:solidFill>
                  <a:srgbClr val="7030A0"/>
                </a:solidFill>
              </a:rPr>
              <a:t>olan</a:t>
            </a:r>
            <a:r>
              <a:rPr lang="fr-FR" sz="3800" b="1" dirty="0">
                <a:solidFill>
                  <a:srgbClr val="7030A0"/>
                </a:solidFill>
              </a:rPr>
              <a:t> </a:t>
            </a:r>
            <a:r>
              <a:rPr lang="fr-FR" sz="3800" b="1" dirty="0" err="1">
                <a:solidFill>
                  <a:srgbClr val="7030A0"/>
                </a:solidFill>
              </a:rPr>
              <a:t>karakteristik</a:t>
            </a:r>
            <a:r>
              <a:rPr lang="fr-FR" sz="3800" b="1" dirty="0">
                <a:solidFill>
                  <a:srgbClr val="7030A0"/>
                </a:solidFill>
              </a:rPr>
              <a:t> </a:t>
            </a:r>
            <a:r>
              <a:rPr lang="fr-FR" sz="3800" b="1" dirty="0" err="1">
                <a:solidFill>
                  <a:srgbClr val="7030A0"/>
                </a:solidFill>
              </a:rPr>
              <a:t>bitkiler</a:t>
            </a:r>
            <a:endParaRPr lang="tr-TR" sz="3800" dirty="0">
              <a:solidFill>
                <a:srgbClr val="7030A0"/>
              </a:solidFill>
            </a:endParaRPr>
          </a:p>
          <a:p>
            <a:pPr hangingPunct="0"/>
            <a:endParaRPr lang="tr-TR" i="1" dirty="0" smtClean="0"/>
          </a:p>
          <a:p>
            <a:pPr hangingPunct="0"/>
            <a:endParaRPr lang="tr-TR" i="1" dirty="0" smtClean="0"/>
          </a:p>
          <a:p>
            <a:pPr hangingPunct="0"/>
            <a:r>
              <a:rPr lang="fr-FR" i="1" dirty="0" err="1" smtClean="0"/>
              <a:t>Helleborus</a:t>
            </a:r>
            <a:r>
              <a:rPr lang="fr-FR" i="1" dirty="0" smtClean="0"/>
              <a:t> </a:t>
            </a:r>
            <a:r>
              <a:rPr lang="fr-FR" i="1" dirty="0" err="1" smtClean="0"/>
              <a:t>orientalis</a:t>
            </a:r>
            <a:r>
              <a:rPr lang="fr-FR" dirty="0" smtClean="0"/>
              <a:t> </a:t>
            </a:r>
            <a:r>
              <a:rPr lang="fr-FR" dirty="0" err="1" smtClean="0"/>
              <a:t>Lam</a:t>
            </a:r>
            <a:r>
              <a:rPr lang="fr-FR" dirty="0" smtClean="0"/>
              <a:t>., 0-2200 m., </a:t>
            </a:r>
            <a:r>
              <a:rPr lang="fr-FR" dirty="0" err="1" smtClean="0"/>
              <a:t>Öksin</a:t>
            </a:r>
            <a:r>
              <a:rPr lang="fr-FR" dirty="0" smtClean="0"/>
              <a:t> </a:t>
            </a:r>
            <a:r>
              <a:rPr lang="fr-FR" dirty="0" err="1" smtClean="0"/>
              <a:t>elementi</a:t>
            </a:r>
            <a:endParaRPr lang="tr-TR" dirty="0" smtClean="0"/>
          </a:p>
          <a:p>
            <a:pPr hangingPunct="0"/>
            <a:r>
              <a:rPr lang="fr-FR" i="1" dirty="0" err="1" smtClean="0"/>
              <a:t>Chelidonium</a:t>
            </a:r>
            <a:r>
              <a:rPr lang="fr-FR" i="1" dirty="0" smtClean="0"/>
              <a:t> </a:t>
            </a:r>
            <a:r>
              <a:rPr lang="fr-FR" i="1" dirty="0" err="1" smtClean="0"/>
              <a:t>majus</a:t>
            </a:r>
            <a:r>
              <a:rPr lang="fr-FR" dirty="0" smtClean="0"/>
              <a:t> L., 0-1450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hangingPunct="0"/>
            <a:r>
              <a:rPr lang="fr-FR" i="1" dirty="0" err="1" smtClean="0"/>
              <a:t>Tilia</a:t>
            </a:r>
            <a:r>
              <a:rPr lang="fr-FR" i="1" dirty="0" smtClean="0"/>
              <a:t> </a:t>
            </a:r>
            <a:r>
              <a:rPr lang="fr-FR" i="1" dirty="0" err="1" smtClean="0"/>
              <a:t>rubra</a:t>
            </a:r>
            <a:r>
              <a:rPr lang="fr-FR" dirty="0" smtClean="0"/>
              <a:t> DC. </a:t>
            </a:r>
            <a:r>
              <a:rPr lang="fr-FR" dirty="0" err="1" smtClean="0"/>
              <a:t>subsp</a:t>
            </a:r>
            <a:r>
              <a:rPr lang="fr-FR" i="1" dirty="0" smtClean="0"/>
              <a:t>. </a:t>
            </a:r>
            <a:r>
              <a:rPr lang="fr-FR" i="1" dirty="0" err="1" smtClean="0"/>
              <a:t>caucasica</a:t>
            </a:r>
            <a:r>
              <a:rPr lang="fr-FR" dirty="0" smtClean="0"/>
              <a:t> (</a:t>
            </a:r>
            <a:r>
              <a:rPr lang="fr-FR" dirty="0" err="1" smtClean="0"/>
              <a:t>Rupr</a:t>
            </a:r>
            <a:r>
              <a:rPr lang="fr-FR" dirty="0" smtClean="0"/>
              <a:t>.) V. </a:t>
            </a:r>
            <a:r>
              <a:rPr lang="fr-FR" dirty="0" err="1" smtClean="0"/>
              <a:t>Engler</a:t>
            </a:r>
            <a:r>
              <a:rPr lang="fr-FR" dirty="0" smtClean="0"/>
              <a:t>, 300-1500 m., </a:t>
            </a:r>
            <a:r>
              <a:rPr lang="fr-FR" dirty="0" err="1" smtClean="0"/>
              <a:t>Öksin</a:t>
            </a:r>
            <a:r>
              <a:rPr lang="fr-FR" dirty="0" smtClean="0"/>
              <a:t> </a:t>
            </a:r>
            <a:r>
              <a:rPr lang="fr-FR" dirty="0" err="1" smtClean="0"/>
              <a:t>elementi</a:t>
            </a:r>
            <a:endParaRPr lang="tr-TR" dirty="0" smtClean="0"/>
          </a:p>
          <a:p>
            <a:pPr hangingPunct="0"/>
            <a:r>
              <a:rPr lang="fr-FR" i="1" dirty="0" smtClean="0"/>
              <a:t>Acer </a:t>
            </a:r>
            <a:r>
              <a:rPr lang="fr-FR" i="1" dirty="0" err="1" smtClean="0"/>
              <a:t>trautvetteri</a:t>
            </a:r>
            <a:r>
              <a:rPr lang="fr-FR" dirty="0" smtClean="0"/>
              <a:t> </a:t>
            </a:r>
            <a:r>
              <a:rPr lang="fr-FR" dirty="0" err="1" smtClean="0"/>
              <a:t>Medus</a:t>
            </a:r>
            <a:r>
              <a:rPr lang="fr-FR" dirty="0" smtClean="0"/>
              <a:t>., 400-2100 m., </a:t>
            </a:r>
            <a:r>
              <a:rPr lang="fr-FR" dirty="0" err="1" smtClean="0"/>
              <a:t>Öksin</a:t>
            </a:r>
            <a:r>
              <a:rPr lang="fr-FR" dirty="0" smtClean="0"/>
              <a:t> </a:t>
            </a:r>
            <a:r>
              <a:rPr lang="fr-FR" dirty="0" err="1" smtClean="0"/>
              <a:t>elementi</a:t>
            </a:r>
            <a:endParaRPr lang="tr-TR" dirty="0" smtClean="0"/>
          </a:p>
          <a:p>
            <a:pPr hangingPunct="0"/>
            <a:r>
              <a:rPr lang="fr-FR" i="1" dirty="0" smtClean="0"/>
              <a:t>Acer </a:t>
            </a:r>
            <a:r>
              <a:rPr lang="fr-FR" i="1" dirty="0" err="1" smtClean="0"/>
              <a:t>platanoides</a:t>
            </a:r>
            <a:r>
              <a:rPr lang="fr-FR" dirty="0" smtClean="0"/>
              <a:t> L., 500-1900 (-2400)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hangingPunct="0"/>
            <a:r>
              <a:rPr lang="fr-FR" i="1" dirty="0" err="1" smtClean="0"/>
              <a:t>Euonymus</a:t>
            </a:r>
            <a:r>
              <a:rPr lang="fr-FR" i="1" dirty="0" smtClean="0"/>
              <a:t> </a:t>
            </a:r>
            <a:r>
              <a:rPr lang="fr-FR" i="1" dirty="0" err="1" smtClean="0"/>
              <a:t>latifolius</a:t>
            </a:r>
            <a:r>
              <a:rPr lang="fr-FR" dirty="0" smtClean="0"/>
              <a:t> (L.) Miller </a:t>
            </a:r>
            <a:r>
              <a:rPr lang="fr-FR" dirty="0" err="1" smtClean="0"/>
              <a:t>subsp</a:t>
            </a:r>
            <a:r>
              <a:rPr lang="fr-FR" dirty="0" smtClean="0"/>
              <a:t>. </a:t>
            </a:r>
            <a:r>
              <a:rPr lang="fr-FR" i="1" dirty="0" err="1" smtClean="0"/>
              <a:t>latifolius</a:t>
            </a:r>
            <a:r>
              <a:rPr lang="fr-FR" dirty="0" smtClean="0"/>
              <a:t>, 800-2000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hangingPunct="0"/>
            <a:r>
              <a:rPr lang="fr-FR" i="1" dirty="0" err="1" smtClean="0"/>
              <a:t>Euonymus</a:t>
            </a:r>
            <a:r>
              <a:rPr lang="fr-FR" i="1" dirty="0" smtClean="0"/>
              <a:t> </a:t>
            </a:r>
            <a:r>
              <a:rPr lang="fr-FR" i="1" dirty="0" err="1" smtClean="0"/>
              <a:t>europaeus</a:t>
            </a:r>
            <a:r>
              <a:rPr lang="fr-FR" dirty="0" smtClean="0"/>
              <a:t> L., 0-1600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hangingPunct="0"/>
            <a:r>
              <a:rPr lang="fr-FR" i="1" dirty="0" err="1" smtClean="0"/>
              <a:t>Galega</a:t>
            </a:r>
            <a:r>
              <a:rPr lang="fr-FR" i="1" dirty="0" smtClean="0"/>
              <a:t> </a:t>
            </a:r>
            <a:r>
              <a:rPr lang="fr-FR" i="1" dirty="0" err="1" smtClean="0"/>
              <a:t>officinalis</a:t>
            </a:r>
            <a:r>
              <a:rPr lang="fr-FR" dirty="0" smtClean="0"/>
              <a:t> L.,</a:t>
            </a:r>
            <a:endParaRPr lang="tr-TR" dirty="0" smtClean="0"/>
          </a:p>
          <a:p>
            <a:pPr hangingPunct="0"/>
            <a:r>
              <a:rPr lang="fr-FR" i="1" dirty="0" err="1" smtClean="0"/>
              <a:t>Lathyrus</a:t>
            </a:r>
            <a:r>
              <a:rPr lang="fr-FR" i="1" dirty="0" smtClean="0"/>
              <a:t> aureus</a:t>
            </a:r>
            <a:r>
              <a:rPr lang="fr-FR" dirty="0" smtClean="0"/>
              <a:t> (</a:t>
            </a:r>
            <a:r>
              <a:rPr lang="fr-FR" dirty="0" err="1" smtClean="0"/>
              <a:t>Stev</a:t>
            </a:r>
            <a:r>
              <a:rPr lang="fr-FR" dirty="0" smtClean="0"/>
              <a:t>.) </a:t>
            </a:r>
            <a:r>
              <a:rPr lang="de-DE" dirty="0" err="1" smtClean="0"/>
              <a:t>Brandza</a:t>
            </a:r>
            <a:r>
              <a:rPr lang="de-DE" dirty="0" smtClean="0"/>
              <a:t>, 15-2000 m., </a:t>
            </a:r>
            <a:r>
              <a:rPr lang="de-DE" dirty="0" err="1" smtClean="0"/>
              <a:t>Öksin</a:t>
            </a:r>
            <a:r>
              <a:rPr lang="de-DE" dirty="0" smtClean="0"/>
              <a:t> </a:t>
            </a:r>
            <a:r>
              <a:rPr lang="de-DE" dirty="0" err="1" smtClean="0"/>
              <a:t>elementi</a:t>
            </a:r>
            <a:endParaRPr lang="tr-TR" dirty="0" smtClean="0"/>
          </a:p>
          <a:p>
            <a:pPr hangingPunct="0"/>
            <a:r>
              <a:rPr lang="de-DE" i="1" dirty="0" err="1" smtClean="0"/>
              <a:t>Dorycnium</a:t>
            </a:r>
            <a:r>
              <a:rPr lang="de-DE" i="1" dirty="0" smtClean="0"/>
              <a:t> </a:t>
            </a:r>
            <a:r>
              <a:rPr lang="de-DE" i="1" dirty="0" err="1" smtClean="0"/>
              <a:t>graecum</a:t>
            </a:r>
            <a:r>
              <a:rPr lang="de-DE" dirty="0" smtClean="0"/>
              <a:t> (L.) </a:t>
            </a:r>
            <a:r>
              <a:rPr lang="de-DE" dirty="0" err="1" smtClean="0"/>
              <a:t>Ser</a:t>
            </a:r>
            <a:r>
              <a:rPr lang="de-DE" dirty="0" smtClean="0"/>
              <a:t>., 0-2000 m.</a:t>
            </a:r>
            <a:endParaRPr lang="tr-TR" dirty="0" smtClean="0"/>
          </a:p>
          <a:p>
            <a:pPr hangingPunct="0"/>
            <a:r>
              <a:rPr lang="fr-FR" i="1" dirty="0" smtClean="0"/>
              <a:t>Prunus </a:t>
            </a:r>
            <a:r>
              <a:rPr lang="fr-FR" i="1" dirty="0" err="1" smtClean="0"/>
              <a:t>spinosa</a:t>
            </a:r>
            <a:r>
              <a:rPr lang="fr-FR" dirty="0" smtClean="0"/>
              <a:t> L. </a:t>
            </a:r>
            <a:r>
              <a:rPr lang="fr-FR" dirty="0" err="1" smtClean="0"/>
              <a:t>subsp</a:t>
            </a:r>
            <a:r>
              <a:rPr lang="fr-FR" dirty="0" smtClean="0"/>
              <a:t>. </a:t>
            </a:r>
            <a:r>
              <a:rPr lang="fr-FR" i="1" dirty="0" err="1" smtClean="0"/>
              <a:t>dasyphylla</a:t>
            </a:r>
            <a:r>
              <a:rPr lang="fr-FR" dirty="0" smtClean="0"/>
              <a:t> (</a:t>
            </a:r>
            <a:r>
              <a:rPr lang="fr-FR" dirty="0" err="1" smtClean="0"/>
              <a:t>Schur</a:t>
            </a:r>
            <a:r>
              <a:rPr lang="fr-FR" dirty="0" smtClean="0"/>
              <a:t>) </a:t>
            </a:r>
            <a:r>
              <a:rPr lang="fr-FR" dirty="0" err="1" smtClean="0"/>
              <a:t>Domin</a:t>
            </a:r>
            <a:r>
              <a:rPr lang="fr-FR" dirty="0" smtClean="0"/>
              <a:t>, 0-1700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hangingPunct="0"/>
            <a:r>
              <a:rPr lang="fr-FR" i="1" dirty="0" err="1" smtClean="0"/>
              <a:t>Sanicula</a:t>
            </a:r>
            <a:r>
              <a:rPr lang="fr-FR" i="1" dirty="0" smtClean="0"/>
              <a:t> </a:t>
            </a:r>
            <a:r>
              <a:rPr lang="fr-FR" i="1" dirty="0" err="1" smtClean="0"/>
              <a:t>europaea</a:t>
            </a:r>
            <a:r>
              <a:rPr lang="fr-FR" dirty="0" smtClean="0"/>
              <a:t> L., 0-2200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hangingPunct="0"/>
            <a:r>
              <a:rPr lang="en-US" i="1" dirty="0" err="1" smtClean="0"/>
              <a:t>Viburnum</a:t>
            </a:r>
            <a:r>
              <a:rPr lang="en-US" i="1" dirty="0" smtClean="0"/>
              <a:t> lantana</a:t>
            </a:r>
            <a:r>
              <a:rPr lang="en-US" dirty="0" smtClean="0"/>
              <a:t> L., 1000-2000 m., </a:t>
            </a:r>
            <a:r>
              <a:rPr lang="en-US" dirty="0" err="1" smtClean="0"/>
              <a:t>Avrupa-Sibirya</a:t>
            </a:r>
            <a:r>
              <a:rPr lang="en-US" dirty="0" smtClean="0"/>
              <a:t> </a:t>
            </a:r>
            <a:r>
              <a:rPr lang="en-US" dirty="0" err="1" smtClean="0"/>
              <a:t>elementi</a:t>
            </a:r>
            <a:endParaRPr lang="tr-TR"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buNone/>
            </a:pPr>
            <a:endParaRPr lang="tr-TR" i="1" dirty="0" smtClean="0"/>
          </a:p>
          <a:p>
            <a:pPr hangingPunct="0"/>
            <a:endParaRPr lang="tr-TR" i="1" dirty="0" smtClean="0"/>
          </a:p>
          <a:p>
            <a:pPr hangingPunct="0">
              <a:buNone/>
            </a:pPr>
            <a:endParaRPr lang="tr-TR" i="1" dirty="0" smtClean="0"/>
          </a:p>
          <a:p>
            <a:pPr hangingPunct="0"/>
            <a:r>
              <a:rPr lang="en-US" i="1" dirty="0" err="1" smtClean="0"/>
              <a:t>Tanacetum</a:t>
            </a:r>
            <a:r>
              <a:rPr lang="en-US" i="1" dirty="0" smtClean="0"/>
              <a:t> </a:t>
            </a:r>
            <a:r>
              <a:rPr lang="en-US" i="1" dirty="0" err="1" smtClean="0"/>
              <a:t>poteriifolium</a:t>
            </a:r>
            <a:r>
              <a:rPr lang="en-US" dirty="0" smtClean="0"/>
              <a:t> (</a:t>
            </a:r>
            <a:r>
              <a:rPr lang="en-US" dirty="0" err="1" smtClean="0"/>
              <a:t>Ledeb</a:t>
            </a:r>
            <a:r>
              <a:rPr lang="en-US" dirty="0" smtClean="0"/>
              <a:t>.) </a:t>
            </a:r>
            <a:r>
              <a:rPr lang="en-US" dirty="0" err="1" smtClean="0"/>
              <a:t>Grierson</a:t>
            </a:r>
            <a:r>
              <a:rPr lang="en-US" dirty="0" smtClean="0"/>
              <a:t>, 20-1500 m., </a:t>
            </a:r>
            <a:r>
              <a:rPr lang="en-US" dirty="0" err="1" smtClean="0"/>
              <a:t>Avrupa-Sibirya</a:t>
            </a:r>
            <a:r>
              <a:rPr lang="en-US" dirty="0" smtClean="0"/>
              <a:t> </a:t>
            </a:r>
            <a:r>
              <a:rPr lang="en-US" dirty="0" err="1" smtClean="0"/>
              <a:t>elementi</a:t>
            </a:r>
            <a:endParaRPr lang="tr-TR" dirty="0" smtClean="0"/>
          </a:p>
          <a:p>
            <a:pPr hangingPunct="0"/>
            <a:r>
              <a:rPr lang="en-US" i="1" dirty="0" smtClean="0"/>
              <a:t>Campanula </a:t>
            </a:r>
            <a:r>
              <a:rPr lang="en-US" i="1" dirty="0" err="1" smtClean="0"/>
              <a:t>latifolia</a:t>
            </a:r>
            <a:r>
              <a:rPr lang="en-US" dirty="0" smtClean="0"/>
              <a:t> L., 530-2600 m., </a:t>
            </a:r>
            <a:r>
              <a:rPr lang="en-US" dirty="0" err="1" smtClean="0"/>
              <a:t>Avrupa-Sibirya</a:t>
            </a:r>
            <a:r>
              <a:rPr lang="en-US" dirty="0" smtClean="0"/>
              <a:t> </a:t>
            </a:r>
            <a:r>
              <a:rPr lang="en-US" dirty="0" err="1" smtClean="0"/>
              <a:t>elementi</a:t>
            </a:r>
            <a:endParaRPr lang="tr-TR" dirty="0" smtClean="0"/>
          </a:p>
          <a:p>
            <a:pPr hangingPunct="0"/>
            <a:r>
              <a:rPr lang="en-US" i="1" dirty="0" smtClean="0"/>
              <a:t>Campanula </a:t>
            </a:r>
            <a:r>
              <a:rPr lang="en-US" i="1" dirty="0" err="1" smtClean="0"/>
              <a:t>glomerata</a:t>
            </a:r>
            <a:r>
              <a:rPr lang="en-US" dirty="0" smtClean="0"/>
              <a:t> L. subsp. </a:t>
            </a:r>
            <a:r>
              <a:rPr lang="en-US" i="1" dirty="0" err="1" smtClean="0"/>
              <a:t>hispida</a:t>
            </a:r>
            <a:r>
              <a:rPr lang="en-US" dirty="0" smtClean="0"/>
              <a:t> (</a:t>
            </a:r>
            <a:r>
              <a:rPr lang="en-US" dirty="0" err="1" smtClean="0"/>
              <a:t>Witasek</a:t>
            </a:r>
            <a:r>
              <a:rPr lang="en-US" dirty="0" smtClean="0"/>
              <a:t>) Hayek, 0-2700 m., </a:t>
            </a:r>
            <a:r>
              <a:rPr lang="en-US" dirty="0" err="1" smtClean="0"/>
              <a:t>Avrupa-Sibirya</a:t>
            </a:r>
            <a:r>
              <a:rPr lang="en-US" dirty="0" smtClean="0"/>
              <a:t> el.</a:t>
            </a:r>
            <a:endParaRPr lang="tr-TR" dirty="0" smtClean="0"/>
          </a:p>
          <a:p>
            <a:pPr hangingPunct="0"/>
            <a:r>
              <a:rPr lang="en-US" i="1" dirty="0" err="1" smtClean="0"/>
              <a:t>Vaccinium</a:t>
            </a:r>
            <a:r>
              <a:rPr lang="en-US" i="1" dirty="0" smtClean="0"/>
              <a:t> </a:t>
            </a:r>
            <a:r>
              <a:rPr lang="en-US" i="1" dirty="0" err="1" smtClean="0"/>
              <a:t>arctostaphyllos</a:t>
            </a:r>
            <a:r>
              <a:rPr lang="en-US" dirty="0" smtClean="0"/>
              <a:t> L., 0-1850 m., </a:t>
            </a:r>
            <a:r>
              <a:rPr lang="en-US" dirty="0" err="1" smtClean="0"/>
              <a:t>Öksin</a:t>
            </a:r>
            <a:r>
              <a:rPr lang="en-US" dirty="0" smtClean="0"/>
              <a:t> </a:t>
            </a:r>
            <a:r>
              <a:rPr lang="en-US" dirty="0" err="1" smtClean="0"/>
              <a:t>elementi</a:t>
            </a:r>
            <a:endParaRPr lang="tr-TR" dirty="0" smtClean="0"/>
          </a:p>
          <a:p>
            <a:pPr hangingPunct="0"/>
            <a:r>
              <a:rPr lang="en-US" i="1" dirty="0" err="1" smtClean="0"/>
              <a:t>Ligustrum</a:t>
            </a:r>
            <a:r>
              <a:rPr lang="en-US" i="1" dirty="0" smtClean="0"/>
              <a:t> </a:t>
            </a:r>
            <a:r>
              <a:rPr lang="en-US" i="1" dirty="0" err="1" smtClean="0"/>
              <a:t>vulgare</a:t>
            </a:r>
            <a:r>
              <a:rPr lang="en-US" dirty="0" smtClean="0"/>
              <a:t> L., 0-1500 m., </a:t>
            </a:r>
            <a:r>
              <a:rPr lang="en-US" dirty="0" err="1" smtClean="0"/>
              <a:t>Avrupa-Sibirya</a:t>
            </a:r>
            <a:r>
              <a:rPr lang="en-US" dirty="0" smtClean="0"/>
              <a:t> </a:t>
            </a:r>
            <a:r>
              <a:rPr lang="en-US" dirty="0" err="1" smtClean="0"/>
              <a:t>elementi</a:t>
            </a:r>
            <a:endParaRPr lang="tr-TR" dirty="0" smtClean="0"/>
          </a:p>
          <a:p>
            <a:pPr hangingPunct="0"/>
            <a:r>
              <a:rPr lang="en-US" i="1" dirty="0" err="1" smtClean="0"/>
              <a:t>Verbascum</a:t>
            </a:r>
            <a:r>
              <a:rPr lang="en-US" i="1" dirty="0" smtClean="0"/>
              <a:t> </a:t>
            </a:r>
            <a:r>
              <a:rPr lang="en-US" i="1" dirty="0" err="1" smtClean="0"/>
              <a:t>abieticolum</a:t>
            </a:r>
            <a:r>
              <a:rPr lang="en-US" dirty="0" smtClean="0"/>
              <a:t> </a:t>
            </a:r>
            <a:r>
              <a:rPr lang="en-US" dirty="0" err="1" smtClean="0"/>
              <a:t>Bornm</a:t>
            </a:r>
            <a:r>
              <a:rPr lang="en-US" dirty="0" smtClean="0"/>
              <a:t>., 1050-2150 m., </a:t>
            </a:r>
            <a:r>
              <a:rPr lang="en-US" dirty="0" err="1" smtClean="0"/>
              <a:t>endemik</a:t>
            </a:r>
            <a:r>
              <a:rPr lang="en-US" dirty="0" smtClean="0"/>
              <a:t>, </a:t>
            </a:r>
            <a:r>
              <a:rPr lang="en-US" dirty="0" err="1" smtClean="0"/>
              <a:t>Öksin</a:t>
            </a:r>
            <a:r>
              <a:rPr lang="en-US" dirty="0" smtClean="0"/>
              <a:t> </a:t>
            </a:r>
            <a:r>
              <a:rPr lang="en-US" dirty="0" err="1" smtClean="0"/>
              <a:t>elementi</a:t>
            </a:r>
            <a:endParaRPr lang="tr-TR" dirty="0" smtClean="0"/>
          </a:p>
          <a:p>
            <a:pPr hangingPunct="0"/>
            <a:r>
              <a:rPr lang="fr-FR" i="1" dirty="0" err="1" smtClean="0"/>
              <a:t>Scrophularia</a:t>
            </a:r>
            <a:r>
              <a:rPr lang="fr-FR" i="1" dirty="0" smtClean="0"/>
              <a:t> </a:t>
            </a:r>
            <a:r>
              <a:rPr lang="fr-FR" i="1" dirty="0" err="1" smtClean="0"/>
              <a:t>umbrosa</a:t>
            </a:r>
            <a:r>
              <a:rPr lang="fr-FR" dirty="0" smtClean="0"/>
              <a:t> </a:t>
            </a:r>
            <a:r>
              <a:rPr lang="fr-FR" dirty="0" err="1" smtClean="0"/>
              <a:t>Dum</a:t>
            </a:r>
            <a:r>
              <a:rPr lang="fr-FR" dirty="0" smtClean="0"/>
              <a:t>., 30-1950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hangingPunct="0"/>
            <a:r>
              <a:rPr lang="fr-FR" i="1" dirty="0" err="1" smtClean="0"/>
              <a:t>Linaria</a:t>
            </a:r>
            <a:r>
              <a:rPr lang="fr-FR" i="1" dirty="0" smtClean="0"/>
              <a:t> </a:t>
            </a:r>
            <a:r>
              <a:rPr lang="fr-FR" i="1" dirty="0" err="1" smtClean="0"/>
              <a:t>genistifolia</a:t>
            </a:r>
            <a:r>
              <a:rPr lang="fr-FR" dirty="0" smtClean="0"/>
              <a:t> (L.) Miler </a:t>
            </a:r>
            <a:r>
              <a:rPr lang="fr-FR" dirty="0" err="1" smtClean="0"/>
              <a:t>subsp</a:t>
            </a:r>
            <a:r>
              <a:rPr lang="fr-FR" dirty="0" smtClean="0"/>
              <a:t>. </a:t>
            </a:r>
            <a:r>
              <a:rPr lang="fr-FR" i="1" dirty="0" err="1" smtClean="0"/>
              <a:t>genistifolia</a:t>
            </a:r>
            <a:r>
              <a:rPr lang="fr-FR" dirty="0" smtClean="0"/>
              <a:t>, 0-2100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hangingPunct="0"/>
            <a:r>
              <a:rPr lang="fr-FR" i="1" dirty="0" err="1" smtClean="0"/>
              <a:t>Digitalis</a:t>
            </a:r>
            <a:r>
              <a:rPr lang="fr-FR" i="1" dirty="0" smtClean="0"/>
              <a:t> </a:t>
            </a:r>
            <a:r>
              <a:rPr lang="fr-FR" i="1" dirty="0" err="1" smtClean="0"/>
              <a:t>ferruginea</a:t>
            </a:r>
            <a:r>
              <a:rPr lang="fr-FR" dirty="0" smtClean="0"/>
              <a:t> L. </a:t>
            </a:r>
            <a:r>
              <a:rPr lang="fr-FR" dirty="0" err="1" smtClean="0"/>
              <a:t>subsp</a:t>
            </a:r>
            <a:r>
              <a:rPr lang="fr-FR" dirty="0" smtClean="0"/>
              <a:t>. </a:t>
            </a:r>
            <a:r>
              <a:rPr lang="fr-FR" i="1" dirty="0" err="1" smtClean="0"/>
              <a:t>ferruginea</a:t>
            </a:r>
            <a:r>
              <a:rPr lang="fr-FR" dirty="0" smtClean="0"/>
              <a:t>, 0-2700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hangingPunct="0"/>
            <a:r>
              <a:rPr lang="tr-TR" i="1" dirty="0" err="1" smtClean="0"/>
              <a:t>Veronica</a:t>
            </a:r>
            <a:r>
              <a:rPr lang="tr-TR" i="1" dirty="0" smtClean="0"/>
              <a:t> </a:t>
            </a:r>
            <a:r>
              <a:rPr lang="tr-TR" i="1" dirty="0" err="1" smtClean="0"/>
              <a:t>gentianoides</a:t>
            </a:r>
            <a:r>
              <a:rPr lang="tr-TR" dirty="0" smtClean="0"/>
              <a:t> </a:t>
            </a:r>
            <a:r>
              <a:rPr lang="tr-TR" dirty="0" err="1" smtClean="0"/>
              <a:t>Vahl</a:t>
            </a:r>
            <a:r>
              <a:rPr lang="tr-TR" dirty="0" smtClean="0"/>
              <a:t>, 1000-3600 m., </a:t>
            </a:r>
            <a:r>
              <a:rPr lang="tr-TR" dirty="0" err="1" smtClean="0"/>
              <a:t>Hirkano</a:t>
            </a:r>
            <a:r>
              <a:rPr lang="tr-TR" dirty="0" smtClean="0"/>
              <a:t>-</a:t>
            </a:r>
            <a:r>
              <a:rPr lang="tr-TR" dirty="0" err="1" smtClean="0"/>
              <a:t>Öksin</a:t>
            </a:r>
            <a:r>
              <a:rPr lang="tr-TR" dirty="0" smtClean="0"/>
              <a:t> (</a:t>
            </a:r>
            <a:r>
              <a:rPr lang="tr-TR" dirty="0" err="1" smtClean="0"/>
              <a:t>mt</a:t>
            </a:r>
            <a:r>
              <a:rPr lang="tr-TR" dirty="0" smtClean="0"/>
              <a:t>) elementi</a:t>
            </a:r>
          </a:p>
          <a:p>
            <a:pPr hangingPunct="0"/>
            <a:r>
              <a:rPr lang="tr-TR" i="1" dirty="0" err="1" smtClean="0"/>
              <a:t>Veronica</a:t>
            </a:r>
            <a:r>
              <a:rPr lang="tr-TR" i="1" dirty="0" smtClean="0"/>
              <a:t> </a:t>
            </a:r>
            <a:r>
              <a:rPr lang="tr-TR" i="1" dirty="0" err="1" smtClean="0"/>
              <a:t>arvensis</a:t>
            </a:r>
            <a:r>
              <a:rPr lang="tr-TR" dirty="0" smtClean="0"/>
              <a:t> L., 0-1700 m., Avrupa-Sibirya elementi</a:t>
            </a:r>
          </a:p>
          <a:p>
            <a:pPr hangingPunct="0"/>
            <a:r>
              <a:rPr lang="tr-TR" i="1" dirty="0" err="1" smtClean="0"/>
              <a:t>Veronica</a:t>
            </a:r>
            <a:r>
              <a:rPr lang="tr-TR" i="1" dirty="0" smtClean="0"/>
              <a:t> </a:t>
            </a:r>
            <a:r>
              <a:rPr lang="tr-TR" i="1" dirty="0" err="1" smtClean="0"/>
              <a:t>jacquinii</a:t>
            </a:r>
            <a:r>
              <a:rPr lang="tr-TR" dirty="0" smtClean="0"/>
              <a:t> </a:t>
            </a:r>
            <a:r>
              <a:rPr lang="tr-TR" dirty="0" err="1" smtClean="0"/>
              <a:t>Baumg</a:t>
            </a:r>
            <a:r>
              <a:rPr lang="tr-TR" dirty="0" smtClean="0"/>
              <a:t>., 250-1300 m., Avrupa-Sibirya elementi</a:t>
            </a:r>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r>
              <a:rPr lang="tr-TR" i="1" dirty="0" err="1" smtClean="0"/>
              <a:t>Veronica</a:t>
            </a:r>
            <a:r>
              <a:rPr lang="tr-TR" i="1" dirty="0" smtClean="0"/>
              <a:t> </a:t>
            </a:r>
            <a:r>
              <a:rPr lang="tr-TR" i="1" dirty="0" err="1" smtClean="0"/>
              <a:t>officinalis</a:t>
            </a:r>
            <a:r>
              <a:rPr lang="tr-TR" dirty="0" smtClean="0"/>
              <a:t> L.,  900-1800 m., Avrupa-Sibirya elementi</a:t>
            </a:r>
          </a:p>
          <a:p>
            <a:pPr hangingPunct="0"/>
            <a:r>
              <a:rPr lang="tr-TR" i="1" dirty="0" err="1" smtClean="0"/>
              <a:t>Lamium</a:t>
            </a:r>
            <a:r>
              <a:rPr lang="tr-TR" i="1" dirty="0" smtClean="0"/>
              <a:t> </a:t>
            </a:r>
            <a:r>
              <a:rPr lang="tr-TR" i="1" dirty="0" err="1" smtClean="0"/>
              <a:t>purpureum</a:t>
            </a:r>
            <a:r>
              <a:rPr lang="tr-TR" dirty="0" smtClean="0"/>
              <a:t> L. var. </a:t>
            </a:r>
            <a:r>
              <a:rPr lang="tr-TR" i="1" dirty="0" err="1" smtClean="0"/>
              <a:t>purpureum</a:t>
            </a:r>
            <a:r>
              <a:rPr lang="tr-TR" dirty="0" smtClean="0"/>
              <a:t>, 30-1700 m., Avrupa-Sibirya elementi</a:t>
            </a:r>
          </a:p>
          <a:p>
            <a:pPr hangingPunct="0"/>
            <a:r>
              <a:rPr lang="tr-TR" i="1" dirty="0" err="1" smtClean="0"/>
              <a:t>Prunella</a:t>
            </a:r>
            <a:r>
              <a:rPr lang="tr-TR" i="1" dirty="0" smtClean="0"/>
              <a:t> </a:t>
            </a:r>
            <a:r>
              <a:rPr lang="tr-TR" i="1" dirty="0" err="1" smtClean="0"/>
              <a:t>laciniata</a:t>
            </a:r>
            <a:r>
              <a:rPr lang="tr-TR" dirty="0" smtClean="0"/>
              <a:t> (L.) L., 0-1800 m., Avrupa-Sibirya elementi</a:t>
            </a:r>
          </a:p>
          <a:p>
            <a:pPr hangingPunct="0"/>
            <a:r>
              <a:rPr lang="tr-TR" i="1" dirty="0" err="1" smtClean="0"/>
              <a:t>Daphne</a:t>
            </a:r>
            <a:r>
              <a:rPr lang="tr-TR" i="1" dirty="0" smtClean="0"/>
              <a:t> </a:t>
            </a:r>
            <a:r>
              <a:rPr lang="tr-TR" i="1" dirty="0" err="1" smtClean="0"/>
              <a:t>pontica</a:t>
            </a:r>
            <a:r>
              <a:rPr lang="tr-TR" dirty="0" smtClean="0"/>
              <a:t> L., 0-2200 m., </a:t>
            </a:r>
            <a:r>
              <a:rPr lang="tr-TR" dirty="0" err="1" smtClean="0"/>
              <a:t>Öksin</a:t>
            </a:r>
            <a:r>
              <a:rPr lang="tr-TR" dirty="0" smtClean="0"/>
              <a:t> elementi</a:t>
            </a:r>
          </a:p>
          <a:p>
            <a:pPr hangingPunct="0"/>
            <a:r>
              <a:rPr lang="tr-TR" i="1" dirty="0" err="1" smtClean="0"/>
              <a:t>Urtica</a:t>
            </a:r>
            <a:r>
              <a:rPr lang="tr-TR" i="1" dirty="0" smtClean="0"/>
              <a:t> </a:t>
            </a:r>
            <a:r>
              <a:rPr lang="tr-TR" i="1" dirty="0" err="1" smtClean="0"/>
              <a:t>dioica</a:t>
            </a:r>
            <a:r>
              <a:rPr lang="tr-TR" dirty="0" smtClean="0"/>
              <a:t> L., 500-2700 m., Avrupa-Sibirya elementi</a:t>
            </a:r>
          </a:p>
          <a:p>
            <a:pPr hangingPunct="0"/>
            <a:r>
              <a:rPr lang="tr-TR" i="1" dirty="0" err="1" smtClean="0"/>
              <a:t>Carpinus</a:t>
            </a:r>
            <a:r>
              <a:rPr lang="tr-TR" i="1" dirty="0" smtClean="0"/>
              <a:t> </a:t>
            </a:r>
            <a:r>
              <a:rPr lang="tr-TR" i="1" dirty="0" err="1" smtClean="0"/>
              <a:t>betulus</a:t>
            </a:r>
            <a:r>
              <a:rPr lang="tr-TR" dirty="0" smtClean="0"/>
              <a:t> L., 10-1800 m., Avrupa-Sibirya elementi</a:t>
            </a:r>
          </a:p>
          <a:p>
            <a:pPr hangingPunct="0"/>
            <a:r>
              <a:rPr lang="tr-TR" i="1" dirty="0" err="1" smtClean="0"/>
              <a:t>Corylus</a:t>
            </a:r>
            <a:r>
              <a:rPr lang="tr-TR" i="1" dirty="0" smtClean="0"/>
              <a:t> </a:t>
            </a:r>
            <a:r>
              <a:rPr lang="tr-TR" i="1" dirty="0" err="1" smtClean="0"/>
              <a:t>avellana</a:t>
            </a:r>
            <a:r>
              <a:rPr lang="tr-TR" dirty="0" smtClean="0"/>
              <a:t> L. var. </a:t>
            </a:r>
            <a:r>
              <a:rPr lang="tr-TR" i="1" dirty="0" err="1" smtClean="0"/>
              <a:t>avellana</a:t>
            </a:r>
            <a:r>
              <a:rPr lang="tr-TR" dirty="0" smtClean="0"/>
              <a:t>, 20-1700 m., Avrupa-Sibirya elementi</a:t>
            </a:r>
          </a:p>
          <a:p>
            <a:pPr hangingPunct="0"/>
            <a:r>
              <a:rPr lang="fr-FR" i="1" dirty="0" err="1" smtClean="0"/>
              <a:t>Populus</a:t>
            </a:r>
            <a:r>
              <a:rPr lang="fr-FR" i="1" dirty="0" smtClean="0"/>
              <a:t> </a:t>
            </a:r>
            <a:r>
              <a:rPr lang="fr-FR" i="1" dirty="0" err="1" smtClean="0"/>
              <a:t>tremula</a:t>
            </a:r>
            <a:r>
              <a:rPr lang="fr-FR" dirty="0" smtClean="0"/>
              <a:t> L., 0-2000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hangingPunct="0"/>
            <a:r>
              <a:rPr lang="de-DE" i="1" dirty="0" err="1" smtClean="0"/>
              <a:t>Galium</a:t>
            </a:r>
            <a:r>
              <a:rPr lang="de-DE" i="1" dirty="0" smtClean="0"/>
              <a:t> </a:t>
            </a:r>
            <a:r>
              <a:rPr lang="de-DE" i="1" dirty="0" err="1" smtClean="0"/>
              <a:t>rotundifolium</a:t>
            </a:r>
            <a:r>
              <a:rPr lang="de-DE" dirty="0" smtClean="0"/>
              <a:t> L., 500-2000 m., </a:t>
            </a:r>
            <a:r>
              <a:rPr lang="de-DE" dirty="0" err="1" smtClean="0"/>
              <a:t>Avrupa-Sibirya</a:t>
            </a:r>
            <a:r>
              <a:rPr lang="de-DE" dirty="0" smtClean="0"/>
              <a:t> </a:t>
            </a:r>
            <a:r>
              <a:rPr lang="de-DE" dirty="0" err="1" smtClean="0"/>
              <a:t>elementi</a:t>
            </a:r>
            <a:endParaRPr lang="tr-TR" dirty="0" smtClean="0"/>
          </a:p>
          <a:p>
            <a:pPr hangingPunct="0"/>
            <a:r>
              <a:rPr lang="de-DE" i="1" dirty="0" smtClean="0"/>
              <a:t>Iris </a:t>
            </a:r>
            <a:r>
              <a:rPr lang="de-DE" i="1" dirty="0" err="1" smtClean="0"/>
              <a:t>kerneriana</a:t>
            </a:r>
            <a:r>
              <a:rPr lang="de-DE" dirty="0" smtClean="0"/>
              <a:t> </a:t>
            </a:r>
            <a:r>
              <a:rPr lang="de-DE" dirty="0" err="1" smtClean="0"/>
              <a:t>Asscher</a:t>
            </a:r>
            <a:r>
              <a:rPr lang="de-DE" dirty="0" smtClean="0"/>
              <a:t>.&amp; </a:t>
            </a:r>
            <a:r>
              <a:rPr lang="de-DE" dirty="0" err="1" smtClean="0"/>
              <a:t>Sint</a:t>
            </a:r>
            <a:r>
              <a:rPr lang="de-DE" dirty="0" smtClean="0"/>
              <a:t> ex Baker, 150-2350m, </a:t>
            </a:r>
            <a:r>
              <a:rPr lang="de-DE" dirty="0" err="1" smtClean="0"/>
              <a:t>endemik,Avrupa-Sibirya</a:t>
            </a:r>
            <a:r>
              <a:rPr lang="de-DE" dirty="0" smtClean="0"/>
              <a:t> </a:t>
            </a:r>
            <a:r>
              <a:rPr lang="de-DE" dirty="0" err="1" smtClean="0"/>
              <a:t>elementi</a:t>
            </a:r>
            <a:endParaRPr lang="tr-TR" dirty="0" smtClean="0"/>
          </a:p>
          <a:p>
            <a:pPr hangingPunct="0"/>
            <a:r>
              <a:rPr lang="de-DE" i="1" dirty="0" err="1" smtClean="0"/>
              <a:t>Cephalanthera</a:t>
            </a:r>
            <a:r>
              <a:rPr lang="de-DE" i="1" dirty="0" smtClean="0"/>
              <a:t> </a:t>
            </a:r>
            <a:r>
              <a:rPr lang="de-DE" i="1" dirty="0" err="1" smtClean="0"/>
              <a:t>longifolia</a:t>
            </a:r>
            <a:r>
              <a:rPr lang="de-DE" dirty="0" smtClean="0"/>
              <a:t> (L.) Fritsch, 200-2000 m., </a:t>
            </a:r>
            <a:r>
              <a:rPr lang="de-DE" dirty="0" err="1" smtClean="0"/>
              <a:t>Avrupa</a:t>
            </a:r>
            <a:r>
              <a:rPr lang="de-DE" dirty="0" smtClean="0"/>
              <a:t>-</a:t>
            </a:r>
            <a:r>
              <a:rPr lang="de-DE" dirty="0" err="1" smtClean="0"/>
              <a:t>Sibirya</a:t>
            </a:r>
            <a:r>
              <a:rPr lang="de-DE" dirty="0" smtClean="0"/>
              <a:t> </a:t>
            </a:r>
            <a:r>
              <a:rPr lang="de-DE" dirty="0" err="1" smtClean="0"/>
              <a:t>elementi</a:t>
            </a:r>
            <a:endParaRPr lang="tr-TR" dirty="0" smtClean="0"/>
          </a:p>
          <a:p>
            <a:pPr hangingPunct="0"/>
            <a:r>
              <a:rPr lang="de-DE" i="1" dirty="0" err="1" smtClean="0"/>
              <a:t>Cephalanthera</a:t>
            </a:r>
            <a:r>
              <a:rPr lang="de-DE" i="1" dirty="0" smtClean="0"/>
              <a:t> </a:t>
            </a:r>
            <a:r>
              <a:rPr lang="de-DE" i="1" dirty="0" err="1" smtClean="0"/>
              <a:t>damasonium</a:t>
            </a:r>
            <a:r>
              <a:rPr lang="de-DE" dirty="0" smtClean="0"/>
              <a:t> (</a:t>
            </a:r>
            <a:r>
              <a:rPr lang="de-DE" dirty="0" err="1" smtClean="0"/>
              <a:t>Miler</a:t>
            </a:r>
            <a:r>
              <a:rPr lang="de-DE" dirty="0" smtClean="0"/>
              <a:t>) </a:t>
            </a:r>
            <a:r>
              <a:rPr lang="de-DE" dirty="0" err="1" smtClean="0"/>
              <a:t>Druee</a:t>
            </a:r>
            <a:r>
              <a:rPr lang="de-DE" dirty="0" smtClean="0"/>
              <a:t>, 0-1800 m., </a:t>
            </a:r>
            <a:r>
              <a:rPr lang="de-DE" dirty="0" err="1" smtClean="0"/>
              <a:t>Avrupa</a:t>
            </a:r>
            <a:r>
              <a:rPr lang="de-DE" dirty="0" smtClean="0"/>
              <a:t>-</a:t>
            </a:r>
            <a:r>
              <a:rPr lang="de-DE" dirty="0" err="1" smtClean="0"/>
              <a:t>Sibirya</a:t>
            </a:r>
            <a:r>
              <a:rPr lang="de-DE" dirty="0" smtClean="0"/>
              <a:t> </a:t>
            </a:r>
            <a:r>
              <a:rPr lang="de-DE" dirty="0" err="1" smtClean="0"/>
              <a:t>elementi</a:t>
            </a:r>
            <a:endParaRPr lang="tr-TR" dirty="0" smtClean="0"/>
          </a:p>
          <a:p>
            <a:pPr hangingPunct="0"/>
            <a:r>
              <a:rPr lang="de-DE" i="1" dirty="0" err="1" smtClean="0"/>
              <a:t>Epipactis</a:t>
            </a:r>
            <a:r>
              <a:rPr lang="de-DE" i="1" dirty="0" smtClean="0"/>
              <a:t> </a:t>
            </a:r>
            <a:r>
              <a:rPr lang="de-DE" i="1" dirty="0" err="1" smtClean="0"/>
              <a:t>microphylla</a:t>
            </a:r>
            <a:r>
              <a:rPr lang="de-DE" dirty="0" smtClean="0"/>
              <a:t> (</a:t>
            </a:r>
            <a:r>
              <a:rPr lang="de-DE" dirty="0" err="1" smtClean="0"/>
              <a:t>Ehrh</a:t>
            </a:r>
            <a:r>
              <a:rPr lang="de-DE" dirty="0" smtClean="0"/>
              <a:t>.) </a:t>
            </a:r>
            <a:r>
              <a:rPr lang="de-DE" dirty="0" err="1" smtClean="0"/>
              <a:t>Swartz</a:t>
            </a:r>
            <a:r>
              <a:rPr lang="de-DE" dirty="0" smtClean="0"/>
              <a:t>, 200-1700 m., </a:t>
            </a:r>
            <a:r>
              <a:rPr lang="de-DE" dirty="0" err="1" smtClean="0"/>
              <a:t>Avrupa</a:t>
            </a:r>
            <a:r>
              <a:rPr lang="de-DE" dirty="0" smtClean="0"/>
              <a:t>-</a:t>
            </a:r>
            <a:r>
              <a:rPr lang="de-DE" dirty="0" err="1" smtClean="0"/>
              <a:t>Sibirya</a:t>
            </a:r>
            <a:r>
              <a:rPr lang="de-DE" dirty="0" smtClean="0"/>
              <a:t> </a:t>
            </a:r>
            <a:r>
              <a:rPr lang="de-DE" dirty="0" err="1" smtClean="0"/>
              <a:t>elementi</a:t>
            </a:r>
            <a:endParaRPr lang="tr-TR" dirty="0" smtClean="0"/>
          </a:p>
          <a:p>
            <a:endParaRPr lang="tr-TR" dirty="0"/>
          </a:p>
        </p:txBody>
      </p:sp>
    </p:spTree>
    <p:extLst>
      <p:ext uri="{BB962C8B-B14F-4D97-AF65-F5344CB8AC3E}">
        <p14:creationId xmlns:p14="http://schemas.microsoft.com/office/powerpoint/2010/main" val="242370487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47528" y="764704"/>
            <a:ext cx="8568952" cy="5688632"/>
          </a:xfrm>
        </p:spPr>
        <p:txBody>
          <a:bodyPr numCol="2">
            <a:normAutofit fontScale="47500" lnSpcReduction="20000"/>
          </a:bodyPr>
          <a:lstStyle/>
          <a:p>
            <a:pPr algn="ctr" hangingPunct="0">
              <a:buNone/>
            </a:pPr>
            <a:r>
              <a:rPr lang="de-DE" sz="3300" b="1" dirty="0">
                <a:solidFill>
                  <a:srgbClr val="7030A0"/>
                </a:solidFill>
              </a:rPr>
              <a:t>Akdeniz </a:t>
            </a:r>
            <a:r>
              <a:rPr lang="de-DE" sz="3300" b="1" dirty="0" err="1">
                <a:solidFill>
                  <a:srgbClr val="7030A0"/>
                </a:solidFill>
              </a:rPr>
              <a:t>elementi</a:t>
            </a:r>
            <a:r>
              <a:rPr lang="de-DE" sz="3300" b="1" dirty="0">
                <a:solidFill>
                  <a:srgbClr val="7030A0"/>
                </a:solidFill>
              </a:rPr>
              <a:t> </a:t>
            </a:r>
            <a:r>
              <a:rPr lang="de-DE" sz="3300" b="1" dirty="0" err="1">
                <a:solidFill>
                  <a:srgbClr val="7030A0"/>
                </a:solidFill>
              </a:rPr>
              <a:t>olan</a:t>
            </a:r>
            <a:r>
              <a:rPr lang="de-DE" sz="3300" b="1" dirty="0">
                <a:solidFill>
                  <a:srgbClr val="7030A0"/>
                </a:solidFill>
              </a:rPr>
              <a:t> </a:t>
            </a:r>
            <a:r>
              <a:rPr lang="de-DE" sz="3300" b="1" dirty="0" err="1">
                <a:solidFill>
                  <a:srgbClr val="7030A0"/>
                </a:solidFill>
              </a:rPr>
              <a:t>karakteristik</a:t>
            </a:r>
            <a:r>
              <a:rPr lang="de-DE" sz="3300" b="1" dirty="0">
                <a:solidFill>
                  <a:srgbClr val="7030A0"/>
                </a:solidFill>
              </a:rPr>
              <a:t> </a:t>
            </a:r>
            <a:r>
              <a:rPr lang="de-DE" sz="3300" b="1" dirty="0" err="1">
                <a:solidFill>
                  <a:srgbClr val="7030A0"/>
                </a:solidFill>
              </a:rPr>
              <a:t>bitkiler</a:t>
            </a:r>
            <a:endParaRPr lang="tr-TR" sz="3300" b="1" dirty="0">
              <a:solidFill>
                <a:srgbClr val="7030A0"/>
              </a:solidFill>
            </a:endParaRPr>
          </a:p>
          <a:p>
            <a:pPr hangingPunct="0">
              <a:buNone/>
            </a:pPr>
            <a:endParaRPr lang="tr-TR" dirty="0" smtClean="0"/>
          </a:p>
          <a:p>
            <a:pPr hangingPunct="0">
              <a:buNone/>
            </a:pPr>
            <a:endParaRPr lang="tr-TR" dirty="0" smtClean="0"/>
          </a:p>
          <a:p>
            <a:pPr hangingPunct="0"/>
            <a:r>
              <a:rPr lang="de-DE" i="1" dirty="0" smtClean="0"/>
              <a:t>Geranium </a:t>
            </a:r>
            <a:r>
              <a:rPr lang="de-DE" i="1" dirty="0" err="1" smtClean="0"/>
              <a:t>macrostylum</a:t>
            </a:r>
            <a:r>
              <a:rPr lang="de-DE" dirty="0" smtClean="0"/>
              <a:t> </a:t>
            </a:r>
            <a:r>
              <a:rPr lang="de-DE" dirty="0" err="1" smtClean="0"/>
              <a:t>Boiss</a:t>
            </a:r>
            <a:r>
              <a:rPr lang="de-DE" dirty="0" smtClean="0"/>
              <a:t>., 500-1900 m., </a:t>
            </a:r>
            <a:r>
              <a:rPr lang="de-DE" dirty="0" err="1" smtClean="0"/>
              <a:t>Doğu</a:t>
            </a:r>
            <a:r>
              <a:rPr lang="de-DE" dirty="0" smtClean="0"/>
              <a:t> Akdeniz (Mt.) </a:t>
            </a:r>
            <a:r>
              <a:rPr lang="de-DE" dirty="0" err="1" smtClean="0"/>
              <a:t>elementi</a:t>
            </a:r>
            <a:r>
              <a:rPr lang="de-DE" dirty="0" smtClean="0"/>
              <a:t>.</a:t>
            </a:r>
            <a:endParaRPr lang="tr-TR" dirty="0" smtClean="0"/>
          </a:p>
          <a:p>
            <a:pPr hangingPunct="0"/>
            <a:r>
              <a:rPr lang="de-DE" i="1" dirty="0" err="1" smtClean="0"/>
              <a:t>Psoralea</a:t>
            </a:r>
            <a:r>
              <a:rPr lang="de-DE" i="1" dirty="0" smtClean="0"/>
              <a:t> </a:t>
            </a:r>
            <a:r>
              <a:rPr lang="de-DE" i="1" dirty="0" err="1" smtClean="0"/>
              <a:t>bituminosa</a:t>
            </a:r>
            <a:r>
              <a:rPr lang="de-DE" dirty="0" smtClean="0"/>
              <a:t> L.,0-900 m., Akdeniz </a:t>
            </a:r>
            <a:r>
              <a:rPr lang="de-DE" dirty="0" err="1" smtClean="0"/>
              <a:t>elementi</a:t>
            </a:r>
            <a:endParaRPr lang="tr-TR" dirty="0" smtClean="0"/>
          </a:p>
          <a:p>
            <a:pPr hangingPunct="0"/>
            <a:r>
              <a:rPr lang="de-DE" i="1" dirty="0" err="1" smtClean="0"/>
              <a:t>Lathyrus</a:t>
            </a:r>
            <a:r>
              <a:rPr lang="de-DE" i="1" dirty="0" smtClean="0"/>
              <a:t> </a:t>
            </a:r>
            <a:r>
              <a:rPr lang="de-DE" i="1" dirty="0" err="1" smtClean="0"/>
              <a:t>digitatus</a:t>
            </a:r>
            <a:r>
              <a:rPr lang="de-DE" dirty="0" smtClean="0"/>
              <a:t> (</a:t>
            </a:r>
            <a:r>
              <a:rPr lang="de-DE" dirty="0" err="1" smtClean="0"/>
              <a:t>Bieb</a:t>
            </a:r>
            <a:r>
              <a:rPr lang="de-DE" dirty="0" smtClean="0"/>
              <a:t>.) </a:t>
            </a:r>
            <a:r>
              <a:rPr lang="de-DE" dirty="0" err="1" smtClean="0"/>
              <a:t>Fiori</a:t>
            </a:r>
            <a:r>
              <a:rPr lang="de-DE" dirty="0" smtClean="0"/>
              <a:t>, 200-1550 m., </a:t>
            </a:r>
            <a:r>
              <a:rPr lang="de-DE" dirty="0" err="1" smtClean="0"/>
              <a:t>Doğu</a:t>
            </a:r>
            <a:r>
              <a:rPr lang="de-DE" dirty="0" smtClean="0"/>
              <a:t> Akdeniz </a:t>
            </a:r>
            <a:r>
              <a:rPr lang="de-DE" dirty="0" err="1" smtClean="0"/>
              <a:t>elementi</a:t>
            </a:r>
            <a:endParaRPr lang="tr-TR" dirty="0" smtClean="0"/>
          </a:p>
          <a:p>
            <a:pPr hangingPunct="0"/>
            <a:r>
              <a:rPr lang="en-US" i="1" dirty="0" err="1" smtClean="0"/>
              <a:t>Lonicera</a:t>
            </a:r>
            <a:r>
              <a:rPr lang="en-US" i="1" dirty="0" smtClean="0"/>
              <a:t> </a:t>
            </a:r>
            <a:r>
              <a:rPr lang="en-US" i="1" dirty="0" err="1" smtClean="0"/>
              <a:t>etrusca</a:t>
            </a:r>
            <a:r>
              <a:rPr lang="en-US" dirty="0" smtClean="0"/>
              <a:t> </a:t>
            </a:r>
            <a:r>
              <a:rPr lang="en-US" dirty="0" err="1" smtClean="0"/>
              <a:t>Sarti</a:t>
            </a:r>
            <a:r>
              <a:rPr lang="en-US" dirty="0" smtClean="0"/>
              <a:t> var. </a:t>
            </a:r>
            <a:r>
              <a:rPr lang="en-US" i="1" dirty="0" err="1" smtClean="0"/>
              <a:t>etrusca</a:t>
            </a:r>
            <a:r>
              <a:rPr lang="en-US" dirty="0" smtClean="0"/>
              <a:t>, 250-1200 m., </a:t>
            </a:r>
            <a:r>
              <a:rPr lang="en-US" dirty="0" err="1" smtClean="0"/>
              <a:t>Akdeniz</a:t>
            </a:r>
            <a:r>
              <a:rPr lang="en-US" dirty="0" smtClean="0"/>
              <a:t> </a:t>
            </a:r>
            <a:r>
              <a:rPr lang="en-US" dirty="0" err="1" smtClean="0"/>
              <a:t>elementi</a:t>
            </a:r>
            <a:endParaRPr lang="tr-TR" dirty="0" smtClean="0"/>
          </a:p>
          <a:p>
            <a:pPr hangingPunct="0"/>
            <a:r>
              <a:rPr lang="en-US" i="1" dirty="0" err="1" smtClean="0"/>
              <a:t>Phillyrea</a:t>
            </a:r>
            <a:r>
              <a:rPr lang="en-US" i="1" dirty="0" smtClean="0"/>
              <a:t> </a:t>
            </a:r>
            <a:r>
              <a:rPr lang="en-US" i="1" dirty="0" err="1" smtClean="0"/>
              <a:t>latifolia</a:t>
            </a:r>
            <a:r>
              <a:rPr lang="en-US" dirty="0" smtClean="0"/>
              <a:t> L. 10-1350 m., </a:t>
            </a:r>
            <a:r>
              <a:rPr lang="en-US" dirty="0" err="1" smtClean="0"/>
              <a:t>Akdeniz</a:t>
            </a:r>
            <a:r>
              <a:rPr lang="en-US" dirty="0" smtClean="0"/>
              <a:t> </a:t>
            </a:r>
            <a:r>
              <a:rPr lang="en-US" dirty="0" err="1" smtClean="0"/>
              <a:t>elementi</a:t>
            </a:r>
            <a:endParaRPr lang="tr-TR" dirty="0" smtClean="0"/>
          </a:p>
          <a:p>
            <a:pPr hangingPunct="0"/>
            <a:r>
              <a:rPr lang="de-DE" i="1" dirty="0" err="1" smtClean="0"/>
              <a:t>Onosma</a:t>
            </a:r>
            <a:r>
              <a:rPr lang="de-DE" i="1" dirty="0" smtClean="0"/>
              <a:t> </a:t>
            </a:r>
            <a:r>
              <a:rPr lang="de-DE" i="1" dirty="0" err="1" smtClean="0"/>
              <a:t>aucheranum</a:t>
            </a:r>
            <a:r>
              <a:rPr lang="de-DE" dirty="0" smtClean="0"/>
              <a:t> DC. 0-3000 m., </a:t>
            </a:r>
            <a:r>
              <a:rPr lang="de-DE" dirty="0" err="1" smtClean="0"/>
              <a:t>Doğu</a:t>
            </a:r>
            <a:r>
              <a:rPr lang="de-DE" dirty="0" smtClean="0"/>
              <a:t> Akdeniz </a:t>
            </a:r>
            <a:r>
              <a:rPr lang="de-DE" dirty="0" err="1" smtClean="0"/>
              <a:t>elementi</a:t>
            </a:r>
            <a:endParaRPr lang="tr-TR" dirty="0" smtClean="0"/>
          </a:p>
          <a:p>
            <a:pPr hangingPunct="0"/>
            <a:r>
              <a:rPr lang="de-DE" i="1" dirty="0" err="1" smtClean="0"/>
              <a:t>Verbascum</a:t>
            </a:r>
            <a:r>
              <a:rPr lang="de-DE" i="1" dirty="0" smtClean="0"/>
              <a:t> </a:t>
            </a:r>
            <a:r>
              <a:rPr lang="de-DE" i="1" dirty="0" err="1" smtClean="0"/>
              <a:t>parviflorum</a:t>
            </a:r>
            <a:r>
              <a:rPr lang="de-DE" dirty="0" smtClean="0"/>
              <a:t> Lam., 0-1340 m., </a:t>
            </a:r>
            <a:r>
              <a:rPr lang="de-DE" dirty="0" err="1" smtClean="0"/>
              <a:t>endemik</a:t>
            </a:r>
            <a:r>
              <a:rPr lang="de-DE" dirty="0" smtClean="0"/>
              <a:t>,</a:t>
            </a:r>
            <a:endParaRPr lang="tr-TR" dirty="0" smtClean="0"/>
          </a:p>
          <a:p>
            <a:pPr hangingPunct="0"/>
            <a:r>
              <a:rPr lang="de-DE" i="1" dirty="0" err="1" smtClean="0"/>
              <a:t>Verbascum</a:t>
            </a:r>
            <a:r>
              <a:rPr lang="de-DE" i="1" dirty="0" smtClean="0"/>
              <a:t> </a:t>
            </a:r>
            <a:r>
              <a:rPr lang="de-DE" i="1" dirty="0" err="1" smtClean="0"/>
              <a:t>splendium</a:t>
            </a:r>
            <a:r>
              <a:rPr lang="de-DE" dirty="0" smtClean="0"/>
              <a:t> </a:t>
            </a:r>
            <a:r>
              <a:rPr lang="de-DE" dirty="0" err="1" smtClean="0"/>
              <a:t>Boiss</a:t>
            </a:r>
            <a:r>
              <a:rPr lang="de-DE" dirty="0" smtClean="0"/>
              <a:t>., 110-2570 m., </a:t>
            </a:r>
            <a:r>
              <a:rPr lang="de-DE" dirty="0" err="1" smtClean="0"/>
              <a:t>endemik</a:t>
            </a:r>
            <a:r>
              <a:rPr lang="de-DE" dirty="0" smtClean="0"/>
              <a:t>, </a:t>
            </a:r>
            <a:r>
              <a:rPr lang="de-DE" dirty="0" err="1" smtClean="0"/>
              <a:t>Doğu</a:t>
            </a:r>
            <a:r>
              <a:rPr lang="de-DE" dirty="0" smtClean="0"/>
              <a:t> Akdeniz </a:t>
            </a:r>
            <a:r>
              <a:rPr lang="de-DE" dirty="0" err="1" smtClean="0"/>
              <a:t>elementi</a:t>
            </a:r>
            <a:endParaRPr lang="tr-TR" dirty="0" smtClean="0"/>
          </a:p>
          <a:p>
            <a:pPr hangingPunct="0"/>
            <a:r>
              <a:rPr lang="en-US" i="1" dirty="0" smtClean="0"/>
              <a:t>Veronica </a:t>
            </a:r>
            <a:r>
              <a:rPr lang="en-US" i="1" dirty="0" err="1" smtClean="0"/>
              <a:t>cymbalaria</a:t>
            </a:r>
            <a:r>
              <a:rPr lang="en-US" dirty="0" smtClean="0"/>
              <a:t> </a:t>
            </a:r>
            <a:r>
              <a:rPr lang="en-US" dirty="0" err="1" smtClean="0"/>
              <a:t>Bodard</a:t>
            </a:r>
            <a:r>
              <a:rPr lang="en-US" dirty="0" smtClean="0"/>
              <a:t>, 0-1200 m., </a:t>
            </a:r>
            <a:r>
              <a:rPr lang="en-US" dirty="0" err="1" smtClean="0"/>
              <a:t>Akdeniz</a:t>
            </a:r>
            <a:r>
              <a:rPr lang="en-US" dirty="0" smtClean="0"/>
              <a:t> </a:t>
            </a:r>
            <a:r>
              <a:rPr lang="en-US" dirty="0" err="1" smtClean="0"/>
              <a:t>elementi</a:t>
            </a:r>
            <a:endParaRPr lang="tr-TR" dirty="0" smtClean="0"/>
          </a:p>
          <a:p>
            <a:pPr hangingPunct="0"/>
            <a:r>
              <a:rPr lang="en-US" i="1" dirty="0" err="1" smtClean="0"/>
              <a:t>Sideritis</a:t>
            </a:r>
            <a:r>
              <a:rPr lang="en-US" i="1" dirty="0" smtClean="0"/>
              <a:t> </a:t>
            </a:r>
            <a:r>
              <a:rPr lang="en-US" i="1" dirty="0" err="1" smtClean="0"/>
              <a:t>perfoliata</a:t>
            </a:r>
            <a:r>
              <a:rPr lang="en-US" dirty="0" smtClean="0"/>
              <a:t> L., 0-2000 m., </a:t>
            </a:r>
            <a:r>
              <a:rPr lang="en-US" dirty="0" err="1" smtClean="0"/>
              <a:t>Akdeniz</a:t>
            </a:r>
            <a:r>
              <a:rPr lang="en-US" dirty="0" smtClean="0"/>
              <a:t> </a:t>
            </a:r>
            <a:r>
              <a:rPr lang="en-US" dirty="0" err="1" smtClean="0"/>
              <a:t>elementi</a:t>
            </a:r>
            <a:endParaRPr lang="tr-TR" dirty="0" smtClean="0"/>
          </a:p>
          <a:p>
            <a:pPr hangingPunct="0"/>
            <a:r>
              <a:rPr lang="en-US" i="1" dirty="0" smtClean="0"/>
              <a:t>Salvia </a:t>
            </a:r>
            <a:r>
              <a:rPr lang="en-US" i="1" dirty="0" err="1" smtClean="0"/>
              <a:t>tomentosa</a:t>
            </a:r>
            <a:r>
              <a:rPr lang="en-US" dirty="0" smtClean="0"/>
              <a:t> Miller, 90-2000 m., </a:t>
            </a:r>
            <a:r>
              <a:rPr lang="en-US" dirty="0" err="1" smtClean="0"/>
              <a:t>Akdeniz</a:t>
            </a:r>
            <a:r>
              <a:rPr lang="en-US" dirty="0" smtClean="0"/>
              <a:t> </a:t>
            </a:r>
            <a:r>
              <a:rPr lang="en-US" dirty="0" err="1" smtClean="0"/>
              <a:t>elementi</a:t>
            </a:r>
            <a:endParaRPr lang="tr-TR"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buNone/>
            </a:pPr>
            <a:endParaRPr lang="tr-TR" i="1" dirty="0" smtClean="0"/>
          </a:p>
          <a:p>
            <a:pPr hangingPunct="0"/>
            <a:r>
              <a:rPr lang="en-US" i="1" dirty="0" smtClean="0"/>
              <a:t>Euphorbia </a:t>
            </a:r>
            <a:r>
              <a:rPr lang="en-US" i="1" dirty="0" err="1" smtClean="0"/>
              <a:t>kotschyana</a:t>
            </a:r>
            <a:r>
              <a:rPr lang="en-US" dirty="0" smtClean="0"/>
              <a:t> </a:t>
            </a:r>
            <a:r>
              <a:rPr lang="en-US" dirty="0" err="1" smtClean="0"/>
              <a:t>Fenzl</a:t>
            </a:r>
            <a:r>
              <a:rPr lang="en-US" dirty="0" smtClean="0"/>
              <a:t>., 300-2500 m., </a:t>
            </a:r>
            <a:r>
              <a:rPr lang="en-US" dirty="0" err="1" smtClean="0"/>
              <a:t>Doğu</a:t>
            </a:r>
            <a:r>
              <a:rPr lang="en-US" dirty="0" smtClean="0"/>
              <a:t> </a:t>
            </a:r>
            <a:r>
              <a:rPr lang="en-US" dirty="0" err="1" smtClean="0"/>
              <a:t>Akdeniz</a:t>
            </a:r>
            <a:r>
              <a:rPr lang="en-US" dirty="0" smtClean="0"/>
              <a:t> (</a:t>
            </a:r>
            <a:r>
              <a:rPr lang="en-US" dirty="0" err="1" smtClean="0"/>
              <a:t>mt</a:t>
            </a:r>
            <a:r>
              <a:rPr lang="en-US" dirty="0" smtClean="0"/>
              <a:t>) </a:t>
            </a:r>
            <a:r>
              <a:rPr lang="en-US" dirty="0" err="1" smtClean="0"/>
              <a:t>elementi</a:t>
            </a:r>
            <a:endParaRPr lang="tr-TR" dirty="0" smtClean="0"/>
          </a:p>
          <a:p>
            <a:pPr hangingPunct="0"/>
            <a:r>
              <a:rPr lang="en-US" i="1" dirty="0" err="1" smtClean="0"/>
              <a:t>Quercus</a:t>
            </a:r>
            <a:r>
              <a:rPr lang="en-US" i="1" dirty="0" smtClean="0"/>
              <a:t> </a:t>
            </a:r>
            <a:r>
              <a:rPr lang="en-US" i="1" dirty="0" err="1" smtClean="0"/>
              <a:t>kotschyana</a:t>
            </a:r>
            <a:r>
              <a:rPr lang="en-US" dirty="0" smtClean="0"/>
              <a:t> </a:t>
            </a:r>
            <a:r>
              <a:rPr lang="en-US" dirty="0" err="1" smtClean="0"/>
              <a:t>Fenzl</a:t>
            </a:r>
            <a:r>
              <a:rPr lang="en-US" dirty="0" smtClean="0"/>
              <a:t>, 300-2500 m., </a:t>
            </a:r>
            <a:r>
              <a:rPr lang="en-US" dirty="0" err="1" smtClean="0"/>
              <a:t>Doğu</a:t>
            </a:r>
            <a:r>
              <a:rPr lang="en-US" dirty="0" smtClean="0"/>
              <a:t> </a:t>
            </a:r>
            <a:r>
              <a:rPr lang="en-US" dirty="0" err="1" smtClean="0"/>
              <a:t>Akdeniz</a:t>
            </a:r>
            <a:r>
              <a:rPr lang="en-US" dirty="0" smtClean="0"/>
              <a:t> (</a:t>
            </a:r>
            <a:r>
              <a:rPr lang="en-US" dirty="0" err="1" smtClean="0"/>
              <a:t>mt</a:t>
            </a:r>
            <a:r>
              <a:rPr lang="en-US" dirty="0" smtClean="0"/>
              <a:t>)  </a:t>
            </a:r>
            <a:r>
              <a:rPr lang="en-US" dirty="0" err="1" smtClean="0"/>
              <a:t>elementi</a:t>
            </a:r>
            <a:endParaRPr lang="tr-TR" dirty="0" smtClean="0"/>
          </a:p>
          <a:p>
            <a:pPr hangingPunct="0"/>
            <a:r>
              <a:rPr lang="en-US" i="1" dirty="0" err="1" smtClean="0"/>
              <a:t>Ostrya</a:t>
            </a:r>
            <a:r>
              <a:rPr lang="en-US" i="1" dirty="0" smtClean="0"/>
              <a:t> </a:t>
            </a:r>
            <a:r>
              <a:rPr lang="en-US" i="1" dirty="0" err="1" smtClean="0"/>
              <a:t>carpinifolia</a:t>
            </a:r>
            <a:r>
              <a:rPr lang="en-US" dirty="0" smtClean="0"/>
              <a:t> </a:t>
            </a:r>
            <a:r>
              <a:rPr lang="en-US" dirty="0" err="1" smtClean="0"/>
              <a:t>Scop</a:t>
            </a:r>
            <a:r>
              <a:rPr lang="en-US" dirty="0" smtClean="0"/>
              <a:t>., 50-1700 m., </a:t>
            </a:r>
            <a:r>
              <a:rPr lang="en-US" dirty="0" err="1" smtClean="0"/>
              <a:t>Akdeniz</a:t>
            </a:r>
            <a:r>
              <a:rPr lang="en-US" dirty="0" smtClean="0"/>
              <a:t> </a:t>
            </a:r>
            <a:r>
              <a:rPr lang="en-US" dirty="0" err="1" smtClean="0"/>
              <a:t>elementi</a:t>
            </a:r>
            <a:endParaRPr lang="tr-TR" dirty="0" smtClean="0"/>
          </a:p>
          <a:p>
            <a:pPr hangingPunct="0"/>
            <a:r>
              <a:rPr lang="en-US" i="1" dirty="0" err="1" smtClean="0"/>
              <a:t>Crucianella</a:t>
            </a:r>
            <a:r>
              <a:rPr lang="en-US" i="1" dirty="0" smtClean="0"/>
              <a:t> </a:t>
            </a:r>
            <a:r>
              <a:rPr lang="en-US" i="1" dirty="0" err="1" smtClean="0"/>
              <a:t>angustifolia</a:t>
            </a:r>
            <a:r>
              <a:rPr lang="en-US" dirty="0" smtClean="0"/>
              <a:t> L., 0-1600 m., </a:t>
            </a:r>
            <a:r>
              <a:rPr lang="en-US" dirty="0" err="1" smtClean="0"/>
              <a:t>Akdeniz</a:t>
            </a:r>
            <a:r>
              <a:rPr lang="en-US" dirty="0" smtClean="0"/>
              <a:t> </a:t>
            </a:r>
            <a:r>
              <a:rPr lang="en-US" dirty="0" err="1" smtClean="0"/>
              <a:t>elementi</a:t>
            </a:r>
            <a:endParaRPr lang="tr-TR" dirty="0" smtClean="0"/>
          </a:p>
          <a:p>
            <a:pPr hangingPunct="0"/>
            <a:r>
              <a:rPr lang="de-DE" i="1" dirty="0" err="1" smtClean="0"/>
              <a:t>Galium</a:t>
            </a:r>
            <a:r>
              <a:rPr lang="de-DE" i="1" dirty="0" smtClean="0"/>
              <a:t> </a:t>
            </a:r>
            <a:r>
              <a:rPr lang="de-DE" i="1" dirty="0" err="1" smtClean="0"/>
              <a:t>paschale</a:t>
            </a:r>
            <a:r>
              <a:rPr lang="de-DE" dirty="0" smtClean="0"/>
              <a:t> </a:t>
            </a:r>
            <a:r>
              <a:rPr lang="de-DE" dirty="0" err="1" smtClean="0"/>
              <a:t>Forsskal</a:t>
            </a:r>
            <a:r>
              <a:rPr lang="de-DE" dirty="0" smtClean="0"/>
              <a:t>, 70-2700 m., </a:t>
            </a:r>
            <a:r>
              <a:rPr lang="de-DE" dirty="0" err="1" smtClean="0"/>
              <a:t>Doğu</a:t>
            </a:r>
            <a:r>
              <a:rPr lang="de-DE" dirty="0" smtClean="0"/>
              <a:t> Akdeniz </a:t>
            </a:r>
            <a:r>
              <a:rPr lang="de-DE" dirty="0" err="1" smtClean="0"/>
              <a:t>elementi</a:t>
            </a:r>
            <a:endParaRPr lang="tr-TR" dirty="0" smtClean="0"/>
          </a:p>
          <a:p>
            <a:pPr hangingPunct="0"/>
            <a:r>
              <a:rPr lang="en-US" i="1" dirty="0" smtClean="0"/>
              <a:t>Asparagus </a:t>
            </a:r>
            <a:r>
              <a:rPr lang="en-US" i="1" dirty="0" err="1" smtClean="0"/>
              <a:t>acutifolius</a:t>
            </a:r>
            <a:r>
              <a:rPr lang="en-US" dirty="0" smtClean="0"/>
              <a:t> L., 0-1525 m., </a:t>
            </a:r>
            <a:r>
              <a:rPr lang="en-US" dirty="0" err="1" smtClean="0"/>
              <a:t>Akdeniz</a:t>
            </a:r>
            <a:r>
              <a:rPr lang="en-US" dirty="0" smtClean="0"/>
              <a:t> </a:t>
            </a:r>
            <a:r>
              <a:rPr lang="en-US" dirty="0" err="1" smtClean="0"/>
              <a:t>elementi</a:t>
            </a:r>
            <a:endParaRPr lang="tr-TR" dirty="0" smtClean="0"/>
          </a:p>
          <a:p>
            <a:pPr hangingPunct="0"/>
            <a:r>
              <a:rPr lang="en-US" i="1" dirty="0" err="1" smtClean="0"/>
              <a:t>Allium</a:t>
            </a:r>
            <a:r>
              <a:rPr lang="en-US" i="1" dirty="0" smtClean="0"/>
              <a:t> </a:t>
            </a:r>
            <a:r>
              <a:rPr lang="en-US" i="1" dirty="0" err="1" smtClean="0"/>
              <a:t>paniculatum</a:t>
            </a:r>
            <a:r>
              <a:rPr lang="en-US" dirty="0" smtClean="0"/>
              <a:t> L. subsp. </a:t>
            </a:r>
            <a:r>
              <a:rPr lang="en-US" i="1" dirty="0" err="1" smtClean="0"/>
              <a:t>paniculatum</a:t>
            </a:r>
            <a:r>
              <a:rPr lang="en-US" dirty="0" smtClean="0"/>
              <a:t>, 0-2000 m., </a:t>
            </a:r>
            <a:r>
              <a:rPr lang="en-US" dirty="0" err="1" smtClean="0"/>
              <a:t>Akdeniz</a:t>
            </a:r>
            <a:r>
              <a:rPr lang="en-US" dirty="0" smtClean="0"/>
              <a:t> </a:t>
            </a:r>
            <a:r>
              <a:rPr lang="en-US" dirty="0" err="1" smtClean="0"/>
              <a:t>elementi</a:t>
            </a:r>
            <a:endParaRPr lang="tr-TR" dirty="0" smtClean="0"/>
          </a:p>
          <a:p>
            <a:pPr hangingPunct="0"/>
            <a:r>
              <a:rPr lang="en-US" i="1" dirty="0" err="1" smtClean="0"/>
              <a:t>Allium</a:t>
            </a:r>
            <a:r>
              <a:rPr lang="en-US" i="1" dirty="0" smtClean="0"/>
              <a:t> </a:t>
            </a:r>
            <a:r>
              <a:rPr lang="en-US" i="1" dirty="0" err="1" smtClean="0"/>
              <a:t>flavum</a:t>
            </a:r>
            <a:r>
              <a:rPr lang="en-US" i="1" dirty="0" smtClean="0"/>
              <a:t> </a:t>
            </a:r>
            <a:r>
              <a:rPr lang="en-US" dirty="0" smtClean="0"/>
              <a:t>L. subsp. </a:t>
            </a:r>
            <a:r>
              <a:rPr lang="en-US" i="1" dirty="0" err="1" smtClean="0"/>
              <a:t>tauricum</a:t>
            </a:r>
            <a:r>
              <a:rPr lang="en-US" dirty="0" smtClean="0"/>
              <a:t> (</a:t>
            </a:r>
            <a:r>
              <a:rPr lang="en-US" dirty="0" err="1" smtClean="0"/>
              <a:t>Besser</a:t>
            </a:r>
            <a:r>
              <a:rPr lang="en-US" dirty="0" smtClean="0"/>
              <a:t> ex </a:t>
            </a:r>
            <a:r>
              <a:rPr lang="en-US" dirty="0" err="1" smtClean="0"/>
              <a:t>Reichb</a:t>
            </a:r>
            <a:r>
              <a:rPr lang="en-US" dirty="0" smtClean="0"/>
              <a:t>.) </a:t>
            </a:r>
            <a:r>
              <a:rPr lang="en-US" dirty="0" err="1" smtClean="0"/>
              <a:t>Stearn</a:t>
            </a:r>
            <a:r>
              <a:rPr lang="en-US" dirty="0" smtClean="0"/>
              <a:t> var. </a:t>
            </a:r>
            <a:r>
              <a:rPr lang="en-US" i="1" dirty="0" err="1" smtClean="0"/>
              <a:t>tauricum</a:t>
            </a:r>
            <a:r>
              <a:rPr lang="en-US" dirty="0" smtClean="0"/>
              <a:t>, 10-2500 m., </a:t>
            </a:r>
            <a:r>
              <a:rPr lang="en-US" dirty="0" err="1" smtClean="0"/>
              <a:t>Akdeniz</a:t>
            </a:r>
            <a:r>
              <a:rPr lang="en-US" dirty="0" smtClean="0"/>
              <a:t> </a:t>
            </a:r>
            <a:r>
              <a:rPr lang="en-US" dirty="0" err="1" smtClean="0"/>
              <a:t>elementi</a:t>
            </a:r>
            <a:endParaRPr lang="tr-TR" dirty="0" smtClean="0"/>
          </a:p>
          <a:p>
            <a:pPr hangingPunct="0"/>
            <a:r>
              <a:rPr lang="en-US" i="1" dirty="0" err="1" smtClean="0"/>
              <a:t>Muscari</a:t>
            </a:r>
            <a:r>
              <a:rPr lang="en-US" i="1" dirty="0" smtClean="0"/>
              <a:t> </a:t>
            </a:r>
            <a:r>
              <a:rPr lang="en-US" i="1" dirty="0" err="1" smtClean="0"/>
              <a:t>comosum</a:t>
            </a:r>
            <a:r>
              <a:rPr lang="en-US" dirty="0" smtClean="0"/>
              <a:t> (L.) Miller, 0-2000 m., </a:t>
            </a:r>
            <a:r>
              <a:rPr lang="en-US" dirty="0" err="1" smtClean="0"/>
              <a:t>Akdeniz</a:t>
            </a:r>
            <a:r>
              <a:rPr lang="en-US" dirty="0" smtClean="0"/>
              <a:t> </a:t>
            </a:r>
            <a:r>
              <a:rPr lang="en-US" dirty="0" err="1" smtClean="0"/>
              <a:t>elementi</a:t>
            </a:r>
            <a:endParaRPr lang="tr-TR" dirty="0" smtClean="0"/>
          </a:p>
          <a:p>
            <a:pPr hangingPunct="0"/>
            <a:r>
              <a:rPr lang="en-US" i="1" dirty="0" err="1" smtClean="0"/>
              <a:t>Cephalanthera</a:t>
            </a:r>
            <a:r>
              <a:rPr lang="en-US" i="1" dirty="0" smtClean="0"/>
              <a:t> </a:t>
            </a:r>
            <a:r>
              <a:rPr lang="en-US" i="1" dirty="0" err="1" smtClean="0"/>
              <a:t>epipactoides</a:t>
            </a:r>
            <a:r>
              <a:rPr lang="en-US" dirty="0" smtClean="0"/>
              <a:t> </a:t>
            </a:r>
            <a:r>
              <a:rPr lang="en-US" dirty="0" err="1" smtClean="0"/>
              <a:t>Fisch</a:t>
            </a:r>
            <a:r>
              <a:rPr lang="en-US" dirty="0" smtClean="0"/>
              <a:t>. &amp; </a:t>
            </a:r>
            <a:r>
              <a:rPr lang="en-US" dirty="0" err="1" smtClean="0"/>
              <a:t>Mey</a:t>
            </a:r>
            <a:r>
              <a:rPr lang="en-US" dirty="0" smtClean="0"/>
              <a:t>., 0-</a:t>
            </a:r>
            <a:endParaRPr lang="tr-TR" dirty="0" smtClean="0"/>
          </a:p>
          <a:p>
            <a:pPr hangingPunct="0"/>
            <a:r>
              <a:rPr lang="tr-TR" i="1" dirty="0" err="1" smtClean="0"/>
              <a:t>Ophyris</a:t>
            </a:r>
            <a:r>
              <a:rPr lang="tr-TR" i="1" dirty="0" smtClean="0"/>
              <a:t> </a:t>
            </a:r>
            <a:r>
              <a:rPr lang="tr-TR" i="1" dirty="0" err="1" smtClean="0"/>
              <a:t>mammosa</a:t>
            </a:r>
            <a:r>
              <a:rPr lang="tr-TR" dirty="0" smtClean="0"/>
              <a:t> </a:t>
            </a:r>
            <a:r>
              <a:rPr lang="tr-TR" dirty="0" err="1" smtClean="0"/>
              <a:t>Desf</a:t>
            </a:r>
            <a:r>
              <a:rPr lang="tr-TR" dirty="0" smtClean="0"/>
              <a:t>., 0-1250 m., Doğu Akdeniz elementi</a:t>
            </a:r>
            <a:r>
              <a:rPr lang="en-US" dirty="0" smtClean="0"/>
              <a:t>	</a:t>
            </a:r>
            <a:endParaRPr lang="tr-TR" dirty="0" smtClean="0"/>
          </a:p>
        </p:txBody>
      </p:sp>
    </p:spTree>
    <p:extLst>
      <p:ext uri="{BB962C8B-B14F-4D97-AF65-F5344CB8AC3E}">
        <p14:creationId xmlns:p14="http://schemas.microsoft.com/office/powerpoint/2010/main" val="2295282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47528" y="188640"/>
            <a:ext cx="8424936" cy="6480720"/>
          </a:xfrm>
        </p:spPr>
        <p:txBody>
          <a:bodyPr>
            <a:normAutofit fontScale="70000" lnSpcReduction="20000"/>
          </a:bodyPr>
          <a:lstStyle/>
          <a:p>
            <a:pPr algn="ctr" hangingPunct="0">
              <a:buNone/>
            </a:pPr>
            <a:r>
              <a:rPr lang="tr-TR" b="1" dirty="0" smtClean="0"/>
              <a:t>	</a:t>
            </a:r>
            <a:r>
              <a:rPr lang="tr-TR" sz="3400" b="1" dirty="0">
                <a:solidFill>
                  <a:srgbClr val="7030A0"/>
                </a:solidFill>
              </a:rPr>
              <a:t>1.1.1. Arazi Çalışması </a:t>
            </a:r>
            <a:r>
              <a:rPr lang="tr-TR" sz="3400" b="1" dirty="0" err="1">
                <a:solidFill>
                  <a:srgbClr val="7030A0"/>
                </a:solidFill>
              </a:rPr>
              <a:t>Için</a:t>
            </a:r>
            <a:r>
              <a:rPr lang="tr-TR" sz="3400" b="1" dirty="0">
                <a:solidFill>
                  <a:srgbClr val="7030A0"/>
                </a:solidFill>
              </a:rPr>
              <a:t> Gerekli Malzemeler:</a:t>
            </a:r>
            <a:endParaRPr lang="tr-TR" b="1" dirty="0" smtClean="0">
              <a:solidFill>
                <a:srgbClr val="7030A0"/>
              </a:solidFill>
            </a:endParaRPr>
          </a:p>
          <a:p>
            <a:pPr algn="just" hangingPunct="0">
              <a:buNone/>
            </a:pPr>
            <a:endParaRPr lang="tr-TR" dirty="0" smtClean="0"/>
          </a:p>
          <a:p>
            <a:pPr marL="514350" indent="-514350" algn="just" hangingPunct="0">
              <a:buNone/>
            </a:pPr>
            <a:r>
              <a:rPr lang="tr-TR" b="1" dirty="0" smtClean="0">
                <a:solidFill>
                  <a:srgbClr val="7030A0"/>
                </a:solidFill>
              </a:rPr>
              <a:t>1. Arazi defteri: </a:t>
            </a:r>
            <a:r>
              <a:rPr lang="tr-TR" dirty="0" smtClean="0"/>
              <a:t>Sert kapaklı ve arazi şartlarına uygun olmalıdır. Islanma ihtimali göz önüne alınarak yazılar kurşun kalemle veya sudan etkilenmeyecek mürekkep çeşidi ile yazılmalıdır. </a:t>
            </a:r>
          </a:p>
          <a:p>
            <a:pPr marL="514350" indent="-514350" algn="just" hangingPunct="0">
              <a:buAutoNum type="arabicPeriod"/>
            </a:pPr>
            <a:endParaRPr lang="tr-TR" dirty="0" smtClean="0"/>
          </a:p>
          <a:p>
            <a:pPr marL="514350" indent="-514350" algn="ctr" hangingPunct="0">
              <a:buNone/>
            </a:pPr>
            <a:r>
              <a:rPr lang="tr-TR" dirty="0" smtClean="0"/>
              <a:t>	--------</a:t>
            </a:r>
            <a:r>
              <a:rPr lang="en-US" dirty="0" err="1" smtClean="0"/>
              <a:t>Arazi</a:t>
            </a:r>
            <a:r>
              <a:rPr lang="en-US" dirty="0" smtClean="0"/>
              <a:t> </a:t>
            </a:r>
            <a:r>
              <a:rPr lang="en-US" dirty="0" err="1" smtClean="0"/>
              <a:t>defterine</a:t>
            </a:r>
            <a:r>
              <a:rPr lang="en-US" dirty="0" smtClean="0"/>
              <a:t> </a:t>
            </a:r>
            <a:r>
              <a:rPr lang="en-US" dirty="0" err="1" smtClean="0"/>
              <a:t>kaydedilmesi</a:t>
            </a:r>
            <a:r>
              <a:rPr lang="en-US" dirty="0" smtClean="0"/>
              <a:t> </a:t>
            </a:r>
            <a:r>
              <a:rPr lang="en-US" dirty="0" err="1" smtClean="0"/>
              <a:t>gerekenler</a:t>
            </a:r>
            <a:r>
              <a:rPr lang="en-US" dirty="0" smtClean="0"/>
              <a:t>: </a:t>
            </a:r>
            <a:r>
              <a:rPr lang="tr-TR" dirty="0" smtClean="0"/>
              <a:t>-----------</a:t>
            </a:r>
          </a:p>
          <a:p>
            <a:pPr marL="514350" indent="-514350" algn="just" hangingPunct="0">
              <a:buNone/>
            </a:pPr>
            <a:endParaRPr lang="tr-TR" dirty="0" smtClean="0"/>
          </a:p>
          <a:p>
            <a:pPr lvl="0" algn="just">
              <a:buNone/>
            </a:pPr>
            <a:r>
              <a:rPr lang="tr-TR" b="1" dirty="0" smtClean="0">
                <a:solidFill>
                  <a:srgbClr val="7030A0"/>
                </a:solidFill>
              </a:rPr>
              <a:t>a) </a:t>
            </a:r>
            <a:r>
              <a:rPr lang="en-US" b="1" dirty="0" err="1" smtClean="0">
                <a:solidFill>
                  <a:srgbClr val="7030A0"/>
                </a:solidFill>
              </a:rPr>
              <a:t>Koleksiyon</a:t>
            </a:r>
            <a:r>
              <a:rPr lang="en-US" b="1" dirty="0" smtClean="0">
                <a:solidFill>
                  <a:srgbClr val="7030A0"/>
                </a:solidFill>
              </a:rPr>
              <a:t> </a:t>
            </a:r>
            <a:r>
              <a:rPr lang="en-US" b="1" dirty="0" err="1" smtClean="0">
                <a:solidFill>
                  <a:srgbClr val="7030A0"/>
                </a:solidFill>
              </a:rPr>
              <a:t>numarası</a:t>
            </a:r>
            <a:r>
              <a:rPr lang="en-US" b="1" dirty="0" smtClean="0">
                <a:solidFill>
                  <a:srgbClr val="7030A0"/>
                </a:solidFill>
              </a:rPr>
              <a:t>: </a:t>
            </a:r>
            <a:r>
              <a:rPr lang="en-US" dirty="0" err="1" smtClean="0"/>
              <a:t>Toplanan</a:t>
            </a:r>
            <a:r>
              <a:rPr lang="en-US" dirty="0" smtClean="0"/>
              <a:t> </a:t>
            </a:r>
            <a:r>
              <a:rPr lang="en-US" dirty="0" err="1" smtClean="0"/>
              <a:t>örneklere</a:t>
            </a:r>
            <a:r>
              <a:rPr lang="en-US" dirty="0" smtClean="0"/>
              <a:t> </a:t>
            </a:r>
            <a:r>
              <a:rPr lang="en-US" dirty="0" err="1" smtClean="0"/>
              <a:t>verilen</a:t>
            </a:r>
            <a:r>
              <a:rPr lang="en-US" dirty="0" smtClean="0"/>
              <a:t> </a:t>
            </a:r>
            <a:r>
              <a:rPr lang="en-US" dirty="0" err="1" smtClean="0"/>
              <a:t>seri</a:t>
            </a:r>
            <a:r>
              <a:rPr lang="en-US" dirty="0" smtClean="0"/>
              <a:t> </a:t>
            </a:r>
            <a:r>
              <a:rPr lang="en-US" dirty="0" err="1" smtClean="0"/>
              <a:t>numarasıdır</a:t>
            </a:r>
            <a:r>
              <a:rPr lang="en-US" dirty="0" smtClean="0"/>
              <a:t> </a:t>
            </a:r>
            <a:r>
              <a:rPr lang="en-US" dirty="0" err="1" smtClean="0"/>
              <a:t>ve</a:t>
            </a:r>
            <a:r>
              <a:rPr lang="en-US" dirty="0" smtClean="0"/>
              <a:t> her </a:t>
            </a:r>
            <a:r>
              <a:rPr lang="en-US" dirty="0" err="1" smtClean="0"/>
              <a:t>örneği</a:t>
            </a:r>
            <a:r>
              <a:rPr lang="en-US" dirty="0" smtClean="0"/>
              <a:t> </a:t>
            </a:r>
            <a:r>
              <a:rPr lang="en-US" dirty="0" err="1" smtClean="0"/>
              <a:t>bir</a:t>
            </a:r>
            <a:r>
              <a:rPr lang="en-US" dirty="0" smtClean="0"/>
              <a:t> </a:t>
            </a:r>
            <a:r>
              <a:rPr lang="en-US" dirty="0" err="1" smtClean="0"/>
              <a:t>numara</a:t>
            </a:r>
            <a:r>
              <a:rPr lang="en-US" dirty="0" smtClean="0"/>
              <a:t> </a:t>
            </a:r>
            <a:r>
              <a:rPr lang="en-US" dirty="0" err="1" smtClean="0"/>
              <a:t>temsil</a:t>
            </a:r>
            <a:r>
              <a:rPr lang="en-US" dirty="0" smtClean="0"/>
              <a:t> </a:t>
            </a:r>
            <a:r>
              <a:rPr lang="en-US" dirty="0" err="1" smtClean="0"/>
              <a:t>eder</a:t>
            </a:r>
            <a:r>
              <a:rPr lang="en-US" dirty="0" smtClean="0"/>
              <a:t>.</a:t>
            </a:r>
            <a:endParaRPr lang="tr-TR" dirty="0" smtClean="0"/>
          </a:p>
          <a:p>
            <a:pPr lvl="0" algn="just">
              <a:buNone/>
            </a:pPr>
            <a:r>
              <a:rPr lang="tr-TR" b="1" dirty="0" smtClean="0">
                <a:solidFill>
                  <a:srgbClr val="7030A0"/>
                </a:solidFill>
              </a:rPr>
              <a:t>b) </a:t>
            </a:r>
            <a:r>
              <a:rPr lang="en-US" b="1" dirty="0" err="1" smtClean="0">
                <a:solidFill>
                  <a:srgbClr val="7030A0"/>
                </a:solidFill>
              </a:rPr>
              <a:t>Tarih</a:t>
            </a:r>
            <a:r>
              <a:rPr lang="en-US" b="1" dirty="0" smtClean="0">
                <a:solidFill>
                  <a:srgbClr val="7030A0"/>
                </a:solidFill>
              </a:rPr>
              <a:t>: </a:t>
            </a:r>
            <a:r>
              <a:rPr lang="en-US" dirty="0" err="1" smtClean="0"/>
              <a:t>Örneğin</a:t>
            </a:r>
            <a:r>
              <a:rPr lang="en-US" dirty="0" smtClean="0"/>
              <a:t> </a:t>
            </a:r>
            <a:r>
              <a:rPr lang="en-US" dirty="0" err="1" smtClean="0"/>
              <a:t>toplandığı</a:t>
            </a:r>
            <a:r>
              <a:rPr lang="en-US" dirty="0" smtClean="0"/>
              <a:t> </a:t>
            </a:r>
            <a:r>
              <a:rPr lang="en-US" dirty="0" err="1" smtClean="0"/>
              <a:t>tarih</a:t>
            </a:r>
            <a:r>
              <a:rPr lang="en-US" dirty="0" smtClean="0"/>
              <a:t> </a:t>
            </a:r>
            <a:r>
              <a:rPr lang="en-US" dirty="0" err="1" smtClean="0"/>
              <a:t>yazılırken</a:t>
            </a:r>
            <a:r>
              <a:rPr lang="en-US" dirty="0" smtClean="0"/>
              <a:t> </a:t>
            </a:r>
            <a:r>
              <a:rPr lang="en-US" dirty="0" err="1" smtClean="0"/>
              <a:t>değişik</a:t>
            </a:r>
            <a:r>
              <a:rPr lang="en-US" dirty="0" smtClean="0"/>
              <a:t> </a:t>
            </a:r>
            <a:r>
              <a:rPr lang="en-US" dirty="0" err="1" smtClean="0"/>
              <a:t>milletler</a:t>
            </a:r>
            <a:r>
              <a:rPr lang="en-US" dirty="0" smtClean="0"/>
              <a:t> </a:t>
            </a:r>
            <a:r>
              <a:rPr lang="en-US" dirty="0" err="1" smtClean="0"/>
              <a:t>tarafından</a:t>
            </a:r>
            <a:r>
              <a:rPr lang="en-US" dirty="0" smtClean="0"/>
              <a:t> </a:t>
            </a:r>
            <a:r>
              <a:rPr lang="en-US" dirty="0" err="1" smtClean="0"/>
              <a:t>anlaşılacak</a:t>
            </a:r>
            <a:r>
              <a:rPr lang="en-US" dirty="0" smtClean="0"/>
              <a:t> </a:t>
            </a:r>
            <a:r>
              <a:rPr lang="en-US" dirty="0" err="1" smtClean="0"/>
              <a:t>şekilde</a:t>
            </a:r>
            <a:r>
              <a:rPr lang="en-US" dirty="0" smtClean="0"/>
              <a:t> </a:t>
            </a:r>
            <a:r>
              <a:rPr lang="en-US" dirty="0" err="1" smtClean="0"/>
              <a:t>tarih</a:t>
            </a:r>
            <a:r>
              <a:rPr lang="en-US" dirty="0" smtClean="0"/>
              <a:t> </a:t>
            </a:r>
            <a:r>
              <a:rPr lang="en-US" dirty="0" err="1" smtClean="0"/>
              <a:t>yazılması</a:t>
            </a:r>
            <a:r>
              <a:rPr lang="en-US" dirty="0" smtClean="0"/>
              <a:t> </a:t>
            </a:r>
            <a:r>
              <a:rPr lang="en-US" dirty="0" err="1" smtClean="0"/>
              <a:t>gerekmektedir</a:t>
            </a:r>
            <a:r>
              <a:rPr lang="en-US" dirty="0" smtClean="0"/>
              <a:t>. </a:t>
            </a:r>
            <a:endParaRPr lang="tr-TR" dirty="0" smtClean="0"/>
          </a:p>
          <a:p>
            <a:pPr lvl="0" algn="just">
              <a:buNone/>
            </a:pPr>
            <a:r>
              <a:rPr lang="tr-TR" b="1" dirty="0" smtClean="0">
                <a:solidFill>
                  <a:srgbClr val="7030A0"/>
                </a:solidFill>
              </a:rPr>
              <a:t>c) </a:t>
            </a:r>
            <a:r>
              <a:rPr lang="en-US" b="1" dirty="0" err="1" smtClean="0">
                <a:solidFill>
                  <a:srgbClr val="7030A0"/>
                </a:solidFill>
              </a:rPr>
              <a:t>Bitkinin</a:t>
            </a:r>
            <a:r>
              <a:rPr lang="en-US" b="1" dirty="0" smtClean="0">
                <a:solidFill>
                  <a:srgbClr val="7030A0"/>
                </a:solidFill>
              </a:rPr>
              <a:t> </a:t>
            </a:r>
            <a:r>
              <a:rPr lang="en-US" b="1" dirty="0" err="1" smtClean="0">
                <a:solidFill>
                  <a:srgbClr val="7030A0"/>
                </a:solidFill>
              </a:rPr>
              <a:t>ismi</a:t>
            </a:r>
            <a:r>
              <a:rPr lang="en-US" b="1" dirty="0" smtClean="0">
                <a:solidFill>
                  <a:srgbClr val="7030A0"/>
                </a:solidFill>
              </a:rPr>
              <a:t>: </a:t>
            </a:r>
            <a:r>
              <a:rPr lang="en-US" dirty="0" err="1" smtClean="0"/>
              <a:t>Bitkinin</a:t>
            </a:r>
            <a:r>
              <a:rPr lang="en-US" dirty="0" smtClean="0"/>
              <a:t> </a:t>
            </a:r>
            <a:r>
              <a:rPr lang="en-US" dirty="0" err="1" smtClean="0"/>
              <a:t>isim</a:t>
            </a:r>
            <a:r>
              <a:rPr lang="en-US" dirty="0" smtClean="0"/>
              <a:t> </a:t>
            </a:r>
            <a:r>
              <a:rPr lang="en-US" dirty="0" err="1" smtClean="0"/>
              <a:t>biliniyorsa</a:t>
            </a:r>
            <a:r>
              <a:rPr lang="en-US" dirty="0" smtClean="0"/>
              <a:t> </a:t>
            </a:r>
            <a:r>
              <a:rPr lang="en-US" dirty="0" err="1" smtClean="0"/>
              <a:t>toplandığı</a:t>
            </a:r>
            <a:r>
              <a:rPr lang="en-US" dirty="0" smtClean="0"/>
              <a:t> </a:t>
            </a:r>
            <a:r>
              <a:rPr lang="en-US" dirty="0" err="1" smtClean="0"/>
              <a:t>zaman</a:t>
            </a:r>
            <a:r>
              <a:rPr lang="en-US" dirty="0" smtClean="0"/>
              <a:t> </a:t>
            </a:r>
            <a:r>
              <a:rPr lang="en-US" dirty="0" err="1" smtClean="0"/>
              <a:t>kaydedilir</a:t>
            </a:r>
            <a:r>
              <a:rPr lang="en-US" dirty="0" smtClean="0"/>
              <a:t>. </a:t>
            </a:r>
            <a:r>
              <a:rPr lang="en-US" dirty="0" err="1" smtClean="0"/>
              <a:t>Eğer</a:t>
            </a:r>
            <a:r>
              <a:rPr lang="en-US" dirty="0" smtClean="0"/>
              <a:t> </a:t>
            </a:r>
            <a:r>
              <a:rPr lang="en-US" dirty="0" err="1" smtClean="0"/>
              <a:t>bilinmiyorsa</a:t>
            </a:r>
            <a:r>
              <a:rPr lang="en-US" dirty="0" smtClean="0"/>
              <a:t> </a:t>
            </a:r>
            <a:r>
              <a:rPr lang="en-US" dirty="0" err="1" smtClean="0"/>
              <a:t>sonra</a:t>
            </a:r>
            <a:r>
              <a:rPr lang="en-US" dirty="0" smtClean="0"/>
              <a:t> </a:t>
            </a:r>
            <a:r>
              <a:rPr lang="en-US" dirty="0" err="1" smtClean="0"/>
              <a:t>yazılmak</a:t>
            </a:r>
            <a:r>
              <a:rPr lang="en-US" dirty="0" smtClean="0"/>
              <a:t> </a:t>
            </a:r>
            <a:r>
              <a:rPr lang="en-US" dirty="0" err="1" smtClean="0"/>
              <a:t>üzere</a:t>
            </a:r>
            <a:r>
              <a:rPr lang="en-US" dirty="0" smtClean="0"/>
              <a:t> </a:t>
            </a:r>
            <a:r>
              <a:rPr lang="en-US" dirty="0" err="1" smtClean="0"/>
              <a:t>yer</a:t>
            </a:r>
            <a:r>
              <a:rPr lang="en-US" dirty="0" smtClean="0"/>
              <a:t> </a:t>
            </a:r>
            <a:r>
              <a:rPr lang="en-US" dirty="0" err="1" smtClean="0"/>
              <a:t>ayrılır</a:t>
            </a:r>
            <a:r>
              <a:rPr lang="en-US" dirty="0" smtClean="0"/>
              <a:t>.</a:t>
            </a:r>
            <a:endParaRPr lang="tr-TR" dirty="0" smtClean="0"/>
          </a:p>
          <a:p>
            <a:pPr lvl="0" algn="just">
              <a:buNone/>
            </a:pPr>
            <a:r>
              <a:rPr lang="tr-TR" b="1" dirty="0" smtClean="0">
                <a:solidFill>
                  <a:srgbClr val="7030A0"/>
                </a:solidFill>
              </a:rPr>
              <a:t>d) </a:t>
            </a:r>
            <a:r>
              <a:rPr lang="en-US" b="1" dirty="0" err="1" smtClean="0">
                <a:solidFill>
                  <a:srgbClr val="7030A0"/>
                </a:solidFill>
              </a:rPr>
              <a:t>Toplandığı</a:t>
            </a:r>
            <a:r>
              <a:rPr lang="en-US" b="1" dirty="0" smtClean="0">
                <a:solidFill>
                  <a:srgbClr val="7030A0"/>
                </a:solidFill>
              </a:rPr>
              <a:t> </a:t>
            </a:r>
            <a:r>
              <a:rPr lang="en-US" b="1" dirty="0" err="1" smtClean="0">
                <a:solidFill>
                  <a:srgbClr val="7030A0"/>
                </a:solidFill>
              </a:rPr>
              <a:t>yer</a:t>
            </a:r>
            <a:r>
              <a:rPr lang="en-US" b="1" dirty="0" smtClean="0">
                <a:solidFill>
                  <a:srgbClr val="7030A0"/>
                </a:solidFill>
              </a:rPr>
              <a:t>: </a:t>
            </a:r>
            <a:r>
              <a:rPr lang="en-US" dirty="0" err="1" smtClean="0"/>
              <a:t>Örneğin</a:t>
            </a:r>
            <a:r>
              <a:rPr lang="en-US" dirty="0" smtClean="0"/>
              <a:t> </a:t>
            </a:r>
            <a:r>
              <a:rPr lang="en-US" dirty="0" err="1" smtClean="0"/>
              <a:t>toplandığı</a:t>
            </a:r>
            <a:r>
              <a:rPr lang="en-US" dirty="0" smtClean="0"/>
              <a:t> </a:t>
            </a:r>
            <a:r>
              <a:rPr lang="en-US" dirty="0" err="1" smtClean="0"/>
              <a:t>yer</a:t>
            </a:r>
            <a:r>
              <a:rPr lang="en-US" dirty="0" smtClean="0"/>
              <a:t> </a:t>
            </a:r>
            <a:r>
              <a:rPr lang="en-US" dirty="0" err="1" smtClean="0"/>
              <a:t>daha</a:t>
            </a:r>
            <a:r>
              <a:rPr lang="en-US" dirty="0" smtClean="0"/>
              <a:t> </a:t>
            </a:r>
            <a:r>
              <a:rPr lang="en-US" dirty="0" err="1" smtClean="0"/>
              <a:t>sonraki</a:t>
            </a:r>
            <a:r>
              <a:rPr lang="en-US" dirty="0" smtClean="0"/>
              <a:t> </a:t>
            </a:r>
            <a:r>
              <a:rPr lang="en-US" dirty="0" err="1" smtClean="0"/>
              <a:t>araştırmalarda</a:t>
            </a:r>
            <a:r>
              <a:rPr lang="en-US" dirty="0" smtClean="0"/>
              <a:t>  </a:t>
            </a:r>
            <a:r>
              <a:rPr lang="en-US" dirty="0" err="1" smtClean="0"/>
              <a:t>bulunmasını</a:t>
            </a:r>
            <a:r>
              <a:rPr lang="en-US" dirty="0" smtClean="0"/>
              <a:t> </a:t>
            </a:r>
            <a:r>
              <a:rPr lang="en-US" dirty="0" err="1" smtClean="0"/>
              <a:t>kolaylaştıracak</a:t>
            </a:r>
            <a:r>
              <a:rPr lang="en-US" dirty="0" smtClean="0"/>
              <a:t> </a:t>
            </a:r>
            <a:r>
              <a:rPr lang="en-US" dirty="0" err="1" smtClean="0"/>
              <a:t>şekilde</a:t>
            </a:r>
            <a:r>
              <a:rPr lang="en-US" dirty="0" smtClean="0"/>
              <a:t> </a:t>
            </a:r>
            <a:r>
              <a:rPr lang="en-US" dirty="0" err="1" smtClean="0"/>
              <a:t>yazılmalıdır</a:t>
            </a:r>
            <a:r>
              <a:rPr lang="en-US" dirty="0" smtClean="0"/>
              <a:t>. </a:t>
            </a:r>
            <a:endParaRPr lang="tr-TR" dirty="0" smtClean="0"/>
          </a:p>
          <a:p>
            <a:pPr lvl="0" algn="just">
              <a:buNone/>
            </a:pPr>
            <a:r>
              <a:rPr lang="tr-TR" b="1" dirty="0" smtClean="0">
                <a:solidFill>
                  <a:srgbClr val="7030A0"/>
                </a:solidFill>
              </a:rPr>
              <a:t>e) </a:t>
            </a:r>
            <a:r>
              <a:rPr lang="en-US" b="1" dirty="0" smtClean="0">
                <a:solidFill>
                  <a:srgbClr val="7030A0"/>
                </a:solidFill>
              </a:rPr>
              <a:t>Habitat (</a:t>
            </a:r>
            <a:r>
              <a:rPr lang="en-US" b="1" dirty="0" err="1" smtClean="0">
                <a:solidFill>
                  <a:srgbClr val="7030A0"/>
                </a:solidFill>
              </a:rPr>
              <a:t>Yetişme</a:t>
            </a:r>
            <a:r>
              <a:rPr lang="en-US" b="1" dirty="0" smtClean="0">
                <a:solidFill>
                  <a:srgbClr val="7030A0"/>
                </a:solidFill>
              </a:rPr>
              <a:t> </a:t>
            </a:r>
            <a:r>
              <a:rPr lang="en-US" b="1" dirty="0" err="1" smtClean="0">
                <a:solidFill>
                  <a:srgbClr val="7030A0"/>
                </a:solidFill>
              </a:rPr>
              <a:t>ortamı</a:t>
            </a:r>
            <a:r>
              <a:rPr lang="en-US" b="1" dirty="0" smtClean="0">
                <a:solidFill>
                  <a:srgbClr val="7030A0"/>
                </a:solidFill>
              </a:rPr>
              <a:t>): </a:t>
            </a:r>
            <a:r>
              <a:rPr lang="en-US" dirty="0" err="1" smtClean="0"/>
              <a:t>Toprak</a:t>
            </a:r>
            <a:r>
              <a:rPr lang="en-US" dirty="0" smtClean="0"/>
              <a:t> </a:t>
            </a:r>
            <a:r>
              <a:rPr lang="en-US" dirty="0" err="1" smtClean="0"/>
              <a:t>çeşidi</a:t>
            </a:r>
            <a:r>
              <a:rPr lang="en-US" dirty="0" smtClean="0"/>
              <a:t>, </a:t>
            </a:r>
            <a:r>
              <a:rPr lang="en-US" dirty="0" err="1" smtClean="0"/>
              <a:t>güneş</a:t>
            </a:r>
            <a:r>
              <a:rPr lang="en-US" dirty="0" smtClean="0"/>
              <a:t> alma </a:t>
            </a:r>
            <a:r>
              <a:rPr lang="en-US" dirty="0" err="1" smtClean="0"/>
              <a:t>durumu</a:t>
            </a:r>
            <a:r>
              <a:rPr lang="en-US" dirty="0" smtClean="0"/>
              <a:t>, </a:t>
            </a:r>
            <a:r>
              <a:rPr lang="en-US" dirty="0" err="1" smtClean="0"/>
              <a:t>yükseklik</a:t>
            </a:r>
            <a:r>
              <a:rPr lang="en-US" dirty="0" smtClean="0"/>
              <a:t>, </a:t>
            </a:r>
            <a:r>
              <a:rPr lang="en-US" dirty="0" err="1" smtClean="0"/>
              <a:t>orman</a:t>
            </a:r>
            <a:r>
              <a:rPr lang="en-US" dirty="0" smtClean="0"/>
              <a:t> </a:t>
            </a:r>
            <a:r>
              <a:rPr lang="en-US" dirty="0" err="1" smtClean="0"/>
              <a:t>içi</a:t>
            </a:r>
            <a:r>
              <a:rPr lang="en-US" dirty="0" smtClean="0"/>
              <a:t>, </a:t>
            </a:r>
            <a:r>
              <a:rPr lang="en-US" dirty="0" err="1" smtClean="0"/>
              <a:t>makilik</a:t>
            </a:r>
            <a:r>
              <a:rPr lang="en-US" dirty="0" smtClean="0"/>
              <a:t>, </a:t>
            </a:r>
            <a:r>
              <a:rPr lang="en-US" dirty="0" err="1" smtClean="0"/>
              <a:t>su</a:t>
            </a:r>
            <a:r>
              <a:rPr lang="en-US" dirty="0" smtClean="0"/>
              <a:t> </a:t>
            </a:r>
            <a:r>
              <a:rPr lang="en-US" dirty="0" err="1" smtClean="0"/>
              <a:t>kenarı</a:t>
            </a:r>
            <a:r>
              <a:rPr lang="en-US" dirty="0" smtClean="0"/>
              <a:t>, </a:t>
            </a:r>
            <a:r>
              <a:rPr lang="en-US" dirty="0" err="1" smtClean="0"/>
              <a:t>bataklık</a:t>
            </a:r>
            <a:r>
              <a:rPr lang="en-US" dirty="0" smtClean="0"/>
              <a:t> vs. </a:t>
            </a:r>
            <a:r>
              <a:rPr lang="en-US" dirty="0" err="1" smtClean="0"/>
              <a:t>bu</a:t>
            </a:r>
            <a:r>
              <a:rPr lang="en-US" dirty="0" smtClean="0"/>
              <a:t> </a:t>
            </a:r>
            <a:r>
              <a:rPr lang="en-US" dirty="0" err="1" smtClean="0"/>
              <a:t>kısma</a:t>
            </a:r>
            <a:r>
              <a:rPr lang="en-US" dirty="0" smtClean="0"/>
              <a:t> </a:t>
            </a:r>
            <a:r>
              <a:rPr lang="en-US" dirty="0" err="1" smtClean="0"/>
              <a:t>kaydedilir</a:t>
            </a:r>
            <a:r>
              <a:rPr lang="en-US" dirty="0" smtClean="0"/>
              <a:t>. </a:t>
            </a:r>
            <a:endParaRPr lang="tr-TR" dirty="0" smtClean="0"/>
          </a:p>
          <a:p>
            <a:pPr lvl="0" algn="just">
              <a:buNone/>
            </a:pPr>
            <a:r>
              <a:rPr lang="tr-TR" b="1" dirty="0" smtClean="0">
                <a:solidFill>
                  <a:srgbClr val="7030A0"/>
                </a:solidFill>
              </a:rPr>
              <a:t>f) </a:t>
            </a:r>
            <a:r>
              <a:rPr lang="en-US" b="1" dirty="0" err="1" smtClean="0">
                <a:solidFill>
                  <a:srgbClr val="7030A0"/>
                </a:solidFill>
              </a:rPr>
              <a:t>Diğer</a:t>
            </a:r>
            <a:r>
              <a:rPr lang="en-US" b="1" dirty="0" smtClean="0">
                <a:solidFill>
                  <a:srgbClr val="7030A0"/>
                </a:solidFill>
              </a:rPr>
              <a:t> </a:t>
            </a:r>
            <a:r>
              <a:rPr lang="en-US" b="1" dirty="0" err="1" smtClean="0">
                <a:solidFill>
                  <a:srgbClr val="7030A0"/>
                </a:solidFill>
              </a:rPr>
              <a:t>özellikler</a:t>
            </a:r>
            <a:r>
              <a:rPr lang="en-US" b="1" dirty="0" smtClean="0">
                <a:solidFill>
                  <a:srgbClr val="7030A0"/>
                </a:solidFill>
              </a:rPr>
              <a:t> </a:t>
            </a:r>
            <a:r>
              <a:rPr lang="en-US" b="1" dirty="0" err="1" smtClean="0">
                <a:solidFill>
                  <a:srgbClr val="7030A0"/>
                </a:solidFill>
              </a:rPr>
              <a:t>hakkındaki</a:t>
            </a:r>
            <a:r>
              <a:rPr lang="en-US" b="1" dirty="0" smtClean="0">
                <a:solidFill>
                  <a:srgbClr val="7030A0"/>
                </a:solidFill>
              </a:rPr>
              <a:t> </a:t>
            </a:r>
            <a:r>
              <a:rPr lang="en-US" b="1" dirty="0" err="1" smtClean="0">
                <a:solidFill>
                  <a:srgbClr val="7030A0"/>
                </a:solidFill>
              </a:rPr>
              <a:t>notlar</a:t>
            </a:r>
            <a:r>
              <a:rPr lang="en-US" b="1" dirty="0" smtClean="0">
                <a:solidFill>
                  <a:srgbClr val="7030A0"/>
                </a:solidFill>
              </a:rPr>
              <a:t>: </a:t>
            </a:r>
            <a:r>
              <a:rPr lang="en-US" dirty="0" smtClean="0"/>
              <a:t>Bu </a:t>
            </a:r>
            <a:r>
              <a:rPr lang="en-US" dirty="0" err="1" smtClean="0"/>
              <a:t>bölüme</a:t>
            </a:r>
            <a:r>
              <a:rPr lang="en-US" dirty="0" smtClean="0"/>
              <a:t> </a:t>
            </a:r>
            <a:r>
              <a:rPr lang="en-US" dirty="0" err="1" smtClean="0"/>
              <a:t>örnekler</a:t>
            </a:r>
            <a:r>
              <a:rPr lang="en-US" dirty="0" smtClean="0"/>
              <a:t> </a:t>
            </a:r>
            <a:r>
              <a:rPr lang="en-US" dirty="0" err="1" smtClean="0"/>
              <a:t>üzerinde</a:t>
            </a:r>
            <a:r>
              <a:rPr lang="en-US" dirty="0" smtClean="0"/>
              <a:t> </a:t>
            </a:r>
            <a:r>
              <a:rPr lang="en-US" dirty="0" err="1" smtClean="0"/>
              <a:t>sonradan</a:t>
            </a:r>
            <a:r>
              <a:rPr lang="en-US" dirty="0" smtClean="0"/>
              <a:t> </a:t>
            </a:r>
            <a:r>
              <a:rPr lang="en-US" dirty="0" err="1" smtClean="0"/>
              <a:t>kaybolma</a:t>
            </a:r>
            <a:r>
              <a:rPr lang="en-US" dirty="0" smtClean="0"/>
              <a:t> </a:t>
            </a:r>
            <a:r>
              <a:rPr lang="en-US" dirty="0" err="1" smtClean="0"/>
              <a:t>ve</a:t>
            </a:r>
            <a:r>
              <a:rPr lang="en-US" dirty="0" smtClean="0"/>
              <a:t> </a:t>
            </a:r>
            <a:r>
              <a:rPr lang="en-US" dirty="0" err="1" smtClean="0"/>
              <a:t>incelenmesinde</a:t>
            </a:r>
            <a:r>
              <a:rPr lang="en-US" dirty="0" smtClean="0"/>
              <a:t> </a:t>
            </a:r>
            <a:r>
              <a:rPr lang="en-US" dirty="0" err="1" smtClean="0"/>
              <a:t>güçleşme</a:t>
            </a:r>
            <a:r>
              <a:rPr lang="en-US" dirty="0" smtClean="0"/>
              <a:t> </a:t>
            </a:r>
            <a:r>
              <a:rPr lang="en-US" dirty="0" err="1" smtClean="0"/>
              <a:t>ihtimali</a:t>
            </a:r>
            <a:r>
              <a:rPr lang="en-US" dirty="0" smtClean="0"/>
              <a:t> </a:t>
            </a:r>
            <a:r>
              <a:rPr lang="en-US" dirty="0" err="1" smtClean="0"/>
              <a:t>olan</a:t>
            </a:r>
            <a:r>
              <a:rPr lang="en-US" dirty="0" smtClean="0"/>
              <a:t> </a:t>
            </a:r>
            <a:r>
              <a:rPr lang="en-US" dirty="0" err="1" smtClean="0"/>
              <a:t>karakterler</a:t>
            </a:r>
            <a:r>
              <a:rPr lang="en-US" dirty="0" smtClean="0"/>
              <a:t> </a:t>
            </a:r>
            <a:r>
              <a:rPr lang="en-US" dirty="0" err="1" smtClean="0"/>
              <a:t>hakkında</a:t>
            </a:r>
            <a:r>
              <a:rPr lang="en-US" dirty="0" smtClean="0"/>
              <a:t> </a:t>
            </a:r>
            <a:r>
              <a:rPr lang="en-US" dirty="0" err="1" smtClean="0"/>
              <a:t>yapılan</a:t>
            </a:r>
            <a:r>
              <a:rPr lang="en-US" dirty="0" smtClean="0"/>
              <a:t> </a:t>
            </a:r>
            <a:r>
              <a:rPr lang="en-US" dirty="0" err="1" smtClean="0"/>
              <a:t>gözlemler</a:t>
            </a:r>
            <a:r>
              <a:rPr lang="en-US" dirty="0" smtClean="0"/>
              <a:t> </a:t>
            </a:r>
            <a:r>
              <a:rPr lang="en-US" dirty="0" err="1" smtClean="0"/>
              <a:t>yazılır</a:t>
            </a:r>
            <a:r>
              <a:rPr lang="en-US" dirty="0" smtClean="0"/>
              <a:t> ( </a:t>
            </a:r>
            <a:r>
              <a:rPr lang="en-US" dirty="0" err="1" smtClean="0"/>
              <a:t>çiçek</a:t>
            </a:r>
            <a:r>
              <a:rPr lang="en-US" dirty="0" smtClean="0"/>
              <a:t> </a:t>
            </a:r>
            <a:r>
              <a:rPr lang="en-US" dirty="0" err="1" smtClean="0"/>
              <a:t>rengi</a:t>
            </a:r>
            <a:r>
              <a:rPr lang="en-US" dirty="0" smtClean="0"/>
              <a:t>, </a:t>
            </a:r>
            <a:r>
              <a:rPr lang="en-US" dirty="0" err="1" smtClean="0"/>
              <a:t>bitkinin</a:t>
            </a:r>
            <a:r>
              <a:rPr lang="en-US" dirty="0" smtClean="0"/>
              <a:t> </a:t>
            </a:r>
            <a:r>
              <a:rPr lang="en-US" dirty="0" err="1" smtClean="0"/>
              <a:t>gerçek</a:t>
            </a:r>
            <a:r>
              <a:rPr lang="en-US" dirty="0" smtClean="0"/>
              <a:t> </a:t>
            </a:r>
            <a:r>
              <a:rPr lang="en-US" dirty="0" err="1" smtClean="0"/>
              <a:t>boyu</a:t>
            </a:r>
            <a:r>
              <a:rPr lang="en-US" dirty="0" smtClean="0"/>
              <a:t> </a:t>
            </a:r>
            <a:r>
              <a:rPr lang="en-US" dirty="0" err="1" smtClean="0"/>
              <a:t>gibi</a:t>
            </a:r>
            <a:r>
              <a:rPr lang="en-US" dirty="0" smtClean="0"/>
              <a:t>).</a:t>
            </a:r>
            <a:endParaRPr lang="tr-TR" dirty="0" smtClean="0"/>
          </a:p>
          <a:p>
            <a:pPr algn="just"/>
            <a:endParaRPr lang="tr-TR" dirty="0"/>
          </a:p>
        </p:txBody>
      </p:sp>
    </p:spTree>
    <p:extLst>
      <p:ext uri="{BB962C8B-B14F-4D97-AF65-F5344CB8AC3E}">
        <p14:creationId xmlns:p14="http://schemas.microsoft.com/office/powerpoint/2010/main" val="93916797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81200" y="764704"/>
            <a:ext cx="8229600" cy="5616624"/>
          </a:xfrm>
        </p:spPr>
        <p:txBody>
          <a:bodyPr>
            <a:normAutofit fontScale="70000" lnSpcReduction="20000"/>
          </a:bodyPr>
          <a:lstStyle/>
          <a:p>
            <a:pPr algn="ctr" hangingPunct="0">
              <a:buNone/>
            </a:pPr>
            <a:r>
              <a:rPr lang="tr-TR" sz="3400" b="1" dirty="0">
                <a:solidFill>
                  <a:srgbClr val="7030A0"/>
                </a:solidFill>
              </a:rPr>
              <a:t>İran-Turan elementi olan karakteristik bitkiler</a:t>
            </a:r>
          </a:p>
          <a:p>
            <a:pPr hangingPunct="0">
              <a:buNone/>
            </a:pPr>
            <a:endParaRPr lang="tr-TR" dirty="0" smtClean="0"/>
          </a:p>
          <a:p>
            <a:pPr algn="just" hangingPunct="0"/>
            <a:r>
              <a:rPr lang="en-US" i="1" dirty="0" err="1" smtClean="0"/>
              <a:t>Cicer</a:t>
            </a:r>
            <a:r>
              <a:rPr lang="en-US" i="1" dirty="0" smtClean="0"/>
              <a:t> </a:t>
            </a:r>
            <a:r>
              <a:rPr lang="en-US" i="1" dirty="0" err="1" smtClean="0"/>
              <a:t>anatolicum</a:t>
            </a:r>
            <a:r>
              <a:rPr lang="en-US" dirty="0" smtClean="0"/>
              <a:t> </a:t>
            </a:r>
            <a:r>
              <a:rPr lang="en-US" dirty="0" err="1" smtClean="0"/>
              <a:t>Alef</a:t>
            </a:r>
            <a:r>
              <a:rPr lang="en-US" dirty="0" smtClean="0"/>
              <a:t>., 1200-3500 m., Iran-</a:t>
            </a:r>
            <a:r>
              <a:rPr lang="en-US" dirty="0" err="1" smtClean="0"/>
              <a:t>Turan</a:t>
            </a:r>
            <a:r>
              <a:rPr lang="en-US" dirty="0" smtClean="0"/>
              <a:t> </a:t>
            </a:r>
            <a:r>
              <a:rPr lang="en-US" dirty="0" err="1" smtClean="0"/>
              <a:t>elementi</a:t>
            </a:r>
            <a:endParaRPr lang="tr-TR" dirty="0" smtClean="0"/>
          </a:p>
          <a:p>
            <a:pPr algn="just" hangingPunct="0"/>
            <a:r>
              <a:rPr lang="en-US" i="1" dirty="0" err="1" smtClean="0"/>
              <a:t>Asyneuma</a:t>
            </a:r>
            <a:r>
              <a:rPr lang="en-US" i="1" dirty="0" smtClean="0"/>
              <a:t> </a:t>
            </a:r>
            <a:r>
              <a:rPr lang="en-US" i="1" dirty="0" err="1" smtClean="0"/>
              <a:t>rigidum</a:t>
            </a:r>
            <a:r>
              <a:rPr lang="en-US" dirty="0" smtClean="0"/>
              <a:t> (</a:t>
            </a:r>
            <a:r>
              <a:rPr lang="en-US" dirty="0" err="1" smtClean="0"/>
              <a:t>Willd</a:t>
            </a:r>
            <a:r>
              <a:rPr lang="en-US" dirty="0" smtClean="0"/>
              <a:t>.) </a:t>
            </a:r>
            <a:r>
              <a:rPr lang="en-US" dirty="0" err="1" smtClean="0"/>
              <a:t>Grossh</a:t>
            </a:r>
            <a:r>
              <a:rPr lang="en-US" dirty="0" smtClean="0"/>
              <a:t>. subsp. </a:t>
            </a:r>
            <a:r>
              <a:rPr lang="en-US" i="1" dirty="0" err="1" smtClean="0"/>
              <a:t>rigidum</a:t>
            </a:r>
            <a:r>
              <a:rPr lang="en-US" dirty="0" smtClean="0"/>
              <a:t> , 400-3000 m., Iran-</a:t>
            </a:r>
            <a:r>
              <a:rPr lang="en-US" dirty="0" err="1" smtClean="0"/>
              <a:t>Turan</a:t>
            </a:r>
            <a:r>
              <a:rPr lang="en-US" dirty="0" smtClean="0"/>
              <a:t> </a:t>
            </a:r>
            <a:r>
              <a:rPr lang="en-US" dirty="0" err="1" smtClean="0"/>
              <a:t>elementi</a:t>
            </a:r>
            <a:endParaRPr lang="tr-TR" dirty="0" smtClean="0"/>
          </a:p>
          <a:p>
            <a:pPr algn="just" hangingPunct="0"/>
            <a:r>
              <a:rPr lang="en-US" i="1" dirty="0" err="1" smtClean="0"/>
              <a:t>Onosma</a:t>
            </a:r>
            <a:r>
              <a:rPr lang="en-US" i="1" dirty="0" smtClean="0"/>
              <a:t> </a:t>
            </a:r>
            <a:r>
              <a:rPr lang="en-US" i="1" dirty="0" err="1" smtClean="0"/>
              <a:t>bornmuelleri</a:t>
            </a:r>
            <a:r>
              <a:rPr lang="en-US" dirty="0" smtClean="0"/>
              <a:t> </a:t>
            </a:r>
            <a:r>
              <a:rPr lang="en-US" dirty="0" err="1" smtClean="0"/>
              <a:t>Hausskn</a:t>
            </a:r>
            <a:r>
              <a:rPr lang="en-US" dirty="0" smtClean="0"/>
              <a:t>., 60-2750 m., </a:t>
            </a:r>
            <a:r>
              <a:rPr lang="en-US" dirty="0" err="1" smtClean="0"/>
              <a:t>endemik</a:t>
            </a:r>
            <a:r>
              <a:rPr lang="en-US" dirty="0" smtClean="0"/>
              <a:t>, Iran-</a:t>
            </a:r>
            <a:r>
              <a:rPr lang="en-US" dirty="0" err="1" smtClean="0"/>
              <a:t>Turan</a:t>
            </a:r>
            <a:r>
              <a:rPr lang="en-US" dirty="0" smtClean="0"/>
              <a:t> </a:t>
            </a:r>
            <a:r>
              <a:rPr lang="en-US" dirty="0" err="1" smtClean="0"/>
              <a:t>elementi</a:t>
            </a:r>
            <a:endParaRPr lang="tr-TR" dirty="0" smtClean="0"/>
          </a:p>
          <a:p>
            <a:pPr algn="just" hangingPunct="0"/>
            <a:r>
              <a:rPr lang="en-US" i="1" dirty="0" err="1" smtClean="0"/>
              <a:t>Verbascum</a:t>
            </a:r>
            <a:r>
              <a:rPr lang="en-US" i="1" dirty="0" smtClean="0"/>
              <a:t> </a:t>
            </a:r>
            <a:r>
              <a:rPr lang="en-US" i="1" dirty="0" err="1" smtClean="0"/>
              <a:t>georgicum</a:t>
            </a:r>
            <a:r>
              <a:rPr lang="en-US" dirty="0" smtClean="0"/>
              <a:t> Bentham, 200-1950 m., Iran-</a:t>
            </a:r>
            <a:r>
              <a:rPr lang="en-US" dirty="0" err="1" smtClean="0"/>
              <a:t>Turan</a:t>
            </a:r>
            <a:r>
              <a:rPr lang="en-US" dirty="0" smtClean="0"/>
              <a:t> </a:t>
            </a:r>
            <a:r>
              <a:rPr lang="en-US" dirty="0" err="1" smtClean="0"/>
              <a:t>elementi</a:t>
            </a:r>
            <a:endParaRPr lang="tr-TR" dirty="0" smtClean="0"/>
          </a:p>
          <a:p>
            <a:pPr algn="just" hangingPunct="0"/>
            <a:r>
              <a:rPr lang="en-US" i="1" dirty="0" err="1" smtClean="0"/>
              <a:t>Verbascum</a:t>
            </a:r>
            <a:r>
              <a:rPr lang="en-US" i="1" dirty="0" smtClean="0"/>
              <a:t> </a:t>
            </a:r>
            <a:r>
              <a:rPr lang="en-US" i="1" dirty="0" err="1" smtClean="0"/>
              <a:t>asperuloides</a:t>
            </a:r>
            <a:r>
              <a:rPr lang="en-US" dirty="0" smtClean="0"/>
              <a:t> </a:t>
            </a:r>
            <a:r>
              <a:rPr lang="en-US" dirty="0" err="1" smtClean="0"/>
              <a:t>Hub.-Mor</a:t>
            </a:r>
            <a:r>
              <a:rPr lang="en-US" dirty="0" smtClean="0"/>
              <a:t>., 1300-2200 m., </a:t>
            </a:r>
            <a:r>
              <a:rPr lang="en-US" dirty="0" err="1" smtClean="0"/>
              <a:t>endemik</a:t>
            </a:r>
            <a:r>
              <a:rPr lang="en-US" dirty="0" smtClean="0"/>
              <a:t>, Iran-</a:t>
            </a:r>
            <a:r>
              <a:rPr lang="en-US" dirty="0" err="1" smtClean="0"/>
              <a:t>Turan</a:t>
            </a:r>
            <a:r>
              <a:rPr lang="en-US" dirty="0" smtClean="0"/>
              <a:t> </a:t>
            </a:r>
            <a:r>
              <a:rPr lang="en-US" dirty="0" err="1" smtClean="0"/>
              <a:t>elementi</a:t>
            </a:r>
            <a:endParaRPr lang="tr-TR" dirty="0" smtClean="0"/>
          </a:p>
          <a:p>
            <a:pPr algn="just" hangingPunct="0"/>
            <a:r>
              <a:rPr lang="en-US" i="1" dirty="0" err="1" smtClean="0"/>
              <a:t>Verbascum</a:t>
            </a:r>
            <a:r>
              <a:rPr lang="en-US" i="1" dirty="0" smtClean="0"/>
              <a:t> </a:t>
            </a:r>
            <a:r>
              <a:rPr lang="en-US" i="1" dirty="0" err="1" smtClean="0"/>
              <a:t>glomeratum</a:t>
            </a:r>
            <a:r>
              <a:rPr lang="en-US" dirty="0" smtClean="0"/>
              <a:t> </a:t>
            </a:r>
            <a:r>
              <a:rPr lang="en-US" dirty="0" err="1" smtClean="0"/>
              <a:t>Boiss</a:t>
            </a:r>
            <a:r>
              <a:rPr lang="en-US" dirty="0" smtClean="0"/>
              <a:t>., 0-1800 m., Iran-</a:t>
            </a:r>
            <a:r>
              <a:rPr lang="en-US" dirty="0" err="1" smtClean="0"/>
              <a:t>Turan</a:t>
            </a:r>
            <a:r>
              <a:rPr lang="en-US" dirty="0" smtClean="0"/>
              <a:t> </a:t>
            </a:r>
            <a:r>
              <a:rPr lang="en-US" dirty="0" err="1" smtClean="0"/>
              <a:t>elementi</a:t>
            </a:r>
            <a:endParaRPr lang="tr-TR" dirty="0" smtClean="0"/>
          </a:p>
          <a:p>
            <a:pPr algn="just" hangingPunct="0"/>
            <a:r>
              <a:rPr lang="en-US" i="1" dirty="0" err="1" smtClean="0"/>
              <a:t>Verbascum</a:t>
            </a:r>
            <a:r>
              <a:rPr lang="en-US" i="1" dirty="0" smtClean="0"/>
              <a:t> </a:t>
            </a:r>
            <a:r>
              <a:rPr lang="en-US" i="1" dirty="0" err="1" smtClean="0"/>
              <a:t>insulare</a:t>
            </a:r>
            <a:r>
              <a:rPr lang="en-US" dirty="0" smtClean="0"/>
              <a:t> </a:t>
            </a:r>
            <a:r>
              <a:rPr lang="en-US" dirty="0" err="1" smtClean="0"/>
              <a:t>Boiss</a:t>
            </a:r>
            <a:r>
              <a:rPr lang="en-US" dirty="0" smtClean="0"/>
              <a:t>. &amp; </a:t>
            </a:r>
            <a:r>
              <a:rPr lang="en-US" dirty="0" err="1" smtClean="0"/>
              <a:t>Heldr</a:t>
            </a:r>
            <a:r>
              <a:rPr lang="en-US" dirty="0" smtClean="0"/>
              <a:t>., 650-2300 m., </a:t>
            </a:r>
            <a:r>
              <a:rPr lang="en-US" dirty="0" err="1" smtClean="0"/>
              <a:t>endemik</a:t>
            </a:r>
            <a:r>
              <a:rPr lang="en-US" dirty="0" smtClean="0"/>
              <a:t>, Iran-</a:t>
            </a:r>
            <a:r>
              <a:rPr lang="en-US" dirty="0" err="1" smtClean="0"/>
              <a:t>Turan</a:t>
            </a:r>
            <a:r>
              <a:rPr lang="en-US" dirty="0" smtClean="0"/>
              <a:t> </a:t>
            </a:r>
            <a:r>
              <a:rPr lang="en-US" dirty="0" err="1" smtClean="0"/>
              <a:t>elementi</a:t>
            </a:r>
            <a:endParaRPr lang="tr-TR" dirty="0" smtClean="0"/>
          </a:p>
          <a:p>
            <a:pPr algn="just" hangingPunct="0"/>
            <a:r>
              <a:rPr lang="fr-FR" i="1" dirty="0" err="1" smtClean="0"/>
              <a:t>Scrophularia</a:t>
            </a:r>
            <a:r>
              <a:rPr lang="fr-FR" i="1" dirty="0" smtClean="0"/>
              <a:t> </a:t>
            </a:r>
            <a:r>
              <a:rPr lang="fr-FR" i="1" dirty="0" err="1" smtClean="0"/>
              <a:t>ilwensis</a:t>
            </a:r>
            <a:r>
              <a:rPr lang="fr-FR" dirty="0" smtClean="0"/>
              <a:t> </a:t>
            </a:r>
            <a:r>
              <a:rPr lang="fr-FR" dirty="0" err="1" smtClean="0"/>
              <a:t>C.Koch</a:t>
            </a:r>
            <a:r>
              <a:rPr lang="fr-FR" dirty="0" smtClean="0"/>
              <a:t>, 1100-2750 m., Iran-</a:t>
            </a:r>
            <a:r>
              <a:rPr lang="fr-FR" dirty="0" err="1" smtClean="0"/>
              <a:t>Turan</a:t>
            </a:r>
            <a:r>
              <a:rPr lang="fr-FR" dirty="0" smtClean="0"/>
              <a:t> </a:t>
            </a:r>
            <a:r>
              <a:rPr lang="fr-FR" dirty="0" err="1" smtClean="0"/>
              <a:t>elementi</a:t>
            </a:r>
            <a:endParaRPr lang="tr-TR" dirty="0" smtClean="0"/>
          </a:p>
          <a:p>
            <a:pPr algn="just" hangingPunct="0"/>
            <a:r>
              <a:rPr lang="fr-FR" i="1" dirty="0" err="1" smtClean="0"/>
              <a:t>Digitalis</a:t>
            </a:r>
            <a:r>
              <a:rPr lang="fr-FR" i="1" dirty="0" smtClean="0"/>
              <a:t> </a:t>
            </a:r>
            <a:r>
              <a:rPr lang="fr-FR" i="1" dirty="0" err="1" smtClean="0"/>
              <a:t>lamarckii</a:t>
            </a:r>
            <a:r>
              <a:rPr lang="fr-FR" dirty="0" smtClean="0"/>
              <a:t> Ivan, 0-1500 m., </a:t>
            </a:r>
            <a:r>
              <a:rPr lang="fr-FR" dirty="0" err="1" smtClean="0"/>
              <a:t>endemik</a:t>
            </a:r>
            <a:r>
              <a:rPr lang="fr-FR" dirty="0" smtClean="0"/>
              <a:t>, Iran-</a:t>
            </a:r>
            <a:r>
              <a:rPr lang="fr-FR" dirty="0" err="1" smtClean="0"/>
              <a:t>Turan</a:t>
            </a:r>
            <a:r>
              <a:rPr lang="fr-FR" dirty="0" smtClean="0"/>
              <a:t> </a:t>
            </a:r>
            <a:r>
              <a:rPr lang="fr-FR" dirty="0" err="1" smtClean="0"/>
              <a:t>elementi</a:t>
            </a:r>
            <a:endParaRPr lang="tr-TR" dirty="0" smtClean="0"/>
          </a:p>
          <a:p>
            <a:pPr algn="just" hangingPunct="0"/>
            <a:r>
              <a:rPr lang="fr-FR" i="1" dirty="0" err="1" smtClean="0"/>
              <a:t>Salvia</a:t>
            </a:r>
            <a:r>
              <a:rPr lang="fr-FR" i="1" dirty="0" smtClean="0"/>
              <a:t> </a:t>
            </a:r>
            <a:r>
              <a:rPr lang="fr-FR" i="1" dirty="0" err="1" smtClean="0"/>
              <a:t>virgata</a:t>
            </a:r>
            <a:r>
              <a:rPr lang="fr-FR" i="1" dirty="0" smtClean="0"/>
              <a:t> </a:t>
            </a:r>
            <a:r>
              <a:rPr lang="fr-FR" dirty="0" smtClean="0"/>
              <a:t>Jacq., 0-2300 m., Iran-</a:t>
            </a:r>
            <a:r>
              <a:rPr lang="fr-FR" dirty="0" err="1" smtClean="0"/>
              <a:t>Turan</a:t>
            </a:r>
            <a:r>
              <a:rPr lang="fr-FR" dirty="0" smtClean="0"/>
              <a:t> </a:t>
            </a:r>
            <a:r>
              <a:rPr lang="fr-FR" dirty="0" err="1" smtClean="0"/>
              <a:t>elementi</a:t>
            </a:r>
            <a:endParaRPr lang="tr-TR" dirty="0" smtClean="0"/>
          </a:p>
          <a:p>
            <a:pPr algn="just" hangingPunct="0"/>
            <a:r>
              <a:rPr lang="de-DE" i="1" dirty="0" smtClean="0"/>
              <a:t>Iris </a:t>
            </a:r>
            <a:r>
              <a:rPr lang="de-DE" i="1" dirty="0" err="1" smtClean="0"/>
              <a:t>schachtii</a:t>
            </a:r>
            <a:r>
              <a:rPr lang="de-DE" dirty="0" smtClean="0"/>
              <a:t> Markgraf, 1200-1700 m., </a:t>
            </a:r>
            <a:r>
              <a:rPr lang="de-DE" dirty="0" err="1" smtClean="0"/>
              <a:t>endemik</a:t>
            </a:r>
            <a:r>
              <a:rPr lang="de-DE" dirty="0" smtClean="0"/>
              <a:t>, Iran-Turan </a:t>
            </a:r>
            <a:r>
              <a:rPr lang="de-DE" dirty="0" err="1" smtClean="0"/>
              <a:t>elementi</a:t>
            </a:r>
            <a:endParaRPr lang="tr-TR" dirty="0" smtClean="0"/>
          </a:p>
          <a:p>
            <a:pPr algn="just" hangingPunct="0"/>
            <a:r>
              <a:rPr lang="de-DE" i="1" dirty="0" smtClean="0"/>
              <a:t>Iris </a:t>
            </a:r>
            <a:r>
              <a:rPr lang="de-DE" i="1" dirty="0" err="1" smtClean="0"/>
              <a:t>persica</a:t>
            </a:r>
            <a:r>
              <a:rPr lang="de-DE" dirty="0" smtClean="0"/>
              <a:t> L., 100-1650 m., Iran-Turan </a:t>
            </a:r>
            <a:r>
              <a:rPr lang="de-DE" dirty="0" err="1" smtClean="0"/>
              <a:t>elementi</a:t>
            </a:r>
            <a:endParaRPr lang="tr-TR" dirty="0" smtClean="0"/>
          </a:p>
          <a:p>
            <a:pPr algn="just" hangingPunct="0"/>
            <a:r>
              <a:rPr lang="de-DE" i="1" dirty="0" err="1" smtClean="0"/>
              <a:t>Crocus</a:t>
            </a:r>
            <a:r>
              <a:rPr lang="de-DE" i="1" dirty="0" smtClean="0"/>
              <a:t> </a:t>
            </a:r>
            <a:r>
              <a:rPr lang="de-DE" i="1" dirty="0" err="1" smtClean="0"/>
              <a:t>ancyrensis</a:t>
            </a:r>
            <a:r>
              <a:rPr lang="de-DE" dirty="0" smtClean="0"/>
              <a:t> (Herbert) </a:t>
            </a:r>
            <a:r>
              <a:rPr lang="de-DE" dirty="0" err="1" smtClean="0"/>
              <a:t>Maw</a:t>
            </a:r>
            <a:r>
              <a:rPr lang="de-DE" dirty="0" smtClean="0"/>
              <a:t>., 1000-1600 m., </a:t>
            </a:r>
            <a:r>
              <a:rPr lang="de-DE" dirty="0" err="1" smtClean="0"/>
              <a:t>endemik</a:t>
            </a:r>
            <a:r>
              <a:rPr lang="de-DE" dirty="0" smtClean="0"/>
              <a:t>, Iran-Turan </a:t>
            </a:r>
            <a:r>
              <a:rPr lang="de-DE" dirty="0" err="1" smtClean="0"/>
              <a:t>elementi</a:t>
            </a:r>
            <a:endParaRPr lang="tr-TR" dirty="0" smtClean="0"/>
          </a:p>
          <a:p>
            <a:pPr algn="just" hangingPunct="0"/>
            <a:r>
              <a:rPr lang="de-DE" dirty="0" smtClean="0"/>
              <a:t> </a:t>
            </a:r>
            <a:endParaRPr lang="tr-TR" dirty="0" smtClean="0"/>
          </a:p>
          <a:p>
            <a:endParaRPr lang="tr-TR" dirty="0"/>
          </a:p>
        </p:txBody>
      </p:sp>
    </p:spTree>
    <p:extLst>
      <p:ext uri="{BB962C8B-B14F-4D97-AF65-F5344CB8AC3E}">
        <p14:creationId xmlns:p14="http://schemas.microsoft.com/office/powerpoint/2010/main" val="175596961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81200" y="980728"/>
            <a:ext cx="8229600" cy="5115272"/>
          </a:xfrm>
        </p:spPr>
        <p:txBody>
          <a:bodyPr>
            <a:normAutofit fontScale="92500" lnSpcReduction="20000"/>
          </a:bodyPr>
          <a:lstStyle/>
          <a:p>
            <a:pPr algn="ctr" hangingPunct="0">
              <a:buNone/>
            </a:pPr>
            <a:r>
              <a:rPr lang="de-DE" b="1" dirty="0" smtClean="0">
                <a:solidFill>
                  <a:srgbClr val="7030A0"/>
                </a:solidFill>
              </a:rPr>
              <a:t>2.2.4. ALP</a:t>
            </a:r>
            <a:r>
              <a:rPr lang="tr-TR" b="1" dirty="0" smtClean="0">
                <a:solidFill>
                  <a:srgbClr val="7030A0"/>
                </a:solidFill>
              </a:rPr>
              <a:t>İ</a:t>
            </a:r>
            <a:r>
              <a:rPr lang="de-DE" b="1" dirty="0" smtClean="0">
                <a:solidFill>
                  <a:srgbClr val="7030A0"/>
                </a:solidFill>
              </a:rPr>
              <a:t>N HAB</a:t>
            </a:r>
            <a:r>
              <a:rPr lang="tr-TR" b="1" dirty="0" smtClean="0">
                <a:solidFill>
                  <a:srgbClr val="7030A0"/>
                </a:solidFill>
              </a:rPr>
              <a:t>İ</a:t>
            </a:r>
            <a:r>
              <a:rPr lang="de-DE" b="1" dirty="0" smtClean="0">
                <a:solidFill>
                  <a:srgbClr val="7030A0"/>
                </a:solidFill>
              </a:rPr>
              <a:t>TATLARIN  KARAKTER</a:t>
            </a:r>
            <a:r>
              <a:rPr lang="tr-TR" b="1" dirty="0" smtClean="0">
                <a:solidFill>
                  <a:srgbClr val="7030A0"/>
                </a:solidFill>
              </a:rPr>
              <a:t>İ</a:t>
            </a:r>
            <a:r>
              <a:rPr lang="de-DE" b="1" dirty="0" smtClean="0">
                <a:solidFill>
                  <a:srgbClr val="7030A0"/>
                </a:solidFill>
              </a:rPr>
              <a:t>ST</a:t>
            </a:r>
            <a:r>
              <a:rPr lang="tr-TR" b="1" dirty="0" smtClean="0">
                <a:solidFill>
                  <a:srgbClr val="7030A0"/>
                </a:solidFill>
              </a:rPr>
              <a:t>İ</a:t>
            </a:r>
            <a:r>
              <a:rPr lang="de-DE" b="1" dirty="0" smtClean="0">
                <a:solidFill>
                  <a:srgbClr val="7030A0"/>
                </a:solidFill>
              </a:rPr>
              <a:t>K B</a:t>
            </a:r>
            <a:r>
              <a:rPr lang="tr-TR" b="1" dirty="0" smtClean="0">
                <a:solidFill>
                  <a:srgbClr val="7030A0"/>
                </a:solidFill>
              </a:rPr>
              <a:t>İ</a:t>
            </a:r>
            <a:r>
              <a:rPr lang="de-DE" b="1" dirty="0" smtClean="0">
                <a:solidFill>
                  <a:srgbClr val="7030A0"/>
                </a:solidFill>
              </a:rPr>
              <a:t>TK</a:t>
            </a:r>
            <a:r>
              <a:rPr lang="tr-TR" b="1" dirty="0" smtClean="0">
                <a:solidFill>
                  <a:srgbClr val="7030A0"/>
                </a:solidFill>
              </a:rPr>
              <a:t>İ</a:t>
            </a:r>
            <a:r>
              <a:rPr lang="de-DE" b="1" dirty="0" smtClean="0">
                <a:solidFill>
                  <a:srgbClr val="7030A0"/>
                </a:solidFill>
              </a:rPr>
              <a:t>LER</a:t>
            </a:r>
            <a:r>
              <a:rPr lang="tr-TR" b="1" dirty="0" smtClean="0">
                <a:solidFill>
                  <a:srgbClr val="7030A0"/>
                </a:solidFill>
              </a:rPr>
              <a:t>İ</a:t>
            </a:r>
          </a:p>
          <a:p>
            <a:pPr hangingPunct="0">
              <a:buNone/>
            </a:pPr>
            <a:endParaRPr lang="tr-TR" dirty="0" smtClean="0"/>
          </a:p>
          <a:p>
            <a:pPr algn="just" hangingPunct="0"/>
            <a:r>
              <a:rPr lang="fr-FR" i="1" dirty="0" err="1" smtClean="0"/>
              <a:t>Juniperus</a:t>
            </a:r>
            <a:r>
              <a:rPr lang="fr-FR" i="1" dirty="0" smtClean="0"/>
              <a:t> </a:t>
            </a:r>
            <a:r>
              <a:rPr lang="fr-FR" i="1" dirty="0" err="1" smtClean="0"/>
              <a:t>communis</a:t>
            </a:r>
            <a:r>
              <a:rPr lang="fr-FR" dirty="0" smtClean="0"/>
              <a:t> L. </a:t>
            </a:r>
            <a:r>
              <a:rPr lang="fr-FR" dirty="0" err="1" smtClean="0"/>
              <a:t>subsp</a:t>
            </a:r>
            <a:r>
              <a:rPr lang="fr-FR" dirty="0" smtClean="0"/>
              <a:t>. </a:t>
            </a:r>
            <a:r>
              <a:rPr lang="fr-FR" i="1" dirty="0" smtClean="0"/>
              <a:t>nana</a:t>
            </a:r>
            <a:r>
              <a:rPr lang="fr-FR" dirty="0" smtClean="0"/>
              <a:t> </a:t>
            </a:r>
            <a:r>
              <a:rPr lang="fr-FR" dirty="0" err="1" smtClean="0"/>
              <a:t>Syme</a:t>
            </a:r>
            <a:r>
              <a:rPr lang="fr-FR" dirty="0" smtClean="0"/>
              <a:t>, 1100-2600 m.</a:t>
            </a:r>
            <a:endParaRPr lang="tr-TR" dirty="0" smtClean="0"/>
          </a:p>
          <a:p>
            <a:pPr algn="just" hangingPunct="0"/>
            <a:r>
              <a:rPr lang="fr-FR" i="1" dirty="0" smtClean="0"/>
              <a:t>Cardamine </a:t>
            </a:r>
            <a:r>
              <a:rPr lang="fr-FR" i="1" dirty="0" err="1" smtClean="0"/>
              <a:t>uliginosa</a:t>
            </a:r>
            <a:r>
              <a:rPr lang="fr-FR" dirty="0" smtClean="0"/>
              <a:t> </a:t>
            </a:r>
            <a:r>
              <a:rPr lang="fr-FR" dirty="0" err="1" smtClean="0"/>
              <a:t>Bieb</a:t>
            </a:r>
            <a:r>
              <a:rPr lang="fr-FR" dirty="0" smtClean="0"/>
              <a:t>., 2000-3000 m.</a:t>
            </a:r>
            <a:endParaRPr lang="tr-TR" dirty="0" smtClean="0"/>
          </a:p>
          <a:p>
            <a:pPr algn="just" hangingPunct="0"/>
            <a:r>
              <a:rPr lang="fr-FR" i="1" dirty="0" err="1" smtClean="0"/>
              <a:t>Minuartia</a:t>
            </a:r>
            <a:r>
              <a:rPr lang="fr-FR" i="1" dirty="0" smtClean="0"/>
              <a:t> </a:t>
            </a:r>
            <a:r>
              <a:rPr lang="fr-FR" i="1" dirty="0" err="1" smtClean="0"/>
              <a:t>aizoides</a:t>
            </a:r>
            <a:r>
              <a:rPr lang="fr-FR" dirty="0" smtClean="0"/>
              <a:t> (</a:t>
            </a:r>
            <a:r>
              <a:rPr lang="fr-FR" dirty="0" err="1" smtClean="0"/>
              <a:t>Boiss</a:t>
            </a:r>
            <a:r>
              <a:rPr lang="fr-FR" dirty="0" smtClean="0"/>
              <a:t>.) </a:t>
            </a:r>
            <a:r>
              <a:rPr lang="en-US" dirty="0" err="1" smtClean="0"/>
              <a:t>Bornm</a:t>
            </a:r>
            <a:r>
              <a:rPr lang="en-US" dirty="0" smtClean="0"/>
              <a:t>., 2000-3600 m.</a:t>
            </a:r>
            <a:endParaRPr lang="tr-TR" dirty="0" smtClean="0"/>
          </a:p>
          <a:p>
            <a:pPr algn="just" hangingPunct="0"/>
            <a:r>
              <a:rPr lang="en-US" i="1" dirty="0" err="1" smtClean="0"/>
              <a:t>Minuartia</a:t>
            </a:r>
            <a:r>
              <a:rPr lang="en-US" i="1" dirty="0" smtClean="0"/>
              <a:t> </a:t>
            </a:r>
            <a:r>
              <a:rPr lang="en-US" i="1" dirty="0" err="1" smtClean="0"/>
              <a:t>erythrocephala</a:t>
            </a:r>
            <a:r>
              <a:rPr lang="en-US" dirty="0" smtClean="0"/>
              <a:t> (</a:t>
            </a:r>
            <a:r>
              <a:rPr lang="en-US" dirty="0" err="1" smtClean="0"/>
              <a:t>Boiss</a:t>
            </a:r>
            <a:r>
              <a:rPr lang="en-US" dirty="0" smtClean="0"/>
              <a:t>.) </a:t>
            </a:r>
            <a:r>
              <a:rPr lang="en-US" dirty="0" err="1" smtClean="0"/>
              <a:t>Hand.-Mazz</a:t>
            </a:r>
            <a:r>
              <a:rPr lang="en-US" dirty="0" smtClean="0"/>
              <a:t>. </a:t>
            </a:r>
            <a:r>
              <a:rPr lang="en-US" dirty="0" err="1" smtClean="0"/>
              <a:t>var</a:t>
            </a:r>
            <a:r>
              <a:rPr lang="en-US" dirty="0" smtClean="0"/>
              <a:t> </a:t>
            </a:r>
            <a:r>
              <a:rPr lang="en-US" i="1" dirty="0" err="1" smtClean="0"/>
              <a:t>erythrocephala</a:t>
            </a:r>
            <a:endParaRPr lang="tr-TR" dirty="0" smtClean="0"/>
          </a:p>
          <a:p>
            <a:pPr algn="just" hangingPunct="0"/>
            <a:r>
              <a:rPr lang="en-US" i="1" dirty="0" err="1" smtClean="0"/>
              <a:t>Cerastium</a:t>
            </a:r>
            <a:r>
              <a:rPr lang="en-US" i="1" dirty="0" smtClean="0"/>
              <a:t> </a:t>
            </a:r>
            <a:r>
              <a:rPr lang="en-US" i="1" dirty="0" err="1" smtClean="0"/>
              <a:t>cerastioides</a:t>
            </a:r>
            <a:r>
              <a:rPr lang="en-US" i="1" dirty="0" smtClean="0"/>
              <a:t> </a:t>
            </a:r>
            <a:r>
              <a:rPr lang="en-US" dirty="0" smtClean="0"/>
              <a:t>(L.) Britt., 1800-2800 m.</a:t>
            </a:r>
            <a:endParaRPr lang="tr-TR" dirty="0" smtClean="0"/>
          </a:p>
          <a:p>
            <a:pPr algn="just" hangingPunct="0"/>
            <a:r>
              <a:rPr lang="en-US" i="1" dirty="0" smtClean="0"/>
              <a:t>Dianthus </a:t>
            </a:r>
            <a:r>
              <a:rPr lang="en-US" i="1" dirty="0" err="1" smtClean="0"/>
              <a:t>balansae</a:t>
            </a:r>
            <a:r>
              <a:rPr lang="en-US" i="1" dirty="0" smtClean="0"/>
              <a:t> </a:t>
            </a:r>
            <a:r>
              <a:rPr lang="en-US" dirty="0" err="1" smtClean="0"/>
              <a:t>Boiss</a:t>
            </a:r>
            <a:r>
              <a:rPr lang="en-US" dirty="0" smtClean="0"/>
              <a:t>., </a:t>
            </a:r>
            <a:r>
              <a:rPr lang="en-US" dirty="0" err="1" smtClean="0"/>
              <a:t>endemik</a:t>
            </a:r>
            <a:r>
              <a:rPr lang="en-US" dirty="0" smtClean="0"/>
              <a:t>, 1800-2900 m.</a:t>
            </a:r>
            <a:endParaRPr lang="tr-TR" dirty="0" smtClean="0"/>
          </a:p>
          <a:p>
            <a:pPr algn="just" hangingPunct="0"/>
            <a:r>
              <a:rPr lang="en-US" i="1" dirty="0" err="1" smtClean="0"/>
              <a:t>Petrorhagia</a:t>
            </a:r>
            <a:r>
              <a:rPr lang="en-US" i="1" dirty="0" smtClean="0"/>
              <a:t> </a:t>
            </a:r>
            <a:r>
              <a:rPr lang="en-US" i="1" dirty="0" err="1" smtClean="0"/>
              <a:t>alpina</a:t>
            </a:r>
            <a:r>
              <a:rPr lang="en-US" i="1" dirty="0" smtClean="0"/>
              <a:t> </a:t>
            </a:r>
            <a:r>
              <a:rPr lang="en-US" dirty="0" smtClean="0"/>
              <a:t>(</a:t>
            </a:r>
            <a:r>
              <a:rPr lang="en-US" dirty="0" err="1" smtClean="0"/>
              <a:t>Habl</a:t>
            </a:r>
            <a:r>
              <a:rPr lang="en-US" dirty="0" smtClean="0"/>
              <a:t>.) Ball. &amp; Heywood subsp. </a:t>
            </a:r>
            <a:r>
              <a:rPr lang="en-US" dirty="0" err="1" smtClean="0"/>
              <a:t>alpina</a:t>
            </a:r>
            <a:endParaRPr lang="tr-TR" dirty="0" smtClean="0"/>
          </a:p>
          <a:p>
            <a:pPr algn="just" hangingPunct="0"/>
            <a:r>
              <a:rPr lang="en-US" i="1" dirty="0" smtClean="0"/>
              <a:t>Aster </a:t>
            </a:r>
            <a:r>
              <a:rPr lang="en-US" i="1" dirty="0" err="1" smtClean="0"/>
              <a:t>alpinus</a:t>
            </a:r>
            <a:r>
              <a:rPr lang="en-US" i="1" dirty="0" smtClean="0"/>
              <a:t> </a:t>
            </a:r>
            <a:r>
              <a:rPr lang="en-US" dirty="0" smtClean="0"/>
              <a:t>L., 1800-3080 m.</a:t>
            </a:r>
            <a:endParaRPr lang="tr-TR" dirty="0" smtClean="0"/>
          </a:p>
          <a:p>
            <a:pPr algn="just" hangingPunct="0"/>
            <a:r>
              <a:rPr lang="en-US" i="1" dirty="0" err="1" smtClean="0"/>
              <a:t>Poa</a:t>
            </a:r>
            <a:r>
              <a:rPr lang="en-US" i="1" dirty="0" smtClean="0"/>
              <a:t> </a:t>
            </a:r>
            <a:r>
              <a:rPr lang="en-US" i="1" dirty="0" err="1" smtClean="0"/>
              <a:t>alpina</a:t>
            </a:r>
            <a:r>
              <a:rPr lang="en-US" i="1" dirty="0" smtClean="0"/>
              <a:t> </a:t>
            </a:r>
            <a:r>
              <a:rPr lang="en-US" dirty="0" smtClean="0"/>
              <a:t>L. subsp. </a:t>
            </a:r>
            <a:r>
              <a:rPr lang="en-US" i="1" dirty="0" err="1" smtClean="0"/>
              <a:t>fallax</a:t>
            </a:r>
            <a:r>
              <a:rPr lang="en-US" dirty="0" smtClean="0"/>
              <a:t> F. Hermann, 1900-3700 m.</a:t>
            </a:r>
            <a:endParaRPr lang="tr-TR" dirty="0" smtClean="0"/>
          </a:p>
          <a:p>
            <a:pPr algn="just" hangingPunct="0"/>
            <a:r>
              <a:rPr lang="en-US" i="1" dirty="0" err="1" smtClean="0"/>
              <a:t>Sesleria</a:t>
            </a:r>
            <a:r>
              <a:rPr lang="en-US" i="1" dirty="0" smtClean="0"/>
              <a:t> </a:t>
            </a:r>
            <a:r>
              <a:rPr lang="en-US" i="1" dirty="0" err="1" smtClean="0"/>
              <a:t>phloides</a:t>
            </a:r>
            <a:r>
              <a:rPr lang="en-US" i="1" dirty="0" smtClean="0"/>
              <a:t> </a:t>
            </a:r>
            <a:r>
              <a:rPr lang="en-US" dirty="0" smtClean="0"/>
              <a:t>Steven ex Roemer &amp; </a:t>
            </a:r>
            <a:r>
              <a:rPr lang="en-US" dirty="0" err="1" smtClean="0"/>
              <a:t>Schultes</a:t>
            </a:r>
            <a:r>
              <a:rPr lang="en-US" dirty="0" smtClean="0"/>
              <a:t>, 2000-3505 m.</a:t>
            </a:r>
            <a:endParaRPr lang="tr-TR" dirty="0" smtClean="0"/>
          </a:p>
          <a:p>
            <a:endParaRPr lang="tr-TR" dirty="0"/>
          </a:p>
        </p:txBody>
      </p:sp>
    </p:spTree>
    <p:extLst>
      <p:ext uri="{BB962C8B-B14F-4D97-AF65-F5344CB8AC3E}">
        <p14:creationId xmlns:p14="http://schemas.microsoft.com/office/powerpoint/2010/main" val="310712175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81200" y="1124744"/>
            <a:ext cx="8229600" cy="4971256"/>
          </a:xfrm>
        </p:spPr>
        <p:txBody>
          <a:bodyPr>
            <a:normAutofit/>
          </a:bodyPr>
          <a:lstStyle/>
          <a:p>
            <a:pPr algn="ctr" hangingPunct="0">
              <a:buNone/>
            </a:pPr>
            <a:r>
              <a:rPr lang="tr-TR" b="1" dirty="0" smtClean="0">
                <a:solidFill>
                  <a:srgbClr val="7030A0"/>
                </a:solidFill>
              </a:rPr>
              <a:t>İ</a:t>
            </a:r>
            <a:r>
              <a:rPr lang="de-DE" b="1" dirty="0" smtClean="0">
                <a:solidFill>
                  <a:srgbClr val="7030A0"/>
                </a:solidFill>
              </a:rPr>
              <a:t>ran-Turan </a:t>
            </a:r>
            <a:r>
              <a:rPr lang="de-DE" b="1" dirty="0" err="1" smtClean="0">
                <a:solidFill>
                  <a:srgbClr val="7030A0"/>
                </a:solidFill>
              </a:rPr>
              <a:t>elementi</a:t>
            </a:r>
            <a:r>
              <a:rPr lang="de-DE" b="1" dirty="0" smtClean="0">
                <a:solidFill>
                  <a:srgbClr val="7030A0"/>
                </a:solidFill>
              </a:rPr>
              <a:t> </a:t>
            </a:r>
            <a:r>
              <a:rPr lang="de-DE" b="1" dirty="0" err="1" smtClean="0">
                <a:solidFill>
                  <a:srgbClr val="7030A0"/>
                </a:solidFill>
              </a:rPr>
              <a:t>olan</a:t>
            </a:r>
            <a:r>
              <a:rPr lang="de-DE" b="1" dirty="0" smtClean="0">
                <a:solidFill>
                  <a:srgbClr val="7030A0"/>
                </a:solidFill>
              </a:rPr>
              <a:t> </a:t>
            </a:r>
            <a:r>
              <a:rPr lang="de-DE" b="1" dirty="0" err="1" smtClean="0">
                <a:solidFill>
                  <a:srgbClr val="7030A0"/>
                </a:solidFill>
              </a:rPr>
              <a:t>karakteristik</a:t>
            </a:r>
            <a:r>
              <a:rPr lang="de-DE" b="1" dirty="0" smtClean="0">
                <a:solidFill>
                  <a:srgbClr val="7030A0"/>
                </a:solidFill>
              </a:rPr>
              <a:t> </a:t>
            </a:r>
            <a:r>
              <a:rPr lang="de-DE" b="1" dirty="0" err="1" smtClean="0">
                <a:solidFill>
                  <a:srgbClr val="7030A0"/>
                </a:solidFill>
              </a:rPr>
              <a:t>bitkiler</a:t>
            </a:r>
            <a:endParaRPr lang="tr-TR" b="1" dirty="0" smtClean="0">
              <a:solidFill>
                <a:srgbClr val="7030A0"/>
              </a:solidFill>
            </a:endParaRPr>
          </a:p>
          <a:p>
            <a:pPr hangingPunct="0">
              <a:buNone/>
            </a:pPr>
            <a:endParaRPr lang="tr-TR" dirty="0" smtClean="0"/>
          </a:p>
          <a:p>
            <a:pPr algn="just" hangingPunct="0"/>
            <a:r>
              <a:rPr lang="en-US" i="1" dirty="0" smtClean="0"/>
              <a:t>Anemone </a:t>
            </a:r>
            <a:r>
              <a:rPr lang="en-US" i="1" dirty="0" err="1" smtClean="0"/>
              <a:t>albana</a:t>
            </a:r>
            <a:r>
              <a:rPr lang="en-US" i="1" dirty="0" smtClean="0"/>
              <a:t> </a:t>
            </a:r>
            <a:r>
              <a:rPr lang="en-US" dirty="0" err="1" smtClean="0"/>
              <a:t>Stev</a:t>
            </a:r>
            <a:r>
              <a:rPr lang="en-US" dirty="0" smtClean="0"/>
              <a:t>., 2200-4200 m., Iran-</a:t>
            </a:r>
            <a:r>
              <a:rPr lang="en-US" dirty="0" err="1" smtClean="0"/>
              <a:t>Turan</a:t>
            </a:r>
            <a:r>
              <a:rPr lang="en-US" dirty="0" smtClean="0"/>
              <a:t> </a:t>
            </a:r>
            <a:r>
              <a:rPr lang="en-US" dirty="0" err="1" smtClean="0"/>
              <a:t>elementi</a:t>
            </a:r>
            <a:endParaRPr lang="tr-TR" dirty="0" smtClean="0"/>
          </a:p>
          <a:p>
            <a:pPr algn="just" hangingPunct="0"/>
            <a:r>
              <a:rPr lang="en-US" i="1" dirty="0" err="1" smtClean="0"/>
              <a:t>Arenaria</a:t>
            </a:r>
            <a:r>
              <a:rPr lang="en-US" i="1" dirty="0" smtClean="0"/>
              <a:t> </a:t>
            </a:r>
            <a:r>
              <a:rPr lang="en-US" i="1" dirty="0" err="1" smtClean="0"/>
              <a:t>cucubaloides</a:t>
            </a:r>
            <a:r>
              <a:rPr lang="en-US" i="1" dirty="0" smtClean="0"/>
              <a:t> </a:t>
            </a:r>
            <a:r>
              <a:rPr lang="en-US" dirty="0" smtClean="0"/>
              <a:t>Smith, 1800-2300 m., Iran-</a:t>
            </a:r>
            <a:r>
              <a:rPr lang="en-US" dirty="0" err="1" smtClean="0"/>
              <a:t>Turan</a:t>
            </a:r>
            <a:r>
              <a:rPr lang="en-US" dirty="0" smtClean="0"/>
              <a:t> </a:t>
            </a:r>
            <a:r>
              <a:rPr lang="en-US" dirty="0" err="1" smtClean="0"/>
              <a:t>elementi</a:t>
            </a:r>
            <a:endParaRPr lang="tr-TR" dirty="0" smtClean="0"/>
          </a:p>
          <a:p>
            <a:pPr algn="just" hangingPunct="0"/>
            <a:r>
              <a:rPr lang="en-US" i="1" dirty="0" err="1" smtClean="0"/>
              <a:t>Rumex</a:t>
            </a:r>
            <a:r>
              <a:rPr lang="en-US" i="1" dirty="0" smtClean="0"/>
              <a:t> </a:t>
            </a:r>
            <a:r>
              <a:rPr lang="en-US" i="1" dirty="0" err="1" smtClean="0"/>
              <a:t>ponticus</a:t>
            </a:r>
            <a:r>
              <a:rPr lang="en-US" i="1" dirty="0" smtClean="0"/>
              <a:t> </a:t>
            </a:r>
            <a:r>
              <a:rPr lang="en-US" dirty="0" err="1" smtClean="0"/>
              <a:t>E.H.L.Krause</a:t>
            </a:r>
            <a:r>
              <a:rPr lang="en-US" dirty="0" smtClean="0"/>
              <a:t>, 1800-3000 m., </a:t>
            </a:r>
            <a:r>
              <a:rPr lang="en-US" dirty="0" err="1" smtClean="0"/>
              <a:t>endemik</a:t>
            </a:r>
            <a:r>
              <a:rPr lang="en-US" dirty="0" smtClean="0"/>
              <a:t>, Iran-</a:t>
            </a:r>
            <a:r>
              <a:rPr lang="en-US" dirty="0" err="1" smtClean="0"/>
              <a:t>Turan</a:t>
            </a:r>
            <a:r>
              <a:rPr lang="en-US" dirty="0" smtClean="0"/>
              <a:t> </a:t>
            </a:r>
            <a:r>
              <a:rPr lang="en-US" dirty="0" err="1" smtClean="0"/>
              <a:t>elementi</a:t>
            </a:r>
            <a:endParaRPr lang="tr-TR" dirty="0" smtClean="0"/>
          </a:p>
          <a:p>
            <a:pPr algn="just" hangingPunct="0"/>
            <a:r>
              <a:rPr lang="en-US" i="1" dirty="0" err="1" smtClean="0"/>
              <a:t>Taraxacum</a:t>
            </a:r>
            <a:r>
              <a:rPr lang="en-US" i="1" dirty="0" smtClean="0"/>
              <a:t> </a:t>
            </a:r>
            <a:r>
              <a:rPr lang="en-US" i="1" dirty="0" err="1" smtClean="0"/>
              <a:t>crepidiforme</a:t>
            </a:r>
            <a:r>
              <a:rPr lang="en-US" i="1" dirty="0" smtClean="0"/>
              <a:t> </a:t>
            </a:r>
            <a:r>
              <a:rPr lang="en-US" dirty="0" smtClean="0"/>
              <a:t>DC. subsp. </a:t>
            </a:r>
            <a:r>
              <a:rPr lang="en-US" i="1" dirty="0" err="1" smtClean="0"/>
              <a:t>crepidiforme</a:t>
            </a:r>
            <a:r>
              <a:rPr lang="en-US" dirty="0" smtClean="0"/>
              <a:t>, 1500-3650 m., Iran-</a:t>
            </a:r>
            <a:r>
              <a:rPr lang="en-US" dirty="0" err="1" smtClean="0"/>
              <a:t>Turan</a:t>
            </a:r>
            <a:r>
              <a:rPr lang="en-US" dirty="0" smtClean="0"/>
              <a:t> </a:t>
            </a:r>
            <a:r>
              <a:rPr lang="en-US" dirty="0" err="1" smtClean="0"/>
              <a:t>elementi</a:t>
            </a:r>
            <a:endParaRPr lang="tr-TR" dirty="0" smtClean="0"/>
          </a:p>
          <a:p>
            <a:pPr hangingPunct="0">
              <a:buNone/>
            </a:pPr>
            <a:endParaRPr lang="tr-TR" dirty="0" smtClean="0"/>
          </a:p>
          <a:p>
            <a:endParaRPr lang="tr-TR" dirty="0"/>
          </a:p>
        </p:txBody>
      </p:sp>
    </p:spTree>
    <p:extLst>
      <p:ext uri="{BB962C8B-B14F-4D97-AF65-F5344CB8AC3E}">
        <p14:creationId xmlns:p14="http://schemas.microsoft.com/office/powerpoint/2010/main" val="290448278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47528" y="1124744"/>
            <a:ext cx="8363272" cy="4971256"/>
          </a:xfrm>
        </p:spPr>
        <p:txBody>
          <a:bodyPr/>
          <a:lstStyle/>
          <a:p>
            <a:pPr algn="ctr" hangingPunct="0">
              <a:buNone/>
            </a:pPr>
            <a:r>
              <a:rPr lang="de-DE" b="1" dirty="0" err="1" smtClean="0">
                <a:solidFill>
                  <a:srgbClr val="7030A0"/>
                </a:solidFill>
              </a:rPr>
              <a:t>Avrupa-Sibirya</a:t>
            </a:r>
            <a:r>
              <a:rPr lang="de-DE" b="1" dirty="0" smtClean="0">
                <a:solidFill>
                  <a:srgbClr val="7030A0"/>
                </a:solidFill>
              </a:rPr>
              <a:t> </a:t>
            </a:r>
            <a:r>
              <a:rPr lang="de-DE" b="1" dirty="0" err="1" smtClean="0">
                <a:solidFill>
                  <a:srgbClr val="7030A0"/>
                </a:solidFill>
              </a:rPr>
              <a:t>elementi</a:t>
            </a:r>
            <a:r>
              <a:rPr lang="de-DE" b="1" dirty="0" smtClean="0">
                <a:solidFill>
                  <a:srgbClr val="7030A0"/>
                </a:solidFill>
              </a:rPr>
              <a:t> </a:t>
            </a:r>
            <a:r>
              <a:rPr lang="de-DE" b="1" dirty="0" err="1" smtClean="0">
                <a:solidFill>
                  <a:srgbClr val="7030A0"/>
                </a:solidFill>
              </a:rPr>
              <a:t>olan</a:t>
            </a:r>
            <a:r>
              <a:rPr lang="de-DE" b="1" dirty="0" smtClean="0">
                <a:solidFill>
                  <a:srgbClr val="7030A0"/>
                </a:solidFill>
              </a:rPr>
              <a:t> </a:t>
            </a:r>
            <a:r>
              <a:rPr lang="de-DE" b="1" dirty="0" err="1" smtClean="0">
                <a:solidFill>
                  <a:srgbClr val="7030A0"/>
                </a:solidFill>
              </a:rPr>
              <a:t>karakteristik</a:t>
            </a:r>
            <a:r>
              <a:rPr lang="de-DE" b="1" dirty="0" smtClean="0">
                <a:solidFill>
                  <a:srgbClr val="7030A0"/>
                </a:solidFill>
              </a:rPr>
              <a:t> </a:t>
            </a:r>
            <a:r>
              <a:rPr lang="de-DE" b="1" dirty="0" err="1" smtClean="0">
                <a:solidFill>
                  <a:srgbClr val="7030A0"/>
                </a:solidFill>
              </a:rPr>
              <a:t>bitkiler</a:t>
            </a:r>
            <a:endParaRPr lang="tr-TR" b="1" dirty="0" smtClean="0">
              <a:solidFill>
                <a:srgbClr val="7030A0"/>
              </a:solidFill>
            </a:endParaRPr>
          </a:p>
          <a:p>
            <a:pPr hangingPunct="0">
              <a:buNone/>
            </a:pPr>
            <a:endParaRPr lang="tr-TR" dirty="0" smtClean="0"/>
          </a:p>
          <a:p>
            <a:pPr algn="just" hangingPunct="0"/>
            <a:r>
              <a:rPr lang="fr-FR" i="1" dirty="0" err="1" smtClean="0"/>
              <a:t>Alchemilla</a:t>
            </a:r>
            <a:r>
              <a:rPr lang="fr-FR" i="1" dirty="0" smtClean="0"/>
              <a:t> </a:t>
            </a:r>
            <a:r>
              <a:rPr lang="fr-FR" i="1" dirty="0" err="1" smtClean="0"/>
              <a:t>erytropoda</a:t>
            </a:r>
            <a:r>
              <a:rPr lang="fr-FR" i="1" dirty="0" smtClean="0"/>
              <a:t> </a:t>
            </a:r>
            <a:r>
              <a:rPr lang="fr-FR" dirty="0" err="1" smtClean="0"/>
              <a:t>Juz</a:t>
            </a:r>
            <a:r>
              <a:rPr lang="fr-FR" dirty="0" smtClean="0"/>
              <a:t>., 1700-3450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algn="just" hangingPunct="0"/>
            <a:r>
              <a:rPr lang="fr-FR" i="1" dirty="0" err="1" smtClean="0"/>
              <a:t>Alchemilla</a:t>
            </a:r>
            <a:r>
              <a:rPr lang="fr-FR" i="1" dirty="0" smtClean="0"/>
              <a:t> </a:t>
            </a:r>
            <a:r>
              <a:rPr lang="fr-FR" i="1" dirty="0" err="1" smtClean="0"/>
              <a:t>retinervis</a:t>
            </a:r>
            <a:r>
              <a:rPr lang="fr-FR" i="1" dirty="0" smtClean="0"/>
              <a:t> </a:t>
            </a:r>
            <a:r>
              <a:rPr lang="fr-FR" dirty="0" smtClean="0"/>
              <a:t>Buser, 2500-3000 m., </a:t>
            </a:r>
            <a:r>
              <a:rPr lang="fr-FR" dirty="0" err="1" smtClean="0"/>
              <a:t>Öksin</a:t>
            </a:r>
            <a:r>
              <a:rPr lang="fr-FR" dirty="0" smtClean="0"/>
              <a:t> (mt) </a:t>
            </a:r>
            <a:r>
              <a:rPr lang="fr-FR" dirty="0" err="1" smtClean="0"/>
              <a:t>elementi</a:t>
            </a:r>
            <a:r>
              <a:rPr lang="fr-FR" dirty="0" smtClean="0"/>
              <a:t>.</a:t>
            </a:r>
            <a:endParaRPr lang="tr-TR" dirty="0" smtClean="0"/>
          </a:p>
          <a:p>
            <a:pPr algn="just" hangingPunct="0"/>
            <a:r>
              <a:rPr lang="fr-FR" i="1" dirty="0" smtClean="0"/>
              <a:t>Androsace </a:t>
            </a:r>
            <a:r>
              <a:rPr lang="fr-FR" i="1" dirty="0" err="1" smtClean="0"/>
              <a:t>villosa</a:t>
            </a:r>
            <a:r>
              <a:rPr lang="fr-FR" i="1" dirty="0" smtClean="0"/>
              <a:t> </a:t>
            </a:r>
            <a:r>
              <a:rPr lang="fr-FR" dirty="0" smtClean="0"/>
              <a:t>L., 1400-4000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algn="just" hangingPunct="0"/>
            <a:r>
              <a:rPr lang="de-DE" i="1" dirty="0" err="1" smtClean="0"/>
              <a:t>Phleum</a:t>
            </a:r>
            <a:r>
              <a:rPr lang="de-DE" i="1" dirty="0" smtClean="0"/>
              <a:t> </a:t>
            </a:r>
            <a:r>
              <a:rPr lang="de-DE" i="1" dirty="0" err="1" smtClean="0"/>
              <a:t>alpinum</a:t>
            </a:r>
            <a:r>
              <a:rPr lang="de-DE" i="1" dirty="0" smtClean="0"/>
              <a:t> </a:t>
            </a:r>
            <a:r>
              <a:rPr lang="de-DE" dirty="0" smtClean="0"/>
              <a:t>L., 1525-3175 m., </a:t>
            </a:r>
            <a:r>
              <a:rPr lang="de-DE" dirty="0" err="1" smtClean="0"/>
              <a:t>Avrupa</a:t>
            </a:r>
            <a:r>
              <a:rPr lang="de-DE" dirty="0" smtClean="0"/>
              <a:t>-</a:t>
            </a:r>
            <a:r>
              <a:rPr lang="de-DE" dirty="0" err="1" smtClean="0"/>
              <a:t>Sibirya</a:t>
            </a:r>
            <a:r>
              <a:rPr lang="de-DE" dirty="0" smtClean="0"/>
              <a:t> </a:t>
            </a:r>
            <a:r>
              <a:rPr lang="de-DE" dirty="0" err="1" smtClean="0"/>
              <a:t>elementi</a:t>
            </a:r>
            <a:endParaRPr lang="tr-TR" dirty="0" smtClean="0"/>
          </a:p>
          <a:p>
            <a:endParaRPr lang="tr-TR" dirty="0"/>
          </a:p>
        </p:txBody>
      </p:sp>
    </p:spTree>
    <p:extLst>
      <p:ext uri="{BB962C8B-B14F-4D97-AF65-F5344CB8AC3E}">
        <p14:creationId xmlns:p14="http://schemas.microsoft.com/office/powerpoint/2010/main" val="28462171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81200" y="908720"/>
            <a:ext cx="8229600" cy="5187280"/>
          </a:xfrm>
        </p:spPr>
        <p:txBody>
          <a:bodyPr>
            <a:normAutofit fontScale="85000" lnSpcReduction="20000"/>
          </a:bodyPr>
          <a:lstStyle/>
          <a:p>
            <a:pPr algn="ctr">
              <a:buNone/>
            </a:pPr>
            <a:r>
              <a:rPr lang="tr-TR" b="1" dirty="0" smtClean="0">
                <a:solidFill>
                  <a:srgbClr val="7030A0"/>
                </a:solidFill>
              </a:rPr>
              <a:t>2.3. ANTROPOJENİK HABİTATLARIN KARAKTERİSTİK BİTKİLERİ</a:t>
            </a:r>
          </a:p>
          <a:p>
            <a:pPr algn="ctr" hangingPunct="0">
              <a:buNone/>
            </a:pPr>
            <a:r>
              <a:rPr lang="de-DE" b="1" dirty="0" smtClean="0">
                <a:solidFill>
                  <a:srgbClr val="7030A0"/>
                </a:solidFill>
              </a:rPr>
              <a:t>2.3.1. </a:t>
            </a:r>
            <a:r>
              <a:rPr lang="de-DE" b="1" dirty="0" err="1" smtClean="0">
                <a:solidFill>
                  <a:srgbClr val="7030A0"/>
                </a:solidFill>
              </a:rPr>
              <a:t>Tarım</a:t>
            </a:r>
            <a:r>
              <a:rPr lang="de-DE" b="1" dirty="0" smtClean="0">
                <a:solidFill>
                  <a:srgbClr val="7030A0"/>
                </a:solidFill>
              </a:rPr>
              <a:t> </a:t>
            </a:r>
            <a:r>
              <a:rPr lang="de-DE" b="1" dirty="0" err="1" smtClean="0">
                <a:solidFill>
                  <a:srgbClr val="7030A0"/>
                </a:solidFill>
              </a:rPr>
              <a:t>Alanlarının</a:t>
            </a:r>
            <a:r>
              <a:rPr lang="de-DE" b="1" dirty="0" smtClean="0">
                <a:solidFill>
                  <a:srgbClr val="7030A0"/>
                </a:solidFill>
              </a:rPr>
              <a:t> </a:t>
            </a:r>
            <a:r>
              <a:rPr lang="de-DE" b="1" dirty="0" err="1" smtClean="0">
                <a:solidFill>
                  <a:srgbClr val="7030A0"/>
                </a:solidFill>
              </a:rPr>
              <a:t>Karakteristik</a:t>
            </a:r>
            <a:r>
              <a:rPr lang="de-DE" b="1" dirty="0" smtClean="0">
                <a:solidFill>
                  <a:srgbClr val="7030A0"/>
                </a:solidFill>
              </a:rPr>
              <a:t> </a:t>
            </a:r>
            <a:r>
              <a:rPr lang="de-DE" b="1" dirty="0" err="1" smtClean="0">
                <a:solidFill>
                  <a:srgbClr val="7030A0"/>
                </a:solidFill>
              </a:rPr>
              <a:t>Bitkileri</a:t>
            </a:r>
            <a:endParaRPr lang="tr-TR" b="1" dirty="0" smtClean="0">
              <a:solidFill>
                <a:srgbClr val="7030A0"/>
              </a:solidFill>
            </a:endParaRPr>
          </a:p>
          <a:p>
            <a:pPr algn="just" hangingPunct="0">
              <a:buNone/>
            </a:pPr>
            <a:endParaRPr lang="tr-TR" dirty="0" smtClean="0"/>
          </a:p>
          <a:p>
            <a:pPr algn="just" hangingPunct="0"/>
            <a:r>
              <a:rPr lang="de-DE" i="1" dirty="0" err="1" smtClean="0"/>
              <a:t>Nigella</a:t>
            </a:r>
            <a:r>
              <a:rPr lang="de-DE" i="1" dirty="0" smtClean="0"/>
              <a:t> </a:t>
            </a:r>
            <a:r>
              <a:rPr lang="de-DE" i="1" dirty="0" err="1" smtClean="0"/>
              <a:t>segetalis</a:t>
            </a:r>
            <a:r>
              <a:rPr lang="de-DE" dirty="0" smtClean="0"/>
              <a:t> </a:t>
            </a:r>
            <a:r>
              <a:rPr lang="de-DE" dirty="0" err="1" smtClean="0"/>
              <a:t>Bieb</a:t>
            </a:r>
            <a:r>
              <a:rPr lang="de-DE" dirty="0" smtClean="0"/>
              <a:t>., 0-1600 m.</a:t>
            </a:r>
            <a:endParaRPr lang="tr-TR" dirty="0" smtClean="0"/>
          </a:p>
          <a:p>
            <a:pPr algn="just" hangingPunct="0"/>
            <a:r>
              <a:rPr lang="de-DE" i="1" dirty="0" err="1" smtClean="0"/>
              <a:t>Nigella</a:t>
            </a:r>
            <a:r>
              <a:rPr lang="de-DE" i="1" dirty="0" smtClean="0"/>
              <a:t> </a:t>
            </a:r>
            <a:r>
              <a:rPr lang="de-DE" i="1" dirty="0" err="1" smtClean="0"/>
              <a:t>arvensis</a:t>
            </a:r>
            <a:r>
              <a:rPr lang="de-DE" dirty="0" smtClean="0"/>
              <a:t> L. </a:t>
            </a:r>
            <a:r>
              <a:rPr lang="de-DE" dirty="0" err="1" smtClean="0"/>
              <a:t>subsp</a:t>
            </a:r>
            <a:r>
              <a:rPr lang="de-DE" dirty="0" smtClean="0"/>
              <a:t>. </a:t>
            </a:r>
            <a:r>
              <a:rPr lang="de-DE" i="1" dirty="0" err="1" smtClean="0"/>
              <a:t>glauca</a:t>
            </a:r>
            <a:r>
              <a:rPr lang="de-DE" dirty="0" smtClean="0"/>
              <a:t> </a:t>
            </a:r>
            <a:r>
              <a:rPr lang="de-DE" dirty="0" err="1" smtClean="0"/>
              <a:t>Boiss</a:t>
            </a:r>
            <a:r>
              <a:rPr lang="de-DE" dirty="0" smtClean="0"/>
              <a:t>., 0-1700 m.</a:t>
            </a:r>
            <a:endParaRPr lang="tr-TR" dirty="0" smtClean="0"/>
          </a:p>
          <a:p>
            <a:pPr algn="just" hangingPunct="0"/>
            <a:r>
              <a:rPr lang="de-DE" i="1" dirty="0" err="1" smtClean="0"/>
              <a:t>Delphinium</a:t>
            </a:r>
            <a:r>
              <a:rPr lang="de-DE" i="1" dirty="0" smtClean="0"/>
              <a:t> </a:t>
            </a:r>
            <a:r>
              <a:rPr lang="de-DE" i="1" dirty="0" err="1" smtClean="0"/>
              <a:t>peregrinum</a:t>
            </a:r>
            <a:r>
              <a:rPr lang="de-DE" dirty="0" smtClean="0"/>
              <a:t> L., 0-1300 m.</a:t>
            </a:r>
            <a:endParaRPr lang="tr-TR" dirty="0" smtClean="0"/>
          </a:p>
          <a:p>
            <a:pPr algn="just" hangingPunct="0"/>
            <a:r>
              <a:rPr lang="de-DE" i="1" dirty="0" err="1" smtClean="0"/>
              <a:t>Consolida</a:t>
            </a:r>
            <a:r>
              <a:rPr lang="de-DE" i="1" dirty="0" smtClean="0"/>
              <a:t> </a:t>
            </a:r>
            <a:r>
              <a:rPr lang="de-DE" i="1" dirty="0" err="1" smtClean="0"/>
              <a:t>orientalis</a:t>
            </a:r>
            <a:r>
              <a:rPr lang="de-DE" dirty="0" smtClean="0"/>
              <a:t> (gay) </a:t>
            </a:r>
            <a:r>
              <a:rPr lang="de-DE" dirty="0" err="1" smtClean="0"/>
              <a:t>Schröd</a:t>
            </a:r>
            <a:r>
              <a:rPr lang="de-DE" dirty="0" smtClean="0"/>
              <a:t>, 0-1900 m</a:t>
            </a:r>
            <a:endParaRPr lang="tr-TR" dirty="0" smtClean="0"/>
          </a:p>
          <a:p>
            <a:pPr algn="just" hangingPunct="0"/>
            <a:r>
              <a:rPr lang="de-DE" i="1" dirty="0" err="1" smtClean="0"/>
              <a:t>Consolida</a:t>
            </a:r>
            <a:r>
              <a:rPr lang="de-DE" i="1" dirty="0" smtClean="0"/>
              <a:t> </a:t>
            </a:r>
            <a:r>
              <a:rPr lang="de-DE" i="1" dirty="0" err="1" smtClean="0"/>
              <a:t>hellespontica</a:t>
            </a:r>
            <a:r>
              <a:rPr lang="de-DE" dirty="0" smtClean="0"/>
              <a:t> (</a:t>
            </a:r>
            <a:r>
              <a:rPr lang="de-DE" dirty="0" err="1" smtClean="0"/>
              <a:t>Boiss</a:t>
            </a:r>
            <a:r>
              <a:rPr lang="de-DE" dirty="0" smtClean="0"/>
              <a:t>.) </a:t>
            </a:r>
            <a:r>
              <a:rPr lang="de-DE" dirty="0" err="1" smtClean="0"/>
              <a:t>Chater</a:t>
            </a:r>
            <a:r>
              <a:rPr lang="de-DE" dirty="0" smtClean="0"/>
              <a:t>, 0-1100 m</a:t>
            </a:r>
            <a:endParaRPr lang="tr-TR" dirty="0" smtClean="0"/>
          </a:p>
          <a:p>
            <a:pPr algn="just" hangingPunct="0"/>
            <a:r>
              <a:rPr lang="de-DE" i="1" dirty="0" smtClean="0"/>
              <a:t>Adonis </a:t>
            </a:r>
            <a:r>
              <a:rPr lang="de-DE" i="1" dirty="0" err="1" smtClean="0"/>
              <a:t>aestivalis</a:t>
            </a:r>
            <a:r>
              <a:rPr lang="de-DE" i="1" dirty="0" smtClean="0"/>
              <a:t> </a:t>
            </a:r>
            <a:r>
              <a:rPr lang="de-DE" dirty="0" smtClean="0"/>
              <a:t>L. </a:t>
            </a:r>
            <a:r>
              <a:rPr lang="de-DE" dirty="0" err="1" smtClean="0"/>
              <a:t>subsp</a:t>
            </a:r>
            <a:r>
              <a:rPr lang="de-DE" dirty="0" smtClean="0"/>
              <a:t>. </a:t>
            </a:r>
            <a:r>
              <a:rPr lang="de-DE" i="1" dirty="0" err="1" smtClean="0"/>
              <a:t>aestivalis</a:t>
            </a:r>
            <a:r>
              <a:rPr lang="de-DE" i="1" dirty="0" smtClean="0"/>
              <a:t>, </a:t>
            </a:r>
            <a:r>
              <a:rPr lang="de-DE" dirty="0" smtClean="0"/>
              <a:t>450-1400 m.</a:t>
            </a:r>
            <a:endParaRPr lang="tr-TR" dirty="0" smtClean="0"/>
          </a:p>
          <a:p>
            <a:pPr algn="just" hangingPunct="0"/>
            <a:r>
              <a:rPr lang="de-DE" i="1" dirty="0" smtClean="0"/>
              <a:t>Adonis </a:t>
            </a:r>
            <a:r>
              <a:rPr lang="de-DE" i="1" dirty="0" err="1" smtClean="0"/>
              <a:t>flammea</a:t>
            </a:r>
            <a:r>
              <a:rPr lang="de-DE" dirty="0" smtClean="0"/>
              <a:t> </a:t>
            </a:r>
            <a:r>
              <a:rPr lang="de-DE" dirty="0" err="1" smtClean="0"/>
              <a:t>Jacq</a:t>
            </a:r>
            <a:r>
              <a:rPr lang="de-DE" dirty="0" smtClean="0"/>
              <a:t>., 0-1900 m.</a:t>
            </a:r>
            <a:endParaRPr lang="tr-TR" dirty="0" smtClean="0"/>
          </a:p>
          <a:p>
            <a:pPr algn="just" hangingPunct="0"/>
            <a:r>
              <a:rPr lang="de-DE" i="1" dirty="0" smtClean="0"/>
              <a:t>Ranunculus </a:t>
            </a:r>
            <a:r>
              <a:rPr lang="de-DE" i="1" dirty="0" err="1" smtClean="0"/>
              <a:t>illyricus</a:t>
            </a:r>
            <a:r>
              <a:rPr lang="de-DE" dirty="0" smtClean="0"/>
              <a:t> L. </a:t>
            </a:r>
            <a:r>
              <a:rPr lang="de-DE" dirty="0" err="1" smtClean="0"/>
              <a:t>subsp</a:t>
            </a:r>
            <a:r>
              <a:rPr lang="de-DE" dirty="0" smtClean="0"/>
              <a:t>. </a:t>
            </a:r>
            <a:r>
              <a:rPr lang="de-DE" i="1" dirty="0" err="1" smtClean="0"/>
              <a:t>illyricus</a:t>
            </a:r>
            <a:r>
              <a:rPr lang="de-DE" dirty="0" smtClean="0"/>
              <a:t>, 1200-2300 m.</a:t>
            </a:r>
            <a:endParaRPr lang="tr-TR" dirty="0" smtClean="0"/>
          </a:p>
          <a:p>
            <a:pPr algn="just" hangingPunct="0"/>
            <a:r>
              <a:rPr lang="de-DE" i="1" dirty="0" smtClean="0"/>
              <a:t>Ranunculus </a:t>
            </a:r>
            <a:r>
              <a:rPr lang="de-DE" i="1" dirty="0" err="1" smtClean="0"/>
              <a:t>arvensis</a:t>
            </a:r>
            <a:r>
              <a:rPr lang="de-DE" dirty="0" smtClean="0"/>
              <a:t> L., 0-1850 m.</a:t>
            </a:r>
            <a:endParaRPr lang="tr-TR" dirty="0" smtClean="0"/>
          </a:p>
          <a:p>
            <a:pPr algn="just" hangingPunct="0"/>
            <a:r>
              <a:rPr lang="de-DE" i="1" dirty="0" err="1" smtClean="0"/>
              <a:t>Glaucium</a:t>
            </a:r>
            <a:r>
              <a:rPr lang="de-DE" i="1" dirty="0" smtClean="0"/>
              <a:t> </a:t>
            </a:r>
            <a:r>
              <a:rPr lang="de-DE" i="1" dirty="0" err="1" smtClean="0"/>
              <a:t>leiocarpum</a:t>
            </a:r>
            <a:r>
              <a:rPr lang="de-DE" dirty="0" smtClean="0"/>
              <a:t> </a:t>
            </a:r>
            <a:r>
              <a:rPr lang="de-DE" dirty="0" err="1" smtClean="0"/>
              <a:t>Boiss</a:t>
            </a:r>
            <a:r>
              <a:rPr lang="de-DE" dirty="0" smtClean="0"/>
              <a:t>., 15-1600 m.</a:t>
            </a:r>
            <a:endParaRPr lang="tr-TR" dirty="0" smtClean="0"/>
          </a:p>
          <a:p>
            <a:endParaRPr lang="tr-TR" dirty="0"/>
          </a:p>
        </p:txBody>
      </p:sp>
    </p:spTree>
    <p:extLst>
      <p:ext uri="{BB962C8B-B14F-4D97-AF65-F5344CB8AC3E}">
        <p14:creationId xmlns:p14="http://schemas.microsoft.com/office/powerpoint/2010/main" val="44569279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03512" y="620688"/>
            <a:ext cx="8784976" cy="5976664"/>
          </a:xfrm>
        </p:spPr>
        <p:txBody>
          <a:bodyPr numCol="2">
            <a:normAutofit fontScale="40000" lnSpcReduction="20000"/>
          </a:bodyPr>
          <a:lstStyle/>
          <a:p>
            <a:pPr hangingPunct="0"/>
            <a:r>
              <a:rPr lang="en-US" i="1" dirty="0" err="1" smtClean="0"/>
              <a:t>Roemeria</a:t>
            </a:r>
            <a:r>
              <a:rPr lang="en-US" i="1" dirty="0" smtClean="0"/>
              <a:t> </a:t>
            </a:r>
            <a:r>
              <a:rPr lang="en-US" i="1" dirty="0" err="1" smtClean="0"/>
              <a:t>hybrida</a:t>
            </a:r>
            <a:r>
              <a:rPr lang="en-US" dirty="0" smtClean="0"/>
              <a:t> (L.) DC., 0-1300 m.</a:t>
            </a:r>
            <a:endParaRPr lang="tr-TR" dirty="0" smtClean="0"/>
          </a:p>
          <a:p>
            <a:pPr hangingPunct="0"/>
            <a:r>
              <a:rPr lang="en-US" i="1" dirty="0" err="1" smtClean="0"/>
              <a:t>Papaver</a:t>
            </a:r>
            <a:r>
              <a:rPr lang="en-US" i="1" dirty="0" smtClean="0"/>
              <a:t> </a:t>
            </a:r>
            <a:r>
              <a:rPr lang="en-US" i="1" dirty="0" err="1" smtClean="0"/>
              <a:t>rhoeas</a:t>
            </a:r>
            <a:r>
              <a:rPr lang="en-US" dirty="0" smtClean="0"/>
              <a:t> L., 0-1400 m.</a:t>
            </a:r>
            <a:endParaRPr lang="tr-TR" dirty="0" smtClean="0"/>
          </a:p>
          <a:p>
            <a:pPr hangingPunct="0"/>
            <a:r>
              <a:rPr lang="en-US" i="1" dirty="0" err="1" smtClean="0"/>
              <a:t>Papaver</a:t>
            </a:r>
            <a:r>
              <a:rPr lang="en-US" i="1" dirty="0" smtClean="0"/>
              <a:t> </a:t>
            </a:r>
            <a:r>
              <a:rPr lang="en-US" i="1" dirty="0" err="1" smtClean="0"/>
              <a:t>dubium</a:t>
            </a:r>
            <a:r>
              <a:rPr lang="en-US" dirty="0" smtClean="0"/>
              <a:t> L., 0-1000 m.</a:t>
            </a:r>
            <a:endParaRPr lang="tr-TR" dirty="0" smtClean="0"/>
          </a:p>
          <a:p>
            <a:pPr hangingPunct="0"/>
            <a:r>
              <a:rPr lang="en-US" i="1" dirty="0" err="1" smtClean="0"/>
              <a:t>Hypecoum</a:t>
            </a:r>
            <a:r>
              <a:rPr lang="en-US" i="1" dirty="0" smtClean="0"/>
              <a:t> </a:t>
            </a:r>
            <a:r>
              <a:rPr lang="en-US" i="1" dirty="0" err="1" smtClean="0"/>
              <a:t>imberbe</a:t>
            </a:r>
            <a:r>
              <a:rPr lang="en-US" dirty="0" smtClean="0"/>
              <a:t> </a:t>
            </a:r>
            <a:r>
              <a:rPr lang="en-US" dirty="0" err="1" smtClean="0"/>
              <a:t>Sibth</a:t>
            </a:r>
            <a:r>
              <a:rPr lang="en-US" dirty="0" smtClean="0"/>
              <a:t>. </a:t>
            </a:r>
            <a:r>
              <a:rPr lang="fr-FR" dirty="0" smtClean="0"/>
              <a:t>&amp; Sm., 0-1800 m.</a:t>
            </a:r>
            <a:endParaRPr lang="tr-TR" dirty="0" smtClean="0"/>
          </a:p>
          <a:p>
            <a:pPr hangingPunct="0"/>
            <a:r>
              <a:rPr lang="fr-FR" i="1" dirty="0" err="1" smtClean="0"/>
              <a:t>Hypecoum</a:t>
            </a:r>
            <a:r>
              <a:rPr lang="fr-FR" i="1" dirty="0" smtClean="0"/>
              <a:t> </a:t>
            </a:r>
            <a:r>
              <a:rPr lang="fr-FR" i="1" dirty="0" err="1" smtClean="0"/>
              <a:t>pendulum</a:t>
            </a:r>
            <a:r>
              <a:rPr lang="fr-FR" dirty="0" smtClean="0"/>
              <a:t> L., 400-1700 m.</a:t>
            </a:r>
            <a:endParaRPr lang="tr-TR" dirty="0" smtClean="0"/>
          </a:p>
          <a:p>
            <a:pPr hangingPunct="0"/>
            <a:r>
              <a:rPr lang="fr-FR" i="1" dirty="0" err="1" smtClean="0"/>
              <a:t>Aethionema</a:t>
            </a:r>
            <a:r>
              <a:rPr lang="fr-FR" i="1" dirty="0" smtClean="0"/>
              <a:t> </a:t>
            </a:r>
            <a:r>
              <a:rPr lang="fr-FR" i="1" dirty="0" err="1" smtClean="0"/>
              <a:t>arabicum</a:t>
            </a:r>
            <a:r>
              <a:rPr lang="fr-FR" dirty="0" smtClean="0"/>
              <a:t> (L.) </a:t>
            </a:r>
            <a:r>
              <a:rPr lang="fr-FR" dirty="0" err="1" smtClean="0"/>
              <a:t>Andrz</a:t>
            </a:r>
            <a:r>
              <a:rPr lang="fr-FR" dirty="0" smtClean="0"/>
              <a:t>. Ex DC., 600-2700 m.</a:t>
            </a:r>
            <a:endParaRPr lang="tr-TR" dirty="0" smtClean="0"/>
          </a:p>
          <a:p>
            <a:pPr hangingPunct="0"/>
            <a:r>
              <a:rPr lang="en-US" i="1" dirty="0" err="1" smtClean="0"/>
              <a:t>Thlaspi</a:t>
            </a:r>
            <a:r>
              <a:rPr lang="en-US" i="1" dirty="0" smtClean="0"/>
              <a:t> </a:t>
            </a:r>
            <a:r>
              <a:rPr lang="en-US" i="1" dirty="0" err="1" smtClean="0"/>
              <a:t>perfoliatum</a:t>
            </a:r>
            <a:r>
              <a:rPr lang="en-US" dirty="0" smtClean="0"/>
              <a:t> L., 0-2750 m.</a:t>
            </a:r>
            <a:r>
              <a:rPr lang="en-US" i="1" dirty="0" smtClean="0"/>
              <a:t>	</a:t>
            </a:r>
            <a:endParaRPr lang="tr-TR" dirty="0" smtClean="0"/>
          </a:p>
          <a:p>
            <a:pPr hangingPunct="0"/>
            <a:r>
              <a:rPr lang="en-US" i="1" dirty="0" smtClean="0"/>
              <a:t>Alyssum </a:t>
            </a:r>
            <a:r>
              <a:rPr lang="en-US" i="1" dirty="0" err="1" smtClean="0"/>
              <a:t>strigosum</a:t>
            </a:r>
            <a:r>
              <a:rPr lang="en-US" i="1" dirty="0" smtClean="0"/>
              <a:t> </a:t>
            </a:r>
            <a:r>
              <a:rPr lang="en-US" dirty="0" smtClean="0"/>
              <a:t>Banks. &amp; Sol. subsp</a:t>
            </a:r>
            <a:r>
              <a:rPr lang="en-US" i="1" dirty="0" smtClean="0"/>
              <a:t>. </a:t>
            </a:r>
            <a:r>
              <a:rPr lang="en-US" i="1" dirty="0" err="1" smtClean="0"/>
              <a:t>strigosum</a:t>
            </a:r>
            <a:r>
              <a:rPr lang="en-US" dirty="0" smtClean="0"/>
              <a:t>, 0-1800 m.</a:t>
            </a:r>
            <a:endParaRPr lang="tr-TR" dirty="0" smtClean="0"/>
          </a:p>
          <a:p>
            <a:pPr hangingPunct="0"/>
            <a:r>
              <a:rPr lang="de-DE" i="1" dirty="0" err="1" smtClean="0"/>
              <a:t>Alyssum</a:t>
            </a:r>
            <a:r>
              <a:rPr lang="de-DE" i="1" dirty="0" smtClean="0"/>
              <a:t> </a:t>
            </a:r>
            <a:r>
              <a:rPr lang="de-DE" i="1" dirty="0" err="1" smtClean="0"/>
              <a:t>hirsutum</a:t>
            </a:r>
            <a:r>
              <a:rPr lang="de-DE" dirty="0" smtClean="0"/>
              <a:t> </a:t>
            </a:r>
            <a:r>
              <a:rPr lang="de-DE" dirty="0" err="1" smtClean="0"/>
              <a:t>Bieb</a:t>
            </a:r>
            <a:r>
              <a:rPr lang="de-DE" dirty="0" smtClean="0"/>
              <a:t>. </a:t>
            </a:r>
            <a:r>
              <a:rPr lang="de-DE" dirty="0" err="1" smtClean="0"/>
              <a:t>var</a:t>
            </a:r>
            <a:r>
              <a:rPr lang="de-DE" dirty="0" smtClean="0"/>
              <a:t>. </a:t>
            </a:r>
            <a:r>
              <a:rPr lang="de-DE" i="1" dirty="0" err="1" smtClean="0"/>
              <a:t>hirsutum</a:t>
            </a:r>
            <a:r>
              <a:rPr lang="de-DE" dirty="0" smtClean="0"/>
              <a:t>, 400-1200 m.</a:t>
            </a:r>
            <a:endParaRPr lang="tr-TR" dirty="0" smtClean="0"/>
          </a:p>
          <a:p>
            <a:pPr hangingPunct="0"/>
            <a:r>
              <a:rPr lang="en-US" i="1" dirty="0" err="1" smtClean="0"/>
              <a:t>Matthiola</a:t>
            </a:r>
            <a:r>
              <a:rPr lang="en-US" i="1" dirty="0" smtClean="0"/>
              <a:t> </a:t>
            </a:r>
            <a:r>
              <a:rPr lang="en-US" i="1" dirty="0" err="1" smtClean="0"/>
              <a:t>longipetala</a:t>
            </a:r>
            <a:r>
              <a:rPr lang="en-US" dirty="0" smtClean="0"/>
              <a:t> (Vent.) DC. subsp. </a:t>
            </a:r>
            <a:r>
              <a:rPr lang="en-US" i="1" dirty="0" err="1" smtClean="0"/>
              <a:t>bicornis</a:t>
            </a:r>
            <a:r>
              <a:rPr lang="en-US" dirty="0" smtClean="0"/>
              <a:t> (</a:t>
            </a:r>
            <a:r>
              <a:rPr lang="en-US" dirty="0" err="1" smtClean="0"/>
              <a:t>Sibth</a:t>
            </a:r>
            <a:r>
              <a:rPr lang="en-US" dirty="0" smtClean="0"/>
              <a:t>. &amp; Sm.) </a:t>
            </a:r>
            <a:r>
              <a:rPr lang="en-US" dirty="0" err="1" smtClean="0"/>
              <a:t>P.W.Ball</a:t>
            </a:r>
            <a:r>
              <a:rPr lang="en-US" dirty="0" smtClean="0"/>
              <a:t>, 0-1300 m.</a:t>
            </a:r>
            <a:endParaRPr lang="tr-TR" dirty="0" smtClean="0"/>
          </a:p>
          <a:p>
            <a:pPr hangingPunct="0"/>
            <a:r>
              <a:rPr lang="en-US" i="1" dirty="0" err="1" smtClean="0"/>
              <a:t>Erysimum</a:t>
            </a:r>
            <a:r>
              <a:rPr lang="en-US" i="1" dirty="0" smtClean="0"/>
              <a:t> </a:t>
            </a:r>
            <a:r>
              <a:rPr lang="en-US" i="1" dirty="0" err="1" smtClean="0"/>
              <a:t>repandum</a:t>
            </a:r>
            <a:r>
              <a:rPr lang="en-US" dirty="0" smtClean="0"/>
              <a:t> L., 0-1500 m.</a:t>
            </a:r>
            <a:endParaRPr lang="tr-TR" dirty="0" smtClean="0"/>
          </a:p>
          <a:p>
            <a:pPr hangingPunct="0"/>
            <a:r>
              <a:rPr lang="en-US" i="1" dirty="0" err="1" smtClean="0"/>
              <a:t>Sisymbrium</a:t>
            </a:r>
            <a:r>
              <a:rPr lang="en-US" i="1" dirty="0" smtClean="0"/>
              <a:t> </a:t>
            </a:r>
            <a:r>
              <a:rPr lang="en-US" i="1" dirty="0" err="1" smtClean="0"/>
              <a:t>altissimum</a:t>
            </a:r>
            <a:r>
              <a:rPr lang="en-US" dirty="0" smtClean="0"/>
              <a:t> L., 0-1400 m.</a:t>
            </a:r>
            <a:endParaRPr lang="tr-TR" dirty="0" smtClean="0"/>
          </a:p>
          <a:p>
            <a:pPr hangingPunct="0"/>
            <a:r>
              <a:rPr lang="en-US" i="1" dirty="0" err="1" smtClean="0"/>
              <a:t>Camelina</a:t>
            </a:r>
            <a:r>
              <a:rPr lang="en-US" i="1" dirty="0" smtClean="0"/>
              <a:t> </a:t>
            </a:r>
            <a:r>
              <a:rPr lang="en-US" i="1" dirty="0" err="1" smtClean="0"/>
              <a:t>rumelica</a:t>
            </a:r>
            <a:r>
              <a:rPr lang="en-US" dirty="0" smtClean="0"/>
              <a:t> Vel., 300-1100 m.</a:t>
            </a:r>
            <a:endParaRPr lang="tr-TR" dirty="0" smtClean="0"/>
          </a:p>
          <a:p>
            <a:pPr hangingPunct="0"/>
            <a:r>
              <a:rPr lang="en-US" i="1" dirty="0" err="1" smtClean="0"/>
              <a:t>Cerastium</a:t>
            </a:r>
            <a:r>
              <a:rPr lang="en-US" i="1" dirty="0" smtClean="0"/>
              <a:t> </a:t>
            </a:r>
            <a:r>
              <a:rPr lang="en-US" i="1" dirty="0" err="1" smtClean="0"/>
              <a:t>perfoliatum</a:t>
            </a:r>
            <a:r>
              <a:rPr lang="en-US" dirty="0" smtClean="0"/>
              <a:t> L., 0-1300 m.</a:t>
            </a:r>
            <a:endParaRPr lang="tr-TR" dirty="0" smtClean="0"/>
          </a:p>
          <a:p>
            <a:pPr hangingPunct="0"/>
            <a:r>
              <a:rPr lang="en-US" i="1" dirty="0" err="1" smtClean="0"/>
              <a:t>Cerastium</a:t>
            </a:r>
            <a:r>
              <a:rPr lang="en-US" i="1" dirty="0" smtClean="0"/>
              <a:t> </a:t>
            </a:r>
            <a:r>
              <a:rPr lang="en-US" i="1" dirty="0" err="1" smtClean="0"/>
              <a:t>dichotomum</a:t>
            </a:r>
            <a:r>
              <a:rPr lang="en-US" dirty="0" smtClean="0"/>
              <a:t> L. subsp. </a:t>
            </a:r>
            <a:r>
              <a:rPr lang="en-US" i="1" dirty="0" err="1" smtClean="0"/>
              <a:t>dichotomum</a:t>
            </a:r>
            <a:r>
              <a:rPr lang="en-US" dirty="0" smtClean="0"/>
              <a:t>, 500-2500 m.</a:t>
            </a:r>
            <a:endParaRPr lang="tr-TR" dirty="0" smtClean="0"/>
          </a:p>
          <a:p>
            <a:pPr hangingPunct="0"/>
            <a:r>
              <a:rPr lang="en-US" i="1" dirty="0" err="1" smtClean="0"/>
              <a:t>Vaccaria</a:t>
            </a:r>
            <a:r>
              <a:rPr lang="en-US" i="1" dirty="0" smtClean="0"/>
              <a:t> </a:t>
            </a:r>
            <a:r>
              <a:rPr lang="en-US" i="1" dirty="0" err="1" smtClean="0"/>
              <a:t>pyramidata</a:t>
            </a:r>
            <a:r>
              <a:rPr lang="en-US" dirty="0" smtClean="0"/>
              <a:t> </a:t>
            </a:r>
            <a:r>
              <a:rPr lang="en-US" dirty="0" err="1" smtClean="0"/>
              <a:t>Medik</a:t>
            </a:r>
            <a:r>
              <a:rPr lang="en-US" dirty="0" smtClean="0"/>
              <a:t>., var. </a:t>
            </a:r>
            <a:r>
              <a:rPr lang="en-US" i="1" dirty="0" err="1" smtClean="0"/>
              <a:t>grandiflora</a:t>
            </a:r>
            <a:r>
              <a:rPr lang="en-US" dirty="0" smtClean="0"/>
              <a:t> (</a:t>
            </a:r>
            <a:r>
              <a:rPr lang="en-US" dirty="0" err="1" smtClean="0"/>
              <a:t>Fisch</a:t>
            </a:r>
            <a:r>
              <a:rPr lang="en-US" dirty="0" smtClean="0"/>
              <a:t>. &amp; DC.) Cullen, 0-1600 m.</a:t>
            </a:r>
            <a:endParaRPr lang="tr-TR" dirty="0" smtClean="0"/>
          </a:p>
          <a:p>
            <a:pPr hangingPunct="0"/>
            <a:r>
              <a:rPr lang="en-US" i="1" dirty="0" err="1" smtClean="0"/>
              <a:t>Agrostemma</a:t>
            </a:r>
            <a:r>
              <a:rPr lang="en-US" i="1" dirty="0" smtClean="0"/>
              <a:t> </a:t>
            </a:r>
            <a:r>
              <a:rPr lang="en-US" i="1" dirty="0" err="1" smtClean="0"/>
              <a:t>githago</a:t>
            </a:r>
            <a:r>
              <a:rPr lang="en-US" dirty="0" smtClean="0"/>
              <a:t> L., 0-1750 m.</a:t>
            </a:r>
            <a:endParaRPr lang="tr-TR" dirty="0" smtClean="0"/>
          </a:p>
          <a:p>
            <a:r>
              <a:rPr lang="tr-TR" i="1" dirty="0" err="1" smtClean="0"/>
              <a:t>Sophora</a:t>
            </a:r>
            <a:r>
              <a:rPr lang="tr-TR" i="1" dirty="0" smtClean="0"/>
              <a:t> </a:t>
            </a:r>
            <a:r>
              <a:rPr lang="tr-TR" i="1" dirty="0" err="1" smtClean="0"/>
              <a:t>alopecuroides</a:t>
            </a:r>
            <a:r>
              <a:rPr lang="tr-TR" dirty="0" smtClean="0"/>
              <a:t> L. var. </a:t>
            </a:r>
            <a:r>
              <a:rPr lang="tr-TR" i="1" dirty="0" err="1" smtClean="0"/>
              <a:t>alopecuroides</a:t>
            </a:r>
            <a:r>
              <a:rPr lang="tr-TR" dirty="0" smtClean="0"/>
              <a:t>, 0-1750 m.</a:t>
            </a:r>
            <a:endParaRPr lang="tr-TR" i="1" dirty="0" smtClean="0"/>
          </a:p>
          <a:p>
            <a:endParaRPr lang="tr-TR" i="1" dirty="0" smtClean="0"/>
          </a:p>
          <a:p>
            <a:endParaRPr lang="tr-TR" i="1" dirty="0" smtClean="0"/>
          </a:p>
          <a:p>
            <a:endParaRPr lang="tr-TR" i="1" dirty="0" smtClean="0"/>
          </a:p>
          <a:p>
            <a:pPr hangingPunct="0"/>
            <a:r>
              <a:rPr lang="en-US" i="1" dirty="0" err="1" smtClean="0"/>
              <a:t>Glycyrrhiza</a:t>
            </a:r>
            <a:r>
              <a:rPr lang="en-US" i="1" dirty="0" smtClean="0"/>
              <a:t> </a:t>
            </a:r>
            <a:r>
              <a:rPr lang="en-US" i="1" dirty="0" err="1" smtClean="0"/>
              <a:t>glabra</a:t>
            </a:r>
            <a:r>
              <a:rPr lang="en-US" dirty="0" smtClean="0"/>
              <a:t> L. var. </a:t>
            </a:r>
            <a:r>
              <a:rPr lang="en-US" i="1" dirty="0" err="1" smtClean="0"/>
              <a:t>glandulifera</a:t>
            </a:r>
            <a:r>
              <a:rPr lang="en-US" dirty="0" smtClean="0"/>
              <a:t> (</a:t>
            </a:r>
            <a:r>
              <a:rPr lang="en-US" dirty="0" err="1" smtClean="0"/>
              <a:t>Waldst</a:t>
            </a:r>
            <a:r>
              <a:rPr lang="en-US" dirty="0" smtClean="0"/>
              <a:t>. </a:t>
            </a:r>
            <a:r>
              <a:rPr lang="fr-FR" dirty="0" smtClean="0"/>
              <a:t>&amp; Kit.) </a:t>
            </a:r>
            <a:r>
              <a:rPr lang="fr-FR" dirty="0" err="1" smtClean="0"/>
              <a:t>Boiss</a:t>
            </a:r>
            <a:r>
              <a:rPr lang="fr-FR" dirty="0" smtClean="0"/>
              <a:t>., 0-1800 m.</a:t>
            </a:r>
            <a:endParaRPr lang="tr-TR" dirty="0" smtClean="0"/>
          </a:p>
          <a:p>
            <a:pPr hangingPunct="0"/>
            <a:r>
              <a:rPr lang="fr-FR" i="1" dirty="0" smtClean="0"/>
              <a:t>Vicia </a:t>
            </a:r>
            <a:r>
              <a:rPr lang="fr-FR" i="1" dirty="0" err="1" smtClean="0"/>
              <a:t>cracca</a:t>
            </a:r>
            <a:r>
              <a:rPr lang="fr-FR" dirty="0" smtClean="0"/>
              <a:t> L. </a:t>
            </a:r>
            <a:r>
              <a:rPr lang="fr-FR" dirty="0" err="1" smtClean="0"/>
              <a:t>subsp</a:t>
            </a:r>
            <a:r>
              <a:rPr lang="fr-FR" dirty="0" smtClean="0"/>
              <a:t>. </a:t>
            </a:r>
            <a:r>
              <a:rPr lang="fr-FR" i="1" dirty="0" err="1" smtClean="0"/>
              <a:t>stenophylla</a:t>
            </a:r>
            <a:r>
              <a:rPr lang="fr-FR" dirty="0" smtClean="0"/>
              <a:t> Vel., 0-2200 m.</a:t>
            </a:r>
            <a:endParaRPr lang="tr-TR" dirty="0" smtClean="0"/>
          </a:p>
          <a:p>
            <a:pPr hangingPunct="0"/>
            <a:r>
              <a:rPr lang="fr-FR" i="1" dirty="0" err="1" smtClean="0"/>
              <a:t>Vica</a:t>
            </a:r>
            <a:r>
              <a:rPr lang="fr-FR" i="1" dirty="0" smtClean="0"/>
              <a:t> </a:t>
            </a:r>
            <a:r>
              <a:rPr lang="fr-FR" i="1" dirty="0" err="1" smtClean="0"/>
              <a:t>narbonensis</a:t>
            </a:r>
            <a:r>
              <a:rPr lang="fr-FR" dirty="0" smtClean="0"/>
              <a:t> L. var. </a:t>
            </a:r>
            <a:r>
              <a:rPr lang="fr-FR" i="1" dirty="0" err="1" smtClean="0"/>
              <a:t>narbonensis</a:t>
            </a:r>
            <a:r>
              <a:rPr lang="fr-FR" dirty="0" smtClean="0"/>
              <a:t>, 0-1500 m.</a:t>
            </a:r>
            <a:endParaRPr lang="tr-TR" dirty="0" smtClean="0"/>
          </a:p>
          <a:p>
            <a:pPr hangingPunct="0"/>
            <a:r>
              <a:rPr lang="fr-FR" i="1" dirty="0" err="1" smtClean="0"/>
              <a:t>Lathyrus</a:t>
            </a:r>
            <a:r>
              <a:rPr lang="fr-FR" i="1" dirty="0" smtClean="0"/>
              <a:t> </a:t>
            </a:r>
            <a:r>
              <a:rPr lang="fr-FR" i="1" dirty="0" err="1" smtClean="0"/>
              <a:t>inconspicuus</a:t>
            </a:r>
            <a:r>
              <a:rPr lang="fr-FR" dirty="0" smtClean="0"/>
              <a:t> L., 0-1500 m.</a:t>
            </a:r>
            <a:endParaRPr lang="tr-TR" dirty="0" smtClean="0"/>
          </a:p>
          <a:p>
            <a:pPr hangingPunct="0"/>
            <a:r>
              <a:rPr lang="fr-FR" i="1" dirty="0" err="1" smtClean="0"/>
              <a:t>Lathyrus</a:t>
            </a:r>
            <a:r>
              <a:rPr lang="fr-FR" i="1" dirty="0" smtClean="0"/>
              <a:t> </a:t>
            </a:r>
            <a:r>
              <a:rPr lang="fr-FR" i="1" dirty="0" err="1" smtClean="0"/>
              <a:t>aphaca</a:t>
            </a:r>
            <a:r>
              <a:rPr lang="fr-FR" dirty="0" smtClean="0"/>
              <a:t> L. var. </a:t>
            </a:r>
            <a:r>
              <a:rPr lang="fr-FR" i="1" dirty="0" err="1" smtClean="0"/>
              <a:t>biflorus</a:t>
            </a:r>
            <a:r>
              <a:rPr lang="fr-FR" dirty="0" smtClean="0"/>
              <a:t> Post, 0-1900 m.</a:t>
            </a:r>
            <a:endParaRPr lang="tr-TR" dirty="0" smtClean="0"/>
          </a:p>
          <a:p>
            <a:pPr hangingPunct="0"/>
            <a:r>
              <a:rPr lang="fr-FR" i="1" dirty="0" err="1" smtClean="0"/>
              <a:t>Ononis</a:t>
            </a:r>
            <a:r>
              <a:rPr lang="fr-FR" i="1" dirty="0" smtClean="0"/>
              <a:t> </a:t>
            </a:r>
            <a:r>
              <a:rPr lang="fr-FR" i="1" dirty="0" err="1" smtClean="0"/>
              <a:t>spinosa</a:t>
            </a:r>
            <a:r>
              <a:rPr lang="fr-FR" dirty="0" smtClean="0"/>
              <a:t> L. </a:t>
            </a:r>
            <a:r>
              <a:rPr lang="fr-FR" dirty="0" err="1" smtClean="0"/>
              <a:t>subsp</a:t>
            </a:r>
            <a:r>
              <a:rPr lang="fr-FR" dirty="0" smtClean="0"/>
              <a:t>. </a:t>
            </a:r>
            <a:r>
              <a:rPr lang="fr-FR" i="1" dirty="0" err="1" smtClean="0"/>
              <a:t>leiosperma</a:t>
            </a:r>
            <a:r>
              <a:rPr lang="fr-FR" dirty="0" smtClean="0"/>
              <a:t> (</a:t>
            </a:r>
            <a:r>
              <a:rPr lang="fr-FR" dirty="0" err="1" smtClean="0"/>
              <a:t>Boiss</a:t>
            </a:r>
            <a:r>
              <a:rPr lang="fr-FR" dirty="0" smtClean="0"/>
              <a:t>.) </a:t>
            </a:r>
            <a:r>
              <a:rPr lang="en-US" dirty="0" err="1" smtClean="0"/>
              <a:t>Sirj</a:t>
            </a:r>
            <a:r>
              <a:rPr lang="en-US" dirty="0" smtClean="0"/>
              <a:t>., 0-2250 m.</a:t>
            </a:r>
            <a:endParaRPr lang="tr-TR" dirty="0" smtClean="0"/>
          </a:p>
          <a:p>
            <a:pPr hangingPunct="0"/>
            <a:r>
              <a:rPr lang="en-US" i="1" dirty="0" err="1" smtClean="0"/>
              <a:t>Trifolum</a:t>
            </a:r>
            <a:r>
              <a:rPr lang="en-US" i="1" dirty="0" smtClean="0"/>
              <a:t> </a:t>
            </a:r>
            <a:r>
              <a:rPr lang="en-US" i="1" dirty="0" err="1" smtClean="0"/>
              <a:t>campestre</a:t>
            </a:r>
            <a:r>
              <a:rPr lang="en-US" dirty="0" smtClean="0"/>
              <a:t> </a:t>
            </a:r>
            <a:r>
              <a:rPr lang="en-US" dirty="0" err="1" smtClean="0"/>
              <a:t>Schreb</a:t>
            </a:r>
            <a:r>
              <a:rPr lang="en-US" dirty="0" smtClean="0"/>
              <a:t>., 0-2200 m.</a:t>
            </a:r>
            <a:endParaRPr lang="tr-TR" dirty="0" smtClean="0"/>
          </a:p>
          <a:p>
            <a:pPr hangingPunct="0"/>
            <a:r>
              <a:rPr lang="de-DE" i="1" dirty="0" smtClean="0"/>
              <a:t>Trifolium </a:t>
            </a:r>
            <a:r>
              <a:rPr lang="de-DE" i="1" dirty="0" err="1" smtClean="0"/>
              <a:t>resupinatum</a:t>
            </a:r>
            <a:r>
              <a:rPr lang="de-DE" dirty="0" smtClean="0"/>
              <a:t> L. </a:t>
            </a:r>
            <a:r>
              <a:rPr lang="de-DE" dirty="0" err="1" smtClean="0"/>
              <a:t>var</a:t>
            </a:r>
            <a:r>
              <a:rPr lang="de-DE" dirty="0" smtClean="0"/>
              <a:t>. </a:t>
            </a:r>
            <a:r>
              <a:rPr lang="de-DE" i="1" dirty="0" err="1" smtClean="0"/>
              <a:t>resupinatum</a:t>
            </a:r>
            <a:r>
              <a:rPr lang="de-DE" dirty="0" smtClean="0"/>
              <a:t>, 0-1500 m.</a:t>
            </a:r>
            <a:endParaRPr lang="tr-TR" dirty="0" smtClean="0"/>
          </a:p>
          <a:p>
            <a:pPr hangingPunct="0"/>
            <a:r>
              <a:rPr lang="de-DE" i="1" dirty="0" smtClean="0"/>
              <a:t>Trifolium </a:t>
            </a:r>
            <a:r>
              <a:rPr lang="de-DE" i="1" dirty="0" err="1" smtClean="0"/>
              <a:t>purpureum</a:t>
            </a:r>
            <a:r>
              <a:rPr lang="de-DE" dirty="0" smtClean="0"/>
              <a:t> Lois. </a:t>
            </a:r>
            <a:r>
              <a:rPr lang="de-DE" dirty="0" err="1" smtClean="0"/>
              <a:t>var</a:t>
            </a:r>
            <a:r>
              <a:rPr lang="de-DE" dirty="0" smtClean="0"/>
              <a:t>. </a:t>
            </a:r>
            <a:r>
              <a:rPr lang="de-DE" i="1" dirty="0" err="1" smtClean="0"/>
              <a:t>purpureum</a:t>
            </a:r>
            <a:r>
              <a:rPr lang="de-DE" dirty="0" smtClean="0"/>
              <a:t>, 0-1300 m.</a:t>
            </a:r>
            <a:endParaRPr lang="tr-TR" dirty="0" smtClean="0"/>
          </a:p>
          <a:p>
            <a:pPr hangingPunct="0"/>
            <a:r>
              <a:rPr lang="de-DE" i="1" dirty="0" err="1" smtClean="0"/>
              <a:t>Bupleurum</a:t>
            </a:r>
            <a:r>
              <a:rPr lang="de-DE" i="1" dirty="0" smtClean="0"/>
              <a:t> </a:t>
            </a:r>
            <a:r>
              <a:rPr lang="de-DE" i="1" dirty="0" err="1" smtClean="0"/>
              <a:t>rotundifolium</a:t>
            </a:r>
            <a:r>
              <a:rPr lang="de-DE" dirty="0" smtClean="0"/>
              <a:t> L., 400-2000 m.</a:t>
            </a:r>
            <a:endParaRPr lang="tr-TR" dirty="0" smtClean="0"/>
          </a:p>
          <a:p>
            <a:pPr hangingPunct="0"/>
            <a:r>
              <a:rPr lang="en-US" i="1" dirty="0" err="1" smtClean="0"/>
              <a:t>Turgenia</a:t>
            </a:r>
            <a:r>
              <a:rPr lang="en-US" i="1" dirty="0" smtClean="0"/>
              <a:t> </a:t>
            </a:r>
            <a:r>
              <a:rPr lang="en-US" i="1" dirty="0" err="1" smtClean="0"/>
              <a:t>latifolia</a:t>
            </a:r>
            <a:r>
              <a:rPr lang="en-US" dirty="0" smtClean="0"/>
              <a:t> (L.) </a:t>
            </a:r>
            <a:r>
              <a:rPr lang="en-US" dirty="0" err="1" smtClean="0"/>
              <a:t>Hoffm</a:t>
            </a:r>
            <a:r>
              <a:rPr lang="en-US" dirty="0" smtClean="0"/>
              <a:t>., 0-3000 m.</a:t>
            </a:r>
            <a:endParaRPr lang="tr-TR" dirty="0" smtClean="0"/>
          </a:p>
          <a:p>
            <a:pPr hangingPunct="0"/>
            <a:r>
              <a:rPr lang="en-US" i="1" dirty="0" err="1" smtClean="0"/>
              <a:t>Valerianella</a:t>
            </a:r>
            <a:r>
              <a:rPr lang="en-US" i="1" dirty="0" smtClean="0"/>
              <a:t> </a:t>
            </a:r>
            <a:r>
              <a:rPr lang="en-US" i="1" dirty="0" err="1" smtClean="0"/>
              <a:t>vesicaria</a:t>
            </a:r>
            <a:r>
              <a:rPr lang="en-US" dirty="0" smtClean="0"/>
              <a:t> (L.) </a:t>
            </a:r>
            <a:r>
              <a:rPr lang="en-US" dirty="0" err="1" smtClean="0"/>
              <a:t>Moench</a:t>
            </a:r>
            <a:r>
              <a:rPr lang="en-US" dirty="0" smtClean="0"/>
              <a:t>, 0-2000 m.</a:t>
            </a:r>
            <a:endParaRPr lang="tr-TR" dirty="0" smtClean="0"/>
          </a:p>
          <a:p>
            <a:pPr hangingPunct="0"/>
            <a:r>
              <a:rPr lang="en-US" i="1" dirty="0" err="1" smtClean="0"/>
              <a:t>Cephalaria</a:t>
            </a:r>
            <a:r>
              <a:rPr lang="en-US" i="1" dirty="0" smtClean="0"/>
              <a:t> </a:t>
            </a:r>
            <a:r>
              <a:rPr lang="en-US" i="1" dirty="0" err="1" smtClean="0"/>
              <a:t>syriaca</a:t>
            </a:r>
            <a:r>
              <a:rPr lang="en-US" dirty="0" smtClean="0"/>
              <a:t> (L.) Schrader, 120-1700 m.</a:t>
            </a:r>
            <a:endParaRPr lang="tr-TR" dirty="0" smtClean="0"/>
          </a:p>
          <a:p>
            <a:pPr hangingPunct="0"/>
            <a:r>
              <a:rPr lang="en-US" i="1" dirty="0" err="1" smtClean="0"/>
              <a:t>Anthemis</a:t>
            </a:r>
            <a:r>
              <a:rPr lang="en-US" i="1" dirty="0" smtClean="0"/>
              <a:t> </a:t>
            </a:r>
            <a:r>
              <a:rPr lang="en-US" i="1" dirty="0" err="1" smtClean="0"/>
              <a:t>altissima</a:t>
            </a:r>
            <a:r>
              <a:rPr lang="en-US" dirty="0" smtClean="0"/>
              <a:t> L., 0-1200 m.</a:t>
            </a:r>
            <a:endParaRPr lang="tr-TR" dirty="0" smtClean="0"/>
          </a:p>
          <a:p>
            <a:pPr hangingPunct="0"/>
            <a:r>
              <a:rPr lang="en-US" i="1" dirty="0" err="1" smtClean="0"/>
              <a:t>Anthemis</a:t>
            </a:r>
            <a:r>
              <a:rPr lang="en-US" i="1" dirty="0" smtClean="0"/>
              <a:t> </a:t>
            </a:r>
            <a:r>
              <a:rPr lang="en-US" i="1" dirty="0" err="1" smtClean="0"/>
              <a:t>austriaca</a:t>
            </a:r>
            <a:r>
              <a:rPr lang="en-US" dirty="0" smtClean="0"/>
              <a:t> </a:t>
            </a:r>
            <a:r>
              <a:rPr lang="en-US" dirty="0" err="1" smtClean="0"/>
              <a:t>Jacq</a:t>
            </a:r>
            <a:r>
              <a:rPr lang="en-US" dirty="0" smtClean="0"/>
              <a:t>., 0-1700 m.</a:t>
            </a:r>
            <a:endParaRPr lang="tr-TR" dirty="0" smtClean="0"/>
          </a:p>
          <a:p>
            <a:pPr hangingPunct="0"/>
            <a:r>
              <a:rPr lang="en-US" i="1" dirty="0" err="1" smtClean="0"/>
              <a:t>Tripleurospermum</a:t>
            </a:r>
            <a:r>
              <a:rPr lang="en-US" i="1" dirty="0" smtClean="0"/>
              <a:t> </a:t>
            </a:r>
            <a:r>
              <a:rPr lang="en-US" i="1" dirty="0" err="1" smtClean="0"/>
              <a:t>decipiens</a:t>
            </a:r>
            <a:r>
              <a:rPr lang="en-US" dirty="0" smtClean="0"/>
              <a:t> (</a:t>
            </a:r>
            <a:r>
              <a:rPr lang="en-US" dirty="0" err="1" smtClean="0"/>
              <a:t>Fisch</a:t>
            </a:r>
            <a:r>
              <a:rPr lang="en-US" dirty="0" smtClean="0"/>
              <a:t>. ex </a:t>
            </a:r>
            <a:r>
              <a:rPr lang="en-US" dirty="0" err="1" smtClean="0"/>
              <a:t>Mey</a:t>
            </a:r>
            <a:r>
              <a:rPr lang="en-US" dirty="0" smtClean="0"/>
              <a:t>) </a:t>
            </a:r>
            <a:r>
              <a:rPr lang="en-US" dirty="0" err="1" smtClean="0"/>
              <a:t>Bornm</a:t>
            </a:r>
            <a:r>
              <a:rPr lang="en-US" dirty="0" smtClean="0"/>
              <a:t>., 700-2350 m.</a:t>
            </a:r>
            <a:endParaRPr lang="tr-TR" dirty="0" smtClean="0"/>
          </a:p>
          <a:p>
            <a:pPr hangingPunct="0"/>
            <a:r>
              <a:rPr lang="en-US" i="1" dirty="0" err="1" smtClean="0"/>
              <a:t>Scariola</a:t>
            </a:r>
            <a:r>
              <a:rPr lang="en-US" i="1" dirty="0" smtClean="0"/>
              <a:t> </a:t>
            </a:r>
            <a:r>
              <a:rPr lang="en-US" i="1" dirty="0" err="1" smtClean="0"/>
              <a:t>viminea</a:t>
            </a:r>
            <a:r>
              <a:rPr lang="en-US" dirty="0" smtClean="0"/>
              <a:t> (L.) </a:t>
            </a:r>
            <a:r>
              <a:rPr lang="en-US" dirty="0" err="1" smtClean="0"/>
              <a:t>F.W.Schmidt</a:t>
            </a:r>
            <a:r>
              <a:rPr lang="en-US" dirty="0" smtClean="0"/>
              <a:t>, 800-2300 m.</a:t>
            </a:r>
            <a:endParaRPr lang="tr-TR" dirty="0" smtClean="0"/>
          </a:p>
          <a:p>
            <a:pPr hangingPunct="0"/>
            <a:r>
              <a:rPr lang="en-US" i="1" dirty="0" smtClean="0"/>
              <a:t>Convolvulus </a:t>
            </a:r>
            <a:r>
              <a:rPr lang="en-US" i="1" dirty="0" err="1" smtClean="0"/>
              <a:t>arvensis</a:t>
            </a:r>
            <a:r>
              <a:rPr lang="en-US" dirty="0" smtClean="0"/>
              <a:t> L., 0-3050 m.</a:t>
            </a:r>
            <a:endParaRPr lang="tr-TR" dirty="0" smtClean="0"/>
          </a:p>
          <a:p>
            <a:pPr hangingPunct="0"/>
            <a:r>
              <a:rPr lang="en-US" i="1" dirty="0" err="1" smtClean="0"/>
              <a:t>Heliotropium</a:t>
            </a:r>
            <a:r>
              <a:rPr lang="en-US" i="1" dirty="0" smtClean="0"/>
              <a:t> </a:t>
            </a:r>
            <a:r>
              <a:rPr lang="en-US" i="1" dirty="0" err="1" smtClean="0"/>
              <a:t>europaeum</a:t>
            </a:r>
            <a:r>
              <a:rPr lang="en-US" dirty="0" smtClean="0"/>
              <a:t> L., 0-1400 m.</a:t>
            </a:r>
            <a:endParaRPr lang="tr-TR" dirty="0" smtClean="0"/>
          </a:p>
          <a:p>
            <a:pPr hangingPunct="0"/>
            <a:r>
              <a:rPr lang="en-US" i="1" dirty="0" smtClean="0"/>
              <a:t>Veronica </a:t>
            </a:r>
            <a:r>
              <a:rPr lang="en-US" i="1" dirty="0" err="1" smtClean="0"/>
              <a:t>triloba</a:t>
            </a:r>
            <a:r>
              <a:rPr lang="en-US" dirty="0" smtClean="0"/>
              <a:t> (</a:t>
            </a:r>
            <a:r>
              <a:rPr lang="en-US" dirty="0" err="1" smtClean="0"/>
              <a:t>Opiz</a:t>
            </a:r>
            <a:r>
              <a:rPr lang="en-US" dirty="0" smtClean="0"/>
              <a:t>) </a:t>
            </a:r>
            <a:r>
              <a:rPr lang="en-US" dirty="0" err="1" smtClean="0"/>
              <a:t>Kerner</a:t>
            </a:r>
            <a:r>
              <a:rPr lang="en-US" dirty="0" smtClean="0"/>
              <a:t>, 100-1900 m.</a:t>
            </a:r>
            <a:endParaRPr lang="tr-TR" dirty="0" smtClean="0"/>
          </a:p>
          <a:p>
            <a:endParaRPr lang="tr-TR" dirty="0"/>
          </a:p>
        </p:txBody>
      </p:sp>
    </p:spTree>
    <p:extLst>
      <p:ext uri="{BB962C8B-B14F-4D97-AF65-F5344CB8AC3E}">
        <p14:creationId xmlns:p14="http://schemas.microsoft.com/office/powerpoint/2010/main" val="397412422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81200" y="836712"/>
            <a:ext cx="8229600" cy="5259288"/>
          </a:xfrm>
        </p:spPr>
        <p:txBody>
          <a:bodyPr>
            <a:normAutofit fontScale="92500" lnSpcReduction="10000"/>
          </a:bodyPr>
          <a:lstStyle/>
          <a:p>
            <a:pPr algn="ctr" hangingPunct="0">
              <a:buNone/>
            </a:pPr>
            <a:r>
              <a:rPr lang="tr-TR" b="1" dirty="0" smtClean="0">
                <a:solidFill>
                  <a:srgbClr val="7030A0"/>
                </a:solidFill>
              </a:rPr>
              <a:t>İ</a:t>
            </a:r>
            <a:r>
              <a:rPr lang="de-DE" b="1" dirty="0" smtClean="0">
                <a:solidFill>
                  <a:srgbClr val="7030A0"/>
                </a:solidFill>
              </a:rPr>
              <a:t>ran-Turan </a:t>
            </a:r>
            <a:r>
              <a:rPr lang="de-DE" b="1" dirty="0" err="1" smtClean="0">
                <a:solidFill>
                  <a:srgbClr val="7030A0"/>
                </a:solidFill>
              </a:rPr>
              <a:t>elementi</a:t>
            </a:r>
            <a:r>
              <a:rPr lang="de-DE" b="1" dirty="0" smtClean="0">
                <a:solidFill>
                  <a:srgbClr val="7030A0"/>
                </a:solidFill>
              </a:rPr>
              <a:t> </a:t>
            </a:r>
            <a:r>
              <a:rPr lang="de-DE" b="1" dirty="0" err="1" smtClean="0">
                <a:solidFill>
                  <a:srgbClr val="7030A0"/>
                </a:solidFill>
              </a:rPr>
              <a:t>olan</a:t>
            </a:r>
            <a:r>
              <a:rPr lang="de-DE" b="1" dirty="0" smtClean="0">
                <a:solidFill>
                  <a:srgbClr val="7030A0"/>
                </a:solidFill>
              </a:rPr>
              <a:t> </a:t>
            </a:r>
            <a:r>
              <a:rPr lang="de-DE" b="1" dirty="0" err="1" smtClean="0">
                <a:solidFill>
                  <a:srgbClr val="7030A0"/>
                </a:solidFill>
              </a:rPr>
              <a:t>karakteristik</a:t>
            </a:r>
            <a:r>
              <a:rPr lang="de-DE" b="1" dirty="0" smtClean="0">
                <a:solidFill>
                  <a:srgbClr val="7030A0"/>
                </a:solidFill>
              </a:rPr>
              <a:t> </a:t>
            </a:r>
            <a:r>
              <a:rPr lang="de-DE" b="1" dirty="0" err="1" smtClean="0">
                <a:solidFill>
                  <a:srgbClr val="7030A0"/>
                </a:solidFill>
              </a:rPr>
              <a:t>bitkiler</a:t>
            </a:r>
            <a:endParaRPr lang="tr-TR" b="1" dirty="0" smtClean="0">
              <a:solidFill>
                <a:srgbClr val="7030A0"/>
              </a:solidFill>
            </a:endParaRPr>
          </a:p>
          <a:p>
            <a:pPr hangingPunct="0">
              <a:buNone/>
            </a:pPr>
            <a:endParaRPr lang="tr-TR" dirty="0" smtClean="0"/>
          </a:p>
          <a:p>
            <a:pPr algn="just" hangingPunct="0"/>
            <a:r>
              <a:rPr lang="fr-FR" i="1" dirty="0" err="1" smtClean="0"/>
              <a:t>Fumaria</a:t>
            </a:r>
            <a:r>
              <a:rPr lang="fr-FR" i="1" dirty="0" smtClean="0"/>
              <a:t> </a:t>
            </a:r>
            <a:r>
              <a:rPr lang="fr-FR" i="1" dirty="0" err="1" smtClean="0"/>
              <a:t>asepala</a:t>
            </a:r>
            <a:r>
              <a:rPr lang="fr-FR" dirty="0" smtClean="0"/>
              <a:t> </a:t>
            </a:r>
            <a:r>
              <a:rPr lang="fr-FR" dirty="0" err="1" smtClean="0"/>
              <a:t>Boiss</a:t>
            </a:r>
            <a:r>
              <a:rPr lang="fr-FR" dirty="0" smtClean="0"/>
              <a:t>., 500-1700 m., Iran-</a:t>
            </a:r>
            <a:r>
              <a:rPr lang="fr-FR" dirty="0" err="1" smtClean="0"/>
              <a:t>Turan</a:t>
            </a:r>
            <a:r>
              <a:rPr lang="fr-FR" dirty="0" smtClean="0"/>
              <a:t> </a:t>
            </a:r>
            <a:r>
              <a:rPr lang="fr-FR" dirty="0" err="1" smtClean="0"/>
              <a:t>elementi</a:t>
            </a:r>
            <a:endParaRPr lang="tr-TR" dirty="0" smtClean="0"/>
          </a:p>
          <a:p>
            <a:pPr algn="just" hangingPunct="0"/>
            <a:r>
              <a:rPr lang="fr-FR" i="1" dirty="0" smtClean="0"/>
              <a:t>Isatis </a:t>
            </a:r>
            <a:r>
              <a:rPr lang="fr-FR" i="1" dirty="0" err="1" smtClean="0"/>
              <a:t>glauca</a:t>
            </a:r>
            <a:r>
              <a:rPr lang="fr-FR" dirty="0" smtClean="0"/>
              <a:t> </a:t>
            </a:r>
            <a:r>
              <a:rPr lang="fr-FR" dirty="0" err="1" smtClean="0"/>
              <a:t>Aucher</a:t>
            </a:r>
            <a:r>
              <a:rPr lang="fr-FR" dirty="0" smtClean="0"/>
              <a:t> ex </a:t>
            </a:r>
            <a:r>
              <a:rPr lang="fr-FR" dirty="0" err="1" smtClean="0"/>
              <a:t>Boiss</a:t>
            </a:r>
            <a:r>
              <a:rPr lang="fr-FR" dirty="0" smtClean="0"/>
              <a:t>. </a:t>
            </a:r>
            <a:r>
              <a:rPr lang="fr-FR" dirty="0" err="1" smtClean="0"/>
              <a:t>subsp</a:t>
            </a:r>
            <a:r>
              <a:rPr lang="fr-FR" dirty="0" smtClean="0"/>
              <a:t>. </a:t>
            </a:r>
            <a:r>
              <a:rPr lang="fr-FR" i="1" dirty="0" err="1" smtClean="0"/>
              <a:t>glauca</a:t>
            </a:r>
            <a:r>
              <a:rPr lang="fr-FR" dirty="0" smtClean="0"/>
              <a:t>, Iran-</a:t>
            </a:r>
            <a:r>
              <a:rPr lang="fr-FR" dirty="0" err="1" smtClean="0"/>
              <a:t>Turan</a:t>
            </a:r>
            <a:r>
              <a:rPr lang="fr-FR" dirty="0" smtClean="0"/>
              <a:t> </a:t>
            </a:r>
            <a:r>
              <a:rPr lang="fr-FR" dirty="0" err="1" smtClean="0"/>
              <a:t>elementi</a:t>
            </a:r>
            <a:r>
              <a:rPr lang="fr-FR" dirty="0" smtClean="0"/>
              <a:t>, 800-1750 m.</a:t>
            </a:r>
            <a:endParaRPr lang="tr-TR" dirty="0" smtClean="0"/>
          </a:p>
          <a:p>
            <a:pPr algn="just" hangingPunct="0"/>
            <a:r>
              <a:rPr lang="fr-FR" i="1" dirty="0" smtClean="0"/>
              <a:t>Isatis </a:t>
            </a:r>
            <a:r>
              <a:rPr lang="fr-FR" i="1" dirty="0" err="1" smtClean="0"/>
              <a:t>floribunda</a:t>
            </a:r>
            <a:r>
              <a:rPr lang="fr-FR" dirty="0" smtClean="0"/>
              <a:t> </a:t>
            </a:r>
            <a:r>
              <a:rPr lang="fr-FR" dirty="0" err="1" smtClean="0"/>
              <a:t>Boiss</a:t>
            </a:r>
            <a:r>
              <a:rPr lang="fr-FR" dirty="0" smtClean="0"/>
              <a:t>. ex </a:t>
            </a:r>
            <a:r>
              <a:rPr lang="fr-FR" dirty="0" err="1" smtClean="0"/>
              <a:t>Bornm</a:t>
            </a:r>
            <a:r>
              <a:rPr lang="fr-FR" dirty="0" smtClean="0"/>
              <a:t>., </a:t>
            </a:r>
            <a:r>
              <a:rPr lang="fr-FR" dirty="0" err="1" smtClean="0"/>
              <a:t>endemik</a:t>
            </a:r>
            <a:r>
              <a:rPr lang="fr-FR" dirty="0" smtClean="0"/>
              <a:t>, Iran-</a:t>
            </a:r>
            <a:r>
              <a:rPr lang="fr-FR" dirty="0" err="1" smtClean="0"/>
              <a:t>Turan</a:t>
            </a:r>
            <a:r>
              <a:rPr lang="fr-FR" dirty="0" smtClean="0"/>
              <a:t> </a:t>
            </a:r>
            <a:r>
              <a:rPr lang="fr-FR" dirty="0" err="1" smtClean="0"/>
              <a:t>elementi</a:t>
            </a:r>
            <a:r>
              <a:rPr lang="fr-FR" dirty="0" smtClean="0"/>
              <a:t>, 900-1500 m.</a:t>
            </a:r>
            <a:endParaRPr lang="tr-TR" dirty="0" smtClean="0"/>
          </a:p>
          <a:p>
            <a:pPr algn="just" hangingPunct="0"/>
            <a:r>
              <a:rPr lang="fr-FR" i="1" dirty="0" smtClean="0"/>
              <a:t>Convolvulus </a:t>
            </a:r>
            <a:r>
              <a:rPr lang="fr-FR" i="1" dirty="0" err="1" smtClean="0"/>
              <a:t>galaticus</a:t>
            </a:r>
            <a:r>
              <a:rPr lang="fr-FR" dirty="0" smtClean="0"/>
              <a:t> </a:t>
            </a:r>
            <a:r>
              <a:rPr lang="fr-FR" dirty="0" err="1" smtClean="0"/>
              <a:t>Rostan</a:t>
            </a:r>
            <a:r>
              <a:rPr lang="fr-FR" dirty="0" smtClean="0"/>
              <a:t> ex Choisy, 880-2000 m., </a:t>
            </a:r>
            <a:r>
              <a:rPr lang="fr-FR" dirty="0" err="1" smtClean="0"/>
              <a:t>endemik</a:t>
            </a:r>
            <a:r>
              <a:rPr lang="fr-FR" dirty="0" smtClean="0"/>
              <a:t>, Iran-</a:t>
            </a:r>
            <a:r>
              <a:rPr lang="fr-FR" dirty="0" err="1" smtClean="0"/>
              <a:t>Turan</a:t>
            </a:r>
            <a:r>
              <a:rPr lang="fr-FR" dirty="0" smtClean="0"/>
              <a:t> </a:t>
            </a:r>
            <a:r>
              <a:rPr lang="fr-FR" dirty="0" err="1" smtClean="0"/>
              <a:t>elementi</a:t>
            </a:r>
            <a:endParaRPr lang="tr-TR" dirty="0" smtClean="0"/>
          </a:p>
          <a:p>
            <a:pPr algn="just" hangingPunct="0"/>
            <a:r>
              <a:rPr lang="de-DE" i="1" dirty="0" err="1" smtClean="0"/>
              <a:t>Teucrim</a:t>
            </a:r>
            <a:r>
              <a:rPr lang="de-DE" i="1" dirty="0" smtClean="0"/>
              <a:t> </a:t>
            </a:r>
            <a:r>
              <a:rPr lang="de-DE" i="1" dirty="0" err="1" smtClean="0"/>
              <a:t>parviflorum</a:t>
            </a:r>
            <a:r>
              <a:rPr lang="de-DE" dirty="0" smtClean="0"/>
              <a:t> </a:t>
            </a:r>
            <a:r>
              <a:rPr lang="de-DE" dirty="0" err="1" smtClean="0"/>
              <a:t>Schreber</a:t>
            </a:r>
            <a:r>
              <a:rPr lang="de-DE" dirty="0" smtClean="0"/>
              <a:t>, 650-1950 m., Iran-Turan </a:t>
            </a:r>
            <a:r>
              <a:rPr lang="de-DE" dirty="0" err="1" smtClean="0"/>
              <a:t>elementi</a:t>
            </a:r>
            <a:endParaRPr lang="tr-TR" dirty="0" smtClean="0"/>
          </a:p>
          <a:p>
            <a:pPr algn="just" hangingPunct="0"/>
            <a:r>
              <a:rPr lang="de-DE" i="1" dirty="0" err="1" smtClean="0"/>
              <a:t>Wiedemannia</a:t>
            </a:r>
            <a:r>
              <a:rPr lang="de-DE" i="1" dirty="0" smtClean="0"/>
              <a:t> </a:t>
            </a:r>
            <a:r>
              <a:rPr lang="de-DE" i="1" dirty="0" err="1" smtClean="0"/>
              <a:t>orientalis</a:t>
            </a:r>
            <a:r>
              <a:rPr lang="de-DE" dirty="0" smtClean="0"/>
              <a:t> Fisch. &amp; Mey., 700-1650 m., </a:t>
            </a:r>
            <a:r>
              <a:rPr lang="de-DE" dirty="0" err="1" smtClean="0"/>
              <a:t>endemik</a:t>
            </a:r>
            <a:r>
              <a:rPr lang="de-DE" dirty="0" smtClean="0"/>
              <a:t>, Iran-Turan </a:t>
            </a:r>
            <a:r>
              <a:rPr lang="de-DE" dirty="0" err="1" smtClean="0"/>
              <a:t>elementi</a:t>
            </a:r>
            <a:endParaRPr lang="tr-TR" dirty="0" smtClean="0"/>
          </a:p>
          <a:p>
            <a:pPr algn="just" hangingPunct="0"/>
            <a:r>
              <a:rPr lang="de-DE" i="1" dirty="0" err="1" smtClean="0"/>
              <a:t>Gladiolus</a:t>
            </a:r>
            <a:r>
              <a:rPr lang="de-DE" i="1" dirty="0" smtClean="0"/>
              <a:t> </a:t>
            </a:r>
            <a:r>
              <a:rPr lang="de-DE" i="1" dirty="0" err="1" smtClean="0"/>
              <a:t>atroviolaceus</a:t>
            </a:r>
            <a:r>
              <a:rPr lang="de-DE" dirty="0" smtClean="0"/>
              <a:t> </a:t>
            </a:r>
            <a:r>
              <a:rPr lang="de-DE" dirty="0" err="1" smtClean="0"/>
              <a:t>Boiss</a:t>
            </a:r>
            <a:r>
              <a:rPr lang="de-DE" dirty="0" smtClean="0"/>
              <a:t>., 650-2150 m., Iran-Turan </a:t>
            </a:r>
            <a:r>
              <a:rPr lang="de-DE" dirty="0" err="1" smtClean="0"/>
              <a:t>elementi</a:t>
            </a:r>
            <a:endParaRPr lang="tr-TR" dirty="0" smtClean="0"/>
          </a:p>
          <a:p>
            <a:endParaRPr lang="tr-TR" dirty="0"/>
          </a:p>
        </p:txBody>
      </p:sp>
    </p:spTree>
    <p:extLst>
      <p:ext uri="{BB962C8B-B14F-4D97-AF65-F5344CB8AC3E}">
        <p14:creationId xmlns:p14="http://schemas.microsoft.com/office/powerpoint/2010/main" val="399165038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81200" y="1772816"/>
            <a:ext cx="8229600" cy="4323184"/>
          </a:xfrm>
        </p:spPr>
        <p:txBody>
          <a:bodyPr/>
          <a:lstStyle/>
          <a:p>
            <a:pPr algn="ctr" hangingPunct="0">
              <a:buNone/>
            </a:pPr>
            <a:r>
              <a:rPr lang="de-DE" b="1" dirty="0" smtClean="0">
                <a:solidFill>
                  <a:srgbClr val="7030A0"/>
                </a:solidFill>
              </a:rPr>
              <a:t>Akdeniz </a:t>
            </a:r>
            <a:r>
              <a:rPr lang="de-DE" b="1" dirty="0" err="1" smtClean="0">
                <a:solidFill>
                  <a:srgbClr val="7030A0"/>
                </a:solidFill>
              </a:rPr>
              <a:t>elementi</a:t>
            </a:r>
            <a:r>
              <a:rPr lang="de-DE" b="1" dirty="0" smtClean="0">
                <a:solidFill>
                  <a:srgbClr val="7030A0"/>
                </a:solidFill>
              </a:rPr>
              <a:t> </a:t>
            </a:r>
            <a:r>
              <a:rPr lang="de-DE" b="1" dirty="0" err="1" smtClean="0">
                <a:solidFill>
                  <a:srgbClr val="7030A0"/>
                </a:solidFill>
              </a:rPr>
              <a:t>olan</a:t>
            </a:r>
            <a:r>
              <a:rPr lang="de-DE" b="1" dirty="0" smtClean="0">
                <a:solidFill>
                  <a:srgbClr val="7030A0"/>
                </a:solidFill>
              </a:rPr>
              <a:t> </a:t>
            </a:r>
            <a:r>
              <a:rPr lang="de-DE" b="1" dirty="0" err="1" smtClean="0">
                <a:solidFill>
                  <a:srgbClr val="7030A0"/>
                </a:solidFill>
              </a:rPr>
              <a:t>karakteristik</a:t>
            </a:r>
            <a:r>
              <a:rPr lang="de-DE" b="1" dirty="0" smtClean="0">
                <a:solidFill>
                  <a:srgbClr val="7030A0"/>
                </a:solidFill>
              </a:rPr>
              <a:t> </a:t>
            </a:r>
            <a:r>
              <a:rPr lang="de-DE" b="1" dirty="0" err="1" smtClean="0">
                <a:solidFill>
                  <a:srgbClr val="7030A0"/>
                </a:solidFill>
              </a:rPr>
              <a:t>bitkiler</a:t>
            </a:r>
            <a:endParaRPr lang="tr-TR" b="1" dirty="0" smtClean="0">
              <a:solidFill>
                <a:srgbClr val="7030A0"/>
              </a:solidFill>
            </a:endParaRPr>
          </a:p>
          <a:p>
            <a:pPr hangingPunct="0">
              <a:buNone/>
            </a:pPr>
            <a:endParaRPr lang="tr-TR" dirty="0" smtClean="0"/>
          </a:p>
          <a:p>
            <a:pPr algn="just" hangingPunct="0"/>
            <a:r>
              <a:rPr lang="en-US" i="1" dirty="0" err="1" smtClean="0"/>
              <a:t>Ammi</a:t>
            </a:r>
            <a:r>
              <a:rPr lang="en-US" i="1" dirty="0" smtClean="0"/>
              <a:t> </a:t>
            </a:r>
            <a:r>
              <a:rPr lang="en-US" i="1" dirty="0" err="1" smtClean="0"/>
              <a:t>visnaga</a:t>
            </a:r>
            <a:r>
              <a:rPr lang="en-US" dirty="0" smtClean="0"/>
              <a:t> (L.) Lam., 0-700 m., </a:t>
            </a:r>
            <a:r>
              <a:rPr lang="en-US" dirty="0" err="1" smtClean="0"/>
              <a:t>Akdeniz</a:t>
            </a:r>
            <a:r>
              <a:rPr lang="en-US" dirty="0" smtClean="0"/>
              <a:t> </a:t>
            </a:r>
            <a:r>
              <a:rPr lang="en-US" dirty="0" err="1" smtClean="0"/>
              <a:t>elementi</a:t>
            </a:r>
            <a:endParaRPr lang="tr-TR" dirty="0" smtClean="0"/>
          </a:p>
          <a:p>
            <a:pPr algn="just" hangingPunct="0"/>
            <a:r>
              <a:rPr lang="en-US" i="1" dirty="0" err="1" smtClean="0"/>
              <a:t>Crucianella</a:t>
            </a:r>
            <a:r>
              <a:rPr lang="en-US" i="1" dirty="0" smtClean="0"/>
              <a:t> </a:t>
            </a:r>
            <a:r>
              <a:rPr lang="en-US" i="1" dirty="0" err="1" smtClean="0"/>
              <a:t>macrostachya</a:t>
            </a:r>
            <a:r>
              <a:rPr lang="en-US" dirty="0" smtClean="0"/>
              <a:t> </a:t>
            </a:r>
            <a:r>
              <a:rPr lang="en-US" dirty="0" err="1" smtClean="0"/>
              <a:t>Boiss</a:t>
            </a:r>
            <a:r>
              <a:rPr lang="en-US" dirty="0" smtClean="0"/>
              <a:t>., 0-1500 m., </a:t>
            </a:r>
            <a:r>
              <a:rPr lang="en-US" dirty="0" err="1" smtClean="0"/>
              <a:t>Doğu</a:t>
            </a:r>
            <a:r>
              <a:rPr lang="en-US" dirty="0" smtClean="0"/>
              <a:t> </a:t>
            </a:r>
            <a:r>
              <a:rPr lang="en-US" dirty="0" err="1" smtClean="0"/>
              <a:t>Akdeniz</a:t>
            </a:r>
            <a:r>
              <a:rPr lang="en-US" dirty="0" smtClean="0"/>
              <a:t> </a:t>
            </a:r>
            <a:r>
              <a:rPr lang="en-US" dirty="0" err="1" smtClean="0"/>
              <a:t>elementi</a:t>
            </a:r>
            <a:r>
              <a:rPr lang="en-US" dirty="0" smtClean="0"/>
              <a:t>.</a:t>
            </a:r>
            <a:endParaRPr lang="tr-TR" dirty="0" smtClean="0"/>
          </a:p>
          <a:p>
            <a:pPr hangingPunct="0">
              <a:buNone/>
            </a:pPr>
            <a:endParaRPr lang="tr-TR" dirty="0" smtClean="0"/>
          </a:p>
          <a:p>
            <a:endParaRPr lang="tr-TR" dirty="0"/>
          </a:p>
        </p:txBody>
      </p:sp>
    </p:spTree>
    <p:extLst>
      <p:ext uri="{BB962C8B-B14F-4D97-AF65-F5344CB8AC3E}">
        <p14:creationId xmlns:p14="http://schemas.microsoft.com/office/powerpoint/2010/main" val="186267198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81200" y="260648"/>
            <a:ext cx="8229600" cy="6408712"/>
          </a:xfrm>
        </p:spPr>
        <p:txBody>
          <a:bodyPr>
            <a:normAutofit fontScale="47500" lnSpcReduction="20000"/>
          </a:bodyPr>
          <a:lstStyle/>
          <a:p>
            <a:pPr algn="ctr" hangingPunct="0">
              <a:buNone/>
            </a:pPr>
            <a:r>
              <a:rPr lang="en-US" sz="3400" b="1" dirty="0">
                <a:solidFill>
                  <a:srgbClr val="7030A0"/>
                </a:solidFill>
              </a:rPr>
              <a:t>2.3.2. </a:t>
            </a:r>
            <a:r>
              <a:rPr lang="en-US" sz="3400" b="1" dirty="0" err="1">
                <a:solidFill>
                  <a:srgbClr val="7030A0"/>
                </a:solidFill>
              </a:rPr>
              <a:t>Yerleşim</a:t>
            </a:r>
            <a:r>
              <a:rPr lang="en-US" sz="3400" b="1" dirty="0">
                <a:solidFill>
                  <a:srgbClr val="7030A0"/>
                </a:solidFill>
              </a:rPr>
              <a:t> </a:t>
            </a:r>
            <a:r>
              <a:rPr lang="en-US" sz="3400" b="1" dirty="0" err="1">
                <a:solidFill>
                  <a:srgbClr val="7030A0"/>
                </a:solidFill>
              </a:rPr>
              <a:t>Alanı</a:t>
            </a:r>
            <a:r>
              <a:rPr lang="en-US" sz="3400" b="1" dirty="0">
                <a:solidFill>
                  <a:srgbClr val="7030A0"/>
                </a:solidFill>
              </a:rPr>
              <a:t> </a:t>
            </a:r>
            <a:r>
              <a:rPr lang="en-US" sz="3400" b="1" dirty="0" err="1">
                <a:solidFill>
                  <a:srgbClr val="7030A0"/>
                </a:solidFill>
              </a:rPr>
              <a:t>ve</a:t>
            </a:r>
            <a:r>
              <a:rPr lang="en-US" sz="3400" b="1" dirty="0">
                <a:solidFill>
                  <a:srgbClr val="7030A0"/>
                </a:solidFill>
              </a:rPr>
              <a:t> </a:t>
            </a:r>
            <a:r>
              <a:rPr lang="en-US" sz="3400" b="1" dirty="0" err="1">
                <a:solidFill>
                  <a:srgbClr val="7030A0"/>
                </a:solidFill>
              </a:rPr>
              <a:t>Yol</a:t>
            </a:r>
            <a:r>
              <a:rPr lang="en-US" sz="3400" b="1" dirty="0">
                <a:solidFill>
                  <a:srgbClr val="7030A0"/>
                </a:solidFill>
              </a:rPr>
              <a:t> </a:t>
            </a:r>
            <a:r>
              <a:rPr lang="en-US" sz="3400" b="1" dirty="0" err="1">
                <a:solidFill>
                  <a:srgbClr val="7030A0"/>
                </a:solidFill>
              </a:rPr>
              <a:t>Kenarlarının</a:t>
            </a:r>
            <a:r>
              <a:rPr lang="en-US" sz="3400" b="1" dirty="0">
                <a:solidFill>
                  <a:srgbClr val="7030A0"/>
                </a:solidFill>
              </a:rPr>
              <a:t> </a:t>
            </a:r>
            <a:r>
              <a:rPr lang="en-US" sz="3400" b="1" dirty="0" err="1">
                <a:solidFill>
                  <a:srgbClr val="7030A0"/>
                </a:solidFill>
              </a:rPr>
              <a:t>Karakteristik</a:t>
            </a:r>
            <a:r>
              <a:rPr lang="en-US" sz="3400" b="1" dirty="0">
                <a:solidFill>
                  <a:srgbClr val="7030A0"/>
                </a:solidFill>
              </a:rPr>
              <a:t> </a:t>
            </a:r>
            <a:r>
              <a:rPr lang="en-US" sz="3400" b="1" dirty="0" err="1">
                <a:solidFill>
                  <a:srgbClr val="7030A0"/>
                </a:solidFill>
              </a:rPr>
              <a:t>Bitkileri</a:t>
            </a:r>
            <a:endParaRPr lang="tr-TR" sz="3400" b="1" dirty="0">
              <a:solidFill>
                <a:srgbClr val="7030A0"/>
              </a:solidFill>
            </a:endParaRPr>
          </a:p>
          <a:p>
            <a:pPr algn="ctr" hangingPunct="0">
              <a:buNone/>
            </a:pPr>
            <a:endParaRPr lang="tr-TR" sz="3400" dirty="0">
              <a:solidFill>
                <a:srgbClr val="7030A0"/>
              </a:solidFill>
            </a:endParaRPr>
          </a:p>
          <a:p>
            <a:pPr hangingPunct="0"/>
            <a:r>
              <a:rPr lang="fr-FR" i="1" dirty="0" err="1" smtClean="0"/>
              <a:t>Fumaria</a:t>
            </a:r>
            <a:r>
              <a:rPr lang="fr-FR" i="1" dirty="0" smtClean="0"/>
              <a:t> </a:t>
            </a:r>
            <a:r>
              <a:rPr lang="fr-FR" i="1" dirty="0" err="1" smtClean="0"/>
              <a:t>vaillantii</a:t>
            </a:r>
            <a:r>
              <a:rPr lang="fr-FR" dirty="0" smtClean="0"/>
              <a:t> Lois., 360-1650 m.</a:t>
            </a:r>
            <a:endParaRPr lang="tr-TR" dirty="0" smtClean="0"/>
          </a:p>
          <a:p>
            <a:pPr hangingPunct="0"/>
            <a:r>
              <a:rPr lang="fr-FR" i="1" dirty="0" err="1" smtClean="0"/>
              <a:t>Sinapis</a:t>
            </a:r>
            <a:r>
              <a:rPr lang="fr-FR" i="1" dirty="0" smtClean="0"/>
              <a:t> </a:t>
            </a:r>
            <a:r>
              <a:rPr lang="fr-FR" i="1" dirty="0" err="1" smtClean="0"/>
              <a:t>arvensis</a:t>
            </a:r>
            <a:r>
              <a:rPr lang="fr-FR" dirty="0" smtClean="0"/>
              <a:t> L., 0-1800 m.</a:t>
            </a:r>
            <a:endParaRPr lang="tr-TR" dirty="0" smtClean="0"/>
          </a:p>
          <a:p>
            <a:pPr hangingPunct="0"/>
            <a:r>
              <a:rPr lang="en-US" i="1" dirty="0" err="1" smtClean="0"/>
              <a:t>Hirschfeldia</a:t>
            </a:r>
            <a:r>
              <a:rPr lang="en-US" i="1" dirty="0" smtClean="0"/>
              <a:t> </a:t>
            </a:r>
            <a:r>
              <a:rPr lang="en-US" i="1" dirty="0" err="1" smtClean="0"/>
              <a:t>incana</a:t>
            </a:r>
            <a:r>
              <a:rPr lang="en-US" dirty="0" smtClean="0"/>
              <a:t> (L.) Lag.-Foss., 0-900 m.</a:t>
            </a:r>
            <a:endParaRPr lang="tr-TR" dirty="0" smtClean="0"/>
          </a:p>
          <a:p>
            <a:pPr hangingPunct="0"/>
            <a:r>
              <a:rPr lang="en-US" i="1" dirty="0" err="1" smtClean="0"/>
              <a:t>Eruca</a:t>
            </a:r>
            <a:r>
              <a:rPr lang="en-US" i="1" dirty="0" smtClean="0"/>
              <a:t> sativa</a:t>
            </a:r>
            <a:r>
              <a:rPr lang="en-US" dirty="0" smtClean="0"/>
              <a:t> Miller, 0-200 m.</a:t>
            </a:r>
            <a:endParaRPr lang="tr-TR" dirty="0" smtClean="0"/>
          </a:p>
          <a:p>
            <a:pPr hangingPunct="0"/>
            <a:r>
              <a:rPr lang="en-US" i="1" dirty="0" err="1" smtClean="0"/>
              <a:t>Conringia</a:t>
            </a:r>
            <a:r>
              <a:rPr lang="en-US" i="1" dirty="0" smtClean="0"/>
              <a:t> </a:t>
            </a:r>
            <a:r>
              <a:rPr lang="en-US" i="1" dirty="0" err="1" smtClean="0"/>
              <a:t>orientalis</a:t>
            </a:r>
            <a:r>
              <a:rPr lang="en-US" dirty="0" smtClean="0"/>
              <a:t> (L.) </a:t>
            </a:r>
            <a:r>
              <a:rPr lang="en-US" dirty="0" err="1" smtClean="0"/>
              <a:t>Andrz</a:t>
            </a:r>
            <a:r>
              <a:rPr lang="en-US" dirty="0" smtClean="0"/>
              <a:t>., 50-2000 m.</a:t>
            </a:r>
            <a:endParaRPr lang="tr-TR" dirty="0" smtClean="0"/>
          </a:p>
          <a:p>
            <a:pPr hangingPunct="0"/>
            <a:r>
              <a:rPr lang="en-US" i="1" dirty="0" err="1" smtClean="0"/>
              <a:t>Conringia</a:t>
            </a:r>
            <a:r>
              <a:rPr lang="en-US" i="1" dirty="0" smtClean="0"/>
              <a:t> </a:t>
            </a:r>
            <a:r>
              <a:rPr lang="en-US" i="1" dirty="0" err="1" smtClean="0"/>
              <a:t>perfoliata</a:t>
            </a:r>
            <a:r>
              <a:rPr lang="en-US" dirty="0" smtClean="0"/>
              <a:t> (</a:t>
            </a:r>
            <a:r>
              <a:rPr lang="en-US" dirty="0" err="1" smtClean="0"/>
              <a:t>C.A.Meg</a:t>
            </a:r>
            <a:r>
              <a:rPr lang="en-US" dirty="0" smtClean="0"/>
              <a:t>.) Busch, 600-1300 m.</a:t>
            </a:r>
            <a:endParaRPr lang="tr-TR" dirty="0" smtClean="0"/>
          </a:p>
          <a:p>
            <a:pPr hangingPunct="0"/>
            <a:r>
              <a:rPr lang="en-US" i="1" dirty="0" err="1" smtClean="0"/>
              <a:t>Lepidium</a:t>
            </a:r>
            <a:r>
              <a:rPr lang="en-US" i="1" dirty="0" smtClean="0"/>
              <a:t> </a:t>
            </a:r>
            <a:r>
              <a:rPr lang="en-US" i="1" dirty="0" err="1" smtClean="0"/>
              <a:t>perfoliatum</a:t>
            </a:r>
            <a:r>
              <a:rPr lang="en-US" dirty="0" smtClean="0"/>
              <a:t> L., 0-1400 m.</a:t>
            </a:r>
            <a:endParaRPr lang="tr-TR" dirty="0" smtClean="0"/>
          </a:p>
          <a:p>
            <a:pPr hangingPunct="0"/>
            <a:r>
              <a:rPr lang="fr-FR" i="1" dirty="0" err="1" smtClean="0"/>
              <a:t>Cardaria</a:t>
            </a:r>
            <a:r>
              <a:rPr lang="fr-FR" i="1" dirty="0" smtClean="0"/>
              <a:t> </a:t>
            </a:r>
            <a:r>
              <a:rPr lang="fr-FR" i="1" dirty="0" err="1" smtClean="0"/>
              <a:t>draba</a:t>
            </a:r>
            <a:r>
              <a:rPr lang="fr-FR" dirty="0" smtClean="0"/>
              <a:t> (L.) </a:t>
            </a:r>
            <a:r>
              <a:rPr lang="fr-FR" dirty="0" err="1" smtClean="0"/>
              <a:t>Desv</a:t>
            </a:r>
            <a:r>
              <a:rPr lang="fr-FR" dirty="0" smtClean="0"/>
              <a:t>. </a:t>
            </a:r>
            <a:r>
              <a:rPr lang="fr-FR" dirty="0" err="1" smtClean="0"/>
              <a:t>subsp</a:t>
            </a:r>
            <a:r>
              <a:rPr lang="fr-FR" dirty="0" smtClean="0"/>
              <a:t>. </a:t>
            </a:r>
            <a:r>
              <a:rPr lang="fr-FR" i="1" dirty="0" err="1" smtClean="0"/>
              <a:t>chalepensis</a:t>
            </a:r>
            <a:r>
              <a:rPr lang="fr-FR" dirty="0" smtClean="0"/>
              <a:t> (L.) O.E.</a:t>
            </a:r>
            <a:r>
              <a:rPr lang="fr-FR" dirty="0" err="1" smtClean="0"/>
              <a:t>Schultz</a:t>
            </a:r>
            <a:r>
              <a:rPr lang="fr-FR" dirty="0" smtClean="0"/>
              <a:t>, 900-2000 m.</a:t>
            </a:r>
            <a:endParaRPr lang="tr-TR" dirty="0" smtClean="0"/>
          </a:p>
          <a:p>
            <a:pPr hangingPunct="0"/>
            <a:r>
              <a:rPr lang="fr-FR" i="1" dirty="0" err="1" smtClean="0"/>
              <a:t>Capsella</a:t>
            </a:r>
            <a:r>
              <a:rPr lang="fr-FR" i="1" dirty="0" smtClean="0"/>
              <a:t> </a:t>
            </a:r>
            <a:r>
              <a:rPr lang="fr-FR" i="1" dirty="0" err="1" smtClean="0"/>
              <a:t>bursa</a:t>
            </a:r>
            <a:r>
              <a:rPr lang="fr-FR" i="1" dirty="0" smtClean="0"/>
              <a:t>-</a:t>
            </a:r>
            <a:r>
              <a:rPr lang="fr-FR" i="1" dirty="0" err="1" smtClean="0"/>
              <a:t>pastoris</a:t>
            </a:r>
            <a:r>
              <a:rPr lang="fr-FR" dirty="0" smtClean="0"/>
              <a:t> (L.) </a:t>
            </a:r>
            <a:r>
              <a:rPr lang="en-US" dirty="0" err="1" smtClean="0"/>
              <a:t>Medik</a:t>
            </a:r>
            <a:r>
              <a:rPr lang="en-US" dirty="0" smtClean="0"/>
              <a:t>, 0-2000 m.</a:t>
            </a:r>
            <a:endParaRPr lang="tr-TR" dirty="0" smtClean="0"/>
          </a:p>
          <a:p>
            <a:pPr hangingPunct="0"/>
            <a:r>
              <a:rPr lang="en-US" i="1" dirty="0" err="1" smtClean="0"/>
              <a:t>Boreava</a:t>
            </a:r>
            <a:r>
              <a:rPr lang="en-US" i="1" dirty="0" smtClean="0"/>
              <a:t> </a:t>
            </a:r>
            <a:r>
              <a:rPr lang="en-US" i="1" dirty="0" err="1" smtClean="0"/>
              <a:t>orientalis</a:t>
            </a:r>
            <a:r>
              <a:rPr lang="en-US" dirty="0" smtClean="0"/>
              <a:t> </a:t>
            </a:r>
            <a:r>
              <a:rPr lang="en-US" dirty="0" err="1" smtClean="0"/>
              <a:t>jaub</a:t>
            </a:r>
            <a:r>
              <a:rPr lang="en-US" dirty="0" smtClean="0"/>
              <a:t>. &amp; </a:t>
            </a:r>
            <a:r>
              <a:rPr lang="en-US" dirty="0" err="1" smtClean="0"/>
              <a:t>Spach</a:t>
            </a:r>
            <a:r>
              <a:rPr lang="en-US" dirty="0" smtClean="0"/>
              <a:t>, 300-1600 m.</a:t>
            </a:r>
            <a:endParaRPr lang="tr-TR" dirty="0" smtClean="0"/>
          </a:p>
          <a:p>
            <a:pPr hangingPunct="0"/>
            <a:r>
              <a:rPr lang="en-US" i="1" dirty="0" err="1" smtClean="0"/>
              <a:t>Malcolmia</a:t>
            </a:r>
            <a:r>
              <a:rPr lang="en-US" i="1" dirty="0" smtClean="0"/>
              <a:t> </a:t>
            </a:r>
            <a:r>
              <a:rPr lang="en-US" i="1" dirty="0" err="1" smtClean="0"/>
              <a:t>africana</a:t>
            </a:r>
            <a:r>
              <a:rPr lang="en-US" dirty="0" smtClean="0"/>
              <a:t> (L.) </a:t>
            </a:r>
            <a:r>
              <a:rPr lang="en-US" dirty="0" err="1" smtClean="0"/>
              <a:t>R.Br</a:t>
            </a:r>
            <a:r>
              <a:rPr lang="en-US" dirty="0" smtClean="0"/>
              <a:t>., 0-2800 m.</a:t>
            </a:r>
            <a:endParaRPr lang="tr-TR" dirty="0" smtClean="0"/>
          </a:p>
          <a:p>
            <a:pPr hangingPunct="0"/>
            <a:r>
              <a:rPr lang="en-US" i="1" dirty="0" err="1" smtClean="0"/>
              <a:t>Sisymbrium</a:t>
            </a:r>
            <a:r>
              <a:rPr lang="en-US" i="1" dirty="0" smtClean="0"/>
              <a:t> </a:t>
            </a:r>
            <a:r>
              <a:rPr lang="en-US" i="1" dirty="0" err="1" smtClean="0"/>
              <a:t>officinale</a:t>
            </a:r>
            <a:r>
              <a:rPr lang="en-US" dirty="0" smtClean="0"/>
              <a:t> (L.) </a:t>
            </a:r>
            <a:r>
              <a:rPr lang="en-US" dirty="0" err="1" smtClean="0"/>
              <a:t>Scop</a:t>
            </a:r>
            <a:r>
              <a:rPr lang="en-US" dirty="0" smtClean="0"/>
              <a:t>., 0-1000 m.</a:t>
            </a:r>
            <a:endParaRPr lang="tr-TR" dirty="0" smtClean="0"/>
          </a:p>
          <a:p>
            <a:pPr hangingPunct="0"/>
            <a:r>
              <a:rPr lang="en-US" i="1" dirty="0" err="1" smtClean="0"/>
              <a:t>Sisymbrium</a:t>
            </a:r>
            <a:r>
              <a:rPr lang="en-US" i="1" dirty="0" smtClean="0"/>
              <a:t> </a:t>
            </a:r>
            <a:r>
              <a:rPr lang="en-US" i="1" dirty="0" err="1" smtClean="0"/>
              <a:t>orientale</a:t>
            </a:r>
            <a:r>
              <a:rPr lang="en-US" i="1" dirty="0" smtClean="0"/>
              <a:t> </a:t>
            </a:r>
            <a:r>
              <a:rPr lang="en-US" dirty="0" smtClean="0"/>
              <a:t>L., 0-900 m.</a:t>
            </a:r>
            <a:endParaRPr lang="tr-TR" dirty="0" smtClean="0"/>
          </a:p>
          <a:p>
            <a:pPr hangingPunct="0"/>
            <a:r>
              <a:rPr lang="en-US" i="1" dirty="0" err="1" smtClean="0"/>
              <a:t>Sisymbrium</a:t>
            </a:r>
            <a:r>
              <a:rPr lang="en-US" i="1" dirty="0" smtClean="0"/>
              <a:t> </a:t>
            </a:r>
            <a:r>
              <a:rPr lang="en-US" i="1" dirty="0" err="1" smtClean="0"/>
              <a:t>loeselii</a:t>
            </a:r>
            <a:r>
              <a:rPr lang="en-US" dirty="0" smtClean="0"/>
              <a:t> L., 0-1800 m.</a:t>
            </a:r>
            <a:endParaRPr lang="tr-TR" dirty="0" smtClean="0"/>
          </a:p>
          <a:p>
            <a:pPr hangingPunct="0"/>
            <a:r>
              <a:rPr lang="en-US" i="1" dirty="0" err="1" smtClean="0"/>
              <a:t>Descurainia</a:t>
            </a:r>
            <a:r>
              <a:rPr lang="en-US" i="1" dirty="0" smtClean="0"/>
              <a:t> </a:t>
            </a:r>
            <a:r>
              <a:rPr lang="en-US" i="1" dirty="0" err="1" smtClean="0"/>
              <a:t>sophia</a:t>
            </a:r>
            <a:r>
              <a:rPr lang="en-US" dirty="0" smtClean="0"/>
              <a:t> (L.) Webb. Ex </a:t>
            </a:r>
            <a:r>
              <a:rPr lang="en-US" dirty="0" err="1" smtClean="0"/>
              <a:t>Prantl</a:t>
            </a:r>
            <a:r>
              <a:rPr lang="en-US" dirty="0" smtClean="0"/>
              <a:t>, 300-1700 m.</a:t>
            </a:r>
            <a:endParaRPr lang="tr-TR" dirty="0" smtClean="0"/>
          </a:p>
          <a:p>
            <a:pPr hangingPunct="0"/>
            <a:r>
              <a:rPr lang="en-US" i="1" dirty="0" smtClean="0"/>
              <a:t>Reseda </a:t>
            </a:r>
            <a:r>
              <a:rPr lang="en-US" i="1" dirty="0" err="1" smtClean="0"/>
              <a:t>lutea</a:t>
            </a:r>
            <a:r>
              <a:rPr lang="en-US" dirty="0" smtClean="0"/>
              <a:t> L. var. </a:t>
            </a:r>
            <a:r>
              <a:rPr lang="en-US" i="1" dirty="0" err="1" smtClean="0"/>
              <a:t>lutea</a:t>
            </a:r>
            <a:r>
              <a:rPr lang="en-US" dirty="0" smtClean="0"/>
              <a:t>, 0-1200 m.</a:t>
            </a:r>
            <a:endParaRPr lang="tr-TR" dirty="0" smtClean="0"/>
          </a:p>
          <a:p>
            <a:pPr hangingPunct="0"/>
            <a:r>
              <a:rPr lang="en-US" i="1" dirty="0" err="1" smtClean="0"/>
              <a:t>Polygonum</a:t>
            </a:r>
            <a:r>
              <a:rPr lang="en-US" i="1" dirty="0" smtClean="0"/>
              <a:t> </a:t>
            </a:r>
            <a:r>
              <a:rPr lang="en-US" i="1" dirty="0" err="1" smtClean="0"/>
              <a:t>cognatum</a:t>
            </a:r>
            <a:r>
              <a:rPr lang="en-US" dirty="0" smtClean="0"/>
              <a:t> </a:t>
            </a:r>
            <a:r>
              <a:rPr lang="en-US" dirty="0" err="1" smtClean="0"/>
              <a:t>Meissn</a:t>
            </a:r>
            <a:r>
              <a:rPr lang="en-US" dirty="0" smtClean="0"/>
              <a:t>., 720-3000 m.</a:t>
            </a:r>
            <a:endParaRPr lang="tr-TR" dirty="0" smtClean="0"/>
          </a:p>
          <a:p>
            <a:pPr hangingPunct="0"/>
            <a:r>
              <a:rPr lang="en-US" i="1" dirty="0" err="1" smtClean="0"/>
              <a:t>Polygonum</a:t>
            </a:r>
            <a:r>
              <a:rPr lang="en-US" i="1" dirty="0" smtClean="0"/>
              <a:t> </a:t>
            </a:r>
            <a:r>
              <a:rPr lang="en-US" i="1" dirty="0" err="1" smtClean="0"/>
              <a:t>bellardii</a:t>
            </a:r>
            <a:r>
              <a:rPr lang="en-US" dirty="0" smtClean="0"/>
              <a:t> All., 500-1800 m.</a:t>
            </a:r>
            <a:endParaRPr lang="tr-TR" dirty="0" smtClean="0"/>
          </a:p>
          <a:p>
            <a:pPr hangingPunct="0"/>
            <a:r>
              <a:rPr lang="en-US" i="1" dirty="0" err="1" smtClean="0"/>
              <a:t>Chenopodium</a:t>
            </a:r>
            <a:r>
              <a:rPr lang="en-US" i="1" dirty="0" smtClean="0"/>
              <a:t> </a:t>
            </a:r>
            <a:r>
              <a:rPr lang="en-US" i="1" dirty="0" err="1" smtClean="0"/>
              <a:t>foliosum</a:t>
            </a:r>
            <a:r>
              <a:rPr lang="en-US" dirty="0" smtClean="0"/>
              <a:t> (</a:t>
            </a:r>
            <a:r>
              <a:rPr lang="en-US" dirty="0" err="1" smtClean="0"/>
              <a:t>Moench</a:t>
            </a:r>
            <a:r>
              <a:rPr lang="en-US" dirty="0" smtClean="0"/>
              <a:t>.) </a:t>
            </a:r>
            <a:r>
              <a:rPr lang="en-US" dirty="0" err="1" smtClean="0"/>
              <a:t>Aschers</a:t>
            </a:r>
            <a:r>
              <a:rPr lang="en-US" dirty="0" smtClean="0"/>
              <a:t>, 1200-1800 m.</a:t>
            </a:r>
            <a:endParaRPr lang="tr-TR" dirty="0" smtClean="0"/>
          </a:p>
          <a:p>
            <a:pPr hangingPunct="0"/>
            <a:r>
              <a:rPr lang="en-US" i="1" dirty="0" err="1" smtClean="0"/>
              <a:t>Chenopodium</a:t>
            </a:r>
            <a:r>
              <a:rPr lang="en-US" i="1" dirty="0" smtClean="0"/>
              <a:t> </a:t>
            </a:r>
            <a:r>
              <a:rPr lang="en-US" dirty="0" smtClean="0"/>
              <a:t>album L. subsp. </a:t>
            </a:r>
            <a:r>
              <a:rPr lang="en-US" i="1" dirty="0" smtClean="0"/>
              <a:t>album</a:t>
            </a:r>
            <a:r>
              <a:rPr lang="en-US" dirty="0" smtClean="0"/>
              <a:t> var. </a:t>
            </a:r>
            <a:r>
              <a:rPr lang="en-US" i="1" dirty="0" smtClean="0"/>
              <a:t>album</a:t>
            </a:r>
            <a:r>
              <a:rPr lang="en-US" dirty="0" smtClean="0"/>
              <a:t>, 0-2000 m.</a:t>
            </a:r>
            <a:endParaRPr lang="tr-TR" dirty="0" smtClean="0"/>
          </a:p>
          <a:p>
            <a:endParaRPr lang="tr-TR" dirty="0"/>
          </a:p>
        </p:txBody>
      </p:sp>
    </p:spTree>
    <p:extLst>
      <p:ext uri="{BB962C8B-B14F-4D97-AF65-F5344CB8AC3E}">
        <p14:creationId xmlns:p14="http://schemas.microsoft.com/office/powerpoint/2010/main" val="304930786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75520" y="692696"/>
            <a:ext cx="8640960" cy="5760640"/>
          </a:xfrm>
        </p:spPr>
        <p:txBody>
          <a:bodyPr numCol="2">
            <a:normAutofit fontScale="40000" lnSpcReduction="20000"/>
          </a:bodyPr>
          <a:lstStyle/>
          <a:p>
            <a:pPr hangingPunct="0"/>
            <a:r>
              <a:rPr lang="en-US" i="1" dirty="0" err="1" smtClean="0"/>
              <a:t>Atriplex</a:t>
            </a:r>
            <a:r>
              <a:rPr lang="en-US" i="1" dirty="0" smtClean="0"/>
              <a:t> </a:t>
            </a:r>
            <a:r>
              <a:rPr lang="en-US" i="1" dirty="0" err="1" smtClean="0"/>
              <a:t>rosea</a:t>
            </a:r>
            <a:r>
              <a:rPr lang="en-US" dirty="0" smtClean="0"/>
              <a:t> L., 0-1000 m.</a:t>
            </a:r>
            <a:endParaRPr lang="tr-TR" dirty="0" smtClean="0"/>
          </a:p>
          <a:p>
            <a:pPr hangingPunct="0"/>
            <a:r>
              <a:rPr lang="en-US" i="1" dirty="0" err="1" smtClean="0"/>
              <a:t>Amaranthus</a:t>
            </a:r>
            <a:r>
              <a:rPr lang="en-US" i="1" dirty="0" smtClean="0"/>
              <a:t> </a:t>
            </a:r>
            <a:r>
              <a:rPr lang="en-US" i="1" dirty="0" err="1" smtClean="0"/>
              <a:t>retroflexus</a:t>
            </a:r>
            <a:r>
              <a:rPr lang="en-US" dirty="0" smtClean="0"/>
              <a:t> L., 0-1900 m.</a:t>
            </a:r>
            <a:endParaRPr lang="tr-TR" dirty="0" smtClean="0"/>
          </a:p>
          <a:p>
            <a:pPr hangingPunct="0"/>
            <a:r>
              <a:rPr lang="en-US" i="1" dirty="0" err="1" smtClean="0"/>
              <a:t>Amaranthus</a:t>
            </a:r>
            <a:r>
              <a:rPr lang="en-US" i="1" dirty="0" smtClean="0"/>
              <a:t> </a:t>
            </a:r>
            <a:r>
              <a:rPr lang="en-US" i="1" dirty="0" err="1" smtClean="0"/>
              <a:t>albus</a:t>
            </a:r>
            <a:r>
              <a:rPr lang="en-US" dirty="0" smtClean="0"/>
              <a:t> L., 0-1000 m.</a:t>
            </a:r>
            <a:endParaRPr lang="tr-TR" dirty="0" smtClean="0"/>
          </a:p>
          <a:p>
            <a:pPr hangingPunct="0"/>
            <a:r>
              <a:rPr lang="en-US" i="1" dirty="0" err="1" smtClean="0"/>
              <a:t>Malva</a:t>
            </a:r>
            <a:r>
              <a:rPr lang="en-US" i="1" dirty="0" smtClean="0"/>
              <a:t> </a:t>
            </a:r>
            <a:r>
              <a:rPr lang="en-US" i="1" dirty="0" err="1" smtClean="0"/>
              <a:t>neglecta</a:t>
            </a:r>
            <a:r>
              <a:rPr lang="en-US" dirty="0" smtClean="0"/>
              <a:t> </a:t>
            </a:r>
            <a:r>
              <a:rPr lang="en-US" dirty="0" err="1" smtClean="0"/>
              <a:t>Wallr</a:t>
            </a:r>
            <a:r>
              <a:rPr lang="en-US" dirty="0" smtClean="0"/>
              <a:t>., 0-2000 m.</a:t>
            </a:r>
            <a:endParaRPr lang="tr-TR" dirty="0" smtClean="0"/>
          </a:p>
          <a:p>
            <a:pPr hangingPunct="0"/>
            <a:r>
              <a:rPr lang="en-US" i="1" dirty="0" err="1" smtClean="0"/>
              <a:t>Alcea</a:t>
            </a:r>
            <a:r>
              <a:rPr lang="en-US" i="1" dirty="0" smtClean="0"/>
              <a:t> </a:t>
            </a:r>
            <a:r>
              <a:rPr lang="en-US" i="1" dirty="0" err="1" smtClean="0"/>
              <a:t>pallida</a:t>
            </a:r>
            <a:r>
              <a:rPr lang="en-US" dirty="0" smtClean="0"/>
              <a:t> </a:t>
            </a:r>
            <a:r>
              <a:rPr lang="en-US" dirty="0" err="1" smtClean="0"/>
              <a:t>Waldst</a:t>
            </a:r>
            <a:r>
              <a:rPr lang="en-US" dirty="0" smtClean="0"/>
              <a:t>. &amp; Kit.</a:t>
            </a:r>
            <a:endParaRPr lang="tr-TR" dirty="0" smtClean="0"/>
          </a:p>
          <a:p>
            <a:pPr hangingPunct="0"/>
            <a:r>
              <a:rPr lang="en-US" i="1" dirty="0" err="1" smtClean="0"/>
              <a:t>Linum</a:t>
            </a:r>
            <a:r>
              <a:rPr lang="en-US" i="1" dirty="0" smtClean="0"/>
              <a:t> </a:t>
            </a:r>
            <a:r>
              <a:rPr lang="en-US" i="1" dirty="0" err="1" smtClean="0"/>
              <a:t>austriacum</a:t>
            </a:r>
            <a:r>
              <a:rPr lang="en-US" dirty="0" smtClean="0"/>
              <a:t> L. subsp. </a:t>
            </a:r>
            <a:r>
              <a:rPr lang="en-US" i="1" dirty="0" err="1" smtClean="0"/>
              <a:t>austriacum</a:t>
            </a:r>
            <a:r>
              <a:rPr lang="en-US" dirty="0" smtClean="0"/>
              <a:t>, 0-1800 m.</a:t>
            </a:r>
            <a:endParaRPr lang="tr-TR" dirty="0" smtClean="0"/>
          </a:p>
          <a:p>
            <a:pPr hangingPunct="0"/>
            <a:r>
              <a:rPr lang="en-US" i="1" dirty="0" err="1" smtClean="0"/>
              <a:t>Erodium</a:t>
            </a:r>
            <a:r>
              <a:rPr lang="en-US" i="1" dirty="0" smtClean="0"/>
              <a:t> </a:t>
            </a:r>
            <a:r>
              <a:rPr lang="en-US" i="1" dirty="0" err="1" smtClean="0"/>
              <a:t>ciconium</a:t>
            </a:r>
            <a:r>
              <a:rPr lang="en-US" dirty="0" smtClean="0"/>
              <a:t> (L.) </a:t>
            </a:r>
            <a:r>
              <a:rPr lang="en-US" dirty="0" err="1" smtClean="0"/>
              <a:t>L’Herit</a:t>
            </a:r>
            <a:r>
              <a:rPr lang="en-US" dirty="0" smtClean="0"/>
              <a:t>, 0-1500 m.</a:t>
            </a:r>
            <a:endParaRPr lang="tr-TR" dirty="0" smtClean="0"/>
          </a:p>
          <a:p>
            <a:pPr hangingPunct="0"/>
            <a:r>
              <a:rPr lang="en-US" i="1" dirty="0" err="1" smtClean="0"/>
              <a:t>Erodium</a:t>
            </a:r>
            <a:r>
              <a:rPr lang="en-US" i="1" dirty="0" smtClean="0"/>
              <a:t> </a:t>
            </a:r>
            <a:r>
              <a:rPr lang="en-US" i="1" dirty="0" err="1" smtClean="0"/>
              <a:t>cicutarium</a:t>
            </a:r>
            <a:r>
              <a:rPr lang="en-US" dirty="0" smtClean="0"/>
              <a:t> (L.) </a:t>
            </a:r>
            <a:r>
              <a:rPr lang="fr-FR" dirty="0" smtClean="0"/>
              <a:t>L’</a:t>
            </a:r>
            <a:r>
              <a:rPr lang="fr-FR" dirty="0" err="1" smtClean="0"/>
              <a:t>Herit</a:t>
            </a:r>
            <a:r>
              <a:rPr lang="fr-FR" dirty="0" smtClean="0"/>
              <a:t> </a:t>
            </a:r>
            <a:r>
              <a:rPr lang="fr-FR" dirty="0" err="1" smtClean="0"/>
              <a:t>subsp</a:t>
            </a:r>
            <a:r>
              <a:rPr lang="fr-FR" dirty="0" smtClean="0"/>
              <a:t>. </a:t>
            </a:r>
            <a:r>
              <a:rPr lang="fr-FR" i="1" dirty="0" err="1" smtClean="0"/>
              <a:t>cicutarium</a:t>
            </a:r>
            <a:r>
              <a:rPr lang="fr-FR" dirty="0" smtClean="0"/>
              <a:t>, 0-2000 m.</a:t>
            </a:r>
            <a:endParaRPr lang="tr-TR" dirty="0" smtClean="0"/>
          </a:p>
          <a:p>
            <a:pPr hangingPunct="0"/>
            <a:r>
              <a:rPr lang="fr-FR" i="1" dirty="0" err="1" smtClean="0"/>
              <a:t>Tribulus</a:t>
            </a:r>
            <a:r>
              <a:rPr lang="fr-FR" i="1" dirty="0" smtClean="0"/>
              <a:t> </a:t>
            </a:r>
            <a:r>
              <a:rPr lang="fr-FR" i="1" dirty="0" err="1" smtClean="0"/>
              <a:t>terrestris</a:t>
            </a:r>
            <a:r>
              <a:rPr lang="fr-FR" dirty="0" smtClean="0"/>
              <a:t> L., 0-1200 m.</a:t>
            </a:r>
            <a:endParaRPr lang="tr-TR" dirty="0" smtClean="0"/>
          </a:p>
          <a:p>
            <a:pPr hangingPunct="0"/>
            <a:r>
              <a:rPr lang="fr-FR" i="1" dirty="0" err="1" smtClean="0"/>
              <a:t>Astragalus</a:t>
            </a:r>
            <a:r>
              <a:rPr lang="fr-FR" i="1" dirty="0" smtClean="0"/>
              <a:t> </a:t>
            </a:r>
            <a:r>
              <a:rPr lang="fr-FR" i="1" dirty="0" err="1" smtClean="0"/>
              <a:t>hamosus</a:t>
            </a:r>
            <a:r>
              <a:rPr lang="fr-FR" dirty="0" smtClean="0"/>
              <a:t> L., 0-1300 m.</a:t>
            </a:r>
            <a:endParaRPr lang="tr-TR" dirty="0" smtClean="0"/>
          </a:p>
          <a:p>
            <a:pPr hangingPunct="0"/>
            <a:r>
              <a:rPr lang="en-US" i="1" dirty="0" err="1" smtClean="0"/>
              <a:t>Melilotus</a:t>
            </a:r>
            <a:r>
              <a:rPr lang="en-US" i="1" dirty="0" smtClean="0"/>
              <a:t> </a:t>
            </a:r>
            <a:r>
              <a:rPr lang="en-US" i="1" dirty="0" err="1" smtClean="0"/>
              <a:t>officinalis</a:t>
            </a:r>
            <a:r>
              <a:rPr lang="en-US" dirty="0" smtClean="0"/>
              <a:t> (L.) </a:t>
            </a:r>
            <a:r>
              <a:rPr lang="en-US" dirty="0" err="1" smtClean="0"/>
              <a:t>Desr</a:t>
            </a:r>
            <a:r>
              <a:rPr lang="en-US" dirty="0" smtClean="0"/>
              <a:t>., 0-1750 m.</a:t>
            </a:r>
            <a:endParaRPr lang="tr-TR" dirty="0" smtClean="0"/>
          </a:p>
          <a:p>
            <a:pPr hangingPunct="0"/>
            <a:r>
              <a:rPr lang="en-US" i="1" dirty="0" err="1" smtClean="0"/>
              <a:t>Medicago</a:t>
            </a:r>
            <a:r>
              <a:rPr lang="en-US" i="1" dirty="0" smtClean="0"/>
              <a:t> </a:t>
            </a:r>
            <a:r>
              <a:rPr lang="en-US" i="1" dirty="0" err="1" smtClean="0"/>
              <a:t>orbicularis</a:t>
            </a:r>
            <a:r>
              <a:rPr lang="en-US" dirty="0" smtClean="0"/>
              <a:t> (L.) Bart., 0-900 m.</a:t>
            </a:r>
            <a:endParaRPr lang="tr-TR" dirty="0" smtClean="0"/>
          </a:p>
          <a:p>
            <a:pPr hangingPunct="0"/>
            <a:r>
              <a:rPr lang="en-US" i="1" dirty="0" err="1" smtClean="0"/>
              <a:t>Medicago</a:t>
            </a:r>
            <a:r>
              <a:rPr lang="en-US" i="1" dirty="0" smtClean="0"/>
              <a:t> sativa</a:t>
            </a:r>
            <a:r>
              <a:rPr lang="en-US" dirty="0" smtClean="0"/>
              <a:t> L. subsp. </a:t>
            </a:r>
            <a:r>
              <a:rPr lang="en-US" i="1" dirty="0" smtClean="0"/>
              <a:t>sativa</a:t>
            </a:r>
            <a:r>
              <a:rPr lang="en-US" dirty="0" smtClean="0"/>
              <a:t>, 0-2500 m.</a:t>
            </a:r>
            <a:endParaRPr lang="tr-TR" dirty="0" smtClean="0"/>
          </a:p>
          <a:p>
            <a:pPr hangingPunct="0"/>
            <a:r>
              <a:rPr lang="en-US" i="1" dirty="0" err="1" smtClean="0"/>
              <a:t>Medicago</a:t>
            </a:r>
            <a:r>
              <a:rPr lang="en-US" i="1" dirty="0" smtClean="0"/>
              <a:t> </a:t>
            </a:r>
            <a:r>
              <a:rPr lang="en-US" i="1" dirty="0" err="1" smtClean="0"/>
              <a:t>rigidula</a:t>
            </a:r>
            <a:r>
              <a:rPr lang="en-US" dirty="0" smtClean="0"/>
              <a:t> (L.) All. var. </a:t>
            </a:r>
            <a:r>
              <a:rPr lang="en-US" i="1" dirty="0" err="1" smtClean="0"/>
              <a:t>rigidula</a:t>
            </a:r>
            <a:r>
              <a:rPr lang="en-US" dirty="0" smtClean="0"/>
              <a:t>, 0-1800 m.</a:t>
            </a:r>
            <a:endParaRPr lang="tr-TR" dirty="0" smtClean="0"/>
          </a:p>
          <a:p>
            <a:pPr hangingPunct="0"/>
            <a:r>
              <a:rPr lang="fr-FR" i="1" dirty="0" err="1" smtClean="0"/>
              <a:t>Coronilla</a:t>
            </a:r>
            <a:r>
              <a:rPr lang="fr-FR" i="1" dirty="0" smtClean="0"/>
              <a:t> </a:t>
            </a:r>
            <a:r>
              <a:rPr lang="fr-FR" i="1" dirty="0" err="1" smtClean="0"/>
              <a:t>scorpioides</a:t>
            </a:r>
            <a:r>
              <a:rPr lang="fr-FR" dirty="0" smtClean="0"/>
              <a:t> (L.) Koch, 0-1000 m.</a:t>
            </a:r>
            <a:endParaRPr lang="tr-TR" dirty="0" smtClean="0"/>
          </a:p>
          <a:p>
            <a:pPr hangingPunct="0"/>
            <a:r>
              <a:rPr lang="fr-FR" i="1" dirty="0" smtClean="0"/>
              <a:t>Caucalis </a:t>
            </a:r>
            <a:r>
              <a:rPr lang="fr-FR" i="1" dirty="0" err="1" smtClean="0"/>
              <a:t>plathycarpos</a:t>
            </a:r>
            <a:r>
              <a:rPr lang="fr-FR" dirty="0" smtClean="0"/>
              <a:t> L., 0-2200 m.</a:t>
            </a:r>
            <a:endParaRPr lang="tr-TR" dirty="0" smtClean="0"/>
          </a:p>
          <a:p>
            <a:pPr hangingPunct="0"/>
            <a:r>
              <a:rPr lang="fr-FR" i="1" dirty="0" smtClean="0"/>
              <a:t>Daucus </a:t>
            </a:r>
            <a:r>
              <a:rPr lang="fr-FR" i="1" dirty="0" err="1" smtClean="0"/>
              <a:t>corota</a:t>
            </a:r>
            <a:r>
              <a:rPr lang="fr-FR" dirty="0" smtClean="0"/>
              <a:t> L., 0-2000 m.</a:t>
            </a:r>
            <a:endParaRPr lang="tr-TR" dirty="0" smtClean="0"/>
          </a:p>
          <a:p>
            <a:pPr hangingPunct="0"/>
            <a:r>
              <a:rPr lang="fr-FR" i="1" dirty="0" err="1" smtClean="0"/>
              <a:t>Valerianella</a:t>
            </a:r>
            <a:r>
              <a:rPr lang="fr-FR" i="1" dirty="0" smtClean="0"/>
              <a:t> </a:t>
            </a:r>
            <a:r>
              <a:rPr lang="fr-FR" i="1" dirty="0" err="1" smtClean="0"/>
              <a:t>coronata</a:t>
            </a:r>
            <a:r>
              <a:rPr lang="fr-FR" dirty="0" smtClean="0"/>
              <a:t> (L.) DC., 300-1800 m.</a:t>
            </a:r>
            <a:endParaRPr lang="tr-TR" dirty="0" smtClean="0"/>
          </a:p>
          <a:p>
            <a:pPr hangingPunct="0"/>
            <a:r>
              <a:rPr lang="fr-FR" i="1" dirty="0" err="1" smtClean="0"/>
              <a:t>Pterocephalus</a:t>
            </a:r>
            <a:r>
              <a:rPr lang="fr-FR" i="1" dirty="0" smtClean="0"/>
              <a:t> </a:t>
            </a:r>
            <a:r>
              <a:rPr lang="fr-FR" i="1" dirty="0" err="1" smtClean="0"/>
              <a:t>plumosus</a:t>
            </a:r>
            <a:r>
              <a:rPr lang="fr-FR" dirty="0" smtClean="0"/>
              <a:t> (L.) </a:t>
            </a:r>
            <a:r>
              <a:rPr lang="en-US" dirty="0" smtClean="0"/>
              <a:t>Coulter, 0-1700 m.</a:t>
            </a:r>
            <a:endParaRPr lang="tr-TR" dirty="0" smtClean="0"/>
          </a:p>
          <a:p>
            <a:pPr hangingPunct="0"/>
            <a:r>
              <a:rPr lang="en-US" i="1" dirty="0" smtClean="0"/>
              <a:t>Xanthium </a:t>
            </a:r>
            <a:r>
              <a:rPr lang="en-US" i="1" dirty="0" err="1" smtClean="0"/>
              <a:t>spinosum</a:t>
            </a:r>
            <a:r>
              <a:rPr lang="en-US" dirty="0" smtClean="0"/>
              <a:t> L., 10-1750 m.</a:t>
            </a:r>
            <a:endParaRPr lang="tr-TR" dirty="0" smtClean="0"/>
          </a:p>
          <a:p>
            <a:pPr hangingPunct="0"/>
            <a:endParaRPr lang="tr-TR" i="1" dirty="0" smtClean="0"/>
          </a:p>
          <a:p>
            <a:pPr hangingPunct="0">
              <a:buNone/>
            </a:pPr>
            <a:endParaRPr lang="tr-TR" i="1" dirty="0" smtClean="0"/>
          </a:p>
          <a:p>
            <a:pPr hangingPunct="0"/>
            <a:r>
              <a:rPr lang="en-US" i="1" dirty="0" smtClean="0"/>
              <a:t>Xanthium </a:t>
            </a:r>
            <a:r>
              <a:rPr lang="en-US" i="1" dirty="0" err="1" smtClean="0"/>
              <a:t>strumarium</a:t>
            </a:r>
            <a:r>
              <a:rPr lang="en-US" dirty="0" smtClean="0"/>
              <a:t> L. subsp. </a:t>
            </a:r>
            <a:r>
              <a:rPr lang="en-US" i="1" dirty="0" err="1" smtClean="0"/>
              <a:t>cavanillesii</a:t>
            </a:r>
            <a:r>
              <a:rPr lang="en-US" dirty="0" smtClean="0"/>
              <a:t> (</a:t>
            </a:r>
            <a:r>
              <a:rPr lang="en-US" dirty="0" err="1" smtClean="0"/>
              <a:t>Schovw</a:t>
            </a:r>
            <a:r>
              <a:rPr lang="en-US" dirty="0" smtClean="0"/>
              <a:t>) </a:t>
            </a:r>
            <a:r>
              <a:rPr lang="en-US" dirty="0" err="1" smtClean="0"/>
              <a:t>D.Lave</a:t>
            </a:r>
            <a:r>
              <a:rPr lang="en-US" dirty="0" smtClean="0"/>
              <a:t> &amp; P. </a:t>
            </a:r>
            <a:r>
              <a:rPr lang="en-US" dirty="0" err="1" smtClean="0"/>
              <a:t>Danserzau</a:t>
            </a:r>
            <a:r>
              <a:rPr lang="en-US" dirty="0" smtClean="0"/>
              <a:t>, 0-950 m.</a:t>
            </a:r>
            <a:endParaRPr lang="tr-TR" i="1" dirty="0" smtClean="0"/>
          </a:p>
          <a:p>
            <a:pPr hangingPunct="0"/>
            <a:r>
              <a:rPr lang="en-US" i="1" dirty="0" err="1" smtClean="0"/>
              <a:t>Anthemis</a:t>
            </a:r>
            <a:r>
              <a:rPr lang="en-US" i="1" dirty="0" smtClean="0"/>
              <a:t> </a:t>
            </a:r>
            <a:r>
              <a:rPr lang="en-US" i="1" dirty="0" err="1" smtClean="0"/>
              <a:t>cotula</a:t>
            </a:r>
            <a:r>
              <a:rPr lang="en-US" dirty="0" smtClean="0"/>
              <a:t> L., 0-1300 m.</a:t>
            </a:r>
            <a:endParaRPr lang="tr-TR" dirty="0" smtClean="0"/>
          </a:p>
          <a:p>
            <a:pPr hangingPunct="0"/>
            <a:r>
              <a:rPr lang="en-US" i="1" dirty="0" err="1" smtClean="0"/>
              <a:t>Cirsium</a:t>
            </a:r>
            <a:r>
              <a:rPr lang="en-US" i="1" dirty="0" smtClean="0"/>
              <a:t> </a:t>
            </a:r>
            <a:r>
              <a:rPr lang="en-US" i="1" dirty="0" err="1" smtClean="0"/>
              <a:t>arvense</a:t>
            </a:r>
            <a:r>
              <a:rPr lang="en-US" dirty="0" smtClean="0"/>
              <a:t> (L.) </a:t>
            </a:r>
            <a:r>
              <a:rPr lang="en-US" dirty="0" err="1" smtClean="0"/>
              <a:t>Scop</a:t>
            </a:r>
            <a:r>
              <a:rPr lang="en-US" dirty="0" smtClean="0"/>
              <a:t>. subsp. </a:t>
            </a:r>
            <a:r>
              <a:rPr lang="en-US" i="1" dirty="0" err="1" smtClean="0"/>
              <a:t>vestitum</a:t>
            </a:r>
            <a:r>
              <a:rPr lang="en-US" dirty="0" smtClean="0"/>
              <a:t> (</a:t>
            </a:r>
            <a:r>
              <a:rPr lang="en-US" dirty="0" err="1" smtClean="0"/>
              <a:t>Wimmer</a:t>
            </a:r>
            <a:r>
              <a:rPr lang="en-US" dirty="0" smtClean="0"/>
              <a:t> &amp; Grab.) </a:t>
            </a:r>
            <a:r>
              <a:rPr lang="en-US" dirty="0" err="1" smtClean="0"/>
              <a:t>P&amp;rak</a:t>
            </a:r>
            <a:r>
              <a:rPr lang="en-US" dirty="0" smtClean="0"/>
              <a:t>, 15-2500 m.</a:t>
            </a:r>
            <a:endParaRPr lang="tr-TR" dirty="0" smtClean="0"/>
          </a:p>
          <a:p>
            <a:pPr hangingPunct="0"/>
            <a:r>
              <a:rPr lang="en-US" i="1" dirty="0" err="1" smtClean="0"/>
              <a:t>Carduus</a:t>
            </a:r>
            <a:r>
              <a:rPr lang="en-US" i="1" dirty="0" smtClean="0"/>
              <a:t> </a:t>
            </a:r>
            <a:r>
              <a:rPr lang="en-US" i="1" dirty="0" err="1" smtClean="0"/>
              <a:t>pycnocephalus</a:t>
            </a:r>
            <a:r>
              <a:rPr lang="en-US" dirty="0" smtClean="0"/>
              <a:t> L. subsp. </a:t>
            </a:r>
            <a:r>
              <a:rPr lang="en-US" i="1" dirty="0" err="1" smtClean="0"/>
              <a:t>albidus</a:t>
            </a:r>
            <a:r>
              <a:rPr lang="en-US" dirty="0" smtClean="0"/>
              <a:t> (</a:t>
            </a:r>
            <a:r>
              <a:rPr lang="en-US" dirty="0" err="1" smtClean="0"/>
              <a:t>Bieb</a:t>
            </a:r>
            <a:r>
              <a:rPr lang="en-US" dirty="0" smtClean="0"/>
              <a:t>.) </a:t>
            </a:r>
            <a:r>
              <a:rPr lang="fr-FR" dirty="0" err="1" smtClean="0"/>
              <a:t>Kazmi</a:t>
            </a:r>
            <a:r>
              <a:rPr lang="fr-FR" dirty="0" smtClean="0"/>
              <a:t>, 0-1450 m.</a:t>
            </a:r>
            <a:endParaRPr lang="tr-TR" dirty="0" smtClean="0"/>
          </a:p>
          <a:p>
            <a:pPr hangingPunct="0"/>
            <a:r>
              <a:rPr lang="fr-FR" i="1" dirty="0" err="1" smtClean="0"/>
              <a:t>Centaurea</a:t>
            </a:r>
            <a:r>
              <a:rPr lang="fr-FR" i="1" dirty="0" smtClean="0"/>
              <a:t> </a:t>
            </a:r>
            <a:r>
              <a:rPr lang="fr-FR" i="1" dirty="0" err="1" smtClean="0"/>
              <a:t>solstitialis</a:t>
            </a:r>
            <a:r>
              <a:rPr lang="fr-FR" dirty="0" smtClean="0"/>
              <a:t> L. </a:t>
            </a:r>
            <a:r>
              <a:rPr lang="fr-FR" dirty="0" err="1" smtClean="0"/>
              <a:t>subsp</a:t>
            </a:r>
            <a:r>
              <a:rPr lang="fr-FR" dirty="0" smtClean="0"/>
              <a:t>. </a:t>
            </a:r>
            <a:r>
              <a:rPr lang="fr-FR" i="1" dirty="0" err="1" smtClean="0"/>
              <a:t>solstitialis</a:t>
            </a:r>
            <a:r>
              <a:rPr lang="fr-FR" dirty="0" smtClean="0"/>
              <a:t>,0-1900 m.</a:t>
            </a:r>
            <a:endParaRPr lang="tr-TR" dirty="0" smtClean="0"/>
          </a:p>
          <a:p>
            <a:pPr hangingPunct="0"/>
            <a:r>
              <a:rPr lang="fr-FR" i="1" dirty="0" err="1" smtClean="0"/>
              <a:t>Centaurea</a:t>
            </a:r>
            <a:r>
              <a:rPr lang="fr-FR" i="1" dirty="0" smtClean="0"/>
              <a:t> </a:t>
            </a:r>
            <a:r>
              <a:rPr lang="fr-FR" i="1" dirty="0" err="1" smtClean="0"/>
              <a:t>iberica</a:t>
            </a:r>
            <a:r>
              <a:rPr lang="fr-FR" dirty="0" smtClean="0"/>
              <a:t> </a:t>
            </a:r>
            <a:r>
              <a:rPr lang="fr-FR" dirty="0" err="1" smtClean="0"/>
              <a:t>Treutv</a:t>
            </a:r>
            <a:r>
              <a:rPr lang="fr-FR" dirty="0" smtClean="0"/>
              <a:t>. Ex Sprengel, 0-2300 m.</a:t>
            </a:r>
            <a:endParaRPr lang="tr-TR" dirty="0" smtClean="0"/>
          </a:p>
          <a:p>
            <a:pPr hangingPunct="0"/>
            <a:r>
              <a:rPr lang="fr-FR" i="1" dirty="0" err="1" smtClean="0"/>
              <a:t>Centaurea</a:t>
            </a:r>
            <a:r>
              <a:rPr lang="fr-FR" i="1" dirty="0" smtClean="0"/>
              <a:t> </a:t>
            </a:r>
            <a:r>
              <a:rPr lang="fr-FR" i="1" dirty="0" err="1" smtClean="0"/>
              <a:t>depressa</a:t>
            </a:r>
            <a:r>
              <a:rPr lang="fr-FR" dirty="0" smtClean="0"/>
              <a:t> </a:t>
            </a:r>
            <a:r>
              <a:rPr lang="fr-FR" dirty="0" err="1" smtClean="0"/>
              <a:t>Bieb</a:t>
            </a:r>
            <a:r>
              <a:rPr lang="fr-FR" dirty="0" smtClean="0"/>
              <a:t>., 0-2300 m.</a:t>
            </a:r>
            <a:endParaRPr lang="tr-TR" dirty="0" smtClean="0"/>
          </a:p>
          <a:p>
            <a:pPr hangingPunct="0"/>
            <a:r>
              <a:rPr lang="en-US" i="1" dirty="0" err="1" smtClean="0"/>
              <a:t>Cnicus</a:t>
            </a:r>
            <a:r>
              <a:rPr lang="en-US" i="1" dirty="0" smtClean="0"/>
              <a:t> </a:t>
            </a:r>
            <a:r>
              <a:rPr lang="en-US" i="1" dirty="0" err="1" smtClean="0"/>
              <a:t>benedictus</a:t>
            </a:r>
            <a:r>
              <a:rPr lang="en-US" dirty="0" smtClean="0"/>
              <a:t> L. var. </a:t>
            </a:r>
            <a:r>
              <a:rPr lang="en-US" i="1" dirty="0" err="1" smtClean="0"/>
              <a:t>kotschyi</a:t>
            </a:r>
            <a:r>
              <a:rPr lang="en-US" dirty="0" smtClean="0"/>
              <a:t> </a:t>
            </a:r>
            <a:r>
              <a:rPr lang="en-US" dirty="0" err="1" smtClean="0"/>
              <a:t>Boiss</a:t>
            </a:r>
            <a:r>
              <a:rPr lang="en-US" dirty="0" smtClean="0"/>
              <a:t>., 70-1580 m.</a:t>
            </a:r>
            <a:endParaRPr lang="tr-TR" dirty="0" smtClean="0"/>
          </a:p>
          <a:p>
            <a:pPr hangingPunct="0"/>
            <a:r>
              <a:rPr lang="en-US" i="1" dirty="0" err="1" smtClean="0"/>
              <a:t>Echinops</a:t>
            </a:r>
            <a:r>
              <a:rPr lang="en-US" i="1" dirty="0" smtClean="0"/>
              <a:t> </a:t>
            </a:r>
            <a:r>
              <a:rPr lang="en-US" i="1" dirty="0" err="1" smtClean="0"/>
              <a:t>ritro</a:t>
            </a:r>
            <a:r>
              <a:rPr lang="en-US" dirty="0" smtClean="0"/>
              <a:t> L., 0-3050 m.</a:t>
            </a:r>
            <a:endParaRPr lang="tr-TR" dirty="0" smtClean="0"/>
          </a:p>
          <a:p>
            <a:pPr hangingPunct="0"/>
            <a:r>
              <a:rPr lang="en-US" i="1" dirty="0" err="1" smtClean="0"/>
              <a:t>Cichorium</a:t>
            </a:r>
            <a:r>
              <a:rPr lang="en-US" i="1" dirty="0" smtClean="0"/>
              <a:t> </a:t>
            </a:r>
            <a:r>
              <a:rPr lang="en-US" i="1" dirty="0" err="1" smtClean="0"/>
              <a:t>intybus</a:t>
            </a:r>
            <a:r>
              <a:rPr lang="en-US" dirty="0" smtClean="0"/>
              <a:t> L., 0-3050 m.</a:t>
            </a:r>
            <a:endParaRPr lang="tr-TR" dirty="0" smtClean="0"/>
          </a:p>
          <a:p>
            <a:pPr hangingPunct="0"/>
            <a:r>
              <a:rPr lang="fr-FR" i="1" dirty="0" smtClean="0"/>
              <a:t>Lactuca </a:t>
            </a:r>
            <a:r>
              <a:rPr lang="fr-FR" i="1" dirty="0" err="1" smtClean="0"/>
              <a:t>saligna</a:t>
            </a:r>
            <a:r>
              <a:rPr lang="fr-FR" dirty="0" smtClean="0"/>
              <a:t> L., 0-2400 m.</a:t>
            </a:r>
            <a:endParaRPr lang="tr-TR" dirty="0" smtClean="0"/>
          </a:p>
          <a:p>
            <a:pPr hangingPunct="0"/>
            <a:r>
              <a:rPr lang="fr-FR" i="1" dirty="0" err="1" smtClean="0"/>
              <a:t>Chondrilla</a:t>
            </a:r>
            <a:r>
              <a:rPr lang="fr-FR" i="1" dirty="0" smtClean="0"/>
              <a:t> </a:t>
            </a:r>
            <a:r>
              <a:rPr lang="fr-FR" i="1" dirty="0" err="1" smtClean="0"/>
              <a:t>juncea</a:t>
            </a:r>
            <a:r>
              <a:rPr lang="fr-FR" dirty="0" smtClean="0"/>
              <a:t> L.  </a:t>
            </a:r>
            <a:r>
              <a:rPr lang="en-US" dirty="0" smtClean="0"/>
              <a:t>var. </a:t>
            </a:r>
            <a:r>
              <a:rPr lang="en-US" i="1" dirty="0" err="1" smtClean="0"/>
              <a:t>juncea</a:t>
            </a:r>
            <a:r>
              <a:rPr lang="en-US" dirty="0" smtClean="0"/>
              <a:t>, 150-2700 m.</a:t>
            </a:r>
            <a:endParaRPr lang="tr-TR" dirty="0" smtClean="0"/>
          </a:p>
          <a:p>
            <a:pPr hangingPunct="0"/>
            <a:r>
              <a:rPr lang="en-US" i="1" dirty="0" err="1" smtClean="0"/>
              <a:t>Cerinthe</a:t>
            </a:r>
            <a:r>
              <a:rPr lang="en-US" i="1" dirty="0" smtClean="0"/>
              <a:t> minor</a:t>
            </a:r>
            <a:r>
              <a:rPr lang="en-US" dirty="0" smtClean="0"/>
              <a:t> L. subsp. </a:t>
            </a:r>
            <a:r>
              <a:rPr lang="en-US" i="1" dirty="0" err="1" smtClean="0"/>
              <a:t>auriculata</a:t>
            </a:r>
            <a:r>
              <a:rPr lang="en-US" dirty="0" smtClean="0"/>
              <a:t> (Ten.) </a:t>
            </a:r>
            <a:r>
              <a:rPr lang="en-US" dirty="0" err="1" smtClean="0"/>
              <a:t>Domac</a:t>
            </a:r>
            <a:r>
              <a:rPr lang="en-US" dirty="0" smtClean="0"/>
              <a:t>, 150-2400 m.</a:t>
            </a:r>
            <a:endParaRPr lang="tr-TR" dirty="0" smtClean="0"/>
          </a:p>
          <a:p>
            <a:pPr hangingPunct="0"/>
            <a:r>
              <a:rPr lang="en-US" i="1" dirty="0" err="1" smtClean="0"/>
              <a:t>Solanum</a:t>
            </a:r>
            <a:r>
              <a:rPr lang="en-US" i="1" dirty="0" smtClean="0"/>
              <a:t> </a:t>
            </a:r>
            <a:r>
              <a:rPr lang="en-US" i="1" dirty="0" err="1" smtClean="0"/>
              <a:t>alatum</a:t>
            </a:r>
            <a:r>
              <a:rPr lang="en-US" dirty="0" smtClean="0"/>
              <a:t> </a:t>
            </a:r>
            <a:r>
              <a:rPr lang="en-US" dirty="0" err="1" smtClean="0"/>
              <a:t>Moench</a:t>
            </a:r>
            <a:r>
              <a:rPr lang="en-US" dirty="0" smtClean="0"/>
              <a:t>., 0-1350 m.</a:t>
            </a:r>
            <a:endParaRPr lang="tr-TR" dirty="0" smtClean="0"/>
          </a:p>
          <a:p>
            <a:pPr hangingPunct="0"/>
            <a:r>
              <a:rPr lang="fr-FR" i="1" dirty="0" smtClean="0"/>
              <a:t>Datura stramonium</a:t>
            </a:r>
            <a:r>
              <a:rPr lang="fr-FR" dirty="0" smtClean="0"/>
              <a:t> L., 0-950 m.</a:t>
            </a:r>
            <a:endParaRPr lang="tr-TR" dirty="0" smtClean="0"/>
          </a:p>
          <a:p>
            <a:pPr hangingPunct="0"/>
            <a:r>
              <a:rPr lang="fr-FR" i="1" dirty="0" err="1" smtClean="0"/>
              <a:t>Hyascyamus</a:t>
            </a:r>
            <a:r>
              <a:rPr lang="fr-FR" i="1" dirty="0" smtClean="0"/>
              <a:t> </a:t>
            </a:r>
            <a:r>
              <a:rPr lang="fr-FR" i="1" dirty="0" err="1" smtClean="0"/>
              <a:t>niger</a:t>
            </a:r>
            <a:r>
              <a:rPr lang="fr-FR" dirty="0" smtClean="0"/>
              <a:t> L., 0-2300 m.</a:t>
            </a:r>
            <a:endParaRPr lang="tr-TR" dirty="0" smtClean="0"/>
          </a:p>
          <a:p>
            <a:pPr hangingPunct="0"/>
            <a:r>
              <a:rPr lang="fr-FR" i="1" dirty="0" err="1" smtClean="0"/>
              <a:t>Plantago</a:t>
            </a:r>
            <a:r>
              <a:rPr lang="fr-FR" i="1" dirty="0" smtClean="0"/>
              <a:t> </a:t>
            </a:r>
            <a:r>
              <a:rPr lang="fr-FR" i="1" dirty="0" err="1" smtClean="0"/>
              <a:t>lanceolata</a:t>
            </a:r>
            <a:r>
              <a:rPr lang="fr-FR" dirty="0" smtClean="0"/>
              <a:t> L.,  0-3050 m.</a:t>
            </a:r>
            <a:endParaRPr lang="tr-TR" dirty="0" smtClean="0"/>
          </a:p>
          <a:p>
            <a:pPr hangingPunct="0"/>
            <a:r>
              <a:rPr lang="fr-FR" i="1" dirty="0" err="1" smtClean="0"/>
              <a:t>Vulpia</a:t>
            </a:r>
            <a:r>
              <a:rPr lang="fr-FR" i="1" dirty="0" smtClean="0"/>
              <a:t> </a:t>
            </a:r>
            <a:r>
              <a:rPr lang="fr-FR" i="1" dirty="0" err="1" smtClean="0"/>
              <a:t>ciliata</a:t>
            </a:r>
            <a:r>
              <a:rPr lang="fr-FR" dirty="0" smtClean="0"/>
              <a:t> </a:t>
            </a:r>
            <a:r>
              <a:rPr lang="fr-FR" dirty="0" err="1" smtClean="0"/>
              <a:t>Dumort</a:t>
            </a:r>
            <a:r>
              <a:rPr lang="fr-FR" dirty="0" smtClean="0"/>
              <a:t>. </a:t>
            </a:r>
            <a:r>
              <a:rPr lang="fr-FR" dirty="0" err="1" smtClean="0"/>
              <a:t>subsp</a:t>
            </a:r>
            <a:r>
              <a:rPr lang="fr-FR" dirty="0" smtClean="0"/>
              <a:t>. </a:t>
            </a:r>
            <a:r>
              <a:rPr lang="fr-FR" i="1" dirty="0" err="1" smtClean="0"/>
              <a:t>ciliata</a:t>
            </a:r>
            <a:r>
              <a:rPr lang="fr-FR" dirty="0" smtClean="0"/>
              <a:t>, 0-1400 m.</a:t>
            </a:r>
            <a:endParaRPr lang="tr-TR" dirty="0" smtClean="0"/>
          </a:p>
          <a:p>
            <a:endParaRPr lang="tr-TR" dirty="0"/>
          </a:p>
        </p:txBody>
      </p:sp>
    </p:spTree>
    <p:extLst>
      <p:ext uri="{BB962C8B-B14F-4D97-AF65-F5344CB8AC3E}">
        <p14:creationId xmlns:p14="http://schemas.microsoft.com/office/powerpoint/2010/main" val="3206836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03512" y="332656"/>
            <a:ext cx="8507288" cy="6192688"/>
          </a:xfrm>
        </p:spPr>
        <p:txBody>
          <a:bodyPr>
            <a:normAutofit fontScale="92500" lnSpcReduction="10000"/>
          </a:bodyPr>
          <a:lstStyle/>
          <a:p>
            <a:pPr marL="457200" indent="-457200" algn="just" hangingPunct="0">
              <a:buClr>
                <a:srgbClr val="7030A0"/>
              </a:buClr>
              <a:buFont typeface="+mj-lt"/>
              <a:buAutoNum type="arabicPeriod" startAt="2"/>
            </a:pPr>
            <a:r>
              <a:rPr lang="de-DE" sz="2400" b="1" dirty="0" err="1">
                <a:solidFill>
                  <a:srgbClr val="7030A0"/>
                </a:solidFill>
              </a:rPr>
              <a:t>Bitki</a:t>
            </a:r>
            <a:r>
              <a:rPr lang="de-DE" sz="2400" b="1" dirty="0">
                <a:solidFill>
                  <a:srgbClr val="7030A0"/>
                </a:solidFill>
              </a:rPr>
              <a:t> </a:t>
            </a:r>
            <a:r>
              <a:rPr lang="de-DE" sz="2400" b="1" dirty="0" err="1">
                <a:solidFill>
                  <a:srgbClr val="7030A0"/>
                </a:solidFill>
              </a:rPr>
              <a:t>kurutma</a:t>
            </a:r>
            <a:r>
              <a:rPr lang="de-DE" sz="2400" b="1" dirty="0">
                <a:solidFill>
                  <a:srgbClr val="7030A0"/>
                </a:solidFill>
              </a:rPr>
              <a:t> </a:t>
            </a:r>
            <a:r>
              <a:rPr lang="de-DE" sz="2400" b="1" dirty="0" err="1">
                <a:solidFill>
                  <a:srgbClr val="7030A0"/>
                </a:solidFill>
              </a:rPr>
              <a:t>presi</a:t>
            </a:r>
            <a:r>
              <a:rPr lang="de-DE" sz="2400" b="1" dirty="0">
                <a:solidFill>
                  <a:srgbClr val="7030A0"/>
                </a:solidFill>
              </a:rPr>
              <a:t>: </a:t>
            </a:r>
            <a:r>
              <a:rPr lang="de-DE" sz="2400" dirty="0" err="1"/>
              <a:t>Kurutma</a:t>
            </a:r>
            <a:r>
              <a:rPr lang="de-DE" sz="2400" dirty="0"/>
              <a:t> </a:t>
            </a:r>
            <a:r>
              <a:rPr lang="de-DE" sz="2400" dirty="0" err="1"/>
              <a:t>presleri</a:t>
            </a:r>
            <a:r>
              <a:rPr lang="de-DE" sz="2400" dirty="0"/>
              <a:t> </a:t>
            </a:r>
            <a:r>
              <a:rPr lang="de-DE" sz="2400" dirty="0" err="1"/>
              <a:t>standarttır</a:t>
            </a:r>
            <a:r>
              <a:rPr lang="de-DE" sz="2400" dirty="0"/>
              <a:t>. 45x30 cm </a:t>
            </a:r>
            <a:r>
              <a:rPr lang="de-DE" sz="2400" dirty="0" err="1"/>
              <a:t>boyutlarında</a:t>
            </a:r>
            <a:r>
              <a:rPr lang="de-DE" sz="2400" dirty="0"/>
              <a:t> </a:t>
            </a:r>
            <a:r>
              <a:rPr lang="de-DE" sz="2400" dirty="0" err="1"/>
              <a:t>tahtadan</a:t>
            </a:r>
            <a:r>
              <a:rPr lang="de-DE" sz="2400" dirty="0"/>
              <a:t> </a:t>
            </a:r>
            <a:r>
              <a:rPr lang="de-DE" sz="2400" dirty="0" err="1"/>
              <a:t>veya</a:t>
            </a:r>
            <a:r>
              <a:rPr lang="de-DE" sz="2400" dirty="0"/>
              <a:t> </a:t>
            </a:r>
            <a:r>
              <a:rPr lang="de-DE" sz="2400" dirty="0" err="1"/>
              <a:t>metalden</a:t>
            </a:r>
            <a:r>
              <a:rPr lang="de-DE" sz="2400" dirty="0"/>
              <a:t> </a:t>
            </a:r>
            <a:r>
              <a:rPr lang="de-DE" sz="2400" dirty="0" err="1"/>
              <a:t>yapılmış</a:t>
            </a:r>
            <a:r>
              <a:rPr lang="de-DE" sz="2400" dirty="0"/>
              <a:t> </a:t>
            </a:r>
            <a:r>
              <a:rPr lang="de-DE" sz="2400" dirty="0" err="1"/>
              <a:t>değişik</a:t>
            </a:r>
            <a:r>
              <a:rPr lang="de-DE" sz="2400" dirty="0"/>
              <a:t> </a:t>
            </a:r>
            <a:r>
              <a:rPr lang="de-DE" sz="2400" dirty="0" err="1"/>
              <a:t>tipte</a:t>
            </a:r>
            <a:r>
              <a:rPr lang="de-DE" sz="2400" dirty="0"/>
              <a:t> </a:t>
            </a:r>
            <a:r>
              <a:rPr lang="de-DE" sz="2400" dirty="0" err="1"/>
              <a:t>presler</a:t>
            </a:r>
            <a:r>
              <a:rPr lang="de-DE" sz="2400" dirty="0"/>
              <a:t> </a:t>
            </a:r>
            <a:r>
              <a:rPr lang="de-DE" sz="2400" dirty="0" err="1"/>
              <a:t>kullanılır</a:t>
            </a:r>
            <a:r>
              <a:rPr lang="de-DE" sz="2400" dirty="0"/>
              <a:t>. </a:t>
            </a:r>
            <a:r>
              <a:rPr lang="de-DE" sz="2400" dirty="0" err="1"/>
              <a:t>Presle</a:t>
            </a:r>
            <a:r>
              <a:rPr lang="de-DE" sz="2400" dirty="0"/>
              <a:t> </a:t>
            </a:r>
            <a:r>
              <a:rPr lang="de-DE" sz="2400" dirty="0" err="1"/>
              <a:t>aynı</a:t>
            </a:r>
            <a:r>
              <a:rPr lang="de-DE" sz="2400" dirty="0"/>
              <a:t> </a:t>
            </a:r>
            <a:r>
              <a:rPr lang="de-DE" sz="2400" dirty="0" err="1"/>
              <a:t>boyutlarda</a:t>
            </a:r>
            <a:r>
              <a:rPr lang="de-DE" sz="2400" dirty="0"/>
              <a:t> </a:t>
            </a:r>
            <a:r>
              <a:rPr lang="de-DE" sz="2400" dirty="0" err="1"/>
              <a:t>olan</a:t>
            </a:r>
            <a:r>
              <a:rPr lang="de-DE" sz="2400" dirty="0"/>
              <a:t> </a:t>
            </a:r>
            <a:r>
              <a:rPr lang="de-DE" sz="2400" dirty="0" err="1"/>
              <a:t>kurutma</a:t>
            </a:r>
            <a:r>
              <a:rPr lang="de-DE" sz="2400" dirty="0"/>
              <a:t> </a:t>
            </a:r>
            <a:r>
              <a:rPr lang="de-DE" sz="2400" dirty="0" err="1"/>
              <a:t>kartonları</a:t>
            </a:r>
            <a:r>
              <a:rPr lang="de-DE" sz="2400" dirty="0"/>
              <a:t> </a:t>
            </a:r>
            <a:r>
              <a:rPr lang="de-DE" sz="2400" dirty="0" err="1"/>
              <a:t>ve</a:t>
            </a:r>
            <a:r>
              <a:rPr lang="de-DE" sz="2400" dirty="0"/>
              <a:t> </a:t>
            </a:r>
            <a:r>
              <a:rPr lang="de-DE" sz="2400" dirty="0" err="1"/>
              <a:t>gazete</a:t>
            </a:r>
            <a:r>
              <a:rPr lang="de-DE" sz="2400" dirty="0"/>
              <a:t> </a:t>
            </a:r>
            <a:r>
              <a:rPr lang="de-DE" sz="2400" dirty="0" err="1"/>
              <a:t>kağıtları</a:t>
            </a:r>
            <a:r>
              <a:rPr lang="de-DE" sz="2400" dirty="0"/>
              <a:t> </a:t>
            </a:r>
            <a:r>
              <a:rPr lang="de-DE" sz="2400" dirty="0" err="1"/>
              <a:t>hazırlanır</a:t>
            </a:r>
            <a:r>
              <a:rPr lang="de-DE" sz="2400" dirty="0"/>
              <a:t>. </a:t>
            </a:r>
            <a:endParaRPr lang="tr-TR" sz="2400" dirty="0"/>
          </a:p>
          <a:p>
            <a:pPr marL="457200" indent="-457200" algn="just" hangingPunct="0">
              <a:buClr>
                <a:srgbClr val="7030A0"/>
              </a:buClr>
              <a:buFont typeface="+mj-lt"/>
              <a:buAutoNum type="arabicPeriod" startAt="2"/>
            </a:pPr>
            <a:endParaRPr lang="tr-TR" sz="2400" dirty="0"/>
          </a:p>
          <a:p>
            <a:pPr marL="457200" indent="-457200" algn="just" hangingPunct="0">
              <a:buClr>
                <a:srgbClr val="7030A0"/>
              </a:buClr>
              <a:buFont typeface="+mj-lt"/>
              <a:buAutoNum type="arabicPeriod" startAt="2"/>
            </a:pPr>
            <a:r>
              <a:rPr lang="de-DE" sz="2400" b="1" dirty="0" err="1">
                <a:solidFill>
                  <a:srgbClr val="7030A0"/>
                </a:solidFill>
              </a:rPr>
              <a:t>Tohum</a:t>
            </a:r>
            <a:r>
              <a:rPr lang="de-DE" sz="2400" b="1" dirty="0">
                <a:solidFill>
                  <a:srgbClr val="7030A0"/>
                </a:solidFill>
              </a:rPr>
              <a:t> </a:t>
            </a:r>
            <a:r>
              <a:rPr lang="de-DE" sz="2400" b="1" dirty="0" err="1">
                <a:solidFill>
                  <a:srgbClr val="7030A0"/>
                </a:solidFill>
              </a:rPr>
              <a:t>zarfları</a:t>
            </a:r>
            <a:r>
              <a:rPr lang="de-DE" sz="2400" b="1" dirty="0">
                <a:solidFill>
                  <a:srgbClr val="7030A0"/>
                </a:solidFill>
              </a:rPr>
              <a:t>: </a:t>
            </a:r>
            <a:r>
              <a:rPr lang="de-DE" sz="2400" dirty="0" err="1"/>
              <a:t>Tohum</a:t>
            </a:r>
            <a:r>
              <a:rPr lang="de-DE" sz="2400" dirty="0"/>
              <a:t> </a:t>
            </a:r>
            <a:r>
              <a:rPr lang="de-DE" sz="2400" dirty="0" err="1"/>
              <a:t>veya</a:t>
            </a:r>
            <a:r>
              <a:rPr lang="de-DE" sz="2400" dirty="0"/>
              <a:t> </a:t>
            </a:r>
            <a:r>
              <a:rPr lang="de-DE" sz="2400" dirty="0" err="1"/>
              <a:t>kuru</a:t>
            </a:r>
            <a:r>
              <a:rPr lang="de-DE" sz="2400" dirty="0"/>
              <a:t> </a:t>
            </a:r>
            <a:r>
              <a:rPr lang="de-DE" sz="2400" dirty="0" err="1"/>
              <a:t>meyvelerin</a:t>
            </a:r>
            <a:r>
              <a:rPr lang="de-DE" sz="2400" dirty="0"/>
              <a:t> </a:t>
            </a:r>
            <a:r>
              <a:rPr lang="de-DE" sz="2400" dirty="0" err="1"/>
              <a:t>koyulduğu</a:t>
            </a:r>
            <a:r>
              <a:rPr lang="de-DE" sz="2400" dirty="0"/>
              <a:t> </a:t>
            </a:r>
            <a:r>
              <a:rPr lang="de-DE" sz="2400" dirty="0" err="1"/>
              <a:t>zarflardır</a:t>
            </a:r>
            <a:r>
              <a:rPr lang="de-DE" sz="2400" dirty="0"/>
              <a:t>. </a:t>
            </a:r>
            <a:r>
              <a:rPr lang="de-DE" sz="2400" dirty="0" err="1"/>
              <a:t>Tohum</a:t>
            </a:r>
            <a:r>
              <a:rPr lang="de-DE" sz="2400" dirty="0"/>
              <a:t> </a:t>
            </a:r>
            <a:r>
              <a:rPr lang="de-DE" sz="2400" dirty="0" err="1"/>
              <a:t>veya</a:t>
            </a:r>
            <a:r>
              <a:rPr lang="de-DE" sz="2400" dirty="0"/>
              <a:t> </a:t>
            </a:r>
            <a:r>
              <a:rPr lang="de-DE" sz="2400" dirty="0" err="1"/>
              <a:t>meyvenin</a:t>
            </a:r>
            <a:r>
              <a:rPr lang="de-DE" sz="2400" dirty="0"/>
              <a:t> </a:t>
            </a:r>
            <a:r>
              <a:rPr lang="de-DE" sz="2400" dirty="0" err="1"/>
              <a:t>alındığı</a:t>
            </a:r>
            <a:r>
              <a:rPr lang="de-DE" sz="2400" dirty="0"/>
              <a:t> </a:t>
            </a:r>
            <a:r>
              <a:rPr lang="de-DE" sz="2400" dirty="0" err="1"/>
              <a:t>örneğin</a:t>
            </a:r>
            <a:r>
              <a:rPr lang="de-DE" sz="2400" dirty="0"/>
              <a:t> </a:t>
            </a:r>
            <a:r>
              <a:rPr lang="de-DE" sz="2400" dirty="0" err="1"/>
              <a:t>koleksiyon</a:t>
            </a:r>
            <a:r>
              <a:rPr lang="de-DE" sz="2400" dirty="0"/>
              <a:t> </a:t>
            </a:r>
            <a:r>
              <a:rPr lang="de-DE" sz="2400" dirty="0" err="1"/>
              <a:t>numarası</a:t>
            </a:r>
            <a:r>
              <a:rPr lang="de-DE" sz="2400" dirty="0"/>
              <a:t> </a:t>
            </a:r>
            <a:r>
              <a:rPr lang="de-DE" sz="2400" dirty="0" err="1"/>
              <a:t>zarfın</a:t>
            </a:r>
            <a:r>
              <a:rPr lang="de-DE" sz="2400" dirty="0"/>
              <a:t> </a:t>
            </a:r>
            <a:r>
              <a:rPr lang="de-DE" sz="2400" dirty="0" err="1"/>
              <a:t>üzerine</a:t>
            </a:r>
            <a:r>
              <a:rPr lang="de-DE" sz="2400" dirty="0"/>
              <a:t> </a:t>
            </a:r>
            <a:r>
              <a:rPr lang="de-DE" sz="2400" dirty="0" err="1"/>
              <a:t>yazılır</a:t>
            </a:r>
            <a:r>
              <a:rPr lang="de-DE" sz="2400" dirty="0"/>
              <a:t>. </a:t>
            </a:r>
            <a:endParaRPr lang="tr-TR" sz="2400" dirty="0"/>
          </a:p>
          <a:p>
            <a:pPr marL="457200" indent="-457200" algn="just" hangingPunct="0">
              <a:buClr>
                <a:srgbClr val="7030A0"/>
              </a:buClr>
              <a:buFont typeface="+mj-lt"/>
              <a:buAutoNum type="arabicPeriod" startAt="2"/>
            </a:pPr>
            <a:endParaRPr lang="tr-TR" sz="2400" dirty="0"/>
          </a:p>
          <a:p>
            <a:pPr marL="457200" indent="-457200" algn="just" hangingPunct="0">
              <a:buClr>
                <a:srgbClr val="7030A0"/>
              </a:buClr>
              <a:buFont typeface="+mj-lt"/>
              <a:buAutoNum type="arabicPeriod" startAt="2"/>
            </a:pPr>
            <a:r>
              <a:rPr lang="de-DE" sz="2400" b="1" dirty="0" err="1">
                <a:solidFill>
                  <a:srgbClr val="7030A0"/>
                </a:solidFill>
              </a:rPr>
              <a:t>Çapa</a:t>
            </a:r>
            <a:r>
              <a:rPr lang="de-DE" sz="2400" b="1" dirty="0">
                <a:solidFill>
                  <a:srgbClr val="7030A0"/>
                </a:solidFill>
              </a:rPr>
              <a:t> </a:t>
            </a:r>
            <a:r>
              <a:rPr lang="de-DE" sz="2400" b="1" dirty="0" err="1">
                <a:solidFill>
                  <a:srgbClr val="7030A0"/>
                </a:solidFill>
              </a:rPr>
              <a:t>veya</a:t>
            </a:r>
            <a:r>
              <a:rPr lang="de-DE" sz="2400" b="1" dirty="0">
                <a:solidFill>
                  <a:srgbClr val="7030A0"/>
                </a:solidFill>
              </a:rPr>
              <a:t> </a:t>
            </a:r>
            <a:r>
              <a:rPr lang="de-DE" sz="2400" b="1" dirty="0" err="1">
                <a:solidFill>
                  <a:srgbClr val="7030A0"/>
                </a:solidFill>
              </a:rPr>
              <a:t>kazma</a:t>
            </a:r>
            <a:r>
              <a:rPr lang="de-DE" sz="2400" b="1" dirty="0">
                <a:solidFill>
                  <a:srgbClr val="7030A0"/>
                </a:solidFill>
              </a:rPr>
              <a:t>: </a:t>
            </a:r>
            <a:r>
              <a:rPr lang="de-DE" sz="2400" dirty="0" err="1"/>
              <a:t>Örneklerin</a:t>
            </a:r>
            <a:r>
              <a:rPr lang="de-DE" sz="2400" dirty="0"/>
              <a:t>  </a:t>
            </a:r>
            <a:r>
              <a:rPr lang="de-DE" sz="2400" dirty="0" err="1"/>
              <a:t>köklerini</a:t>
            </a:r>
            <a:r>
              <a:rPr lang="de-DE" sz="2400" dirty="0"/>
              <a:t> </a:t>
            </a:r>
            <a:r>
              <a:rPr lang="de-DE" sz="2400" dirty="0" err="1"/>
              <a:t>çıkarabilmek</a:t>
            </a:r>
            <a:r>
              <a:rPr lang="de-DE" sz="2400" dirty="0"/>
              <a:t> </a:t>
            </a:r>
            <a:r>
              <a:rPr lang="de-DE" sz="2400" dirty="0" err="1"/>
              <a:t>için</a:t>
            </a:r>
            <a:r>
              <a:rPr lang="de-DE" sz="2400" dirty="0"/>
              <a:t> </a:t>
            </a:r>
            <a:r>
              <a:rPr lang="de-DE" sz="2400" dirty="0" err="1"/>
              <a:t>kazıcı</a:t>
            </a:r>
            <a:r>
              <a:rPr lang="de-DE" sz="2400" dirty="0"/>
              <a:t> </a:t>
            </a:r>
            <a:r>
              <a:rPr lang="de-DE" sz="2400" dirty="0" err="1"/>
              <a:t>bir</a:t>
            </a:r>
            <a:r>
              <a:rPr lang="de-DE" sz="2400" dirty="0"/>
              <a:t> </a:t>
            </a:r>
            <a:r>
              <a:rPr lang="de-DE" sz="2400" dirty="0" err="1"/>
              <a:t>alet</a:t>
            </a:r>
            <a:r>
              <a:rPr lang="de-DE" sz="2400" dirty="0"/>
              <a:t> </a:t>
            </a:r>
            <a:r>
              <a:rPr lang="de-DE" sz="2400" dirty="0" err="1"/>
              <a:t>bulundurulmalıdır</a:t>
            </a:r>
            <a:r>
              <a:rPr lang="de-DE" sz="2400" dirty="0"/>
              <a:t>. </a:t>
            </a:r>
            <a:endParaRPr lang="tr-TR" sz="2400" dirty="0"/>
          </a:p>
          <a:p>
            <a:pPr marL="457200" indent="-457200" algn="just" hangingPunct="0">
              <a:buClr>
                <a:srgbClr val="7030A0"/>
              </a:buClr>
              <a:buFont typeface="+mj-lt"/>
              <a:buAutoNum type="arabicPeriod" startAt="2"/>
            </a:pPr>
            <a:endParaRPr lang="tr-TR" sz="2400" dirty="0"/>
          </a:p>
          <a:p>
            <a:pPr marL="457200" indent="-457200" algn="just" hangingPunct="0">
              <a:buClr>
                <a:srgbClr val="7030A0"/>
              </a:buClr>
              <a:buFont typeface="+mj-lt"/>
              <a:buAutoNum type="arabicPeriod" startAt="2"/>
            </a:pPr>
            <a:r>
              <a:rPr lang="de-DE" sz="2400" b="1" dirty="0" err="1">
                <a:solidFill>
                  <a:srgbClr val="7030A0"/>
                </a:solidFill>
              </a:rPr>
              <a:t>Budama</a:t>
            </a:r>
            <a:r>
              <a:rPr lang="de-DE" sz="2400" b="1" dirty="0">
                <a:solidFill>
                  <a:srgbClr val="7030A0"/>
                </a:solidFill>
              </a:rPr>
              <a:t> </a:t>
            </a:r>
            <a:r>
              <a:rPr lang="de-DE" sz="2400" b="1" dirty="0" err="1">
                <a:solidFill>
                  <a:srgbClr val="7030A0"/>
                </a:solidFill>
              </a:rPr>
              <a:t>makası</a:t>
            </a:r>
            <a:r>
              <a:rPr lang="de-DE" sz="2400" b="1" dirty="0">
                <a:solidFill>
                  <a:srgbClr val="7030A0"/>
                </a:solidFill>
              </a:rPr>
              <a:t>: </a:t>
            </a:r>
            <a:r>
              <a:rPr lang="de-DE" sz="2400" dirty="0" err="1"/>
              <a:t>Büyük</a:t>
            </a:r>
            <a:r>
              <a:rPr lang="de-DE" sz="2400" dirty="0"/>
              <a:t> </a:t>
            </a:r>
            <a:r>
              <a:rPr lang="de-DE" sz="2400" dirty="0" err="1"/>
              <a:t>ve</a:t>
            </a:r>
            <a:r>
              <a:rPr lang="de-DE" sz="2400" dirty="0"/>
              <a:t> </a:t>
            </a:r>
            <a:r>
              <a:rPr lang="de-DE" sz="2400" dirty="0" err="1"/>
              <a:t>çok</a:t>
            </a:r>
            <a:r>
              <a:rPr lang="de-DE" sz="2400" dirty="0"/>
              <a:t> </a:t>
            </a:r>
            <a:r>
              <a:rPr lang="de-DE" sz="2400" dirty="0" err="1"/>
              <a:t>dallanmış</a:t>
            </a:r>
            <a:r>
              <a:rPr lang="de-DE" sz="2400" dirty="0"/>
              <a:t> </a:t>
            </a:r>
            <a:r>
              <a:rPr lang="de-DE" sz="2400" dirty="0" err="1"/>
              <a:t>örneklerin</a:t>
            </a:r>
            <a:r>
              <a:rPr lang="de-DE" sz="2400" dirty="0"/>
              <a:t> </a:t>
            </a:r>
            <a:r>
              <a:rPr lang="de-DE" sz="2400" dirty="0" err="1"/>
              <a:t>alınmasında</a:t>
            </a:r>
            <a:r>
              <a:rPr lang="de-DE" sz="2400" dirty="0"/>
              <a:t> </a:t>
            </a:r>
            <a:r>
              <a:rPr lang="de-DE" sz="2400" dirty="0" err="1"/>
              <a:t>faydalıdır</a:t>
            </a:r>
            <a:r>
              <a:rPr lang="de-DE" sz="2400" dirty="0"/>
              <a:t>. </a:t>
            </a:r>
            <a:endParaRPr lang="tr-TR" sz="2400" dirty="0"/>
          </a:p>
        </p:txBody>
      </p:sp>
    </p:spTree>
    <p:extLst>
      <p:ext uri="{BB962C8B-B14F-4D97-AF65-F5344CB8AC3E}">
        <p14:creationId xmlns:p14="http://schemas.microsoft.com/office/powerpoint/2010/main" val="93343358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75520" y="1268760"/>
            <a:ext cx="8435280" cy="4827240"/>
          </a:xfrm>
        </p:spPr>
        <p:txBody>
          <a:bodyPr>
            <a:normAutofit/>
          </a:bodyPr>
          <a:lstStyle/>
          <a:p>
            <a:pPr algn="ctr" hangingPunct="0">
              <a:buNone/>
            </a:pPr>
            <a:r>
              <a:rPr lang="tr-TR" b="1" dirty="0" smtClean="0">
                <a:solidFill>
                  <a:srgbClr val="7030A0"/>
                </a:solidFill>
              </a:rPr>
              <a:t>İ</a:t>
            </a:r>
            <a:r>
              <a:rPr lang="de-DE" b="1" dirty="0" smtClean="0">
                <a:solidFill>
                  <a:srgbClr val="7030A0"/>
                </a:solidFill>
              </a:rPr>
              <a:t>ran-Turan </a:t>
            </a:r>
            <a:r>
              <a:rPr lang="de-DE" b="1" dirty="0" err="1" smtClean="0">
                <a:solidFill>
                  <a:srgbClr val="7030A0"/>
                </a:solidFill>
              </a:rPr>
              <a:t>elementi</a:t>
            </a:r>
            <a:r>
              <a:rPr lang="de-DE" b="1" dirty="0" smtClean="0">
                <a:solidFill>
                  <a:srgbClr val="7030A0"/>
                </a:solidFill>
              </a:rPr>
              <a:t> </a:t>
            </a:r>
            <a:r>
              <a:rPr lang="de-DE" b="1" dirty="0" err="1" smtClean="0">
                <a:solidFill>
                  <a:srgbClr val="7030A0"/>
                </a:solidFill>
              </a:rPr>
              <a:t>olan</a:t>
            </a:r>
            <a:r>
              <a:rPr lang="de-DE" b="1" dirty="0" smtClean="0">
                <a:solidFill>
                  <a:srgbClr val="7030A0"/>
                </a:solidFill>
              </a:rPr>
              <a:t> </a:t>
            </a:r>
            <a:r>
              <a:rPr lang="de-DE" b="1" dirty="0" err="1" smtClean="0">
                <a:solidFill>
                  <a:srgbClr val="7030A0"/>
                </a:solidFill>
              </a:rPr>
              <a:t>karakteristik</a:t>
            </a:r>
            <a:r>
              <a:rPr lang="de-DE" b="1" dirty="0" smtClean="0">
                <a:solidFill>
                  <a:srgbClr val="7030A0"/>
                </a:solidFill>
              </a:rPr>
              <a:t> </a:t>
            </a:r>
            <a:r>
              <a:rPr lang="de-DE" b="1" dirty="0" err="1" smtClean="0">
                <a:solidFill>
                  <a:srgbClr val="7030A0"/>
                </a:solidFill>
              </a:rPr>
              <a:t>bitkiler</a:t>
            </a:r>
            <a:endParaRPr lang="tr-TR" b="1" dirty="0" smtClean="0">
              <a:solidFill>
                <a:srgbClr val="7030A0"/>
              </a:solidFill>
            </a:endParaRPr>
          </a:p>
          <a:p>
            <a:pPr hangingPunct="0">
              <a:buNone/>
            </a:pPr>
            <a:endParaRPr lang="tr-TR" dirty="0" smtClean="0"/>
          </a:p>
          <a:p>
            <a:pPr algn="just" hangingPunct="0"/>
            <a:r>
              <a:rPr lang="de-DE" i="1" dirty="0" err="1" smtClean="0"/>
              <a:t>Gypsophila</a:t>
            </a:r>
            <a:r>
              <a:rPr lang="de-DE" i="1" dirty="0" smtClean="0"/>
              <a:t> </a:t>
            </a:r>
            <a:r>
              <a:rPr lang="de-DE" i="1" dirty="0" err="1" smtClean="0"/>
              <a:t>venusta</a:t>
            </a:r>
            <a:r>
              <a:rPr lang="de-DE" dirty="0" smtClean="0"/>
              <a:t> Fenzl., 300-1600 m., Iran-Turan </a:t>
            </a:r>
            <a:r>
              <a:rPr lang="de-DE" dirty="0" err="1" smtClean="0"/>
              <a:t>elementi</a:t>
            </a:r>
            <a:endParaRPr lang="tr-TR" dirty="0" smtClean="0"/>
          </a:p>
          <a:p>
            <a:pPr algn="just" hangingPunct="0"/>
            <a:r>
              <a:rPr lang="de-DE" i="1" dirty="0" err="1" smtClean="0"/>
              <a:t>Gypsophila</a:t>
            </a:r>
            <a:r>
              <a:rPr lang="de-DE" i="1" dirty="0" smtClean="0"/>
              <a:t> </a:t>
            </a:r>
            <a:r>
              <a:rPr lang="de-DE" i="1" dirty="0" err="1" smtClean="0"/>
              <a:t>pilosa</a:t>
            </a:r>
            <a:r>
              <a:rPr lang="de-DE" dirty="0" smtClean="0"/>
              <a:t> Hudson, 200-1200 m., Iran-Turan </a:t>
            </a:r>
            <a:r>
              <a:rPr lang="de-DE" dirty="0" err="1" smtClean="0"/>
              <a:t>elementi</a:t>
            </a:r>
            <a:endParaRPr lang="tr-TR" dirty="0" smtClean="0"/>
          </a:p>
          <a:p>
            <a:pPr algn="just" hangingPunct="0"/>
            <a:r>
              <a:rPr lang="de-DE" i="1" dirty="0" err="1" smtClean="0"/>
              <a:t>Zygophyllum</a:t>
            </a:r>
            <a:r>
              <a:rPr lang="de-DE" i="1" dirty="0" smtClean="0"/>
              <a:t> </a:t>
            </a:r>
            <a:r>
              <a:rPr lang="de-DE" i="1" dirty="0" err="1" smtClean="0"/>
              <a:t>fabago</a:t>
            </a:r>
            <a:r>
              <a:rPr lang="de-DE" dirty="0" smtClean="0"/>
              <a:t> L., 50-1000 m., Iran-Turan </a:t>
            </a:r>
            <a:r>
              <a:rPr lang="de-DE" dirty="0" err="1" smtClean="0"/>
              <a:t>elementi</a:t>
            </a:r>
            <a:endParaRPr lang="tr-TR" dirty="0" smtClean="0"/>
          </a:p>
          <a:p>
            <a:pPr algn="just" hangingPunct="0"/>
            <a:r>
              <a:rPr lang="de-DE" i="1" dirty="0" err="1" smtClean="0"/>
              <a:t>Achillea</a:t>
            </a:r>
            <a:r>
              <a:rPr lang="de-DE" i="1" dirty="0" smtClean="0"/>
              <a:t> </a:t>
            </a:r>
            <a:r>
              <a:rPr lang="de-DE" i="1" dirty="0" err="1" smtClean="0"/>
              <a:t>biebersteinii</a:t>
            </a:r>
            <a:r>
              <a:rPr lang="de-DE" dirty="0" smtClean="0"/>
              <a:t> </a:t>
            </a:r>
            <a:r>
              <a:rPr lang="de-DE" dirty="0" err="1" smtClean="0"/>
              <a:t>Afan</a:t>
            </a:r>
            <a:r>
              <a:rPr lang="de-DE" dirty="0" smtClean="0"/>
              <a:t>, 350-3450 m., Iran-Turan </a:t>
            </a:r>
            <a:r>
              <a:rPr lang="de-DE" dirty="0" err="1" smtClean="0"/>
              <a:t>elementi</a:t>
            </a:r>
            <a:endParaRPr lang="tr-TR" dirty="0" smtClean="0"/>
          </a:p>
          <a:p>
            <a:pPr algn="just" hangingPunct="0"/>
            <a:r>
              <a:rPr lang="de-DE" i="1" dirty="0" err="1" smtClean="0"/>
              <a:t>Cirsium</a:t>
            </a:r>
            <a:r>
              <a:rPr lang="de-DE" i="1" dirty="0" smtClean="0"/>
              <a:t> </a:t>
            </a:r>
            <a:r>
              <a:rPr lang="de-DE" i="1" dirty="0" err="1" smtClean="0"/>
              <a:t>lappaceum</a:t>
            </a:r>
            <a:r>
              <a:rPr lang="de-DE" dirty="0" smtClean="0"/>
              <a:t> (</a:t>
            </a:r>
            <a:r>
              <a:rPr lang="de-DE" dirty="0" err="1" smtClean="0"/>
              <a:t>Bieb</a:t>
            </a:r>
            <a:r>
              <a:rPr lang="de-DE" dirty="0" smtClean="0"/>
              <a:t>.) </a:t>
            </a:r>
            <a:r>
              <a:rPr lang="de-DE" dirty="0" err="1" smtClean="0"/>
              <a:t>Firscher</a:t>
            </a:r>
            <a:r>
              <a:rPr lang="de-DE" dirty="0" smtClean="0"/>
              <a:t> </a:t>
            </a:r>
            <a:r>
              <a:rPr lang="de-DE" dirty="0" err="1" smtClean="0"/>
              <a:t>subsp</a:t>
            </a:r>
            <a:r>
              <a:rPr lang="de-DE" dirty="0" smtClean="0"/>
              <a:t>. </a:t>
            </a:r>
            <a:r>
              <a:rPr lang="de-DE" i="1" dirty="0" err="1" smtClean="0"/>
              <a:t>anatolicum</a:t>
            </a:r>
            <a:r>
              <a:rPr lang="de-DE" dirty="0" smtClean="0"/>
              <a:t> </a:t>
            </a:r>
            <a:r>
              <a:rPr lang="de-DE" dirty="0" err="1" smtClean="0"/>
              <a:t>P&amp;rak</a:t>
            </a:r>
            <a:r>
              <a:rPr lang="de-DE" dirty="0" smtClean="0"/>
              <a:t>, 600-900 m., Iran-Turan </a:t>
            </a:r>
            <a:r>
              <a:rPr lang="de-DE" dirty="0" err="1" smtClean="0"/>
              <a:t>elementi</a:t>
            </a:r>
            <a:r>
              <a:rPr lang="de-DE" dirty="0" smtClean="0"/>
              <a:t>	</a:t>
            </a:r>
            <a:endParaRPr lang="tr-TR" dirty="0" smtClean="0"/>
          </a:p>
          <a:p>
            <a:pPr algn="just" hangingPunct="0"/>
            <a:r>
              <a:rPr lang="de-DE" i="1" dirty="0" err="1" smtClean="0"/>
              <a:t>Acroptilon</a:t>
            </a:r>
            <a:r>
              <a:rPr lang="de-DE" i="1" dirty="0" smtClean="0"/>
              <a:t> </a:t>
            </a:r>
            <a:r>
              <a:rPr lang="de-DE" i="1" dirty="0" err="1" smtClean="0"/>
              <a:t>repens</a:t>
            </a:r>
            <a:r>
              <a:rPr lang="de-DE" dirty="0" smtClean="0"/>
              <a:t> (L.) DC., 800-1650 m., Iran-Turan </a:t>
            </a:r>
            <a:r>
              <a:rPr lang="de-DE" dirty="0" err="1" smtClean="0"/>
              <a:t>elementi</a:t>
            </a:r>
            <a:endParaRPr lang="tr-TR" dirty="0" smtClean="0"/>
          </a:p>
          <a:p>
            <a:pPr algn="just" hangingPunct="0"/>
            <a:r>
              <a:rPr lang="de-DE" i="1" dirty="0" err="1" smtClean="0"/>
              <a:t>Hyoscyamus</a:t>
            </a:r>
            <a:r>
              <a:rPr lang="de-DE" i="1" dirty="0" smtClean="0"/>
              <a:t> </a:t>
            </a:r>
            <a:r>
              <a:rPr lang="de-DE" i="1" dirty="0" err="1" smtClean="0"/>
              <a:t>reticulatus</a:t>
            </a:r>
            <a:r>
              <a:rPr lang="de-DE" dirty="0" smtClean="0"/>
              <a:t> L., 0-2300 m., Iran-Turan </a:t>
            </a:r>
            <a:r>
              <a:rPr lang="de-DE" dirty="0" err="1" smtClean="0"/>
              <a:t>elementi</a:t>
            </a:r>
            <a:endParaRPr lang="tr-TR" dirty="0" smtClean="0"/>
          </a:p>
          <a:p>
            <a:endParaRPr lang="tr-TR" dirty="0"/>
          </a:p>
        </p:txBody>
      </p:sp>
    </p:spTree>
    <p:extLst>
      <p:ext uri="{BB962C8B-B14F-4D97-AF65-F5344CB8AC3E}">
        <p14:creationId xmlns:p14="http://schemas.microsoft.com/office/powerpoint/2010/main" val="286025582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75520" y="1772816"/>
            <a:ext cx="8435280" cy="4323184"/>
          </a:xfrm>
        </p:spPr>
        <p:txBody>
          <a:bodyPr/>
          <a:lstStyle/>
          <a:p>
            <a:pPr algn="ctr" hangingPunct="0">
              <a:buNone/>
            </a:pPr>
            <a:r>
              <a:rPr lang="de-DE" b="1" dirty="0" smtClean="0">
                <a:solidFill>
                  <a:srgbClr val="7030A0"/>
                </a:solidFill>
              </a:rPr>
              <a:t>Akdeniz </a:t>
            </a:r>
            <a:r>
              <a:rPr lang="de-DE" b="1" dirty="0" err="1" smtClean="0">
                <a:solidFill>
                  <a:srgbClr val="7030A0"/>
                </a:solidFill>
              </a:rPr>
              <a:t>elementi</a:t>
            </a:r>
            <a:r>
              <a:rPr lang="de-DE" b="1" dirty="0" smtClean="0">
                <a:solidFill>
                  <a:srgbClr val="7030A0"/>
                </a:solidFill>
              </a:rPr>
              <a:t> </a:t>
            </a:r>
            <a:r>
              <a:rPr lang="de-DE" b="1" dirty="0" err="1" smtClean="0">
                <a:solidFill>
                  <a:srgbClr val="7030A0"/>
                </a:solidFill>
              </a:rPr>
              <a:t>olan</a:t>
            </a:r>
            <a:r>
              <a:rPr lang="de-DE" b="1" dirty="0" smtClean="0">
                <a:solidFill>
                  <a:srgbClr val="7030A0"/>
                </a:solidFill>
              </a:rPr>
              <a:t> </a:t>
            </a:r>
            <a:r>
              <a:rPr lang="de-DE" b="1" dirty="0" err="1" smtClean="0">
                <a:solidFill>
                  <a:srgbClr val="7030A0"/>
                </a:solidFill>
              </a:rPr>
              <a:t>karakteristik</a:t>
            </a:r>
            <a:r>
              <a:rPr lang="de-DE" b="1" dirty="0" smtClean="0">
                <a:solidFill>
                  <a:srgbClr val="7030A0"/>
                </a:solidFill>
              </a:rPr>
              <a:t> </a:t>
            </a:r>
            <a:r>
              <a:rPr lang="de-DE" b="1" dirty="0" err="1" smtClean="0">
                <a:solidFill>
                  <a:srgbClr val="7030A0"/>
                </a:solidFill>
              </a:rPr>
              <a:t>bitkiler</a:t>
            </a:r>
            <a:endParaRPr lang="tr-TR" b="1" dirty="0" smtClean="0">
              <a:solidFill>
                <a:srgbClr val="7030A0"/>
              </a:solidFill>
            </a:endParaRPr>
          </a:p>
          <a:p>
            <a:pPr hangingPunct="0">
              <a:buNone/>
            </a:pPr>
            <a:endParaRPr lang="tr-TR" dirty="0" smtClean="0"/>
          </a:p>
          <a:p>
            <a:pPr algn="just" hangingPunct="0"/>
            <a:r>
              <a:rPr lang="de-DE" i="1" dirty="0" err="1" smtClean="0"/>
              <a:t>Astericus</a:t>
            </a:r>
            <a:r>
              <a:rPr lang="de-DE" i="1" dirty="0" smtClean="0"/>
              <a:t> </a:t>
            </a:r>
            <a:r>
              <a:rPr lang="de-DE" i="1" dirty="0" err="1" smtClean="0"/>
              <a:t>aquaticus</a:t>
            </a:r>
            <a:r>
              <a:rPr lang="de-DE" dirty="0" smtClean="0"/>
              <a:t> (L.) </a:t>
            </a:r>
            <a:r>
              <a:rPr lang="en-US" dirty="0" smtClean="0"/>
              <a:t>Less., 0-400 m., </a:t>
            </a:r>
            <a:r>
              <a:rPr lang="en-US" dirty="0" err="1" smtClean="0"/>
              <a:t>Akdeniz</a:t>
            </a:r>
            <a:r>
              <a:rPr lang="en-US" dirty="0" smtClean="0"/>
              <a:t> </a:t>
            </a:r>
            <a:r>
              <a:rPr lang="en-US" dirty="0" err="1" smtClean="0"/>
              <a:t>elementi</a:t>
            </a:r>
            <a:endParaRPr lang="tr-TR" dirty="0" smtClean="0"/>
          </a:p>
          <a:p>
            <a:pPr algn="just" hangingPunct="0"/>
            <a:r>
              <a:rPr lang="en-US" i="1" dirty="0" err="1" smtClean="0"/>
              <a:t>Pallenis</a:t>
            </a:r>
            <a:r>
              <a:rPr lang="en-US" i="1" dirty="0" smtClean="0"/>
              <a:t> </a:t>
            </a:r>
            <a:r>
              <a:rPr lang="en-US" i="1" dirty="0" err="1" smtClean="0"/>
              <a:t>spinosa</a:t>
            </a:r>
            <a:r>
              <a:rPr lang="en-US" dirty="0" smtClean="0"/>
              <a:t> (L.) Cass., 0-250 m., </a:t>
            </a:r>
            <a:r>
              <a:rPr lang="en-US" dirty="0" err="1" smtClean="0"/>
              <a:t>Akdeniz</a:t>
            </a:r>
            <a:r>
              <a:rPr lang="en-US" dirty="0" smtClean="0"/>
              <a:t> </a:t>
            </a:r>
            <a:r>
              <a:rPr lang="en-US" dirty="0" err="1" smtClean="0"/>
              <a:t>elementi</a:t>
            </a:r>
            <a:endParaRPr lang="tr-TR" dirty="0" smtClean="0"/>
          </a:p>
          <a:p>
            <a:pPr algn="just" hangingPunct="0"/>
            <a:r>
              <a:rPr lang="en-US" i="1" dirty="0" err="1" smtClean="0"/>
              <a:t>Scolymus</a:t>
            </a:r>
            <a:r>
              <a:rPr lang="en-US" i="1" dirty="0" smtClean="0"/>
              <a:t> </a:t>
            </a:r>
            <a:r>
              <a:rPr lang="en-US" i="1" dirty="0" err="1" smtClean="0"/>
              <a:t>hispanicus</a:t>
            </a:r>
            <a:r>
              <a:rPr lang="en-US" dirty="0" smtClean="0"/>
              <a:t> L., 0-1600 m., </a:t>
            </a:r>
            <a:r>
              <a:rPr lang="en-US" dirty="0" err="1" smtClean="0"/>
              <a:t>Akdeniz</a:t>
            </a:r>
            <a:r>
              <a:rPr lang="en-US" dirty="0" smtClean="0"/>
              <a:t> </a:t>
            </a:r>
            <a:r>
              <a:rPr lang="en-US" dirty="0" err="1" smtClean="0"/>
              <a:t>elementi</a:t>
            </a:r>
            <a:endParaRPr lang="tr-TR" dirty="0" smtClean="0"/>
          </a:p>
          <a:p>
            <a:pPr algn="just" hangingPunct="0"/>
            <a:r>
              <a:rPr lang="de-DE" i="1" dirty="0" err="1" smtClean="0"/>
              <a:t>Echium</a:t>
            </a:r>
            <a:r>
              <a:rPr lang="de-DE" i="1" dirty="0" smtClean="0"/>
              <a:t> </a:t>
            </a:r>
            <a:r>
              <a:rPr lang="de-DE" i="1" dirty="0" err="1" smtClean="0"/>
              <a:t>italicum</a:t>
            </a:r>
            <a:r>
              <a:rPr lang="de-DE" dirty="0" smtClean="0"/>
              <a:t> L., 0-1900 m., Akdeniz </a:t>
            </a:r>
            <a:r>
              <a:rPr lang="de-DE" dirty="0" err="1" smtClean="0"/>
              <a:t>elementi</a:t>
            </a:r>
            <a:endParaRPr lang="tr-TR" dirty="0" smtClean="0"/>
          </a:p>
          <a:p>
            <a:endParaRPr lang="tr-TR" dirty="0"/>
          </a:p>
        </p:txBody>
      </p:sp>
    </p:spTree>
    <p:extLst>
      <p:ext uri="{BB962C8B-B14F-4D97-AF65-F5344CB8AC3E}">
        <p14:creationId xmlns:p14="http://schemas.microsoft.com/office/powerpoint/2010/main" val="262073221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81200" y="1772816"/>
            <a:ext cx="8229600" cy="4323184"/>
          </a:xfrm>
        </p:spPr>
        <p:txBody>
          <a:bodyPr/>
          <a:lstStyle/>
          <a:p>
            <a:pPr algn="ctr" hangingPunct="0">
              <a:buNone/>
            </a:pPr>
            <a:r>
              <a:rPr lang="de-DE" b="1" dirty="0" err="1" smtClean="0">
                <a:solidFill>
                  <a:srgbClr val="7030A0"/>
                </a:solidFill>
              </a:rPr>
              <a:t>Avrupa-Sibirya</a:t>
            </a:r>
            <a:r>
              <a:rPr lang="de-DE" b="1" dirty="0" smtClean="0">
                <a:solidFill>
                  <a:srgbClr val="7030A0"/>
                </a:solidFill>
              </a:rPr>
              <a:t> </a:t>
            </a:r>
            <a:r>
              <a:rPr lang="de-DE" b="1" dirty="0" err="1" smtClean="0">
                <a:solidFill>
                  <a:srgbClr val="7030A0"/>
                </a:solidFill>
              </a:rPr>
              <a:t>elementi</a:t>
            </a:r>
            <a:r>
              <a:rPr lang="de-DE" b="1" dirty="0" smtClean="0">
                <a:solidFill>
                  <a:srgbClr val="7030A0"/>
                </a:solidFill>
              </a:rPr>
              <a:t> </a:t>
            </a:r>
            <a:r>
              <a:rPr lang="de-DE" b="1" dirty="0" err="1" smtClean="0">
                <a:solidFill>
                  <a:srgbClr val="7030A0"/>
                </a:solidFill>
              </a:rPr>
              <a:t>olan</a:t>
            </a:r>
            <a:r>
              <a:rPr lang="de-DE" b="1" dirty="0" smtClean="0">
                <a:solidFill>
                  <a:srgbClr val="7030A0"/>
                </a:solidFill>
              </a:rPr>
              <a:t> </a:t>
            </a:r>
            <a:r>
              <a:rPr lang="de-DE" b="1" dirty="0" err="1" smtClean="0">
                <a:solidFill>
                  <a:srgbClr val="7030A0"/>
                </a:solidFill>
              </a:rPr>
              <a:t>karakteristik</a:t>
            </a:r>
            <a:r>
              <a:rPr lang="de-DE" b="1" dirty="0" smtClean="0">
                <a:solidFill>
                  <a:srgbClr val="7030A0"/>
                </a:solidFill>
              </a:rPr>
              <a:t> </a:t>
            </a:r>
            <a:r>
              <a:rPr lang="de-DE" b="1" dirty="0" err="1" smtClean="0">
                <a:solidFill>
                  <a:srgbClr val="7030A0"/>
                </a:solidFill>
              </a:rPr>
              <a:t>bitkiler</a:t>
            </a:r>
            <a:endParaRPr lang="tr-TR" b="1" dirty="0" smtClean="0">
              <a:solidFill>
                <a:srgbClr val="7030A0"/>
              </a:solidFill>
            </a:endParaRPr>
          </a:p>
          <a:p>
            <a:pPr hangingPunct="0">
              <a:buNone/>
            </a:pPr>
            <a:endParaRPr lang="tr-TR" dirty="0" smtClean="0"/>
          </a:p>
          <a:p>
            <a:pPr algn="just" hangingPunct="0"/>
            <a:r>
              <a:rPr lang="fr-FR" i="1" dirty="0" smtClean="0"/>
              <a:t>Lactuca </a:t>
            </a:r>
            <a:r>
              <a:rPr lang="fr-FR" i="1" dirty="0" err="1" smtClean="0"/>
              <a:t>serriola</a:t>
            </a:r>
            <a:r>
              <a:rPr lang="fr-FR" dirty="0" smtClean="0"/>
              <a:t> L., 0-1750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algn="just" hangingPunct="0"/>
            <a:r>
              <a:rPr lang="fr-FR" i="1" dirty="0" err="1" smtClean="0"/>
              <a:t>Lamium</a:t>
            </a:r>
            <a:r>
              <a:rPr lang="fr-FR" i="1" dirty="0" smtClean="0"/>
              <a:t> amplexicaule</a:t>
            </a:r>
            <a:r>
              <a:rPr lang="fr-FR" dirty="0" smtClean="0"/>
              <a:t> L., 3-2270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hangingPunct="0">
              <a:buNone/>
            </a:pPr>
            <a:endParaRPr lang="tr-TR" dirty="0" smtClean="0"/>
          </a:p>
          <a:p>
            <a:endParaRPr lang="tr-TR" dirty="0"/>
          </a:p>
        </p:txBody>
      </p:sp>
    </p:spTree>
    <p:extLst>
      <p:ext uri="{BB962C8B-B14F-4D97-AF65-F5344CB8AC3E}">
        <p14:creationId xmlns:p14="http://schemas.microsoft.com/office/powerpoint/2010/main" val="94151269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81200" y="1700808"/>
            <a:ext cx="8229600" cy="4395192"/>
          </a:xfrm>
        </p:spPr>
        <p:txBody>
          <a:bodyPr/>
          <a:lstStyle/>
          <a:p>
            <a:pPr algn="ctr" hangingPunct="0">
              <a:buNone/>
            </a:pPr>
            <a:r>
              <a:rPr lang="de-DE" b="1" dirty="0" smtClean="0">
                <a:solidFill>
                  <a:srgbClr val="7030A0"/>
                </a:solidFill>
              </a:rPr>
              <a:t>2.3.3. </a:t>
            </a:r>
            <a:r>
              <a:rPr lang="de-DE" b="1" dirty="0" err="1" smtClean="0">
                <a:solidFill>
                  <a:srgbClr val="7030A0"/>
                </a:solidFill>
              </a:rPr>
              <a:t>Tahrip</a:t>
            </a:r>
            <a:r>
              <a:rPr lang="de-DE" b="1" dirty="0" smtClean="0">
                <a:solidFill>
                  <a:srgbClr val="7030A0"/>
                </a:solidFill>
              </a:rPr>
              <a:t> </a:t>
            </a:r>
            <a:r>
              <a:rPr lang="de-DE" b="1" dirty="0" err="1" smtClean="0">
                <a:solidFill>
                  <a:srgbClr val="7030A0"/>
                </a:solidFill>
              </a:rPr>
              <a:t>Edilen</a:t>
            </a:r>
            <a:r>
              <a:rPr lang="de-DE" b="1" dirty="0" smtClean="0">
                <a:solidFill>
                  <a:srgbClr val="7030A0"/>
                </a:solidFill>
              </a:rPr>
              <a:t> </a:t>
            </a:r>
            <a:r>
              <a:rPr lang="de-DE" b="1" dirty="0" err="1" smtClean="0">
                <a:solidFill>
                  <a:srgbClr val="7030A0"/>
                </a:solidFill>
              </a:rPr>
              <a:t>Alanların</a:t>
            </a:r>
            <a:r>
              <a:rPr lang="de-DE" b="1" dirty="0" smtClean="0">
                <a:solidFill>
                  <a:srgbClr val="7030A0"/>
                </a:solidFill>
              </a:rPr>
              <a:t> </a:t>
            </a:r>
            <a:r>
              <a:rPr lang="de-DE" b="1" dirty="0" err="1" smtClean="0">
                <a:solidFill>
                  <a:srgbClr val="7030A0"/>
                </a:solidFill>
              </a:rPr>
              <a:t>Karakteristik</a:t>
            </a:r>
            <a:r>
              <a:rPr lang="de-DE" b="1" dirty="0" smtClean="0">
                <a:solidFill>
                  <a:srgbClr val="7030A0"/>
                </a:solidFill>
              </a:rPr>
              <a:t> </a:t>
            </a:r>
            <a:r>
              <a:rPr lang="de-DE" b="1" dirty="0" err="1" smtClean="0">
                <a:solidFill>
                  <a:srgbClr val="7030A0"/>
                </a:solidFill>
              </a:rPr>
              <a:t>Bitkileri</a:t>
            </a:r>
            <a:r>
              <a:rPr lang="de-DE" b="1" dirty="0" smtClean="0">
                <a:solidFill>
                  <a:srgbClr val="7030A0"/>
                </a:solidFill>
              </a:rPr>
              <a:t> </a:t>
            </a:r>
            <a:endParaRPr lang="tr-TR" b="1" dirty="0" smtClean="0">
              <a:solidFill>
                <a:srgbClr val="7030A0"/>
              </a:solidFill>
            </a:endParaRPr>
          </a:p>
          <a:p>
            <a:pPr hangingPunct="0">
              <a:buNone/>
            </a:pPr>
            <a:endParaRPr lang="tr-TR" b="1" dirty="0" smtClean="0"/>
          </a:p>
          <a:p>
            <a:pPr algn="just" hangingPunct="0"/>
            <a:r>
              <a:rPr lang="de-DE" i="1" dirty="0" err="1" smtClean="0"/>
              <a:t>Cistus</a:t>
            </a:r>
            <a:r>
              <a:rPr lang="de-DE" i="1" dirty="0" smtClean="0"/>
              <a:t> </a:t>
            </a:r>
            <a:r>
              <a:rPr lang="de-DE" i="1" dirty="0" err="1" smtClean="0"/>
              <a:t>laurifolius</a:t>
            </a:r>
            <a:r>
              <a:rPr lang="de-DE" dirty="0" smtClean="0"/>
              <a:t> </a:t>
            </a:r>
            <a:r>
              <a:rPr lang="de-DE" dirty="0" err="1" smtClean="0"/>
              <a:t>L</a:t>
            </a:r>
            <a:r>
              <a:rPr lang="de-DE" dirty="0" smtClean="0"/>
              <a:t>., </a:t>
            </a:r>
            <a:endParaRPr lang="tr-TR" dirty="0" smtClean="0"/>
          </a:p>
          <a:p>
            <a:pPr algn="just" hangingPunct="0"/>
            <a:r>
              <a:rPr lang="en-US" i="1" dirty="0" err="1" smtClean="0"/>
              <a:t>Peganum</a:t>
            </a:r>
            <a:r>
              <a:rPr lang="en-US" i="1" dirty="0" smtClean="0"/>
              <a:t> </a:t>
            </a:r>
            <a:r>
              <a:rPr lang="en-US" i="1" dirty="0" err="1" smtClean="0"/>
              <a:t>harmala</a:t>
            </a:r>
            <a:r>
              <a:rPr lang="en-US" dirty="0" smtClean="0"/>
              <a:t> L., 0-1500 m.,	</a:t>
            </a:r>
            <a:endParaRPr lang="tr-TR" dirty="0" smtClean="0"/>
          </a:p>
          <a:p>
            <a:pPr algn="just" hangingPunct="0"/>
            <a:r>
              <a:rPr lang="en-US" i="1" dirty="0" err="1" smtClean="0"/>
              <a:t>Eryngium</a:t>
            </a:r>
            <a:r>
              <a:rPr lang="en-US" i="1" dirty="0" smtClean="0"/>
              <a:t> </a:t>
            </a:r>
            <a:r>
              <a:rPr lang="en-US" i="1" dirty="0" err="1" smtClean="0"/>
              <a:t>campestre</a:t>
            </a:r>
            <a:r>
              <a:rPr lang="en-US" dirty="0" smtClean="0"/>
              <a:t> L. var. </a:t>
            </a:r>
            <a:r>
              <a:rPr lang="en-US" i="1" dirty="0" err="1" smtClean="0"/>
              <a:t>virens</a:t>
            </a:r>
            <a:r>
              <a:rPr lang="en-US" dirty="0" smtClean="0"/>
              <a:t> Link, 0-1800 m.</a:t>
            </a:r>
            <a:endParaRPr lang="tr-TR" dirty="0" smtClean="0"/>
          </a:p>
          <a:p>
            <a:pPr algn="just" hangingPunct="0"/>
            <a:r>
              <a:rPr lang="en-US" i="1" dirty="0" err="1" smtClean="0"/>
              <a:t>Carduus</a:t>
            </a:r>
            <a:r>
              <a:rPr lang="en-US" i="1" dirty="0" smtClean="0"/>
              <a:t> </a:t>
            </a:r>
            <a:r>
              <a:rPr lang="en-US" i="1" dirty="0" err="1" smtClean="0"/>
              <a:t>nutans</a:t>
            </a:r>
            <a:r>
              <a:rPr lang="en-US" dirty="0" smtClean="0"/>
              <a:t> L., 100-2130 m.</a:t>
            </a:r>
            <a:endParaRPr lang="tr-TR" dirty="0" smtClean="0"/>
          </a:p>
          <a:p>
            <a:pPr hangingPunct="0">
              <a:buNone/>
            </a:pPr>
            <a:endParaRPr lang="tr-TR" dirty="0" smtClean="0"/>
          </a:p>
          <a:p>
            <a:endParaRPr lang="tr-TR" dirty="0"/>
          </a:p>
        </p:txBody>
      </p:sp>
    </p:spTree>
    <p:extLst>
      <p:ext uri="{BB962C8B-B14F-4D97-AF65-F5344CB8AC3E}">
        <p14:creationId xmlns:p14="http://schemas.microsoft.com/office/powerpoint/2010/main" val="93210162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gn="ctr" hangingPunct="0">
              <a:buNone/>
            </a:pPr>
            <a:r>
              <a:rPr lang="tr-TR" b="1" dirty="0" smtClean="0">
                <a:solidFill>
                  <a:srgbClr val="7030A0"/>
                </a:solidFill>
              </a:rPr>
              <a:t>İran-Turan elementi olan karakteristik bitkiler</a:t>
            </a:r>
          </a:p>
          <a:p>
            <a:pPr hangingPunct="0">
              <a:buNone/>
            </a:pPr>
            <a:endParaRPr lang="tr-TR" dirty="0" smtClean="0"/>
          </a:p>
          <a:p>
            <a:pPr algn="just" hangingPunct="0"/>
            <a:r>
              <a:rPr lang="en-US" i="1" dirty="0" err="1" smtClean="0"/>
              <a:t>Gundelia</a:t>
            </a:r>
            <a:r>
              <a:rPr lang="en-US" i="1" dirty="0" smtClean="0"/>
              <a:t> </a:t>
            </a:r>
            <a:r>
              <a:rPr lang="en-US" i="1" dirty="0" err="1" smtClean="0"/>
              <a:t>tournefortii</a:t>
            </a:r>
            <a:r>
              <a:rPr lang="en-US" dirty="0" smtClean="0"/>
              <a:t> L. var. </a:t>
            </a:r>
            <a:r>
              <a:rPr lang="en-US" i="1" dirty="0" err="1" smtClean="0"/>
              <a:t>tournefortii</a:t>
            </a:r>
            <a:r>
              <a:rPr lang="en-US" dirty="0" smtClean="0"/>
              <a:t>, 100-2500 m., Iran-</a:t>
            </a:r>
            <a:r>
              <a:rPr lang="en-US" dirty="0" err="1" smtClean="0"/>
              <a:t>Turan</a:t>
            </a:r>
            <a:r>
              <a:rPr lang="en-US" dirty="0" smtClean="0"/>
              <a:t> </a:t>
            </a:r>
            <a:r>
              <a:rPr lang="en-US" dirty="0" err="1" smtClean="0"/>
              <a:t>elementi</a:t>
            </a:r>
            <a:r>
              <a:rPr lang="en-US" dirty="0" smtClean="0"/>
              <a:t> </a:t>
            </a:r>
            <a:endParaRPr lang="tr-TR" dirty="0" smtClean="0"/>
          </a:p>
          <a:p>
            <a:pPr algn="just" hangingPunct="0"/>
            <a:r>
              <a:rPr lang="en-US" i="1" dirty="0" err="1" smtClean="0"/>
              <a:t>Gundelia</a:t>
            </a:r>
            <a:r>
              <a:rPr lang="en-US" i="1" dirty="0" smtClean="0"/>
              <a:t> </a:t>
            </a:r>
            <a:r>
              <a:rPr lang="en-US" i="1" dirty="0" err="1" smtClean="0"/>
              <a:t>tournefortii</a:t>
            </a:r>
            <a:r>
              <a:rPr lang="en-US" dirty="0" smtClean="0"/>
              <a:t> L. var. </a:t>
            </a:r>
            <a:r>
              <a:rPr lang="en-US" i="1" dirty="0" err="1" smtClean="0"/>
              <a:t>armata</a:t>
            </a:r>
            <a:r>
              <a:rPr lang="en-US" dirty="0" smtClean="0"/>
              <a:t> </a:t>
            </a:r>
            <a:r>
              <a:rPr lang="en-US" dirty="0" err="1" smtClean="0"/>
              <a:t>Freyn</a:t>
            </a:r>
            <a:r>
              <a:rPr lang="en-US" dirty="0" smtClean="0"/>
              <a:t>. &amp; </a:t>
            </a:r>
            <a:r>
              <a:rPr lang="en-US" dirty="0" err="1" smtClean="0"/>
              <a:t>Sint</a:t>
            </a:r>
            <a:r>
              <a:rPr lang="en-US" dirty="0" smtClean="0"/>
              <a:t>., 100-2500 m., Iran-</a:t>
            </a:r>
            <a:r>
              <a:rPr lang="en-US" dirty="0" err="1" smtClean="0"/>
              <a:t>Turan</a:t>
            </a:r>
            <a:r>
              <a:rPr lang="en-US" dirty="0" smtClean="0"/>
              <a:t>-</a:t>
            </a:r>
            <a:r>
              <a:rPr lang="en-US" dirty="0" err="1" smtClean="0"/>
              <a:t>Elementi</a:t>
            </a:r>
            <a:endParaRPr lang="tr-TR" dirty="0" smtClean="0"/>
          </a:p>
          <a:p>
            <a:pPr algn="just" hangingPunct="0">
              <a:buNone/>
            </a:pPr>
            <a:endParaRPr lang="tr-TR" dirty="0" smtClean="0"/>
          </a:p>
          <a:p>
            <a:endParaRPr lang="tr-TR" dirty="0"/>
          </a:p>
        </p:txBody>
      </p:sp>
    </p:spTree>
    <p:extLst>
      <p:ext uri="{BB962C8B-B14F-4D97-AF65-F5344CB8AC3E}">
        <p14:creationId xmlns:p14="http://schemas.microsoft.com/office/powerpoint/2010/main" val="237761812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Bu derste ÇEVRESEL ETKİ DEĞERLENDİRME ‘ÇED’ adlı kitap (Yazar: Yiğit vd., 2002, ISBN 975-96176-1-7) takip edilmektedir.</a:t>
            </a:r>
            <a:endParaRPr lang="tr-TR" dirty="0"/>
          </a:p>
        </p:txBody>
      </p:sp>
    </p:spTree>
    <p:extLst>
      <p:ext uri="{BB962C8B-B14F-4D97-AF65-F5344CB8AC3E}">
        <p14:creationId xmlns:p14="http://schemas.microsoft.com/office/powerpoint/2010/main" val="495572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03512" y="692696"/>
            <a:ext cx="8507288" cy="5403304"/>
          </a:xfrm>
        </p:spPr>
        <p:txBody>
          <a:bodyPr>
            <a:normAutofit lnSpcReduction="10000"/>
          </a:bodyPr>
          <a:lstStyle/>
          <a:p>
            <a:pPr marL="514350" indent="-514350" algn="just" hangingPunct="0">
              <a:buClr>
                <a:srgbClr val="7030A0"/>
              </a:buClr>
              <a:buFont typeface="+mj-lt"/>
              <a:buAutoNum type="arabicPeriod" startAt="6"/>
            </a:pPr>
            <a:r>
              <a:rPr lang="de-DE" sz="2800" b="1" dirty="0" err="1">
                <a:solidFill>
                  <a:srgbClr val="7030A0"/>
                </a:solidFill>
              </a:rPr>
              <a:t>Pusula</a:t>
            </a:r>
            <a:r>
              <a:rPr lang="de-DE" sz="2800" b="1" dirty="0">
                <a:solidFill>
                  <a:srgbClr val="7030A0"/>
                </a:solidFill>
              </a:rPr>
              <a:t>:</a:t>
            </a:r>
            <a:r>
              <a:rPr lang="de-DE" sz="2800" dirty="0">
                <a:solidFill>
                  <a:srgbClr val="7030A0"/>
                </a:solidFill>
              </a:rPr>
              <a:t> </a:t>
            </a:r>
            <a:r>
              <a:rPr lang="de-DE" sz="2800" dirty="0" err="1"/>
              <a:t>Yön</a:t>
            </a:r>
            <a:r>
              <a:rPr lang="de-DE" sz="2800" dirty="0"/>
              <a:t> </a:t>
            </a:r>
            <a:r>
              <a:rPr lang="de-DE" sz="2800" dirty="0" err="1"/>
              <a:t>belirlenmesinin</a:t>
            </a:r>
            <a:r>
              <a:rPr lang="de-DE" sz="2800" dirty="0"/>
              <a:t> </a:t>
            </a:r>
            <a:r>
              <a:rPr lang="de-DE" sz="2800" dirty="0" err="1"/>
              <a:t>daha</a:t>
            </a:r>
            <a:r>
              <a:rPr lang="de-DE" sz="2800" dirty="0"/>
              <a:t> </a:t>
            </a:r>
            <a:r>
              <a:rPr lang="de-DE" sz="2800" dirty="0" err="1"/>
              <a:t>sağlıklı</a:t>
            </a:r>
            <a:r>
              <a:rPr lang="de-DE" sz="2800" dirty="0"/>
              <a:t> </a:t>
            </a:r>
            <a:r>
              <a:rPr lang="de-DE" sz="2800" dirty="0" err="1"/>
              <a:t>yapılabilmesi</a:t>
            </a:r>
            <a:r>
              <a:rPr lang="de-DE" sz="2800" dirty="0"/>
              <a:t> </a:t>
            </a:r>
            <a:r>
              <a:rPr lang="de-DE" sz="2800" dirty="0" err="1"/>
              <a:t>için</a:t>
            </a:r>
            <a:r>
              <a:rPr lang="de-DE" sz="2800" dirty="0"/>
              <a:t> </a:t>
            </a:r>
            <a:r>
              <a:rPr lang="de-DE" sz="2800" dirty="0" err="1"/>
              <a:t>gereklidir</a:t>
            </a:r>
            <a:r>
              <a:rPr lang="de-DE" sz="2800" dirty="0"/>
              <a:t>. </a:t>
            </a:r>
            <a:endParaRPr lang="tr-TR" sz="2800" dirty="0"/>
          </a:p>
          <a:p>
            <a:pPr marL="514350" indent="-514350" algn="just" hangingPunct="0">
              <a:buClr>
                <a:srgbClr val="7030A0"/>
              </a:buClr>
              <a:buFont typeface="+mj-lt"/>
              <a:buAutoNum type="arabicPeriod" startAt="6"/>
            </a:pPr>
            <a:endParaRPr lang="tr-TR" sz="2800" dirty="0"/>
          </a:p>
          <a:p>
            <a:pPr marL="514350" indent="-514350" algn="just" hangingPunct="0">
              <a:buClr>
                <a:srgbClr val="7030A0"/>
              </a:buClr>
              <a:buFont typeface="+mj-lt"/>
              <a:buAutoNum type="arabicPeriod" startAt="6"/>
            </a:pPr>
            <a:r>
              <a:rPr lang="de-DE" b="1" dirty="0" err="1" smtClean="0">
                <a:solidFill>
                  <a:srgbClr val="7030A0"/>
                </a:solidFill>
              </a:rPr>
              <a:t>Altimetre</a:t>
            </a:r>
            <a:r>
              <a:rPr lang="de-DE" b="1" dirty="0" smtClean="0">
                <a:solidFill>
                  <a:srgbClr val="7030A0"/>
                </a:solidFill>
              </a:rPr>
              <a:t> </a:t>
            </a:r>
            <a:r>
              <a:rPr lang="de-DE" b="1" dirty="0" err="1" smtClean="0">
                <a:solidFill>
                  <a:srgbClr val="7030A0"/>
                </a:solidFill>
              </a:rPr>
              <a:t>veya</a:t>
            </a:r>
            <a:r>
              <a:rPr lang="de-DE" b="1" dirty="0" smtClean="0">
                <a:solidFill>
                  <a:srgbClr val="7030A0"/>
                </a:solidFill>
              </a:rPr>
              <a:t> GPS:</a:t>
            </a:r>
            <a:r>
              <a:rPr lang="de-DE" dirty="0" smtClean="0"/>
              <a:t> </a:t>
            </a:r>
            <a:r>
              <a:rPr lang="de-DE" dirty="0" err="1" smtClean="0"/>
              <a:t>Özellikle</a:t>
            </a:r>
            <a:r>
              <a:rPr lang="de-DE" dirty="0" smtClean="0"/>
              <a:t> </a:t>
            </a:r>
            <a:r>
              <a:rPr lang="de-DE" dirty="0" err="1" smtClean="0"/>
              <a:t>dağlık</a:t>
            </a:r>
            <a:r>
              <a:rPr lang="de-DE" dirty="0" smtClean="0"/>
              <a:t> </a:t>
            </a:r>
            <a:r>
              <a:rPr lang="de-DE" dirty="0" err="1" smtClean="0"/>
              <a:t>arazilerde</a:t>
            </a:r>
            <a:r>
              <a:rPr lang="de-DE" dirty="0" smtClean="0"/>
              <a:t> </a:t>
            </a:r>
            <a:r>
              <a:rPr lang="de-DE" dirty="0" err="1" smtClean="0"/>
              <a:t>örneğin</a:t>
            </a:r>
            <a:r>
              <a:rPr lang="de-DE" dirty="0" smtClean="0"/>
              <a:t> </a:t>
            </a:r>
            <a:r>
              <a:rPr lang="de-DE" dirty="0" err="1" smtClean="0"/>
              <a:t>toplandığı</a:t>
            </a:r>
            <a:r>
              <a:rPr lang="de-DE" dirty="0" smtClean="0"/>
              <a:t> </a:t>
            </a:r>
            <a:r>
              <a:rPr lang="de-DE" dirty="0" err="1" smtClean="0"/>
              <a:t>yerin</a:t>
            </a:r>
            <a:r>
              <a:rPr lang="de-DE" dirty="0" smtClean="0"/>
              <a:t> </a:t>
            </a:r>
            <a:r>
              <a:rPr lang="de-DE" dirty="0" err="1" smtClean="0"/>
              <a:t>yüksekliğini</a:t>
            </a:r>
            <a:r>
              <a:rPr lang="de-DE" dirty="0" smtClean="0"/>
              <a:t> </a:t>
            </a:r>
            <a:r>
              <a:rPr lang="de-DE" dirty="0" err="1" smtClean="0"/>
              <a:t>ve</a:t>
            </a:r>
            <a:r>
              <a:rPr lang="de-DE" dirty="0" smtClean="0"/>
              <a:t> </a:t>
            </a:r>
            <a:r>
              <a:rPr lang="de-DE" dirty="0" err="1" smtClean="0"/>
              <a:t>enlem-boylam</a:t>
            </a:r>
            <a:r>
              <a:rPr lang="de-DE" dirty="0" smtClean="0"/>
              <a:t> </a:t>
            </a:r>
            <a:r>
              <a:rPr lang="de-DE" dirty="0" err="1" smtClean="0"/>
              <a:t>olarak</a:t>
            </a:r>
            <a:r>
              <a:rPr lang="de-DE" dirty="0" smtClean="0"/>
              <a:t> </a:t>
            </a:r>
            <a:r>
              <a:rPr lang="de-DE" dirty="0" err="1" smtClean="0"/>
              <a:t>tam</a:t>
            </a:r>
            <a:r>
              <a:rPr lang="de-DE" dirty="0" smtClean="0"/>
              <a:t> </a:t>
            </a:r>
            <a:r>
              <a:rPr lang="de-DE" dirty="0" err="1" smtClean="0"/>
              <a:t>koordinatlarını</a:t>
            </a:r>
            <a:r>
              <a:rPr lang="de-DE" dirty="0" smtClean="0"/>
              <a:t> (GPS) </a:t>
            </a:r>
            <a:r>
              <a:rPr lang="de-DE" dirty="0" err="1" smtClean="0"/>
              <a:t>belirlemede</a:t>
            </a:r>
            <a:r>
              <a:rPr lang="de-DE" dirty="0" smtClean="0"/>
              <a:t> </a:t>
            </a:r>
            <a:r>
              <a:rPr lang="de-DE" dirty="0" err="1" smtClean="0"/>
              <a:t>kullanılır</a:t>
            </a:r>
            <a:r>
              <a:rPr lang="de-DE" dirty="0" smtClean="0"/>
              <a:t>.</a:t>
            </a:r>
            <a:endParaRPr lang="tr-TR" dirty="0" smtClean="0"/>
          </a:p>
          <a:p>
            <a:pPr marL="514350" indent="-514350" algn="just" hangingPunct="0">
              <a:buClr>
                <a:srgbClr val="7030A0"/>
              </a:buClr>
              <a:buFont typeface="+mj-lt"/>
              <a:buAutoNum type="arabicPeriod" startAt="6"/>
            </a:pPr>
            <a:endParaRPr lang="tr-TR" dirty="0" smtClean="0"/>
          </a:p>
          <a:p>
            <a:pPr marL="514350" indent="-514350" algn="just" hangingPunct="0">
              <a:buClr>
                <a:srgbClr val="7030A0"/>
              </a:buClr>
              <a:buFont typeface="+mj-lt"/>
              <a:buAutoNum type="arabicPeriod" startAt="6"/>
            </a:pPr>
            <a:r>
              <a:rPr lang="de-DE" b="1" dirty="0" err="1" smtClean="0">
                <a:solidFill>
                  <a:srgbClr val="7030A0"/>
                </a:solidFill>
              </a:rPr>
              <a:t>Fotoğraf</a:t>
            </a:r>
            <a:r>
              <a:rPr lang="de-DE" b="1" dirty="0" smtClean="0">
                <a:solidFill>
                  <a:srgbClr val="7030A0"/>
                </a:solidFill>
              </a:rPr>
              <a:t> </a:t>
            </a:r>
            <a:r>
              <a:rPr lang="de-DE" b="1" dirty="0" err="1" smtClean="0">
                <a:solidFill>
                  <a:srgbClr val="7030A0"/>
                </a:solidFill>
              </a:rPr>
              <a:t>makinesi</a:t>
            </a:r>
            <a:r>
              <a:rPr lang="de-DE" b="1" dirty="0" smtClean="0">
                <a:solidFill>
                  <a:srgbClr val="7030A0"/>
                </a:solidFill>
              </a:rPr>
              <a:t>: </a:t>
            </a:r>
            <a:r>
              <a:rPr lang="de-DE" dirty="0" err="1" smtClean="0"/>
              <a:t>Toplama</a:t>
            </a:r>
            <a:r>
              <a:rPr lang="de-DE" dirty="0" smtClean="0"/>
              <a:t> </a:t>
            </a:r>
            <a:r>
              <a:rPr lang="de-DE" dirty="0" err="1" smtClean="0"/>
              <a:t>bölgesindeki</a:t>
            </a:r>
            <a:r>
              <a:rPr lang="de-DE" dirty="0" smtClean="0"/>
              <a:t> </a:t>
            </a:r>
            <a:r>
              <a:rPr lang="de-DE" dirty="0" err="1" smtClean="0"/>
              <a:t>özel</a:t>
            </a:r>
            <a:r>
              <a:rPr lang="de-DE" dirty="0" smtClean="0"/>
              <a:t> </a:t>
            </a:r>
            <a:r>
              <a:rPr lang="de-DE" dirty="0" err="1" smtClean="0"/>
              <a:t>durumları</a:t>
            </a:r>
            <a:r>
              <a:rPr lang="de-DE" dirty="0" smtClean="0"/>
              <a:t> </a:t>
            </a:r>
            <a:r>
              <a:rPr lang="de-DE" dirty="0" err="1" smtClean="0"/>
              <a:t>tespit</a:t>
            </a:r>
            <a:r>
              <a:rPr lang="de-DE" dirty="0" smtClean="0"/>
              <a:t> </a:t>
            </a:r>
            <a:r>
              <a:rPr lang="de-DE" dirty="0" err="1" smtClean="0"/>
              <a:t>etmede</a:t>
            </a:r>
            <a:r>
              <a:rPr lang="de-DE" dirty="0" smtClean="0"/>
              <a:t> </a:t>
            </a:r>
            <a:r>
              <a:rPr lang="de-DE" dirty="0" err="1" smtClean="0"/>
              <a:t>ve</a:t>
            </a:r>
            <a:r>
              <a:rPr lang="de-DE" dirty="0" smtClean="0"/>
              <a:t> </a:t>
            </a:r>
            <a:r>
              <a:rPr lang="de-DE" dirty="0" err="1" smtClean="0"/>
              <a:t>tamamı</a:t>
            </a:r>
            <a:r>
              <a:rPr lang="de-DE" dirty="0" smtClean="0"/>
              <a:t> </a:t>
            </a:r>
            <a:r>
              <a:rPr lang="de-DE" dirty="0" err="1" smtClean="0"/>
              <a:t>toplanamayan</a:t>
            </a:r>
            <a:r>
              <a:rPr lang="de-DE" dirty="0" smtClean="0"/>
              <a:t> </a:t>
            </a:r>
            <a:r>
              <a:rPr lang="de-DE" dirty="0" err="1" smtClean="0"/>
              <a:t>ağaçların</a:t>
            </a:r>
            <a:r>
              <a:rPr lang="de-DE" dirty="0" smtClean="0"/>
              <a:t> </a:t>
            </a:r>
            <a:r>
              <a:rPr lang="de-DE" dirty="0" err="1" smtClean="0"/>
              <a:t>veya</a:t>
            </a:r>
            <a:r>
              <a:rPr lang="de-DE" dirty="0" smtClean="0"/>
              <a:t> </a:t>
            </a:r>
            <a:r>
              <a:rPr lang="de-DE" dirty="0" err="1" smtClean="0"/>
              <a:t>çiçek</a:t>
            </a:r>
            <a:r>
              <a:rPr lang="de-DE" dirty="0" smtClean="0"/>
              <a:t> </a:t>
            </a:r>
            <a:r>
              <a:rPr lang="de-DE" dirty="0" err="1" smtClean="0"/>
              <a:t>durumu</a:t>
            </a:r>
            <a:r>
              <a:rPr lang="de-DE" dirty="0" smtClean="0"/>
              <a:t> </a:t>
            </a:r>
            <a:r>
              <a:rPr lang="de-DE" dirty="0" err="1" smtClean="0"/>
              <a:t>presleme</a:t>
            </a:r>
            <a:r>
              <a:rPr lang="de-DE" dirty="0" smtClean="0"/>
              <a:t> </a:t>
            </a:r>
            <a:r>
              <a:rPr lang="de-DE" dirty="0" err="1" smtClean="0"/>
              <a:t>sonucu</a:t>
            </a:r>
            <a:r>
              <a:rPr lang="de-DE" dirty="0" smtClean="0"/>
              <a:t> </a:t>
            </a:r>
            <a:r>
              <a:rPr lang="de-DE" dirty="0" err="1" smtClean="0"/>
              <a:t>bozulacak</a:t>
            </a:r>
            <a:r>
              <a:rPr lang="de-DE" dirty="0" smtClean="0"/>
              <a:t> </a:t>
            </a:r>
            <a:r>
              <a:rPr lang="de-DE" dirty="0" err="1" smtClean="0"/>
              <a:t>olan</a:t>
            </a:r>
            <a:r>
              <a:rPr lang="de-DE" dirty="0" smtClean="0"/>
              <a:t> </a:t>
            </a:r>
            <a:r>
              <a:rPr lang="de-DE" dirty="0" err="1" smtClean="0"/>
              <a:t>örneklerin</a:t>
            </a:r>
            <a:r>
              <a:rPr lang="de-DE" dirty="0" smtClean="0"/>
              <a:t> (Iris </a:t>
            </a:r>
            <a:r>
              <a:rPr lang="de-DE" dirty="0" err="1" smtClean="0"/>
              <a:t>sp</a:t>
            </a:r>
            <a:r>
              <a:rPr lang="de-DE" dirty="0" smtClean="0"/>
              <a:t>., </a:t>
            </a:r>
            <a:r>
              <a:rPr lang="de-DE" dirty="0" err="1" smtClean="0"/>
              <a:t>Orchidaceae</a:t>
            </a:r>
            <a:r>
              <a:rPr lang="de-DE" dirty="0" smtClean="0"/>
              <a:t> </a:t>
            </a:r>
            <a:r>
              <a:rPr lang="de-DE" dirty="0" err="1" smtClean="0"/>
              <a:t>gibi</a:t>
            </a:r>
            <a:r>
              <a:rPr lang="de-DE" dirty="0" smtClean="0"/>
              <a:t>) </a:t>
            </a:r>
            <a:r>
              <a:rPr lang="de-DE" dirty="0" err="1" smtClean="0"/>
              <a:t>fotoğraflarının</a:t>
            </a:r>
            <a:r>
              <a:rPr lang="de-DE" dirty="0" smtClean="0"/>
              <a:t> </a:t>
            </a:r>
            <a:r>
              <a:rPr lang="de-DE" dirty="0" err="1" smtClean="0"/>
              <a:t>çekilmesi</a:t>
            </a:r>
            <a:r>
              <a:rPr lang="de-DE" dirty="0" smtClean="0"/>
              <a:t> </a:t>
            </a:r>
            <a:r>
              <a:rPr lang="de-DE" dirty="0" err="1" smtClean="0"/>
              <a:t>için</a:t>
            </a:r>
            <a:r>
              <a:rPr lang="de-DE" dirty="0" smtClean="0"/>
              <a:t> </a:t>
            </a:r>
            <a:r>
              <a:rPr lang="de-DE" dirty="0" err="1" smtClean="0"/>
              <a:t>faydalıdır</a:t>
            </a:r>
            <a:r>
              <a:rPr lang="de-DE" dirty="0" smtClean="0"/>
              <a:t>.</a:t>
            </a:r>
            <a:endParaRPr lang="tr-TR" dirty="0" smtClean="0"/>
          </a:p>
          <a:p>
            <a:pPr marL="514350" indent="-514350" algn="just">
              <a:buClr>
                <a:srgbClr val="7030A0"/>
              </a:buClr>
              <a:buFont typeface="+mj-lt"/>
              <a:buAutoNum type="arabicPeriod" startAt="6"/>
            </a:pPr>
            <a:endParaRPr lang="tr-TR" dirty="0"/>
          </a:p>
        </p:txBody>
      </p:sp>
    </p:spTree>
    <p:extLst>
      <p:ext uri="{BB962C8B-B14F-4D97-AF65-F5344CB8AC3E}">
        <p14:creationId xmlns:p14="http://schemas.microsoft.com/office/powerpoint/2010/main" val="3668383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47528" y="476672"/>
            <a:ext cx="8363272" cy="6120680"/>
          </a:xfrm>
        </p:spPr>
        <p:txBody>
          <a:bodyPr>
            <a:normAutofit/>
          </a:bodyPr>
          <a:lstStyle/>
          <a:p>
            <a:pPr algn="ctr" hangingPunct="0">
              <a:buClr>
                <a:srgbClr val="7030A0"/>
              </a:buClr>
              <a:buNone/>
            </a:pPr>
            <a:r>
              <a:rPr lang="tr-TR" b="1" dirty="0" smtClean="0">
                <a:solidFill>
                  <a:srgbClr val="7030A0"/>
                </a:solidFill>
              </a:rPr>
              <a:t>1.1.2. Bitki Örneklerinin Toplanması:</a:t>
            </a:r>
          </a:p>
          <a:p>
            <a:pPr hangingPunct="0">
              <a:buClr>
                <a:srgbClr val="7030A0"/>
              </a:buClr>
              <a:buFont typeface="Wingdings" pitchFamily="2" charset="2"/>
              <a:buChar char="ü"/>
            </a:pPr>
            <a:endParaRPr lang="tr-TR" b="1" dirty="0" smtClean="0"/>
          </a:p>
          <a:p>
            <a:pPr algn="just" hangingPunct="0">
              <a:buClr>
                <a:srgbClr val="7030A0"/>
              </a:buClr>
              <a:buFont typeface="Wingdings" pitchFamily="2" charset="2"/>
              <a:buChar char="ü"/>
            </a:pPr>
            <a:r>
              <a:rPr lang="tr-TR" dirty="0" smtClean="0"/>
              <a:t>Bitki örneklerinin </a:t>
            </a:r>
            <a:r>
              <a:rPr lang="tr-TR" dirty="0" err="1" smtClean="0"/>
              <a:t>laboratuvar</a:t>
            </a:r>
            <a:r>
              <a:rPr lang="tr-TR" dirty="0" smtClean="0"/>
              <a:t> ortamında doğru teşhis edilebilmesi için teşhis anahtarlarında kullanılan karakterlere uygun toplanması gerekir.Bazen bu toplama sırasında bazı notların alınması ve hatta fotoğraf çekilmesi gerekmektedir. </a:t>
            </a:r>
          </a:p>
          <a:p>
            <a:pPr algn="just" hangingPunct="0">
              <a:buClr>
                <a:srgbClr val="7030A0"/>
              </a:buClr>
              <a:buFont typeface="Wingdings" pitchFamily="2" charset="2"/>
              <a:buChar char="ü"/>
            </a:pPr>
            <a:endParaRPr lang="tr-TR" dirty="0" smtClean="0"/>
          </a:p>
          <a:p>
            <a:pPr algn="just" hangingPunct="0">
              <a:buClr>
                <a:srgbClr val="7030A0"/>
              </a:buClr>
              <a:buFont typeface="Wingdings" pitchFamily="2" charset="2"/>
              <a:buChar char="ü"/>
            </a:pPr>
            <a:r>
              <a:rPr lang="tr-TR" dirty="0" smtClean="0"/>
              <a:t>Bazı </a:t>
            </a:r>
            <a:r>
              <a:rPr lang="tr-TR" dirty="0" err="1" smtClean="0"/>
              <a:t>taksonomik</a:t>
            </a:r>
            <a:r>
              <a:rPr lang="tr-TR" dirty="0" smtClean="0"/>
              <a:t> karakterler bakımından eksik toplanan örnekler kesinlikle teşhis edilemez. </a:t>
            </a:r>
            <a:r>
              <a:rPr lang="tr-TR" b="1" dirty="0" smtClean="0">
                <a:solidFill>
                  <a:srgbClr val="C00000"/>
                </a:solidFill>
              </a:rPr>
              <a:t>Bitki toplanırken önceden hangi familyada hangi bitki kısımlarının toplanacağının bilinmesi ve örneklerin buna göre toplanması gerekmektedir. </a:t>
            </a:r>
          </a:p>
          <a:p>
            <a:pPr>
              <a:buClr>
                <a:srgbClr val="7030A0"/>
              </a:buClr>
              <a:buFont typeface="Wingdings" pitchFamily="2" charset="2"/>
              <a:buChar char="ü"/>
            </a:pPr>
            <a:endParaRPr lang="tr-TR" dirty="0"/>
          </a:p>
        </p:txBody>
      </p:sp>
    </p:spTree>
    <p:extLst>
      <p:ext uri="{BB962C8B-B14F-4D97-AF65-F5344CB8AC3E}">
        <p14:creationId xmlns:p14="http://schemas.microsoft.com/office/powerpoint/2010/main" val="2800967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75520" y="1124744"/>
            <a:ext cx="8496944" cy="5472608"/>
          </a:xfrm>
        </p:spPr>
        <p:txBody>
          <a:bodyPr>
            <a:normAutofit/>
          </a:bodyPr>
          <a:lstStyle/>
          <a:p>
            <a:pPr algn="just" hangingPunct="0">
              <a:buClr>
                <a:srgbClr val="7030A0"/>
              </a:buClr>
              <a:buFont typeface="Wingdings" pitchFamily="2" charset="2"/>
              <a:buChar char="ü"/>
            </a:pPr>
            <a:r>
              <a:rPr lang="tr-TR" b="1" dirty="0" smtClean="0">
                <a:solidFill>
                  <a:srgbClr val="7030A0"/>
                </a:solidFill>
              </a:rPr>
              <a:t>Toplanacak örneklerde kök, gövde ,çiçek ve meyvenin bulunması en çok istenen durumdur. </a:t>
            </a:r>
          </a:p>
          <a:p>
            <a:pPr algn="just" hangingPunct="0">
              <a:buClr>
                <a:srgbClr val="7030A0"/>
              </a:buClr>
              <a:buFont typeface="Wingdings" pitchFamily="2" charset="2"/>
              <a:buChar char="ü"/>
            </a:pPr>
            <a:endParaRPr lang="tr-TR" dirty="0" smtClean="0"/>
          </a:p>
          <a:p>
            <a:pPr algn="just" hangingPunct="0">
              <a:buClr>
                <a:srgbClr val="7030A0"/>
              </a:buClr>
              <a:buFont typeface="Wingdings" pitchFamily="2" charset="2"/>
              <a:buChar char="ü"/>
            </a:pPr>
            <a:r>
              <a:rPr lang="tr-TR" dirty="0" smtClean="0"/>
              <a:t>Ancak bir bitki üzerinde aynı zamanda meyve ve çiçek bulunmayabilir. Bu durumda çiçekli ve meyveli örnekler ayrı zamanlarda toplanırlar. </a:t>
            </a:r>
          </a:p>
          <a:p>
            <a:pPr algn="just" hangingPunct="0">
              <a:buClr>
                <a:srgbClr val="7030A0"/>
              </a:buClr>
              <a:buFont typeface="Wingdings" pitchFamily="2" charset="2"/>
              <a:buChar char="ü"/>
            </a:pPr>
            <a:endParaRPr lang="tr-TR" dirty="0" smtClean="0"/>
          </a:p>
          <a:p>
            <a:pPr algn="just" hangingPunct="0">
              <a:buClr>
                <a:srgbClr val="7030A0"/>
              </a:buClr>
              <a:buFont typeface="Wingdings" pitchFamily="2" charset="2"/>
              <a:buChar char="ü"/>
            </a:pPr>
            <a:r>
              <a:rPr lang="tr-TR" dirty="0" smtClean="0"/>
              <a:t>Toplanacak bitkinin </a:t>
            </a:r>
            <a:r>
              <a:rPr lang="tr-TR" b="1" dirty="0" smtClean="0">
                <a:solidFill>
                  <a:srgbClr val="7030A0"/>
                </a:solidFill>
              </a:rPr>
              <a:t>yenmemiş ve hastalıksız</a:t>
            </a:r>
            <a:r>
              <a:rPr lang="tr-TR" dirty="0" smtClean="0"/>
              <a:t>, </a:t>
            </a:r>
            <a:r>
              <a:rPr lang="tr-TR" b="1" dirty="0" smtClean="0">
                <a:solidFill>
                  <a:srgbClr val="7030A0"/>
                </a:solidFill>
              </a:rPr>
              <a:t>yapraklarının tam</a:t>
            </a:r>
            <a:r>
              <a:rPr lang="tr-TR" dirty="0" smtClean="0"/>
              <a:t>, </a:t>
            </a:r>
            <a:r>
              <a:rPr lang="tr-TR" b="1" dirty="0" smtClean="0">
                <a:solidFill>
                  <a:srgbClr val="7030A0"/>
                </a:solidFill>
              </a:rPr>
              <a:t>çiçeklerinin açmış ve zarar görmemiş</a:t>
            </a:r>
            <a:r>
              <a:rPr lang="tr-TR" dirty="0" smtClean="0"/>
              <a:t>, </a:t>
            </a:r>
            <a:r>
              <a:rPr lang="tr-TR" b="1" dirty="0" smtClean="0">
                <a:solidFill>
                  <a:srgbClr val="7030A0"/>
                </a:solidFill>
              </a:rPr>
              <a:t>meyvelerinin ve tohumlarının olgunlaşmış olması </a:t>
            </a:r>
            <a:r>
              <a:rPr lang="tr-TR" dirty="0" smtClean="0"/>
              <a:t>gerekmektedir. </a:t>
            </a:r>
          </a:p>
          <a:p>
            <a:pPr algn="just" hangingPunct="0">
              <a:buClr>
                <a:srgbClr val="7030A0"/>
              </a:buClr>
              <a:buFont typeface="Wingdings" pitchFamily="2" charset="2"/>
              <a:buChar char="ü"/>
            </a:pPr>
            <a:endParaRPr lang="tr-TR" b="1" dirty="0" smtClean="0"/>
          </a:p>
        </p:txBody>
      </p:sp>
    </p:spTree>
    <p:extLst>
      <p:ext uri="{BB962C8B-B14F-4D97-AF65-F5344CB8AC3E}">
        <p14:creationId xmlns:p14="http://schemas.microsoft.com/office/powerpoint/2010/main" val="4096861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75520" y="980728"/>
            <a:ext cx="8435280" cy="5115272"/>
          </a:xfrm>
        </p:spPr>
        <p:txBody>
          <a:bodyPr/>
          <a:lstStyle/>
          <a:p>
            <a:pPr algn="just">
              <a:buClr>
                <a:srgbClr val="7030A0"/>
              </a:buClr>
              <a:buFont typeface="Wingdings" pitchFamily="2" charset="2"/>
              <a:buChar char="ü"/>
            </a:pPr>
            <a:r>
              <a:rPr lang="tr-TR" b="1" dirty="0" smtClean="0">
                <a:solidFill>
                  <a:srgbClr val="7030A0"/>
                </a:solidFill>
              </a:rPr>
              <a:t>Tek yıllık otsu bitkiler </a:t>
            </a:r>
            <a:r>
              <a:rPr lang="tr-TR" dirty="0" smtClean="0"/>
              <a:t>çapa yardımı ile topraktan rahatça sökülebilir. </a:t>
            </a:r>
          </a:p>
          <a:p>
            <a:pPr algn="just">
              <a:buClr>
                <a:srgbClr val="7030A0"/>
              </a:buClr>
              <a:buFont typeface="Wingdings" pitchFamily="2" charset="2"/>
              <a:buChar char="ü"/>
            </a:pPr>
            <a:endParaRPr lang="tr-TR" dirty="0" smtClean="0"/>
          </a:p>
          <a:p>
            <a:pPr algn="just">
              <a:buClr>
                <a:srgbClr val="7030A0"/>
              </a:buClr>
              <a:buFont typeface="Wingdings" pitchFamily="2" charset="2"/>
              <a:buChar char="ü"/>
            </a:pPr>
            <a:r>
              <a:rPr lang="tr-TR" b="1" dirty="0" smtClean="0">
                <a:solidFill>
                  <a:srgbClr val="7030A0"/>
                </a:solidFill>
              </a:rPr>
              <a:t>Soğanlı veya yumrulu bitkiler</a:t>
            </a:r>
            <a:r>
              <a:rPr lang="tr-TR" dirty="0" smtClean="0"/>
              <a:t>in toprak altı kısımları derinde olabileceğinden toplama esnasında gövdeden kolayca kırılıp ayrılabileceği unutulmamalıdır. </a:t>
            </a:r>
          </a:p>
          <a:p>
            <a:pPr algn="just">
              <a:buClr>
                <a:srgbClr val="7030A0"/>
              </a:buClr>
              <a:buFont typeface="Wingdings" pitchFamily="2" charset="2"/>
              <a:buChar char="ü"/>
            </a:pPr>
            <a:endParaRPr lang="tr-TR" dirty="0" smtClean="0"/>
          </a:p>
          <a:p>
            <a:pPr algn="just">
              <a:buClr>
                <a:srgbClr val="7030A0"/>
              </a:buClr>
              <a:buFont typeface="Wingdings" pitchFamily="2" charset="2"/>
              <a:buChar char="ü"/>
            </a:pPr>
            <a:r>
              <a:rPr lang="tr-TR" dirty="0" smtClean="0"/>
              <a:t>Bu nedenle bitkinin toprak altı kısmı tamamen görülünceye kadar tek bir taraftan kazılmaya başlanır ve toprak altı kısmı görülünce bitkinin gövdesi kazılmış tarafa doğru yatırılarak bitki topraktan çıkartılır. </a:t>
            </a:r>
          </a:p>
          <a:p>
            <a:pPr algn="just"/>
            <a:endParaRPr lang="tr-TR" dirty="0"/>
          </a:p>
        </p:txBody>
      </p:sp>
    </p:spTree>
    <p:extLst>
      <p:ext uri="{BB962C8B-B14F-4D97-AF65-F5344CB8AC3E}">
        <p14:creationId xmlns:p14="http://schemas.microsoft.com/office/powerpoint/2010/main" val="2016459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75520" y="1196752"/>
            <a:ext cx="8435280" cy="4899248"/>
          </a:xfrm>
        </p:spPr>
        <p:txBody>
          <a:bodyPr>
            <a:normAutofit/>
          </a:bodyPr>
          <a:lstStyle/>
          <a:p>
            <a:pPr algn="just">
              <a:buClr>
                <a:srgbClr val="7030A0"/>
              </a:buClr>
              <a:buFont typeface="Wingdings" pitchFamily="2" charset="2"/>
              <a:buChar char="ü"/>
            </a:pPr>
            <a:r>
              <a:rPr lang="tr-TR" b="1" dirty="0" smtClean="0">
                <a:solidFill>
                  <a:srgbClr val="7030A0"/>
                </a:solidFill>
              </a:rPr>
              <a:t>Çok yıllık otsu bitkiler</a:t>
            </a:r>
            <a:r>
              <a:rPr lang="tr-TR" dirty="0" smtClean="0"/>
              <a:t>de örnek büyük değilse bitki kökü ile alınır. </a:t>
            </a:r>
          </a:p>
          <a:p>
            <a:pPr algn="just">
              <a:buClr>
                <a:srgbClr val="7030A0"/>
              </a:buClr>
              <a:buFont typeface="Wingdings" pitchFamily="2" charset="2"/>
              <a:buChar char="ü"/>
            </a:pPr>
            <a:endParaRPr lang="tr-TR" dirty="0" smtClean="0"/>
          </a:p>
          <a:p>
            <a:pPr algn="just">
              <a:buClr>
                <a:srgbClr val="7030A0"/>
              </a:buClr>
              <a:buFont typeface="Wingdings" pitchFamily="2" charset="2"/>
              <a:buChar char="ü"/>
            </a:pPr>
            <a:r>
              <a:rPr lang="tr-TR" dirty="0" smtClean="0"/>
              <a:t>Eğer örnek büyükse köke yakın bir yerden kesilir ve kopartılır. </a:t>
            </a:r>
          </a:p>
          <a:p>
            <a:pPr algn="just">
              <a:buClr>
                <a:srgbClr val="7030A0"/>
              </a:buClr>
              <a:buFont typeface="Wingdings" pitchFamily="2" charset="2"/>
              <a:buChar char="ü"/>
            </a:pPr>
            <a:endParaRPr lang="tr-TR" dirty="0" smtClean="0"/>
          </a:p>
          <a:p>
            <a:pPr algn="just">
              <a:buClr>
                <a:srgbClr val="7030A0"/>
              </a:buClr>
              <a:buFont typeface="Wingdings" pitchFamily="2" charset="2"/>
              <a:buChar char="ü"/>
            </a:pPr>
            <a:r>
              <a:rPr lang="tr-TR" dirty="0" smtClean="0"/>
              <a:t>Örneğin büyük olması halinde örnek preste gazete veya karton arasına sığamayacağı için bitkinin alt yaprakları, gövdenin yapraklı kısımlarından 2-3 parça ve çiçek durumlarını gösteren çiçekli dallar kesilerek alınır. </a:t>
            </a:r>
          </a:p>
          <a:p>
            <a:pPr algn="just">
              <a:buClr>
                <a:srgbClr val="7030A0"/>
              </a:buClr>
              <a:buFont typeface="Wingdings" pitchFamily="2" charset="2"/>
              <a:buChar char="ü"/>
            </a:pPr>
            <a:endParaRPr lang="tr-TR" dirty="0" smtClean="0"/>
          </a:p>
        </p:txBody>
      </p:sp>
    </p:spTree>
    <p:extLst>
      <p:ext uri="{BB962C8B-B14F-4D97-AF65-F5344CB8AC3E}">
        <p14:creationId xmlns:p14="http://schemas.microsoft.com/office/powerpoint/2010/main" val="2417729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47528" y="1340768"/>
            <a:ext cx="8363272" cy="4755232"/>
          </a:xfrm>
        </p:spPr>
        <p:txBody>
          <a:bodyPr/>
          <a:lstStyle/>
          <a:p>
            <a:pPr algn="just">
              <a:buClr>
                <a:srgbClr val="7030A0"/>
              </a:buClr>
              <a:buFont typeface="Wingdings" pitchFamily="2" charset="2"/>
              <a:buChar char="ü"/>
            </a:pPr>
            <a:r>
              <a:rPr lang="tr-TR" dirty="0" smtClean="0"/>
              <a:t>Bitkinin uzunluğu ve duruşu ile ilgili bilgiler arazi defterine yazılır. </a:t>
            </a:r>
          </a:p>
          <a:p>
            <a:pPr algn="just">
              <a:buClr>
                <a:srgbClr val="7030A0"/>
              </a:buClr>
              <a:buFont typeface="Wingdings" pitchFamily="2" charset="2"/>
              <a:buChar char="ü"/>
            </a:pPr>
            <a:endParaRPr lang="tr-TR" dirty="0" smtClean="0"/>
          </a:p>
          <a:p>
            <a:pPr algn="just">
              <a:buClr>
                <a:srgbClr val="7030A0"/>
              </a:buClr>
              <a:buFont typeface="Wingdings" pitchFamily="2" charset="2"/>
              <a:buChar char="ü"/>
            </a:pPr>
            <a:r>
              <a:rPr lang="tr-TR" dirty="0" smtClean="0"/>
              <a:t>Bazı bitki örnekleri preste kurutulurken şekilleri ve renkleri bozulacağı bitkinin fotoğrafının çekilmesi ve çiçek renginin not edilmesi kolaylık sağlar. </a:t>
            </a:r>
          </a:p>
          <a:p>
            <a:pPr algn="just">
              <a:buClr>
                <a:srgbClr val="7030A0"/>
              </a:buClr>
              <a:buFont typeface="Wingdings" pitchFamily="2" charset="2"/>
              <a:buChar char="ü"/>
            </a:pPr>
            <a:endParaRPr lang="tr-TR" dirty="0" smtClean="0"/>
          </a:p>
          <a:p>
            <a:pPr algn="just">
              <a:buClr>
                <a:srgbClr val="7030A0"/>
              </a:buClr>
              <a:buFont typeface="Wingdings" pitchFamily="2" charset="2"/>
              <a:buChar char="ü"/>
            </a:pPr>
            <a:r>
              <a:rPr lang="tr-TR" dirty="0" smtClean="0"/>
              <a:t>Toplanan bitki örnekleri daha sonra preslenmek amacı ile naylon torbalar içerisine düzgün bir şekilde yerleştirilir.</a:t>
            </a:r>
          </a:p>
          <a:p>
            <a:pPr algn="just">
              <a:buClr>
                <a:srgbClr val="7030A0"/>
              </a:buClr>
              <a:buFont typeface="Wingdings" pitchFamily="2" charset="2"/>
              <a:buChar char="ü"/>
            </a:pPr>
            <a:endParaRPr lang="tr-TR" dirty="0"/>
          </a:p>
        </p:txBody>
      </p:sp>
    </p:spTree>
    <p:extLst>
      <p:ext uri="{BB962C8B-B14F-4D97-AF65-F5344CB8AC3E}">
        <p14:creationId xmlns:p14="http://schemas.microsoft.com/office/powerpoint/2010/main" val="3126317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81200" y="404664"/>
            <a:ext cx="8229600" cy="5976664"/>
          </a:xfrm>
        </p:spPr>
        <p:txBody>
          <a:bodyPr>
            <a:normAutofit/>
          </a:bodyPr>
          <a:lstStyle/>
          <a:p>
            <a:pPr algn="ctr" hangingPunct="0">
              <a:buNone/>
            </a:pPr>
            <a:r>
              <a:rPr lang="tr-TR" b="1" dirty="0" smtClean="0">
                <a:solidFill>
                  <a:srgbClr val="7030A0"/>
                </a:solidFill>
              </a:rPr>
              <a:t>1.1.3. Presleme ve Kurutma</a:t>
            </a:r>
          </a:p>
          <a:p>
            <a:pPr algn="just" hangingPunct="0">
              <a:buNone/>
            </a:pPr>
            <a:endParaRPr lang="tr-TR" b="1" dirty="0" smtClean="0"/>
          </a:p>
          <a:p>
            <a:pPr algn="just" hangingPunct="0"/>
            <a:r>
              <a:rPr lang="tr-TR" b="1" dirty="0" smtClean="0">
                <a:solidFill>
                  <a:srgbClr val="7030A0"/>
                </a:solidFill>
              </a:rPr>
              <a:t>Presleme</a:t>
            </a:r>
            <a:r>
              <a:rPr lang="tr-TR" dirty="0" smtClean="0"/>
              <a:t>; bitki örneklerinin hızlı ve düzgün  şekilde kuruması için yapılan bir işlemdir. </a:t>
            </a:r>
          </a:p>
          <a:p>
            <a:pPr algn="just" hangingPunct="0">
              <a:buNone/>
            </a:pPr>
            <a:endParaRPr lang="tr-TR" dirty="0" smtClean="0"/>
          </a:p>
          <a:p>
            <a:pPr algn="just" hangingPunct="0"/>
            <a:r>
              <a:rPr lang="tr-TR" dirty="0" smtClean="0"/>
              <a:t>Presin çerçeve kısmı </a:t>
            </a:r>
            <a:r>
              <a:rPr lang="tr-TR" b="1" dirty="0" smtClean="0">
                <a:solidFill>
                  <a:srgbClr val="7030A0"/>
                </a:solidFill>
              </a:rPr>
              <a:t>tahta</a:t>
            </a:r>
            <a:r>
              <a:rPr lang="tr-TR" dirty="0" smtClean="0"/>
              <a:t> veya </a:t>
            </a:r>
            <a:r>
              <a:rPr lang="tr-TR" b="1" dirty="0" smtClean="0">
                <a:solidFill>
                  <a:srgbClr val="7030A0"/>
                </a:solidFill>
              </a:rPr>
              <a:t>metal</a:t>
            </a:r>
            <a:r>
              <a:rPr lang="tr-TR" dirty="0" smtClean="0"/>
              <a:t>den olabilir. Örnekler katlanmış gazete kağıtları arasına yerleştirilir. Arasında bitki bulunan gazete kağıtları preslenirken alt ve üst kısımlarına karton yerleştirilerek bitki örneklerinin daha düzgün ve kırılmadan kuruması sağlanır.  </a:t>
            </a:r>
          </a:p>
          <a:p>
            <a:pPr algn="just" hangingPunct="0">
              <a:buNone/>
            </a:pPr>
            <a:endParaRPr lang="tr-TR" dirty="0" smtClean="0"/>
          </a:p>
          <a:p>
            <a:pPr algn="just" hangingPunct="0"/>
            <a:r>
              <a:rPr lang="tr-TR" dirty="0" smtClean="0"/>
              <a:t>Presleme işleminde </a:t>
            </a:r>
            <a:r>
              <a:rPr lang="tr-TR" b="1" dirty="0" smtClean="0">
                <a:solidFill>
                  <a:srgbClr val="7030A0"/>
                </a:solidFill>
              </a:rPr>
              <a:t>kurutma kartonları </a:t>
            </a:r>
            <a:r>
              <a:rPr lang="tr-TR" dirty="0" smtClean="0"/>
              <a:t>çalışılan alanın iklim özelliğine ve toplanan bitkinin su içeriğine uygun olacak sıklıkta değiştirilmeli ve   çürümeye engel olunmalıdır. </a:t>
            </a:r>
          </a:p>
          <a:p>
            <a:pPr algn="just"/>
            <a:endParaRPr lang="tr-TR" dirty="0"/>
          </a:p>
        </p:txBody>
      </p:sp>
    </p:spTree>
    <p:extLst>
      <p:ext uri="{BB962C8B-B14F-4D97-AF65-F5344CB8AC3E}">
        <p14:creationId xmlns:p14="http://schemas.microsoft.com/office/powerpoint/2010/main" val="156080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ÇED ÇALIŞMALARINDA FLORİSTİK ANALİZ</a:t>
            </a:r>
            <a:endParaRPr lang="tr-TR" dirty="0"/>
          </a:p>
        </p:txBody>
      </p:sp>
      <p:sp>
        <p:nvSpPr>
          <p:cNvPr id="3" name="İçerik Yer Tutucusu 2"/>
          <p:cNvSpPr>
            <a:spLocks noGrp="1"/>
          </p:cNvSpPr>
          <p:nvPr>
            <p:ph idx="1"/>
          </p:nvPr>
        </p:nvSpPr>
        <p:spPr>
          <a:xfrm>
            <a:off x="913794" y="1935921"/>
            <a:ext cx="10353762" cy="3308432"/>
          </a:xfrm>
        </p:spPr>
        <p:txBody>
          <a:bodyPr>
            <a:normAutofit lnSpcReduction="10000"/>
          </a:bodyPr>
          <a:lstStyle/>
          <a:p>
            <a:r>
              <a:rPr lang="tr-TR" dirty="0" smtClean="0"/>
              <a:t>FLORİSTİK ARAZİ ÇALIŞMALARI</a:t>
            </a:r>
          </a:p>
          <a:p>
            <a:r>
              <a:rPr lang="tr-TR" dirty="0" smtClean="0"/>
              <a:t>ÜLKEMİZİN İKLİMSEL VE FİTOCOĞRAFİK ÖZELLİKLERİ</a:t>
            </a:r>
          </a:p>
          <a:p>
            <a:r>
              <a:rPr lang="tr-TR" dirty="0" smtClean="0"/>
              <a:t>TÜRKİYE’NİN FLORİSTİK ZENGİNLİĞİ</a:t>
            </a:r>
          </a:p>
          <a:p>
            <a:r>
              <a:rPr lang="tr-TR" dirty="0" smtClean="0"/>
              <a:t>TÜRKİYE’DE FARKLI HABİTATLAR İÇİN KARAKTERİSTİK BİTKİLER</a:t>
            </a:r>
          </a:p>
          <a:p>
            <a:pPr marL="0" indent="0">
              <a:buNone/>
            </a:pPr>
            <a:r>
              <a:rPr lang="tr-TR" dirty="0" smtClean="0"/>
              <a:t>-SUCUL HABİTATLAR</a:t>
            </a:r>
          </a:p>
          <a:p>
            <a:pPr marL="0" indent="0">
              <a:buNone/>
            </a:pPr>
            <a:r>
              <a:rPr lang="tr-TR" dirty="0" smtClean="0"/>
              <a:t>-KARASAL HABİTATLAR</a:t>
            </a:r>
          </a:p>
          <a:p>
            <a:pPr marL="0" indent="0">
              <a:buNone/>
            </a:pPr>
            <a:r>
              <a:rPr lang="tr-TR" dirty="0" smtClean="0"/>
              <a:t>ANTROPOJENİK HABİTATLAR</a:t>
            </a:r>
            <a:endParaRPr lang="tr-TR" dirty="0"/>
          </a:p>
        </p:txBody>
      </p:sp>
      <p:sp>
        <p:nvSpPr>
          <p:cNvPr id="4" name="Metin kutusu 3"/>
          <p:cNvSpPr txBox="1"/>
          <p:nvPr/>
        </p:nvSpPr>
        <p:spPr>
          <a:xfrm>
            <a:off x="5257800" y="344863"/>
            <a:ext cx="1011815" cy="369332"/>
          </a:xfrm>
          <a:prstGeom prst="rect">
            <a:avLst/>
          </a:prstGeom>
          <a:noFill/>
        </p:spPr>
        <p:txBody>
          <a:bodyPr wrap="none" rtlCol="0">
            <a:spAutoFit/>
          </a:bodyPr>
          <a:lstStyle/>
          <a:p>
            <a:r>
              <a:rPr lang="tr-TR" dirty="0" smtClean="0"/>
              <a:t>Konu 7</a:t>
            </a:r>
            <a:endParaRPr lang="tr-TR" dirty="0"/>
          </a:p>
        </p:txBody>
      </p:sp>
    </p:spTree>
    <p:extLst>
      <p:ext uri="{BB962C8B-B14F-4D97-AF65-F5344CB8AC3E}">
        <p14:creationId xmlns:p14="http://schemas.microsoft.com/office/powerpoint/2010/main" val="3130442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19536" y="620688"/>
            <a:ext cx="8147248" cy="5688632"/>
          </a:xfrm>
        </p:spPr>
        <p:txBody>
          <a:bodyPr>
            <a:normAutofit/>
          </a:bodyPr>
          <a:lstStyle/>
          <a:p>
            <a:pPr algn="just"/>
            <a:r>
              <a:rPr lang="tr-TR" dirty="0" smtClean="0"/>
              <a:t>Bir örnek normal olarak bir tane katlanmış gazete kağıdı arasına koyulmalıdır. </a:t>
            </a:r>
          </a:p>
          <a:p>
            <a:pPr algn="just">
              <a:buNone/>
            </a:pPr>
            <a:endParaRPr lang="tr-TR" dirty="0" smtClean="0"/>
          </a:p>
          <a:p>
            <a:pPr algn="just"/>
            <a:r>
              <a:rPr lang="tr-TR" dirty="0" smtClean="0"/>
              <a:t>Örneğin çok küçük olduğu durumlarda birden fazla ama benzer özellikteki veya aynı olan örnekler bir araya koyulmalıdır. </a:t>
            </a:r>
          </a:p>
          <a:p>
            <a:pPr algn="just">
              <a:buNone/>
            </a:pPr>
            <a:endParaRPr lang="tr-TR" dirty="0" smtClean="0"/>
          </a:p>
          <a:p>
            <a:pPr algn="just"/>
            <a:r>
              <a:rPr lang="tr-TR" dirty="0" smtClean="0"/>
              <a:t>40 </a:t>
            </a:r>
            <a:r>
              <a:rPr lang="tr-TR" dirty="0" err="1" smtClean="0"/>
              <a:t>cm’den</a:t>
            </a:r>
            <a:r>
              <a:rPr lang="tr-TR" dirty="0" smtClean="0"/>
              <a:t> uzun olan otsu örnekler V, N veya W şeklinde bükülerek bir bütün olarak yerleştirilmelidir. </a:t>
            </a:r>
          </a:p>
          <a:p>
            <a:pPr algn="just">
              <a:buNone/>
            </a:pPr>
            <a:endParaRPr lang="tr-TR" dirty="0" smtClean="0"/>
          </a:p>
          <a:p>
            <a:pPr algn="just"/>
            <a:r>
              <a:rPr lang="tr-TR" dirty="0" smtClean="0"/>
              <a:t>Soğanlı bitkilerin toprak altı kısımları çakı ile ikiye bölünerek pres yapılır. </a:t>
            </a:r>
          </a:p>
          <a:p>
            <a:pPr algn="just"/>
            <a:endParaRPr lang="tr-TR" dirty="0"/>
          </a:p>
        </p:txBody>
      </p:sp>
    </p:spTree>
    <p:extLst>
      <p:ext uri="{BB962C8B-B14F-4D97-AF65-F5344CB8AC3E}">
        <p14:creationId xmlns:p14="http://schemas.microsoft.com/office/powerpoint/2010/main" val="3994272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47528" y="764704"/>
            <a:ext cx="8363272" cy="5331296"/>
          </a:xfrm>
        </p:spPr>
        <p:txBody>
          <a:bodyPr/>
          <a:lstStyle/>
          <a:p>
            <a:pPr algn="just"/>
            <a:r>
              <a:rPr lang="tr-TR" dirty="0" smtClean="0"/>
              <a:t>Yumrulu olan bitkilerde yumru birkaç yerinden iğne ile delindikten sonra kaynar suya batırılarak nişastanın dışarı çıkması sağlanır böylece bitkinin preste küflenmesi önlenmiş olur. </a:t>
            </a:r>
          </a:p>
          <a:p>
            <a:pPr algn="just">
              <a:buNone/>
            </a:pPr>
            <a:endParaRPr lang="tr-TR" dirty="0" smtClean="0"/>
          </a:p>
          <a:p>
            <a:pPr algn="just"/>
            <a:r>
              <a:rPr lang="tr-TR" dirty="0" smtClean="0"/>
              <a:t>Bitki preslendiği zaman gazete kağıdı bitki kısımlarının üzerine tam olarak basmalıdır. </a:t>
            </a:r>
          </a:p>
          <a:p>
            <a:pPr algn="just">
              <a:buNone/>
            </a:pPr>
            <a:endParaRPr lang="tr-TR" dirty="0" smtClean="0"/>
          </a:p>
          <a:p>
            <a:pPr algn="just"/>
            <a:r>
              <a:rPr lang="tr-TR" dirty="0" smtClean="0"/>
              <a:t>Eğer bitkinin gövdesi kalınsa ve çiçek ve yaprak gibi kısımlar gazete ile temas etmiyorsa üzerlerine kurutma kağıdı koyularak bu kısımların buruşmadan düzgün kuruması sağlanır. </a:t>
            </a:r>
          </a:p>
          <a:p>
            <a:pPr algn="just"/>
            <a:endParaRPr lang="tr-TR" dirty="0"/>
          </a:p>
        </p:txBody>
      </p:sp>
    </p:spTree>
    <p:extLst>
      <p:ext uri="{BB962C8B-B14F-4D97-AF65-F5344CB8AC3E}">
        <p14:creationId xmlns:p14="http://schemas.microsoft.com/office/powerpoint/2010/main" val="20207579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75520" y="620688"/>
            <a:ext cx="8435280" cy="5832648"/>
          </a:xfrm>
        </p:spPr>
        <p:txBody>
          <a:bodyPr>
            <a:normAutofit/>
          </a:bodyPr>
          <a:lstStyle/>
          <a:p>
            <a:pPr algn="just" hangingPunct="0"/>
            <a:r>
              <a:rPr lang="tr-TR" dirty="0" smtClean="0"/>
              <a:t>Pres belli bir yüksekliğe ulaştığı zaman presin diğer parçası yerleştirilir ve </a:t>
            </a:r>
            <a:r>
              <a:rPr lang="tr-TR" b="1" dirty="0" smtClean="0">
                <a:solidFill>
                  <a:srgbClr val="7030A0"/>
                </a:solidFill>
              </a:rPr>
              <a:t>kayışlar</a:t>
            </a:r>
            <a:r>
              <a:rPr lang="tr-TR" dirty="0" smtClean="0"/>
              <a:t>la sıkıştırılarak kapatılır. </a:t>
            </a:r>
          </a:p>
          <a:p>
            <a:pPr algn="just" hangingPunct="0">
              <a:buNone/>
            </a:pPr>
            <a:endParaRPr lang="tr-TR" dirty="0" smtClean="0"/>
          </a:p>
          <a:p>
            <a:pPr algn="just" hangingPunct="0"/>
            <a:r>
              <a:rPr lang="tr-TR" dirty="0" smtClean="0"/>
              <a:t>Kurutma işlemi süresince ilk günlerde kurutma kartonları her gün değiştirilmelidir. Bitkiler kurudukça bu süre artırılabilir. </a:t>
            </a:r>
          </a:p>
          <a:p>
            <a:pPr algn="just" hangingPunct="0">
              <a:buNone/>
            </a:pPr>
            <a:endParaRPr lang="tr-TR" dirty="0" smtClean="0"/>
          </a:p>
          <a:p>
            <a:pPr algn="just" hangingPunct="0"/>
            <a:r>
              <a:rPr lang="tr-TR" dirty="0" smtClean="0"/>
              <a:t>Etli (</a:t>
            </a:r>
            <a:r>
              <a:rPr lang="tr-TR" dirty="0" err="1" smtClean="0"/>
              <a:t>sukkulent</a:t>
            </a:r>
            <a:r>
              <a:rPr lang="tr-TR" dirty="0" smtClean="0"/>
              <a:t>) ve sucul bitkiler kurutulurken kurutma kartonu yerine kurutma kağıtları tercih edilmelidir. Etli ve sucul bitkiler dışında genelde bitkilerin kuruması için bir haftalık bir süre yeterlidir. </a:t>
            </a:r>
          </a:p>
          <a:p>
            <a:pPr algn="just" hangingPunct="0">
              <a:buNone/>
            </a:pPr>
            <a:endParaRPr lang="tr-TR" dirty="0" smtClean="0"/>
          </a:p>
          <a:p>
            <a:pPr algn="just" hangingPunct="0"/>
            <a:r>
              <a:rPr lang="tr-TR" dirty="0" smtClean="0"/>
              <a:t>Kurutulan bitki örnekleri standart kartonlara yapıştırılarak </a:t>
            </a:r>
            <a:r>
              <a:rPr lang="tr-TR" dirty="0" err="1" smtClean="0"/>
              <a:t>herbaryum</a:t>
            </a:r>
            <a:r>
              <a:rPr lang="tr-TR" dirty="0" smtClean="0"/>
              <a:t> materyali haline getirilir.</a:t>
            </a:r>
          </a:p>
          <a:p>
            <a:pPr algn="just"/>
            <a:endParaRPr lang="tr-TR" dirty="0"/>
          </a:p>
        </p:txBody>
      </p:sp>
    </p:spTree>
    <p:extLst>
      <p:ext uri="{BB962C8B-B14F-4D97-AF65-F5344CB8AC3E}">
        <p14:creationId xmlns:p14="http://schemas.microsoft.com/office/powerpoint/2010/main" val="1382877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75520" y="404664"/>
            <a:ext cx="8435280" cy="5976664"/>
          </a:xfrm>
        </p:spPr>
        <p:txBody>
          <a:bodyPr>
            <a:normAutofit/>
          </a:bodyPr>
          <a:lstStyle/>
          <a:p>
            <a:pPr algn="ctr" hangingPunct="0">
              <a:buNone/>
            </a:pPr>
            <a:r>
              <a:rPr lang="tr-TR" b="1" dirty="0" smtClean="0">
                <a:solidFill>
                  <a:srgbClr val="7030A0"/>
                </a:solidFill>
              </a:rPr>
              <a:t>1.1.4. Bitki Örneklerinin Teşhis Edilmesi ve Flora Listelerinin Hazırlanması</a:t>
            </a:r>
          </a:p>
          <a:p>
            <a:pPr hangingPunct="0">
              <a:buNone/>
            </a:pPr>
            <a:endParaRPr lang="tr-TR" dirty="0" smtClean="0"/>
          </a:p>
          <a:p>
            <a:pPr algn="just" hangingPunct="0"/>
            <a:r>
              <a:rPr lang="tr-TR" dirty="0" err="1" smtClean="0"/>
              <a:t>Herbaryum</a:t>
            </a:r>
            <a:r>
              <a:rPr lang="tr-TR" dirty="0" smtClean="0"/>
              <a:t> materyali haline getirilen örnekler </a:t>
            </a:r>
            <a:r>
              <a:rPr lang="tr-TR" b="1" dirty="0" smtClean="0">
                <a:solidFill>
                  <a:srgbClr val="0070C0"/>
                </a:solidFill>
              </a:rPr>
              <a:t>Flora kitaplarından </a:t>
            </a:r>
            <a:r>
              <a:rPr lang="tr-TR" dirty="0" smtClean="0"/>
              <a:t>ve </a:t>
            </a:r>
            <a:r>
              <a:rPr lang="tr-TR" b="1" dirty="0" err="1" smtClean="0">
                <a:solidFill>
                  <a:srgbClr val="0070C0"/>
                </a:solidFill>
              </a:rPr>
              <a:t>herbaryum</a:t>
            </a:r>
            <a:r>
              <a:rPr lang="tr-TR" b="1" dirty="0" smtClean="0">
                <a:solidFill>
                  <a:srgbClr val="0070C0"/>
                </a:solidFill>
              </a:rPr>
              <a:t> örneklerinden </a:t>
            </a:r>
            <a:r>
              <a:rPr lang="tr-TR" dirty="0" smtClean="0"/>
              <a:t>faydalanılarak teşhis edilir. </a:t>
            </a:r>
          </a:p>
          <a:p>
            <a:pPr algn="just" hangingPunct="0"/>
            <a:endParaRPr lang="tr-TR" dirty="0" smtClean="0"/>
          </a:p>
          <a:p>
            <a:pPr algn="just" hangingPunct="0"/>
            <a:r>
              <a:rPr lang="tr-TR" dirty="0" smtClean="0"/>
              <a:t>Ülkemiz Florası </a:t>
            </a:r>
            <a:r>
              <a:rPr lang="tr-TR" dirty="0" err="1" smtClean="0"/>
              <a:t>Davis</a:t>
            </a:r>
            <a:r>
              <a:rPr lang="tr-TR" dirty="0" smtClean="0"/>
              <a:t> editörlüğünde 10 cilt olarak yayınlanmış daha sonra tamamen Türk botanikçilerin katkılarıyla 11. </a:t>
            </a:r>
            <a:r>
              <a:rPr lang="tr-TR" dirty="0" err="1" smtClean="0"/>
              <a:t>cildide</a:t>
            </a:r>
            <a:r>
              <a:rPr lang="tr-TR" dirty="0" smtClean="0"/>
              <a:t> yayınlanmıştır. </a:t>
            </a:r>
          </a:p>
          <a:p>
            <a:pPr algn="just" hangingPunct="0"/>
            <a:endParaRPr lang="tr-TR" dirty="0" smtClean="0"/>
          </a:p>
          <a:p>
            <a:pPr algn="just" hangingPunct="0"/>
            <a:r>
              <a:rPr lang="tr-TR" dirty="0" smtClean="0"/>
              <a:t>Bitki teşhisi uzmanlık gerektiren bir konudur. Bu nedenle </a:t>
            </a:r>
            <a:r>
              <a:rPr lang="tr-TR" dirty="0" err="1" smtClean="0"/>
              <a:t>teşhisde</a:t>
            </a:r>
            <a:r>
              <a:rPr lang="tr-TR" dirty="0" smtClean="0"/>
              <a:t> uzmanlardan mutlaka faydalanılmalıdır. </a:t>
            </a:r>
          </a:p>
          <a:p>
            <a:endParaRPr lang="tr-TR" dirty="0"/>
          </a:p>
        </p:txBody>
      </p:sp>
    </p:spTree>
    <p:extLst>
      <p:ext uri="{BB962C8B-B14F-4D97-AF65-F5344CB8AC3E}">
        <p14:creationId xmlns:p14="http://schemas.microsoft.com/office/powerpoint/2010/main" val="239012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75520" y="1772816"/>
            <a:ext cx="8435280" cy="4323184"/>
          </a:xfrm>
        </p:spPr>
        <p:txBody>
          <a:bodyPr>
            <a:normAutofit/>
          </a:bodyPr>
          <a:lstStyle/>
          <a:p>
            <a:pPr algn="just" hangingPunct="0"/>
            <a:r>
              <a:rPr lang="de-DE" dirty="0" err="1" smtClean="0"/>
              <a:t>Türlerin</a:t>
            </a:r>
            <a:r>
              <a:rPr lang="de-DE" dirty="0" smtClean="0"/>
              <a:t> </a:t>
            </a:r>
            <a:r>
              <a:rPr lang="de-DE" dirty="0" err="1" smtClean="0"/>
              <a:t>tehlike</a:t>
            </a:r>
            <a:r>
              <a:rPr lang="de-DE" dirty="0" smtClean="0"/>
              <a:t> </a:t>
            </a:r>
            <a:r>
              <a:rPr lang="de-DE" dirty="0" err="1" smtClean="0"/>
              <a:t>kategorileri</a:t>
            </a:r>
            <a:r>
              <a:rPr lang="de-DE" dirty="0" smtClean="0"/>
              <a:t> </a:t>
            </a:r>
            <a:r>
              <a:rPr lang="de-DE" dirty="0" err="1" smtClean="0"/>
              <a:t>Ekim</a:t>
            </a:r>
            <a:r>
              <a:rPr lang="de-DE" dirty="0" smtClean="0"/>
              <a:t> </a:t>
            </a:r>
            <a:r>
              <a:rPr lang="de-DE" dirty="0" err="1" smtClean="0"/>
              <a:t>ve</a:t>
            </a:r>
            <a:r>
              <a:rPr lang="de-DE" dirty="0" smtClean="0"/>
              <a:t> </a:t>
            </a:r>
            <a:r>
              <a:rPr lang="de-DE" dirty="0" err="1" smtClean="0"/>
              <a:t>ark</a:t>
            </a:r>
            <a:r>
              <a:rPr lang="de-DE" dirty="0" smtClean="0"/>
              <a:t>. (2000) </a:t>
            </a:r>
            <a:r>
              <a:rPr lang="de-DE" dirty="0" err="1" smtClean="0"/>
              <a:t>tarafından</a:t>
            </a:r>
            <a:r>
              <a:rPr lang="de-DE" dirty="0" smtClean="0"/>
              <a:t> </a:t>
            </a:r>
            <a:r>
              <a:rPr lang="de-DE" dirty="0" err="1" smtClean="0"/>
              <a:t>yazılan</a:t>
            </a:r>
            <a:r>
              <a:rPr lang="de-DE" dirty="0" smtClean="0"/>
              <a:t> “</a:t>
            </a:r>
            <a:r>
              <a:rPr lang="de-DE" b="1" dirty="0" err="1" smtClean="0">
                <a:solidFill>
                  <a:srgbClr val="7030A0"/>
                </a:solidFill>
              </a:rPr>
              <a:t>Türkiye</a:t>
            </a:r>
            <a:r>
              <a:rPr lang="de-DE" b="1" dirty="0" smtClean="0">
                <a:solidFill>
                  <a:srgbClr val="7030A0"/>
                </a:solidFill>
              </a:rPr>
              <a:t> </a:t>
            </a:r>
            <a:r>
              <a:rPr lang="de-DE" b="1" dirty="0" err="1" smtClean="0">
                <a:solidFill>
                  <a:srgbClr val="7030A0"/>
                </a:solidFill>
              </a:rPr>
              <a:t>Bitkileri</a:t>
            </a:r>
            <a:r>
              <a:rPr lang="de-DE" b="1" dirty="0" smtClean="0">
                <a:solidFill>
                  <a:srgbClr val="7030A0"/>
                </a:solidFill>
              </a:rPr>
              <a:t> </a:t>
            </a:r>
            <a:r>
              <a:rPr lang="de-DE" b="1" dirty="0" err="1" smtClean="0">
                <a:solidFill>
                  <a:srgbClr val="7030A0"/>
                </a:solidFill>
              </a:rPr>
              <a:t>Kırmızı</a:t>
            </a:r>
            <a:r>
              <a:rPr lang="de-DE" b="1" dirty="0" smtClean="0">
                <a:solidFill>
                  <a:srgbClr val="7030A0"/>
                </a:solidFill>
              </a:rPr>
              <a:t> </a:t>
            </a:r>
            <a:r>
              <a:rPr lang="de-DE" b="1" dirty="0" err="1" smtClean="0">
                <a:solidFill>
                  <a:srgbClr val="7030A0"/>
                </a:solidFill>
              </a:rPr>
              <a:t>Kitabı</a:t>
            </a:r>
            <a:r>
              <a:rPr lang="de-DE" dirty="0" err="1" smtClean="0"/>
              <a:t>”ndan</a:t>
            </a:r>
            <a:r>
              <a:rPr lang="de-DE" dirty="0" smtClean="0"/>
              <a:t> </a:t>
            </a:r>
            <a:r>
              <a:rPr lang="de-DE" dirty="0" err="1" smtClean="0"/>
              <a:t>faydalanılabilir</a:t>
            </a:r>
            <a:r>
              <a:rPr lang="de-DE" dirty="0" smtClean="0"/>
              <a:t>. </a:t>
            </a:r>
            <a:endParaRPr lang="tr-TR" dirty="0" smtClean="0"/>
          </a:p>
          <a:p>
            <a:pPr algn="just" hangingPunct="0">
              <a:buNone/>
            </a:pPr>
            <a:endParaRPr lang="tr-TR" dirty="0" smtClean="0"/>
          </a:p>
          <a:p>
            <a:pPr algn="just" hangingPunct="0"/>
            <a:r>
              <a:rPr lang="de-DE" dirty="0" err="1" smtClean="0"/>
              <a:t>Türlerin</a:t>
            </a:r>
            <a:r>
              <a:rPr lang="de-DE" dirty="0" smtClean="0"/>
              <a:t> </a:t>
            </a:r>
            <a:r>
              <a:rPr lang="de-DE" dirty="0" err="1" smtClean="0"/>
              <a:t>tehlike</a:t>
            </a:r>
            <a:r>
              <a:rPr lang="de-DE" dirty="0" smtClean="0"/>
              <a:t> </a:t>
            </a:r>
            <a:r>
              <a:rPr lang="de-DE" dirty="0" err="1" smtClean="0"/>
              <a:t>kategorileri</a:t>
            </a:r>
            <a:r>
              <a:rPr lang="de-DE" dirty="0" smtClean="0"/>
              <a:t> </a:t>
            </a:r>
            <a:r>
              <a:rPr lang="de-DE" dirty="0" err="1" smtClean="0"/>
              <a:t>yanında</a:t>
            </a:r>
            <a:r>
              <a:rPr lang="de-DE" dirty="0" smtClean="0"/>
              <a:t> </a:t>
            </a:r>
            <a:r>
              <a:rPr lang="de-DE" dirty="0" err="1" smtClean="0"/>
              <a:t>ulusal</a:t>
            </a:r>
            <a:r>
              <a:rPr lang="de-DE" dirty="0" smtClean="0"/>
              <a:t> </a:t>
            </a:r>
            <a:r>
              <a:rPr lang="de-DE" dirty="0" err="1" smtClean="0"/>
              <a:t>ve</a:t>
            </a:r>
            <a:r>
              <a:rPr lang="de-DE" dirty="0" smtClean="0"/>
              <a:t> </a:t>
            </a:r>
            <a:r>
              <a:rPr lang="de-DE" dirty="0" err="1" smtClean="0"/>
              <a:t>uluslararası</a:t>
            </a:r>
            <a:r>
              <a:rPr lang="de-DE" dirty="0" smtClean="0"/>
              <a:t> </a:t>
            </a:r>
            <a:r>
              <a:rPr lang="de-DE" dirty="0" err="1" smtClean="0"/>
              <a:t>mevzuatla</a:t>
            </a:r>
            <a:r>
              <a:rPr lang="de-DE" dirty="0" smtClean="0"/>
              <a:t> </a:t>
            </a:r>
            <a:r>
              <a:rPr lang="de-DE" dirty="0" err="1" smtClean="0"/>
              <a:t>koruma</a:t>
            </a:r>
            <a:r>
              <a:rPr lang="de-DE" dirty="0" smtClean="0"/>
              <a:t> </a:t>
            </a:r>
            <a:r>
              <a:rPr lang="de-DE" dirty="0" err="1" smtClean="0"/>
              <a:t>altına</a:t>
            </a:r>
            <a:r>
              <a:rPr lang="de-DE" dirty="0" smtClean="0"/>
              <a:t> </a:t>
            </a:r>
            <a:r>
              <a:rPr lang="de-DE" dirty="0" err="1" smtClean="0"/>
              <a:t>alınmış</a:t>
            </a:r>
            <a:r>
              <a:rPr lang="de-DE" dirty="0" smtClean="0"/>
              <a:t> </a:t>
            </a:r>
            <a:r>
              <a:rPr lang="de-DE" dirty="0" err="1" smtClean="0"/>
              <a:t>türlerde</a:t>
            </a:r>
            <a:r>
              <a:rPr lang="de-DE" dirty="0" smtClean="0"/>
              <a:t> </a:t>
            </a:r>
            <a:r>
              <a:rPr lang="de-DE" dirty="0" err="1" smtClean="0"/>
              <a:t>belirtilmelidir</a:t>
            </a:r>
            <a:r>
              <a:rPr lang="de-DE" dirty="0" smtClean="0"/>
              <a:t>.</a:t>
            </a:r>
            <a:endParaRPr lang="tr-TR" dirty="0" smtClean="0"/>
          </a:p>
          <a:p>
            <a:pPr algn="just"/>
            <a:endParaRPr lang="tr-TR" dirty="0"/>
          </a:p>
        </p:txBody>
      </p:sp>
    </p:spTree>
    <p:extLst>
      <p:ext uri="{BB962C8B-B14F-4D97-AF65-F5344CB8AC3E}">
        <p14:creationId xmlns:p14="http://schemas.microsoft.com/office/powerpoint/2010/main" val="3747214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03512" y="1052736"/>
            <a:ext cx="8507288" cy="5400600"/>
          </a:xfrm>
        </p:spPr>
        <p:txBody>
          <a:bodyPr>
            <a:noAutofit/>
          </a:bodyPr>
          <a:lstStyle/>
          <a:p>
            <a:pPr algn="just" hangingPunct="0"/>
            <a:r>
              <a:rPr lang="de-DE" sz="2400" b="1" dirty="0" err="1">
                <a:solidFill>
                  <a:srgbClr val="7030A0"/>
                </a:solidFill>
              </a:rPr>
              <a:t>ÇED’in</a:t>
            </a:r>
            <a:r>
              <a:rPr lang="de-DE" sz="2400" b="1" dirty="0">
                <a:solidFill>
                  <a:srgbClr val="7030A0"/>
                </a:solidFill>
              </a:rPr>
              <a:t> </a:t>
            </a:r>
            <a:r>
              <a:rPr lang="de-DE" sz="2400" b="1" dirty="0" err="1">
                <a:solidFill>
                  <a:srgbClr val="7030A0"/>
                </a:solidFill>
              </a:rPr>
              <a:t>amacı</a:t>
            </a:r>
            <a:r>
              <a:rPr lang="de-DE" sz="2400" b="1" dirty="0">
                <a:solidFill>
                  <a:srgbClr val="7030A0"/>
                </a:solidFill>
              </a:rPr>
              <a:t> </a:t>
            </a:r>
            <a:r>
              <a:rPr lang="de-DE" sz="2400" dirty="0" err="1"/>
              <a:t>bunların</a:t>
            </a:r>
            <a:r>
              <a:rPr lang="de-DE" sz="2400" dirty="0"/>
              <a:t> </a:t>
            </a:r>
            <a:r>
              <a:rPr lang="de-DE" sz="2400" dirty="0" err="1"/>
              <a:t>belirlenmesi</a:t>
            </a:r>
            <a:r>
              <a:rPr lang="de-DE" sz="2400" dirty="0"/>
              <a:t> </a:t>
            </a:r>
            <a:r>
              <a:rPr lang="de-DE" sz="2400" dirty="0" err="1"/>
              <a:t>yanında</a:t>
            </a:r>
            <a:r>
              <a:rPr lang="de-DE" sz="2400" dirty="0"/>
              <a:t> </a:t>
            </a:r>
            <a:r>
              <a:rPr lang="de-DE" sz="2400" dirty="0" err="1"/>
              <a:t>bu</a:t>
            </a:r>
            <a:r>
              <a:rPr lang="de-DE" sz="2400" dirty="0"/>
              <a:t> </a:t>
            </a:r>
            <a:r>
              <a:rPr lang="de-DE" sz="2400" dirty="0" err="1"/>
              <a:t>türlerin</a:t>
            </a:r>
            <a:r>
              <a:rPr lang="de-DE" sz="2400" dirty="0"/>
              <a:t> </a:t>
            </a:r>
            <a:r>
              <a:rPr lang="de-DE" sz="2400" dirty="0" err="1"/>
              <a:t>faaliyetten</a:t>
            </a:r>
            <a:r>
              <a:rPr lang="de-DE" sz="2400" dirty="0"/>
              <a:t> </a:t>
            </a:r>
            <a:r>
              <a:rPr lang="de-DE" sz="2400" dirty="0" err="1"/>
              <a:t>nasıl</a:t>
            </a:r>
            <a:r>
              <a:rPr lang="de-DE" sz="2400" dirty="0"/>
              <a:t> </a:t>
            </a:r>
            <a:r>
              <a:rPr lang="de-DE" sz="2400" dirty="0" err="1"/>
              <a:t>etkileneceginin</a:t>
            </a:r>
            <a:r>
              <a:rPr lang="de-DE" sz="2400" dirty="0"/>
              <a:t> </a:t>
            </a:r>
            <a:r>
              <a:rPr lang="de-DE" sz="2400" dirty="0" err="1"/>
              <a:t>ortaya</a:t>
            </a:r>
            <a:r>
              <a:rPr lang="de-DE" sz="2400" dirty="0"/>
              <a:t> </a:t>
            </a:r>
            <a:r>
              <a:rPr lang="de-DE" sz="2400" dirty="0" err="1"/>
              <a:t>konulması</a:t>
            </a:r>
            <a:r>
              <a:rPr lang="de-DE" sz="2400" dirty="0"/>
              <a:t>, </a:t>
            </a:r>
            <a:r>
              <a:rPr lang="de-DE" sz="2400" dirty="0" err="1"/>
              <a:t>yaşam</a:t>
            </a:r>
            <a:r>
              <a:rPr lang="de-DE" sz="2400" dirty="0"/>
              <a:t> </a:t>
            </a:r>
            <a:r>
              <a:rPr lang="de-DE" sz="2400" dirty="0" err="1"/>
              <a:t>ortamlarının</a:t>
            </a:r>
            <a:r>
              <a:rPr lang="de-DE" sz="2400" dirty="0"/>
              <a:t> </a:t>
            </a:r>
            <a:r>
              <a:rPr lang="de-DE" sz="2400" dirty="0" err="1"/>
              <a:t>yani</a:t>
            </a:r>
            <a:r>
              <a:rPr lang="de-DE" sz="2400" dirty="0"/>
              <a:t> </a:t>
            </a:r>
            <a:r>
              <a:rPr lang="de-DE" sz="2400" dirty="0" err="1"/>
              <a:t>habitatlarının</a:t>
            </a:r>
            <a:r>
              <a:rPr lang="de-DE" sz="2400" dirty="0"/>
              <a:t> </a:t>
            </a:r>
            <a:r>
              <a:rPr lang="de-DE" sz="2400" dirty="0" err="1"/>
              <a:t>zarar</a:t>
            </a:r>
            <a:r>
              <a:rPr lang="de-DE" sz="2400" dirty="0"/>
              <a:t> </a:t>
            </a:r>
            <a:r>
              <a:rPr lang="de-DE" sz="2400" dirty="0" err="1"/>
              <a:t>görüp</a:t>
            </a:r>
            <a:r>
              <a:rPr lang="de-DE" sz="2400" dirty="0"/>
              <a:t> </a:t>
            </a:r>
            <a:r>
              <a:rPr lang="de-DE" sz="2400" dirty="0" err="1"/>
              <a:t>görmeyeceginin</a:t>
            </a:r>
            <a:r>
              <a:rPr lang="de-DE" sz="2400" dirty="0"/>
              <a:t> </a:t>
            </a:r>
            <a:r>
              <a:rPr lang="de-DE" sz="2400" dirty="0" err="1"/>
              <a:t>tespiti</a:t>
            </a:r>
            <a:r>
              <a:rPr lang="de-DE" sz="2400" dirty="0"/>
              <a:t> </a:t>
            </a:r>
            <a:r>
              <a:rPr lang="de-DE" sz="2400" dirty="0" err="1"/>
              <a:t>ve</a:t>
            </a:r>
            <a:r>
              <a:rPr lang="de-DE" sz="2400" dirty="0"/>
              <a:t> </a:t>
            </a:r>
            <a:r>
              <a:rPr lang="de-DE" sz="2400" dirty="0" err="1"/>
              <a:t>bu</a:t>
            </a:r>
            <a:r>
              <a:rPr lang="de-DE" sz="2400" dirty="0"/>
              <a:t> </a:t>
            </a:r>
            <a:r>
              <a:rPr lang="de-DE" sz="2400" dirty="0" err="1"/>
              <a:t>konuda</a:t>
            </a:r>
            <a:r>
              <a:rPr lang="de-DE" sz="2400" dirty="0"/>
              <a:t> </a:t>
            </a:r>
            <a:r>
              <a:rPr lang="de-DE" sz="2400" dirty="0" err="1"/>
              <a:t>alınabilecek</a:t>
            </a:r>
            <a:r>
              <a:rPr lang="de-DE" sz="2400" dirty="0"/>
              <a:t> </a:t>
            </a:r>
            <a:r>
              <a:rPr lang="de-DE" sz="2400" dirty="0" err="1"/>
              <a:t>önlemlerin</a:t>
            </a:r>
            <a:r>
              <a:rPr lang="de-DE" sz="2400" dirty="0"/>
              <a:t> </a:t>
            </a:r>
            <a:r>
              <a:rPr lang="de-DE" sz="2400" dirty="0" err="1"/>
              <a:t>neler</a:t>
            </a:r>
            <a:r>
              <a:rPr lang="de-DE" sz="2400" dirty="0"/>
              <a:t> </a:t>
            </a:r>
            <a:r>
              <a:rPr lang="de-DE" sz="2400" dirty="0" err="1"/>
              <a:t>olduğunun</a:t>
            </a:r>
            <a:r>
              <a:rPr lang="de-DE" sz="2400" dirty="0"/>
              <a:t> </a:t>
            </a:r>
            <a:r>
              <a:rPr lang="de-DE" sz="2400" dirty="0" err="1"/>
              <a:t>ortaya</a:t>
            </a:r>
            <a:r>
              <a:rPr lang="de-DE" sz="2400" dirty="0"/>
              <a:t> </a:t>
            </a:r>
            <a:r>
              <a:rPr lang="de-DE" sz="2400" dirty="0" err="1"/>
              <a:t>konulmasıdır</a:t>
            </a:r>
            <a:r>
              <a:rPr lang="de-DE" sz="2400" dirty="0"/>
              <a:t>.</a:t>
            </a:r>
            <a:endParaRPr lang="tr-TR" sz="2400" dirty="0"/>
          </a:p>
          <a:p>
            <a:pPr algn="just" hangingPunct="0">
              <a:buNone/>
            </a:pPr>
            <a:endParaRPr lang="tr-TR" sz="2400" dirty="0"/>
          </a:p>
          <a:p>
            <a:pPr algn="just" hangingPunct="0"/>
            <a:r>
              <a:rPr lang="de-DE" sz="2400" dirty="0" err="1"/>
              <a:t>Bunu</a:t>
            </a:r>
            <a:r>
              <a:rPr lang="de-DE" sz="2400" dirty="0"/>
              <a:t> </a:t>
            </a:r>
            <a:r>
              <a:rPr lang="de-DE" sz="2400" dirty="0" err="1"/>
              <a:t>yapabilmek</a:t>
            </a:r>
            <a:r>
              <a:rPr lang="de-DE" sz="2400" dirty="0"/>
              <a:t> </a:t>
            </a:r>
            <a:r>
              <a:rPr lang="de-DE" sz="2400" dirty="0" err="1"/>
              <a:t>içinde</a:t>
            </a:r>
            <a:r>
              <a:rPr lang="de-DE" sz="2400" dirty="0"/>
              <a:t> </a:t>
            </a:r>
            <a:r>
              <a:rPr lang="de-DE" sz="2400" dirty="0" err="1"/>
              <a:t>öncelikle</a:t>
            </a:r>
            <a:r>
              <a:rPr lang="de-DE" sz="2400" dirty="0"/>
              <a:t> </a:t>
            </a:r>
            <a:r>
              <a:rPr lang="de-DE" sz="2400" dirty="0" err="1"/>
              <a:t>türlerin</a:t>
            </a:r>
            <a:r>
              <a:rPr lang="de-DE" sz="2400" dirty="0"/>
              <a:t> </a:t>
            </a:r>
            <a:r>
              <a:rPr lang="de-DE" sz="2400" dirty="0" err="1"/>
              <a:t>içinde</a:t>
            </a:r>
            <a:r>
              <a:rPr lang="de-DE" sz="2400" dirty="0"/>
              <a:t> </a:t>
            </a:r>
            <a:r>
              <a:rPr lang="de-DE" sz="2400" dirty="0" err="1"/>
              <a:t>bulunduğu</a:t>
            </a:r>
            <a:r>
              <a:rPr lang="de-DE" sz="2400" dirty="0"/>
              <a:t> </a:t>
            </a:r>
            <a:r>
              <a:rPr lang="de-DE" sz="2400" dirty="0" err="1"/>
              <a:t>habitatların</a:t>
            </a:r>
            <a:r>
              <a:rPr lang="de-DE" sz="2400" dirty="0"/>
              <a:t> </a:t>
            </a:r>
            <a:r>
              <a:rPr lang="de-DE" sz="2400" dirty="0" err="1"/>
              <a:t>ve</a:t>
            </a:r>
            <a:r>
              <a:rPr lang="de-DE" sz="2400" dirty="0"/>
              <a:t> </a:t>
            </a:r>
            <a:r>
              <a:rPr lang="de-DE" sz="2400" dirty="0" err="1"/>
              <a:t>bu</a:t>
            </a:r>
            <a:r>
              <a:rPr lang="de-DE" sz="2400" dirty="0"/>
              <a:t> </a:t>
            </a:r>
            <a:r>
              <a:rPr lang="de-DE" sz="2400" dirty="0" err="1"/>
              <a:t>habitatta</a:t>
            </a:r>
            <a:r>
              <a:rPr lang="de-DE" sz="2400" dirty="0"/>
              <a:t> </a:t>
            </a:r>
            <a:r>
              <a:rPr lang="de-DE" sz="2400" dirty="0" err="1"/>
              <a:t>oluşmuş</a:t>
            </a:r>
            <a:r>
              <a:rPr lang="de-DE" sz="2400" dirty="0"/>
              <a:t> </a:t>
            </a:r>
            <a:r>
              <a:rPr lang="de-DE" sz="2400" dirty="0" err="1"/>
              <a:t>ekolojik</a:t>
            </a:r>
            <a:r>
              <a:rPr lang="de-DE" sz="2400" dirty="0"/>
              <a:t> </a:t>
            </a:r>
            <a:r>
              <a:rPr lang="de-DE" sz="2400" dirty="0" err="1"/>
              <a:t>birimlerin</a:t>
            </a:r>
            <a:r>
              <a:rPr lang="de-DE" sz="2400" dirty="0"/>
              <a:t> </a:t>
            </a:r>
            <a:r>
              <a:rPr lang="de-DE" sz="2400" dirty="0" err="1"/>
              <a:t>tespitiyle</a:t>
            </a:r>
            <a:r>
              <a:rPr lang="de-DE" sz="2400" dirty="0"/>
              <a:t> </a:t>
            </a:r>
            <a:r>
              <a:rPr lang="de-DE" sz="2400" dirty="0" err="1"/>
              <a:t>mümkün</a:t>
            </a:r>
            <a:r>
              <a:rPr lang="de-DE" sz="2400" dirty="0"/>
              <a:t> </a:t>
            </a:r>
            <a:r>
              <a:rPr lang="de-DE" sz="2400" dirty="0" err="1"/>
              <a:t>olabilecektir</a:t>
            </a:r>
            <a:r>
              <a:rPr lang="de-DE" sz="2400" dirty="0"/>
              <a:t>.</a:t>
            </a:r>
            <a:endParaRPr lang="tr-TR" sz="2400" dirty="0"/>
          </a:p>
          <a:p>
            <a:pPr algn="just" hangingPunct="0">
              <a:buNone/>
            </a:pPr>
            <a:endParaRPr lang="tr-TR" sz="2400" dirty="0"/>
          </a:p>
          <a:p>
            <a:pPr algn="just" hangingPunct="0"/>
            <a:r>
              <a:rPr lang="de-DE" sz="2400" b="1" dirty="0" err="1">
                <a:solidFill>
                  <a:srgbClr val="7030A0"/>
                </a:solidFill>
              </a:rPr>
              <a:t>Ekolojik</a:t>
            </a:r>
            <a:r>
              <a:rPr lang="de-DE" sz="2400" b="1" dirty="0">
                <a:solidFill>
                  <a:srgbClr val="7030A0"/>
                </a:solidFill>
              </a:rPr>
              <a:t> </a:t>
            </a:r>
            <a:r>
              <a:rPr lang="de-DE" sz="2400" b="1" dirty="0" err="1">
                <a:solidFill>
                  <a:srgbClr val="7030A0"/>
                </a:solidFill>
              </a:rPr>
              <a:t>birimlerin</a:t>
            </a:r>
            <a:r>
              <a:rPr lang="de-DE" sz="2400" b="1" dirty="0">
                <a:solidFill>
                  <a:srgbClr val="7030A0"/>
                </a:solidFill>
              </a:rPr>
              <a:t> </a:t>
            </a:r>
            <a:r>
              <a:rPr lang="de-DE" sz="2400" b="1" dirty="0" err="1">
                <a:solidFill>
                  <a:srgbClr val="7030A0"/>
                </a:solidFill>
              </a:rPr>
              <a:t>tespiti</a:t>
            </a:r>
            <a:r>
              <a:rPr lang="de-DE" sz="2400" b="1" dirty="0">
                <a:solidFill>
                  <a:srgbClr val="7030A0"/>
                </a:solidFill>
              </a:rPr>
              <a:t> </a:t>
            </a:r>
            <a:r>
              <a:rPr lang="de-DE" sz="2400" dirty="0" err="1"/>
              <a:t>ise</a:t>
            </a:r>
            <a:r>
              <a:rPr lang="de-DE" sz="2400" dirty="0"/>
              <a:t> </a:t>
            </a:r>
            <a:r>
              <a:rPr lang="de-DE" sz="2400" b="1" dirty="0">
                <a:solidFill>
                  <a:srgbClr val="7030A0"/>
                </a:solidFill>
              </a:rPr>
              <a:t>Braun-</a:t>
            </a:r>
            <a:r>
              <a:rPr lang="de-DE" sz="2400" b="1" dirty="0" err="1">
                <a:solidFill>
                  <a:srgbClr val="7030A0"/>
                </a:solidFill>
              </a:rPr>
              <a:t>Blanquet</a:t>
            </a:r>
            <a:r>
              <a:rPr lang="de-DE" sz="2400" b="1" dirty="0">
                <a:solidFill>
                  <a:srgbClr val="7030A0"/>
                </a:solidFill>
              </a:rPr>
              <a:t> (1965)  </a:t>
            </a:r>
            <a:r>
              <a:rPr lang="de-DE" sz="2400" b="1" dirty="0" err="1">
                <a:solidFill>
                  <a:srgbClr val="7030A0"/>
                </a:solidFill>
              </a:rPr>
              <a:t>metodu</a:t>
            </a:r>
            <a:r>
              <a:rPr lang="de-DE" sz="2400" dirty="0" err="1"/>
              <a:t>yla</a:t>
            </a:r>
            <a:r>
              <a:rPr lang="de-DE" sz="2400" dirty="0"/>
              <a:t> </a:t>
            </a:r>
            <a:r>
              <a:rPr lang="de-DE" sz="2400" dirty="0" err="1"/>
              <a:t>gerçekleştirilebilir</a:t>
            </a:r>
            <a:r>
              <a:rPr lang="de-DE" sz="2400" dirty="0"/>
              <a:t>. </a:t>
            </a:r>
            <a:endParaRPr lang="tr-TR" sz="2400" dirty="0"/>
          </a:p>
          <a:p>
            <a:pPr algn="just" hangingPunct="0">
              <a:buNone/>
            </a:pPr>
            <a:endParaRPr lang="tr-TR" sz="2400" dirty="0"/>
          </a:p>
          <a:p>
            <a:pPr algn="just"/>
            <a:endParaRPr lang="tr-TR" sz="2400" dirty="0"/>
          </a:p>
        </p:txBody>
      </p:sp>
    </p:spTree>
    <p:extLst>
      <p:ext uri="{BB962C8B-B14F-4D97-AF65-F5344CB8AC3E}">
        <p14:creationId xmlns:p14="http://schemas.microsoft.com/office/powerpoint/2010/main" val="42629919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91544" y="836712"/>
            <a:ext cx="8229600" cy="5691336"/>
          </a:xfrm>
        </p:spPr>
        <p:txBody>
          <a:bodyPr/>
          <a:lstStyle/>
          <a:p>
            <a:pPr algn="ctr" hangingPunct="0">
              <a:buNone/>
            </a:pPr>
            <a:r>
              <a:rPr lang="de-DE" b="1" dirty="0" smtClean="0">
                <a:solidFill>
                  <a:srgbClr val="7030A0"/>
                </a:solidFill>
              </a:rPr>
              <a:t>1.2. </a:t>
            </a:r>
            <a:r>
              <a:rPr lang="de-DE" b="1" dirty="0" err="1" smtClean="0">
                <a:solidFill>
                  <a:srgbClr val="7030A0"/>
                </a:solidFill>
              </a:rPr>
              <a:t>Ülkemizin</a:t>
            </a:r>
            <a:r>
              <a:rPr lang="de-DE" b="1" dirty="0" smtClean="0">
                <a:solidFill>
                  <a:srgbClr val="7030A0"/>
                </a:solidFill>
              </a:rPr>
              <a:t> </a:t>
            </a:r>
            <a:r>
              <a:rPr lang="de-DE" b="1" dirty="0" err="1" smtClean="0">
                <a:solidFill>
                  <a:srgbClr val="7030A0"/>
                </a:solidFill>
              </a:rPr>
              <a:t>Iklimsel</a:t>
            </a:r>
            <a:r>
              <a:rPr lang="de-DE" b="1" dirty="0" smtClean="0">
                <a:solidFill>
                  <a:srgbClr val="7030A0"/>
                </a:solidFill>
              </a:rPr>
              <a:t> </a:t>
            </a:r>
            <a:r>
              <a:rPr lang="de-DE" b="1" dirty="0" err="1" smtClean="0">
                <a:solidFill>
                  <a:srgbClr val="7030A0"/>
                </a:solidFill>
              </a:rPr>
              <a:t>ve</a:t>
            </a:r>
            <a:r>
              <a:rPr lang="de-DE" b="1" dirty="0" smtClean="0">
                <a:solidFill>
                  <a:srgbClr val="7030A0"/>
                </a:solidFill>
              </a:rPr>
              <a:t> </a:t>
            </a:r>
            <a:r>
              <a:rPr lang="de-DE" b="1" dirty="0" err="1" smtClean="0">
                <a:solidFill>
                  <a:srgbClr val="7030A0"/>
                </a:solidFill>
              </a:rPr>
              <a:t>Fitocografik</a:t>
            </a:r>
            <a:r>
              <a:rPr lang="de-DE" b="1" dirty="0" smtClean="0">
                <a:solidFill>
                  <a:srgbClr val="7030A0"/>
                </a:solidFill>
              </a:rPr>
              <a:t> </a:t>
            </a:r>
            <a:r>
              <a:rPr lang="de-DE" b="1" dirty="0" err="1" smtClean="0">
                <a:solidFill>
                  <a:srgbClr val="7030A0"/>
                </a:solidFill>
              </a:rPr>
              <a:t>Özellikleri</a:t>
            </a:r>
            <a:endParaRPr lang="tr-TR" b="1" dirty="0" smtClean="0">
              <a:solidFill>
                <a:srgbClr val="7030A0"/>
              </a:solidFill>
            </a:endParaRPr>
          </a:p>
          <a:p>
            <a:pPr algn="just" hangingPunct="0">
              <a:buNone/>
            </a:pPr>
            <a:endParaRPr lang="tr-TR" dirty="0" smtClean="0">
              <a:solidFill>
                <a:srgbClr val="7030A0"/>
              </a:solidFill>
            </a:endParaRPr>
          </a:p>
          <a:p>
            <a:pPr algn="just" hangingPunct="0"/>
            <a:r>
              <a:rPr lang="de-DE" dirty="0" err="1" smtClean="0"/>
              <a:t>Türkiye</a:t>
            </a:r>
            <a:r>
              <a:rPr lang="de-DE" dirty="0" smtClean="0"/>
              <a:t> 36-42 </a:t>
            </a:r>
            <a:r>
              <a:rPr lang="de-DE" dirty="0" err="1" smtClean="0"/>
              <a:t>kuzey</a:t>
            </a:r>
            <a:r>
              <a:rPr lang="de-DE" dirty="0" smtClean="0"/>
              <a:t> </a:t>
            </a:r>
            <a:r>
              <a:rPr lang="de-DE" dirty="0" err="1" smtClean="0"/>
              <a:t>enlemleriyle</a:t>
            </a:r>
            <a:r>
              <a:rPr lang="de-DE" dirty="0" smtClean="0"/>
              <a:t> 26-44 </a:t>
            </a:r>
            <a:r>
              <a:rPr lang="de-DE" dirty="0" err="1" smtClean="0"/>
              <a:t>doğu</a:t>
            </a:r>
            <a:r>
              <a:rPr lang="de-DE" dirty="0" smtClean="0"/>
              <a:t> </a:t>
            </a:r>
            <a:r>
              <a:rPr lang="de-DE" dirty="0" err="1" smtClean="0"/>
              <a:t>boylamları</a:t>
            </a:r>
            <a:r>
              <a:rPr lang="de-DE" dirty="0" smtClean="0"/>
              <a:t> </a:t>
            </a:r>
            <a:r>
              <a:rPr lang="de-DE" dirty="0" err="1" smtClean="0"/>
              <a:t>arasında</a:t>
            </a:r>
            <a:r>
              <a:rPr lang="de-DE" dirty="0" smtClean="0"/>
              <a:t> </a:t>
            </a:r>
            <a:r>
              <a:rPr lang="de-DE" dirty="0" err="1" smtClean="0"/>
              <a:t>bulunmakta</a:t>
            </a:r>
            <a:r>
              <a:rPr lang="de-DE" dirty="0" smtClean="0"/>
              <a:t> </a:t>
            </a:r>
            <a:r>
              <a:rPr lang="de-DE" dirty="0" err="1" smtClean="0"/>
              <a:t>ve</a:t>
            </a:r>
            <a:r>
              <a:rPr lang="de-DE" dirty="0" smtClean="0"/>
              <a:t>  780.576 km</a:t>
            </a:r>
            <a:r>
              <a:rPr lang="de-DE" baseline="30000" dirty="0" smtClean="0"/>
              <a:t>2</a:t>
            </a:r>
            <a:r>
              <a:rPr lang="de-DE" dirty="0" smtClean="0"/>
              <a:t> </a:t>
            </a:r>
            <a:r>
              <a:rPr lang="de-DE" dirty="0" err="1" smtClean="0"/>
              <a:t>lik</a:t>
            </a:r>
            <a:r>
              <a:rPr lang="de-DE" dirty="0" smtClean="0"/>
              <a:t> </a:t>
            </a:r>
            <a:r>
              <a:rPr lang="de-DE" dirty="0" err="1" smtClean="0"/>
              <a:t>bir</a:t>
            </a:r>
            <a:r>
              <a:rPr lang="de-DE" dirty="0" smtClean="0"/>
              <a:t> </a:t>
            </a:r>
            <a:r>
              <a:rPr lang="de-DE" dirty="0" err="1" smtClean="0"/>
              <a:t>alanı</a:t>
            </a:r>
            <a:r>
              <a:rPr lang="de-DE" dirty="0" smtClean="0"/>
              <a:t> </a:t>
            </a:r>
            <a:r>
              <a:rPr lang="de-DE" dirty="0" err="1" smtClean="0"/>
              <a:t>kaplamaktadır</a:t>
            </a:r>
            <a:r>
              <a:rPr lang="de-DE" dirty="0" smtClean="0"/>
              <a:t>. </a:t>
            </a:r>
            <a:r>
              <a:rPr lang="de-DE" dirty="0" err="1" smtClean="0"/>
              <a:t>Bu</a:t>
            </a:r>
            <a:r>
              <a:rPr lang="de-DE" dirty="0" smtClean="0"/>
              <a:t> </a:t>
            </a:r>
            <a:r>
              <a:rPr lang="de-DE" dirty="0" err="1" smtClean="0"/>
              <a:t>alanın</a:t>
            </a:r>
            <a:r>
              <a:rPr lang="de-DE" dirty="0" smtClean="0"/>
              <a:t> </a:t>
            </a:r>
            <a:r>
              <a:rPr lang="de-DE" dirty="0" err="1" smtClean="0"/>
              <a:t>yaklaşık</a:t>
            </a:r>
            <a:r>
              <a:rPr lang="de-DE" dirty="0" smtClean="0"/>
              <a:t> </a:t>
            </a:r>
            <a:r>
              <a:rPr lang="de-DE" b="1" dirty="0" smtClean="0">
                <a:solidFill>
                  <a:srgbClr val="FF0000"/>
                </a:solidFill>
              </a:rPr>
              <a:t>480.000 km</a:t>
            </a:r>
            <a:r>
              <a:rPr lang="de-DE" b="1" baseline="30000" dirty="0" smtClean="0">
                <a:solidFill>
                  <a:srgbClr val="FF0000"/>
                </a:solidFill>
              </a:rPr>
              <a:t>2</a:t>
            </a:r>
            <a:r>
              <a:rPr lang="de-DE" b="1" dirty="0" smtClean="0">
                <a:solidFill>
                  <a:srgbClr val="FF0000"/>
                </a:solidFill>
              </a:rPr>
              <a:t> </a:t>
            </a:r>
            <a:r>
              <a:rPr lang="de-DE" b="1" dirty="0" err="1" smtClean="0">
                <a:solidFill>
                  <a:srgbClr val="FF0000"/>
                </a:solidFill>
              </a:rPr>
              <a:t>lik</a:t>
            </a:r>
            <a:r>
              <a:rPr lang="de-DE" b="1" dirty="0" smtClean="0">
                <a:solidFill>
                  <a:srgbClr val="FF0000"/>
                </a:solidFill>
              </a:rPr>
              <a:t> </a:t>
            </a:r>
            <a:r>
              <a:rPr lang="de-DE" b="1" dirty="0" err="1" smtClean="0">
                <a:solidFill>
                  <a:srgbClr val="FF0000"/>
                </a:solidFill>
              </a:rPr>
              <a:t>kısmı</a:t>
            </a:r>
            <a:r>
              <a:rPr lang="de-DE" b="1" dirty="0" smtClean="0">
                <a:solidFill>
                  <a:srgbClr val="FF0000"/>
                </a:solidFill>
              </a:rPr>
              <a:t> Akdeniz </a:t>
            </a:r>
            <a:r>
              <a:rPr lang="de-DE" b="1" dirty="0" err="1" smtClean="0">
                <a:solidFill>
                  <a:srgbClr val="FF0000"/>
                </a:solidFill>
              </a:rPr>
              <a:t>iklim</a:t>
            </a:r>
            <a:r>
              <a:rPr lang="de-DE" dirty="0" smtClean="0"/>
              <a:t> </a:t>
            </a:r>
            <a:r>
              <a:rPr lang="de-DE" dirty="0" err="1" smtClean="0"/>
              <a:t>ve</a:t>
            </a:r>
            <a:r>
              <a:rPr lang="de-DE" dirty="0" smtClean="0"/>
              <a:t> </a:t>
            </a:r>
            <a:r>
              <a:rPr lang="de-DE" dirty="0" err="1" smtClean="0"/>
              <a:t>vejetasyonunun</a:t>
            </a:r>
            <a:r>
              <a:rPr lang="de-DE" dirty="0" smtClean="0"/>
              <a:t> </a:t>
            </a:r>
            <a:r>
              <a:rPr lang="de-DE" dirty="0" err="1" smtClean="0"/>
              <a:t>etkisi</a:t>
            </a:r>
            <a:r>
              <a:rPr lang="de-DE" dirty="0" smtClean="0"/>
              <a:t> </a:t>
            </a:r>
            <a:r>
              <a:rPr lang="de-DE" dirty="0" err="1" smtClean="0"/>
              <a:t>altındadır</a:t>
            </a:r>
            <a:r>
              <a:rPr lang="de-DE" dirty="0" smtClean="0"/>
              <a:t>.</a:t>
            </a:r>
            <a:endParaRPr lang="tr-TR" dirty="0" smtClean="0"/>
          </a:p>
          <a:p>
            <a:pPr algn="just" hangingPunct="0">
              <a:buNone/>
            </a:pPr>
            <a:endParaRPr lang="tr-TR" dirty="0" smtClean="0"/>
          </a:p>
          <a:p>
            <a:pPr algn="just" hangingPunct="0"/>
            <a:r>
              <a:rPr lang="de-DE" dirty="0" err="1" smtClean="0"/>
              <a:t>Türkiye’de</a:t>
            </a:r>
            <a:r>
              <a:rPr lang="de-DE" dirty="0" smtClean="0"/>
              <a:t> </a:t>
            </a:r>
            <a:r>
              <a:rPr lang="de-DE" dirty="0" err="1" smtClean="0"/>
              <a:t>mevsimler</a:t>
            </a:r>
            <a:r>
              <a:rPr lang="de-DE" dirty="0" smtClean="0"/>
              <a:t> </a:t>
            </a:r>
            <a:r>
              <a:rPr lang="de-DE" dirty="0" err="1" smtClean="0"/>
              <a:t>arasında</a:t>
            </a:r>
            <a:r>
              <a:rPr lang="de-DE" dirty="0" smtClean="0"/>
              <a:t> </a:t>
            </a:r>
            <a:r>
              <a:rPr lang="de-DE" dirty="0" err="1" smtClean="0"/>
              <a:t>sıcaklık</a:t>
            </a:r>
            <a:r>
              <a:rPr lang="de-DE" dirty="0" smtClean="0"/>
              <a:t> </a:t>
            </a:r>
            <a:r>
              <a:rPr lang="de-DE" dirty="0" err="1" smtClean="0"/>
              <a:t>farkı</a:t>
            </a:r>
            <a:r>
              <a:rPr lang="de-DE" dirty="0" smtClean="0"/>
              <a:t> </a:t>
            </a:r>
            <a:r>
              <a:rPr lang="de-DE" dirty="0" err="1" smtClean="0"/>
              <a:t>çok</a:t>
            </a:r>
            <a:r>
              <a:rPr lang="de-DE" dirty="0" smtClean="0"/>
              <a:t> </a:t>
            </a:r>
            <a:r>
              <a:rPr lang="de-DE" dirty="0" err="1" smtClean="0"/>
              <a:t>belirgin</a:t>
            </a:r>
            <a:r>
              <a:rPr lang="de-DE" dirty="0" smtClean="0"/>
              <a:t> </a:t>
            </a:r>
            <a:r>
              <a:rPr lang="de-DE" dirty="0" err="1" smtClean="0"/>
              <a:t>olup</a:t>
            </a:r>
            <a:r>
              <a:rPr lang="de-DE" dirty="0" smtClean="0"/>
              <a:t> </a:t>
            </a:r>
            <a:r>
              <a:rPr lang="de-DE" dirty="0" err="1" smtClean="0"/>
              <a:t>günlük</a:t>
            </a:r>
            <a:r>
              <a:rPr lang="de-DE" dirty="0" smtClean="0"/>
              <a:t> </a:t>
            </a:r>
            <a:r>
              <a:rPr lang="de-DE" dirty="0" err="1" smtClean="0"/>
              <a:t>ve</a:t>
            </a:r>
            <a:r>
              <a:rPr lang="de-DE" dirty="0" smtClean="0"/>
              <a:t> </a:t>
            </a:r>
            <a:r>
              <a:rPr lang="de-DE" dirty="0" err="1" smtClean="0"/>
              <a:t>mevsimlik</a:t>
            </a:r>
            <a:r>
              <a:rPr lang="de-DE" dirty="0" smtClean="0"/>
              <a:t> </a:t>
            </a:r>
            <a:r>
              <a:rPr lang="de-DE" dirty="0" err="1" smtClean="0"/>
              <a:t>bir</a:t>
            </a:r>
            <a:r>
              <a:rPr lang="de-DE" dirty="0" smtClean="0"/>
              <a:t> </a:t>
            </a:r>
            <a:r>
              <a:rPr lang="de-DE" dirty="0" err="1" smtClean="0"/>
              <a:t>fotoperyodizme</a:t>
            </a:r>
            <a:r>
              <a:rPr lang="de-DE" dirty="0" smtClean="0"/>
              <a:t> </a:t>
            </a:r>
            <a:r>
              <a:rPr lang="de-DE" dirty="0" err="1" smtClean="0"/>
              <a:t>sahiptir</a:t>
            </a:r>
            <a:r>
              <a:rPr lang="de-DE" dirty="0" smtClean="0"/>
              <a:t>. </a:t>
            </a:r>
            <a:r>
              <a:rPr lang="de-DE" dirty="0" err="1" smtClean="0"/>
              <a:t>Türkiye</a:t>
            </a:r>
            <a:r>
              <a:rPr lang="de-DE" dirty="0" smtClean="0"/>
              <a:t> </a:t>
            </a:r>
            <a:r>
              <a:rPr lang="de-DE" dirty="0" err="1" smtClean="0"/>
              <a:t>bulunduğu</a:t>
            </a:r>
            <a:r>
              <a:rPr lang="de-DE" dirty="0" smtClean="0"/>
              <a:t> Akdeniz </a:t>
            </a:r>
            <a:r>
              <a:rPr lang="de-DE" dirty="0" err="1" smtClean="0"/>
              <a:t>ülkeleri</a:t>
            </a:r>
            <a:r>
              <a:rPr lang="de-DE" dirty="0" smtClean="0"/>
              <a:t> </a:t>
            </a:r>
            <a:r>
              <a:rPr lang="de-DE" dirty="0" err="1" smtClean="0"/>
              <a:t>arasında</a:t>
            </a:r>
            <a:r>
              <a:rPr lang="de-DE" dirty="0" smtClean="0"/>
              <a:t> </a:t>
            </a:r>
            <a:r>
              <a:rPr lang="de-DE" b="1" dirty="0" smtClean="0">
                <a:solidFill>
                  <a:srgbClr val="FF0000"/>
                </a:solidFill>
              </a:rPr>
              <a:t>Akdeniz,  Kara </a:t>
            </a:r>
            <a:r>
              <a:rPr lang="de-DE" b="1" dirty="0" err="1" smtClean="0">
                <a:solidFill>
                  <a:srgbClr val="FF0000"/>
                </a:solidFill>
              </a:rPr>
              <a:t>ve</a:t>
            </a:r>
            <a:r>
              <a:rPr lang="de-DE" b="1" dirty="0" smtClean="0">
                <a:solidFill>
                  <a:srgbClr val="FF0000"/>
                </a:solidFill>
              </a:rPr>
              <a:t> </a:t>
            </a:r>
            <a:r>
              <a:rPr lang="de-DE" b="1" dirty="0" err="1" smtClean="0">
                <a:solidFill>
                  <a:srgbClr val="FF0000"/>
                </a:solidFill>
              </a:rPr>
              <a:t>Oseyanik</a:t>
            </a:r>
            <a:r>
              <a:rPr lang="de-DE" b="1" dirty="0" smtClean="0">
                <a:solidFill>
                  <a:srgbClr val="FF0000"/>
                </a:solidFill>
              </a:rPr>
              <a:t> </a:t>
            </a:r>
            <a:r>
              <a:rPr lang="de-DE" b="1" dirty="0" err="1" smtClean="0">
                <a:solidFill>
                  <a:srgbClr val="FF0000"/>
                </a:solidFill>
              </a:rPr>
              <a:t>iklim</a:t>
            </a:r>
            <a:r>
              <a:rPr lang="de-DE" b="1" dirty="0" smtClean="0">
                <a:solidFill>
                  <a:srgbClr val="FF0000"/>
                </a:solidFill>
              </a:rPr>
              <a:t> </a:t>
            </a:r>
            <a:r>
              <a:rPr lang="de-DE" dirty="0" err="1" smtClean="0"/>
              <a:t>gibi</a:t>
            </a:r>
            <a:r>
              <a:rPr lang="de-DE" dirty="0" smtClean="0"/>
              <a:t>  3 </a:t>
            </a:r>
            <a:r>
              <a:rPr lang="de-DE" dirty="0" err="1" smtClean="0"/>
              <a:t>ana</a:t>
            </a:r>
            <a:r>
              <a:rPr lang="de-DE" dirty="0" smtClean="0"/>
              <a:t> </a:t>
            </a:r>
            <a:r>
              <a:rPr lang="de-DE" dirty="0" err="1" smtClean="0"/>
              <a:t>iklim</a:t>
            </a:r>
            <a:r>
              <a:rPr lang="de-DE" dirty="0" smtClean="0"/>
              <a:t> </a:t>
            </a:r>
            <a:r>
              <a:rPr lang="de-DE" dirty="0" err="1" smtClean="0"/>
              <a:t>grubunu</a:t>
            </a:r>
            <a:r>
              <a:rPr lang="de-DE" dirty="0" smtClean="0"/>
              <a:t> </a:t>
            </a:r>
            <a:r>
              <a:rPr lang="de-DE" dirty="0" err="1" smtClean="0"/>
              <a:t>içermesi</a:t>
            </a:r>
            <a:r>
              <a:rPr lang="de-DE" dirty="0" smtClean="0"/>
              <a:t> </a:t>
            </a:r>
            <a:r>
              <a:rPr lang="de-DE" dirty="0" err="1" smtClean="0"/>
              <a:t>bakımından</a:t>
            </a:r>
            <a:r>
              <a:rPr lang="de-DE" dirty="0" smtClean="0"/>
              <a:t> </a:t>
            </a:r>
            <a:r>
              <a:rPr lang="de-DE" dirty="0" err="1" smtClean="0"/>
              <a:t>özel</a:t>
            </a:r>
            <a:r>
              <a:rPr lang="de-DE" dirty="0" smtClean="0"/>
              <a:t> </a:t>
            </a:r>
            <a:r>
              <a:rPr lang="de-DE" dirty="0" err="1" smtClean="0"/>
              <a:t>bir</a:t>
            </a:r>
            <a:r>
              <a:rPr lang="de-DE" dirty="0" smtClean="0"/>
              <a:t> </a:t>
            </a:r>
            <a:r>
              <a:rPr lang="de-DE" dirty="0" err="1" smtClean="0"/>
              <a:t>konuma</a:t>
            </a:r>
            <a:r>
              <a:rPr lang="de-DE" dirty="0" smtClean="0"/>
              <a:t> </a:t>
            </a:r>
            <a:r>
              <a:rPr lang="de-DE" dirty="0" err="1" smtClean="0"/>
              <a:t>sahiptir</a:t>
            </a:r>
            <a:r>
              <a:rPr lang="de-DE" dirty="0" smtClean="0"/>
              <a:t>. </a:t>
            </a:r>
            <a:endParaRPr lang="tr-TR" dirty="0" smtClean="0"/>
          </a:p>
          <a:p>
            <a:pPr algn="just"/>
            <a:endParaRPr lang="tr-TR" dirty="0"/>
          </a:p>
        </p:txBody>
      </p:sp>
    </p:spTree>
    <p:extLst>
      <p:ext uri="{BB962C8B-B14F-4D97-AF65-F5344CB8AC3E}">
        <p14:creationId xmlns:p14="http://schemas.microsoft.com/office/powerpoint/2010/main" val="7048746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81200" y="1268760"/>
            <a:ext cx="8147248" cy="5328592"/>
          </a:xfrm>
        </p:spPr>
        <p:txBody>
          <a:bodyPr>
            <a:normAutofit/>
          </a:bodyPr>
          <a:lstStyle/>
          <a:p>
            <a:pPr algn="just" hangingPunct="0"/>
            <a:r>
              <a:rPr lang="de-DE" dirty="0" smtClean="0"/>
              <a:t>Kara </a:t>
            </a:r>
            <a:r>
              <a:rPr lang="de-DE" dirty="0" err="1" smtClean="0"/>
              <a:t>iklimi</a:t>
            </a:r>
            <a:r>
              <a:rPr lang="tr-TR" dirty="0" smtClean="0"/>
              <a:t> </a:t>
            </a:r>
            <a:r>
              <a:rPr lang="de-DE" dirty="0" err="1" smtClean="0"/>
              <a:t>Türkiye’nin</a:t>
            </a:r>
            <a:r>
              <a:rPr lang="de-DE" dirty="0" smtClean="0"/>
              <a:t> </a:t>
            </a:r>
            <a:r>
              <a:rPr lang="de-DE" dirty="0" err="1" smtClean="0"/>
              <a:t>doğusunda</a:t>
            </a:r>
            <a:r>
              <a:rPr lang="de-DE" dirty="0" smtClean="0"/>
              <a:t> Erzurum, Kars </a:t>
            </a:r>
            <a:r>
              <a:rPr lang="de-DE" dirty="0" err="1" smtClean="0"/>
              <a:t>ve</a:t>
            </a:r>
            <a:r>
              <a:rPr lang="de-DE" dirty="0" smtClean="0"/>
              <a:t> </a:t>
            </a:r>
            <a:r>
              <a:rPr lang="de-DE" dirty="0" err="1" smtClean="0"/>
              <a:t>Ardahan</a:t>
            </a:r>
            <a:r>
              <a:rPr lang="de-DE" dirty="0" smtClean="0"/>
              <a:t> </a:t>
            </a:r>
            <a:r>
              <a:rPr lang="de-DE" dirty="0" err="1" smtClean="0"/>
              <a:t>ile</a:t>
            </a:r>
            <a:r>
              <a:rPr lang="de-DE" dirty="0" smtClean="0"/>
              <a:t> </a:t>
            </a:r>
            <a:r>
              <a:rPr lang="de-DE" dirty="0" err="1" smtClean="0"/>
              <a:t>kuzeyde</a:t>
            </a:r>
            <a:r>
              <a:rPr lang="de-DE" dirty="0" smtClean="0"/>
              <a:t> </a:t>
            </a:r>
            <a:r>
              <a:rPr lang="de-DE" dirty="0" err="1" smtClean="0"/>
              <a:t>Kastamonu</a:t>
            </a:r>
            <a:r>
              <a:rPr lang="de-DE" dirty="0" smtClean="0"/>
              <a:t> </a:t>
            </a:r>
            <a:r>
              <a:rPr lang="de-DE" dirty="0" err="1" smtClean="0"/>
              <a:t>bölgelerinde</a:t>
            </a:r>
            <a:r>
              <a:rPr lang="de-DE" dirty="0" smtClean="0"/>
              <a:t> </a:t>
            </a:r>
            <a:r>
              <a:rPr lang="de-DE" dirty="0" err="1" smtClean="0"/>
              <a:t>etkili</a:t>
            </a:r>
            <a:r>
              <a:rPr lang="de-DE" dirty="0" smtClean="0"/>
              <a:t> </a:t>
            </a:r>
            <a:r>
              <a:rPr lang="de-DE" dirty="0" err="1" smtClean="0"/>
              <a:t>olmaktadır</a:t>
            </a:r>
            <a:r>
              <a:rPr lang="de-DE" dirty="0" smtClean="0"/>
              <a:t>. </a:t>
            </a:r>
            <a:endParaRPr lang="tr-TR" dirty="0" smtClean="0"/>
          </a:p>
          <a:p>
            <a:pPr algn="just" hangingPunct="0"/>
            <a:endParaRPr lang="tr-TR" dirty="0" smtClean="0"/>
          </a:p>
          <a:p>
            <a:pPr algn="just" hangingPunct="0"/>
            <a:r>
              <a:rPr lang="de-DE" dirty="0" err="1" smtClean="0"/>
              <a:t>Oseyanik</a:t>
            </a:r>
            <a:r>
              <a:rPr lang="de-DE" dirty="0" smtClean="0"/>
              <a:t> </a:t>
            </a:r>
            <a:r>
              <a:rPr lang="de-DE" dirty="0" err="1" smtClean="0"/>
              <a:t>iklim</a:t>
            </a:r>
            <a:r>
              <a:rPr lang="de-DE" dirty="0" smtClean="0"/>
              <a:t> </a:t>
            </a:r>
            <a:r>
              <a:rPr lang="de-DE" dirty="0" err="1" smtClean="0"/>
              <a:t>batıda</a:t>
            </a:r>
            <a:r>
              <a:rPr lang="de-DE" dirty="0" smtClean="0"/>
              <a:t> </a:t>
            </a:r>
            <a:r>
              <a:rPr lang="de-DE" dirty="0" err="1" smtClean="0"/>
              <a:t>Bulgaristan</a:t>
            </a:r>
            <a:r>
              <a:rPr lang="de-DE" dirty="0" smtClean="0"/>
              <a:t> </a:t>
            </a:r>
            <a:r>
              <a:rPr lang="de-DE" dirty="0" err="1" smtClean="0"/>
              <a:t>sınırından</a:t>
            </a:r>
            <a:r>
              <a:rPr lang="de-DE" dirty="0" smtClean="0"/>
              <a:t> </a:t>
            </a:r>
            <a:r>
              <a:rPr lang="de-DE" dirty="0" err="1" smtClean="0"/>
              <a:t>doğuda</a:t>
            </a:r>
            <a:r>
              <a:rPr lang="de-DE" dirty="0" smtClean="0"/>
              <a:t> </a:t>
            </a:r>
            <a:r>
              <a:rPr lang="de-DE" dirty="0" err="1" smtClean="0"/>
              <a:t>Rusya</a:t>
            </a:r>
            <a:r>
              <a:rPr lang="de-DE" dirty="0" smtClean="0"/>
              <a:t> </a:t>
            </a:r>
            <a:r>
              <a:rPr lang="de-DE" dirty="0" err="1" smtClean="0"/>
              <a:t>sınırına</a:t>
            </a:r>
            <a:r>
              <a:rPr lang="de-DE" dirty="0" smtClean="0"/>
              <a:t> </a:t>
            </a:r>
            <a:r>
              <a:rPr lang="de-DE" dirty="0" err="1" smtClean="0"/>
              <a:t>kadar</a:t>
            </a:r>
            <a:r>
              <a:rPr lang="de-DE" dirty="0" smtClean="0"/>
              <a:t> Karadeniz  </a:t>
            </a:r>
            <a:r>
              <a:rPr lang="tr-TR" dirty="0" err="1" smtClean="0"/>
              <a:t>b</a:t>
            </a:r>
            <a:r>
              <a:rPr lang="de-DE" dirty="0" err="1" smtClean="0"/>
              <a:t>ölgesinin</a:t>
            </a:r>
            <a:r>
              <a:rPr lang="de-DE" dirty="0" smtClean="0"/>
              <a:t> </a:t>
            </a:r>
            <a:r>
              <a:rPr lang="de-DE" dirty="0" err="1" smtClean="0"/>
              <a:t>denize</a:t>
            </a:r>
            <a:r>
              <a:rPr lang="de-DE" dirty="0" smtClean="0"/>
              <a:t> </a:t>
            </a:r>
            <a:r>
              <a:rPr lang="de-DE" dirty="0" err="1" smtClean="0"/>
              <a:t>bakan</a:t>
            </a:r>
            <a:r>
              <a:rPr lang="de-DE" dirty="0" smtClean="0"/>
              <a:t> </a:t>
            </a:r>
            <a:r>
              <a:rPr lang="de-DE" dirty="0" err="1" smtClean="0"/>
              <a:t>yamaçlarında</a:t>
            </a:r>
            <a:r>
              <a:rPr lang="de-DE" dirty="0" smtClean="0"/>
              <a:t> 1500 km. </a:t>
            </a:r>
            <a:r>
              <a:rPr lang="de-DE" dirty="0" err="1" smtClean="0"/>
              <a:t>lik</a:t>
            </a:r>
            <a:r>
              <a:rPr lang="de-DE" dirty="0" smtClean="0"/>
              <a:t> </a:t>
            </a:r>
            <a:r>
              <a:rPr lang="de-DE" dirty="0" err="1" smtClean="0"/>
              <a:t>bir</a:t>
            </a:r>
            <a:r>
              <a:rPr lang="de-DE" dirty="0" smtClean="0"/>
              <a:t> </a:t>
            </a:r>
            <a:r>
              <a:rPr lang="de-DE" dirty="0" err="1" smtClean="0"/>
              <a:t>alanda</a:t>
            </a:r>
            <a:r>
              <a:rPr lang="de-DE" dirty="0" smtClean="0"/>
              <a:t> </a:t>
            </a:r>
            <a:r>
              <a:rPr lang="de-DE" dirty="0" err="1" smtClean="0"/>
              <a:t>yayılmaktadır</a:t>
            </a:r>
            <a:r>
              <a:rPr lang="de-DE" dirty="0" smtClean="0"/>
              <a:t>. </a:t>
            </a:r>
            <a:endParaRPr lang="tr-TR" dirty="0" smtClean="0"/>
          </a:p>
          <a:p>
            <a:pPr algn="just" hangingPunct="0"/>
            <a:endParaRPr lang="tr-TR" dirty="0" smtClean="0"/>
          </a:p>
          <a:p>
            <a:pPr algn="just" hangingPunct="0"/>
            <a:r>
              <a:rPr lang="de-DE" dirty="0" err="1" smtClean="0"/>
              <a:t>Ülkenin</a:t>
            </a:r>
            <a:r>
              <a:rPr lang="de-DE" dirty="0" smtClean="0"/>
              <a:t> </a:t>
            </a:r>
            <a:r>
              <a:rPr lang="de-DE" dirty="0" err="1" smtClean="0"/>
              <a:t>geri</a:t>
            </a:r>
            <a:r>
              <a:rPr lang="de-DE" dirty="0" smtClean="0"/>
              <a:t> </a:t>
            </a:r>
            <a:r>
              <a:rPr lang="de-DE" dirty="0" err="1" smtClean="0"/>
              <a:t>kalan</a:t>
            </a:r>
            <a:r>
              <a:rPr lang="de-DE" dirty="0" smtClean="0"/>
              <a:t> </a:t>
            </a:r>
            <a:r>
              <a:rPr lang="de-DE" dirty="0" err="1" smtClean="0"/>
              <a:t>kısımları</a:t>
            </a:r>
            <a:r>
              <a:rPr lang="de-DE" dirty="0" smtClean="0"/>
              <a:t> </a:t>
            </a:r>
            <a:r>
              <a:rPr lang="de-DE" dirty="0" err="1" smtClean="0"/>
              <a:t>ise</a:t>
            </a:r>
            <a:r>
              <a:rPr lang="de-DE" dirty="0" smtClean="0"/>
              <a:t> Akdeniz </a:t>
            </a:r>
            <a:r>
              <a:rPr lang="de-DE" dirty="0" err="1" smtClean="0"/>
              <a:t>iklimlidir</a:t>
            </a:r>
            <a:r>
              <a:rPr lang="de-DE" dirty="0" smtClean="0"/>
              <a:t>. </a:t>
            </a:r>
            <a:endParaRPr lang="tr-TR" dirty="0" smtClean="0"/>
          </a:p>
          <a:p>
            <a:pPr algn="just" hangingPunct="0">
              <a:buNone/>
            </a:pPr>
            <a:endParaRPr lang="tr-TR" dirty="0" smtClean="0"/>
          </a:p>
          <a:p>
            <a:pPr algn="just"/>
            <a:endParaRPr lang="tr-TR" dirty="0"/>
          </a:p>
        </p:txBody>
      </p:sp>
    </p:spTree>
    <p:extLst>
      <p:ext uri="{BB962C8B-B14F-4D97-AF65-F5344CB8AC3E}">
        <p14:creationId xmlns:p14="http://schemas.microsoft.com/office/powerpoint/2010/main" val="34124189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47528" y="1124744"/>
            <a:ext cx="8363272" cy="4971256"/>
          </a:xfrm>
        </p:spPr>
        <p:txBody>
          <a:bodyPr>
            <a:normAutofit/>
          </a:bodyPr>
          <a:lstStyle/>
          <a:p>
            <a:pPr algn="just"/>
            <a:r>
              <a:rPr lang="de-DE" dirty="0" err="1" smtClean="0"/>
              <a:t>Ülkemiz</a:t>
            </a:r>
            <a:r>
              <a:rPr lang="de-DE" dirty="0" smtClean="0"/>
              <a:t> </a:t>
            </a:r>
            <a:r>
              <a:rPr lang="de-DE" dirty="0" err="1" smtClean="0"/>
              <a:t>tamamıyla</a:t>
            </a:r>
            <a:r>
              <a:rPr lang="de-DE" dirty="0" smtClean="0"/>
              <a:t>  </a:t>
            </a:r>
            <a:r>
              <a:rPr lang="de-DE" dirty="0" err="1" smtClean="0"/>
              <a:t>Holarktik</a:t>
            </a:r>
            <a:r>
              <a:rPr lang="de-DE" dirty="0" smtClean="0"/>
              <a:t> </a:t>
            </a:r>
            <a:r>
              <a:rPr lang="de-DE" dirty="0" err="1" smtClean="0"/>
              <a:t>aleme</a:t>
            </a:r>
            <a:r>
              <a:rPr lang="de-DE" dirty="0" smtClean="0"/>
              <a:t> </a:t>
            </a:r>
            <a:r>
              <a:rPr lang="de-DE" dirty="0" err="1" smtClean="0"/>
              <a:t>dahil</a:t>
            </a:r>
            <a:r>
              <a:rPr lang="de-DE" dirty="0" smtClean="0"/>
              <a:t> 3 </a:t>
            </a:r>
            <a:r>
              <a:rPr lang="de-DE" dirty="0" err="1" smtClean="0"/>
              <a:t>floristik</a:t>
            </a:r>
            <a:r>
              <a:rPr lang="de-DE" dirty="0" smtClean="0"/>
              <a:t> (</a:t>
            </a:r>
            <a:r>
              <a:rPr lang="de-DE" b="1" dirty="0" err="1" smtClean="0">
                <a:solidFill>
                  <a:srgbClr val="FF0000"/>
                </a:solidFill>
              </a:rPr>
              <a:t>Avrupa-Sibirya</a:t>
            </a:r>
            <a:r>
              <a:rPr lang="de-DE" b="1" dirty="0" smtClean="0">
                <a:solidFill>
                  <a:srgbClr val="FF0000"/>
                </a:solidFill>
              </a:rPr>
              <a:t>, Iran-Turan </a:t>
            </a:r>
            <a:r>
              <a:rPr lang="de-DE" b="1" dirty="0" err="1" smtClean="0">
                <a:solidFill>
                  <a:srgbClr val="FF0000"/>
                </a:solidFill>
              </a:rPr>
              <a:t>ve</a:t>
            </a:r>
            <a:r>
              <a:rPr lang="de-DE" b="1" dirty="0" smtClean="0">
                <a:solidFill>
                  <a:srgbClr val="FF0000"/>
                </a:solidFill>
              </a:rPr>
              <a:t> Akdeniz</a:t>
            </a:r>
            <a:r>
              <a:rPr lang="de-DE" dirty="0" smtClean="0"/>
              <a:t>) </a:t>
            </a:r>
            <a:r>
              <a:rPr lang="de-DE" dirty="0" err="1" smtClean="0"/>
              <a:t>bölgenin</a:t>
            </a:r>
            <a:r>
              <a:rPr lang="de-DE" dirty="0" smtClean="0"/>
              <a:t> </a:t>
            </a:r>
            <a:r>
              <a:rPr lang="de-DE" dirty="0" err="1" smtClean="0"/>
              <a:t>kesiştiği</a:t>
            </a:r>
            <a:r>
              <a:rPr lang="de-DE" dirty="0" smtClean="0"/>
              <a:t> </a:t>
            </a:r>
            <a:r>
              <a:rPr lang="de-DE" dirty="0" err="1" smtClean="0"/>
              <a:t>bir</a:t>
            </a:r>
            <a:r>
              <a:rPr lang="de-DE" dirty="0" smtClean="0"/>
              <a:t> </a:t>
            </a:r>
            <a:r>
              <a:rPr lang="de-DE" dirty="0" err="1" smtClean="0"/>
              <a:t>coğrafyada</a:t>
            </a:r>
            <a:r>
              <a:rPr lang="de-DE" dirty="0" smtClean="0"/>
              <a:t> </a:t>
            </a:r>
            <a:r>
              <a:rPr lang="de-DE" dirty="0" err="1" smtClean="0"/>
              <a:t>yer</a:t>
            </a:r>
            <a:r>
              <a:rPr lang="de-DE" dirty="0" smtClean="0"/>
              <a:t> </a:t>
            </a:r>
            <a:r>
              <a:rPr lang="de-DE" dirty="0" err="1" smtClean="0"/>
              <a:t>almaktadır</a:t>
            </a:r>
            <a:r>
              <a:rPr lang="de-DE" dirty="0" smtClean="0"/>
              <a:t>. </a:t>
            </a:r>
            <a:endParaRPr lang="tr-TR" dirty="0" smtClean="0"/>
          </a:p>
          <a:p>
            <a:pPr algn="just">
              <a:buNone/>
            </a:pPr>
            <a:endParaRPr lang="tr-TR" dirty="0" smtClean="0"/>
          </a:p>
          <a:p>
            <a:pPr algn="just"/>
            <a:r>
              <a:rPr lang="de-DE" dirty="0" err="1" smtClean="0"/>
              <a:t>Ayrıca</a:t>
            </a:r>
            <a:r>
              <a:rPr lang="de-DE" dirty="0" smtClean="0"/>
              <a:t> </a:t>
            </a:r>
            <a:r>
              <a:rPr lang="de-DE" dirty="0" err="1" smtClean="0"/>
              <a:t>bu</a:t>
            </a:r>
            <a:r>
              <a:rPr lang="de-DE" dirty="0" smtClean="0"/>
              <a:t> </a:t>
            </a:r>
            <a:r>
              <a:rPr lang="de-DE" dirty="0" err="1" smtClean="0"/>
              <a:t>bölgelerin</a:t>
            </a:r>
            <a:r>
              <a:rPr lang="de-DE" dirty="0" smtClean="0"/>
              <a:t> </a:t>
            </a:r>
            <a:r>
              <a:rPr lang="de-DE" dirty="0" err="1" smtClean="0"/>
              <a:t>birbirlerine</a:t>
            </a:r>
            <a:r>
              <a:rPr lang="de-DE" dirty="0" smtClean="0"/>
              <a:t> </a:t>
            </a:r>
            <a:r>
              <a:rPr lang="de-DE" dirty="0" err="1" smtClean="0"/>
              <a:t>geçiş</a:t>
            </a:r>
            <a:r>
              <a:rPr lang="de-DE" dirty="0" smtClean="0"/>
              <a:t> </a:t>
            </a:r>
            <a:r>
              <a:rPr lang="de-DE" dirty="0" err="1" smtClean="0"/>
              <a:t>teşkil</a:t>
            </a:r>
            <a:r>
              <a:rPr lang="de-DE" dirty="0" smtClean="0"/>
              <a:t> </a:t>
            </a:r>
            <a:r>
              <a:rPr lang="de-DE" dirty="0" err="1" smtClean="0"/>
              <a:t>eden</a:t>
            </a:r>
            <a:r>
              <a:rPr lang="de-DE" dirty="0" smtClean="0"/>
              <a:t> </a:t>
            </a:r>
            <a:r>
              <a:rPr lang="de-DE" dirty="0" err="1" smtClean="0"/>
              <a:t>alanlarında</a:t>
            </a:r>
            <a:r>
              <a:rPr lang="de-DE" dirty="0" smtClean="0"/>
              <a:t> </a:t>
            </a:r>
            <a:r>
              <a:rPr lang="de-DE" dirty="0" err="1" smtClean="0"/>
              <a:t>ve</a:t>
            </a:r>
            <a:r>
              <a:rPr lang="de-DE" dirty="0" smtClean="0"/>
              <a:t> </a:t>
            </a:r>
            <a:r>
              <a:rPr lang="de-DE" dirty="0" err="1" smtClean="0"/>
              <a:t>hatta</a:t>
            </a:r>
            <a:r>
              <a:rPr lang="de-DE" dirty="0" smtClean="0"/>
              <a:t> </a:t>
            </a:r>
            <a:r>
              <a:rPr lang="de-DE" dirty="0" err="1" smtClean="0"/>
              <a:t>içlerinde</a:t>
            </a:r>
            <a:r>
              <a:rPr lang="de-DE" dirty="0" smtClean="0"/>
              <a:t> </a:t>
            </a:r>
            <a:r>
              <a:rPr lang="de-DE" dirty="0" err="1" smtClean="0"/>
              <a:t>diğer</a:t>
            </a:r>
            <a:r>
              <a:rPr lang="de-DE" dirty="0" smtClean="0"/>
              <a:t> </a:t>
            </a:r>
            <a:r>
              <a:rPr lang="de-DE" dirty="0" err="1" smtClean="0"/>
              <a:t>bölge</a:t>
            </a:r>
            <a:r>
              <a:rPr lang="de-DE" dirty="0" smtClean="0"/>
              <a:t> </a:t>
            </a:r>
            <a:r>
              <a:rPr lang="de-DE" dirty="0" err="1" smtClean="0"/>
              <a:t>özelliğine</a:t>
            </a:r>
            <a:r>
              <a:rPr lang="de-DE" dirty="0" smtClean="0"/>
              <a:t> </a:t>
            </a:r>
            <a:r>
              <a:rPr lang="de-DE" dirty="0" err="1" smtClean="0"/>
              <a:t>sahip</a:t>
            </a:r>
            <a:r>
              <a:rPr lang="de-DE" dirty="0" smtClean="0"/>
              <a:t> </a:t>
            </a:r>
            <a:r>
              <a:rPr lang="de-DE" dirty="0" err="1" smtClean="0"/>
              <a:t>alanlar</a:t>
            </a:r>
            <a:r>
              <a:rPr lang="de-DE" dirty="0" smtClean="0"/>
              <a:t> </a:t>
            </a:r>
            <a:r>
              <a:rPr lang="de-DE" dirty="0" err="1" smtClean="0"/>
              <a:t>olması</a:t>
            </a:r>
            <a:r>
              <a:rPr lang="de-DE" dirty="0" smtClean="0"/>
              <a:t> </a:t>
            </a:r>
            <a:r>
              <a:rPr lang="de-DE" dirty="0" err="1" smtClean="0"/>
              <a:t>bu</a:t>
            </a:r>
            <a:r>
              <a:rPr lang="de-DE" dirty="0" smtClean="0"/>
              <a:t> </a:t>
            </a:r>
            <a:r>
              <a:rPr lang="de-DE" dirty="0" err="1" smtClean="0"/>
              <a:t>floristik</a:t>
            </a:r>
            <a:r>
              <a:rPr lang="de-DE" dirty="0" smtClean="0"/>
              <a:t> </a:t>
            </a:r>
            <a:r>
              <a:rPr lang="de-DE" dirty="0" err="1" smtClean="0"/>
              <a:t>zenginliği</a:t>
            </a:r>
            <a:r>
              <a:rPr lang="de-DE" dirty="0" smtClean="0"/>
              <a:t> </a:t>
            </a:r>
            <a:r>
              <a:rPr lang="de-DE" dirty="0" err="1" smtClean="0"/>
              <a:t>artırıcı</a:t>
            </a:r>
            <a:r>
              <a:rPr lang="de-DE" dirty="0" smtClean="0"/>
              <a:t> </a:t>
            </a:r>
            <a:r>
              <a:rPr lang="de-DE" dirty="0" err="1" smtClean="0"/>
              <a:t>yönde</a:t>
            </a:r>
            <a:r>
              <a:rPr lang="de-DE" dirty="0" smtClean="0"/>
              <a:t> </a:t>
            </a:r>
            <a:r>
              <a:rPr lang="de-DE" dirty="0" err="1" smtClean="0"/>
              <a:t>etkilemektedir</a:t>
            </a:r>
            <a:r>
              <a:rPr lang="de-DE" dirty="0" smtClean="0"/>
              <a:t>. Floristik </a:t>
            </a:r>
            <a:r>
              <a:rPr lang="de-DE" dirty="0" err="1" smtClean="0"/>
              <a:t>açıdan</a:t>
            </a:r>
            <a:r>
              <a:rPr lang="de-DE" dirty="0" smtClean="0"/>
              <a:t> Akdeniz </a:t>
            </a:r>
            <a:r>
              <a:rPr lang="de-DE" dirty="0" err="1" smtClean="0"/>
              <a:t>ve</a:t>
            </a:r>
            <a:r>
              <a:rPr lang="de-DE" dirty="0" smtClean="0"/>
              <a:t> Iran-Turan </a:t>
            </a:r>
            <a:r>
              <a:rPr lang="de-DE" dirty="0" err="1" smtClean="0"/>
              <a:t>bölgelerinin</a:t>
            </a:r>
            <a:r>
              <a:rPr lang="de-DE" dirty="0" smtClean="0"/>
              <a:t> </a:t>
            </a:r>
            <a:r>
              <a:rPr lang="de-DE" dirty="0" err="1" smtClean="0"/>
              <a:t>birbirine</a:t>
            </a:r>
            <a:r>
              <a:rPr lang="de-DE" dirty="0" smtClean="0"/>
              <a:t> </a:t>
            </a:r>
            <a:r>
              <a:rPr lang="de-DE" dirty="0" err="1" smtClean="0"/>
              <a:t>benzerliği</a:t>
            </a:r>
            <a:r>
              <a:rPr lang="de-DE" dirty="0" smtClean="0"/>
              <a:t>, </a:t>
            </a:r>
            <a:r>
              <a:rPr lang="de-DE" dirty="0" err="1" smtClean="0"/>
              <a:t>Avrupa-Sibirya</a:t>
            </a:r>
            <a:r>
              <a:rPr lang="de-DE" dirty="0" smtClean="0"/>
              <a:t> </a:t>
            </a:r>
            <a:r>
              <a:rPr lang="de-DE" dirty="0" err="1" smtClean="0"/>
              <a:t>bölgesinin</a:t>
            </a:r>
            <a:r>
              <a:rPr lang="de-DE" dirty="0" smtClean="0"/>
              <a:t> </a:t>
            </a:r>
            <a:r>
              <a:rPr lang="de-DE" dirty="0" err="1" smtClean="0"/>
              <a:t>diğer</a:t>
            </a:r>
            <a:r>
              <a:rPr lang="de-DE" dirty="0" smtClean="0"/>
              <a:t> </a:t>
            </a:r>
            <a:r>
              <a:rPr lang="de-DE" dirty="0" err="1" smtClean="0"/>
              <a:t>iki</a:t>
            </a:r>
            <a:r>
              <a:rPr lang="de-DE" dirty="0" smtClean="0"/>
              <a:t> </a:t>
            </a:r>
            <a:r>
              <a:rPr lang="de-DE" dirty="0" err="1" smtClean="0"/>
              <a:t>bölgeye</a:t>
            </a:r>
            <a:r>
              <a:rPr lang="de-DE" dirty="0" smtClean="0"/>
              <a:t> </a:t>
            </a:r>
            <a:r>
              <a:rPr lang="de-DE" dirty="0" err="1" smtClean="0"/>
              <a:t>benzerliğinden</a:t>
            </a:r>
            <a:r>
              <a:rPr lang="de-DE" dirty="0" smtClean="0"/>
              <a:t> </a:t>
            </a:r>
            <a:r>
              <a:rPr lang="de-DE" dirty="0" err="1" smtClean="0"/>
              <a:t>daha</a:t>
            </a:r>
            <a:r>
              <a:rPr lang="de-DE" dirty="0" smtClean="0"/>
              <a:t> </a:t>
            </a:r>
            <a:r>
              <a:rPr lang="de-DE" dirty="0" err="1" smtClean="0"/>
              <a:t>fazladır</a:t>
            </a:r>
            <a:r>
              <a:rPr lang="de-DE" dirty="0" smtClean="0"/>
              <a:t>. </a:t>
            </a:r>
            <a:endParaRPr lang="tr-TR" dirty="0" smtClean="0"/>
          </a:p>
          <a:p>
            <a:pPr algn="just"/>
            <a:endParaRPr lang="tr-TR" dirty="0"/>
          </a:p>
        </p:txBody>
      </p:sp>
    </p:spTree>
    <p:extLst>
      <p:ext uri="{BB962C8B-B14F-4D97-AF65-F5344CB8AC3E}">
        <p14:creationId xmlns:p14="http://schemas.microsoft.com/office/powerpoint/2010/main" val="41866140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75520" y="404664"/>
            <a:ext cx="8435280" cy="5904656"/>
          </a:xfrm>
        </p:spPr>
        <p:txBody>
          <a:bodyPr/>
          <a:lstStyle/>
          <a:p>
            <a:pPr algn="ctr" hangingPunct="0">
              <a:buNone/>
            </a:pPr>
            <a:r>
              <a:rPr lang="de-DE" b="1" dirty="0" smtClean="0">
                <a:solidFill>
                  <a:srgbClr val="7030A0"/>
                </a:solidFill>
              </a:rPr>
              <a:t>1.2.1. </a:t>
            </a:r>
            <a:r>
              <a:rPr lang="de-DE" b="1" dirty="0" err="1" smtClean="0">
                <a:solidFill>
                  <a:srgbClr val="7030A0"/>
                </a:solidFill>
              </a:rPr>
              <a:t>Avrupa-Sibirya</a:t>
            </a:r>
            <a:r>
              <a:rPr lang="de-DE" b="1" dirty="0" smtClean="0">
                <a:solidFill>
                  <a:srgbClr val="7030A0"/>
                </a:solidFill>
              </a:rPr>
              <a:t> </a:t>
            </a:r>
            <a:r>
              <a:rPr lang="de-DE" b="1" dirty="0" err="1" smtClean="0">
                <a:solidFill>
                  <a:srgbClr val="7030A0"/>
                </a:solidFill>
              </a:rPr>
              <a:t>Bitki</a:t>
            </a:r>
            <a:r>
              <a:rPr lang="de-DE" b="1" dirty="0" smtClean="0">
                <a:solidFill>
                  <a:srgbClr val="7030A0"/>
                </a:solidFill>
              </a:rPr>
              <a:t> </a:t>
            </a:r>
            <a:r>
              <a:rPr lang="de-DE" b="1" dirty="0" err="1" smtClean="0">
                <a:solidFill>
                  <a:srgbClr val="7030A0"/>
                </a:solidFill>
              </a:rPr>
              <a:t>Coğrafyası</a:t>
            </a:r>
            <a:r>
              <a:rPr lang="de-DE" b="1" dirty="0" smtClean="0">
                <a:solidFill>
                  <a:srgbClr val="7030A0"/>
                </a:solidFill>
              </a:rPr>
              <a:t> </a:t>
            </a:r>
            <a:r>
              <a:rPr lang="de-DE" b="1" dirty="0" err="1" smtClean="0">
                <a:solidFill>
                  <a:srgbClr val="7030A0"/>
                </a:solidFill>
              </a:rPr>
              <a:t>Bölgesi</a:t>
            </a:r>
            <a:r>
              <a:rPr lang="de-DE" b="1" dirty="0" smtClean="0">
                <a:solidFill>
                  <a:srgbClr val="7030A0"/>
                </a:solidFill>
              </a:rPr>
              <a:t>:</a:t>
            </a:r>
            <a:endParaRPr lang="tr-TR" b="1" dirty="0" smtClean="0">
              <a:solidFill>
                <a:srgbClr val="7030A0"/>
              </a:solidFill>
            </a:endParaRPr>
          </a:p>
          <a:p>
            <a:pPr hangingPunct="0">
              <a:buNone/>
            </a:pPr>
            <a:endParaRPr lang="tr-TR" dirty="0" smtClean="0"/>
          </a:p>
          <a:p>
            <a:pPr algn="just"/>
            <a:r>
              <a:rPr lang="de-DE" dirty="0" err="1" smtClean="0"/>
              <a:t>Bu</a:t>
            </a:r>
            <a:r>
              <a:rPr lang="de-DE" dirty="0" smtClean="0"/>
              <a:t> </a:t>
            </a:r>
            <a:r>
              <a:rPr lang="de-DE" dirty="0" err="1" smtClean="0"/>
              <a:t>bölge</a:t>
            </a:r>
            <a:r>
              <a:rPr lang="de-DE" dirty="0" smtClean="0"/>
              <a:t> </a:t>
            </a:r>
            <a:r>
              <a:rPr lang="de-DE" b="1" dirty="0" smtClean="0">
                <a:solidFill>
                  <a:srgbClr val="FF0000"/>
                </a:solidFill>
              </a:rPr>
              <a:t>Karadeniz </a:t>
            </a:r>
            <a:r>
              <a:rPr lang="de-DE" b="1" dirty="0" err="1" smtClean="0">
                <a:solidFill>
                  <a:srgbClr val="FF0000"/>
                </a:solidFill>
              </a:rPr>
              <a:t>bölgesinin</a:t>
            </a:r>
            <a:r>
              <a:rPr lang="de-DE" b="1" dirty="0" smtClean="0">
                <a:solidFill>
                  <a:srgbClr val="FF0000"/>
                </a:solidFill>
              </a:rPr>
              <a:t> </a:t>
            </a:r>
            <a:r>
              <a:rPr lang="de-DE" b="1" dirty="0" err="1" smtClean="0">
                <a:solidFill>
                  <a:srgbClr val="FF0000"/>
                </a:solidFill>
              </a:rPr>
              <a:t>hemen</a:t>
            </a:r>
            <a:r>
              <a:rPr lang="de-DE" b="1" dirty="0" smtClean="0">
                <a:solidFill>
                  <a:srgbClr val="FF0000"/>
                </a:solidFill>
              </a:rPr>
              <a:t> </a:t>
            </a:r>
            <a:r>
              <a:rPr lang="de-DE" b="1" dirty="0" err="1" smtClean="0">
                <a:solidFill>
                  <a:srgbClr val="FF0000"/>
                </a:solidFill>
              </a:rPr>
              <a:t>tamamı</a:t>
            </a:r>
            <a:r>
              <a:rPr lang="de-DE" b="1" dirty="0" smtClean="0">
                <a:solidFill>
                  <a:srgbClr val="FF0000"/>
                </a:solidFill>
              </a:rPr>
              <a:t> </a:t>
            </a:r>
            <a:r>
              <a:rPr lang="de-DE" b="1" dirty="0" err="1" smtClean="0">
                <a:solidFill>
                  <a:srgbClr val="FF0000"/>
                </a:solidFill>
              </a:rPr>
              <a:t>ile</a:t>
            </a:r>
            <a:r>
              <a:rPr lang="de-DE" b="1" dirty="0" smtClean="0">
                <a:solidFill>
                  <a:srgbClr val="FF0000"/>
                </a:solidFill>
              </a:rPr>
              <a:t> </a:t>
            </a:r>
            <a:r>
              <a:rPr lang="de-DE" b="1" dirty="0" err="1" smtClean="0">
                <a:solidFill>
                  <a:srgbClr val="FF0000"/>
                </a:solidFill>
              </a:rPr>
              <a:t>Trakya’nın</a:t>
            </a:r>
            <a:r>
              <a:rPr lang="de-DE" b="1" dirty="0" smtClean="0">
                <a:solidFill>
                  <a:srgbClr val="FF0000"/>
                </a:solidFill>
              </a:rPr>
              <a:t> </a:t>
            </a:r>
            <a:r>
              <a:rPr lang="de-DE" b="1" dirty="0" err="1" smtClean="0">
                <a:solidFill>
                  <a:srgbClr val="FF0000"/>
                </a:solidFill>
              </a:rPr>
              <a:t>kuzeyini</a:t>
            </a:r>
            <a:r>
              <a:rPr lang="de-DE" b="1" dirty="0" smtClean="0">
                <a:solidFill>
                  <a:srgbClr val="FF0000"/>
                </a:solidFill>
              </a:rPr>
              <a:t> (</a:t>
            </a:r>
            <a:r>
              <a:rPr lang="de-DE" b="1" dirty="0" err="1" smtClean="0">
                <a:solidFill>
                  <a:srgbClr val="FF0000"/>
                </a:solidFill>
              </a:rPr>
              <a:t>Istranca</a:t>
            </a:r>
            <a:r>
              <a:rPr lang="de-DE" b="1" dirty="0" smtClean="0">
                <a:solidFill>
                  <a:srgbClr val="FF0000"/>
                </a:solidFill>
              </a:rPr>
              <a:t> </a:t>
            </a:r>
            <a:r>
              <a:rPr lang="de-DE" b="1" dirty="0" err="1" smtClean="0">
                <a:solidFill>
                  <a:srgbClr val="FF0000"/>
                </a:solidFill>
              </a:rPr>
              <a:t>Dağları</a:t>
            </a:r>
            <a:r>
              <a:rPr lang="de-DE" b="1" dirty="0" smtClean="0">
                <a:solidFill>
                  <a:srgbClr val="FF0000"/>
                </a:solidFill>
              </a:rPr>
              <a:t>) </a:t>
            </a:r>
            <a:r>
              <a:rPr lang="de-DE" dirty="0" err="1" smtClean="0"/>
              <a:t>kapsar</a:t>
            </a:r>
            <a:r>
              <a:rPr lang="de-DE" dirty="0" smtClean="0"/>
              <a:t>. </a:t>
            </a:r>
            <a:r>
              <a:rPr lang="de-DE" dirty="0" err="1" smtClean="0"/>
              <a:t>Marmara</a:t>
            </a:r>
            <a:r>
              <a:rPr lang="de-DE" dirty="0" smtClean="0"/>
              <a:t> </a:t>
            </a:r>
            <a:r>
              <a:rPr lang="de-DE" dirty="0" err="1" smtClean="0"/>
              <a:t>bölgesinin</a:t>
            </a:r>
            <a:r>
              <a:rPr lang="de-DE" dirty="0" smtClean="0"/>
              <a:t> </a:t>
            </a:r>
            <a:r>
              <a:rPr lang="de-DE" dirty="0" err="1" smtClean="0"/>
              <a:t>kuzey</a:t>
            </a:r>
            <a:r>
              <a:rPr lang="de-DE" dirty="0" smtClean="0"/>
              <a:t> </a:t>
            </a:r>
            <a:r>
              <a:rPr lang="de-DE" dirty="0" err="1" smtClean="0"/>
              <a:t>kesimi</a:t>
            </a:r>
            <a:r>
              <a:rPr lang="de-DE" dirty="0" smtClean="0"/>
              <a:t> </a:t>
            </a:r>
            <a:r>
              <a:rPr lang="de-DE" dirty="0" err="1" smtClean="0"/>
              <a:t>bu</a:t>
            </a:r>
            <a:r>
              <a:rPr lang="de-DE" dirty="0" smtClean="0"/>
              <a:t> </a:t>
            </a:r>
            <a:r>
              <a:rPr lang="de-DE" dirty="0" err="1" smtClean="0"/>
              <a:t>iki</a:t>
            </a:r>
            <a:r>
              <a:rPr lang="de-DE" dirty="0" smtClean="0"/>
              <a:t> </a:t>
            </a:r>
            <a:r>
              <a:rPr lang="de-DE" dirty="0" err="1" smtClean="0"/>
              <a:t>yöreyi</a:t>
            </a:r>
            <a:r>
              <a:rPr lang="de-DE" dirty="0" smtClean="0"/>
              <a:t> </a:t>
            </a:r>
            <a:r>
              <a:rPr lang="de-DE" dirty="0" err="1" smtClean="0"/>
              <a:t>birbirine</a:t>
            </a:r>
            <a:r>
              <a:rPr lang="de-DE" dirty="0" smtClean="0"/>
              <a:t> </a:t>
            </a:r>
            <a:r>
              <a:rPr lang="de-DE" dirty="0" err="1" smtClean="0"/>
              <a:t>bağlar</a:t>
            </a:r>
            <a:r>
              <a:rPr lang="de-DE" dirty="0" smtClean="0"/>
              <a:t>.  </a:t>
            </a:r>
            <a:endParaRPr lang="tr-TR" dirty="0" smtClean="0"/>
          </a:p>
          <a:p>
            <a:pPr algn="just"/>
            <a:endParaRPr lang="tr-TR" dirty="0" smtClean="0"/>
          </a:p>
          <a:p>
            <a:pPr algn="just"/>
            <a:r>
              <a:rPr lang="de-DE" dirty="0" err="1" smtClean="0"/>
              <a:t>Bölge</a:t>
            </a:r>
            <a:r>
              <a:rPr lang="de-DE" dirty="0" smtClean="0"/>
              <a:t> </a:t>
            </a:r>
            <a:r>
              <a:rPr lang="de-DE" b="1" dirty="0" err="1" smtClean="0">
                <a:solidFill>
                  <a:srgbClr val="FF0000"/>
                </a:solidFill>
              </a:rPr>
              <a:t>genelde</a:t>
            </a:r>
            <a:r>
              <a:rPr lang="de-DE" b="1" dirty="0" smtClean="0">
                <a:solidFill>
                  <a:srgbClr val="FF0000"/>
                </a:solidFill>
              </a:rPr>
              <a:t> </a:t>
            </a:r>
            <a:r>
              <a:rPr lang="de-DE" b="1" dirty="0" err="1" smtClean="0">
                <a:solidFill>
                  <a:srgbClr val="FF0000"/>
                </a:solidFill>
              </a:rPr>
              <a:t>yağışlı</a:t>
            </a:r>
            <a:r>
              <a:rPr lang="de-DE" dirty="0" smtClean="0"/>
              <a:t> </a:t>
            </a:r>
            <a:r>
              <a:rPr lang="de-DE" dirty="0" err="1" smtClean="0"/>
              <a:t>ve</a:t>
            </a:r>
            <a:r>
              <a:rPr lang="de-DE" dirty="0" smtClean="0"/>
              <a:t> </a:t>
            </a:r>
            <a:r>
              <a:rPr lang="de-DE" dirty="0" err="1" smtClean="0"/>
              <a:t>yağışın</a:t>
            </a:r>
            <a:r>
              <a:rPr lang="de-DE" dirty="0" smtClean="0"/>
              <a:t> </a:t>
            </a:r>
            <a:r>
              <a:rPr lang="de-DE" dirty="0" err="1" smtClean="0"/>
              <a:t>yıl</a:t>
            </a:r>
            <a:r>
              <a:rPr lang="de-DE" dirty="0" smtClean="0"/>
              <a:t> </a:t>
            </a:r>
            <a:r>
              <a:rPr lang="de-DE" dirty="0" err="1" smtClean="0"/>
              <a:t>içinde</a:t>
            </a:r>
            <a:r>
              <a:rPr lang="de-DE" dirty="0" smtClean="0"/>
              <a:t> </a:t>
            </a:r>
            <a:r>
              <a:rPr lang="de-DE" dirty="0" err="1" smtClean="0"/>
              <a:t>dağılımı</a:t>
            </a:r>
            <a:r>
              <a:rPr lang="de-DE" dirty="0" smtClean="0"/>
              <a:t> </a:t>
            </a:r>
            <a:r>
              <a:rPr lang="de-DE" dirty="0" err="1" smtClean="0"/>
              <a:t>düzgündür</a:t>
            </a:r>
            <a:r>
              <a:rPr lang="de-DE" dirty="0" smtClean="0"/>
              <a:t>. </a:t>
            </a:r>
            <a:r>
              <a:rPr lang="de-DE" dirty="0" err="1" smtClean="0"/>
              <a:t>Yağış</a:t>
            </a:r>
            <a:r>
              <a:rPr lang="de-DE" dirty="0" smtClean="0"/>
              <a:t> </a:t>
            </a:r>
            <a:r>
              <a:rPr lang="de-DE" dirty="0" err="1" smtClean="0"/>
              <a:t>miktarı</a:t>
            </a:r>
            <a:r>
              <a:rPr lang="de-DE" dirty="0" smtClean="0"/>
              <a:t> </a:t>
            </a:r>
            <a:r>
              <a:rPr lang="de-DE" dirty="0" err="1" smtClean="0"/>
              <a:t>Doğu</a:t>
            </a:r>
            <a:r>
              <a:rPr lang="de-DE" dirty="0" smtClean="0"/>
              <a:t> Karadeniz de </a:t>
            </a:r>
            <a:r>
              <a:rPr lang="de-DE" dirty="0" err="1" smtClean="0"/>
              <a:t>bölgenin</a:t>
            </a:r>
            <a:r>
              <a:rPr lang="de-DE" dirty="0" smtClean="0"/>
              <a:t> </a:t>
            </a:r>
            <a:r>
              <a:rPr lang="de-DE" dirty="0" err="1" smtClean="0"/>
              <a:t>diğer</a:t>
            </a:r>
            <a:r>
              <a:rPr lang="de-DE" dirty="0" smtClean="0"/>
              <a:t> </a:t>
            </a:r>
            <a:r>
              <a:rPr lang="de-DE" dirty="0" err="1" smtClean="0"/>
              <a:t>kesimlerine</a:t>
            </a:r>
            <a:r>
              <a:rPr lang="de-DE" dirty="0" smtClean="0"/>
              <a:t> göre </a:t>
            </a:r>
            <a:r>
              <a:rPr lang="de-DE" dirty="0" err="1" smtClean="0"/>
              <a:t>daha</a:t>
            </a:r>
            <a:r>
              <a:rPr lang="de-DE" dirty="0" smtClean="0"/>
              <a:t> </a:t>
            </a:r>
            <a:r>
              <a:rPr lang="de-DE" dirty="0" err="1" smtClean="0"/>
              <a:t>fazladır</a:t>
            </a:r>
            <a:r>
              <a:rPr lang="de-DE" dirty="0" smtClean="0"/>
              <a:t>. </a:t>
            </a:r>
            <a:endParaRPr lang="tr-TR" dirty="0" smtClean="0"/>
          </a:p>
          <a:p>
            <a:pPr algn="just"/>
            <a:endParaRPr lang="tr-TR" dirty="0" smtClean="0"/>
          </a:p>
          <a:p>
            <a:pPr algn="just"/>
            <a:r>
              <a:rPr lang="de-DE" dirty="0" err="1" smtClean="0"/>
              <a:t>Bölgenin</a:t>
            </a:r>
            <a:r>
              <a:rPr lang="de-DE" dirty="0" smtClean="0"/>
              <a:t> genelinde </a:t>
            </a:r>
            <a:r>
              <a:rPr lang="de-DE" dirty="0" err="1" smtClean="0"/>
              <a:t>görülen</a:t>
            </a:r>
            <a:r>
              <a:rPr lang="de-DE" dirty="0" smtClean="0"/>
              <a:t> </a:t>
            </a:r>
            <a:r>
              <a:rPr lang="de-DE" dirty="0" err="1" smtClean="0"/>
              <a:t>yağış</a:t>
            </a:r>
            <a:r>
              <a:rPr lang="de-DE" dirty="0" smtClean="0"/>
              <a:t> </a:t>
            </a:r>
            <a:r>
              <a:rPr lang="de-DE" dirty="0" err="1" smtClean="0"/>
              <a:t>fazlalığı</a:t>
            </a:r>
            <a:r>
              <a:rPr lang="de-DE" dirty="0" smtClean="0"/>
              <a:t> </a:t>
            </a:r>
            <a:r>
              <a:rPr lang="de-DE" dirty="0" err="1" smtClean="0"/>
              <a:t>ve</a:t>
            </a:r>
            <a:r>
              <a:rPr lang="de-DE" dirty="0" smtClean="0"/>
              <a:t> </a:t>
            </a:r>
            <a:r>
              <a:rPr lang="de-DE" dirty="0" err="1" smtClean="0"/>
              <a:t>rejimi</a:t>
            </a:r>
            <a:r>
              <a:rPr lang="de-DE" dirty="0" smtClean="0"/>
              <a:t> </a:t>
            </a:r>
            <a:r>
              <a:rPr lang="de-DE" b="1" dirty="0" err="1" smtClean="0">
                <a:solidFill>
                  <a:srgbClr val="FF0000"/>
                </a:solidFill>
              </a:rPr>
              <a:t>yaprak</a:t>
            </a:r>
            <a:r>
              <a:rPr lang="de-DE" b="1" dirty="0" smtClean="0">
                <a:solidFill>
                  <a:srgbClr val="FF0000"/>
                </a:solidFill>
              </a:rPr>
              <a:t> </a:t>
            </a:r>
            <a:r>
              <a:rPr lang="de-DE" b="1" dirty="0" err="1" smtClean="0">
                <a:solidFill>
                  <a:srgbClr val="FF0000"/>
                </a:solidFill>
              </a:rPr>
              <a:t>döken</a:t>
            </a:r>
            <a:r>
              <a:rPr lang="de-DE" b="1" dirty="0" smtClean="0">
                <a:solidFill>
                  <a:srgbClr val="FF0000"/>
                </a:solidFill>
              </a:rPr>
              <a:t> </a:t>
            </a:r>
            <a:r>
              <a:rPr lang="de-DE" b="1" dirty="0" err="1" smtClean="0">
                <a:solidFill>
                  <a:srgbClr val="FF0000"/>
                </a:solidFill>
              </a:rPr>
              <a:t>ormanların</a:t>
            </a:r>
            <a:r>
              <a:rPr lang="de-DE" b="1" dirty="0" smtClean="0">
                <a:solidFill>
                  <a:srgbClr val="FF0000"/>
                </a:solidFill>
              </a:rPr>
              <a:t> </a:t>
            </a:r>
            <a:r>
              <a:rPr lang="de-DE" b="1" dirty="0" err="1" smtClean="0">
                <a:solidFill>
                  <a:srgbClr val="FF0000"/>
                </a:solidFill>
              </a:rPr>
              <a:t>diğer</a:t>
            </a:r>
            <a:r>
              <a:rPr lang="de-DE" b="1" dirty="0" smtClean="0">
                <a:solidFill>
                  <a:srgbClr val="FF0000"/>
                </a:solidFill>
              </a:rPr>
              <a:t> </a:t>
            </a:r>
            <a:r>
              <a:rPr lang="de-DE" b="1" dirty="0" err="1" smtClean="0">
                <a:solidFill>
                  <a:srgbClr val="FF0000"/>
                </a:solidFill>
              </a:rPr>
              <a:t>bölgelerimize</a:t>
            </a:r>
            <a:r>
              <a:rPr lang="de-DE" b="1" dirty="0" smtClean="0">
                <a:solidFill>
                  <a:srgbClr val="FF0000"/>
                </a:solidFill>
              </a:rPr>
              <a:t> göre </a:t>
            </a:r>
            <a:r>
              <a:rPr lang="de-DE" b="1" dirty="0" err="1" smtClean="0">
                <a:solidFill>
                  <a:srgbClr val="FF0000"/>
                </a:solidFill>
              </a:rPr>
              <a:t>daha</a:t>
            </a:r>
            <a:r>
              <a:rPr lang="de-DE" b="1" dirty="0" smtClean="0">
                <a:solidFill>
                  <a:srgbClr val="FF0000"/>
                </a:solidFill>
              </a:rPr>
              <a:t> </a:t>
            </a:r>
            <a:r>
              <a:rPr lang="de-DE" b="1" dirty="0" err="1" smtClean="0">
                <a:solidFill>
                  <a:srgbClr val="FF0000"/>
                </a:solidFill>
              </a:rPr>
              <a:t>yaygın</a:t>
            </a:r>
            <a:r>
              <a:rPr lang="de-DE" dirty="0" smtClean="0"/>
              <a:t> </a:t>
            </a:r>
            <a:r>
              <a:rPr lang="de-DE" dirty="0" err="1" smtClean="0"/>
              <a:t>olmasına</a:t>
            </a:r>
            <a:r>
              <a:rPr lang="de-DE" dirty="0" smtClean="0"/>
              <a:t> </a:t>
            </a:r>
            <a:r>
              <a:rPr lang="de-DE" dirty="0" err="1" smtClean="0"/>
              <a:t>sebep</a:t>
            </a:r>
            <a:r>
              <a:rPr lang="de-DE" dirty="0" smtClean="0"/>
              <a:t> </a:t>
            </a:r>
            <a:r>
              <a:rPr lang="de-DE" dirty="0" err="1" smtClean="0"/>
              <a:t>olur</a:t>
            </a:r>
            <a:r>
              <a:rPr lang="de-DE" dirty="0" smtClean="0"/>
              <a:t>. </a:t>
            </a:r>
            <a:endParaRPr lang="tr-TR" dirty="0"/>
          </a:p>
        </p:txBody>
      </p:sp>
    </p:spTree>
    <p:extLst>
      <p:ext uri="{BB962C8B-B14F-4D97-AF65-F5344CB8AC3E}">
        <p14:creationId xmlns:p14="http://schemas.microsoft.com/office/powerpoint/2010/main" val="3552445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81200" y="1196752"/>
            <a:ext cx="8075240" cy="4899248"/>
          </a:xfrm>
        </p:spPr>
        <p:txBody>
          <a:bodyPr/>
          <a:lstStyle/>
          <a:p>
            <a:pPr algn="just" hangingPunct="0"/>
            <a:r>
              <a:rPr lang="en-US" dirty="0" err="1" smtClean="0"/>
              <a:t>Türkiye</a:t>
            </a:r>
            <a:r>
              <a:rPr lang="en-US" dirty="0" smtClean="0"/>
              <a:t> </a:t>
            </a:r>
            <a:r>
              <a:rPr lang="en-US" dirty="0" err="1" smtClean="0"/>
              <a:t>floristik</a:t>
            </a:r>
            <a:r>
              <a:rPr lang="en-US" dirty="0" smtClean="0"/>
              <a:t> </a:t>
            </a:r>
            <a:r>
              <a:rPr lang="en-US" dirty="0" err="1" smtClean="0"/>
              <a:t>açıdan</a:t>
            </a:r>
            <a:r>
              <a:rPr lang="en-US" dirty="0" smtClean="0"/>
              <a:t> 9000’e </a:t>
            </a:r>
            <a:r>
              <a:rPr lang="en-US" dirty="0" err="1" smtClean="0"/>
              <a:t>yakın</a:t>
            </a:r>
            <a:r>
              <a:rPr lang="en-US" dirty="0" smtClean="0"/>
              <a:t> </a:t>
            </a:r>
            <a:r>
              <a:rPr lang="en-US" dirty="0" err="1" smtClean="0"/>
              <a:t>çiçekli</a:t>
            </a:r>
            <a:r>
              <a:rPr lang="en-US" dirty="0" smtClean="0"/>
              <a:t> </a:t>
            </a:r>
            <a:r>
              <a:rPr lang="en-US" dirty="0" err="1" smtClean="0"/>
              <a:t>bitki</a:t>
            </a:r>
            <a:r>
              <a:rPr lang="en-US" dirty="0" smtClean="0"/>
              <a:t> </a:t>
            </a:r>
            <a:r>
              <a:rPr lang="en-US" dirty="0" err="1" smtClean="0"/>
              <a:t>türüyle</a:t>
            </a:r>
            <a:r>
              <a:rPr lang="en-US" dirty="0" smtClean="0"/>
              <a:t> </a:t>
            </a:r>
            <a:r>
              <a:rPr lang="en-US" dirty="0" err="1" smtClean="0"/>
              <a:t>dünyanın</a:t>
            </a:r>
            <a:r>
              <a:rPr lang="en-US" dirty="0" smtClean="0"/>
              <a:t> </a:t>
            </a:r>
            <a:r>
              <a:rPr lang="en-US" dirty="0" err="1" smtClean="0"/>
              <a:t>önemli</a:t>
            </a:r>
            <a:r>
              <a:rPr lang="en-US" dirty="0" smtClean="0"/>
              <a:t> </a:t>
            </a:r>
            <a:r>
              <a:rPr lang="en-US" dirty="0" err="1" smtClean="0"/>
              <a:t>bölgelerinden</a:t>
            </a:r>
            <a:r>
              <a:rPr lang="en-US" dirty="0" smtClean="0"/>
              <a:t> </a:t>
            </a:r>
            <a:r>
              <a:rPr lang="en-US" dirty="0" err="1" smtClean="0"/>
              <a:t>biridir</a:t>
            </a:r>
            <a:r>
              <a:rPr lang="en-US" dirty="0" smtClean="0"/>
              <a:t>.</a:t>
            </a:r>
            <a:endParaRPr lang="tr-TR" dirty="0" smtClean="0"/>
          </a:p>
          <a:p>
            <a:pPr algn="just" hangingPunct="0">
              <a:buNone/>
            </a:pPr>
            <a:endParaRPr lang="tr-TR" dirty="0" smtClean="0"/>
          </a:p>
          <a:p>
            <a:pPr algn="just" hangingPunct="0"/>
            <a:r>
              <a:rPr lang="tr-TR" dirty="0" smtClean="0"/>
              <a:t>Bir yerde yetişen bitki türlerinin tümüne o yerin </a:t>
            </a:r>
            <a:r>
              <a:rPr lang="tr-TR" b="1" dirty="0" smtClean="0">
                <a:solidFill>
                  <a:srgbClr val="7030A0"/>
                </a:solidFill>
              </a:rPr>
              <a:t>florası</a:t>
            </a:r>
            <a:r>
              <a:rPr lang="tr-TR" dirty="0" smtClean="0"/>
              <a:t> denir. Bu tarife göre teorik olarak flora teriminin bir yerde yetişen tüm bitkileri kapsadığı düşünülür ise de pratikte ve geleneksek olarak bu terim daha çok eğreltiler ve tohumlu bitkiler gibi iletim demetli gruplar için kullanılmaktadır. Bir yerin diğer bitki grupları için </a:t>
            </a:r>
            <a:r>
              <a:rPr lang="tr-TR" b="1" dirty="0" smtClean="0">
                <a:solidFill>
                  <a:srgbClr val="7030A0"/>
                </a:solidFill>
              </a:rPr>
              <a:t>alg florası, liken florası, yosun florası</a:t>
            </a:r>
            <a:r>
              <a:rPr lang="tr-TR" dirty="0" smtClean="0"/>
              <a:t> gibi faklı ifadeler kullanılır.</a:t>
            </a:r>
            <a:endParaRPr lang="tr-TR" b="1" dirty="0" smtClean="0"/>
          </a:p>
          <a:p>
            <a:pPr algn="just"/>
            <a:endParaRPr lang="tr-TR" dirty="0"/>
          </a:p>
        </p:txBody>
      </p:sp>
    </p:spTree>
    <p:extLst>
      <p:ext uri="{BB962C8B-B14F-4D97-AF65-F5344CB8AC3E}">
        <p14:creationId xmlns:p14="http://schemas.microsoft.com/office/powerpoint/2010/main" val="12861207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75520" y="548680"/>
            <a:ext cx="8435280" cy="5760640"/>
          </a:xfrm>
        </p:spPr>
        <p:txBody>
          <a:bodyPr>
            <a:noAutofit/>
          </a:bodyPr>
          <a:lstStyle/>
          <a:p>
            <a:pPr algn="just"/>
            <a:r>
              <a:rPr lang="de-DE" sz="2500" dirty="0" err="1"/>
              <a:t>Mezofitik</a:t>
            </a:r>
            <a:r>
              <a:rPr lang="de-DE" sz="2500" dirty="0"/>
              <a:t> </a:t>
            </a:r>
            <a:r>
              <a:rPr lang="de-DE" sz="2500" dirty="0" err="1"/>
              <a:t>bir</a:t>
            </a:r>
            <a:r>
              <a:rPr lang="de-DE" sz="2500" dirty="0"/>
              <a:t> </a:t>
            </a:r>
            <a:r>
              <a:rPr lang="de-DE" sz="2500" dirty="0" err="1"/>
              <a:t>ve</a:t>
            </a:r>
            <a:r>
              <a:rPr lang="tr-TR" sz="2500" dirty="0"/>
              <a:t>j</a:t>
            </a:r>
            <a:r>
              <a:rPr lang="de-DE" sz="2500" dirty="0" err="1"/>
              <a:t>etasyonu</a:t>
            </a:r>
            <a:r>
              <a:rPr lang="de-DE" sz="2500" dirty="0"/>
              <a:t> </a:t>
            </a:r>
            <a:r>
              <a:rPr lang="de-DE" sz="2500" dirty="0" err="1"/>
              <a:t>oluşturan</a:t>
            </a:r>
            <a:r>
              <a:rPr lang="de-DE" sz="2500" dirty="0"/>
              <a:t> </a:t>
            </a:r>
            <a:r>
              <a:rPr lang="de-DE" sz="2500" dirty="0" err="1"/>
              <a:t>bu</a:t>
            </a:r>
            <a:r>
              <a:rPr lang="de-DE" sz="2500" dirty="0"/>
              <a:t> </a:t>
            </a:r>
            <a:r>
              <a:rPr lang="de-DE" sz="2500" dirty="0" err="1"/>
              <a:t>yaprak</a:t>
            </a:r>
            <a:r>
              <a:rPr lang="de-DE" sz="2500" dirty="0"/>
              <a:t> </a:t>
            </a:r>
            <a:r>
              <a:rPr lang="de-DE" sz="2500" dirty="0" err="1"/>
              <a:t>döken</a:t>
            </a:r>
            <a:r>
              <a:rPr lang="de-DE" sz="2500" dirty="0"/>
              <a:t> </a:t>
            </a:r>
            <a:r>
              <a:rPr lang="de-DE" sz="2500" dirty="0" err="1"/>
              <a:t>ormanlar</a:t>
            </a:r>
            <a:r>
              <a:rPr lang="de-DE" sz="2500" dirty="0"/>
              <a:t> </a:t>
            </a:r>
            <a:r>
              <a:rPr lang="de-DE" sz="2500" dirty="0" err="1"/>
              <a:t>bölgede</a:t>
            </a:r>
            <a:r>
              <a:rPr lang="de-DE" sz="2500" dirty="0"/>
              <a:t> </a:t>
            </a:r>
            <a:r>
              <a:rPr lang="de-DE" sz="2500" dirty="0" err="1"/>
              <a:t>çoğu</a:t>
            </a:r>
            <a:r>
              <a:rPr lang="de-DE" sz="2500" dirty="0"/>
              <a:t> </a:t>
            </a:r>
            <a:r>
              <a:rPr lang="de-DE" sz="2500" dirty="0" err="1"/>
              <a:t>yerde</a:t>
            </a:r>
            <a:r>
              <a:rPr lang="de-DE" sz="2500" dirty="0"/>
              <a:t> </a:t>
            </a:r>
            <a:r>
              <a:rPr lang="de-DE" sz="2500" dirty="0" err="1"/>
              <a:t>deniz</a:t>
            </a:r>
            <a:r>
              <a:rPr lang="de-DE" sz="2500" dirty="0"/>
              <a:t> </a:t>
            </a:r>
            <a:r>
              <a:rPr lang="de-DE" sz="2500" dirty="0" err="1"/>
              <a:t>seviyesinden</a:t>
            </a:r>
            <a:r>
              <a:rPr lang="de-DE" sz="2500" dirty="0"/>
              <a:t> </a:t>
            </a:r>
            <a:r>
              <a:rPr lang="de-DE" sz="2500" dirty="0" err="1"/>
              <a:t>başlayıp</a:t>
            </a:r>
            <a:r>
              <a:rPr lang="de-DE" sz="2500" dirty="0"/>
              <a:t> </a:t>
            </a:r>
            <a:r>
              <a:rPr lang="de-DE" sz="2500" dirty="0" err="1"/>
              <a:t>yaklaşık</a:t>
            </a:r>
            <a:r>
              <a:rPr lang="de-DE" sz="2500" dirty="0"/>
              <a:t> 1200 m </a:t>
            </a:r>
            <a:r>
              <a:rPr lang="de-DE" sz="2500" dirty="0" err="1"/>
              <a:t>ye</a:t>
            </a:r>
            <a:r>
              <a:rPr lang="de-DE" sz="2500" dirty="0"/>
              <a:t> </a:t>
            </a:r>
            <a:r>
              <a:rPr lang="de-DE" sz="2500" dirty="0" err="1"/>
              <a:t>kadar</a:t>
            </a:r>
            <a:r>
              <a:rPr lang="de-DE" sz="2500" dirty="0"/>
              <a:t> </a:t>
            </a:r>
            <a:r>
              <a:rPr lang="de-DE" sz="2500" dirty="0" err="1"/>
              <a:t>çıkar</a:t>
            </a:r>
            <a:r>
              <a:rPr lang="de-DE" sz="2500" dirty="0"/>
              <a:t>. </a:t>
            </a:r>
            <a:endParaRPr lang="tr-TR" sz="2500" dirty="0"/>
          </a:p>
          <a:p>
            <a:pPr algn="just"/>
            <a:endParaRPr lang="tr-TR" sz="2500" dirty="0"/>
          </a:p>
          <a:p>
            <a:pPr algn="just"/>
            <a:r>
              <a:rPr lang="de-DE" sz="2500" dirty="0" err="1"/>
              <a:t>Bu</a:t>
            </a:r>
            <a:r>
              <a:rPr lang="de-DE" sz="2500" dirty="0"/>
              <a:t> </a:t>
            </a:r>
            <a:r>
              <a:rPr lang="de-DE" sz="2500" dirty="0" err="1"/>
              <a:t>formasyonun</a:t>
            </a:r>
            <a:r>
              <a:rPr lang="de-DE" sz="2500" dirty="0"/>
              <a:t> en </a:t>
            </a:r>
            <a:r>
              <a:rPr lang="de-DE" sz="2500" dirty="0" err="1"/>
              <a:t>yaygın</a:t>
            </a:r>
            <a:r>
              <a:rPr lang="de-DE" sz="2500" dirty="0"/>
              <a:t> </a:t>
            </a:r>
            <a:r>
              <a:rPr lang="de-DE" sz="2500" dirty="0" err="1"/>
              <a:t>ağaçları</a:t>
            </a:r>
            <a:r>
              <a:rPr lang="de-DE" sz="2500" dirty="0"/>
              <a:t>: </a:t>
            </a:r>
            <a:r>
              <a:rPr lang="de-DE" sz="2500" b="1" i="1" dirty="0" err="1">
                <a:solidFill>
                  <a:srgbClr val="FF0000"/>
                </a:solidFill>
              </a:rPr>
              <a:t>Alnus</a:t>
            </a:r>
            <a:r>
              <a:rPr lang="de-DE" sz="2500" b="1" i="1" dirty="0">
                <a:solidFill>
                  <a:srgbClr val="FF0000"/>
                </a:solidFill>
              </a:rPr>
              <a:t> </a:t>
            </a:r>
            <a:r>
              <a:rPr lang="de-DE" sz="2500" b="1" i="1" dirty="0" err="1">
                <a:solidFill>
                  <a:srgbClr val="FF0000"/>
                </a:solidFill>
              </a:rPr>
              <a:t>glutinosa</a:t>
            </a:r>
            <a:r>
              <a:rPr lang="de-DE" sz="2500" b="1" dirty="0">
                <a:solidFill>
                  <a:srgbClr val="FF0000"/>
                </a:solidFill>
              </a:rPr>
              <a:t> </a:t>
            </a:r>
            <a:r>
              <a:rPr lang="de-DE" sz="2500" dirty="0"/>
              <a:t>(</a:t>
            </a:r>
            <a:r>
              <a:rPr lang="de-DE" sz="2500" dirty="0" err="1"/>
              <a:t>Kızılağaç</a:t>
            </a:r>
            <a:r>
              <a:rPr lang="de-DE" sz="2500" dirty="0"/>
              <a:t>), </a:t>
            </a:r>
            <a:r>
              <a:rPr lang="de-DE" sz="2500" b="1" i="1" dirty="0" err="1">
                <a:solidFill>
                  <a:srgbClr val="FF0000"/>
                </a:solidFill>
              </a:rPr>
              <a:t>Carpinus</a:t>
            </a:r>
            <a:r>
              <a:rPr lang="de-DE" sz="2500" b="1" i="1" dirty="0">
                <a:solidFill>
                  <a:srgbClr val="FF0000"/>
                </a:solidFill>
              </a:rPr>
              <a:t> </a:t>
            </a:r>
            <a:r>
              <a:rPr lang="de-DE" sz="2500" b="1" i="1" dirty="0" err="1">
                <a:solidFill>
                  <a:srgbClr val="FF0000"/>
                </a:solidFill>
              </a:rPr>
              <a:t>betulus</a:t>
            </a:r>
            <a:r>
              <a:rPr lang="tr-TR" sz="2500" i="1" dirty="0"/>
              <a:t> </a:t>
            </a:r>
            <a:r>
              <a:rPr lang="de-DE" sz="2500" dirty="0"/>
              <a:t>(</a:t>
            </a:r>
            <a:r>
              <a:rPr lang="de-DE" sz="2500" dirty="0" err="1"/>
              <a:t>Gürgen</a:t>
            </a:r>
            <a:r>
              <a:rPr lang="de-DE" sz="2500" dirty="0"/>
              <a:t>),  </a:t>
            </a:r>
            <a:r>
              <a:rPr lang="de-DE" sz="2500" b="1" i="1" dirty="0" err="1">
                <a:solidFill>
                  <a:srgbClr val="FF0000"/>
                </a:solidFill>
              </a:rPr>
              <a:t>Castanea</a:t>
            </a:r>
            <a:r>
              <a:rPr lang="de-DE" sz="2500" b="1" i="1" dirty="0">
                <a:solidFill>
                  <a:srgbClr val="FF0000"/>
                </a:solidFill>
              </a:rPr>
              <a:t> </a:t>
            </a:r>
            <a:r>
              <a:rPr lang="de-DE" sz="2500" b="1" i="1" dirty="0" err="1">
                <a:solidFill>
                  <a:srgbClr val="FF0000"/>
                </a:solidFill>
              </a:rPr>
              <a:t>sativa</a:t>
            </a:r>
            <a:r>
              <a:rPr lang="de-DE" sz="2500" b="1" dirty="0">
                <a:solidFill>
                  <a:srgbClr val="FF0000"/>
                </a:solidFill>
              </a:rPr>
              <a:t> </a:t>
            </a:r>
            <a:r>
              <a:rPr lang="de-DE" sz="2500" dirty="0"/>
              <a:t>(</a:t>
            </a:r>
            <a:r>
              <a:rPr lang="de-DE" sz="2500" dirty="0" err="1"/>
              <a:t>Kestane</a:t>
            </a:r>
            <a:r>
              <a:rPr lang="de-DE" sz="2500" dirty="0"/>
              <a:t>), </a:t>
            </a:r>
            <a:r>
              <a:rPr lang="de-DE" sz="2500" b="1" i="1" dirty="0" err="1">
                <a:solidFill>
                  <a:srgbClr val="FF0000"/>
                </a:solidFill>
              </a:rPr>
              <a:t>Cornus</a:t>
            </a:r>
            <a:r>
              <a:rPr lang="de-DE" sz="2500" b="1" i="1" dirty="0">
                <a:solidFill>
                  <a:srgbClr val="FF0000"/>
                </a:solidFill>
              </a:rPr>
              <a:t> </a:t>
            </a:r>
            <a:r>
              <a:rPr lang="de-DE" sz="2500" b="1" i="1" dirty="0" err="1">
                <a:solidFill>
                  <a:srgbClr val="FF0000"/>
                </a:solidFill>
              </a:rPr>
              <a:t>australis</a:t>
            </a:r>
            <a:r>
              <a:rPr lang="de-DE" sz="2500" b="1" dirty="0">
                <a:solidFill>
                  <a:srgbClr val="FF0000"/>
                </a:solidFill>
              </a:rPr>
              <a:t> </a:t>
            </a:r>
            <a:r>
              <a:rPr lang="de-DE" sz="2500" dirty="0"/>
              <a:t>(</a:t>
            </a:r>
            <a:r>
              <a:rPr lang="de-DE" sz="2500" dirty="0" err="1"/>
              <a:t>Kızılcık</a:t>
            </a:r>
            <a:r>
              <a:rPr lang="de-DE" sz="2500" dirty="0"/>
              <a:t>), </a:t>
            </a:r>
            <a:r>
              <a:rPr lang="de-DE" sz="2500" b="1" i="1" dirty="0" err="1">
                <a:solidFill>
                  <a:srgbClr val="FF0000"/>
                </a:solidFill>
              </a:rPr>
              <a:t>Coryllus</a:t>
            </a:r>
            <a:r>
              <a:rPr lang="de-DE" sz="2500" b="1" i="1" dirty="0">
                <a:solidFill>
                  <a:srgbClr val="FF0000"/>
                </a:solidFill>
              </a:rPr>
              <a:t> </a:t>
            </a:r>
            <a:r>
              <a:rPr lang="de-DE" sz="2500" b="1" i="1" dirty="0" err="1">
                <a:solidFill>
                  <a:srgbClr val="FF0000"/>
                </a:solidFill>
              </a:rPr>
              <a:t>avellana</a:t>
            </a:r>
            <a:r>
              <a:rPr lang="de-DE" sz="2500" b="1" dirty="0">
                <a:solidFill>
                  <a:srgbClr val="FF0000"/>
                </a:solidFill>
              </a:rPr>
              <a:t> </a:t>
            </a:r>
            <a:r>
              <a:rPr lang="de-DE" sz="2500" dirty="0"/>
              <a:t>(</a:t>
            </a:r>
            <a:r>
              <a:rPr lang="de-DE" sz="2500" dirty="0" err="1"/>
              <a:t>Fındık</a:t>
            </a:r>
            <a:r>
              <a:rPr lang="de-DE" sz="2500" dirty="0"/>
              <a:t>),  </a:t>
            </a:r>
            <a:r>
              <a:rPr lang="de-DE" sz="2500" b="1" i="1" dirty="0" err="1">
                <a:solidFill>
                  <a:srgbClr val="FF0000"/>
                </a:solidFill>
              </a:rPr>
              <a:t>Crataegus</a:t>
            </a:r>
            <a:r>
              <a:rPr lang="de-DE" sz="2500" b="1" dirty="0">
                <a:solidFill>
                  <a:srgbClr val="FF0000"/>
                </a:solidFill>
              </a:rPr>
              <a:t> </a:t>
            </a:r>
            <a:r>
              <a:rPr lang="de-DE" sz="2500" b="1" dirty="0" err="1">
                <a:solidFill>
                  <a:srgbClr val="FF0000"/>
                </a:solidFill>
              </a:rPr>
              <a:t>sp</a:t>
            </a:r>
            <a:r>
              <a:rPr lang="de-DE" sz="2500" b="1" dirty="0">
                <a:solidFill>
                  <a:srgbClr val="FF0000"/>
                </a:solidFill>
              </a:rPr>
              <a:t>. </a:t>
            </a:r>
            <a:r>
              <a:rPr lang="de-DE" sz="2500" dirty="0"/>
              <a:t>(</a:t>
            </a:r>
            <a:r>
              <a:rPr lang="de-DE" sz="2500" dirty="0" err="1"/>
              <a:t>Alıç</a:t>
            </a:r>
            <a:r>
              <a:rPr lang="de-DE" sz="2500" dirty="0"/>
              <a:t>), </a:t>
            </a:r>
            <a:r>
              <a:rPr lang="de-DE" sz="2500" b="1" i="1" dirty="0" err="1">
                <a:solidFill>
                  <a:srgbClr val="FF0000"/>
                </a:solidFill>
              </a:rPr>
              <a:t>Buxus</a:t>
            </a:r>
            <a:r>
              <a:rPr lang="de-DE" sz="2500" b="1" i="1" dirty="0">
                <a:solidFill>
                  <a:srgbClr val="FF0000"/>
                </a:solidFill>
              </a:rPr>
              <a:t> </a:t>
            </a:r>
            <a:r>
              <a:rPr lang="de-DE" sz="2500" b="1" i="1" dirty="0" err="1">
                <a:solidFill>
                  <a:srgbClr val="FF0000"/>
                </a:solidFill>
              </a:rPr>
              <a:t>sempervirens</a:t>
            </a:r>
            <a:r>
              <a:rPr lang="de-DE" sz="2500" b="1" dirty="0">
                <a:solidFill>
                  <a:srgbClr val="FF0000"/>
                </a:solidFill>
              </a:rPr>
              <a:t> </a:t>
            </a:r>
            <a:r>
              <a:rPr lang="de-DE" sz="2500" dirty="0"/>
              <a:t>(</a:t>
            </a:r>
            <a:r>
              <a:rPr lang="de-DE" sz="2500" dirty="0" err="1"/>
              <a:t>Şimşir</a:t>
            </a:r>
            <a:r>
              <a:rPr lang="de-DE" sz="2500" dirty="0"/>
              <a:t>), </a:t>
            </a:r>
            <a:r>
              <a:rPr lang="de-DE" sz="2500" b="1" i="1" dirty="0" err="1">
                <a:solidFill>
                  <a:srgbClr val="FF0000"/>
                </a:solidFill>
              </a:rPr>
              <a:t>Acer</a:t>
            </a:r>
            <a:r>
              <a:rPr lang="de-DE" sz="2500" b="1" dirty="0">
                <a:solidFill>
                  <a:srgbClr val="FF0000"/>
                </a:solidFill>
              </a:rPr>
              <a:t> </a:t>
            </a:r>
            <a:r>
              <a:rPr lang="de-DE" sz="2500" b="1" dirty="0" err="1">
                <a:solidFill>
                  <a:srgbClr val="FF0000"/>
                </a:solidFill>
              </a:rPr>
              <a:t>sp</a:t>
            </a:r>
            <a:r>
              <a:rPr lang="de-DE" sz="2500" b="1" dirty="0">
                <a:solidFill>
                  <a:srgbClr val="FF0000"/>
                </a:solidFill>
              </a:rPr>
              <a:t>. </a:t>
            </a:r>
            <a:r>
              <a:rPr lang="de-DE" sz="2500" dirty="0"/>
              <a:t>(</a:t>
            </a:r>
            <a:r>
              <a:rPr lang="de-DE" sz="2500" dirty="0" err="1"/>
              <a:t>Akçaağaç</a:t>
            </a:r>
            <a:r>
              <a:rPr lang="de-DE" sz="2500" dirty="0"/>
              <a:t>), </a:t>
            </a:r>
            <a:r>
              <a:rPr lang="de-DE" sz="2500" b="1" i="1" dirty="0" err="1">
                <a:solidFill>
                  <a:srgbClr val="FF0000"/>
                </a:solidFill>
              </a:rPr>
              <a:t>Fagus</a:t>
            </a:r>
            <a:r>
              <a:rPr lang="de-DE" sz="2500" b="1" i="1" dirty="0">
                <a:solidFill>
                  <a:srgbClr val="FF0000"/>
                </a:solidFill>
              </a:rPr>
              <a:t> </a:t>
            </a:r>
            <a:r>
              <a:rPr lang="de-DE" sz="2500" b="1" i="1" dirty="0" err="1">
                <a:solidFill>
                  <a:srgbClr val="FF0000"/>
                </a:solidFill>
              </a:rPr>
              <a:t>orientalis</a:t>
            </a:r>
            <a:r>
              <a:rPr lang="de-DE" sz="2500" b="1" dirty="0">
                <a:solidFill>
                  <a:srgbClr val="FF0000"/>
                </a:solidFill>
              </a:rPr>
              <a:t> </a:t>
            </a:r>
            <a:r>
              <a:rPr lang="de-DE" sz="2500" dirty="0"/>
              <a:t>(</a:t>
            </a:r>
            <a:r>
              <a:rPr lang="de-DE" sz="2500" dirty="0" err="1"/>
              <a:t>Kayın</a:t>
            </a:r>
            <a:r>
              <a:rPr lang="de-DE" sz="2500" dirty="0"/>
              <a:t>),  </a:t>
            </a:r>
            <a:r>
              <a:rPr lang="de-DE" sz="2500" b="1" i="1" dirty="0" err="1">
                <a:solidFill>
                  <a:srgbClr val="FF0000"/>
                </a:solidFill>
              </a:rPr>
              <a:t>Fraxinus</a:t>
            </a:r>
            <a:r>
              <a:rPr lang="de-DE" sz="2500" b="1" i="1" dirty="0">
                <a:solidFill>
                  <a:srgbClr val="FF0000"/>
                </a:solidFill>
              </a:rPr>
              <a:t> </a:t>
            </a:r>
            <a:r>
              <a:rPr lang="de-DE" sz="2500" b="1" i="1" dirty="0" err="1">
                <a:solidFill>
                  <a:srgbClr val="FF0000"/>
                </a:solidFill>
              </a:rPr>
              <a:t>exelsior</a:t>
            </a:r>
            <a:r>
              <a:rPr lang="de-DE" sz="2500" b="1" dirty="0">
                <a:solidFill>
                  <a:srgbClr val="FF0000"/>
                </a:solidFill>
              </a:rPr>
              <a:t> </a:t>
            </a:r>
            <a:r>
              <a:rPr lang="de-DE" sz="2500" dirty="0"/>
              <a:t>(</a:t>
            </a:r>
            <a:r>
              <a:rPr lang="de-DE" sz="2500" dirty="0" err="1"/>
              <a:t>Dişbudak</a:t>
            </a:r>
            <a:r>
              <a:rPr lang="de-DE" sz="2500" dirty="0"/>
              <a:t>), </a:t>
            </a:r>
            <a:r>
              <a:rPr lang="de-DE" sz="2500" b="1" i="1" dirty="0" err="1">
                <a:solidFill>
                  <a:srgbClr val="FF0000"/>
                </a:solidFill>
              </a:rPr>
              <a:t>Tilia</a:t>
            </a:r>
            <a:r>
              <a:rPr lang="de-DE" sz="2500" b="1" dirty="0">
                <a:solidFill>
                  <a:srgbClr val="FF0000"/>
                </a:solidFill>
              </a:rPr>
              <a:t> </a:t>
            </a:r>
            <a:r>
              <a:rPr lang="de-DE" sz="2500" b="1" dirty="0" err="1">
                <a:solidFill>
                  <a:srgbClr val="FF0000"/>
                </a:solidFill>
              </a:rPr>
              <a:t>sp</a:t>
            </a:r>
            <a:r>
              <a:rPr lang="de-DE" sz="2500" b="1" dirty="0">
                <a:solidFill>
                  <a:srgbClr val="FF0000"/>
                </a:solidFill>
              </a:rPr>
              <a:t>. </a:t>
            </a:r>
            <a:r>
              <a:rPr lang="de-DE" sz="2500" dirty="0"/>
              <a:t>(</a:t>
            </a:r>
            <a:r>
              <a:rPr lang="de-DE" sz="2500" dirty="0" err="1"/>
              <a:t>Ihlamur</a:t>
            </a:r>
            <a:r>
              <a:rPr lang="de-DE" sz="2500" dirty="0"/>
              <a:t>),  </a:t>
            </a:r>
            <a:r>
              <a:rPr lang="de-DE" sz="2500" b="1" i="1" dirty="0" err="1">
                <a:solidFill>
                  <a:srgbClr val="FF0000"/>
                </a:solidFill>
              </a:rPr>
              <a:t>Quercus</a:t>
            </a:r>
            <a:r>
              <a:rPr lang="de-DE" sz="2500" b="1" dirty="0">
                <a:solidFill>
                  <a:srgbClr val="FF0000"/>
                </a:solidFill>
              </a:rPr>
              <a:t> </a:t>
            </a:r>
            <a:r>
              <a:rPr lang="de-DE" sz="2500" b="1" dirty="0" err="1">
                <a:solidFill>
                  <a:srgbClr val="FF0000"/>
                </a:solidFill>
              </a:rPr>
              <a:t>sp</a:t>
            </a:r>
            <a:r>
              <a:rPr lang="de-DE" sz="2500" b="1" dirty="0">
                <a:solidFill>
                  <a:srgbClr val="FF0000"/>
                </a:solidFill>
              </a:rPr>
              <a:t>. </a:t>
            </a:r>
            <a:r>
              <a:rPr lang="de-DE" sz="2500" dirty="0"/>
              <a:t>(</a:t>
            </a:r>
            <a:r>
              <a:rPr lang="de-DE" sz="2500" dirty="0" err="1"/>
              <a:t>Meşe</a:t>
            </a:r>
            <a:r>
              <a:rPr lang="de-DE" sz="2500" dirty="0"/>
              <a:t>)’dir. </a:t>
            </a:r>
            <a:endParaRPr lang="tr-TR" sz="2500" dirty="0"/>
          </a:p>
          <a:p>
            <a:pPr algn="just"/>
            <a:endParaRPr lang="tr-TR" sz="2500" dirty="0"/>
          </a:p>
          <a:p>
            <a:pPr algn="just"/>
            <a:r>
              <a:rPr lang="de-DE" sz="2500" dirty="0" err="1"/>
              <a:t>Bu</a:t>
            </a:r>
            <a:r>
              <a:rPr lang="de-DE" sz="2500" dirty="0"/>
              <a:t> </a:t>
            </a:r>
            <a:r>
              <a:rPr lang="de-DE" sz="2500" dirty="0" err="1"/>
              <a:t>ormanlar</a:t>
            </a:r>
            <a:r>
              <a:rPr lang="de-DE" sz="2500" dirty="0"/>
              <a:t> </a:t>
            </a:r>
            <a:r>
              <a:rPr lang="de-DE" sz="2500" dirty="0" err="1"/>
              <a:t>altında</a:t>
            </a:r>
            <a:r>
              <a:rPr lang="de-DE" sz="2500" dirty="0"/>
              <a:t> </a:t>
            </a:r>
            <a:r>
              <a:rPr lang="de-DE" sz="2500" b="1" i="1" dirty="0" err="1">
                <a:solidFill>
                  <a:srgbClr val="FF0000"/>
                </a:solidFill>
              </a:rPr>
              <a:t>Sorbus</a:t>
            </a:r>
            <a:r>
              <a:rPr lang="de-DE" sz="2500" b="1" dirty="0">
                <a:solidFill>
                  <a:srgbClr val="FF0000"/>
                </a:solidFill>
              </a:rPr>
              <a:t> </a:t>
            </a:r>
            <a:r>
              <a:rPr lang="de-DE" sz="2500" b="1" dirty="0" err="1">
                <a:solidFill>
                  <a:srgbClr val="FF0000"/>
                </a:solidFill>
              </a:rPr>
              <a:t>sp</a:t>
            </a:r>
            <a:r>
              <a:rPr lang="de-DE" sz="2500" b="1" dirty="0">
                <a:solidFill>
                  <a:srgbClr val="FF0000"/>
                </a:solidFill>
              </a:rPr>
              <a:t>. </a:t>
            </a:r>
            <a:r>
              <a:rPr lang="de-DE" sz="2500" dirty="0"/>
              <a:t>(</a:t>
            </a:r>
            <a:r>
              <a:rPr lang="de-DE" sz="2500" dirty="0" err="1"/>
              <a:t>Üvez</a:t>
            </a:r>
            <a:r>
              <a:rPr lang="de-DE" sz="2500" dirty="0"/>
              <a:t>), </a:t>
            </a:r>
            <a:r>
              <a:rPr lang="de-DE" sz="2500" b="1" i="1" dirty="0" err="1">
                <a:solidFill>
                  <a:srgbClr val="FF0000"/>
                </a:solidFill>
              </a:rPr>
              <a:t>Rhamnus</a:t>
            </a:r>
            <a:r>
              <a:rPr lang="de-DE" sz="2500" b="1" dirty="0">
                <a:solidFill>
                  <a:srgbClr val="FF0000"/>
                </a:solidFill>
              </a:rPr>
              <a:t> </a:t>
            </a:r>
            <a:r>
              <a:rPr lang="de-DE" sz="2500" b="1" dirty="0" err="1">
                <a:solidFill>
                  <a:srgbClr val="FF0000"/>
                </a:solidFill>
              </a:rPr>
              <a:t>sp</a:t>
            </a:r>
            <a:r>
              <a:rPr lang="de-DE" sz="2500" b="1" dirty="0">
                <a:solidFill>
                  <a:srgbClr val="FF0000"/>
                </a:solidFill>
              </a:rPr>
              <a:t>. </a:t>
            </a:r>
            <a:r>
              <a:rPr lang="de-DE" sz="2500" dirty="0"/>
              <a:t>(</a:t>
            </a:r>
            <a:r>
              <a:rPr lang="de-DE" sz="2500" dirty="0" err="1"/>
              <a:t>Cehri</a:t>
            </a:r>
            <a:r>
              <a:rPr lang="de-DE" sz="2500" dirty="0"/>
              <a:t>), </a:t>
            </a:r>
            <a:r>
              <a:rPr lang="de-DE" sz="2500" b="1" i="1" dirty="0" err="1">
                <a:solidFill>
                  <a:srgbClr val="FF0000"/>
                </a:solidFill>
              </a:rPr>
              <a:t>Frangula</a:t>
            </a:r>
            <a:r>
              <a:rPr lang="de-DE" sz="2500" b="1" dirty="0">
                <a:solidFill>
                  <a:srgbClr val="FF0000"/>
                </a:solidFill>
              </a:rPr>
              <a:t> </a:t>
            </a:r>
            <a:r>
              <a:rPr lang="de-DE" sz="2500" b="1" dirty="0" err="1">
                <a:solidFill>
                  <a:srgbClr val="FF0000"/>
                </a:solidFill>
              </a:rPr>
              <a:t>sp</a:t>
            </a:r>
            <a:r>
              <a:rPr lang="de-DE" sz="2500" b="1" dirty="0">
                <a:solidFill>
                  <a:srgbClr val="FF0000"/>
                </a:solidFill>
              </a:rPr>
              <a:t>. </a:t>
            </a:r>
            <a:r>
              <a:rPr lang="de-DE" sz="2500" dirty="0"/>
              <a:t>(</a:t>
            </a:r>
            <a:r>
              <a:rPr lang="de-DE" sz="2500" dirty="0" err="1"/>
              <a:t>Barutağacı</a:t>
            </a:r>
            <a:r>
              <a:rPr lang="de-DE" sz="2500" dirty="0"/>
              <a:t>) </a:t>
            </a:r>
            <a:r>
              <a:rPr lang="de-DE" sz="2500" dirty="0" err="1"/>
              <a:t>gibi</a:t>
            </a:r>
            <a:r>
              <a:rPr lang="de-DE" sz="2500" dirty="0"/>
              <a:t> </a:t>
            </a:r>
            <a:r>
              <a:rPr lang="de-DE" sz="2500" dirty="0" err="1"/>
              <a:t>çalılar</a:t>
            </a:r>
            <a:r>
              <a:rPr lang="de-DE" sz="2500" dirty="0"/>
              <a:t> da </a:t>
            </a:r>
            <a:r>
              <a:rPr lang="de-DE" sz="2500" dirty="0" err="1"/>
              <a:t>yaygındır</a:t>
            </a:r>
            <a:r>
              <a:rPr lang="de-DE" sz="2500" dirty="0"/>
              <a:t>. </a:t>
            </a:r>
            <a:endParaRPr lang="tr-TR" sz="2500" dirty="0"/>
          </a:p>
          <a:p>
            <a:pPr algn="just"/>
            <a:endParaRPr lang="tr-TR" sz="2500" dirty="0"/>
          </a:p>
        </p:txBody>
      </p:sp>
    </p:spTree>
    <p:extLst>
      <p:ext uri="{BB962C8B-B14F-4D97-AF65-F5344CB8AC3E}">
        <p14:creationId xmlns:p14="http://schemas.microsoft.com/office/powerpoint/2010/main" val="33337555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75520" y="404664"/>
            <a:ext cx="8435280" cy="5904656"/>
          </a:xfrm>
        </p:spPr>
        <p:txBody>
          <a:bodyPr>
            <a:noAutofit/>
          </a:bodyPr>
          <a:lstStyle/>
          <a:p>
            <a:pPr algn="just"/>
            <a:r>
              <a:rPr lang="de-DE" sz="2400" dirty="0" err="1"/>
              <a:t>Bu</a:t>
            </a:r>
            <a:r>
              <a:rPr lang="de-DE" sz="2400" dirty="0"/>
              <a:t> </a:t>
            </a:r>
            <a:r>
              <a:rPr lang="de-DE" sz="2400" dirty="0" err="1"/>
              <a:t>floristik</a:t>
            </a:r>
            <a:r>
              <a:rPr lang="de-DE" sz="2400" dirty="0"/>
              <a:t> </a:t>
            </a:r>
            <a:r>
              <a:rPr lang="de-DE" sz="2400" dirty="0" err="1"/>
              <a:t>bölgenin</a:t>
            </a:r>
            <a:r>
              <a:rPr lang="de-DE" sz="2400" dirty="0"/>
              <a:t> </a:t>
            </a:r>
            <a:r>
              <a:rPr lang="de-DE" sz="2400" dirty="0" err="1"/>
              <a:t>arka</a:t>
            </a:r>
            <a:r>
              <a:rPr lang="de-DE" sz="2400" dirty="0"/>
              <a:t> </a:t>
            </a:r>
            <a:r>
              <a:rPr lang="de-DE" sz="2400" dirty="0" err="1"/>
              <a:t>kısımlarında</a:t>
            </a:r>
            <a:r>
              <a:rPr lang="de-DE" sz="2400" dirty="0"/>
              <a:t> </a:t>
            </a:r>
            <a:r>
              <a:rPr lang="de-DE" sz="2400" dirty="0" err="1"/>
              <a:t>bazı</a:t>
            </a:r>
            <a:r>
              <a:rPr lang="de-DE" sz="2400" dirty="0"/>
              <a:t> </a:t>
            </a:r>
            <a:r>
              <a:rPr lang="de-DE" sz="2400" dirty="0" err="1"/>
              <a:t>nehir</a:t>
            </a:r>
            <a:r>
              <a:rPr lang="de-DE" sz="2400" dirty="0"/>
              <a:t> </a:t>
            </a:r>
            <a:r>
              <a:rPr lang="de-DE" sz="2400" dirty="0" err="1"/>
              <a:t>vadilerinde</a:t>
            </a:r>
            <a:r>
              <a:rPr lang="de-DE" sz="2400" dirty="0"/>
              <a:t> </a:t>
            </a:r>
            <a:r>
              <a:rPr lang="de-DE" sz="2400" dirty="0" err="1"/>
              <a:t>oluşan</a:t>
            </a:r>
            <a:r>
              <a:rPr lang="de-DE" sz="2400" dirty="0"/>
              <a:t> </a:t>
            </a:r>
            <a:r>
              <a:rPr lang="de-DE" sz="2400" dirty="0" err="1"/>
              <a:t>daha</a:t>
            </a:r>
            <a:r>
              <a:rPr lang="de-DE" sz="2400" dirty="0"/>
              <a:t> </a:t>
            </a:r>
            <a:r>
              <a:rPr lang="de-DE" sz="2400" dirty="0" err="1"/>
              <a:t>sıcak</a:t>
            </a:r>
            <a:r>
              <a:rPr lang="de-DE" sz="2400" dirty="0"/>
              <a:t> </a:t>
            </a:r>
            <a:r>
              <a:rPr lang="de-DE" sz="2400" dirty="0" err="1"/>
              <a:t>şartlar</a:t>
            </a:r>
            <a:r>
              <a:rPr lang="de-DE" sz="2400" dirty="0"/>
              <a:t> </a:t>
            </a:r>
            <a:r>
              <a:rPr lang="de-DE" sz="2400" dirty="0" err="1"/>
              <a:t>sonucu</a:t>
            </a:r>
            <a:r>
              <a:rPr lang="de-DE" sz="2400" dirty="0"/>
              <a:t> </a:t>
            </a:r>
            <a:r>
              <a:rPr lang="de-DE" sz="2400" dirty="0" err="1"/>
              <a:t>buralarda</a:t>
            </a:r>
            <a:r>
              <a:rPr lang="de-DE" sz="2400" dirty="0"/>
              <a:t> Akdeniz </a:t>
            </a:r>
            <a:r>
              <a:rPr lang="de-DE" sz="2400" dirty="0" err="1"/>
              <a:t>bitkilerinden</a:t>
            </a:r>
            <a:r>
              <a:rPr lang="de-DE" sz="2400" dirty="0"/>
              <a:t> </a:t>
            </a:r>
            <a:r>
              <a:rPr lang="de-DE" sz="2400" dirty="0" err="1"/>
              <a:t>oluşan</a:t>
            </a:r>
            <a:r>
              <a:rPr lang="de-DE" sz="2400" dirty="0"/>
              <a:t> </a:t>
            </a:r>
            <a:r>
              <a:rPr lang="de-DE" sz="2400" dirty="0" err="1"/>
              <a:t>enklavlara</a:t>
            </a:r>
            <a:r>
              <a:rPr lang="de-DE" sz="2400" dirty="0"/>
              <a:t> </a:t>
            </a:r>
            <a:r>
              <a:rPr lang="de-DE" sz="2400" dirty="0" err="1"/>
              <a:t>rastlanır</a:t>
            </a:r>
            <a:r>
              <a:rPr lang="de-DE" sz="2400" dirty="0"/>
              <a:t>.</a:t>
            </a:r>
            <a:endParaRPr lang="tr-TR" sz="2400" dirty="0"/>
          </a:p>
          <a:p>
            <a:pPr algn="just">
              <a:buNone/>
            </a:pPr>
            <a:endParaRPr lang="tr-TR" sz="2400" dirty="0"/>
          </a:p>
          <a:p>
            <a:pPr algn="just"/>
            <a:r>
              <a:rPr lang="de-DE" sz="2400" dirty="0"/>
              <a:t>“</a:t>
            </a:r>
            <a:r>
              <a:rPr lang="de-DE" sz="2400" b="1" dirty="0" err="1">
                <a:solidFill>
                  <a:srgbClr val="FF0000"/>
                </a:solidFill>
              </a:rPr>
              <a:t>Enklav</a:t>
            </a:r>
            <a:r>
              <a:rPr lang="de-DE" sz="2400" dirty="0"/>
              <a:t>” </a:t>
            </a:r>
            <a:r>
              <a:rPr lang="de-DE" sz="2400" dirty="0" err="1"/>
              <a:t>herhangi</a:t>
            </a:r>
            <a:r>
              <a:rPr lang="de-DE" sz="2400" dirty="0"/>
              <a:t> </a:t>
            </a:r>
            <a:r>
              <a:rPr lang="de-DE" sz="2400" dirty="0" err="1"/>
              <a:t>bir</a:t>
            </a:r>
            <a:r>
              <a:rPr lang="de-DE" sz="2400" dirty="0"/>
              <a:t> </a:t>
            </a:r>
            <a:r>
              <a:rPr lang="de-DE" sz="2400" dirty="0" err="1"/>
              <a:t>floristik</a:t>
            </a:r>
            <a:r>
              <a:rPr lang="de-DE" sz="2400" dirty="0"/>
              <a:t> </a:t>
            </a:r>
            <a:r>
              <a:rPr lang="de-DE" sz="2400" dirty="0" err="1"/>
              <a:t>bölge</a:t>
            </a:r>
            <a:r>
              <a:rPr lang="de-DE" sz="2400" dirty="0"/>
              <a:t> </a:t>
            </a:r>
            <a:r>
              <a:rPr lang="de-DE" sz="2400" dirty="0" err="1"/>
              <a:t>içinde</a:t>
            </a:r>
            <a:r>
              <a:rPr lang="de-DE" sz="2400" dirty="0"/>
              <a:t> </a:t>
            </a:r>
            <a:r>
              <a:rPr lang="de-DE" sz="2400" dirty="0" err="1"/>
              <a:t>başka</a:t>
            </a:r>
            <a:r>
              <a:rPr lang="de-DE" sz="2400" dirty="0"/>
              <a:t> </a:t>
            </a:r>
            <a:r>
              <a:rPr lang="de-DE" sz="2400" dirty="0" err="1"/>
              <a:t>bir</a:t>
            </a:r>
            <a:r>
              <a:rPr lang="de-DE" sz="2400" dirty="0"/>
              <a:t> </a:t>
            </a:r>
            <a:r>
              <a:rPr lang="de-DE" sz="2400" dirty="0" err="1"/>
              <a:t>floristik</a:t>
            </a:r>
            <a:r>
              <a:rPr lang="de-DE" sz="2400" dirty="0"/>
              <a:t> </a:t>
            </a:r>
            <a:r>
              <a:rPr lang="de-DE" sz="2400" dirty="0" err="1"/>
              <a:t>bölgenin</a:t>
            </a:r>
            <a:r>
              <a:rPr lang="de-DE" sz="2400" dirty="0"/>
              <a:t> </a:t>
            </a:r>
            <a:r>
              <a:rPr lang="de-DE" sz="2400" dirty="0" err="1"/>
              <a:t>bitki</a:t>
            </a:r>
            <a:r>
              <a:rPr lang="de-DE" sz="2400" dirty="0"/>
              <a:t> </a:t>
            </a:r>
            <a:r>
              <a:rPr lang="de-DE" sz="2400" dirty="0" err="1"/>
              <a:t>topluluklarının</a:t>
            </a:r>
            <a:r>
              <a:rPr lang="de-DE" sz="2400" dirty="0"/>
              <a:t> </a:t>
            </a:r>
            <a:r>
              <a:rPr lang="de-DE" sz="2400" dirty="0" err="1"/>
              <a:t>oluşturduğu</a:t>
            </a:r>
            <a:r>
              <a:rPr lang="de-DE" sz="2400" dirty="0"/>
              <a:t> </a:t>
            </a:r>
            <a:r>
              <a:rPr lang="de-DE" sz="2400" dirty="0" err="1"/>
              <a:t>kalıntı</a:t>
            </a:r>
            <a:r>
              <a:rPr lang="de-DE" sz="2400" dirty="0"/>
              <a:t> </a:t>
            </a:r>
            <a:r>
              <a:rPr lang="de-DE" sz="2400" dirty="0" err="1"/>
              <a:t>formasyonlardır</a:t>
            </a:r>
            <a:r>
              <a:rPr lang="de-DE" sz="2400" dirty="0"/>
              <a:t>. </a:t>
            </a:r>
            <a:endParaRPr lang="tr-TR" sz="2400" dirty="0"/>
          </a:p>
          <a:p>
            <a:pPr algn="just">
              <a:buNone/>
            </a:pPr>
            <a:endParaRPr lang="tr-TR" sz="2400" dirty="0"/>
          </a:p>
          <a:p>
            <a:pPr algn="just"/>
            <a:r>
              <a:rPr lang="de-DE" sz="2400" dirty="0"/>
              <a:t>Samsun-</a:t>
            </a:r>
            <a:r>
              <a:rPr lang="de-DE" sz="2400" dirty="0" err="1"/>
              <a:t>Sinop</a:t>
            </a:r>
            <a:r>
              <a:rPr lang="de-DE" sz="2400" dirty="0"/>
              <a:t> </a:t>
            </a:r>
            <a:r>
              <a:rPr lang="de-DE" sz="2400" dirty="0" err="1"/>
              <a:t>arasındaki</a:t>
            </a:r>
            <a:r>
              <a:rPr lang="de-DE" sz="2400" dirty="0"/>
              <a:t> </a:t>
            </a:r>
            <a:r>
              <a:rPr lang="de-DE" sz="2400" b="1" i="1" dirty="0" err="1">
                <a:solidFill>
                  <a:srgbClr val="FF0000"/>
                </a:solidFill>
              </a:rPr>
              <a:t>Pinus</a:t>
            </a:r>
            <a:r>
              <a:rPr lang="de-DE" sz="2400" b="1" i="1" dirty="0">
                <a:solidFill>
                  <a:srgbClr val="FF0000"/>
                </a:solidFill>
              </a:rPr>
              <a:t> </a:t>
            </a:r>
            <a:r>
              <a:rPr lang="de-DE" sz="2400" b="1" i="1" dirty="0" err="1">
                <a:solidFill>
                  <a:srgbClr val="FF0000"/>
                </a:solidFill>
              </a:rPr>
              <a:t>brutia</a:t>
            </a:r>
            <a:r>
              <a:rPr lang="de-DE" sz="2400" b="1" dirty="0">
                <a:solidFill>
                  <a:srgbClr val="FF0000"/>
                </a:solidFill>
              </a:rPr>
              <a:t> </a:t>
            </a:r>
            <a:r>
              <a:rPr lang="de-DE" sz="2400" dirty="0" err="1"/>
              <a:t>ve</a:t>
            </a:r>
            <a:r>
              <a:rPr lang="de-DE" sz="2400" dirty="0"/>
              <a:t> </a:t>
            </a:r>
            <a:r>
              <a:rPr lang="de-DE" sz="2400" dirty="0" err="1"/>
              <a:t>Artvin</a:t>
            </a:r>
            <a:r>
              <a:rPr lang="de-DE" sz="2400" dirty="0"/>
              <a:t> </a:t>
            </a:r>
            <a:r>
              <a:rPr lang="de-DE" sz="2400" dirty="0" err="1"/>
              <a:t>Çoruh</a:t>
            </a:r>
            <a:r>
              <a:rPr lang="de-DE" sz="2400" dirty="0"/>
              <a:t> </a:t>
            </a:r>
            <a:r>
              <a:rPr lang="de-DE" sz="2400" dirty="0" err="1"/>
              <a:t>vadisindeki</a:t>
            </a:r>
            <a:r>
              <a:rPr lang="de-DE" sz="2400" dirty="0"/>
              <a:t> </a:t>
            </a:r>
            <a:r>
              <a:rPr lang="de-DE" sz="2400" b="1" i="1" dirty="0" err="1">
                <a:solidFill>
                  <a:srgbClr val="FF0000"/>
                </a:solidFill>
              </a:rPr>
              <a:t>Pinus</a:t>
            </a:r>
            <a:r>
              <a:rPr lang="de-DE" sz="2400" b="1" i="1" dirty="0">
                <a:solidFill>
                  <a:srgbClr val="FF0000"/>
                </a:solidFill>
              </a:rPr>
              <a:t> </a:t>
            </a:r>
            <a:r>
              <a:rPr lang="de-DE" sz="2400" b="1" i="1" dirty="0" err="1">
                <a:solidFill>
                  <a:srgbClr val="FF0000"/>
                </a:solidFill>
              </a:rPr>
              <a:t>pinea</a:t>
            </a:r>
            <a:r>
              <a:rPr lang="de-DE" sz="2400" b="1" dirty="0">
                <a:solidFill>
                  <a:srgbClr val="FF0000"/>
                </a:solidFill>
              </a:rPr>
              <a:t> </a:t>
            </a:r>
            <a:r>
              <a:rPr lang="de-DE" sz="2400" dirty="0" err="1"/>
              <a:t>toplulukları</a:t>
            </a:r>
            <a:r>
              <a:rPr lang="de-DE" sz="2400" dirty="0"/>
              <a:t> </a:t>
            </a:r>
            <a:r>
              <a:rPr lang="de-DE" sz="2400" dirty="0" err="1"/>
              <a:t>tipik</a:t>
            </a:r>
            <a:r>
              <a:rPr lang="de-DE" sz="2400" dirty="0"/>
              <a:t> Akdeniz </a:t>
            </a:r>
            <a:r>
              <a:rPr lang="de-DE" sz="2400" dirty="0" err="1"/>
              <a:t>enklavlarıdır</a:t>
            </a:r>
            <a:r>
              <a:rPr lang="de-DE" sz="2400" dirty="0"/>
              <a:t>.  </a:t>
            </a:r>
            <a:endParaRPr lang="tr-TR" sz="2400" dirty="0"/>
          </a:p>
          <a:p>
            <a:pPr algn="just"/>
            <a:endParaRPr lang="tr-TR" sz="2400" dirty="0"/>
          </a:p>
          <a:p>
            <a:pPr algn="just"/>
            <a:r>
              <a:rPr lang="de-DE" sz="2400" dirty="0" err="1"/>
              <a:t>Ayrıca</a:t>
            </a:r>
            <a:r>
              <a:rPr lang="de-DE" sz="2400" dirty="0"/>
              <a:t> </a:t>
            </a:r>
            <a:r>
              <a:rPr lang="de-DE" sz="2400" dirty="0" err="1"/>
              <a:t>Karedeniz</a:t>
            </a:r>
            <a:r>
              <a:rPr lang="de-DE" sz="2400" dirty="0"/>
              <a:t> </a:t>
            </a:r>
            <a:r>
              <a:rPr lang="de-DE" sz="2400" dirty="0" err="1"/>
              <a:t>bölgesinde</a:t>
            </a:r>
            <a:r>
              <a:rPr lang="de-DE" sz="2400" dirty="0"/>
              <a:t> </a:t>
            </a:r>
            <a:r>
              <a:rPr lang="de-DE" sz="2400" dirty="0" err="1"/>
              <a:t>sahil</a:t>
            </a:r>
            <a:r>
              <a:rPr lang="de-DE" sz="2400" dirty="0"/>
              <a:t> </a:t>
            </a:r>
            <a:r>
              <a:rPr lang="de-DE" sz="2400" dirty="0" err="1"/>
              <a:t>boyunca</a:t>
            </a:r>
            <a:r>
              <a:rPr lang="de-DE" sz="2400" dirty="0"/>
              <a:t> </a:t>
            </a:r>
            <a:r>
              <a:rPr lang="de-DE" sz="2400" dirty="0" err="1"/>
              <a:t>bazı</a:t>
            </a:r>
            <a:r>
              <a:rPr lang="de-DE" sz="2400" dirty="0"/>
              <a:t> </a:t>
            </a:r>
            <a:r>
              <a:rPr lang="de-DE" sz="2400" dirty="0" err="1"/>
              <a:t>maki</a:t>
            </a:r>
            <a:r>
              <a:rPr lang="de-DE" sz="2400" dirty="0"/>
              <a:t> </a:t>
            </a:r>
            <a:r>
              <a:rPr lang="de-DE" sz="2400" dirty="0" err="1"/>
              <a:t>elemanlarına</a:t>
            </a:r>
            <a:r>
              <a:rPr lang="de-DE" sz="2400" dirty="0"/>
              <a:t>  da </a:t>
            </a:r>
            <a:r>
              <a:rPr lang="de-DE" sz="2400" dirty="0" err="1"/>
              <a:t>rastlanır</a:t>
            </a:r>
            <a:r>
              <a:rPr lang="de-DE" sz="2400" dirty="0"/>
              <a:t>. </a:t>
            </a:r>
            <a:r>
              <a:rPr lang="de-DE" sz="2400" dirty="0" err="1"/>
              <a:t>Erbaa</a:t>
            </a:r>
            <a:r>
              <a:rPr lang="de-DE" sz="2400" dirty="0"/>
              <a:t> </a:t>
            </a:r>
            <a:r>
              <a:rPr lang="de-DE" sz="2400" dirty="0" err="1"/>
              <a:t>civarındaki</a:t>
            </a:r>
            <a:r>
              <a:rPr lang="de-DE" sz="2400" dirty="0"/>
              <a:t> </a:t>
            </a:r>
            <a:r>
              <a:rPr lang="de-DE" sz="2400" b="1" i="1" dirty="0" err="1">
                <a:solidFill>
                  <a:srgbClr val="FF0000"/>
                </a:solidFill>
              </a:rPr>
              <a:t>Cedrus</a:t>
            </a:r>
            <a:r>
              <a:rPr lang="de-DE" sz="2400" b="1" i="1" dirty="0">
                <a:solidFill>
                  <a:srgbClr val="FF0000"/>
                </a:solidFill>
              </a:rPr>
              <a:t> </a:t>
            </a:r>
            <a:r>
              <a:rPr lang="de-DE" sz="2400" b="1" i="1" dirty="0" err="1">
                <a:solidFill>
                  <a:srgbClr val="FF0000"/>
                </a:solidFill>
              </a:rPr>
              <a:t>libani</a:t>
            </a:r>
            <a:r>
              <a:rPr lang="de-DE" sz="2400" b="1" dirty="0">
                <a:solidFill>
                  <a:srgbClr val="FF0000"/>
                </a:solidFill>
              </a:rPr>
              <a:t> </a:t>
            </a:r>
            <a:r>
              <a:rPr lang="de-DE" sz="2400" dirty="0" err="1"/>
              <a:t>topluluğuda</a:t>
            </a:r>
            <a:r>
              <a:rPr lang="de-DE" sz="2400" dirty="0"/>
              <a:t> </a:t>
            </a:r>
            <a:r>
              <a:rPr lang="de-DE" sz="2400" dirty="0" err="1"/>
              <a:t>bir</a:t>
            </a:r>
            <a:r>
              <a:rPr lang="de-DE" sz="2400" dirty="0"/>
              <a:t> </a:t>
            </a:r>
            <a:r>
              <a:rPr lang="de-DE" sz="2400" dirty="0" err="1"/>
              <a:t>diğer</a:t>
            </a:r>
            <a:r>
              <a:rPr lang="de-DE" sz="2400" dirty="0"/>
              <a:t> Akdeniz </a:t>
            </a:r>
            <a:r>
              <a:rPr lang="de-DE" sz="2400" dirty="0" err="1"/>
              <a:t>enklavıdır</a:t>
            </a:r>
            <a:r>
              <a:rPr lang="de-DE" sz="2400" dirty="0"/>
              <a:t>.</a:t>
            </a:r>
            <a:endParaRPr lang="tr-TR" sz="2400" dirty="0"/>
          </a:p>
          <a:p>
            <a:pPr algn="just"/>
            <a:endParaRPr lang="tr-TR" sz="2400" dirty="0"/>
          </a:p>
        </p:txBody>
      </p:sp>
    </p:spTree>
    <p:extLst>
      <p:ext uri="{BB962C8B-B14F-4D97-AF65-F5344CB8AC3E}">
        <p14:creationId xmlns:p14="http://schemas.microsoft.com/office/powerpoint/2010/main" val="3118125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03512" y="1052736"/>
            <a:ext cx="8507288" cy="5043264"/>
          </a:xfrm>
        </p:spPr>
        <p:txBody>
          <a:bodyPr/>
          <a:lstStyle/>
          <a:p>
            <a:pPr algn="just"/>
            <a:r>
              <a:rPr lang="de-DE" dirty="0" err="1" smtClean="0"/>
              <a:t>Bu</a:t>
            </a:r>
            <a:r>
              <a:rPr lang="de-DE" dirty="0" smtClean="0"/>
              <a:t> </a:t>
            </a:r>
            <a:r>
              <a:rPr lang="de-DE" dirty="0" err="1" smtClean="0"/>
              <a:t>bölgenin</a:t>
            </a:r>
            <a:r>
              <a:rPr lang="de-DE" dirty="0" smtClean="0"/>
              <a:t> </a:t>
            </a:r>
            <a:r>
              <a:rPr lang="de-DE" dirty="0" err="1" smtClean="0"/>
              <a:t>daha</a:t>
            </a:r>
            <a:r>
              <a:rPr lang="de-DE" dirty="0" smtClean="0"/>
              <a:t> </a:t>
            </a:r>
            <a:r>
              <a:rPr lang="de-DE" dirty="0" err="1" smtClean="0"/>
              <a:t>yukarı</a:t>
            </a:r>
            <a:r>
              <a:rPr lang="de-DE" dirty="0" smtClean="0"/>
              <a:t> </a:t>
            </a:r>
            <a:r>
              <a:rPr lang="de-DE" dirty="0" err="1" smtClean="0"/>
              <a:t>kesimlerinde</a:t>
            </a:r>
            <a:r>
              <a:rPr lang="de-DE" dirty="0" smtClean="0"/>
              <a:t> (</a:t>
            </a:r>
            <a:r>
              <a:rPr lang="de-DE" b="1" dirty="0" smtClean="0">
                <a:solidFill>
                  <a:srgbClr val="7030A0"/>
                </a:solidFill>
              </a:rPr>
              <a:t>1500-2500 m. </a:t>
            </a:r>
            <a:r>
              <a:rPr lang="de-DE" b="1" dirty="0" err="1" smtClean="0">
                <a:solidFill>
                  <a:srgbClr val="7030A0"/>
                </a:solidFill>
              </a:rPr>
              <a:t>arası</a:t>
            </a:r>
            <a:r>
              <a:rPr lang="de-DE" dirty="0" smtClean="0"/>
              <a:t>) </a:t>
            </a:r>
            <a:r>
              <a:rPr lang="de-DE" dirty="0" err="1" smtClean="0"/>
              <a:t>ise</a:t>
            </a:r>
            <a:r>
              <a:rPr lang="de-DE" dirty="0" smtClean="0"/>
              <a:t> </a:t>
            </a:r>
            <a:r>
              <a:rPr lang="de-DE" dirty="0" err="1" smtClean="0"/>
              <a:t>daha</a:t>
            </a:r>
            <a:r>
              <a:rPr lang="de-DE" dirty="0" smtClean="0"/>
              <a:t> </a:t>
            </a:r>
            <a:r>
              <a:rPr lang="de-DE" b="1" dirty="0" err="1" smtClean="0">
                <a:solidFill>
                  <a:srgbClr val="7030A0"/>
                </a:solidFill>
              </a:rPr>
              <a:t>çok</a:t>
            </a:r>
            <a:r>
              <a:rPr lang="de-DE" b="1" dirty="0" smtClean="0">
                <a:solidFill>
                  <a:srgbClr val="7030A0"/>
                </a:solidFill>
              </a:rPr>
              <a:t>  </a:t>
            </a:r>
            <a:r>
              <a:rPr lang="de-DE" b="1" dirty="0" err="1" smtClean="0">
                <a:solidFill>
                  <a:srgbClr val="7030A0"/>
                </a:solidFill>
              </a:rPr>
              <a:t>iğne</a:t>
            </a:r>
            <a:r>
              <a:rPr lang="de-DE" b="1" dirty="0" smtClean="0">
                <a:solidFill>
                  <a:srgbClr val="7030A0"/>
                </a:solidFill>
              </a:rPr>
              <a:t> </a:t>
            </a:r>
            <a:r>
              <a:rPr lang="de-DE" b="1" dirty="0" err="1" smtClean="0">
                <a:solidFill>
                  <a:srgbClr val="7030A0"/>
                </a:solidFill>
              </a:rPr>
              <a:t>yapraklı</a:t>
            </a:r>
            <a:r>
              <a:rPr lang="de-DE" b="1" dirty="0" smtClean="0">
                <a:solidFill>
                  <a:srgbClr val="7030A0"/>
                </a:solidFill>
              </a:rPr>
              <a:t> </a:t>
            </a:r>
            <a:r>
              <a:rPr lang="de-DE" b="1" dirty="0" err="1" smtClean="0">
                <a:solidFill>
                  <a:srgbClr val="7030A0"/>
                </a:solidFill>
              </a:rPr>
              <a:t>orman</a:t>
            </a:r>
            <a:r>
              <a:rPr lang="de-DE" b="1" dirty="0" smtClean="0">
                <a:solidFill>
                  <a:srgbClr val="7030A0"/>
                </a:solidFill>
              </a:rPr>
              <a:t> </a:t>
            </a:r>
            <a:r>
              <a:rPr lang="de-DE" b="1" dirty="0" err="1" smtClean="0">
                <a:solidFill>
                  <a:srgbClr val="7030A0"/>
                </a:solidFill>
              </a:rPr>
              <a:t>formasyonları</a:t>
            </a:r>
            <a:r>
              <a:rPr lang="de-DE" b="1" dirty="0" smtClean="0">
                <a:solidFill>
                  <a:srgbClr val="7030A0"/>
                </a:solidFill>
              </a:rPr>
              <a:t> </a:t>
            </a:r>
            <a:r>
              <a:rPr lang="de-DE" dirty="0" err="1" smtClean="0"/>
              <a:t>yaygındır</a:t>
            </a:r>
            <a:r>
              <a:rPr lang="de-DE" dirty="0" smtClean="0"/>
              <a:t>. </a:t>
            </a:r>
            <a:endParaRPr lang="tr-TR" dirty="0" smtClean="0"/>
          </a:p>
          <a:p>
            <a:pPr algn="just"/>
            <a:endParaRPr lang="tr-TR" dirty="0" smtClean="0"/>
          </a:p>
          <a:p>
            <a:pPr algn="just"/>
            <a:r>
              <a:rPr lang="de-DE" dirty="0" err="1" smtClean="0"/>
              <a:t>Bu</a:t>
            </a:r>
            <a:r>
              <a:rPr lang="de-DE" dirty="0" smtClean="0"/>
              <a:t> </a:t>
            </a:r>
            <a:r>
              <a:rPr lang="de-DE" dirty="0" err="1" smtClean="0"/>
              <a:t>formasyonların</a:t>
            </a:r>
            <a:r>
              <a:rPr lang="de-DE" dirty="0" smtClean="0"/>
              <a:t> </a:t>
            </a:r>
            <a:r>
              <a:rPr lang="de-DE" dirty="0" err="1" smtClean="0"/>
              <a:t>yaygın</a:t>
            </a:r>
            <a:r>
              <a:rPr lang="de-DE" dirty="0" smtClean="0"/>
              <a:t> </a:t>
            </a:r>
            <a:r>
              <a:rPr lang="de-DE" dirty="0" err="1" smtClean="0"/>
              <a:t>ağaçları</a:t>
            </a:r>
            <a:r>
              <a:rPr lang="de-DE" dirty="0" smtClean="0"/>
              <a:t> </a:t>
            </a:r>
            <a:r>
              <a:rPr lang="de-DE" dirty="0" err="1" smtClean="0"/>
              <a:t>ise</a:t>
            </a:r>
            <a:r>
              <a:rPr lang="de-DE" dirty="0" smtClean="0"/>
              <a:t>  </a:t>
            </a:r>
            <a:r>
              <a:rPr lang="de-DE" b="1" i="1" dirty="0" err="1" smtClean="0">
                <a:solidFill>
                  <a:srgbClr val="FF0000"/>
                </a:solidFill>
              </a:rPr>
              <a:t>Pinus</a:t>
            </a:r>
            <a:r>
              <a:rPr lang="de-DE" b="1" i="1" dirty="0" smtClean="0">
                <a:solidFill>
                  <a:srgbClr val="FF0000"/>
                </a:solidFill>
              </a:rPr>
              <a:t> </a:t>
            </a:r>
            <a:r>
              <a:rPr lang="de-DE" b="1" i="1" dirty="0" err="1" smtClean="0">
                <a:solidFill>
                  <a:srgbClr val="FF0000"/>
                </a:solidFill>
              </a:rPr>
              <a:t>sylvestris</a:t>
            </a:r>
            <a:r>
              <a:rPr lang="de-DE" b="1" dirty="0" smtClean="0">
                <a:solidFill>
                  <a:srgbClr val="FF0000"/>
                </a:solidFill>
              </a:rPr>
              <a:t> </a:t>
            </a:r>
            <a:r>
              <a:rPr lang="de-DE" dirty="0" smtClean="0"/>
              <a:t>(</a:t>
            </a:r>
            <a:r>
              <a:rPr lang="de-DE" dirty="0" err="1" smtClean="0"/>
              <a:t>Sarıçam</a:t>
            </a:r>
            <a:r>
              <a:rPr lang="de-DE" dirty="0" smtClean="0"/>
              <a:t>), </a:t>
            </a:r>
            <a:r>
              <a:rPr lang="de-DE" b="1" i="1" dirty="0" err="1" smtClean="0">
                <a:solidFill>
                  <a:srgbClr val="FF0000"/>
                </a:solidFill>
              </a:rPr>
              <a:t>Picea</a:t>
            </a:r>
            <a:r>
              <a:rPr lang="de-DE" b="1" i="1" dirty="0" smtClean="0">
                <a:solidFill>
                  <a:srgbClr val="FF0000"/>
                </a:solidFill>
              </a:rPr>
              <a:t> </a:t>
            </a:r>
            <a:r>
              <a:rPr lang="de-DE" b="1" i="1" dirty="0" err="1" smtClean="0">
                <a:solidFill>
                  <a:srgbClr val="FF0000"/>
                </a:solidFill>
              </a:rPr>
              <a:t>orientalis</a:t>
            </a:r>
            <a:r>
              <a:rPr lang="de-DE" b="1" dirty="0" smtClean="0">
                <a:solidFill>
                  <a:srgbClr val="FF0000"/>
                </a:solidFill>
              </a:rPr>
              <a:t> </a:t>
            </a:r>
            <a:r>
              <a:rPr lang="de-DE" dirty="0" smtClean="0"/>
              <a:t>(</a:t>
            </a:r>
            <a:r>
              <a:rPr lang="de-DE" dirty="0" err="1" smtClean="0"/>
              <a:t>Doğu</a:t>
            </a:r>
            <a:r>
              <a:rPr lang="de-DE" dirty="0" smtClean="0"/>
              <a:t> </a:t>
            </a:r>
            <a:r>
              <a:rPr lang="de-DE" dirty="0" err="1" smtClean="0"/>
              <a:t>ladini</a:t>
            </a:r>
            <a:r>
              <a:rPr lang="de-DE" dirty="0" smtClean="0"/>
              <a:t>, </a:t>
            </a:r>
            <a:r>
              <a:rPr lang="de-DE" dirty="0" err="1" smtClean="0"/>
              <a:t>özellikle</a:t>
            </a:r>
            <a:r>
              <a:rPr lang="de-DE" dirty="0" smtClean="0"/>
              <a:t> </a:t>
            </a:r>
            <a:r>
              <a:rPr lang="de-DE" dirty="0" err="1" smtClean="0"/>
              <a:t>doğu</a:t>
            </a:r>
            <a:r>
              <a:rPr lang="de-DE" dirty="0" smtClean="0"/>
              <a:t> Karadeniz), </a:t>
            </a:r>
            <a:r>
              <a:rPr lang="de-DE" b="1" i="1" dirty="0" err="1" smtClean="0">
                <a:solidFill>
                  <a:srgbClr val="FF0000"/>
                </a:solidFill>
              </a:rPr>
              <a:t>Abies</a:t>
            </a:r>
            <a:r>
              <a:rPr lang="de-DE" b="1" i="1" dirty="0" smtClean="0">
                <a:solidFill>
                  <a:srgbClr val="FF0000"/>
                </a:solidFill>
              </a:rPr>
              <a:t> </a:t>
            </a:r>
            <a:r>
              <a:rPr lang="de-DE" b="1" i="1" dirty="0" err="1" smtClean="0">
                <a:solidFill>
                  <a:srgbClr val="FF0000"/>
                </a:solidFill>
              </a:rPr>
              <a:t>nordmanniana</a:t>
            </a:r>
            <a:r>
              <a:rPr lang="de-DE" b="1" i="1" dirty="0" smtClean="0">
                <a:solidFill>
                  <a:srgbClr val="FF0000"/>
                </a:solidFill>
              </a:rPr>
              <a:t> </a:t>
            </a:r>
            <a:r>
              <a:rPr lang="de-DE" b="1" i="1" dirty="0" err="1" smtClean="0">
                <a:solidFill>
                  <a:srgbClr val="FF0000"/>
                </a:solidFill>
              </a:rPr>
              <a:t>ssp</a:t>
            </a:r>
            <a:r>
              <a:rPr lang="de-DE" b="1" i="1" dirty="0" smtClean="0">
                <a:solidFill>
                  <a:srgbClr val="FF0000"/>
                </a:solidFill>
              </a:rPr>
              <a:t>. </a:t>
            </a:r>
            <a:r>
              <a:rPr lang="de-DE" b="1" i="1" dirty="0" err="1" smtClean="0">
                <a:solidFill>
                  <a:srgbClr val="FF0000"/>
                </a:solidFill>
              </a:rPr>
              <a:t>nordmanniana</a:t>
            </a:r>
            <a:r>
              <a:rPr lang="de-DE" b="1" dirty="0" smtClean="0">
                <a:solidFill>
                  <a:srgbClr val="FF0000"/>
                </a:solidFill>
              </a:rPr>
              <a:t> </a:t>
            </a:r>
            <a:r>
              <a:rPr lang="de-DE" dirty="0" smtClean="0"/>
              <a:t>(</a:t>
            </a:r>
            <a:r>
              <a:rPr lang="tr-TR" dirty="0" err="1" smtClean="0"/>
              <a:t>G</a:t>
            </a:r>
            <a:r>
              <a:rPr lang="de-DE" dirty="0" err="1" smtClean="0"/>
              <a:t>öknar</a:t>
            </a:r>
            <a:r>
              <a:rPr lang="de-DE" dirty="0" smtClean="0"/>
              <a:t>, </a:t>
            </a:r>
            <a:r>
              <a:rPr lang="de-DE" dirty="0" err="1" smtClean="0"/>
              <a:t>özellikle</a:t>
            </a:r>
            <a:r>
              <a:rPr lang="de-DE" dirty="0" smtClean="0"/>
              <a:t> </a:t>
            </a:r>
            <a:r>
              <a:rPr lang="de-DE" dirty="0" err="1" smtClean="0"/>
              <a:t>orta</a:t>
            </a:r>
            <a:r>
              <a:rPr lang="de-DE" dirty="0" smtClean="0"/>
              <a:t> </a:t>
            </a:r>
            <a:r>
              <a:rPr lang="de-DE" dirty="0" err="1" smtClean="0"/>
              <a:t>ve</a:t>
            </a:r>
            <a:r>
              <a:rPr lang="de-DE" dirty="0" smtClean="0"/>
              <a:t> </a:t>
            </a:r>
            <a:r>
              <a:rPr lang="de-DE" dirty="0" err="1" smtClean="0"/>
              <a:t>doğu</a:t>
            </a:r>
            <a:r>
              <a:rPr lang="de-DE" dirty="0" smtClean="0"/>
              <a:t> Karadeniz), </a:t>
            </a:r>
            <a:r>
              <a:rPr lang="de-DE" b="1" i="1" dirty="0" err="1" smtClean="0">
                <a:solidFill>
                  <a:srgbClr val="FF0000"/>
                </a:solidFill>
              </a:rPr>
              <a:t>Abies</a:t>
            </a:r>
            <a:r>
              <a:rPr lang="de-DE" b="1" i="1" dirty="0" smtClean="0">
                <a:solidFill>
                  <a:srgbClr val="FF0000"/>
                </a:solidFill>
              </a:rPr>
              <a:t> </a:t>
            </a:r>
            <a:r>
              <a:rPr lang="de-DE" b="1" i="1" dirty="0" err="1" smtClean="0">
                <a:solidFill>
                  <a:srgbClr val="FF0000"/>
                </a:solidFill>
              </a:rPr>
              <a:t>nordmanniana</a:t>
            </a:r>
            <a:r>
              <a:rPr lang="de-DE" b="1" i="1" dirty="0" smtClean="0">
                <a:solidFill>
                  <a:srgbClr val="FF0000"/>
                </a:solidFill>
              </a:rPr>
              <a:t> </a:t>
            </a:r>
            <a:r>
              <a:rPr lang="de-DE" b="1" i="1" dirty="0" err="1" smtClean="0">
                <a:solidFill>
                  <a:srgbClr val="FF0000"/>
                </a:solidFill>
              </a:rPr>
              <a:t>ssp</a:t>
            </a:r>
            <a:r>
              <a:rPr lang="de-DE" b="1" i="1" dirty="0" smtClean="0">
                <a:solidFill>
                  <a:srgbClr val="FF0000"/>
                </a:solidFill>
              </a:rPr>
              <a:t>. </a:t>
            </a:r>
            <a:r>
              <a:rPr lang="de-DE" b="1" i="1" dirty="0" err="1" smtClean="0">
                <a:solidFill>
                  <a:srgbClr val="FF0000"/>
                </a:solidFill>
              </a:rPr>
              <a:t>bornmuelleriana</a:t>
            </a:r>
            <a:r>
              <a:rPr lang="de-DE" b="1" i="1" dirty="0" smtClean="0">
                <a:solidFill>
                  <a:srgbClr val="FF0000"/>
                </a:solidFill>
              </a:rPr>
              <a:t> </a:t>
            </a:r>
            <a:r>
              <a:rPr lang="de-DE" dirty="0" smtClean="0"/>
              <a:t>(</a:t>
            </a:r>
            <a:r>
              <a:rPr lang="de-DE" dirty="0" err="1" smtClean="0"/>
              <a:t>Köknar</a:t>
            </a:r>
            <a:r>
              <a:rPr lang="de-DE" dirty="0" smtClean="0"/>
              <a:t>, </a:t>
            </a:r>
            <a:r>
              <a:rPr lang="de-DE" dirty="0" err="1" smtClean="0"/>
              <a:t>özellikle</a:t>
            </a:r>
            <a:r>
              <a:rPr lang="de-DE" dirty="0" smtClean="0"/>
              <a:t> </a:t>
            </a:r>
            <a:r>
              <a:rPr lang="de-DE" dirty="0" err="1" smtClean="0"/>
              <a:t>batı</a:t>
            </a:r>
            <a:r>
              <a:rPr lang="de-DE" dirty="0" smtClean="0"/>
              <a:t> Karadeniz) </a:t>
            </a:r>
            <a:r>
              <a:rPr lang="de-DE" dirty="0" err="1" smtClean="0"/>
              <a:t>ve</a:t>
            </a:r>
            <a:r>
              <a:rPr lang="de-DE" dirty="0" smtClean="0"/>
              <a:t> </a:t>
            </a:r>
            <a:r>
              <a:rPr lang="de-DE" b="1" i="1" dirty="0" err="1" smtClean="0">
                <a:solidFill>
                  <a:srgbClr val="FF0000"/>
                </a:solidFill>
              </a:rPr>
              <a:t>Pinus</a:t>
            </a:r>
            <a:r>
              <a:rPr lang="de-DE" b="1" i="1" dirty="0" smtClean="0">
                <a:solidFill>
                  <a:srgbClr val="FF0000"/>
                </a:solidFill>
              </a:rPr>
              <a:t> </a:t>
            </a:r>
            <a:r>
              <a:rPr lang="de-DE" b="1" i="1" dirty="0" err="1" smtClean="0">
                <a:solidFill>
                  <a:srgbClr val="FF0000"/>
                </a:solidFill>
              </a:rPr>
              <a:t>nigra</a:t>
            </a:r>
            <a:r>
              <a:rPr lang="de-DE" b="1" i="1" dirty="0" smtClean="0">
                <a:solidFill>
                  <a:srgbClr val="FF0000"/>
                </a:solidFill>
              </a:rPr>
              <a:t> </a:t>
            </a:r>
            <a:r>
              <a:rPr lang="de-DE" b="1" i="1" dirty="0" err="1" smtClean="0">
                <a:solidFill>
                  <a:srgbClr val="FF0000"/>
                </a:solidFill>
              </a:rPr>
              <a:t>ssp</a:t>
            </a:r>
            <a:r>
              <a:rPr lang="de-DE" b="1" i="1" dirty="0" smtClean="0">
                <a:solidFill>
                  <a:srgbClr val="FF0000"/>
                </a:solidFill>
              </a:rPr>
              <a:t>. </a:t>
            </a:r>
            <a:r>
              <a:rPr lang="de-DE" b="1" i="1" dirty="0" err="1" smtClean="0">
                <a:solidFill>
                  <a:srgbClr val="FF0000"/>
                </a:solidFill>
              </a:rPr>
              <a:t>pallasiana</a:t>
            </a:r>
            <a:r>
              <a:rPr lang="de-DE" b="1" dirty="0" smtClean="0">
                <a:solidFill>
                  <a:srgbClr val="FF0000"/>
                </a:solidFill>
              </a:rPr>
              <a:t> </a:t>
            </a:r>
            <a:r>
              <a:rPr lang="de-DE" dirty="0" smtClean="0"/>
              <a:t>(</a:t>
            </a:r>
            <a:r>
              <a:rPr lang="de-DE" dirty="0" err="1" smtClean="0"/>
              <a:t>Karaçam</a:t>
            </a:r>
            <a:r>
              <a:rPr lang="de-DE" dirty="0" smtClean="0"/>
              <a:t>, </a:t>
            </a:r>
            <a:r>
              <a:rPr lang="de-DE" dirty="0" err="1" smtClean="0"/>
              <a:t>özellikle</a:t>
            </a:r>
            <a:r>
              <a:rPr lang="de-DE" dirty="0" smtClean="0"/>
              <a:t> </a:t>
            </a:r>
            <a:r>
              <a:rPr lang="de-DE" dirty="0" err="1" smtClean="0"/>
              <a:t>orta</a:t>
            </a:r>
            <a:r>
              <a:rPr lang="de-DE" dirty="0" smtClean="0"/>
              <a:t> </a:t>
            </a:r>
            <a:r>
              <a:rPr lang="de-DE" dirty="0" err="1" smtClean="0"/>
              <a:t>ve</a:t>
            </a:r>
            <a:r>
              <a:rPr lang="de-DE" dirty="0" smtClean="0"/>
              <a:t> </a:t>
            </a:r>
            <a:r>
              <a:rPr lang="de-DE" dirty="0" err="1" smtClean="0"/>
              <a:t>batı</a:t>
            </a:r>
            <a:r>
              <a:rPr lang="de-DE" dirty="0" smtClean="0"/>
              <a:t> Karadeniz)’</a:t>
            </a:r>
            <a:r>
              <a:rPr lang="de-DE" dirty="0" err="1" smtClean="0"/>
              <a:t>dır</a:t>
            </a:r>
            <a:r>
              <a:rPr lang="de-DE" dirty="0" smtClean="0"/>
              <a:t>. </a:t>
            </a:r>
            <a:r>
              <a:rPr lang="de-DE" dirty="0" err="1" smtClean="0"/>
              <a:t>Bunlar</a:t>
            </a:r>
            <a:r>
              <a:rPr lang="de-DE" dirty="0" smtClean="0"/>
              <a:t> </a:t>
            </a:r>
            <a:r>
              <a:rPr lang="de-DE" dirty="0" err="1" smtClean="0"/>
              <a:t>bazen</a:t>
            </a:r>
            <a:r>
              <a:rPr lang="de-DE" dirty="0" smtClean="0"/>
              <a:t> </a:t>
            </a:r>
            <a:r>
              <a:rPr lang="de-DE" dirty="0" err="1" smtClean="0"/>
              <a:t>saf</a:t>
            </a:r>
            <a:r>
              <a:rPr lang="de-DE" dirty="0" smtClean="0"/>
              <a:t> </a:t>
            </a:r>
            <a:r>
              <a:rPr lang="de-DE" dirty="0" err="1" smtClean="0"/>
              <a:t>bazen</a:t>
            </a:r>
            <a:r>
              <a:rPr lang="de-DE" dirty="0" smtClean="0"/>
              <a:t> de </a:t>
            </a:r>
            <a:r>
              <a:rPr lang="de-DE" dirty="0" err="1" smtClean="0"/>
              <a:t>karışık</a:t>
            </a:r>
            <a:r>
              <a:rPr lang="de-DE" dirty="0" smtClean="0"/>
              <a:t> </a:t>
            </a:r>
            <a:r>
              <a:rPr lang="de-DE" dirty="0" err="1" smtClean="0"/>
              <a:t>ormanlar</a:t>
            </a:r>
            <a:r>
              <a:rPr lang="de-DE" dirty="0" smtClean="0"/>
              <a:t> </a:t>
            </a:r>
            <a:r>
              <a:rPr lang="de-DE" dirty="0" err="1" smtClean="0"/>
              <a:t>oluştururlar</a:t>
            </a:r>
            <a:r>
              <a:rPr lang="de-DE" dirty="0" smtClean="0"/>
              <a:t>. </a:t>
            </a:r>
            <a:endParaRPr lang="tr-TR" dirty="0" smtClean="0"/>
          </a:p>
          <a:p>
            <a:pPr algn="just"/>
            <a:endParaRPr lang="tr-TR" dirty="0"/>
          </a:p>
        </p:txBody>
      </p:sp>
    </p:spTree>
    <p:extLst>
      <p:ext uri="{BB962C8B-B14F-4D97-AF65-F5344CB8AC3E}">
        <p14:creationId xmlns:p14="http://schemas.microsoft.com/office/powerpoint/2010/main" val="26983556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47528" y="1772816"/>
            <a:ext cx="8363272" cy="4572000"/>
          </a:xfrm>
        </p:spPr>
        <p:txBody>
          <a:bodyPr/>
          <a:lstStyle/>
          <a:p>
            <a:pPr algn="just" hangingPunct="0"/>
            <a:r>
              <a:rPr lang="de-DE" dirty="0" smtClean="0"/>
              <a:t>Karadeniz  </a:t>
            </a:r>
            <a:r>
              <a:rPr lang="de-DE" dirty="0" err="1" smtClean="0"/>
              <a:t>bölgesinin</a:t>
            </a:r>
            <a:r>
              <a:rPr lang="de-DE" dirty="0" smtClean="0"/>
              <a:t> </a:t>
            </a:r>
            <a:r>
              <a:rPr lang="de-DE" dirty="0" err="1" smtClean="0"/>
              <a:t>orman</a:t>
            </a:r>
            <a:r>
              <a:rPr lang="de-DE" dirty="0" smtClean="0"/>
              <a:t> </a:t>
            </a:r>
            <a:r>
              <a:rPr lang="de-DE" dirty="0" err="1" smtClean="0"/>
              <a:t>sınırının</a:t>
            </a:r>
            <a:r>
              <a:rPr lang="de-DE" dirty="0" smtClean="0"/>
              <a:t> </a:t>
            </a:r>
            <a:r>
              <a:rPr lang="de-DE" dirty="0" err="1" smtClean="0"/>
              <a:t>üstünde</a:t>
            </a:r>
            <a:r>
              <a:rPr lang="de-DE" dirty="0" smtClean="0"/>
              <a:t> </a:t>
            </a:r>
            <a:r>
              <a:rPr lang="de-DE" b="1" dirty="0" err="1" smtClean="0">
                <a:solidFill>
                  <a:srgbClr val="7030A0"/>
                </a:solidFill>
              </a:rPr>
              <a:t>yüksek</a:t>
            </a:r>
            <a:r>
              <a:rPr lang="de-DE" b="1" dirty="0" smtClean="0">
                <a:solidFill>
                  <a:srgbClr val="7030A0"/>
                </a:solidFill>
              </a:rPr>
              <a:t> </a:t>
            </a:r>
            <a:r>
              <a:rPr lang="de-DE" b="1" dirty="0" err="1" smtClean="0">
                <a:solidFill>
                  <a:srgbClr val="7030A0"/>
                </a:solidFill>
              </a:rPr>
              <a:t>dağ</a:t>
            </a:r>
            <a:r>
              <a:rPr lang="de-DE" b="1" dirty="0" smtClean="0">
                <a:solidFill>
                  <a:srgbClr val="7030A0"/>
                </a:solidFill>
              </a:rPr>
              <a:t> </a:t>
            </a:r>
            <a:r>
              <a:rPr lang="de-DE" b="1" dirty="0" err="1" smtClean="0">
                <a:solidFill>
                  <a:srgbClr val="7030A0"/>
                </a:solidFill>
              </a:rPr>
              <a:t>çayırları</a:t>
            </a:r>
            <a:r>
              <a:rPr lang="de-DE" dirty="0" smtClean="0"/>
              <a:t> </a:t>
            </a:r>
            <a:r>
              <a:rPr lang="de-DE" dirty="0" err="1" smtClean="0"/>
              <a:t>yer</a:t>
            </a:r>
            <a:r>
              <a:rPr lang="de-DE" dirty="0" smtClean="0"/>
              <a:t> </a:t>
            </a:r>
            <a:r>
              <a:rPr lang="de-DE" dirty="0" err="1" smtClean="0"/>
              <a:t>almaktadır</a:t>
            </a:r>
            <a:r>
              <a:rPr lang="de-DE" dirty="0" smtClean="0"/>
              <a:t>.  </a:t>
            </a:r>
            <a:r>
              <a:rPr lang="de-DE" dirty="0" err="1" smtClean="0"/>
              <a:t>Ancak</a:t>
            </a:r>
            <a:r>
              <a:rPr lang="de-DE" dirty="0" smtClean="0"/>
              <a:t> </a:t>
            </a:r>
            <a:r>
              <a:rPr lang="de-DE" dirty="0" err="1" smtClean="0"/>
              <a:t>bu</a:t>
            </a:r>
            <a:r>
              <a:rPr lang="de-DE" dirty="0" smtClean="0"/>
              <a:t> </a:t>
            </a:r>
            <a:r>
              <a:rPr lang="de-DE" dirty="0" err="1" smtClean="0"/>
              <a:t>çayırların</a:t>
            </a:r>
            <a:r>
              <a:rPr lang="de-DE" dirty="0" smtClean="0"/>
              <a:t> </a:t>
            </a:r>
            <a:r>
              <a:rPr lang="de-DE" dirty="0" err="1" smtClean="0"/>
              <a:t>floristik</a:t>
            </a:r>
            <a:r>
              <a:rPr lang="de-DE" dirty="0" smtClean="0"/>
              <a:t> </a:t>
            </a:r>
            <a:r>
              <a:rPr lang="de-DE" dirty="0" err="1" smtClean="0"/>
              <a:t>yapıları</a:t>
            </a:r>
            <a:r>
              <a:rPr lang="de-DE" dirty="0" smtClean="0"/>
              <a:t> </a:t>
            </a:r>
            <a:r>
              <a:rPr lang="de-DE" dirty="0" err="1" smtClean="0"/>
              <a:t>henüz</a:t>
            </a:r>
            <a:r>
              <a:rPr lang="de-DE" dirty="0" smtClean="0"/>
              <a:t> </a:t>
            </a:r>
            <a:r>
              <a:rPr lang="de-DE" dirty="0" err="1" smtClean="0"/>
              <a:t>iyi</a:t>
            </a:r>
            <a:r>
              <a:rPr lang="de-DE" dirty="0" smtClean="0"/>
              <a:t> </a:t>
            </a:r>
            <a:r>
              <a:rPr lang="de-DE" dirty="0" err="1" smtClean="0"/>
              <a:t>bilinmemektedir</a:t>
            </a:r>
            <a:r>
              <a:rPr lang="de-DE" dirty="0" smtClean="0"/>
              <a:t>.</a:t>
            </a:r>
            <a:endParaRPr lang="tr-TR" dirty="0" smtClean="0"/>
          </a:p>
          <a:p>
            <a:pPr algn="just" hangingPunct="0">
              <a:buNone/>
            </a:pPr>
            <a:endParaRPr lang="tr-TR" dirty="0" smtClean="0"/>
          </a:p>
          <a:p>
            <a:pPr algn="just" hangingPunct="0"/>
            <a:r>
              <a:rPr lang="de-DE" dirty="0" smtClean="0"/>
              <a:t>Karadeniz </a:t>
            </a:r>
            <a:r>
              <a:rPr lang="de-DE" dirty="0" err="1" smtClean="0"/>
              <a:t>bölgesinde</a:t>
            </a:r>
            <a:r>
              <a:rPr lang="de-DE" dirty="0" smtClean="0"/>
              <a:t> </a:t>
            </a:r>
            <a:r>
              <a:rPr lang="de-DE" dirty="0" err="1" smtClean="0"/>
              <a:t>yaygın</a:t>
            </a:r>
            <a:r>
              <a:rPr lang="de-DE" dirty="0" smtClean="0"/>
              <a:t> </a:t>
            </a:r>
            <a:r>
              <a:rPr lang="de-DE" dirty="0" err="1" smtClean="0"/>
              <a:t>olarak</a:t>
            </a:r>
            <a:r>
              <a:rPr lang="de-DE" dirty="0" smtClean="0"/>
              <a:t> </a:t>
            </a:r>
            <a:r>
              <a:rPr lang="de-DE" dirty="0" err="1" smtClean="0"/>
              <a:t>kültürü</a:t>
            </a:r>
            <a:r>
              <a:rPr lang="de-DE" dirty="0" smtClean="0"/>
              <a:t> </a:t>
            </a:r>
            <a:r>
              <a:rPr lang="de-DE" dirty="0" err="1" smtClean="0"/>
              <a:t>yapılan</a:t>
            </a:r>
            <a:r>
              <a:rPr lang="de-DE" dirty="0" smtClean="0"/>
              <a:t> </a:t>
            </a:r>
            <a:r>
              <a:rPr lang="de-DE" dirty="0" err="1" smtClean="0"/>
              <a:t>bitkiler</a:t>
            </a:r>
            <a:r>
              <a:rPr lang="de-DE" dirty="0" smtClean="0"/>
              <a:t> </a:t>
            </a:r>
            <a:r>
              <a:rPr lang="de-DE" dirty="0" err="1" smtClean="0"/>
              <a:t>şunlardır</a:t>
            </a:r>
            <a:r>
              <a:rPr lang="de-DE" dirty="0" smtClean="0"/>
              <a:t>;  </a:t>
            </a:r>
            <a:r>
              <a:rPr lang="de-DE" dirty="0" err="1" smtClean="0"/>
              <a:t>Mısır</a:t>
            </a:r>
            <a:r>
              <a:rPr lang="de-DE" dirty="0" smtClean="0"/>
              <a:t> (</a:t>
            </a:r>
            <a:r>
              <a:rPr lang="de-DE" b="1" i="1" dirty="0" smtClean="0">
                <a:solidFill>
                  <a:srgbClr val="FF0000"/>
                </a:solidFill>
              </a:rPr>
              <a:t>Zea </a:t>
            </a:r>
            <a:r>
              <a:rPr lang="de-DE" b="1" i="1" dirty="0" err="1" smtClean="0">
                <a:solidFill>
                  <a:srgbClr val="FF0000"/>
                </a:solidFill>
              </a:rPr>
              <a:t>mays</a:t>
            </a:r>
            <a:r>
              <a:rPr lang="de-DE" dirty="0" smtClean="0"/>
              <a:t>), </a:t>
            </a:r>
            <a:r>
              <a:rPr lang="de-DE" dirty="0" err="1" smtClean="0"/>
              <a:t>Fındık</a:t>
            </a:r>
            <a:r>
              <a:rPr lang="de-DE" dirty="0" smtClean="0"/>
              <a:t> (</a:t>
            </a:r>
            <a:r>
              <a:rPr lang="de-DE" b="1" i="1" dirty="0" err="1" smtClean="0">
                <a:solidFill>
                  <a:srgbClr val="FF0000"/>
                </a:solidFill>
              </a:rPr>
              <a:t>Corylus</a:t>
            </a:r>
            <a:r>
              <a:rPr lang="de-DE" b="1" i="1" dirty="0" smtClean="0">
                <a:solidFill>
                  <a:srgbClr val="FF0000"/>
                </a:solidFill>
              </a:rPr>
              <a:t> </a:t>
            </a:r>
            <a:r>
              <a:rPr lang="de-DE" b="1" i="1" dirty="0" err="1" smtClean="0">
                <a:solidFill>
                  <a:srgbClr val="FF0000"/>
                </a:solidFill>
              </a:rPr>
              <a:t>avellana</a:t>
            </a:r>
            <a:r>
              <a:rPr lang="de-DE" dirty="0" smtClean="0"/>
              <a:t>), </a:t>
            </a:r>
            <a:r>
              <a:rPr lang="de-DE" dirty="0" err="1" smtClean="0"/>
              <a:t>Çay</a:t>
            </a:r>
            <a:r>
              <a:rPr lang="de-DE" dirty="0" smtClean="0"/>
              <a:t> (</a:t>
            </a:r>
            <a:r>
              <a:rPr lang="de-DE" b="1" i="1" dirty="0" err="1" smtClean="0">
                <a:solidFill>
                  <a:srgbClr val="FF0000"/>
                </a:solidFill>
              </a:rPr>
              <a:t>Camelina</a:t>
            </a:r>
            <a:r>
              <a:rPr lang="de-DE" b="1" i="1" dirty="0" smtClean="0">
                <a:solidFill>
                  <a:srgbClr val="FF0000"/>
                </a:solidFill>
              </a:rPr>
              <a:t> </a:t>
            </a:r>
            <a:r>
              <a:rPr lang="de-DE" b="1" i="1" dirty="0" err="1" smtClean="0">
                <a:solidFill>
                  <a:srgbClr val="FF0000"/>
                </a:solidFill>
              </a:rPr>
              <a:t>sinensis</a:t>
            </a:r>
            <a:r>
              <a:rPr lang="de-DE" dirty="0" smtClean="0"/>
              <a:t>) Karadeniz </a:t>
            </a:r>
            <a:r>
              <a:rPr lang="de-DE" dirty="0" err="1" smtClean="0"/>
              <a:t>Hurması</a:t>
            </a:r>
            <a:r>
              <a:rPr lang="de-DE" dirty="0" smtClean="0"/>
              <a:t> (</a:t>
            </a:r>
            <a:r>
              <a:rPr lang="de-DE" b="1" i="1" dirty="0" err="1" smtClean="0">
                <a:solidFill>
                  <a:srgbClr val="FF0000"/>
                </a:solidFill>
              </a:rPr>
              <a:t>Diospyros</a:t>
            </a:r>
            <a:r>
              <a:rPr lang="de-DE" b="1" i="1" dirty="0" smtClean="0">
                <a:solidFill>
                  <a:srgbClr val="FF0000"/>
                </a:solidFill>
              </a:rPr>
              <a:t> </a:t>
            </a:r>
            <a:r>
              <a:rPr lang="de-DE" b="1" i="1" dirty="0" err="1" smtClean="0">
                <a:solidFill>
                  <a:srgbClr val="FF0000"/>
                </a:solidFill>
              </a:rPr>
              <a:t>lotus</a:t>
            </a:r>
            <a:r>
              <a:rPr lang="de-DE" dirty="0" smtClean="0"/>
              <a:t>).</a:t>
            </a:r>
            <a:endParaRPr lang="tr-TR" dirty="0" smtClean="0"/>
          </a:p>
          <a:p>
            <a:pPr algn="just"/>
            <a:endParaRPr lang="tr-TR" dirty="0"/>
          </a:p>
        </p:txBody>
      </p:sp>
    </p:spTree>
    <p:extLst>
      <p:ext uri="{BB962C8B-B14F-4D97-AF65-F5344CB8AC3E}">
        <p14:creationId xmlns:p14="http://schemas.microsoft.com/office/powerpoint/2010/main" val="6146883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81200" y="1268760"/>
            <a:ext cx="8219256" cy="4827240"/>
          </a:xfrm>
        </p:spPr>
        <p:txBody>
          <a:bodyPr/>
          <a:lstStyle/>
          <a:p>
            <a:pPr algn="ctr" hangingPunct="0">
              <a:buNone/>
            </a:pPr>
            <a:r>
              <a:rPr lang="de-DE" b="1" dirty="0" smtClean="0">
                <a:solidFill>
                  <a:srgbClr val="7030A0"/>
                </a:solidFill>
              </a:rPr>
              <a:t>1.2.2. Akdeniz </a:t>
            </a:r>
            <a:r>
              <a:rPr lang="de-DE" b="1" dirty="0" err="1" smtClean="0">
                <a:solidFill>
                  <a:srgbClr val="7030A0"/>
                </a:solidFill>
              </a:rPr>
              <a:t>Bitki</a:t>
            </a:r>
            <a:r>
              <a:rPr lang="de-DE" b="1" dirty="0" smtClean="0">
                <a:solidFill>
                  <a:srgbClr val="7030A0"/>
                </a:solidFill>
              </a:rPr>
              <a:t> </a:t>
            </a:r>
            <a:r>
              <a:rPr lang="de-DE" b="1" dirty="0" err="1" smtClean="0">
                <a:solidFill>
                  <a:srgbClr val="7030A0"/>
                </a:solidFill>
              </a:rPr>
              <a:t>Coğrafyası</a:t>
            </a:r>
            <a:r>
              <a:rPr lang="de-DE" b="1" dirty="0" smtClean="0">
                <a:solidFill>
                  <a:srgbClr val="7030A0"/>
                </a:solidFill>
              </a:rPr>
              <a:t>  </a:t>
            </a:r>
            <a:r>
              <a:rPr lang="de-DE" b="1" dirty="0" err="1" smtClean="0">
                <a:solidFill>
                  <a:srgbClr val="7030A0"/>
                </a:solidFill>
              </a:rPr>
              <a:t>Bölgesi</a:t>
            </a:r>
            <a:r>
              <a:rPr lang="de-DE" b="1" dirty="0" smtClean="0">
                <a:solidFill>
                  <a:srgbClr val="7030A0"/>
                </a:solidFill>
              </a:rPr>
              <a:t>:</a:t>
            </a:r>
            <a:endParaRPr lang="tr-TR" b="1" dirty="0" smtClean="0">
              <a:solidFill>
                <a:srgbClr val="7030A0"/>
              </a:solidFill>
            </a:endParaRPr>
          </a:p>
          <a:p>
            <a:pPr algn="just" hangingPunct="0">
              <a:buNone/>
            </a:pPr>
            <a:endParaRPr lang="tr-TR" dirty="0" smtClean="0"/>
          </a:p>
          <a:p>
            <a:pPr algn="just" hangingPunct="0"/>
            <a:r>
              <a:rPr lang="de-DE" dirty="0" err="1" smtClean="0"/>
              <a:t>Genel</a:t>
            </a:r>
            <a:r>
              <a:rPr lang="de-DE" dirty="0" smtClean="0"/>
              <a:t> </a:t>
            </a:r>
            <a:r>
              <a:rPr lang="de-DE" dirty="0" err="1" smtClean="0"/>
              <a:t>olarak</a:t>
            </a:r>
            <a:r>
              <a:rPr lang="de-DE" dirty="0" smtClean="0"/>
              <a:t> </a:t>
            </a:r>
            <a:r>
              <a:rPr lang="de-DE" dirty="0" err="1" smtClean="0"/>
              <a:t>kuzey</a:t>
            </a:r>
            <a:r>
              <a:rPr lang="de-DE" dirty="0" smtClean="0"/>
              <a:t> </a:t>
            </a:r>
            <a:r>
              <a:rPr lang="de-DE" dirty="0" err="1" smtClean="0"/>
              <a:t>Afrika’nın</a:t>
            </a:r>
            <a:r>
              <a:rPr lang="de-DE" dirty="0" smtClean="0"/>
              <a:t> </a:t>
            </a:r>
            <a:r>
              <a:rPr lang="de-DE" dirty="0" err="1" smtClean="0"/>
              <a:t>çok</a:t>
            </a:r>
            <a:r>
              <a:rPr lang="de-DE" dirty="0" smtClean="0"/>
              <a:t> </a:t>
            </a:r>
            <a:r>
              <a:rPr lang="de-DE" dirty="0" err="1" smtClean="0"/>
              <a:t>kurak</a:t>
            </a:r>
            <a:r>
              <a:rPr lang="de-DE" dirty="0" smtClean="0"/>
              <a:t> </a:t>
            </a:r>
            <a:r>
              <a:rPr lang="de-DE" dirty="0" err="1" smtClean="0"/>
              <a:t>yerleri</a:t>
            </a:r>
            <a:r>
              <a:rPr lang="de-DE" dirty="0" smtClean="0"/>
              <a:t> </a:t>
            </a:r>
            <a:r>
              <a:rPr lang="de-DE" dirty="0" err="1" smtClean="0"/>
              <a:t>hariç</a:t>
            </a:r>
            <a:r>
              <a:rPr lang="de-DE" dirty="0" smtClean="0"/>
              <a:t> </a:t>
            </a:r>
            <a:r>
              <a:rPr lang="de-DE" dirty="0" err="1" smtClean="0"/>
              <a:t>bütün</a:t>
            </a:r>
            <a:r>
              <a:rPr lang="de-DE" dirty="0" smtClean="0"/>
              <a:t> Akdeniz </a:t>
            </a:r>
            <a:r>
              <a:rPr lang="de-DE" dirty="0" err="1" smtClean="0"/>
              <a:t>kıyıları</a:t>
            </a:r>
            <a:r>
              <a:rPr lang="de-DE" dirty="0" smtClean="0"/>
              <a:t> </a:t>
            </a:r>
            <a:r>
              <a:rPr lang="de-DE" dirty="0" err="1" smtClean="0"/>
              <a:t>bu</a:t>
            </a:r>
            <a:r>
              <a:rPr lang="de-DE" dirty="0" smtClean="0"/>
              <a:t> </a:t>
            </a:r>
            <a:r>
              <a:rPr lang="de-DE" dirty="0" err="1" smtClean="0"/>
              <a:t>bölgeye</a:t>
            </a:r>
            <a:r>
              <a:rPr lang="de-DE" dirty="0" smtClean="0"/>
              <a:t> </a:t>
            </a:r>
            <a:r>
              <a:rPr lang="de-DE" dirty="0" err="1" smtClean="0"/>
              <a:t>girer</a:t>
            </a:r>
            <a:r>
              <a:rPr lang="de-DE" dirty="0" smtClean="0"/>
              <a:t>.</a:t>
            </a:r>
            <a:endParaRPr lang="tr-TR" dirty="0" smtClean="0"/>
          </a:p>
          <a:p>
            <a:pPr algn="just" hangingPunct="0">
              <a:buNone/>
            </a:pPr>
            <a:endParaRPr lang="tr-TR" dirty="0" smtClean="0"/>
          </a:p>
          <a:p>
            <a:pPr algn="just" hangingPunct="0"/>
            <a:r>
              <a:rPr lang="tr-TR" dirty="0" smtClean="0"/>
              <a:t>İ</a:t>
            </a:r>
            <a:r>
              <a:rPr lang="de-DE" dirty="0" err="1" smtClean="0"/>
              <a:t>talya</a:t>
            </a:r>
            <a:r>
              <a:rPr lang="de-DE" dirty="0" smtClean="0"/>
              <a:t> </a:t>
            </a:r>
            <a:r>
              <a:rPr lang="de-DE" dirty="0" err="1" smtClean="0"/>
              <a:t>sınır</a:t>
            </a:r>
            <a:r>
              <a:rPr lang="de-DE" dirty="0" smtClean="0"/>
              <a:t> </a:t>
            </a:r>
            <a:r>
              <a:rPr lang="de-DE" dirty="0" err="1" smtClean="0"/>
              <a:t>kabul</a:t>
            </a:r>
            <a:r>
              <a:rPr lang="de-DE" dirty="0" smtClean="0"/>
              <a:t> </a:t>
            </a:r>
            <a:r>
              <a:rPr lang="de-DE" dirty="0" err="1" smtClean="0"/>
              <a:t>edilirse</a:t>
            </a:r>
            <a:r>
              <a:rPr lang="de-DE" dirty="0" smtClean="0"/>
              <a:t> </a:t>
            </a:r>
            <a:r>
              <a:rPr lang="de-DE" dirty="0" err="1" smtClean="0"/>
              <a:t>bu</a:t>
            </a:r>
            <a:r>
              <a:rPr lang="de-DE" dirty="0" smtClean="0"/>
              <a:t> </a:t>
            </a:r>
            <a:r>
              <a:rPr lang="de-DE" dirty="0" err="1" smtClean="0"/>
              <a:t>bölge</a:t>
            </a:r>
            <a:r>
              <a:rPr lang="de-DE" dirty="0" smtClean="0"/>
              <a:t> </a:t>
            </a:r>
            <a:r>
              <a:rPr lang="de-DE" dirty="0" err="1" smtClean="0"/>
              <a:t>iki</a:t>
            </a:r>
            <a:r>
              <a:rPr lang="de-DE" dirty="0" smtClean="0"/>
              <a:t> </a:t>
            </a:r>
            <a:r>
              <a:rPr lang="de-DE" dirty="0" err="1" smtClean="0"/>
              <a:t>provense</a:t>
            </a:r>
            <a:r>
              <a:rPr lang="de-DE" dirty="0" smtClean="0"/>
              <a:t> </a:t>
            </a:r>
            <a:r>
              <a:rPr lang="de-DE" dirty="0" err="1" smtClean="0"/>
              <a:t>ayrılır</a:t>
            </a:r>
            <a:r>
              <a:rPr lang="de-DE" dirty="0" smtClean="0"/>
              <a:t>. </a:t>
            </a:r>
            <a:r>
              <a:rPr lang="de-DE" dirty="0" err="1" smtClean="0"/>
              <a:t>Bunlardan</a:t>
            </a:r>
            <a:r>
              <a:rPr lang="de-DE" dirty="0" smtClean="0"/>
              <a:t> </a:t>
            </a:r>
            <a:r>
              <a:rPr lang="de-DE" dirty="0" err="1" smtClean="0"/>
              <a:t>birisi</a:t>
            </a:r>
            <a:r>
              <a:rPr lang="de-DE" dirty="0" smtClean="0"/>
              <a:t> </a:t>
            </a:r>
            <a:r>
              <a:rPr lang="de-DE" dirty="0" err="1" smtClean="0"/>
              <a:t>Italya’nın</a:t>
            </a:r>
            <a:r>
              <a:rPr lang="de-DE" dirty="0" smtClean="0"/>
              <a:t> </a:t>
            </a:r>
            <a:r>
              <a:rPr lang="de-DE" dirty="0" err="1" smtClean="0"/>
              <a:t>doğusundan</a:t>
            </a:r>
            <a:r>
              <a:rPr lang="de-DE" dirty="0" smtClean="0"/>
              <a:t> </a:t>
            </a:r>
            <a:r>
              <a:rPr lang="de-DE" dirty="0" err="1" smtClean="0"/>
              <a:t>başlayan</a:t>
            </a:r>
            <a:r>
              <a:rPr lang="de-DE" dirty="0" smtClean="0"/>
              <a:t> </a:t>
            </a:r>
            <a:r>
              <a:rPr lang="de-DE" dirty="0" err="1" smtClean="0"/>
              <a:t>ve</a:t>
            </a:r>
            <a:r>
              <a:rPr lang="de-DE" dirty="0" smtClean="0"/>
              <a:t> </a:t>
            </a:r>
            <a:r>
              <a:rPr lang="de-DE" dirty="0" err="1" smtClean="0"/>
              <a:t>yurdumuzu</a:t>
            </a:r>
            <a:r>
              <a:rPr lang="de-DE" dirty="0" smtClean="0"/>
              <a:t> da </a:t>
            </a:r>
            <a:r>
              <a:rPr lang="de-DE" dirty="0" err="1" smtClean="0"/>
              <a:t>içine</a:t>
            </a:r>
            <a:r>
              <a:rPr lang="de-DE" dirty="0" smtClean="0"/>
              <a:t> </a:t>
            </a:r>
            <a:r>
              <a:rPr lang="de-DE" dirty="0" err="1" smtClean="0"/>
              <a:t>alan</a:t>
            </a:r>
            <a:r>
              <a:rPr lang="de-DE" dirty="0" smtClean="0"/>
              <a:t> </a:t>
            </a:r>
            <a:r>
              <a:rPr lang="de-DE" b="1" dirty="0" err="1" smtClean="0">
                <a:solidFill>
                  <a:srgbClr val="FF0000"/>
                </a:solidFill>
              </a:rPr>
              <a:t>Doğu</a:t>
            </a:r>
            <a:r>
              <a:rPr lang="de-DE" b="1" dirty="0" smtClean="0">
                <a:solidFill>
                  <a:srgbClr val="FF0000"/>
                </a:solidFill>
              </a:rPr>
              <a:t> Akdeniz</a:t>
            </a:r>
            <a:r>
              <a:rPr lang="de-DE" dirty="0" smtClean="0"/>
              <a:t>, </a:t>
            </a:r>
            <a:r>
              <a:rPr lang="de-DE" dirty="0" err="1" smtClean="0"/>
              <a:t>diğeri</a:t>
            </a:r>
            <a:r>
              <a:rPr lang="de-DE" dirty="0" smtClean="0"/>
              <a:t> </a:t>
            </a:r>
            <a:r>
              <a:rPr lang="de-DE" dirty="0" err="1" smtClean="0"/>
              <a:t>ise</a:t>
            </a:r>
            <a:r>
              <a:rPr lang="de-DE" dirty="0" smtClean="0"/>
              <a:t> </a:t>
            </a:r>
            <a:r>
              <a:rPr lang="de-DE" b="1" dirty="0" err="1" smtClean="0">
                <a:solidFill>
                  <a:srgbClr val="FF0000"/>
                </a:solidFill>
              </a:rPr>
              <a:t>Batı</a:t>
            </a:r>
            <a:r>
              <a:rPr lang="de-DE" b="1" dirty="0" smtClean="0">
                <a:solidFill>
                  <a:srgbClr val="FF0000"/>
                </a:solidFill>
              </a:rPr>
              <a:t> Akdeniz</a:t>
            </a:r>
            <a:r>
              <a:rPr lang="de-DE" dirty="0" smtClean="0"/>
              <a:t> </a:t>
            </a:r>
            <a:r>
              <a:rPr lang="de-DE" dirty="0" err="1" smtClean="0"/>
              <a:t>provensidir</a:t>
            </a:r>
            <a:r>
              <a:rPr lang="de-DE" dirty="0" smtClean="0"/>
              <a:t>.</a:t>
            </a:r>
            <a:endParaRPr lang="tr-TR" dirty="0" smtClean="0"/>
          </a:p>
          <a:p>
            <a:pPr algn="just"/>
            <a:endParaRPr lang="tr-TR" dirty="0"/>
          </a:p>
        </p:txBody>
      </p:sp>
    </p:spTree>
    <p:extLst>
      <p:ext uri="{BB962C8B-B14F-4D97-AF65-F5344CB8AC3E}">
        <p14:creationId xmlns:p14="http://schemas.microsoft.com/office/powerpoint/2010/main" val="1512338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81200" y="548680"/>
            <a:ext cx="8229600" cy="5832648"/>
          </a:xfrm>
        </p:spPr>
        <p:txBody>
          <a:bodyPr>
            <a:normAutofit fontScale="92500" lnSpcReduction="10000"/>
          </a:bodyPr>
          <a:lstStyle/>
          <a:p>
            <a:pPr algn="just"/>
            <a:r>
              <a:rPr lang="de-DE" dirty="0" err="1" smtClean="0"/>
              <a:t>Ülkemizde</a:t>
            </a:r>
            <a:r>
              <a:rPr lang="de-DE" dirty="0" smtClean="0"/>
              <a:t> Akdeniz, </a:t>
            </a:r>
            <a:r>
              <a:rPr lang="de-DE" dirty="0" err="1" smtClean="0"/>
              <a:t>Ege</a:t>
            </a:r>
            <a:r>
              <a:rPr lang="de-DE" dirty="0" smtClean="0"/>
              <a:t> </a:t>
            </a:r>
            <a:r>
              <a:rPr lang="de-DE" dirty="0" err="1" smtClean="0"/>
              <a:t>ve</a:t>
            </a:r>
            <a:r>
              <a:rPr lang="de-DE" dirty="0" smtClean="0"/>
              <a:t> </a:t>
            </a:r>
            <a:r>
              <a:rPr lang="de-DE" dirty="0" err="1" smtClean="0"/>
              <a:t>Marmara</a:t>
            </a:r>
            <a:r>
              <a:rPr lang="de-DE" dirty="0" smtClean="0"/>
              <a:t> </a:t>
            </a:r>
            <a:r>
              <a:rPr lang="de-DE" dirty="0" err="1" smtClean="0"/>
              <a:t>denizinin</a:t>
            </a:r>
            <a:r>
              <a:rPr lang="de-DE" dirty="0" smtClean="0"/>
              <a:t> </a:t>
            </a:r>
            <a:r>
              <a:rPr lang="de-DE" dirty="0" err="1" smtClean="0"/>
              <a:t>sahillerinin</a:t>
            </a:r>
            <a:r>
              <a:rPr lang="de-DE" dirty="0" smtClean="0"/>
              <a:t> </a:t>
            </a:r>
            <a:r>
              <a:rPr lang="de-DE" dirty="0" err="1" smtClean="0"/>
              <a:t>çevreleri</a:t>
            </a:r>
            <a:r>
              <a:rPr lang="de-DE" dirty="0" smtClean="0"/>
              <a:t> (</a:t>
            </a:r>
            <a:r>
              <a:rPr lang="de-DE" dirty="0" err="1" smtClean="0"/>
              <a:t>Marmara’nın</a:t>
            </a:r>
            <a:r>
              <a:rPr lang="de-DE" dirty="0" smtClean="0"/>
              <a:t> </a:t>
            </a:r>
            <a:r>
              <a:rPr lang="de-DE" dirty="0" err="1" smtClean="0"/>
              <a:t>kuzeyi</a:t>
            </a:r>
            <a:r>
              <a:rPr lang="de-DE" dirty="0" smtClean="0"/>
              <a:t> </a:t>
            </a:r>
            <a:r>
              <a:rPr lang="de-DE" dirty="0" err="1" smtClean="0"/>
              <a:t>hariç</a:t>
            </a:r>
            <a:r>
              <a:rPr lang="de-DE" dirty="0" smtClean="0"/>
              <a:t>) </a:t>
            </a:r>
            <a:r>
              <a:rPr lang="de-DE" dirty="0" err="1" smtClean="0"/>
              <a:t>bu</a:t>
            </a:r>
            <a:r>
              <a:rPr lang="de-DE" dirty="0" smtClean="0"/>
              <a:t> </a:t>
            </a:r>
            <a:r>
              <a:rPr lang="de-DE" dirty="0" err="1" smtClean="0"/>
              <a:t>bölgeye</a:t>
            </a:r>
            <a:r>
              <a:rPr lang="de-DE" dirty="0" smtClean="0"/>
              <a:t> </a:t>
            </a:r>
            <a:r>
              <a:rPr lang="de-DE" dirty="0" err="1" smtClean="0"/>
              <a:t>girer</a:t>
            </a:r>
            <a:r>
              <a:rPr lang="de-DE" dirty="0" smtClean="0"/>
              <a:t>. </a:t>
            </a:r>
            <a:endParaRPr lang="tr-TR" dirty="0" smtClean="0"/>
          </a:p>
          <a:p>
            <a:pPr algn="just">
              <a:buNone/>
            </a:pPr>
            <a:endParaRPr lang="tr-TR" dirty="0" smtClean="0"/>
          </a:p>
          <a:p>
            <a:pPr algn="just"/>
            <a:r>
              <a:rPr lang="de-DE" dirty="0" err="1" smtClean="0"/>
              <a:t>Güneydoğu</a:t>
            </a:r>
            <a:r>
              <a:rPr lang="de-DE" dirty="0" smtClean="0"/>
              <a:t> Anadolu </a:t>
            </a:r>
            <a:r>
              <a:rPr lang="de-DE" dirty="0" err="1" smtClean="0"/>
              <a:t>bölgemizin</a:t>
            </a:r>
            <a:r>
              <a:rPr lang="de-DE" dirty="0" smtClean="0"/>
              <a:t> </a:t>
            </a:r>
            <a:r>
              <a:rPr lang="de-DE" dirty="0" err="1" smtClean="0"/>
              <a:t>büyük</a:t>
            </a:r>
            <a:r>
              <a:rPr lang="de-DE" dirty="0" smtClean="0"/>
              <a:t> </a:t>
            </a:r>
            <a:r>
              <a:rPr lang="de-DE" dirty="0" err="1" smtClean="0"/>
              <a:t>bir</a:t>
            </a:r>
            <a:r>
              <a:rPr lang="de-DE" dirty="0" smtClean="0"/>
              <a:t> </a:t>
            </a:r>
            <a:r>
              <a:rPr lang="de-DE" dirty="0" err="1" smtClean="0"/>
              <a:t>kesimi</a:t>
            </a:r>
            <a:r>
              <a:rPr lang="de-DE" dirty="0" smtClean="0"/>
              <a:t> de </a:t>
            </a:r>
            <a:r>
              <a:rPr lang="de-DE" dirty="0" err="1" smtClean="0"/>
              <a:t>bu</a:t>
            </a:r>
            <a:r>
              <a:rPr lang="de-DE" dirty="0" smtClean="0"/>
              <a:t> </a:t>
            </a:r>
            <a:r>
              <a:rPr lang="de-DE" dirty="0" err="1" smtClean="0"/>
              <a:t>bölgeye</a:t>
            </a:r>
            <a:r>
              <a:rPr lang="de-DE" dirty="0" smtClean="0"/>
              <a:t> </a:t>
            </a:r>
            <a:r>
              <a:rPr lang="de-DE" dirty="0" err="1" smtClean="0"/>
              <a:t>dahil</a:t>
            </a:r>
            <a:r>
              <a:rPr lang="de-DE" dirty="0" smtClean="0"/>
              <a:t> </a:t>
            </a:r>
            <a:r>
              <a:rPr lang="de-DE" dirty="0" err="1" smtClean="0"/>
              <a:t>edilir</a:t>
            </a:r>
            <a:r>
              <a:rPr lang="de-DE" dirty="0" smtClean="0"/>
              <a:t>. </a:t>
            </a:r>
            <a:endParaRPr lang="tr-TR" dirty="0" smtClean="0"/>
          </a:p>
          <a:p>
            <a:pPr algn="just">
              <a:buNone/>
            </a:pPr>
            <a:endParaRPr lang="tr-TR" dirty="0" smtClean="0"/>
          </a:p>
          <a:p>
            <a:pPr algn="just"/>
            <a:r>
              <a:rPr lang="de-DE" b="1" dirty="0" smtClean="0">
                <a:solidFill>
                  <a:srgbClr val="FF0000"/>
                </a:solidFill>
              </a:rPr>
              <a:t>Akdeniz </a:t>
            </a:r>
            <a:r>
              <a:rPr lang="de-DE" b="1" dirty="0" err="1" smtClean="0">
                <a:solidFill>
                  <a:srgbClr val="FF0000"/>
                </a:solidFill>
              </a:rPr>
              <a:t>floristik</a:t>
            </a:r>
            <a:r>
              <a:rPr lang="de-DE" b="1" dirty="0" smtClean="0">
                <a:solidFill>
                  <a:srgbClr val="FF0000"/>
                </a:solidFill>
              </a:rPr>
              <a:t> </a:t>
            </a:r>
            <a:r>
              <a:rPr lang="de-DE" b="1" dirty="0" err="1" smtClean="0">
                <a:solidFill>
                  <a:srgbClr val="FF0000"/>
                </a:solidFill>
              </a:rPr>
              <a:t>bölgesi</a:t>
            </a:r>
            <a:r>
              <a:rPr lang="de-DE" b="1" dirty="0" smtClean="0">
                <a:solidFill>
                  <a:srgbClr val="FF0000"/>
                </a:solidFill>
              </a:rPr>
              <a:t> </a:t>
            </a:r>
            <a:r>
              <a:rPr lang="de-DE" b="1" dirty="0" err="1" smtClean="0">
                <a:solidFill>
                  <a:srgbClr val="FF0000"/>
                </a:solidFill>
              </a:rPr>
              <a:t>iklimsel</a:t>
            </a:r>
            <a:r>
              <a:rPr lang="de-DE" b="1" dirty="0" smtClean="0">
                <a:solidFill>
                  <a:srgbClr val="FF0000"/>
                </a:solidFill>
              </a:rPr>
              <a:t> </a:t>
            </a:r>
            <a:r>
              <a:rPr lang="de-DE" b="1" dirty="0" err="1" smtClean="0">
                <a:solidFill>
                  <a:srgbClr val="FF0000"/>
                </a:solidFill>
              </a:rPr>
              <a:t>görüş</a:t>
            </a:r>
            <a:r>
              <a:rPr lang="de-DE" b="1" dirty="0" smtClean="0">
                <a:solidFill>
                  <a:srgbClr val="FF0000"/>
                </a:solidFill>
              </a:rPr>
              <a:t> </a:t>
            </a:r>
            <a:r>
              <a:rPr lang="de-DE" b="1" dirty="0" err="1" smtClean="0">
                <a:solidFill>
                  <a:srgbClr val="FF0000"/>
                </a:solidFill>
              </a:rPr>
              <a:t>açısından</a:t>
            </a:r>
            <a:r>
              <a:rPr lang="de-DE" dirty="0" smtClean="0"/>
              <a:t>, Karadeniz </a:t>
            </a:r>
            <a:r>
              <a:rPr lang="de-DE" dirty="0" err="1" smtClean="0"/>
              <a:t>hariç</a:t>
            </a:r>
            <a:r>
              <a:rPr lang="de-DE" dirty="0" smtClean="0"/>
              <a:t> </a:t>
            </a:r>
            <a:r>
              <a:rPr lang="de-DE" b="1" dirty="0" err="1" smtClean="0">
                <a:solidFill>
                  <a:srgbClr val="FF0000"/>
                </a:solidFill>
              </a:rPr>
              <a:t>yurdumuzun</a:t>
            </a:r>
            <a:r>
              <a:rPr lang="de-DE" b="1" dirty="0" smtClean="0">
                <a:solidFill>
                  <a:srgbClr val="FF0000"/>
                </a:solidFill>
              </a:rPr>
              <a:t> </a:t>
            </a:r>
            <a:r>
              <a:rPr lang="de-DE" b="1" dirty="0" err="1" smtClean="0">
                <a:solidFill>
                  <a:srgbClr val="FF0000"/>
                </a:solidFill>
              </a:rPr>
              <a:t>diğer</a:t>
            </a:r>
            <a:r>
              <a:rPr lang="de-DE" b="1" dirty="0" smtClean="0">
                <a:solidFill>
                  <a:srgbClr val="FF0000"/>
                </a:solidFill>
              </a:rPr>
              <a:t> </a:t>
            </a:r>
            <a:r>
              <a:rPr lang="de-DE" b="1" dirty="0" err="1" smtClean="0">
                <a:solidFill>
                  <a:srgbClr val="FF0000"/>
                </a:solidFill>
              </a:rPr>
              <a:t>yörelerine</a:t>
            </a:r>
            <a:r>
              <a:rPr lang="de-DE" b="1" dirty="0" smtClean="0">
                <a:solidFill>
                  <a:srgbClr val="FF0000"/>
                </a:solidFill>
              </a:rPr>
              <a:t> </a:t>
            </a:r>
            <a:r>
              <a:rPr lang="de-DE" b="1" dirty="0" err="1" smtClean="0">
                <a:solidFill>
                  <a:srgbClr val="FF0000"/>
                </a:solidFill>
              </a:rPr>
              <a:t>benzerlik</a:t>
            </a:r>
            <a:r>
              <a:rPr lang="de-DE" b="1" dirty="0" smtClean="0">
                <a:solidFill>
                  <a:srgbClr val="FF0000"/>
                </a:solidFill>
              </a:rPr>
              <a:t> </a:t>
            </a:r>
            <a:r>
              <a:rPr lang="de-DE" b="1" dirty="0" err="1" smtClean="0">
                <a:solidFill>
                  <a:srgbClr val="FF0000"/>
                </a:solidFill>
              </a:rPr>
              <a:t>gösterir</a:t>
            </a:r>
            <a:r>
              <a:rPr lang="de-DE" dirty="0" smtClean="0">
                <a:solidFill>
                  <a:srgbClr val="FF0000"/>
                </a:solidFill>
              </a:rPr>
              <a:t>.  </a:t>
            </a:r>
            <a:r>
              <a:rPr lang="de-DE" dirty="0" err="1" smtClean="0"/>
              <a:t>Çünkü</a:t>
            </a:r>
            <a:r>
              <a:rPr lang="de-DE" dirty="0" smtClean="0"/>
              <a:t> Karadeniz </a:t>
            </a:r>
            <a:r>
              <a:rPr lang="de-DE" dirty="0" err="1" smtClean="0"/>
              <a:t>dışında</a:t>
            </a:r>
            <a:r>
              <a:rPr lang="de-DE" dirty="0" smtClean="0"/>
              <a:t> </a:t>
            </a:r>
            <a:r>
              <a:rPr lang="de-DE" dirty="0" err="1" smtClean="0"/>
              <a:t>ülkemizin</a:t>
            </a:r>
            <a:r>
              <a:rPr lang="de-DE" dirty="0" smtClean="0"/>
              <a:t> </a:t>
            </a:r>
            <a:r>
              <a:rPr lang="de-DE" dirty="0" err="1" smtClean="0"/>
              <a:t>hemen</a:t>
            </a:r>
            <a:r>
              <a:rPr lang="de-DE" dirty="0" smtClean="0"/>
              <a:t> </a:t>
            </a:r>
            <a:r>
              <a:rPr lang="de-DE" dirty="0" err="1" smtClean="0"/>
              <a:t>tamamında</a:t>
            </a:r>
            <a:r>
              <a:rPr lang="de-DE" dirty="0" smtClean="0"/>
              <a:t> </a:t>
            </a:r>
            <a:r>
              <a:rPr lang="de-DE" dirty="0" err="1" smtClean="0"/>
              <a:t>bir</a:t>
            </a:r>
            <a:r>
              <a:rPr lang="de-DE" dirty="0" smtClean="0"/>
              <a:t> </a:t>
            </a:r>
            <a:r>
              <a:rPr lang="de-DE" dirty="0" err="1" smtClean="0"/>
              <a:t>yaz</a:t>
            </a:r>
            <a:r>
              <a:rPr lang="de-DE" dirty="0" smtClean="0"/>
              <a:t> </a:t>
            </a:r>
            <a:r>
              <a:rPr lang="de-DE" dirty="0" err="1" smtClean="0"/>
              <a:t>kuraklığı</a:t>
            </a:r>
            <a:r>
              <a:rPr lang="de-DE" dirty="0" smtClean="0"/>
              <a:t>  </a:t>
            </a:r>
            <a:r>
              <a:rPr lang="de-DE" dirty="0" err="1" smtClean="0"/>
              <a:t>karakteristiktir</a:t>
            </a:r>
            <a:r>
              <a:rPr lang="de-DE" dirty="0" smtClean="0"/>
              <a:t> </a:t>
            </a:r>
            <a:r>
              <a:rPr lang="de-DE" dirty="0" err="1" smtClean="0"/>
              <a:t>ki</a:t>
            </a:r>
            <a:r>
              <a:rPr lang="de-DE" dirty="0" smtClean="0"/>
              <a:t> </a:t>
            </a:r>
            <a:r>
              <a:rPr lang="de-DE" dirty="0" err="1" smtClean="0"/>
              <a:t>bu</a:t>
            </a:r>
            <a:r>
              <a:rPr lang="de-DE" dirty="0" smtClean="0"/>
              <a:t> </a:t>
            </a:r>
            <a:r>
              <a:rPr lang="de-DE" dirty="0" err="1" smtClean="0"/>
              <a:t>özellik</a:t>
            </a:r>
            <a:r>
              <a:rPr lang="de-DE" dirty="0" smtClean="0"/>
              <a:t> Akdeniz </a:t>
            </a:r>
            <a:r>
              <a:rPr lang="de-DE" dirty="0" err="1" smtClean="0"/>
              <a:t>iklim</a:t>
            </a:r>
            <a:r>
              <a:rPr lang="de-DE" dirty="0" smtClean="0"/>
              <a:t> </a:t>
            </a:r>
            <a:r>
              <a:rPr lang="de-DE" dirty="0" err="1" smtClean="0"/>
              <a:t>tipinin</a:t>
            </a:r>
            <a:r>
              <a:rPr lang="de-DE" dirty="0" smtClean="0"/>
              <a:t> de </a:t>
            </a:r>
            <a:r>
              <a:rPr lang="de-DE" dirty="0" err="1" smtClean="0"/>
              <a:t>karakteristiğidir</a:t>
            </a:r>
            <a:r>
              <a:rPr lang="de-DE" dirty="0" smtClean="0"/>
              <a:t>.</a:t>
            </a:r>
            <a:endParaRPr lang="tr-TR" dirty="0" smtClean="0"/>
          </a:p>
          <a:p>
            <a:pPr algn="just">
              <a:buNone/>
            </a:pPr>
            <a:endParaRPr lang="tr-TR" dirty="0" smtClean="0"/>
          </a:p>
          <a:p>
            <a:pPr algn="just"/>
            <a:r>
              <a:rPr lang="tr-TR" dirty="0" smtClean="0"/>
              <a:t>B</a:t>
            </a:r>
            <a:r>
              <a:rPr lang="de-DE" dirty="0" err="1" smtClean="0"/>
              <a:t>ölgenin</a:t>
            </a:r>
            <a:r>
              <a:rPr lang="de-DE" dirty="0" smtClean="0"/>
              <a:t> </a:t>
            </a:r>
            <a:r>
              <a:rPr lang="de-DE" dirty="0" err="1" smtClean="0"/>
              <a:t>tamamı</a:t>
            </a:r>
            <a:r>
              <a:rPr lang="de-DE" dirty="0" smtClean="0"/>
              <a:t> </a:t>
            </a:r>
            <a:r>
              <a:rPr lang="de-DE" dirty="0" err="1" smtClean="0"/>
              <a:t>homojen</a:t>
            </a:r>
            <a:r>
              <a:rPr lang="de-DE" dirty="0" smtClean="0"/>
              <a:t> </a:t>
            </a:r>
            <a:r>
              <a:rPr lang="de-DE" dirty="0" err="1" smtClean="0"/>
              <a:t>bir</a:t>
            </a:r>
            <a:r>
              <a:rPr lang="de-DE" dirty="0" smtClean="0"/>
              <a:t> </a:t>
            </a:r>
            <a:r>
              <a:rPr lang="de-DE" dirty="0" err="1" smtClean="0"/>
              <a:t>iklime</a:t>
            </a:r>
            <a:r>
              <a:rPr lang="de-DE" dirty="0" smtClean="0"/>
              <a:t> </a:t>
            </a:r>
            <a:r>
              <a:rPr lang="de-DE" dirty="0" err="1" smtClean="0"/>
              <a:t>sahip</a:t>
            </a:r>
            <a:r>
              <a:rPr lang="de-DE" dirty="0" smtClean="0"/>
              <a:t> </a:t>
            </a:r>
            <a:r>
              <a:rPr lang="de-DE" dirty="0" err="1" smtClean="0"/>
              <a:t>olmayıp</a:t>
            </a:r>
            <a:r>
              <a:rPr lang="de-DE" dirty="0" smtClean="0"/>
              <a:t> </a:t>
            </a:r>
            <a:r>
              <a:rPr lang="de-DE" b="1" dirty="0" err="1" smtClean="0">
                <a:solidFill>
                  <a:srgbClr val="FF0000"/>
                </a:solidFill>
              </a:rPr>
              <a:t>yağış</a:t>
            </a:r>
            <a:r>
              <a:rPr lang="de-DE" b="1" dirty="0" smtClean="0">
                <a:solidFill>
                  <a:srgbClr val="FF0000"/>
                </a:solidFill>
              </a:rPr>
              <a:t> </a:t>
            </a:r>
            <a:r>
              <a:rPr lang="de-DE" b="1" dirty="0" err="1" smtClean="0">
                <a:solidFill>
                  <a:srgbClr val="FF0000"/>
                </a:solidFill>
              </a:rPr>
              <a:t>ve</a:t>
            </a:r>
            <a:r>
              <a:rPr lang="de-DE" b="1" dirty="0" smtClean="0">
                <a:solidFill>
                  <a:srgbClr val="FF0000"/>
                </a:solidFill>
              </a:rPr>
              <a:t> </a:t>
            </a:r>
            <a:r>
              <a:rPr lang="de-DE" b="1" dirty="0" err="1" smtClean="0">
                <a:solidFill>
                  <a:srgbClr val="FF0000"/>
                </a:solidFill>
              </a:rPr>
              <a:t>sıcaklık</a:t>
            </a:r>
            <a:r>
              <a:rPr lang="de-DE" b="1" dirty="0" smtClean="0">
                <a:solidFill>
                  <a:srgbClr val="FF0000"/>
                </a:solidFill>
              </a:rPr>
              <a:t> </a:t>
            </a:r>
            <a:r>
              <a:rPr lang="de-DE" b="1" dirty="0" err="1" smtClean="0">
                <a:solidFill>
                  <a:srgbClr val="FF0000"/>
                </a:solidFill>
              </a:rPr>
              <a:t>açısından</a:t>
            </a:r>
            <a:r>
              <a:rPr lang="de-DE" b="1" dirty="0" smtClean="0">
                <a:solidFill>
                  <a:srgbClr val="FF0000"/>
                </a:solidFill>
              </a:rPr>
              <a:t> </a:t>
            </a:r>
            <a:r>
              <a:rPr lang="de-DE" b="1" dirty="0" err="1" smtClean="0">
                <a:solidFill>
                  <a:srgbClr val="FF0000"/>
                </a:solidFill>
              </a:rPr>
              <a:t>varyasyonlar</a:t>
            </a:r>
            <a:r>
              <a:rPr lang="de-DE" dirty="0" smtClean="0"/>
              <a:t> </a:t>
            </a:r>
            <a:r>
              <a:rPr lang="de-DE" dirty="0" err="1" smtClean="0"/>
              <a:t>gösterdiğinden</a:t>
            </a:r>
            <a:r>
              <a:rPr lang="de-DE" dirty="0" smtClean="0"/>
              <a:t>  Akdeniz </a:t>
            </a:r>
            <a:r>
              <a:rPr lang="de-DE" dirty="0" err="1" smtClean="0"/>
              <a:t>iklim</a:t>
            </a:r>
            <a:r>
              <a:rPr lang="de-DE" dirty="0" smtClean="0"/>
              <a:t> </a:t>
            </a:r>
            <a:r>
              <a:rPr lang="de-DE" dirty="0" err="1" smtClean="0"/>
              <a:t>tipi</a:t>
            </a:r>
            <a:r>
              <a:rPr lang="de-DE" dirty="0" smtClean="0"/>
              <a:t> </a:t>
            </a:r>
            <a:r>
              <a:rPr lang="de-DE" dirty="0" err="1" smtClean="0"/>
              <a:t>bir</a:t>
            </a:r>
            <a:r>
              <a:rPr lang="de-DE" dirty="0" smtClean="0"/>
              <a:t> </a:t>
            </a:r>
            <a:r>
              <a:rPr lang="de-DE" dirty="0" err="1" smtClean="0"/>
              <a:t>çok</a:t>
            </a:r>
            <a:r>
              <a:rPr lang="de-DE" dirty="0" smtClean="0"/>
              <a:t> alt </a:t>
            </a:r>
            <a:r>
              <a:rPr lang="de-DE" dirty="0" err="1" smtClean="0"/>
              <a:t>bölümlere</a:t>
            </a:r>
            <a:r>
              <a:rPr lang="de-DE" dirty="0" smtClean="0"/>
              <a:t> </a:t>
            </a:r>
            <a:r>
              <a:rPr lang="de-DE" dirty="0" err="1" smtClean="0"/>
              <a:t>ayrılmıştır</a:t>
            </a:r>
            <a:r>
              <a:rPr lang="de-DE" dirty="0" smtClean="0"/>
              <a:t>. </a:t>
            </a:r>
            <a:endParaRPr lang="tr-TR" dirty="0" smtClean="0"/>
          </a:p>
          <a:p>
            <a:pPr algn="just"/>
            <a:endParaRPr lang="tr-TR" dirty="0"/>
          </a:p>
        </p:txBody>
      </p:sp>
    </p:spTree>
    <p:extLst>
      <p:ext uri="{BB962C8B-B14F-4D97-AF65-F5344CB8AC3E}">
        <p14:creationId xmlns:p14="http://schemas.microsoft.com/office/powerpoint/2010/main" val="4138343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75520" y="548680"/>
            <a:ext cx="8435280" cy="5976664"/>
          </a:xfrm>
        </p:spPr>
        <p:txBody>
          <a:bodyPr>
            <a:normAutofit/>
          </a:bodyPr>
          <a:lstStyle/>
          <a:p>
            <a:pPr algn="just" hangingPunct="0"/>
            <a:r>
              <a:rPr lang="de-DE" dirty="0" err="1" smtClean="0"/>
              <a:t>Bu</a:t>
            </a:r>
            <a:r>
              <a:rPr lang="de-DE" dirty="0" smtClean="0"/>
              <a:t> </a:t>
            </a:r>
            <a:r>
              <a:rPr lang="de-DE" dirty="0" err="1" smtClean="0"/>
              <a:t>floristik</a:t>
            </a:r>
            <a:r>
              <a:rPr lang="de-DE" dirty="0" smtClean="0"/>
              <a:t> </a:t>
            </a:r>
            <a:r>
              <a:rPr lang="de-DE" dirty="0" err="1" smtClean="0"/>
              <a:t>bölgenin</a:t>
            </a:r>
            <a:r>
              <a:rPr lang="de-DE" dirty="0" smtClean="0"/>
              <a:t> alt </a:t>
            </a:r>
            <a:r>
              <a:rPr lang="de-DE" dirty="0" err="1" smtClean="0"/>
              <a:t>seviyelerinde</a:t>
            </a:r>
            <a:r>
              <a:rPr lang="de-DE" dirty="0" smtClean="0"/>
              <a:t> </a:t>
            </a:r>
            <a:r>
              <a:rPr lang="de-DE" dirty="0" err="1" smtClean="0"/>
              <a:t>yaklaşık</a:t>
            </a:r>
            <a:r>
              <a:rPr lang="de-DE" dirty="0" smtClean="0"/>
              <a:t> 1000 m </a:t>
            </a:r>
            <a:r>
              <a:rPr lang="de-DE" dirty="0" err="1" smtClean="0"/>
              <a:t>ye</a:t>
            </a:r>
            <a:r>
              <a:rPr lang="de-DE" dirty="0" smtClean="0"/>
              <a:t> </a:t>
            </a:r>
            <a:r>
              <a:rPr lang="de-DE" dirty="0" err="1" smtClean="0"/>
              <a:t>kadar</a:t>
            </a:r>
            <a:r>
              <a:rPr lang="de-DE" dirty="0" smtClean="0"/>
              <a:t> </a:t>
            </a:r>
            <a:r>
              <a:rPr lang="de-DE" i="1" dirty="0" err="1" smtClean="0"/>
              <a:t>Pinus</a:t>
            </a:r>
            <a:r>
              <a:rPr lang="de-DE" i="1" dirty="0" smtClean="0"/>
              <a:t> </a:t>
            </a:r>
            <a:r>
              <a:rPr lang="de-DE" i="1" dirty="0" err="1" smtClean="0"/>
              <a:t>brutia</a:t>
            </a:r>
            <a:r>
              <a:rPr lang="de-DE" dirty="0" smtClean="0"/>
              <a:t> </a:t>
            </a:r>
            <a:r>
              <a:rPr lang="de-DE" dirty="0" err="1" smtClean="0"/>
              <a:t>ormanları</a:t>
            </a:r>
            <a:r>
              <a:rPr lang="de-DE" dirty="0" smtClean="0"/>
              <a:t> </a:t>
            </a:r>
            <a:r>
              <a:rPr lang="de-DE" dirty="0" err="1" smtClean="0"/>
              <a:t>karakteristiktir</a:t>
            </a:r>
            <a:r>
              <a:rPr lang="de-DE" dirty="0" smtClean="0"/>
              <a:t>. </a:t>
            </a:r>
            <a:r>
              <a:rPr lang="de-DE" dirty="0" err="1" smtClean="0"/>
              <a:t>Hatta</a:t>
            </a:r>
            <a:r>
              <a:rPr lang="de-DE" dirty="0" smtClean="0"/>
              <a:t> </a:t>
            </a:r>
            <a:r>
              <a:rPr lang="de-DE" dirty="0" err="1" smtClean="0"/>
              <a:t>bazı</a:t>
            </a:r>
            <a:r>
              <a:rPr lang="de-DE" dirty="0" smtClean="0"/>
              <a:t> </a:t>
            </a:r>
            <a:r>
              <a:rPr lang="de-DE" dirty="0" err="1" smtClean="0"/>
              <a:t>kuytu</a:t>
            </a:r>
            <a:r>
              <a:rPr lang="de-DE" dirty="0" smtClean="0"/>
              <a:t> </a:t>
            </a:r>
            <a:r>
              <a:rPr lang="de-DE" dirty="0" err="1" smtClean="0"/>
              <a:t>vadilerde</a:t>
            </a:r>
            <a:r>
              <a:rPr lang="de-DE" dirty="0" smtClean="0"/>
              <a:t> </a:t>
            </a:r>
            <a:r>
              <a:rPr lang="de-DE" dirty="0" err="1" smtClean="0"/>
              <a:t>bu</a:t>
            </a:r>
            <a:r>
              <a:rPr lang="de-DE" dirty="0" smtClean="0"/>
              <a:t> </a:t>
            </a:r>
            <a:r>
              <a:rPr lang="de-DE" dirty="0" err="1" smtClean="0"/>
              <a:t>ormanlar</a:t>
            </a:r>
            <a:r>
              <a:rPr lang="de-DE" dirty="0" smtClean="0"/>
              <a:t> 1400 m </a:t>
            </a:r>
            <a:r>
              <a:rPr lang="de-DE" dirty="0" err="1" smtClean="0"/>
              <a:t>ye</a:t>
            </a:r>
            <a:r>
              <a:rPr lang="de-DE" dirty="0" smtClean="0"/>
              <a:t> </a:t>
            </a:r>
            <a:r>
              <a:rPr lang="de-DE" dirty="0" err="1" smtClean="0"/>
              <a:t>bile</a:t>
            </a:r>
            <a:r>
              <a:rPr lang="de-DE" dirty="0" smtClean="0"/>
              <a:t> </a:t>
            </a:r>
            <a:r>
              <a:rPr lang="de-DE" dirty="0" err="1" smtClean="0"/>
              <a:t>çıkabilir</a:t>
            </a:r>
            <a:r>
              <a:rPr lang="de-DE" dirty="0" smtClean="0"/>
              <a:t>. </a:t>
            </a:r>
            <a:endParaRPr lang="tr-TR" dirty="0" smtClean="0"/>
          </a:p>
          <a:p>
            <a:pPr algn="just" hangingPunct="0"/>
            <a:r>
              <a:rPr lang="de-DE" dirty="0" err="1" smtClean="0"/>
              <a:t>Yurdumuzda</a:t>
            </a:r>
            <a:r>
              <a:rPr lang="de-DE" dirty="0" smtClean="0"/>
              <a:t> </a:t>
            </a:r>
            <a:r>
              <a:rPr lang="de-DE" dirty="0" err="1" smtClean="0"/>
              <a:t>doğal</a:t>
            </a:r>
            <a:r>
              <a:rPr lang="de-DE" dirty="0" smtClean="0"/>
              <a:t> </a:t>
            </a:r>
            <a:r>
              <a:rPr lang="de-DE" dirty="0" err="1" smtClean="0"/>
              <a:t>olarak</a:t>
            </a:r>
            <a:r>
              <a:rPr lang="de-DE" dirty="0" smtClean="0"/>
              <a:t> </a:t>
            </a:r>
            <a:r>
              <a:rPr lang="de-DE" dirty="0" err="1" smtClean="0"/>
              <a:t>yetişen</a:t>
            </a:r>
            <a:r>
              <a:rPr lang="de-DE" dirty="0" smtClean="0"/>
              <a:t> </a:t>
            </a:r>
            <a:r>
              <a:rPr lang="de-DE" dirty="0" err="1" smtClean="0"/>
              <a:t>çiçekli</a:t>
            </a:r>
            <a:r>
              <a:rPr lang="de-DE" dirty="0" smtClean="0"/>
              <a:t> </a:t>
            </a:r>
            <a:r>
              <a:rPr lang="de-DE" dirty="0" err="1" smtClean="0"/>
              <a:t>bitkiler</a:t>
            </a:r>
            <a:r>
              <a:rPr lang="de-DE" dirty="0" smtClean="0"/>
              <a:t> 163 </a:t>
            </a:r>
            <a:r>
              <a:rPr lang="de-DE" dirty="0" err="1" smtClean="0"/>
              <a:t>familya</a:t>
            </a:r>
            <a:r>
              <a:rPr lang="de-DE" dirty="0" smtClean="0"/>
              <a:t> </a:t>
            </a:r>
            <a:r>
              <a:rPr lang="de-DE" dirty="0" err="1" smtClean="0"/>
              <a:t>içinde</a:t>
            </a:r>
            <a:r>
              <a:rPr lang="de-DE" dirty="0" smtClean="0"/>
              <a:t> </a:t>
            </a:r>
            <a:r>
              <a:rPr lang="de-DE" dirty="0" err="1" smtClean="0"/>
              <a:t>toplanmıştır</a:t>
            </a:r>
            <a:r>
              <a:rPr lang="de-DE" dirty="0" smtClean="0"/>
              <a:t>.  </a:t>
            </a:r>
            <a:r>
              <a:rPr lang="de-DE" dirty="0" err="1" smtClean="0"/>
              <a:t>Ayrıca</a:t>
            </a:r>
            <a:r>
              <a:rPr lang="de-DE" dirty="0" smtClean="0"/>
              <a:t> </a:t>
            </a:r>
            <a:r>
              <a:rPr lang="de-DE" dirty="0" err="1" smtClean="0"/>
              <a:t>floramızda</a:t>
            </a:r>
            <a:r>
              <a:rPr lang="de-DE" dirty="0" smtClean="0"/>
              <a:t> 11 </a:t>
            </a:r>
            <a:r>
              <a:rPr lang="de-DE" dirty="0" err="1" smtClean="0"/>
              <a:t>adet</a:t>
            </a:r>
            <a:r>
              <a:rPr lang="de-DE" dirty="0" smtClean="0"/>
              <a:t> </a:t>
            </a:r>
            <a:r>
              <a:rPr lang="de-DE" dirty="0" err="1" smtClean="0"/>
              <a:t>yabancı</a:t>
            </a:r>
            <a:r>
              <a:rPr lang="de-DE" dirty="0" smtClean="0"/>
              <a:t> </a:t>
            </a:r>
            <a:r>
              <a:rPr lang="de-DE" dirty="0" err="1" smtClean="0"/>
              <a:t>ve</a:t>
            </a:r>
            <a:r>
              <a:rPr lang="de-DE" dirty="0" smtClean="0"/>
              <a:t> </a:t>
            </a:r>
            <a:r>
              <a:rPr lang="de-DE" dirty="0" err="1" smtClean="0"/>
              <a:t>kültür</a:t>
            </a:r>
            <a:r>
              <a:rPr lang="de-DE" dirty="0" smtClean="0"/>
              <a:t> </a:t>
            </a:r>
            <a:r>
              <a:rPr lang="de-DE" dirty="0" err="1" smtClean="0"/>
              <a:t>türleri</a:t>
            </a:r>
            <a:r>
              <a:rPr lang="de-DE" dirty="0" smtClean="0"/>
              <a:t> </a:t>
            </a:r>
            <a:r>
              <a:rPr lang="de-DE" dirty="0" err="1" smtClean="0"/>
              <a:t>içeren</a:t>
            </a:r>
            <a:r>
              <a:rPr lang="de-DE" dirty="0" smtClean="0"/>
              <a:t> </a:t>
            </a:r>
            <a:r>
              <a:rPr lang="de-DE" dirty="0" err="1" smtClean="0"/>
              <a:t>familya</a:t>
            </a:r>
            <a:r>
              <a:rPr lang="de-DE" dirty="0" smtClean="0"/>
              <a:t> </a:t>
            </a:r>
            <a:r>
              <a:rPr lang="de-DE" dirty="0" err="1" smtClean="0"/>
              <a:t>bulunur</a:t>
            </a:r>
            <a:r>
              <a:rPr lang="de-DE" dirty="0" smtClean="0"/>
              <a:t>. </a:t>
            </a:r>
            <a:r>
              <a:rPr lang="de-DE" dirty="0" err="1" smtClean="0"/>
              <a:t>Toplam</a:t>
            </a:r>
            <a:r>
              <a:rPr lang="de-DE" dirty="0" smtClean="0"/>
              <a:t> </a:t>
            </a:r>
            <a:r>
              <a:rPr lang="de-DE" dirty="0" err="1" smtClean="0"/>
              <a:t>familya</a:t>
            </a:r>
            <a:r>
              <a:rPr lang="de-DE" dirty="0" smtClean="0"/>
              <a:t> </a:t>
            </a:r>
            <a:r>
              <a:rPr lang="de-DE" dirty="0" err="1" smtClean="0"/>
              <a:t>sayısı</a:t>
            </a:r>
            <a:r>
              <a:rPr lang="de-DE" dirty="0" smtClean="0"/>
              <a:t> 174 </a:t>
            </a:r>
            <a:r>
              <a:rPr lang="de-DE" dirty="0" err="1" smtClean="0"/>
              <a:t>tür</a:t>
            </a:r>
            <a:r>
              <a:rPr lang="de-DE" dirty="0" smtClean="0"/>
              <a:t>. </a:t>
            </a:r>
            <a:r>
              <a:rPr lang="de-DE" dirty="0" err="1" smtClean="0"/>
              <a:t>Bunlar</a:t>
            </a:r>
            <a:r>
              <a:rPr lang="de-DE" dirty="0" smtClean="0"/>
              <a:t> </a:t>
            </a:r>
            <a:r>
              <a:rPr lang="de-DE" dirty="0" err="1" smtClean="0"/>
              <a:t>arasında</a:t>
            </a:r>
            <a:r>
              <a:rPr lang="de-DE" dirty="0" smtClean="0"/>
              <a:t> en </a:t>
            </a:r>
            <a:r>
              <a:rPr lang="de-DE" dirty="0" err="1" smtClean="0"/>
              <a:t>çok</a:t>
            </a:r>
            <a:r>
              <a:rPr lang="de-DE" dirty="0" smtClean="0"/>
              <a:t> </a:t>
            </a:r>
            <a:r>
              <a:rPr lang="de-DE" dirty="0" err="1" smtClean="0"/>
              <a:t>türe</a:t>
            </a:r>
            <a:r>
              <a:rPr lang="de-DE" dirty="0" smtClean="0"/>
              <a:t> </a:t>
            </a:r>
            <a:r>
              <a:rPr lang="de-DE" dirty="0" err="1" smtClean="0"/>
              <a:t>sahip</a:t>
            </a:r>
            <a:r>
              <a:rPr lang="de-DE" dirty="0" smtClean="0"/>
              <a:t> </a:t>
            </a:r>
            <a:r>
              <a:rPr lang="de-DE" dirty="0" err="1" smtClean="0"/>
              <a:t>olan</a:t>
            </a:r>
            <a:r>
              <a:rPr lang="de-DE" dirty="0" smtClean="0"/>
              <a:t> </a:t>
            </a:r>
            <a:r>
              <a:rPr lang="de-DE" dirty="0" err="1" smtClean="0"/>
              <a:t>familya</a:t>
            </a:r>
            <a:r>
              <a:rPr lang="de-DE" dirty="0" smtClean="0"/>
              <a:t> </a:t>
            </a:r>
            <a:r>
              <a:rPr lang="de-DE" dirty="0" err="1" smtClean="0"/>
              <a:t>floramızın</a:t>
            </a:r>
            <a:r>
              <a:rPr lang="de-DE" dirty="0" smtClean="0"/>
              <a:t> 5. </a:t>
            </a:r>
            <a:r>
              <a:rPr lang="de-DE" dirty="0" err="1" smtClean="0"/>
              <a:t>cildinin</a:t>
            </a:r>
            <a:r>
              <a:rPr lang="de-DE" dirty="0" smtClean="0"/>
              <a:t> </a:t>
            </a:r>
            <a:r>
              <a:rPr lang="de-DE" dirty="0" err="1" smtClean="0"/>
              <a:t>tamamını</a:t>
            </a:r>
            <a:r>
              <a:rPr lang="de-DE" dirty="0" smtClean="0"/>
              <a:t> </a:t>
            </a:r>
            <a:r>
              <a:rPr lang="de-DE" dirty="0" err="1" smtClean="0"/>
              <a:t>oluşturan</a:t>
            </a:r>
            <a:r>
              <a:rPr lang="de-DE" dirty="0" smtClean="0"/>
              <a:t> </a:t>
            </a:r>
            <a:r>
              <a:rPr lang="de-DE" i="1" dirty="0" err="1" smtClean="0"/>
              <a:t>Asteraceae</a:t>
            </a:r>
            <a:r>
              <a:rPr lang="de-DE" i="1" dirty="0" smtClean="0"/>
              <a:t> </a:t>
            </a:r>
            <a:r>
              <a:rPr lang="de-DE" dirty="0" smtClean="0"/>
              <a:t>(</a:t>
            </a:r>
            <a:r>
              <a:rPr lang="de-DE" i="1" dirty="0" err="1" smtClean="0"/>
              <a:t>Compositae</a:t>
            </a:r>
            <a:r>
              <a:rPr lang="de-DE" dirty="0" smtClean="0"/>
              <a:t>) </a:t>
            </a:r>
            <a:r>
              <a:rPr lang="de-DE" dirty="0" err="1" smtClean="0"/>
              <a:t>familyasıdır</a:t>
            </a:r>
            <a:r>
              <a:rPr lang="de-DE" dirty="0" smtClean="0"/>
              <a:t>. 3. </a:t>
            </a:r>
            <a:r>
              <a:rPr lang="de-DE" dirty="0" err="1" smtClean="0"/>
              <a:t>cildin</a:t>
            </a:r>
            <a:r>
              <a:rPr lang="de-DE" dirty="0" smtClean="0"/>
              <a:t> </a:t>
            </a:r>
            <a:r>
              <a:rPr lang="de-DE" dirty="0" err="1" smtClean="0"/>
              <a:t>tamamını</a:t>
            </a:r>
            <a:r>
              <a:rPr lang="de-DE" dirty="0" smtClean="0"/>
              <a:t> </a:t>
            </a:r>
            <a:r>
              <a:rPr lang="de-DE" dirty="0" err="1" smtClean="0"/>
              <a:t>oluşturan</a:t>
            </a:r>
            <a:r>
              <a:rPr lang="de-DE" i="1" dirty="0" smtClean="0"/>
              <a:t> </a:t>
            </a:r>
            <a:r>
              <a:rPr lang="de-DE" i="1" dirty="0" err="1" smtClean="0"/>
              <a:t>Fabaceae</a:t>
            </a:r>
            <a:r>
              <a:rPr lang="de-DE" dirty="0" smtClean="0"/>
              <a:t> (</a:t>
            </a:r>
            <a:r>
              <a:rPr lang="de-DE" i="1" dirty="0" err="1" smtClean="0"/>
              <a:t>Leguminosae</a:t>
            </a:r>
            <a:r>
              <a:rPr lang="de-DE" dirty="0" smtClean="0"/>
              <a:t>) </a:t>
            </a:r>
            <a:r>
              <a:rPr lang="de-DE" dirty="0" err="1" smtClean="0"/>
              <a:t>familyası</a:t>
            </a:r>
            <a:r>
              <a:rPr lang="de-DE" dirty="0" smtClean="0"/>
              <a:t> 2. </a:t>
            </a:r>
            <a:r>
              <a:rPr lang="de-DE" dirty="0" err="1" smtClean="0"/>
              <a:t>sırayı</a:t>
            </a:r>
            <a:r>
              <a:rPr lang="de-DE" dirty="0" smtClean="0"/>
              <a:t> </a:t>
            </a:r>
            <a:r>
              <a:rPr lang="de-DE" dirty="0" err="1" smtClean="0"/>
              <a:t>almaktadır</a:t>
            </a:r>
            <a:r>
              <a:rPr lang="de-DE" dirty="0" smtClean="0"/>
              <a:t>. 3. </a:t>
            </a:r>
            <a:r>
              <a:rPr lang="de-DE" dirty="0" err="1" smtClean="0"/>
              <a:t>sırayı</a:t>
            </a:r>
            <a:r>
              <a:rPr lang="de-DE" dirty="0" smtClean="0"/>
              <a:t> </a:t>
            </a:r>
            <a:r>
              <a:rPr lang="de-DE" dirty="0" err="1" smtClean="0"/>
              <a:t>ise</a:t>
            </a:r>
            <a:r>
              <a:rPr lang="de-DE" dirty="0" smtClean="0"/>
              <a:t> </a:t>
            </a:r>
            <a:r>
              <a:rPr lang="de-DE" i="1" dirty="0" err="1" smtClean="0"/>
              <a:t>Lamiace</a:t>
            </a:r>
            <a:r>
              <a:rPr lang="de-DE" i="1" dirty="0" smtClean="0"/>
              <a:t> </a:t>
            </a:r>
            <a:r>
              <a:rPr lang="de-DE" dirty="0" smtClean="0"/>
              <a:t>(</a:t>
            </a:r>
            <a:r>
              <a:rPr lang="de-DE" i="1" dirty="0" err="1" smtClean="0"/>
              <a:t>Labiatae</a:t>
            </a:r>
            <a:r>
              <a:rPr lang="de-DE" dirty="0" smtClean="0"/>
              <a:t>) </a:t>
            </a:r>
            <a:r>
              <a:rPr lang="de-DE" dirty="0" err="1" smtClean="0"/>
              <a:t>familyası</a:t>
            </a:r>
            <a:r>
              <a:rPr lang="de-DE" dirty="0" smtClean="0"/>
              <a:t> </a:t>
            </a:r>
            <a:r>
              <a:rPr lang="de-DE" dirty="0" err="1" smtClean="0"/>
              <a:t>alır</a:t>
            </a:r>
            <a:r>
              <a:rPr lang="de-DE" dirty="0" smtClean="0"/>
              <a:t>. </a:t>
            </a:r>
            <a:r>
              <a:rPr lang="de-DE" dirty="0" err="1" smtClean="0"/>
              <a:t>Bunların</a:t>
            </a:r>
            <a:r>
              <a:rPr lang="de-DE" dirty="0" smtClean="0"/>
              <a:t> </a:t>
            </a:r>
            <a:r>
              <a:rPr lang="de-DE" dirty="0" err="1" smtClean="0"/>
              <a:t>dışında</a:t>
            </a:r>
            <a:r>
              <a:rPr lang="de-DE" dirty="0" smtClean="0"/>
              <a:t> </a:t>
            </a:r>
            <a:r>
              <a:rPr lang="de-DE" dirty="0" err="1" smtClean="0"/>
              <a:t>tür</a:t>
            </a:r>
            <a:r>
              <a:rPr lang="de-DE" dirty="0" smtClean="0"/>
              <a:t> </a:t>
            </a:r>
            <a:r>
              <a:rPr lang="de-DE" dirty="0" err="1" smtClean="0"/>
              <a:t>sayısı</a:t>
            </a:r>
            <a:r>
              <a:rPr lang="de-DE" dirty="0" smtClean="0"/>
              <a:t> </a:t>
            </a:r>
            <a:r>
              <a:rPr lang="de-DE" dirty="0" err="1" smtClean="0"/>
              <a:t>bakımından</a:t>
            </a:r>
            <a:r>
              <a:rPr lang="de-DE" dirty="0" smtClean="0"/>
              <a:t> </a:t>
            </a:r>
            <a:r>
              <a:rPr lang="de-DE" dirty="0" err="1" smtClean="0"/>
              <a:t>önemli</a:t>
            </a:r>
            <a:r>
              <a:rPr lang="de-DE" dirty="0" smtClean="0"/>
              <a:t> </a:t>
            </a:r>
            <a:r>
              <a:rPr lang="de-DE" dirty="0" err="1" smtClean="0"/>
              <a:t>familyalar</a:t>
            </a:r>
            <a:r>
              <a:rPr lang="de-DE" dirty="0" smtClean="0"/>
              <a:t> </a:t>
            </a:r>
            <a:r>
              <a:rPr lang="de-DE" dirty="0" err="1" smtClean="0"/>
              <a:t>sırasıyla</a:t>
            </a:r>
            <a:r>
              <a:rPr lang="de-DE" dirty="0" smtClean="0"/>
              <a:t> </a:t>
            </a:r>
            <a:r>
              <a:rPr lang="de-DE" dirty="0" err="1" smtClean="0"/>
              <a:t>şöyledir</a:t>
            </a:r>
            <a:r>
              <a:rPr lang="de-DE" dirty="0" smtClean="0"/>
              <a:t>: </a:t>
            </a:r>
            <a:r>
              <a:rPr lang="de-DE" i="1" dirty="0" err="1" smtClean="0"/>
              <a:t>Brassicaceae</a:t>
            </a:r>
            <a:r>
              <a:rPr lang="de-DE" dirty="0" smtClean="0"/>
              <a:t> (</a:t>
            </a:r>
            <a:r>
              <a:rPr lang="de-DE" i="1" dirty="0" err="1" smtClean="0"/>
              <a:t>Cruciferae</a:t>
            </a:r>
            <a:r>
              <a:rPr lang="de-DE" dirty="0" smtClean="0"/>
              <a:t>)</a:t>
            </a:r>
            <a:r>
              <a:rPr lang="de-DE" i="1" dirty="0" smtClean="0"/>
              <a:t>, </a:t>
            </a:r>
            <a:r>
              <a:rPr lang="de-DE" i="1" dirty="0" err="1" smtClean="0"/>
              <a:t>Poaceae</a:t>
            </a:r>
            <a:r>
              <a:rPr lang="de-DE" dirty="0" smtClean="0"/>
              <a:t> (</a:t>
            </a:r>
            <a:r>
              <a:rPr lang="de-DE" i="1" dirty="0" err="1" smtClean="0"/>
              <a:t>Gramineae</a:t>
            </a:r>
            <a:r>
              <a:rPr lang="de-DE" dirty="0" smtClean="0"/>
              <a:t>)</a:t>
            </a:r>
            <a:r>
              <a:rPr lang="de-DE" i="1" dirty="0" smtClean="0"/>
              <a:t>, </a:t>
            </a:r>
            <a:r>
              <a:rPr lang="de-DE" i="1" dirty="0" err="1" smtClean="0"/>
              <a:t>Caryophyllaceae</a:t>
            </a:r>
            <a:r>
              <a:rPr lang="de-DE" i="1" dirty="0" smtClean="0"/>
              <a:t>, </a:t>
            </a:r>
            <a:r>
              <a:rPr lang="de-DE" i="1" dirty="0" err="1" smtClean="0"/>
              <a:t>Scrophulariaceae</a:t>
            </a:r>
            <a:r>
              <a:rPr lang="de-DE" i="1" dirty="0" smtClean="0"/>
              <a:t>, </a:t>
            </a:r>
            <a:r>
              <a:rPr lang="de-DE" i="1" dirty="0" err="1" smtClean="0"/>
              <a:t>Apiaceae</a:t>
            </a:r>
            <a:r>
              <a:rPr lang="de-DE" i="1" dirty="0" smtClean="0"/>
              <a:t> </a:t>
            </a:r>
            <a:r>
              <a:rPr lang="de-DE" dirty="0" smtClean="0"/>
              <a:t>(</a:t>
            </a:r>
            <a:r>
              <a:rPr lang="de-DE" i="1" dirty="0" err="1" smtClean="0"/>
              <a:t>Umbelliferae</a:t>
            </a:r>
            <a:r>
              <a:rPr lang="de-DE" dirty="0" smtClean="0"/>
              <a:t>)</a:t>
            </a:r>
            <a:r>
              <a:rPr lang="de-DE" i="1" dirty="0" smtClean="0"/>
              <a:t>, </a:t>
            </a:r>
            <a:r>
              <a:rPr lang="de-DE" i="1" dirty="0" err="1" smtClean="0"/>
              <a:t>Liliaceae</a:t>
            </a:r>
            <a:r>
              <a:rPr lang="de-DE" i="1" dirty="0" smtClean="0"/>
              <a:t> </a:t>
            </a:r>
            <a:r>
              <a:rPr lang="de-DE" dirty="0" err="1" smtClean="0"/>
              <a:t>ve</a:t>
            </a:r>
            <a:r>
              <a:rPr lang="de-DE" i="1" dirty="0" smtClean="0"/>
              <a:t> </a:t>
            </a:r>
            <a:r>
              <a:rPr lang="de-DE" i="1" dirty="0" err="1" smtClean="0"/>
              <a:t>Boraginaceae</a:t>
            </a:r>
            <a:r>
              <a:rPr lang="de-DE" i="1" dirty="0" smtClean="0"/>
              <a:t>.</a:t>
            </a:r>
            <a:endParaRPr lang="tr-TR" dirty="0" smtClean="0"/>
          </a:p>
          <a:p>
            <a:pPr algn="just"/>
            <a:endParaRPr lang="tr-TR" dirty="0"/>
          </a:p>
        </p:txBody>
      </p:sp>
    </p:spTree>
    <p:extLst>
      <p:ext uri="{BB962C8B-B14F-4D97-AF65-F5344CB8AC3E}">
        <p14:creationId xmlns:p14="http://schemas.microsoft.com/office/powerpoint/2010/main" val="38269769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de-DE" i="1" dirty="0" err="1" smtClean="0"/>
              <a:t>Poaceae</a:t>
            </a:r>
            <a:r>
              <a:rPr lang="de-DE" dirty="0" smtClean="0"/>
              <a:t> </a:t>
            </a:r>
            <a:r>
              <a:rPr lang="de-DE" dirty="0" err="1" smtClean="0"/>
              <a:t>ve</a:t>
            </a:r>
            <a:r>
              <a:rPr lang="de-DE" dirty="0" smtClean="0"/>
              <a:t> </a:t>
            </a:r>
            <a:r>
              <a:rPr lang="de-DE" i="1" dirty="0" err="1" smtClean="0"/>
              <a:t>Liliaceae</a:t>
            </a:r>
            <a:r>
              <a:rPr lang="de-DE" dirty="0" smtClean="0"/>
              <a:t> </a:t>
            </a:r>
            <a:r>
              <a:rPr lang="de-DE" dirty="0" err="1" smtClean="0"/>
              <a:t>familyası</a:t>
            </a:r>
            <a:r>
              <a:rPr lang="de-DE" dirty="0" smtClean="0"/>
              <a:t> </a:t>
            </a:r>
            <a:r>
              <a:rPr lang="de-DE" dirty="0" err="1" smtClean="0"/>
              <a:t>dışında</a:t>
            </a:r>
            <a:r>
              <a:rPr lang="de-DE" dirty="0" smtClean="0"/>
              <a:t> </a:t>
            </a:r>
            <a:r>
              <a:rPr lang="de-DE" dirty="0" err="1" smtClean="0"/>
              <a:t>yukarıda</a:t>
            </a:r>
            <a:r>
              <a:rPr lang="de-DE" dirty="0" smtClean="0"/>
              <a:t> </a:t>
            </a:r>
            <a:r>
              <a:rPr lang="de-DE" dirty="0" err="1" smtClean="0"/>
              <a:t>belirtilen</a:t>
            </a:r>
            <a:r>
              <a:rPr lang="de-DE" dirty="0" smtClean="0"/>
              <a:t> </a:t>
            </a:r>
            <a:r>
              <a:rPr lang="de-DE" dirty="0" err="1" smtClean="0"/>
              <a:t>bütün</a:t>
            </a:r>
            <a:r>
              <a:rPr lang="de-DE" dirty="0" smtClean="0"/>
              <a:t> </a:t>
            </a:r>
            <a:r>
              <a:rPr lang="de-DE" dirty="0" err="1" smtClean="0"/>
              <a:t>familyalar</a:t>
            </a:r>
            <a:r>
              <a:rPr lang="de-DE" dirty="0" smtClean="0"/>
              <a:t> </a:t>
            </a:r>
            <a:r>
              <a:rPr lang="de-DE" dirty="0" err="1" smtClean="0"/>
              <a:t>çiçekli</a:t>
            </a:r>
            <a:r>
              <a:rPr lang="de-DE" dirty="0" smtClean="0"/>
              <a:t> </a:t>
            </a:r>
            <a:r>
              <a:rPr lang="de-DE" dirty="0" err="1" smtClean="0"/>
              <a:t>bitkilerin</a:t>
            </a:r>
            <a:r>
              <a:rPr lang="de-DE" dirty="0" smtClean="0"/>
              <a:t> </a:t>
            </a:r>
            <a:r>
              <a:rPr lang="de-DE" dirty="0" err="1" smtClean="0"/>
              <a:t>dikotil</a:t>
            </a:r>
            <a:r>
              <a:rPr lang="de-DE" dirty="0" smtClean="0"/>
              <a:t> alt </a:t>
            </a:r>
            <a:r>
              <a:rPr lang="de-DE" dirty="0" err="1" smtClean="0"/>
              <a:t>grubuna</a:t>
            </a:r>
            <a:r>
              <a:rPr lang="de-DE" dirty="0" smtClean="0"/>
              <a:t> </a:t>
            </a:r>
            <a:r>
              <a:rPr lang="de-DE" dirty="0" err="1" smtClean="0"/>
              <a:t>girmektedir</a:t>
            </a:r>
            <a:r>
              <a:rPr lang="de-DE" dirty="0" smtClean="0"/>
              <a:t>. </a:t>
            </a:r>
            <a:r>
              <a:rPr lang="de-DE" dirty="0" err="1" smtClean="0"/>
              <a:t>Bu</a:t>
            </a:r>
            <a:r>
              <a:rPr lang="de-DE" dirty="0" smtClean="0"/>
              <a:t> </a:t>
            </a:r>
            <a:r>
              <a:rPr lang="de-DE" dirty="0" err="1" smtClean="0"/>
              <a:t>iki</a:t>
            </a:r>
            <a:r>
              <a:rPr lang="de-DE" dirty="0" smtClean="0"/>
              <a:t> </a:t>
            </a:r>
            <a:r>
              <a:rPr lang="de-DE" dirty="0" err="1" smtClean="0"/>
              <a:t>familya</a:t>
            </a:r>
            <a:r>
              <a:rPr lang="de-DE" dirty="0" smtClean="0"/>
              <a:t> </a:t>
            </a:r>
            <a:r>
              <a:rPr lang="de-DE" dirty="0" err="1" smtClean="0"/>
              <a:t>dışında</a:t>
            </a:r>
            <a:r>
              <a:rPr lang="de-DE" dirty="0" smtClean="0"/>
              <a:t> </a:t>
            </a:r>
            <a:r>
              <a:rPr lang="de-DE" dirty="0" err="1" smtClean="0"/>
              <a:t>monokotillerden</a:t>
            </a:r>
            <a:r>
              <a:rPr lang="de-DE" dirty="0" smtClean="0"/>
              <a:t> </a:t>
            </a:r>
            <a:r>
              <a:rPr lang="de-DE" dirty="0" err="1" smtClean="0"/>
              <a:t>tür</a:t>
            </a:r>
            <a:r>
              <a:rPr lang="de-DE" dirty="0" smtClean="0"/>
              <a:t> </a:t>
            </a:r>
            <a:r>
              <a:rPr lang="de-DE" dirty="0" err="1" smtClean="0"/>
              <a:t>sayısı</a:t>
            </a:r>
            <a:r>
              <a:rPr lang="de-DE" dirty="0" smtClean="0"/>
              <a:t> </a:t>
            </a:r>
            <a:r>
              <a:rPr lang="de-DE" dirty="0" err="1" smtClean="0"/>
              <a:t>açısından</a:t>
            </a:r>
            <a:r>
              <a:rPr lang="de-DE" dirty="0" smtClean="0"/>
              <a:t> </a:t>
            </a:r>
            <a:r>
              <a:rPr lang="de-DE" dirty="0" err="1" smtClean="0"/>
              <a:t>zengin</a:t>
            </a:r>
            <a:r>
              <a:rPr lang="de-DE" dirty="0" smtClean="0"/>
              <a:t> </a:t>
            </a:r>
            <a:r>
              <a:rPr lang="de-DE" dirty="0" err="1" smtClean="0"/>
              <a:t>familyalar</a:t>
            </a:r>
            <a:r>
              <a:rPr lang="de-DE" i="1" dirty="0" smtClean="0"/>
              <a:t>; </a:t>
            </a:r>
            <a:r>
              <a:rPr lang="de-DE" i="1" dirty="0" err="1" smtClean="0"/>
              <a:t>Irıdaceae</a:t>
            </a:r>
            <a:r>
              <a:rPr lang="de-DE" i="1" dirty="0" smtClean="0"/>
              <a:t>, </a:t>
            </a:r>
            <a:r>
              <a:rPr lang="de-DE" i="1" dirty="0" err="1" smtClean="0"/>
              <a:t>Orchidaceae</a:t>
            </a:r>
            <a:r>
              <a:rPr lang="de-DE" i="1" dirty="0" smtClean="0"/>
              <a:t>, </a:t>
            </a:r>
            <a:r>
              <a:rPr lang="de-DE" i="1" dirty="0" err="1" smtClean="0"/>
              <a:t>Cyperaceae</a:t>
            </a:r>
            <a:r>
              <a:rPr lang="de-DE" i="1" dirty="0" smtClean="0"/>
              <a:t> </a:t>
            </a:r>
            <a:r>
              <a:rPr lang="de-DE" dirty="0" err="1" smtClean="0"/>
              <a:t>ve</a:t>
            </a:r>
            <a:r>
              <a:rPr lang="de-DE" i="1" dirty="0" smtClean="0"/>
              <a:t> </a:t>
            </a:r>
            <a:r>
              <a:rPr lang="de-DE" i="1" dirty="0" err="1" smtClean="0"/>
              <a:t>Juncaceae</a:t>
            </a:r>
            <a:r>
              <a:rPr lang="de-DE" dirty="0" err="1" smtClean="0"/>
              <a:t>’dir</a:t>
            </a:r>
            <a:r>
              <a:rPr lang="de-DE" dirty="0" smtClean="0"/>
              <a:t>.</a:t>
            </a:r>
            <a:endParaRPr lang="tr-TR" dirty="0" smtClean="0"/>
          </a:p>
          <a:p>
            <a:endParaRPr lang="tr-TR" dirty="0"/>
          </a:p>
        </p:txBody>
      </p:sp>
      <p:sp>
        <p:nvSpPr>
          <p:cNvPr id="3" name="2 Başlık"/>
          <p:cNvSpPr>
            <a:spLocks noGrp="1"/>
          </p:cNvSpPr>
          <p:nvPr>
            <p:ph type="title"/>
          </p:nvPr>
        </p:nvSpPr>
        <p:spPr/>
        <p:txBody>
          <a:bodyPr/>
          <a:lstStyle/>
          <a:p>
            <a:endParaRPr lang="tr-TR"/>
          </a:p>
        </p:txBody>
      </p:sp>
    </p:spTree>
    <p:extLst>
      <p:ext uri="{BB962C8B-B14F-4D97-AF65-F5344CB8AC3E}">
        <p14:creationId xmlns:p14="http://schemas.microsoft.com/office/powerpoint/2010/main" val="2844870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70000" lnSpcReduction="20000"/>
          </a:bodyPr>
          <a:lstStyle/>
          <a:p>
            <a:pPr hangingPunct="0"/>
            <a:r>
              <a:rPr lang="de-DE" b="1" dirty="0" smtClean="0"/>
              <a:t>1.2.3. Iran-Turan </a:t>
            </a:r>
            <a:r>
              <a:rPr lang="de-DE" b="1" dirty="0" err="1" smtClean="0"/>
              <a:t>Bitki</a:t>
            </a:r>
            <a:r>
              <a:rPr lang="de-DE" b="1" dirty="0" smtClean="0"/>
              <a:t> </a:t>
            </a:r>
            <a:r>
              <a:rPr lang="de-DE" b="1" dirty="0" err="1" smtClean="0"/>
              <a:t>Coğrafyası</a:t>
            </a:r>
            <a:r>
              <a:rPr lang="de-DE" b="1" dirty="0" smtClean="0"/>
              <a:t> </a:t>
            </a:r>
            <a:r>
              <a:rPr lang="de-DE" b="1" dirty="0" err="1" smtClean="0"/>
              <a:t>Bölgesi</a:t>
            </a:r>
            <a:r>
              <a:rPr lang="de-DE" b="1" dirty="0" smtClean="0"/>
              <a:t>:</a:t>
            </a:r>
            <a:endParaRPr lang="tr-TR" dirty="0" smtClean="0"/>
          </a:p>
          <a:p>
            <a:pPr hangingPunct="0"/>
            <a:r>
              <a:rPr lang="de-DE" b="1" dirty="0" smtClean="0"/>
              <a:t> </a:t>
            </a:r>
            <a:endParaRPr lang="tr-TR" dirty="0" smtClean="0"/>
          </a:p>
          <a:p>
            <a:pPr hangingPunct="0"/>
            <a:r>
              <a:rPr lang="de-DE" dirty="0" smtClean="0"/>
              <a:t>	</a:t>
            </a:r>
            <a:r>
              <a:rPr lang="de-DE" dirty="0" err="1" smtClean="0"/>
              <a:t>Bu</a:t>
            </a:r>
            <a:r>
              <a:rPr lang="de-DE" dirty="0" smtClean="0"/>
              <a:t> </a:t>
            </a:r>
            <a:r>
              <a:rPr lang="de-DE" dirty="0" err="1" smtClean="0"/>
              <a:t>geniş</a:t>
            </a:r>
            <a:r>
              <a:rPr lang="de-DE" dirty="0" smtClean="0"/>
              <a:t> </a:t>
            </a:r>
            <a:r>
              <a:rPr lang="de-DE" dirty="0" err="1" smtClean="0"/>
              <a:t>bölge</a:t>
            </a:r>
            <a:r>
              <a:rPr lang="de-DE" dirty="0" smtClean="0"/>
              <a:t> </a:t>
            </a:r>
            <a:r>
              <a:rPr lang="de-DE" dirty="0" err="1" smtClean="0"/>
              <a:t>ülkemizin</a:t>
            </a:r>
            <a:r>
              <a:rPr lang="de-DE" dirty="0" smtClean="0"/>
              <a:t> </a:t>
            </a:r>
            <a:r>
              <a:rPr lang="de-DE" dirty="0" err="1" smtClean="0"/>
              <a:t>doğu</a:t>
            </a:r>
            <a:r>
              <a:rPr lang="de-DE" dirty="0" smtClean="0"/>
              <a:t>, </a:t>
            </a:r>
            <a:r>
              <a:rPr lang="de-DE" dirty="0" err="1" smtClean="0"/>
              <a:t>güney-doğu</a:t>
            </a:r>
            <a:r>
              <a:rPr lang="de-DE" dirty="0" smtClean="0"/>
              <a:t> </a:t>
            </a:r>
            <a:r>
              <a:rPr lang="de-DE" dirty="0" err="1" smtClean="0"/>
              <a:t>ve</a:t>
            </a:r>
            <a:r>
              <a:rPr lang="de-DE" dirty="0" smtClean="0"/>
              <a:t> </a:t>
            </a:r>
            <a:r>
              <a:rPr lang="de-DE" dirty="0" err="1" smtClean="0"/>
              <a:t>iç</a:t>
            </a:r>
            <a:r>
              <a:rPr lang="de-DE" dirty="0" smtClean="0"/>
              <a:t> Anadolu </a:t>
            </a:r>
            <a:r>
              <a:rPr lang="de-DE" dirty="0" err="1" smtClean="0"/>
              <a:t>kesimlerini</a:t>
            </a:r>
            <a:r>
              <a:rPr lang="de-DE" dirty="0" smtClean="0"/>
              <a:t> </a:t>
            </a:r>
            <a:r>
              <a:rPr lang="de-DE" dirty="0" err="1" smtClean="0"/>
              <a:t>kapsar</a:t>
            </a:r>
            <a:r>
              <a:rPr lang="de-DE" dirty="0" smtClean="0"/>
              <a:t>. </a:t>
            </a:r>
            <a:endParaRPr lang="tr-TR" dirty="0" smtClean="0"/>
          </a:p>
          <a:p>
            <a:pPr hangingPunct="0"/>
            <a:r>
              <a:rPr lang="de-DE" b="1" dirty="0" smtClean="0"/>
              <a:t>	</a:t>
            </a:r>
            <a:r>
              <a:rPr lang="de-DE" dirty="0" err="1" smtClean="0"/>
              <a:t>Özellikle</a:t>
            </a:r>
            <a:r>
              <a:rPr lang="de-DE" dirty="0" smtClean="0"/>
              <a:t> </a:t>
            </a:r>
            <a:r>
              <a:rPr lang="de-DE" dirty="0" err="1" smtClean="0"/>
              <a:t>palinolojik</a:t>
            </a:r>
            <a:r>
              <a:rPr lang="de-DE" dirty="0" smtClean="0"/>
              <a:t> </a:t>
            </a:r>
            <a:r>
              <a:rPr lang="de-DE" dirty="0" err="1" smtClean="0"/>
              <a:t>araştırmalar</a:t>
            </a:r>
            <a:r>
              <a:rPr lang="de-DE" dirty="0" smtClean="0"/>
              <a:t> (</a:t>
            </a:r>
            <a:r>
              <a:rPr lang="de-DE" b="1" dirty="0" smtClean="0"/>
              <a:t>Horowitz, 1971, Van Zeist </a:t>
            </a:r>
            <a:r>
              <a:rPr lang="de-DE" b="1" dirty="0" err="1" smtClean="0"/>
              <a:t>ve</a:t>
            </a:r>
            <a:r>
              <a:rPr lang="de-DE" b="1" dirty="0" smtClean="0"/>
              <a:t> </a:t>
            </a:r>
            <a:r>
              <a:rPr lang="de-DE" b="1" dirty="0" err="1" smtClean="0"/>
              <a:t>Bottema</a:t>
            </a:r>
            <a:r>
              <a:rPr lang="de-DE" b="1" dirty="0" smtClean="0"/>
              <a:t>, 1977, </a:t>
            </a:r>
            <a:r>
              <a:rPr lang="de-DE" b="1" dirty="0" err="1" smtClean="0"/>
              <a:t>Bzile</a:t>
            </a:r>
            <a:r>
              <a:rPr lang="de-DE" b="1" dirty="0" smtClean="0"/>
              <a:t>-Robert, </a:t>
            </a:r>
            <a:r>
              <a:rPr lang="de-DE" b="1" dirty="0" err="1" smtClean="0"/>
              <a:t>Suc</a:t>
            </a:r>
            <a:r>
              <a:rPr lang="de-DE" b="1" dirty="0" smtClean="0"/>
              <a:t> </a:t>
            </a:r>
            <a:r>
              <a:rPr lang="de-DE" b="1" dirty="0" err="1" smtClean="0"/>
              <a:t>ve</a:t>
            </a:r>
            <a:r>
              <a:rPr lang="de-DE" b="1" dirty="0" smtClean="0"/>
              <a:t> </a:t>
            </a:r>
            <a:r>
              <a:rPr lang="de-DE" b="1" dirty="0" err="1" smtClean="0"/>
              <a:t>Vernet</a:t>
            </a:r>
            <a:r>
              <a:rPr lang="de-DE" b="1" dirty="0" smtClean="0"/>
              <a:t>, 1980</a:t>
            </a:r>
            <a:r>
              <a:rPr lang="de-DE" dirty="0" smtClean="0"/>
              <a:t>) </a:t>
            </a:r>
            <a:r>
              <a:rPr lang="de-DE" dirty="0" err="1" smtClean="0"/>
              <a:t>Iç</a:t>
            </a:r>
            <a:r>
              <a:rPr lang="de-DE" dirty="0" smtClean="0"/>
              <a:t> Anadolu </a:t>
            </a:r>
            <a:r>
              <a:rPr lang="de-DE" dirty="0" err="1" smtClean="0"/>
              <a:t>bölgesinin</a:t>
            </a:r>
            <a:r>
              <a:rPr lang="de-DE" dirty="0" smtClean="0"/>
              <a:t> </a:t>
            </a:r>
            <a:r>
              <a:rPr lang="de-DE" dirty="0" err="1" smtClean="0"/>
              <a:t>Würmiyen</a:t>
            </a:r>
            <a:r>
              <a:rPr lang="de-DE" dirty="0" smtClean="0"/>
              <a:t> </a:t>
            </a:r>
            <a:r>
              <a:rPr lang="de-DE" dirty="0" err="1" smtClean="0"/>
              <a:t>buzullaşmasından</a:t>
            </a:r>
            <a:r>
              <a:rPr lang="de-DE" dirty="0" smtClean="0"/>
              <a:t> </a:t>
            </a:r>
            <a:r>
              <a:rPr lang="de-DE" dirty="0" err="1" smtClean="0"/>
              <a:t>çok</a:t>
            </a:r>
            <a:r>
              <a:rPr lang="de-DE" dirty="0" smtClean="0"/>
              <a:t> </a:t>
            </a:r>
            <a:r>
              <a:rPr lang="de-DE" dirty="0" err="1" smtClean="0"/>
              <a:t>fazla</a:t>
            </a:r>
            <a:r>
              <a:rPr lang="de-DE" dirty="0" smtClean="0"/>
              <a:t> </a:t>
            </a:r>
            <a:r>
              <a:rPr lang="de-DE" dirty="0" err="1" smtClean="0"/>
              <a:t>etkilendiğini</a:t>
            </a:r>
            <a:r>
              <a:rPr lang="de-DE" dirty="0" smtClean="0"/>
              <a:t> </a:t>
            </a:r>
            <a:r>
              <a:rPr lang="de-DE" dirty="0" err="1" smtClean="0"/>
              <a:t>göstermektedir</a:t>
            </a:r>
            <a:r>
              <a:rPr lang="de-DE" dirty="0" smtClean="0"/>
              <a:t>. </a:t>
            </a:r>
            <a:r>
              <a:rPr lang="de-DE" dirty="0" err="1" smtClean="0"/>
              <a:t>Zamanımızdan</a:t>
            </a:r>
            <a:r>
              <a:rPr lang="de-DE" dirty="0" smtClean="0"/>
              <a:t> 10.000 </a:t>
            </a:r>
            <a:r>
              <a:rPr lang="de-DE" dirty="0" err="1" smtClean="0"/>
              <a:t>yıl</a:t>
            </a:r>
            <a:r>
              <a:rPr lang="de-DE" dirty="0" smtClean="0"/>
              <a:t> </a:t>
            </a:r>
            <a:r>
              <a:rPr lang="de-DE" dirty="0" err="1" smtClean="0"/>
              <a:t>önce</a:t>
            </a:r>
            <a:r>
              <a:rPr lang="de-DE" dirty="0" smtClean="0"/>
              <a:t> </a:t>
            </a:r>
            <a:r>
              <a:rPr lang="de-DE" dirty="0" err="1" smtClean="0"/>
              <a:t>başlayan</a:t>
            </a:r>
            <a:r>
              <a:rPr lang="de-DE" dirty="0" smtClean="0"/>
              <a:t> </a:t>
            </a:r>
            <a:r>
              <a:rPr lang="de-DE" dirty="0" err="1" smtClean="0"/>
              <a:t>bu</a:t>
            </a:r>
            <a:r>
              <a:rPr lang="de-DE" dirty="0" smtClean="0"/>
              <a:t> </a:t>
            </a:r>
            <a:r>
              <a:rPr lang="de-DE" dirty="0" err="1" smtClean="0"/>
              <a:t>olay</a:t>
            </a:r>
            <a:r>
              <a:rPr lang="de-DE" dirty="0" smtClean="0"/>
              <a:t> </a:t>
            </a:r>
            <a:r>
              <a:rPr lang="de-DE" dirty="0" err="1" smtClean="0"/>
              <a:t>sonrası</a:t>
            </a:r>
            <a:r>
              <a:rPr lang="de-DE" dirty="0" smtClean="0"/>
              <a:t> </a:t>
            </a:r>
            <a:r>
              <a:rPr lang="de-DE" dirty="0" err="1" smtClean="0"/>
              <a:t>bu</a:t>
            </a:r>
            <a:r>
              <a:rPr lang="de-DE" dirty="0" smtClean="0"/>
              <a:t> </a:t>
            </a:r>
            <a:r>
              <a:rPr lang="de-DE" dirty="0" err="1" smtClean="0"/>
              <a:t>bölgeye</a:t>
            </a:r>
            <a:r>
              <a:rPr lang="de-DE" dirty="0" smtClean="0"/>
              <a:t> </a:t>
            </a:r>
            <a:r>
              <a:rPr lang="de-DE" dirty="0" err="1" smtClean="0"/>
              <a:t>yavaş</a:t>
            </a:r>
            <a:r>
              <a:rPr lang="de-DE" dirty="0" smtClean="0"/>
              <a:t> </a:t>
            </a:r>
            <a:r>
              <a:rPr lang="de-DE" dirty="0" err="1" smtClean="0"/>
              <a:t>yavaş</a:t>
            </a:r>
            <a:r>
              <a:rPr lang="de-DE" dirty="0" smtClean="0"/>
              <a:t> </a:t>
            </a:r>
            <a:r>
              <a:rPr lang="de-DE" dirty="0" err="1" smtClean="0"/>
              <a:t>özellikle</a:t>
            </a:r>
            <a:r>
              <a:rPr lang="de-DE" dirty="0" smtClean="0"/>
              <a:t> </a:t>
            </a:r>
            <a:r>
              <a:rPr lang="de-DE" dirty="0" err="1" smtClean="0"/>
              <a:t>kıyı</a:t>
            </a:r>
            <a:r>
              <a:rPr lang="de-DE" dirty="0" smtClean="0"/>
              <a:t> </a:t>
            </a:r>
            <a:r>
              <a:rPr lang="de-DE" dirty="0" err="1" smtClean="0"/>
              <a:t>bölgelerinden</a:t>
            </a:r>
            <a:r>
              <a:rPr lang="de-DE" dirty="0" smtClean="0"/>
              <a:t> </a:t>
            </a:r>
            <a:r>
              <a:rPr lang="de-DE" dirty="0" err="1" smtClean="0"/>
              <a:t>başlamak</a:t>
            </a:r>
            <a:r>
              <a:rPr lang="de-DE" dirty="0" smtClean="0"/>
              <a:t> </a:t>
            </a:r>
            <a:r>
              <a:rPr lang="de-DE" dirty="0" err="1" smtClean="0"/>
              <a:t>üzere</a:t>
            </a:r>
            <a:r>
              <a:rPr lang="de-DE" dirty="0" smtClean="0"/>
              <a:t> </a:t>
            </a:r>
            <a:r>
              <a:rPr lang="de-DE" dirty="0" err="1" smtClean="0"/>
              <a:t>orman</a:t>
            </a:r>
            <a:r>
              <a:rPr lang="de-DE" dirty="0" smtClean="0"/>
              <a:t> </a:t>
            </a:r>
            <a:r>
              <a:rPr lang="de-DE" dirty="0" err="1" smtClean="0"/>
              <a:t>vejetasyonu</a:t>
            </a:r>
            <a:r>
              <a:rPr lang="de-DE" dirty="0" smtClean="0"/>
              <a:t> </a:t>
            </a:r>
            <a:r>
              <a:rPr lang="de-DE" dirty="0" err="1" smtClean="0"/>
              <a:t>yerleşmeye</a:t>
            </a:r>
            <a:r>
              <a:rPr lang="de-DE" dirty="0" smtClean="0"/>
              <a:t> </a:t>
            </a:r>
            <a:r>
              <a:rPr lang="de-DE" dirty="0" err="1" smtClean="0"/>
              <a:t>başlamış</a:t>
            </a:r>
            <a:r>
              <a:rPr lang="de-DE" dirty="0" smtClean="0"/>
              <a:t> </a:t>
            </a:r>
            <a:r>
              <a:rPr lang="de-DE" dirty="0" err="1" smtClean="0"/>
              <a:t>ve</a:t>
            </a:r>
            <a:r>
              <a:rPr lang="de-DE" dirty="0" smtClean="0"/>
              <a:t> </a:t>
            </a:r>
            <a:r>
              <a:rPr lang="de-DE" dirty="0" err="1" smtClean="0"/>
              <a:t>iç</a:t>
            </a:r>
            <a:r>
              <a:rPr lang="de-DE" dirty="0" smtClean="0"/>
              <a:t> </a:t>
            </a:r>
            <a:r>
              <a:rPr lang="de-DE" dirty="0" err="1" smtClean="0"/>
              <a:t>kısma</a:t>
            </a:r>
            <a:r>
              <a:rPr lang="de-DE" dirty="0" smtClean="0"/>
              <a:t> </a:t>
            </a:r>
            <a:r>
              <a:rPr lang="de-DE" dirty="0" err="1" smtClean="0"/>
              <a:t>doğru</a:t>
            </a:r>
            <a:r>
              <a:rPr lang="de-DE" dirty="0" smtClean="0"/>
              <a:t> </a:t>
            </a:r>
            <a:r>
              <a:rPr lang="de-DE" b="1" i="1" dirty="0" err="1" smtClean="0"/>
              <a:t>Pinus</a:t>
            </a:r>
            <a:r>
              <a:rPr lang="de-DE" b="1" i="1" dirty="0" smtClean="0"/>
              <a:t>, </a:t>
            </a:r>
            <a:r>
              <a:rPr lang="de-DE" b="1" i="1" dirty="0" err="1" smtClean="0"/>
              <a:t>Abies</a:t>
            </a:r>
            <a:r>
              <a:rPr lang="de-DE" b="1" i="1" dirty="0" smtClean="0"/>
              <a:t> </a:t>
            </a:r>
            <a:r>
              <a:rPr lang="de-DE" dirty="0" err="1" smtClean="0"/>
              <a:t>ve</a:t>
            </a:r>
            <a:r>
              <a:rPr lang="de-DE" b="1" i="1" dirty="0" smtClean="0"/>
              <a:t> </a:t>
            </a:r>
            <a:r>
              <a:rPr lang="de-DE" b="1" i="1" dirty="0" err="1" smtClean="0"/>
              <a:t>Cedrus</a:t>
            </a:r>
            <a:r>
              <a:rPr lang="de-DE" dirty="0" smtClean="0"/>
              <a:t> </a:t>
            </a:r>
            <a:r>
              <a:rPr lang="de-DE" dirty="0" err="1" smtClean="0"/>
              <a:t>türleriyle</a:t>
            </a:r>
            <a:r>
              <a:rPr lang="de-DE" dirty="0" smtClean="0"/>
              <a:t>, </a:t>
            </a:r>
            <a:r>
              <a:rPr lang="de-DE" dirty="0" err="1" smtClean="0"/>
              <a:t>yaprak</a:t>
            </a:r>
            <a:r>
              <a:rPr lang="de-DE" dirty="0" smtClean="0"/>
              <a:t> </a:t>
            </a:r>
            <a:r>
              <a:rPr lang="de-DE" dirty="0" err="1" smtClean="0"/>
              <a:t>döken</a:t>
            </a:r>
            <a:r>
              <a:rPr lang="de-DE" dirty="0" smtClean="0"/>
              <a:t> </a:t>
            </a:r>
            <a:r>
              <a:rPr lang="de-DE" dirty="0" err="1" smtClean="0"/>
              <a:t>meşelerin</a:t>
            </a:r>
            <a:r>
              <a:rPr lang="de-DE" dirty="0" smtClean="0"/>
              <a:t> </a:t>
            </a:r>
            <a:r>
              <a:rPr lang="de-DE" dirty="0" err="1" smtClean="0"/>
              <a:t>oluşturduğu</a:t>
            </a:r>
            <a:r>
              <a:rPr lang="de-DE" dirty="0" smtClean="0"/>
              <a:t> </a:t>
            </a:r>
            <a:r>
              <a:rPr lang="de-DE" dirty="0" err="1" smtClean="0"/>
              <a:t>gerçek</a:t>
            </a:r>
            <a:r>
              <a:rPr lang="de-DE" dirty="0" smtClean="0"/>
              <a:t> </a:t>
            </a:r>
            <a:r>
              <a:rPr lang="de-DE" dirty="0" err="1" smtClean="0"/>
              <a:t>bir</a:t>
            </a:r>
            <a:r>
              <a:rPr lang="de-DE" dirty="0" smtClean="0"/>
              <a:t> </a:t>
            </a:r>
            <a:r>
              <a:rPr lang="de-DE" dirty="0" err="1" smtClean="0"/>
              <a:t>ormanla</a:t>
            </a:r>
            <a:r>
              <a:rPr lang="de-DE" dirty="0" smtClean="0"/>
              <a:t>, </a:t>
            </a:r>
            <a:r>
              <a:rPr lang="de-DE" b="1" i="1" dirty="0" err="1" smtClean="0"/>
              <a:t>Juniperus</a:t>
            </a:r>
            <a:r>
              <a:rPr lang="de-DE" dirty="0" err="1" smtClean="0"/>
              <a:t>'ların</a:t>
            </a:r>
            <a:r>
              <a:rPr lang="de-DE" dirty="0" smtClean="0"/>
              <a:t> (</a:t>
            </a:r>
            <a:r>
              <a:rPr lang="de-DE" dirty="0" err="1" smtClean="0"/>
              <a:t>ardıç</a:t>
            </a:r>
            <a:r>
              <a:rPr lang="de-DE" dirty="0" smtClean="0"/>
              <a:t>) </a:t>
            </a:r>
            <a:r>
              <a:rPr lang="de-DE" dirty="0" err="1" smtClean="0"/>
              <a:t>oluşturduğu</a:t>
            </a:r>
            <a:r>
              <a:rPr lang="de-DE" dirty="0" smtClean="0"/>
              <a:t> </a:t>
            </a:r>
            <a:r>
              <a:rPr lang="de-DE" dirty="0" err="1" smtClean="0"/>
              <a:t>step</a:t>
            </a:r>
            <a:r>
              <a:rPr lang="de-DE" dirty="0" smtClean="0"/>
              <a:t> </a:t>
            </a:r>
            <a:r>
              <a:rPr lang="de-DE" dirty="0" err="1" smtClean="0"/>
              <a:t>öncesi</a:t>
            </a:r>
            <a:r>
              <a:rPr lang="de-DE" dirty="0" smtClean="0"/>
              <a:t> </a:t>
            </a:r>
            <a:r>
              <a:rPr lang="de-DE" dirty="0" err="1" smtClean="0"/>
              <a:t>bir</a:t>
            </a:r>
            <a:r>
              <a:rPr lang="de-DE" dirty="0" smtClean="0"/>
              <a:t> </a:t>
            </a:r>
            <a:r>
              <a:rPr lang="de-DE" dirty="0" err="1" smtClean="0"/>
              <a:t>vejetasyon</a:t>
            </a:r>
            <a:r>
              <a:rPr lang="de-DE" dirty="0" smtClean="0"/>
              <a:t> </a:t>
            </a:r>
            <a:r>
              <a:rPr lang="de-DE" dirty="0" err="1" smtClean="0"/>
              <a:t>egemendir</a:t>
            </a:r>
            <a:r>
              <a:rPr lang="de-DE" dirty="0" smtClean="0"/>
              <a:t>. </a:t>
            </a:r>
            <a:r>
              <a:rPr lang="de-DE" dirty="0" err="1" smtClean="0"/>
              <a:t>Bununla</a:t>
            </a:r>
            <a:r>
              <a:rPr lang="de-DE" dirty="0" smtClean="0"/>
              <a:t> </a:t>
            </a:r>
            <a:r>
              <a:rPr lang="de-DE" dirty="0" err="1" smtClean="0"/>
              <a:t>birlikte</a:t>
            </a:r>
            <a:r>
              <a:rPr lang="de-DE" dirty="0" smtClean="0"/>
              <a:t> </a:t>
            </a:r>
            <a:r>
              <a:rPr lang="de-DE" dirty="0" err="1" smtClean="0"/>
              <a:t>Anadolu'daki</a:t>
            </a:r>
            <a:r>
              <a:rPr lang="de-DE" dirty="0" smtClean="0"/>
              <a:t> </a:t>
            </a:r>
            <a:r>
              <a:rPr lang="de-DE" dirty="0" err="1" smtClean="0"/>
              <a:t>bu</a:t>
            </a:r>
            <a:r>
              <a:rPr lang="de-DE" dirty="0" smtClean="0"/>
              <a:t> </a:t>
            </a:r>
            <a:r>
              <a:rPr lang="de-DE" dirty="0" err="1" smtClean="0"/>
              <a:t>ormanlaşma</a:t>
            </a:r>
            <a:r>
              <a:rPr lang="de-DE" dirty="0" smtClean="0"/>
              <a:t> </a:t>
            </a:r>
            <a:r>
              <a:rPr lang="de-DE" dirty="0" err="1" smtClean="0"/>
              <a:t>Neolitik</a:t>
            </a:r>
            <a:r>
              <a:rPr lang="de-DE" dirty="0" smtClean="0"/>
              <a:t>  </a:t>
            </a:r>
            <a:r>
              <a:rPr lang="de-DE" dirty="0" err="1" smtClean="0"/>
              <a:t>çağda</a:t>
            </a:r>
            <a:r>
              <a:rPr lang="de-DE" dirty="0" smtClean="0"/>
              <a:t> </a:t>
            </a:r>
            <a:r>
              <a:rPr lang="de-DE" dirty="0" err="1" smtClean="0"/>
              <a:t>ziraatin</a:t>
            </a:r>
            <a:r>
              <a:rPr lang="de-DE" dirty="0" smtClean="0"/>
              <a:t> </a:t>
            </a:r>
            <a:r>
              <a:rPr lang="de-DE" dirty="0" err="1" smtClean="0"/>
              <a:t>gelişmesi</a:t>
            </a:r>
            <a:r>
              <a:rPr lang="de-DE" dirty="0" smtClean="0"/>
              <a:t> </a:t>
            </a:r>
            <a:r>
              <a:rPr lang="de-DE" dirty="0" err="1" smtClean="0"/>
              <a:t>ve</a:t>
            </a:r>
            <a:r>
              <a:rPr lang="de-DE" dirty="0" smtClean="0"/>
              <a:t> </a:t>
            </a:r>
            <a:r>
              <a:rPr lang="de-DE" dirty="0" err="1" smtClean="0"/>
              <a:t>otlatmanın</a:t>
            </a:r>
            <a:r>
              <a:rPr lang="de-DE" dirty="0" smtClean="0"/>
              <a:t> </a:t>
            </a:r>
            <a:r>
              <a:rPr lang="de-DE" dirty="0" err="1" smtClean="0"/>
              <a:t>başlamasıyla</a:t>
            </a:r>
            <a:r>
              <a:rPr lang="de-DE" dirty="0" smtClean="0"/>
              <a:t>, </a:t>
            </a:r>
            <a:r>
              <a:rPr lang="de-DE" dirty="0" err="1" smtClean="0"/>
              <a:t>gelişmesini</a:t>
            </a:r>
            <a:r>
              <a:rPr lang="de-DE" dirty="0" smtClean="0"/>
              <a:t> </a:t>
            </a:r>
            <a:r>
              <a:rPr lang="de-DE" dirty="0" err="1" smtClean="0"/>
              <a:t>hemen</a:t>
            </a:r>
            <a:r>
              <a:rPr lang="de-DE" dirty="0" smtClean="0"/>
              <a:t> </a:t>
            </a:r>
            <a:r>
              <a:rPr lang="de-DE" dirty="0" err="1" smtClean="0"/>
              <a:t>durdurmuştur</a:t>
            </a:r>
            <a:r>
              <a:rPr lang="de-DE" dirty="0" smtClean="0"/>
              <a:t>. </a:t>
            </a:r>
            <a:r>
              <a:rPr lang="de-DE" dirty="0" err="1" smtClean="0"/>
              <a:t>Bilgilerimizin</a:t>
            </a:r>
            <a:r>
              <a:rPr lang="de-DE" dirty="0" smtClean="0"/>
              <a:t> </a:t>
            </a:r>
            <a:r>
              <a:rPr lang="de-DE" dirty="0" err="1" smtClean="0"/>
              <a:t>kısmen</a:t>
            </a:r>
            <a:r>
              <a:rPr lang="de-DE" dirty="0" smtClean="0"/>
              <a:t> </a:t>
            </a:r>
            <a:r>
              <a:rPr lang="de-DE" dirty="0" err="1" smtClean="0"/>
              <a:t>eksik</a:t>
            </a:r>
            <a:r>
              <a:rPr lang="de-DE" dirty="0" smtClean="0"/>
              <a:t> </a:t>
            </a:r>
            <a:r>
              <a:rPr lang="de-DE" dirty="0" err="1" smtClean="0"/>
              <a:t>olmasına</a:t>
            </a:r>
            <a:r>
              <a:rPr lang="de-DE" dirty="0" smtClean="0"/>
              <a:t> </a:t>
            </a:r>
            <a:r>
              <a:rPr lang="de-DE" dirty="0" err="1" smtClean="0"/>
              <a:t>rağmen</a:t>
            </a:r>
            <a:r>
              <a:rPr lang="de-DE" dirty="0" smtClean="0"/>
              <a:t>, </a:t>
            </a:r>
            <a:r>
              <a:rPr lang="de-DE" dirty="0" err="1" smtClean="0"/>
              <a:t>orman</a:t>
            </a:r>
            <a:r>
              <a:rPr lang="de-DE" dirty="0" smtClean="0"/>
              <a:t> </a:t>
            </a:r>
            <a:r>
              <a:rPr lang="de-DE" dirty="0" err="1" smtClean="0"/>
              <a:t>tahribatı</a:t>
            </a:r>
            <a:r>
              <a:rPr lang="de-DE" dirty="0" smtClean="0"/>
              <a:t> </a:t>
            </a:r>
            <a:r>
              <a:rPr lang="de-DE" dirty="0" err="1" smtClean="0"/>
              <a:t>önce</a:t>
            </a:r>
            <a:r>
              <a:rPr lang="de-DE" dirty="0" smtClean="0"/>
              <a:t> </a:t>
            </a:r>
            <a:r>
              <a:rPr lang="de-DE" dirty="0" err="1" smtClean="0"/>
              <a:t>Hititler</a:t>
            </a:r>
            <a:r>
              <a:rPr lang="de-DE" dirty="0" smtClean="0"/>
              <a:t>, </a:t>
            </a:r>
            <a:r>
              <a:rPr lang="de-DE" dirty="0" err="1" smtClean="0"/>
              <a:t>sonra</a:t>
            </a:r>
            <a:r>
              <a:rPr lang="de-DE" dirty="0" smtClean="0"/>
              <a:t> </a:t>
            </a:r>
            <a:r>
              <a:rPr lang="de-DE" dirty="0" err="1" smtClean="0"/>
              <a:t>sırasıyla</a:t>
            </a:r>
            <a:r>
              <a:rPr lang="de-DE" dirty="0" smtClean="0"/>
              <a:t> </a:t>
            </a:r>
            <a:r>
              <a:rPr lang="de-DE" dirty="0" err="1" smtClean="0"/>
              <a:t>Yunan</a:t>
            </a:r>
            <a:r>
              <a:rPr lang="de-DE" dirty="0" smtClean="0"/>
              <a:t>, Roma </a:t>
            </a:r>
            <a:r>
              <a:rPr lang="de-DE" dirty="0" err="1" smtClean="0"/>
              <a:t>ve</a:t>
            </a:r>
            <a:r>
              <a:rPr lang="de-DE" dirty="0" smtClean="0"/>
              <a:t> </a:t>
            </a:r>
            <a:r>
              <a:rPr lang="de-DE" dirty="0" err="1" smtClean="0"/>
              <a:t>Bizans</a:t>
            </a:r>
            <a:r>
              <a:rPr lang="de-DE" dirty="0" smtClean="0"/>
              <a:t> </a:t>
            </a:r>
            <a:r>
              <a:rPr lang="de-DE" dirty="0" err="1" smtClean="0"/>
              <a:t>imparatorluğunun</a:t>
            </a:r>
            <a:r>
              <a:rPr lang="de-DE" dirty="0" smtClean="0"/>
              <a:t> </a:t>
            </a:r>
            <a:r>
              <a:rPr lang="de-DE" dirty="0" err="1" smtClean="0"/>
              <a:t>Anadolu'ya</a:t>
            </a:r>
            <a:r>
              <a:rPr lang="de-DE" dirty="0" smtClean="0"/>
              <a:t> </a:t>
            </a:r>
            <a:r>
              <a:rPr lang="de-DE" dirty="0" err="1" smtClean="0"/>
              <a:t>girmesiyle</a:t>
            </a:r>
            <a:r>
              <a:rPr lang="de-DE" dirty="0" smtClean="0"/>
              <a:t> </a:t>
            </a:r>
            <a:r>
              <a:rPr lang="de-DE" dirty="0" err="1" smtClean="0"/>
              <a:t>çabuk</a:t>
            </a:r>
            <a:r>
              <a:rPr lang="de-DE" dirty="0" smtClean="0"/>
              <a:t> </a:t>
            </a:r>
            <a:r>
              <a:rPr lang="de-DE" dirty="0" err="1" smtClean="0"/>
              <a:t>ve</a:t>
            </a:r>
            <a:r>
              <a:rPr lang="de-DE" dirty="0" smtClean="0"/>
              <a:t> </a:t>
            </a:r>
            <a:r>
              <a:rPr lang="de-DE" dirty="0" err="1" smtClean="0"/>
              <a:t>önemli</a:t>
            </a:r>
            <a:r>
              <a:rPr lang="de-DE" dirty="0" smtClean="0"/>
              <a:t> </a:t>
            </a:r>
            <a:r>
              <a:rPr lang="de-DE" dirty="0" err="1" smtClean="0"/>
              <a:t>bir</a:t>
            </a:r>
            <a:r>
              <a:rPr lang="de-DE" dirty="0" smtClean="0"/>
              <a:t> </a:t>
            </a:r>
            <a:r>
              <a:rPr lang="de-DE" dirty="0" err="1" smtClean="0"/>
              <a:t>şekilde</a:t>
            </a:r>
            <a:r>
              <a:rPr lang="de-DE" dirty="0" smtClean="0"/>
              <a:t> </a:t>
            </a:r>
            <a:r>
              <a:rPr lang="de-DE" dirty="0" err="1" smtClean="0"/>
              <a:t>artmaya</a:t>
            </a:r>
            <a:r>
              <a:rPr lang="de-DE" dirty="0" smtClean="0"/>
              <a:t> </a:t>
            </a:r>
            <a:r>
              <a:rPr lang="de-DE" dirty="0" err="1" smtClean="0"/>
              <a:t>başlamış</a:t>
            </a:r>
            <a:r>
              <a:rPr lang="de-DE" dirty="0" smtClean="0"/>
              <a:t> </a:t>
            </a:r>
            <a:r>
              <a:rPr lang="de-DE" dirty="0" err="1" smtClean="0"/>
              <a:t>ve</a:t>
            </a:r>
            <a:r>
              <a:rPr lang="de-DE" dirty="0" smtClean="0"/>
              <a:t> </a:t>
            </a:r>
            <a:r>
              <a:rPr lang="de-DE" dirty="0" err="1" smtClean="0"/>
              <a:t>bu</a:t>
            </a:r>
            <a:r>
              <a:rPr lang="de-DE" dirty="0" smtClean="0"/>
              <a:t> </a:t>
            </a:r>
            <a:r>
              <a:rPr lang="de-DE" dirty="0" err="1" smtClean="0"/>
              <a:t>tahribat</a:t>
            </a:r>
            <a:r>
              <a:rPr lang="de-DE" dirty="0" smtClean="0"/>
              <a:t> 9. </a:t>
            </a:r>
            <a:r>
              <a:rPr lang="de-DE" dirty="0" err="1" smtClean="0"/>
              <a:t>veya</a:t>
            </a:r>
            <a:r>
              <a:rPr lang="de-DE" dirty="0" smtClean="0"/>
              <a:t> 10. </a:t>
            </a:r>
            <a:r>
              <a:rPr lang="de-DE" dirty="0" err="1" smtClean="0"/>
              <a:t>asıra</a:t>
            </a:r>
            <a:r>
              <a:rPr lang="de-DE" dirty="0" smtClean="0"/>
              <a:t> </a:t>
            </a:r>
            <a:r>
              <a:rPr lang="de-DE" dirty="0" err="1" smtClean="0"/>
              <a:t>kadar</a:t>
            </a:r>
            <a:r>
              <a:rPr lang="de-DE" dirty="0" smtClean="0"/>
              <a:t> </a:t>
            </a:r>
            <a:r>
              <a:rPr lang="de-DE" dirty="0" err="1" smtClean="0"/>
              <a:t>devam</a:t>
            </a:r>
            <a:r>
              <a:rPr lang="de-DE" dirty="0" smtClean="0"/>
              <a:t> </a:t>
            </a:r>
            <a:r>
              <a:rPr lang="de-DE" dirty="0" err="1" smtClean="0"/>
              <a:t>etmiş</a:t>
            </a:r>
            <a:r>
              <a:rPr lang="de-DE" dirty="0" smtClean="0"/>
              <a:t> </a:t>
            </a:r>
            <a:r>
              <a:rPr lang="de-DE" dirty="0" err="1" smtClean="0"/>
              <a:t>ve</a:t>
            </a:r>
            <a:r>
              <a:rPr lang="de-DE" dirty="0" smtClean="0"/>
              <a:t> </a:t>
            </a:r>
            <a:r>
              <a:rPr lang="de-DE" dirty="0" err="1" smtClean="0"/>
              <a:t>step</a:t>
            </a:r>
            <a:r>
              <a:rPr lang="de-DE" dirty="0" smtClean="0"/>
              <a:t> </a:t>
            </a:r>
            <a:r>
              <a:rPr lang="de-DE" dirty="0" err="1" smtClean="0"/>
              <a:t>vejetasyonu</a:t>
            </a:r>
            <a:r>
              <a:rPr lang="de-DE" dirty="0" smtClean="0"/>
              <a:t> </a:t>
            </a:r>
            <a:r>
              <a:rPr lang="de-DE" dirty="0" err="1" smtClean="0"/>
              <a:t>yavaş</a:t>
            </a:r>
            <a:r>
              <a:rPr lang="de-DE" dirty="0" smtClean="0"/>
              <a:t> </a:t>
            </a:r>
            <a:r>
              <a:rPr lang="de-DE" dirty="0" err="1" smtClean="0"/>
              <a:t>yavaş</a:t>
            </a:r>
            <a:r>
              <a:rPr lang="de-DE" dirty="0" smtClean="0"/>
              <a:t> </a:t>
            </a:r>
            <a:r>
              <a:rPr lang="de-DE" dirty="0" err="1" smtClean="0"/>
              <a:t>yerleşmeye</a:t>
            </a:r>
            <a:r>
              <a:rPr lang="de-DE" dirty="0" smtClean="0"/>
              <a:t> </a:t>
            </a:r>
            <a:r>
              <a:rPr lang="de-DE" dirty="0" err="1" smtClean="0"/>
              <a:t>başlamıştır</a:t>
            </a:r>
            <a:r>
              <a:rPr lang="de-DE" dirty="0" smtClean="0"/>
              <a:t>. </a:t>
            </a:r>
            <a:r>
              <a:rPr lang="de-DE" dirty="0" err="1" smtClean="0"/>
              <a:t>Sonra</a:t>
            </a:r>
            <a:r>
              <a:rPr lang="de-DE" dirty="0" smtClean="0"/>
              <a:t> 11. </a:t>
            </a:r>
            <a:r>
              <a:rPr lang="de-DE" dirty="0" err="1" smtClean="0"/>
              <a:t>asırda</a:t>
            </a:r>
            <a:r>
              <a:rPr lang="de-DE" dirty="0" smtClean="0"/>
              <a:t> </a:t>
            </a:r>
            <a:r>
              <a:rPr lang="de-DE" dirty="0" err="1" smtClean="0"/>
              <a:t>Türklerin</a:t>
            </a:r>
            <a:r>
              <a:rPr lang="de-DE" dirty="0" smtClean="0"/>
              <a:t> </a:t>
            </a:r>
            <a:r>
              <a:rPr lang="de-DE" dirty="0" err="1" smtClean="0"/>
              <a:t>Anadolu'ya</a:t>
            </a:r>
            <a:r>
              <a:rPr lang="de-DE" dirty="0" smtClean="0"/>
              <a:t> </a:t>
            </a:r>
            <a:r>
              <a:rPr lang="de-DE" dirty="0" err="1" smtClean="0"/>
              <a:t>gelmesiyle</a:t>
            </a:r>
            <a:r>
              <a:rPr lang="de-DE" dirty="0" smtClean="0"/>
              <a:t> </a:t>
            </a:r>
            <a:r>
              <a:rPr lang="de-DE" dirty="0" err="1" smtClean="0"/>
              <a:t>otlatma</a:t>
            </a:r>
            <a:r>
              <a:rPr lang="de-DE" dirty="0" smtClean="0"/>
              <a:t> </a:t>
            </a:r>
            <a:r>
              <a:rPr lang="de-DE" dirty="0" err="1" smtClean="0"/>
              <a:t>bütün</a:t>
            </a:r>
            <a:r>
              <a:rPr lang="de-DE" dirty="0" smtClean="0"/>
              <a:t> </a:t>
            </a:r>
            <a:r>
              <a:rPr lang="de-DE" dirty="0" err="1" smtClean="0"/>
              <a:t>hızıyla</a:t>
            </a:r>
            <a:r>
              <a:rPr lang="de-DE" dirty="0" smtClean="0"/>
              <a:t> </a:t>
            </a:r>
            <a:r>
              <a:rPr lang="de-DE" dirty="0" err="1" smtClean="0"/>
              <a:t>devam</a:t>
            </a:r>
            <a:r>
              <a:rPr lang="de-DE" dirty="0" smtClean="0"/>
              <a:t> </a:t>
            </a:r>
            <a:r>
              <a:rPr lang="de-DE" dirty="0" err="1" smtClean="0"/>
              <a:t>etmiş</a:t>
            </a:r>
            <a:r>
              <a:rPr lang="de-DE" dirty="0" smtClean="0"/>
              <a:t> </a:t>
            </a:r>
            <a:r>
              <a:rPr lang="de-DE" dirty="0" err="1" smtClean="0"/>
              <a:t>ve</a:t>
            </a:r>
            <a:r>
              <a:rPr lang="de-DE" dirty="0" smtClean="0"/>
              <a:t> </a:t>
            </a:r>
            <a:r>
              <a:rPr lang="de-DE" dirty="0" err="1" smtClean="0"/>
              <a:t>step</a:t>
            </a:r>
            <a:r>
              <a:rPr lang="de-DE" dirty="0" smtClean="0"/>
              <a:t> </a:t>
            </a:r>
            <a:r>
              <a:rPr lang="de-DE" dirty="0" err="1" smtClean="0"/>
              <a:t>bugünkü</a:t>
            </a:r>
            <a:r>
              <a:rPr lang="de-DE" dirty="0" smtClean="0"/>
              <a:t> </a:t>
            </a:r>
            <a:r>
              <a:rPr lang="de-DE" dirty="0" err="1" smtClean="0"/>
              <a:t>şeklini</a:t>
            </a:r>
            <a:r>
              <a:rPr lang="de-DE" dirty="0" smtClean="0"/>
              <a:t> </a:t>
            </a:r>
            <a:r>
              <a:rPr lang="de-DE" dirty="0" err="1" smtClean="0"/>
              <a:t>almıştır</a:t>
            </a:r>
            <a:r>
              <a:rPr lang="de-DE" dirty="0" smtClean="0"/>
              <a:t>.</a:t>
            </a:r>
            <a:endParaRPr lang="tr-TR" dirty="0" smtClean="0"/>
          </a:p>
          <a:p>
            <a:endParaRPr lang="tr-TR" dirty="0"/>
          </a:p>
        </p:txBody>
      </p:sp>
      <p:sp>
        <p:nvSpPr>
          <p:cNvPr id="3" name="2 Başlık"/>
          <p:cNvSpPr>
            <a:spLocks noGrp="1"/>
          </p:cNvSpPr>
          <p:nvPr>
            <p:ph type="title"/>
          </p:nvPr>
        </p:nvSpPr>
        <p:spPr/>
        <p:txBody>
          <a:bodyPr/>
          <a:lstStyle/>
          <a:p>
            <a:endParaRPr lang="tr-TR"/>
          </a:p>
        </p:txBody>
      </p:sp>
    </p:spTree>
    <p:extLst>
      <p:ext uri="{BB962C8B-B14F-4D97-AF65-F5344CB8AC3E}">
        <p14:creationId xmlns:p14="http://schemas.microsoft.com/office/powerpoint/2010/main" val="9777091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75520" y="836712"/>
            <a:ext cx="8435280" cy="5544616"/>
          </a:xfrm>
        </p:spPr>
        <p:txBody>
          <a:bodyPr>
            <a:normAutofit fontScale="92500" lnSpcReduction="10000"/>
          </a:bodyPr>
          <a:lstStyle/>
          <a:p>
            <a:pPr algn="just" hangingPunct="0"/>
            <a:r>
              <a:rPr lang="tr-TR" sz="2500" b="1" dirty="0" err="1">
                <a:solidFill>
                  <a:srgbClr val="FF0000"/>
                </a:solidFill>
              </a:rPr>
              <a:t>İ</a:t>
            </a:r>
            <a:r>
              <a:rPr lang="de-DE" sz="2500" b="1" dirty="0">
                <a:solidFill>
                  <a:srgbClr val="FF0000"/>
                </a:solidFill>
              </a:rPr>
              <a:t>ç Anadolu </a:t>
            </a:r>
            <a:r>
              <a:rPr lang="de-DE" sz="2500" b="1" dirty="0" err="1">
                <a:solidFill>
                  <a:srgbClr val="FF0000"/>
                </a:solidFill>
              </a:rPr>
              <a:t>alanında</a:t>
            </a:r>
            <a:r>
              <a:rPr lang="de-DE" sz="2500" b="1" dirty="0">
                <a:solidFill>
                  <a:srgbClr val="FF0000"/>
                </a:solidFill>
              </a:rPr>
              <a:t> </a:t>
            </a:r>
            <a:r>
              <a:rPr lang="de-DE" sz="2500" b="1" dirty="0" err="1">
                <a:solidFill>
                  <a:srgbClr val="FF0000"/>
                </a:solidFill>
              </a:rPr>
              <a:t>endemizm</a:t>
            </a:r>
            <a:r>
              <a:rPr lang="de-DE" sz="2500" b="1" dirty="0">
                <a:solidFill>
                  <a:srgbClr val="FF0000"/>
                </a:solidFill>
              </a:rPr>
              <a:t> </a:t>
            </a:r>
            <a:r>
              <a:rPr lang="de-DE" sz="2500" b="1" dirty="0" err="1">
                <a:solidFill>
                  <a:srgbClr val="FF0000"/>
                </a:solidFill>
              </a:rPr>
              <a:t>oranı</a:t>
            </a:r>
            <a:r>
              <a:rPr lang="de-DE" sz="2500" b="1" dirty="0">
                <a:solidFill>
                  <a:srgbClr val="FF0000"/>
                </a:solidFill>
              </a:rPr>
              <a:t> % 30</a:t>
            </a:r>
            <a:r>
              <a:rPr lang="de-DE" sz="2500" dirty="0"/>
              <a:t> </a:t>
            </a:r>
            <a:r>
              <a:rPr lang="de-DE" sz="2500" dirty="0" err="1"/>
              <a:t>gibi</a:t>
            </a:r>
            <a:r>
              <a:rPr lang="de-DE" sz="2500" dirty="0"/>
              <a:t> </a:t>
            </a:r>
            <a:r>
              <a:rPr lang="de-DE" sz="2500" dirty="0" err="1"/>
              <a:t>oldukça</a:t>
            </a:r>
            <a:r>
              <a:rPr lang="de-DE" sz="2500" dirty="0"/>
              <a:t> </a:t>
            </a:r>
            <a:r>
              <a:rPr lang="de-DE" sz="2500" dirty="0" err="1"/>
              <a:t>yüksektir</a:t>
            </a:r>
            <a:r>
              <a:rPr lang="de-DE" sz="2500" dirty="0"/>
              <a:t>. </a:t>
            </a:r>
            <a:r>
              <a:rPr lang="de-DE" sz="2500" dirty="0" err="1"/>
              <a:t>Monotipik</a:t>
            </a:r>
            <a:r>
              <a:rPr lang="de-DE" sz="2500" dirty="0"/>
              <a:t> </a:t>
            </a:r>
            <a:r>
              <a:rPr lang="de-DE" sz="2500" dirty="0" err="1"/>
              <a:t>endemik</a:t>
            </a:r>
            <a:r>
              <a:rPr lang="de-DE" sz="2500" dirty="0"/>
              <a:t> </a:t>
            </a:r>
            <a:r>
              <a:rPr lang="de-DE" sz="2500" dirty="0" err="1"/>
              <a:t>cinslerden</a:t>
            </a:r>
            <a:r>
              <a:rPr lang="de-DE" sz="2500" dirty="0"/>
              <a:t> </a:t>
            </a:r>
            <a:r>
              <a:rPr lang="de-DE" sz="2500" dirty="0" err="1"/>
              <a:t>Kaliopsis</a:t>
            </a:r>
            <a:r>
              <a:rPr lang="de-DE" sz="2500" dirty="0"/>
              <a:t> (</a:t>
            </a:r>
            <a:r>
              <a:rPr lang="de-DE" sz="2500" dirty="0" err="1"/>
              <a:t>Tuz</a:t>
            </a:r>
            <a:r>
              <a:rPr lang="de-DE" sz="2500" dirty="0"/>
              <a:t> </a:t>
            </a:r>
            <a:r>
              <a:rPr lang="de-DE" sz="2500" dirty="0" err="1"/>
              <a:t>Gölü</a:t>
            </a:r>
            <a:r>
              <a:rPr lang="de-DE" sz="2500" dirty="0"/>
              <a:t> </a:t>
            </a:r>
            <a:r>
              <a:rPr lang="de-DE" sz="2500" dirty="0" err="1"/>
              <a:t>çevresinde</a:t>
            </a:r>
            <a:r>
              <a:rPr lang="de-DE" sz="2500" dirty="0"/>
              <a:t> </a:t>
            </a:r>
            <a:r>
              <a:rPr lang="de-DE" sz="2500" dirty="0" err="1"/>
              <a:t>halofitik</a:t>
            </a:r>
            <a:r>
              <a:rPr lang="de-DE" sz="2500" dirty="0"/>
              <a:t> </a:t>
            </a:r>
            <a:r>
              <a:rPr lang="de-DE" sz="2500" dirty="0" err="1"/>
              <a:t>vejetasyonda</a:t>
            </a:r>
            <a:r>
              <a:rPr lang="de-DE" sz="2500" dirty="0"/>
              <a:t>), </a:t>
            </a:r>
            <a:r>
              <a:rPr lang="de-DE" sz="2500" dirty="0" err="1"/>
              <a:t>Crenosciadium</a:t>
            </a:r>
            <a:r>
              <a:rPr lang="de-DE" sz="2500" dirty="0"/>
              <a:t> (</a:t>
            </a:r>
            <a:r>
              <a:rPr lang="de-DE" sz="2500" dirty="0" err="1"/>
              <a:t>Beyşehir</a:t>
            </a:r>
            <a:r>
              <a:rPr lang="de-DE" sz="2500" dirty="0"/>
              <a:t> </a:t>
            </a:r>
            <a:r>
              <a:rPr lang="de-DE" sz="2500" dirty="0" err="1"/>
              <a:t>ve</a:t>
            </a:r>
            <a:r>
              <a:rPr lang="de-DE" sz="2500" dirty="0"/>
              <a:t> </a:t>
            </a:r>
            <a:r>
              <a:rPr lang="de-DE" sz="2500" dirty="0" err="1"/>
              <a:t>Egridir</a:t>
            </a:r>
            <a:r>
              <a:rPr lang="de-DE" sz="2500" dirty="0"/>
              <a:t> </a:t>
            </a:r>
            <a:r>
              <a:rPr lang="de-DE" sz="2500" dirty="0" err="1"/>
              <a:t>gölü</a:t>
            </a:r>
            <a:r>
              <a:rPr lang="de-DE" sz="2500" dirty="0"/>
              <a:t> </a:t>
            </a:r>
            <a:r>
              <a:rPr lang="de-DE" sz="2500" dirty="0" err="1"/>
              <a:t>çevresinde</a:t>
            </a:r>
            <a:r>
              <a:rPr lang="de-DE" sz="2500" dirty="0"/>
              <a:t> </a:t>
            </a:r>
            <a:r>
              <a:rPr lang="de-DE" sz="2500" dirty="0" err="1"/>
              <a:t>çok</a:t>
            </a:r>
            <a:r>
              <a:rPr lang="de-DE" sz="2500" dirty="0"/>
              <a:t> </a:t>
            </a:r>
            <a:r>
              <a:rPr lang="de-DE" sz="2500" dirty="0" err="1"/>
              <a:t>küçük</a:t>
            </a:r>
            <a:r>
              <a:rPr lang="de-DE" sz="2500" dirty="0"/>
              <a:t> </a:t>
            </a:r>
            <a:r>
              <a:rPr lang="de-DE" sz="2500" dirty="0" err="1"/>
              <a:t>bir</a:t>
            </a:r>
            <a:r>
              <a:rPr lang="de-DE" sz="2500" dirty="0"/>
              <a:t> </a:t>
            </a:r>
            <a:r>
              <a:rPr lang="de-DE" sz="2500" dirty="0" err="1"/>
              <a:t>alanda</a:t>
            </a:r>
            <a:r>
              <a:rPr lang="de-DE" sz="2500" dirty="0"/>
              <a:t> </a:t>
            </a:r>
            <a:r>
              <a:rPr lang="de-DE" sz="2500" dirty="0" err="1"/>
              <a:t>bulunur</a:t>
            </a:r>
            <a:r>
              <a:rPr lang="de-DE" sz="2500" dirty="0"/>
              <a:t> </a:t>
            </a:r>
            <a:r>
              <a:rPr lang="de-DE" sz="2500" dirty="0" err="1"/>
              <a:t>ve</a:t>
            </a:r>
            <a:r>
              <a:rPr lang="de-DE" sz="2500" dirty="0"/>
              <a:t> </a:t>
            </a:r>
            <a:r>
              <a:rPr lang="de-DE" sz="2500" i="1" dirty="0" err="1"/>
              <a:t>Opopanax</a:t>
            </a:r>
            <a:r>
              <a:rPr lang="de-DE" sz="2500" dirty="0"/>
              <a:t> </a:t>
            </a:r>
            <a:r>
              <a:rPr lang="de-DE" sz="2500" dirty="0" err="1"/>
              <a:t>cinsine</a:t>
            </a:r>
            <a:r>
              <a:rPr lang="de-DE" sz="2500" dirty="0"/>
              <a:t> </a:t>
            </a:r>
            <a:r>
              <a:rPr lang="de-DE" sz="2500" dirty="0" err="1"/>
              <a:t>çok</a:t>
            </a:r>
            <a:r>
              <a:rPr lang="de-DE" sz="2500" dirty="0"/>
              <a:t> </a:t>
            </a:r>
            <a:r>
              <a:rPr lang="de-DE" sz="2500" dirty="0" err="1"/>
              <a:t>benzer</a:t>
            </a:r>
            <a:r>
              <a:rPr lang="de-DE" sz="2500" dirty="0"/>
              <a:t> </a:t>
            </a:r>
            <a:r>
              <a:rPr lang="de-DE" sz="2500" dirty="0" err="1"/>
              <a:t>ve</a:t>
            </a:r>
            <a:r>
              <a:rPr lang="de-DE" sz="2500" dirty="0"/>
              <a:t>  </a:t>
            </a:r>
            <a:r>
              <a:rPr lang="de-DE" sz="2500" i="1" dirty="0" err="1"/>
              <a:t>Umbelliferae</a:t>
            </a:r>
            <a:r>
              <a:rPr lang="de-DE" sz="2500" dirty="0"/>
              <a:t> </a:t>
            </a:r>
            <a:r>
              <a:rPr lang="de-DE" sz="2500" dirty="0" err="1"/>
              <a:t>familyasına</a:t>
            </a:r>
            <a:r>
              <a:rPr lang="de-DE" sz="2500" dirty="0"/>
              <a:t> </a:t>
            </a:r>
            <a:r>
              <a:rPr lang="de-DE" sz="2500" dirty="0" err="1"/>
              <a:t>aittir</a:t>
            </a:r>
            <a:r>
              <a:rPr lang="de-DE" sz="2500" dirty="0"/>
              <a:t>. </a:t>
            </a:r>
            <a:endParaRPr lang="tr-TR" sz="2500" dirty="0"/>
          </a:p>
          <a:p>
            <a:pPr algn="just" hangingPunct="0">
              <a:buNone/>
            </a:pPr>
            <a:endParaRPr lang="tr-TR" sz="2500" dirty="0"/>
          </a:p>
          <a:p>
            <a:pPr algn="just" hangingPunct="0"/>
            <a:r>
              <a:rPr lang="tr-TR" sz="2500" dirty="0"/>
              <a:t>İ</a:t>
            </a:r>
            <a:r>
              <a:rPr lang="de-DE" sz="2500" dirty="0"/>
              <a:t>ç Anadolu </a:t>
            </a:r>
            <a:r>
              <a:rPr lang="de-DE" sz="2500" dirty="0" err="1"/>
              <a:t>alanındaki</a:t>
            </a:r>
            <a:r>
              <a:rPr lang="de-DE" sz="2500" dirty="0"/>
              <a:t> </a:t>
            </a:r>
            <a:r>
              <a:rPr lang="de-DE" sz="2500" dirty="0" err="1"/>
              <a:t>endemikler</a:t>
            </a:r>
            <a:r>
              <a:rPr lang="de-DE" sz="2500" dirty="0"/>
              <a:t> Akdeniz </a:t>
            </a:r>
            <a:r>
              <a:rPr lang="de-DE" sz="2500" dirty="0" err="1"/>
              <a:t>ve</a:t>
            </a:r>
            <a:r>
              <a:rPr lang="de-DE" sz="2500" dirty="0"/>
              <a:t> </a:t>
            </a:r>
            <a:r>
              <a:rPr lang="tr-TR" sz="2500" dirty="0"/>
              <a:t>İ</a:t>
            </a:r>
            <a:r>
              <a:rPr lang="de-DE" sz="2500" dirty="0"/>
              <a:t>ran-Turan </a:t>
            </a:r>
            <a:r>
              <a:rPr lang="de-DE" sz="2500" dirty="0" err="1"/>
              <a:t>endemikleriyle</a:t>
            </a:r>
            <a:r>
              <a:rPr lang="de-DE" sz="2500" dirty="0"/>
              <a:t> </a:t>
            </a:r>
            <a:r>
              <a:rPr lang="de-DE" sz="2500" dirty="0" err="1"/>
              <a:t>karışmış</a:t>
            </a:r>
            <a:r>
              <a:rPr lang="de-DE" sz="2500" dirty="0"/>
              <a:t> </a:t>
            </a:r>
            <a:r>
              <a:rPr lang="de-DE" sz="2500" dirty="0" err="1"/>
              <a:t>durumdadır</a:t>
            </a:r>
            <a:r>
              <a:rPr lang="de-DE" sz="2500" dirty="0"/>
              <a:t>.  </a:t>
            </a:r>
            <a:r>
              <a:rPr lang="tr-TR" sz="2500" dirty="0"/>
              <a:t>İ</a:t>
            </a:r>
            <a:r>
              <a:rPr lang="de-DE" sz="2500" dirty="0"/>
              <a:t>ran-Turan  </a:t>
            </a:r>
            <a:r>
              <a:rPr lang="de-DE" sz="2500" dirty="0" err="1"/>
              <a:t>florasının</a:t>
            </a:r>
            <a:r>
              <a:rPr lang="de-DE" sz="2500" dirty="0"/>
              <a:t>  en </a:t>
            </a:r>
            <a:r>
              <a:rPr lang="de-DE" sz="2500" dirty="0" err="1"/>
              <a:t>fazla</a:t>
            </a:r>
            <a:r>
              <a:rPr lang="de-DE" sz="2500" dirty="0"/>
              <a:t> </a:t>
            </a:r>
            <a:r>
              <a:rPr lang="de-DE" sz="2500" dirty="0" err="1"/>
              <a:t>etkisi</a:t>
            </a:r>
            <a:r>
              <a:rPr lang="de-DE" sz="2500" dirty="0"/>
              <a:t> Konya </a:t>
            </a:r>
            <a:r>
              <a:rPr lang="de-DE" sz="2500" dirty="0" err="1"/>
              <a:t>ovasındaki</a:t>
            </a:r>
            <a:r>
              <a:rPr lang="de-DE" sz="2500" dirty="0"/>
              <a:t> </a:t>
            </a:r>
            <a:r>
              <a:rPr lang="de-DE" sz="2500" dirty="0" err="1"/>
              <a:t>Tuz</a:t>
            </a:r>
            <a:r>
              <a:rPr lang="de-DE" sz="2500" dirty="0"/>
              <a:t> </a:t>
            </a:r>
            <a:r>
              <a:rPr lang="de-DE" sz="2500" dirty="0" err="1"/>
              <a:t>gölü</a:t>
            </a:r>
            <a:r>
              <a:rPr lang="de-DE" sz="2500" dirty="0"/>
              <a:t> </a:t>
            </a:r>
            <a:r>
              <a:rPr lang="de-DE" sz="2500" dirty="0" err="1"/>
              <a:t>civarındaki</a:t>
            </a:r>
            <a:r>
              <a:rPr lang="de-DE" sz="2500" dirty="0"/>
              <a:t> </a:t>
            </a:r>
            <a:r>
              <a:rPr lang="de-DE" sz="2500" dirty="0" err="1"/>
              <a:t>halofitik</a:t>
            </a:r>
            <a:r>
              <a:rPr lang="de-DE" sz="2500" dirty="0"/>
              <a:t> </a:t>
            </a:r>
            <a:r>
              <a:rPr lang="de-DE" sz="2500" dirty="0" err="1"/>
              <a:t>vejetasyonda</a:t>
            </a:r>
            <a:r>
              <a:rPr lang="de-DE" sz="2500" dirty="0"/>
              <a:t> </a:t>
            </a:r>
            <a:r>
              <a:rPr lang="de-DE" sz="2500" dirty="0" err="1"/>
              <a:t>özellikle</a:t>
            </a:r>
            <a:r>
              <a:rPr lang="de-DE" sz="2500" dirty="0"/>
              <a:t> </a:t>
            </a:r>
            <a:r>
              <a:rPr lang="de-DE" sz="2500" b="1" i="1" dirty="0" err="1">
                <a:solidFill>
                  <a:srgbClr val="FF0000"/>
                </a:solidFill>
              </a:rPr>
              <a:t>Chenopodiaceae</a:t>
            </a:r>
            <a:r>
              <a:rPr lang="de-DE" sz="2500" dirty="0"/>
              <a:t> </a:t>
            </a:r>
            <a:r>
              <a:rPr lang="de-DE" sz="2500" dirty="0" err="1"/>
              <a:t>ve</a:t>
            </a:r>
            <a:r>
              <a:rPr lang="de-DE" sz="2500" dirty="0"/>
              <a:t> </a:t>
            </a:r>
            <a:r>
              <a:rPr lang="de-DE" sz="2500" b="1" i="1" dirty="0" err="1">
                <a:solidFill>
                  <a:srgbClr val="FF0000"/>
                </a:solidFill>
              </a:rPr>
              <a:t>Plumbaginacae</a:t>
            </a:r>
            <a:r>
              <a:rPr lang="de-DE" sz="2500" b="1" dirty="0">
                <a:solidFill>
                  <a:srgbClr val="FF0000"/>
                </a:solidFill>
              </a:rPr>
              <a:t> </a:t>
            </a:r>
            <a:r>
              <a:rPr lang="de-DE" sz="2500" dirty="0" err="1"/>
              <a:t>familyalarında</a:t>
            </a:r>
            <a:r>
              <a:rPr lang="de-DE" sz="2500" dirty="0"/>
              <a:t> </a:t>
            </a:r>
            <a:r>
              <a:rPr lang="de-DE" sz="2500" dirty="0" err="1"/>
              <a:t>görülür</a:t>
            </a:r>
            <a:r>
              <a:rPr lang="de-DE" sz="2500" dirty="0"/>
              <a:t>. </a:t>
            </a:r>
            <a:endParaRPr lang="tr-TR" sz="2500" dirty="0"/>
          </a:p>
          <a:p>
            <a:pPr algn="just"/>
            <a:endParaRPr lang="tr-TR" sz="2500" dirty="0"/>
          </a:p>
        </p:txBody>
      </p:sp>
    </p:spTree>
    <p:extLst>
      <p:ext uri="{BB962C8B-B14F-4D97-AF65-F5344CB8AC3E}">
        <p14:creationId xmlns:p14="http://schemas.microsoft.com/office/powerpoint/2010/main" val="951288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81200" y="1556792"/>
            <a:ext cx="7931224" cy="4539208"/>
          </a:xfrm>
        </p:spPr>
        <p:txBody>
          <a:bodyPr/>
          <a:lstStyle/>
          <a:p>
            <a:pPr algn="just"/>
            <a:r>
              <a:rPr lang="tr-TR" dirty="0" smtClean="0"/>
              <a:t>Türkiye florası bir taraftan Orta Avrupa, diğer taraftan Asya ile ilişkilidir. </a:t>
            </a:r>
          </a:p>
          <a:p>
            <a:pPr algn="just"/>
            <a:endParaRPr lang="tr-TR" dirty="0" smtClean="0"/>
          </a:p>
          <a:p>
            <a:pPr algn="just"/>
            <a:r>
              <a:rPr lang="tr-TR" dirty="0" smtClean="0"/>
              <a:t>Dünyadaki </a:t>
            </a:r>
            <a:r>
              <a:rPr lang="tr-TR" dirty="0" err="1" smtClean="0"/>
              <a:t>biyocoğrafik</a:t>
            </a:r>
            <a:r>
              <a:rPr lang="tr-TR" dirty="0" smtClean="0"/>
              <a:t> kuşaklar bitkilerinin oluşturduğu vejetasyon tiplerine veya formasyonlarına göre; iğne yapraklı orman, yaprak döken orman, step, maki, savan, pampa, çöl, </a:t>
            </a:r>
            <a:r>
              <a:rPr lang="tr-TR" dirty="0" err="1" smtClean="0"/>
              <a:t>alpin</a:t>
            </a:r>
            <a:r>
              <a:rPr lang="tr-TR" dirty="0" smtClean="0"/>
              <a:t> gibi sınıflandırılırlar. </a:t>
            </a:r>
          </a:p>
          <a:p>
            <a:pPr algn="just"/>
            <a:endParaRPr lang="tr-TR" dirty="0" smtClean="0"/>
          </a:p>
          <a:p>
            <a:pPr algn="just"/>
            <a:endParaRPr lang="tr-TR" dirty="0"/>
          </a:p>
        </p:txBody>
      </p:sp>
    </p:spTree>
    <p:extLst>
      <p:ext uri="{BB962C8B-B14F-4D97-AF65-F5344CB8AC3E}">
        <p14:creationId xmlns:p14="http://schemas.microsoft.com/office/powerpoint/2010/main" val="37319187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03512" y="476672"/>
            <a:ext cx="8507288" cy="5904656"/>
          </a:xfrm>
        </p:spPr>
        <p:txBody>
          <a:bodyPr>
            <a:normAutofit/>
          </a:bodyPr>
          <a:lstStyle/>
          <a:p>
            <a:pPr algn="just" hangingPunct="0"/>
            <a:r>
              <a:rPr lang="tr-TR" dirty="0" err="1" smtClean="0"/>
              <a:t>İ</a:t>
            </a:r>
            <a:r>
              <a:rPr lang="de-DE" dirty="0" smtClean="0"/>
              <a:t>ç Anadolu </a:t>
            </a:r>
            <a:r>
              <a:rPr lang="de-DE" dirty="0" err="1" smtClean="0"/>
              <a:t>alanındaki</a:t>
            </a:r>
            <a:r>
              <a:rPr lang="de-DE" dirty="0" smtClean="0"/>
              <a:t> </a:t>
            </a:r>
            <a:r>
              <a:rPr lang="de-DE" dirty="0" err="1" smtClean="0"/>
              <a:t>endemikler</a:t>
            </a:r>
            <a:r>
              <a:rPr lang="de-DE" dirty="0" smtClean="0"/>
              <a:t> </a:t>
            </a:r>
            <a:r>
              <a:rPr lang="de-DE" dirty="0" err="1" smtClean="0"/>
              <a:t>daha</a:t>
            </a:r>
            <a:r>
              <a:rPr lang="de-DE" dirty="0" smtClean="0"/>
              <a:t> </a:t>
            </a:r>
            <a:r>
              <a:rPr lang="de-DE" dirty="0" err="1" smtClean="0"/>
              <a:t>çok</a:t>
            </a:r>
            <a:r>
              <a:rPr lang="de-DE" dirty="0" smtClean="0"/>
              <a:t> Akdeniz </a:t>
            </a:r>
            <a:r>
              <a:rPr lang="de-DE" dirty="0" err="1" smtClean="0"/>
              <a:t>kökenlidir</a:t>
            </a:r>
            <a:r>
              <a:rPr lang="de-DE" dirty="0" smtClean="0"/>
              <a:t>. </a:t>
            </a:r>
            <a:r>
              <a:rPr lang="de-DE" dirty="0" err="1" smtClean="0"/>
              <a:t>Diğer</a:t>
            </a:r>
            <a:r>
              <a:rPr lang="de-DE" dirty="0" smtClean="0"/>
              <a:t> </a:t>
            </a:r>
            <a:r>
              <a:rPr lang="de-DE" dirty="0" err="1" smtClean="0"/>
              <a:t>taraftan</a:t>
            </a:r>
            <a:r>
              <a:rPr lang="de-DE" dirty="0" smtClean="0"/>
              <a:t> </a:t>
            </a:r>
            <a:r>
              <a:rPr lang="tr-TR" dirty="0" smtClean="0"/>
              <a:t>İ</a:t>
            </a:r>
            <a:r>
              <a:rPr lang="de-DE" dirty="0" smtClean="0"/>
              <a:t>ran </a:t>
            </a:r>
            <a:r>
              <a:rPr lang="de-DE" dirty="0" err="1" smtClean="0"/>
              <a:t>platosunda</a:t>
            </a:r>
            <a:r>
              <a:rPr lang="de-DE" dirty="0" smtClean="0"/>
              <a:t> </a:t>
            </a:r>
            <a:r>
              <a:rPr lang="de-DE" dirty="0" err="1" smtClean="0"/>
              <a:t>bulunan</a:t>
            </a:r>
            <a:r>
              <a:rPr lang="de-DE" dirty="0" smtClean="0"/>
              <a:t> </a:t>
            </a:r>
            <a:r>
              <a:rPr lang="de-DE" dirty="0" err="1" smtClean="0"/>
              <a:t>bir</a:t>
            </a:r>
            <a:r>
              <a:rPr lang="de-DE" dirty="0" smtClean="0"/>
              <a:t> </a:t>
            </a:r>
            <a:r>
              <a:rPr lang="de-DE" dirty="0" err="1" smtClean="0"/>
              <a:t>çok</a:t>
            </a:r>
            <a:r>
              <a:rPr lang="de-DE" dirty="0" smtClean="0"/>
              <a:t> </a:t>
            </a:r>
            <a:r>
              <a:rPr lang="de-DE" dirty="0" err="1" smtClean="0"/>
              <a:t>karakteristik</a:t>
            </a:r>
            <a:r>
              <a:rPr lang="de-DE" dirty="0" smtClean="0"/>
              <a:t> </a:t>
            </a:r>
            <a:r>
              <a:rPr lang="de-DE" dirty="0" err="1" smtClean="0"/>
              <a:t>cins</a:t>
            </a:r>
            <a:r>
              <a:rPr lang="de-DE" dirty="0" smtClean="0"/>
              <a:t> </a:t>
            </a:r>
            <a:r>
              <a:rPr lang="de-DE" b="1" i="1" dirty="0" err="1" smtClean="0">
                <a:solidFill>
                  <a:srgbClr val="FF0000"/>
                </a:solidFill>
              </a:rPr>
              <a:t>Acantholimon</a:t>
            </a:r>
            <a:r>
              <a:rPr lang="de-DE" i="1" dirty="0" smtClean="0"/>
              <a:t>, </a:t>
            </a:r>
            <a:r>
              <a:rPr lang="de-DE" b="1" i="1" dirty="0" err="1" smtClean="0">
                <a:solidFill>
                  <a:srgbClr val="FF0000"/>
                </a:solidFill>
              </a:rPr>
              <a:t>Acanthophyllum</a:t>
            </a:r>
            <a:r>
              <a:rPr lang="de-DE" i="1" dirty="0" smtClean="0"/>
              <a:t>, </a:t>
            </a:r>
            <a:r>
              <a:rPr lang="de-DE" b="1" i="1" dirty="0" err="1" smtClean="0">
                <a:solidFill>
                  <a:srgbClr val="FF0000"/>
                </a:solidFill>
              </a:rPr>
              <a:t>Calligonum</a:t>
            </a:r>
            <a:r>
              <a:rPr lang="de-DE" i="1" dirty="0" smtClean="0"/>
              <a:t>,</a:t>
            </a:r>
            <a:r>
              <a:rPr lang="tr-TR" i="1" dirty="0" smtClean="0"/>
              <a:t> </a:t>
            </a:r>
            <a:r>
              <a:rPr lang="de-DE" b="1" i="1" dirty="0" err="1" smtClean="0">
                <a:solidFill>
                  <a:srgbClr val="FF0000"/>
                </a:solidFill>
              </a:rPr>
              <a:t>Ferula</a:t>
            </a:r>
            <a:r>
              <a:rPr lang="de-DE" i="1" dirty="0" smtClean="0"/>
              <a:t>, </a:t>
            </a:r>
            <a:r>
              <a:rPr lang="de-DE" b="1" i="1" dirty="0" err="1" smtClean="0">
                <a:solidFill>
                  <a:srgbClr val="FF0000"/>
                </a:solidFill>
              </a:rPr>
              <a:t>Eromostachys</a:t>
            </a:r>
            <a:r>
              <a:rPr lang="de-DE" i="1" dirty="0" smtClean="0"/>
              <a:t>, </a:t>
            </a:r>
            <a:r>
              <a:rPr lang="de-DE" b="1" i="1" dirty="0" err="1" smtClean="0">
                <a:solidFill>
                  <a:srgbClr val="FF0000"/>
                </a:solidFill>
              </a:rPr>
              <a:t>Cousinia</a:t>
            </a:r>
            <a:r>
              <a:rPr lang="de-DE" dirty="0" smtClean="0"/>
              <a:t> </a:t>
            </a:r>
            <a:r>
              <a:rPr lang="de-DE" dirty="0" err="1" smtClean="0"/>
              <a:t>vb</a:t>
            </a:r>
            <a:r>
              <a:rPr lang="de-DE" dirty="0" smtClean="0"/>
              <a:t>. </a:t>
            </a:r>
            <a:r>
              <a:rPr lang="de-DE" dirty="0" err="1" smtClean="0"/>
              <a:t>bu</a:t>
            </a:r>
            <a:r>
              <a:rPr lang="de-DE" dirty="0" smtClean="0"/>
              <a:t> </a:t>
            </a:r>
            <a:r>
              <a:rPr lang="de-DE" dirty="0" err="1" smtClean="0"/>
              <a:t>alanda</a:t>
            </a:r>
            <a:r>
              <a:rPr lang="de-DE" dirty="0" smtClean="0"/>
              <a:t> </a:t>
            </a:r>
            <a:r>
              <a:rPr lang="de-DE" dirty="0" err="1" smtClean="0"/>
              <a:t>bulunur</a:t>
            </a:r>
            <a:r>
              <a:rPr lang="de-DE" dirty="0" smtClean="0"/>
              <a:t>. </a:t>
            </a:r>
            <a:endParaRPr lang="tr-TR" dirty="0" smtClean="0"/>
          </a:p>
          <a:p>
            <a:pPr algn="just" hangingPunct="0">
              <a:buNone/>
            </a:pPr>
            <a:endParaRPr lang="tr-TR" dirty="0" smtClean="0"/>
          </a:p>
          <a:p>
            <a:pPr algn="just" hangingPunct="0"/>
            <a:r>
              <a:rPr lang="de-DE" dirty="0" err="1" smtClean="0"/>
              <a:t>Bu</a:t>
            </a:r>
            <a:r>
              <a:rPr lang="de-DE" dirty="0" smtClean="0"/>
              <a:t> </a:t>
            </a:r>
            <a:r>
              <a:rPr lang="de-DE" dirty="0" err="1" smtClean="0"/>
              <a:t>alanda</a:t>
            </a:r>
            <a:r>
              <a:rPr lang="de-DE" dirty="0" smtClean="0"/>
              <a:t> </a:t>
            </a:r>
            <a:r>
              <a:rPr lang="de-DE" dirty="0" err="1" smtClean="0"/>
              <a:t>otsu</a:t>
            </a:r>
            <a:r>
              <a:rPr lang="de-DE" dirty="0" smtClean="0"/>
              <a:t> </a:t>
            </a:r>
            <a:r>
              <a:rPr lang="de-DE" dirty="0" err="1" smtClean="0"/>
              <a:t>stepte</a:t>
            </a:r>
            <a:r>
              <a:rPr lang="de-DE" dirty="0" smtClean="0"/>
              <a:t> </a:t>
            </a:r>
            <a:r>
              <a:rPr lang="de-DE" dirty="0" err="1" smtClean="0"/>
              <a:t>daha</a:t>
            </a:r>
            <a:r>
              <a:rPr lang="de-DE" dirty="0" smtClean="0"/>
              <a:t> </a:t>
            </a:r>
            <a:r>
              <a:rPr lang="de-DE" dirty="0" err="1" smtClean="0"/>
              <a:t>çok</a:t>
            </a:r>
            <a:r>
              <a:rPr lang="de-DE" dirty="0" smtClean="0"/>
              <a:t> </a:t>
            </a:r>
            <a:r>
              <a:rPr lang="de-DE" b="1" i="1" dirty="0" err="1" smtClean="0">
                <a:solidFill>
                  <a:srgbClr val="FF0000"/>
                </a:solidFill>
              </a:rPr>
              <a:t>Stipa</a:t>
            </a:r>
            <a:r>
              <a:rPr lang="de-DE" dirty="0" smtClean="0"/>
              <a:t> </a:t>
            </a:r>
            <a:r>
              <a:rPr lang="de-DE" dirty="0" err="1" smtClean="0"/>
              <a:t>ve</a:t>
            </a:r>
            <a:r>
              <a:rPr lang="de-DE" i="1" dirty="0" smtClean="0"/>
              <a:t> </a:t>
            </a:r>
            <a:r>
              <a:rPr lang="de-DE" b="1" i="1" dirty="0" err="1" smtClean="0">
                <a:solidFill>
                  <a:srgbClr val="FF0000"/>
                </a:solidFill>
              </a:rPr>
              <a:t>Bromus</a:t>
            </a:r>
            <a:r>
              <a:rPr lang="de-DE" dirty="0" smtClean="0"/>
              <a:t> </a:t>
            </a:r>
            <a:r>
              <a:rPr lang="de-DE" dirty="0" err="1" smtClean="0"/>
              <a:t>türleri</a:t>
            </a:r>
            <a:r>
              <a:rPr lang="de-DE" dirty="0" smtClean="0"/>
              <a:t> </a:t>
            </a:r>
            <a:r>
              <a:rPr lang="de-DE" dirty="0" err="1" smtClean="0"/>
              <a:t>ço</a:t>
            </a:r>
            <a:r>
              <a:rPr lang="tr-TR" dirty="0" smtClean="0"/>
              <a:t>ğ</a:t>
            </a:r>
            <a:r>
              <a:rPr lang="de-DE" dirty="0" err="1" smtClean="0"/>
              <a:t>unlukta</a:t>
            </a:r>
            <a:r>
              <a:rPr lang="de-DE" dirty="0" smtClean="0"/>
              <a:t> </a:t>
            </a:r>
            <a:r>
              <a:rPr lang="de-DE" dirty="0" err="1" smtClean="0"/>
              <a:t>iken</a:t>
            </a:r>
            <a:r>
              <a:rPr lang="de-DE" dirty="0" smtClean="0"/>
              <a:t>, </a:t>
            </a:r>
            <a:r>
              <a:rPr lang="de-DE" dirty="0" err="1" smtClean="0"/>
              <a:t>kamefit</a:t>
            </a:r>
            <a:r>
              <a:rPr lang="de-DE" dirty="0" smtClean="0"/>
              <a:t> </a:t>
            </a:r>
            <a:r>
              <a:rPr lang="de-DE" dirty="0" err="1" smtClean="0"/>
              <a:t>stepte</a:t>
            </a:r>
            <a:r>
              <a:rPr lang="de-DE" dirty="0" smtClean="0"/>
              <a:t> </a:t>
            </a:r>
            <a:r>
              <a:rPr lang="de-DE" dirty="0" err="1" smtClean="0"/>
              <a:t>ise</a:t>
            </a:r>
            <a:r>
              <a:rPr lang="de-DE" dirty="0" smtClean="0"/>
              <a:t> </a:t>
            </a:r>
            <a:r>
              <a:rPr lang="de-DE" b="1" i="1" dirty="0" err="1" smtClean="0">
                <a:solidFill>
                  <a:srgbClr val="FF0000"/>
                </a:solidFill>
              </a:rPr>
              <a:t>Astragalus</a:t>
            </a:r>
            <a:r>
              <a:rPr lang="de-DE" b="1" dirty="0" smtClean="0">
                <a:solidFill>
                  <a:srgbClr val="FF0000"/>
                </a:solidFill>
              </a:rPr>
              <a:t> </a:t>
            </a:r>
            <a:r>
              <a:rPr lang="de-DE" dirty="0" err="1" smtClean="0"/>
              <a:t>ve</a:t>
            </a:r>
            <a:r>
              <a:rPr lang="de-DE" dirty="0" smtClean="0"/>
              <a:t> </a:t>
            </a:r>
            <a:r>
              <a:rPr lang="de-DE" b="1" i="1" dirty="0" err="1" smtClean="0">
                <a:solidFill>
                  <a:srgbClr val="FF0000"/>
                </a:solidFill>
              </a:rPr>
              <a:t>Acantholimon</a:t>
            </a:r>
            <a:r>
              <a:rPr lang="de-DE" dirty="0" err="1" smtClean="0"/>
              <a:t>’a</a:t>
            </a:r>
            <a:r>
              <a:rPr lang="de-DE" dirty="0" smtClean="0"/>
              <a:t> </a:t>
            </a:r>
            <a:r>
              <a:rPr lang="de-DE" dirty="0" err="1" smtClean="0"/>
              <a:t>ait</a:t>
            </a:r>
            <a:r>
              <a:rPr lang="de-DE" dirty="0" smtClean="0"/>
              <a:t> </a:t>
            </a:r>
            <a:r>
              <a:rPr lang="de-DE" dirty="0" err="1" smtClean="0"/>
              <a:t>bir</a:t>
            </a:r>
            <a:r>
              <a:rPr lang="de-DE" dirty="0" smtClean="0"/>
              <a:t> </a:t>
            </a:r>
            <a:r>
              <a:rPr lang="de-DE" dirty="0" err="1" smtClean="0"/>
              <a:t>çok</a:t>
            </a:r>
            <a:r>
              <a:rPr lang="de-DE" dirty="0" smtClean="0"/>
              <a:t> </a:t>
            </a:r>
            <a:r>
              <a:rPr lang="de-DE" dirty="0" err="1" smtClean="0"/>
              <a:t>tür</a:t>
            </a:r>
            <a:r>
              <a:rPr lang="de-DE" dirty="0" smtClean="0"/>
              <a:t> </a:t>
            </a:r>
            <a:r>
              <a:rPr lang="de-DE" dirty="0" err="1" smtClean="0"/>
              <a:t>ile</a:t>
            </a:r>
            <a:r>
              <a:rPr lang="de-DE" dirty="0" smtClean="0"/>
              <a:t> </a:t>
            </a:r>
            <a:r>
              <a:rPr lang="de-DE" dirty="0" err="1" smtClean="0"/>
              <a:t>kalkerli</a:t>
            </a:r>
            <a:r>
              <a:rPr lang="de-DE" dirty="0" smtClean="0"/>
              <a:t> </a:t>
            </a:r>
            <a:r>
              <a:rPr lang="de-DE" dirty="0" err="1" smtClean="0"/>
              <a:t>alanlarda</a:t>
            </a:r>
            <a:r>
              <a:rPr lang="de-DE" dirty="0" smtClean="0"/>
              <a:t> </a:t>
            </a:r>
            <a:r>
              <a:rPr lang="de-DE" b="1" i="1" dirty="0" err="1" smtClean="0">
                <a:solidFill>
                  <a:srgbClr val="FF0000"/>
                </a:solidFill>
              </a:rPr>
              <a:t>Onobrychis</a:t>
            </a:r>
            <a:r>
              <a:rPr lang="de-DE" b="1" i="1" dirty="0" smtClean="0">
                <a:solidFill>
                  <a:srgbClr val="FF0000"/>
                </a:solidFill>
              </a:rPr>
              <a:t> </a:t>
            </a:r>
            <a:r>
              <a:rPr lang="de-DE" b="1" i="1" dirty="0" err="1" smtClean="0">
                <a:solidFill>
                  <a:srgbClr val="FF0000"/>
                </a:solidFill>
              </a:rPr>
              <a:t>cornuta</a:t>
            </a:r>
            <a:r>
              <a:rPr lang="de-DE" i="1" dirty="0" smtClean="0"/>
              <a:t> </a:t>
            </a:r>
            <a:r>
              <a:rPr lang="de-DE" i="1" dirty="0" err="1" smtClean="0"/>
              <a:t>ve</a:t>
            </a:r>
            <a:r>
              <a:rPr lang="de-DE" i="1" dirty="0" smtClean="0"/>
              <a:t> </a:t>
            </a:r>
            <a:r>
              <a:rPr lang="de-DE" b="1" i="1" dirty="0" err="1" smtClean="0">
                <a:solidFill>
                  <a:srgbClr val="FF0000"/>
                </a:solidFill>
              </a:rPr>
              <a:t>Acanthophyllum</a:t>
            </a:r>
            <a:r>
              <a:rPr lang="de-DE" dirty="0" smtClean="0"/>
              <a:t> </a:t>
            </a:r>
            <a:r>
              <a:rPr lang="de-DE" dirty="0" err="1" smtClean="0"/>
              <a:t>gibi</a:t>
            </a:r>
            <a:r>
              <a:rPr lang="de-DE" dirty="0" smtClean="0"/>
              <a:t> </a:t>
            </a:r>
            <a:r>
              <a:rPr lang="de-DE" dirty="0" err="1" smtClean="0"/>
              <a:t>yastık</a:t>
            </a:r>
            <a:r>
              <a:rPr lang="de-DE" dirty="0" smtClean="0"/>
              <a:t> </a:t>
            </a:r>
            <a:r>
              <a:rPr lang="de-DE" dirty="0" err="1" smtClean="0"/>
              <a:t>teşkil</a:t>
            </a:r>
            <a:r>
              <a:rPr lang="de-DE" dirty="0" smtClean="0"/>
              <a:t> </a:t>
            </a:r>
            <a:r>
              <a:rPr lang="de-DE" dirty="0" err="1" smtClean="0"/>
              <a:t>eden</a:t>
            </a:r>
            <a:r>
              <a:rPr lang="de-DE" dirty="0" smtClean="0"/>
              <a:t> </a:t>
            </a:r>
            <a:r>
              <a:rPr lang="de-DE" dirty="0" err="1" smtClean="0"/>
              <a:t>türler</a:t>
            </a:r>
            <a:r>
              <a:rPr lang="de-DE" dirty="0" smtClean="0"/>
              <a:t> </a:t>
            </a:r>
            <a:r>
              <a:rPr lang="de-DE" dirty="0" err="1" smtClean="0"/>
              <a:t>önemli</a:t>
            </a:r>
            <a:r>
              <a:rPr lang="de-DE" dirty="0" smtClean="0"/>
              <a:t> </a:t>
            </a:r>
            <a:r>
              <a:rPr lang="de-DE" dirty="0" err="1" smtClean="0"/>
              <a:t>yer</a:t>
            </a:r>
            <a:r>
              <a:rPr lang="de-DE" dirty="0" smtClean="0"/>
              <a:t> </a:t>
            </a:r>
            <a:r>
              <a:rPr lang="de-DE" dirty="0" err="1" smtClean="0"/>
              <a:t>tutar</a:t>
            </a:r>
            <a:r>
              <a:rPr lang="de-DE" dirty="0" smtClean="0"/>
              <a:t>.</a:t>
            </a:r>
            <a:endParaRPr lang="tr-TR" dirty="0" smtClean="0"/>
          </a:p>
          <a:p>
            <a:pPr algn="just" hangingPunct="0">
              <a:buNone/>
            </a:pPr>
            <a:endParaRPr lang="tr-TR" dirty="0" smtClean="0"/>
          </a:p>
          <a:p>
            <a:pPr algn="just" hangingPunct="0"/>
            <a:r>
              <a:rPr lang="de-DE" dirty="0" err="1" smtClean="0"/>
              <a:t>Bu</a:t>
            </a:r>
            <a:r>
              <a:rPr lang="de-DE" dirty="0" smtClean="0"/>
              <a:t> </a:t>
            </a:r>
            <a:r>
              <a:rPr lang="de-DE" dirty="0" err="1" smtClean="0"/>
              <a:t>alanda</a:t>
            </a:r>
            <a:r>
              <a:rPr lang="de-DE" dirty="0" smtClean="0"/>
              <a:t> </a:t>
            </a:r>
            <a:r>
              <a:rPr lang="de-DE" dirty="0" err="1" smtClean="0"/>
              <a:t>bir</a:t>
            </a:r>
            <a:r>
              <a:rPr lang="de-DE" dirty="0" smtClean="0"/>
              <a:t> </a:t>
            </a:r>
            <a:r>
              <a:rPr lang="de-DE" dirty="0" err="1" smtClean="0"/>
              <a:t>çok</a:t>
            </a:r>
            <a:r>
              <a:rPr lang="de-DE" dirty="0" smtClean="0"/>
              <a:t> </a:t>
            </a:r>
            <a:r>
              <a:rPr lang="de-DE" dirty="0" err="1" smtClean="0"/>
              <a:t>orman</a:t>
            </a:r>
            <a:r>
              <a:rPr lang="de-DE" dirty="0" smtClean="0"/>
              <a:t> </a:t>
            </a:r>
            <a:r>
              <a:rPr lang="de-DE" dirty="0" err="1" smtClean="0"/>
              <a:t>kalıntısı</a:t>
            </a:r>
            <a:r>
              <a:rPr lang="de-DE" dirty="0" smtClean="0"/>
              <a:t> </a:t>
            </a:r>
            <a:r>
              <a:rPr lang="de-DE" dirty="0" err="1" smtClean="0"/>
              <a:t>mevcuttur</a:t>
            </a:r>
            <a:r>
              <a:rPr lang="de-DE" dirty="0" smtClean="0"/>
              <a:t>. </a:t>
            </a:r>
            <a:r>
              <a:rPr lang="de-DE" dirty="0" err="1" smtClean="0"/>
              <a:t>Bu</a:t>
            </a:r>
            <a:r>
              <a:rPr lang="de-DE" dirty="0" smtClean="0"/>
              <a:t> </a:t>
            </a:r>
            <a:r>
              <a:rPr lang="de-DE" dirty="0" err="1" smtClean="0"/>
              <a:t>kalıntılarda</a:t>
            </a:r>
            <a:r>
              <a:rPr lang="de-DE" dirty="0" smtClean="0"/>
              <a:t> </a:t>
            </a:r>
            <a:r>
              <a:rPr lang="de-DE" dirty="0" err="1" smtClean="0"/>
              <a:t>başlıca</a:t>
            </a:r>
            <a:r>
              <a:rPr lang="de-DE" dirty="0" smtClean="0"/>
              <a:t> </a:t>
            </a:r>
            <a:r>
              <a:rPr lang="de-DE" b="1" i="1" dirty="0" err="1" smtClean="0">
                <a:solidFill>
                  <a:srgbClr val="FF0000"/>
                </a:solidFill>
              </a:rPr>
              <a:t>Pinus</a:t>
            </a:r>
            <a:r>
              <a:rPr lang="de-DE" b="1" i="1" dirty="0" smtClean="0">
                <a:solidFill>
                  <a:srgbClr val="FF0000"/>
                </a:solidFill>
              </a:rPr>
              <a:t> </a:t>
            </a:r>
            <a:r>
              <a:rPr lang="de-DE" b="1" i="1" dirty="0" err="1" smtClean="0">
                <a:solidFill>
                  <a:srgbClr val="FF0000"/>
                </a:solidFill>
              </a:rPr>
              <a:t>nigra</a:t>
            </a:r>
            <a:r>
              <a:rPr lang="de-DE" b="1" i="1" dirty="0" smtClean="0">
                <a:solidFill>
                  <a:srgbClr val="FF0000"/>
                </a:solidFill>
              </a:rPr>
              <a:t> </a:t>
            </a:r>
            <a:r>
              <a:rPr lang="de-DE" b="1" i="1" dirty="0" err="1" smtClean="0">
                <a:solidFill>
                  <a:srgbClr val="FF0000"/>
                </a:solidFill>
              </a:rPr>
              <a:t>ssp</a:t>
            </a:r>
            <a:r>
              <a:rPr lang="de-DE" b="1" i="1" dirty="0" smtClean="0">
                <a:solidFill>
                  <a:srgbClr val="FF0000"/>
                </a:solidFill>
              </a:rPr>
              <a:t>. </a:t>
            </a:r>
            <a:r>
              <a:rPr lang="de-DE" b="1" i="1" dirty="0" err="1" smtClean="0">
                <a:solidFill>
                  <a:srgbClr val="FF0000"/>
                </a:solidFill>
              </a:rPr>
              <a:t>pallasiana</a:t>
            </a:r>
            <a:r>
              <a:rPr lang="de-DE" i="1" dirty="0" smtClean="0"/>
              <a:t>, </a:t>
            </a:r>
            <a:r>
              <a:rPr lang="de-DE" b="1" i="1" dirty="0" err="1" smtClean="0">
                <a:solidFill>
                  <a:srgbClr val="FF0000"/>
                </a:solidFill>
              </a:rPr>
              <a:t>Quercus</a:t>
            </a:r>
            <a:r>
              <a:rPr lang="de-DE" b="1" i="1" dirty="0" smtClean="0">
                <a:solidFill>
                  <a:srgbClr val="FF0000"/>
                </a:solidFill>
              </a:rPr>
              <a:t> </a:t>
            </a:r>
            <a:r>
              <a:rPr lang="de-DE" b="1" i="1" dirty="0" err="1" smtClean="0">
                <a:solidFill>
                  <a:srgbClr val="FF0000"/>
                </a:solidFill>
              </a:rPr>
              <a:t>pubescens</a:t>
            </a:r>
            <a:r>
              <a:rPr lang="de-DE" i="1" dirty="0" smtClean="0"/>
              <a:t>, </a:t>
            </a:r>
            <a:r>
              <a:rPr lang="de-DE" b="1" i="1" dirty="0" err="1" smtClean="0">
                <a:solidFill>
                  <a:srgbClr val="FF0000"/>
                </a:solidFill>
              </a:rPr>
              <a:t>Pinus</a:t>
            </a:r>
            <a:r>
              <a:rPr lang="de-DE" b="1" i="1" dirty="0" smtClean="0">
                <a:solidFill>
                  <a:srgbClr val="FF0000"/>
                </a:solidFill>
              </a:rPr>
              <a:t> </a:t>
            </a:r>
            <a:r>
              <a:rPr lang="de-DE" b="1" i="1" dirty="0" err="1" smtClean="0">
                <a:solidFill>
                  <a:srgbClr val="FF0000"/>
                </a:solidFill>
              </a:rPr>
              <a:t>sylvestris</a:t>
            </a:r>
            <a:r>
              <a:rPr lang="de-DE" i="1" dirty="0" smtClean="0"/>
              <a:t>, </a:t>
            </a:r>
            <a:r>
              <a:rPr lang="de-DE" b="1" i="1" dirty="0" err="1" smtClean="0">
                <a:solidFill>
                  <a:srgbClr val="FF0000"/>
                </a:solidFill>
              </a:rPr>
              <a:t>Q.robur</a:t>
            </a:r>
            <a:r>
              <a:rPr lang="de-DE" i="1" dirty="0" smtClean="0"/>
              <a:t>, </a:t>
            </a:r>
            <a:r>
              <a:rPr lang="de-DE" b="1" i="1" dirty="0" smtClean="0">
                <a:solidFill>
                  <a:srgbClr val="FF0000"/>
                </a:solidFill>
              </a:rPr>
              <a:t>Q. </a:t>
            </a:r>
            <a:r>
              <a:rPr lang="de-DE" b="1" i="1" dirty="0" err="1" smtClean="0">
                <a:solidFill>
                  <a:srgbClr val="FF0000"/>
                </a:solidFill>
              </a:rPr>
              <a:t>macranthera</a:t>
            </a:r>
            <a:r>
              <a:rPr lang="de-DE" i="1" dirty="0" smtClean="0"/>
              <a:t>, </a:t>
            </a:r>
            <a:r>
              <a:rPr lang="de-DE" b="1" i="1" dirty="0" err="1" smtClean="0">
                <a:solidFill>
                  <a:srgbClr val="FF0000"/>
                </a:solidFill>
              </a:rPr>
              <a:t>Q.petrea</a:t>
            </a:r>
            <a:r>
              <a:rPr lang="de-DE" b="1" i="1" dirty="0" smtClean="0">
                <a:solidFill>
                  <a:srgbClr val="FF0000"/>
                </a:solidFill>
              </a:rPr>
              <a:t> </a:t>
            </a:r>
            <a:r>
              <a:rPr lang="de-DE" b="1" i="1" dirty="0" err="1" smtClean="0">
                <a:solidFill>
                  <a:srgbClr val="FF0000"/>
                </a:solidFill>
              </a:rPr>
              <a:t>ssp</a:t>
            </a:r>
            <a:r>
              <a:rPr lang="de-DE" b="1" i="1" dirty="0" smtClean="0">
                <a:solidFill>
                  <a:srgbClr val="FF0000"/>
                </a:solidFill>
              </a:rPr>
              <a:t>. </a:t>
            </a:r>
            <a:r>
              <a:rPr lang="de-DE" b="1" i="1" dirty="0" err="1" smtClean="0">
                <a:solidFill>
                  <a:srgbClr val="FF0000"/>
                </a:solidFill>
              </a:rPr>
              <a:t>pinnatiloba</a:t>
            </a:r>
            <a:r>
              <a:rPr lang="de-DE" b="1" dirty="0" smtClean="0">
                <a:solidFill>
                  <a:srgbClr val="FF0000"/>
                </a:solidFill>
              </a:rPr>
              <a:t> </a:t>
            </a:r>
            <a:r>
              <a:rPr lang="de-DE" dirty="0" err="1" smtClean="0"/>
              <a:t>gibi</a:t>
            </a:r>
            <a:r>
              <a:rPr lang="de-DE" dirty="0" smtClean="0"/>
              <a:t>  </a:t>
            </a:r>
            <a:r>
              <a:rPr lang="de-DE" dirty="0" err="1" smtClean="0"/>
              <a:t>ormansal</a:t>
            </a:r>
            <a:r>
              <a:rPr lang="de-DE" dirty="0" smtClean="0"/>
              <a:t> </a:t>
            </a:r>
            <a:r>
              <a:rPr lang="de-DE" dirty="0" err="1" smtClean="0"/>
              <a:t>türler</a:t>
            </a:r>
            <a:r>
              <a:rPr lang="de-DE" dirty="0" smtClean="0"/>
              <a:t> </a:t>
            </a:r>
            <a:r>
              <a:rPr lang="de-DE" dirty="0" err="1" smtClean="0"/>
              <a:t>dominanttır</a:t>
            </a:r>
            <a:r>
              <a:rPr lang="de-DE" dirty="0" smtClean="0"/>
              <a:t>. </a:t>
            </a:r>
            <a:endParaRPr lang="tr-TR" dirty="0" smtClean="0"/>
          </a:p>
          <a:p>
            <a:pPr algn="just" hangingPunct="0">
              <a:buNone/>
            </a:pPr>
            <a:endParaRPr lang="tr-TR" b="1" dirty="0" smtClean="0"/>
          </a:p>
        </p:txBody>
      </p:sp>
    </p:spTree>
    <p:extLst>
      <p:ext uri="{BB962C8B-B14F-4D97-AF65-F5344CB8AC3E}">
        <p14:creationId xmlns:p14="http://schemas.microsoft.com/office/powerpoint/2010/main" val="6916195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47528" y="548680"/>
            <a:ext cx="8363272" cy="5904656"/>
          </a:xfrm>
        </p:spPr>
        <p:txBody>
          <a:bodyPr>
            <a:normAutofit fontScale="92500" lnSpcReduction="20000"/>
          </a:bodyPr>
          <a:lstStyle/>
          <a:p>
            <a:pPr algn="ctr" hangingPunct="0">
              <a:buNone/>
            </a:pPr>
            <a:r>
              <a:rPr lang="tr-TR" sz="2400" b="1" dirty="0">
                <a:solidFill>
                  <a:srgbClr val="7030A0"/>
                </a:solidFill>
              </a:rPr>
              <a:t>1.3. Türkiye’nin </a:t>
            </a:r>
            <a:r>
              <a:rPr lang="tr-TR" sz="2400" b="1" dirty="0" err="1">
                <a:solidFill>
                  <a:srgbClr val="7030A0"/>
                </a:solidFill>
              </a:rPr>
              <a:t>Floristik</a:t>
            </a:r>
            <a:r>
              <a:rPr lang="tr-TR" sz="2400" b="1" dirty="0">
                <a:solidFill>
                  <a:srgbClr val="7030A0"/>
                </a:solidFill>
              </a:rPr>
              <a:t> Zenginliği: </a:t>
            </a:r>
          </a:p>
          <a:p>
            <a:pPr algn="ctr" hangingPunct="0">
              <a:buNone/>
            </a:pPr>
            <a:r>
              <a:rPr lang="tr-TR" sz="2400" b="1" dirty="0">
                <a:solidFill>
                  <a:srgbClr val="7030A0"/>
                </a:solidFill>
              </a:rPr>
              <a:t>1.3.1. Türkiye Florasının Zengin Familya ve Cinsleri:</a:t>
            </a:r>
          </a:p>
          <a:p>
            <a:pPr algn="just" hangingPunct="0">
              <a:buNone/>
            </a:pPr>
            <a:endParaRPr lang="tr-TR" sz="2400" b="1" dirty="0"/>
          </a:p>
          <a:p>
            <a:pPr algn="just" hangingPunct="0"/>
            <a:r>
              <a:rPr lang="tr-TR" sz="2400" dirty="0"/>
              <a:t>Yurdumuzda tür sayısı bakımından en zengin cins </a:t>
            </a:r>
            <a:r>
              <a:rPr lang="tr-TR" sz="2400" b="1" i="1" dirty="0" err="1">
                <a:solidFill>
                  <a:srgbClr val="FF0000"/>
                </a:solidFill>
              </a:rPr>
              <a:t>Astragalus</a:t>
            </a:r>
            <a:r>
              <a:rPr lang="tr-TR" sz="2400" dirty="0"/>
              <a:t>’ tur. Bu cinse ait tür sayısı Floranın 3. cildinde 375 olarak gösterilmekle birlikte bu cildin yayınlandığı 1970 yılından sonra bu cinse ait 20’ye yakın yeni tür yayınlanmıştır. Böylece bu cinse ait tür sayısı 400’e yaklaşmıştır. </a:t>
            </a:r>
          </a:p>
          <a:p>
            <a:pPr algn="just" hangingPunct="0">
              <a:buNone/>
            </a:pPr>
            <a:endParaRPr lang="tr-TR" sz="2400" b="1" dirty="0"/>
          </a:p>
          <a:p>
            <a:pPr algn="just" hangingPunct="0"/>
            <a:r>
              <a:rPr lang="tr-TR" sz="2400" dirty="0"/>
              <a:t>Dikenli </a:t>
            </a:r>
            <a:r>
              <a:rPr lang="tr-TR" sz="2400" i="1" dirty="0" err="1"/>
              <a:t>Astragalus</a:t>
            </a:r>
            <a:r>
              <a:rPr lang="tr-TR" sz="2400" i="1" dirty="0"/>
              <a:t> </a:t>
            </a:r>
            <a:r>
              <a:rPr lang="tr-TR" sz="2400" dirty="0"/>
              <a:t>türleri halk arasında </a:t>
            </a:r>
            <a:r>
              <a:rPr lang="tr-TR" sz="2400" b="1" dirty="0">
                <a:solidFill>
                  <a:srgbClr val="FF0000"/>
                </a:solidFill>
              </a:rPr>
              <a:t>Geven</a:t>
            </a:r>
            <a:r>
              <a:rPr lang="tr-TR" sz="2400" dirty="0"/>
              <a:t> adı ile bilinir. Bunlardan bazılarından (özellikle </a:t>
            </a:r>
            <a:r>
              <a:rPr lang="tr-TR" sz="2400" i="1" dirty="0"/>
              <a:t>A. </a:t>
            </a:r>
            <a:r>
              <a:rPr lang="tr-TR" sz="2400" i="1" dirty="0" err="1"/>
              <a:t>microcephalus</a:t>
            </a:r>
            <a:r>
              <a:rPr lang="tr-TR" sz="2400" dirty="0"/>
              <a:t>) </a:t>
            </a:r>
            <a:r>
              <a:rPr lang="tr-TR" sz="2400" b="1" dirty="0">
                <a:solidFill>
                  <a:srgbClr val="FF0000"/>
                </a:solidFill>
              </a:rPr>
              <a:t>kitre</a:t>
            </a:r>
            <a:r>
              <a:rPr lang="tr-TR" sz="2400" dirty="0"/>
              <a:t> diye bilinen bir zamk elde edilir ve bu madde tekstil, gıda endüstrilerinde kullanıldığı gibi ilaç </a:t>
            </a:r>
            <a:r>
              <a:rPr lang="tr-TR" sz="2400" dirty="0" err="1"/>
              <a:t>sanayiinde</a:t>
            </a:r>
            <a:r>
              <a:rPr lang="tr-TR" sz="2400" dirty="0"/>
              <a:t> de kullanılmaktadır.  </a:t>
            </a:r>
          </a:p>
          <a:p>
            <a:pPr algn="just"/>
            <a:endParaRPr lang="tr-TR" sz="2400" dirty="0"/>
          </a:p>
        </p:txBody>
      </p:sp>
    </p:spTree>
    <p:extLst>
      <p:ext uri="{BB962C8B-B14F-4D97-AF65-F5344CB8AC3E}">
        <p14:creationId xmlns:p14="http://schemas.microsoft.com/office/powerpoint/2010/main" val="3442001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03512" y="1124744"/>
            <a:ext cx="8507288" cy="4971256"/>
          </a:xfrm>
        </p:spPr>
        <p:txBody>
          <a:bodyPr/>
          <a:lstStyle/>
          <a:p>
            <a:pPr algn="just"/>
            <a:r>
              <a:rPr lang="tr-TR" b="1" i="1" dirty="0" err="1" smtClean="0">
                <a:solidFill>
                  <a:srgbClr val="FF0000"/>
                </a:solidFill>
              </a:rPr>
              <a:t>Verbascum</a:t>
            </a:r>
            <a:r>
              <a:rPr lang="tr-TR" b="1" dirty="0" smtClean="0">
                <a:solidFill>
                  <a:srgbClr val="FF0000"/>
                </a:solidFill>
              </a:rPr>
              <a:t> cinsi </a:t>
            </a:r>
            <a:r>
              <a:rPr lang="tr-TR" dirty="0" smtClean="0"/>
              <a:t>tür sayısı açısından </a:t>
            </a:r>
            <a:r>
              <a:rPr lang="tr-TR" b="1" dirty="0" smtClean="0">
                <a:solidFill>
                  <a:srgbClr val="FF0000"/>
                </a:solidFill>
              </a:rPr>
              <a:t>2. sırada </a:t>
            </a:r>
            <a:r>
              <a:rPr lang="tr-TR" dirty="0" smtClean="0"/>
              <a:t>olup bu cinse ait 230 tür bulunmaktadır. Floranın 6. cildinde yer alan </a:t>
            </a:r>
            <a:r>
              <a:rPr lang="tr-TR" i="1" dirty="0" err="1" smtClean="0"/>
              <a:t>Scrophulariaceae</a:t>
            </a:r>
            <a:r>
              <a:rPr lang="tr-TR" dirty="0" smtClean="0"/>
              <a:t> familyasından olan bu cinste </a:t>
            </a:r>
            <a:r>
              <a:rPr lang="tr-TR" dirty="0" err="1" smtClean="0"/>
              <a:t>endemizm</a:t>
            </a:r>
            <a:r>
              <a:rPr lang="tr-TR" dirty="0" smtClean="0"/>
              <a:t> oranı da hayli yüksektir. </a:t>
            </a:r>
          </a:p>
          <a:p>
            <a:pPr algn="just"/>
            <a:endParaRPr lang="tr-TR" dirty="0" smtClean="0"/>
          </a:p>
          <a:p>
            <a:pPr algn="just"/>
            <a:r>
              <a:rPr lang="tr-TR" dirty="0" smtClean="0"/>
              <a:t>185 civarı türü endemik, olan bu cinste </a:t>
            </a:r>
            <a:r>
              <a:rPr lang="tr-TR" b="1" dirty="0" err="1" smtClean="0">
                <a:solidFill>
                  <a:srgbClr val="FF0000"/>
                </a:solidFill>
              </a:rPr>
              <a:t>endemizm</a:t>
            </a:r>
            <a:r>
              <a:rPr lang="tr-TR" b="1" dirty="0" smtClean="0">
                <a:solidFill>
                  <a:srgbClr val="FF0000"/>
                </a:solidFill>
              </a:rPr>
              <a:t> oranı % 80 civarında</a:t>
            </a:r>
            <a:r>
              <a:rPr lang="tr-TR" dirty="0" smtClean="0"/>
              <a:t>dır. Cins yurdumuzun genellikle Iran-Turan ve Akdeniz </a:t>
            </a:r>
            <a:r>
              <a:rPr lang="tr-TR" dirty="0" err="1" smtClean="0"/>
              <a:t>fitocoğrafik</a:t>
            </a:r>
            <a:r>
              <a:rPr lang="tr-TR" dirty="0" smtClean="0"/>
              <a:t> bölgelerinde yaygındır. Dar alanlarda küçük topluluklar oluşturmakla birlikte çoğunlukla seyrek ve tek yetişen bu cinse ait bazı türlerin çiçekleri tıbbidir.</a:t>
            </a:r>
          </a:p>
          <a:p>
            <a:pPr algn="just"/>
            <a:endParaRPr lang="tr-TR" dirty="0"/>
          </a:p>
        </p:txBody>
      </p:sp>
    </p:spTree>
    <p:extLst>
      <p:ext uri="{BB962C8B-B14F-4D97-AF65-F5344CB8AC3E}">
        <p14:creationId xmlns:p14="http://schemas.microsoft.com/office/powerpoint/2010/main" val="3119235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03512" y="1196752"/>
            <a:ext cx="8507288" cy="5184576"/>
          </a:xfrm>
        </p:spPr>
        <p:txBody>
          <a:bodyPr>
            <a:normAutofit/>
          </a:bodyPr>
          <a:lstStyle/>
          <a:p>
            <a:pPr algn="just" hangingPunct="0"/>
            <a:r>
              <a:rPr lang="tr-TR" dirty="0" smtClean="0"/>
              <a:t>Yurdumuzda tür zenginliği bakımından </a:t>
            </a:r>
            <a:r>
              <a:rPr lang="tr-TR" b="1" dirty="0" smtClean="0">
                <a:solidFill>
                  <a:srgbClr val="FF0000"/>
                </a:solidFill>
              </a:rPr>
              <a:t>3. sırayı </a:t>
            </a:r>
            <a:r>
              <a:rPr lang="tr-TR" b="1" i="1" dirty="0" err="1" smtClean="0">
                <a:solidFill>
                  <a:srgbClr val="FF0000"/>
                </a:solidFill>
              </a:rPr>
              <a:t>Centaurea</a:t>
            </a:r>
            <a:r>
              <a:rPr lang="tr-TR" b="1" dirty="0" smtClean="0">
                <a:solidFill>
                  <a:srgbClr val="FF0000"/>
                </a:solidFill>
              </a:rPr>
              <a:t> </a:t>
            </a:r>
            <a:r>
              <a:rPr lang="tr-TR" dirty="0" smtClean="0"/>
              <a:t>alır. Bazı bölgelerde bol tür sayısı ile temsil edilmekle birlikte hemen her bölgemizde ve değişik ortamlarda yetişen bir cinstir. </a:t>
            </a:r>
          </a:p>
          <a:p>
            <a:pPr algn="just" hangingPunct="0"/>
            <a:endParaRPr lang="tr-TR" dirty="0" smtClean="0"/>
          </a:p>
          <a:p>
            <a:pPr algn="just" hangingPunct="0"/>
            <a:r>
              <a:rPr lang="tr-TR" dirty="0" smtClean="0"/>
              <a:t>Doğal olarak 108’e yakın türü yetişen bu cinste de </a:t>
            </a:r>
            <a:r>
              <a:rPr lang="tr-TR" b="1" dirty="0" err="1" smtClean="0">
                <a:solidFill>
                  <a:srgbClr val="FF0000"/>
                </a:solidFill>
              </a:rPr>
              <a:t>endemizm</a:t>
            </a:r>
            <a:r>
              <a:rPr lang="tr-TR" b="1" dirty="0" smtClean="0">
                <a:solidFill>
                  <a:srgbClr val="FF0000"/>
                </a:solidFill>
              </a:rPr>
              <a:t> oranı oldukça yüksek olup % 65 civarında</a:t>
            </a:r>
            <a:r>
              <a:rPr lang="tr-TR" dirty="0" smtClean="0"/>
              <a:t>dır. Bazı türleri tıbbi olan bu cinsin ekin tarlalarında arsız olarak yetişen ve özellikle tahıllarımızın verimini düşüren türleri (</a:t>
            </a:r>
            <a:r>
              <a:rPr lang="tr-TR" i="1" dirty="0" smtClean="0"/>
              <a:t>C. </a:t>
            </a:r>
            <a:r>
              <a:rPr lang="tr-TR" i="1" dirty="0" err="1" smtClean="0"/>
              <a:t>depressa</a:t>
            </a:r>
            <a:r>
              <a:rPr lang="tr-TR" dirty="0" smtClean="0"/>
              <a:t>)’de vardır.</a:t>
            </a:r>
          </a:p>
          <a:p>
            <a:pPr algn="just" hangingPunct="0">
              <a:buNone/>
            </a:pPr>
            <a:endParaRPr lang="tr-TR" dirty="0" smtClean="0"/>
          </a:p>
          <a:p>
            <a:pPr algn="just" hangingPunct="0">
              <a:buNone/>
            </a:pPr>
            <a:endParaRPr lang="tr-TR" dirty="0" smtClean="0"/>
          </a:p>
          <a:p>
            <a:pPr algn="just"/>
            <a:endParaRPr lang="tr-TR" dirty="0"/>
          </a:p>
        </p:txBody>
      </p:sp>
    </p:spTree>
    <p:extLst>
      <p:ext uri="{BB962C8B-B14F-4D97-AF65-F5344CB8AC3E}">
        <p14:creationId xmlns:p14="http://schemas.microsoft.com/office/powerpoint/2010/main" val="1420892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47528" y="1988840"/>
            <a:ext cx="8363272" cy="4107160"/>
          </a:xfrm>
        </p:spPr>
        <p:txBody>
          <a:bodyPr/>
          <a:lstStyle/>
          <a:p>
            <a:pPr algn="just"/>
            <a:r>
              <a:rPr lang="tr-TR" dirty="0" smtClean="0"/>
              <a:t>Tür sayıları 150’nin üzerinde olan bu 3 cins dışında, tür sayısı oldukça yüksek olan diğer cinsler şunlardır: </a:t>
            </a:r>
            <a:r>
              <a:rPr lang="tr-TR" b="1" i="1" dirty="0" err="1" smtClean="0">
                <a:solidFill>
                  <a:srgbClr val="FF0000"/>
                </a:solidFill>
              </a:rPr>
              <a:t>Allium</a:t>
            </a:r>
            <a:r>
              <a:rPr lang="tr-TR" b="1" dirty="0" smtClean="0">
                <a:solidFill>
                  <a:srgbClr val="FF0000"/>
                </a:solidFill>
              </a:rPr>
              <a:t> </a:t>
            </a:r>
            <a:r>
              <a:rPr lang="tr-TR" dirty="0" smtClean="0"/>
              <a:t>(140), </a:t>
            </a:r>
            <a:r>
              <a:rPr lang="tr-TR" b="1" i="1" dirty="0" smtClean="0">
                <a:solidFill>
                  <a:srgbClr val="FF0000"/>
                </a:solidFill>
              </a:rPr>
              <a:t>Silene</a:t>
            </a:r>
            <a:r>
              <a:rPr lang="tr-TR" dirty="0" smtClean="0"/>
              <a:t> (120), </a:t>
            </a:r>
            <a:r>
              <a:rPr lang="tr-TR" b="1" i="1" dirty="0" err="1" smtClean="0">
                <a:solidFill>
                  <a:srgbClr val="FF0000"/>
                </a:solidFill>
              </a:rPr>
              <a:t>Hieracium</a:t>
            </a:r>
            <a:r>
              <a:rPr lang="tr-TR" i="1" dirty="0" smtClean="0"/>
              <a:t> </a:t>
            </a:r>
            <a:r>
              <a:rPr lang="tr-TR" dirty="0" smtClean="0"/>
              <a:t>(100), </a:t>
            </a:r>
            <a:r>
              <a:rPr lang="tr-TR" b="1" i="1" dirty="0" err="1" smtClean="0">
                <a:solidFill>
                  <a:srgbClr val="FF0000"/>
                </a:solidFill>
              </a:rPr>
              <a:t>Galium</a:t>
            </a:r>
            <a:r>
              <a:rPr lang="tr-TR" dirty="0" smtClean="0"/>
              <a:t> (100), </a:t>
            </a:r>
            <a:r>
              <a:rPr lang="tr-TR" b="1" i="1" dirty="0" err="1" smtClean="0">
                <a:solidFill>
                  <a:srgbClr val="FF0000"/>
                </a:solidFill>
              </a:rPr>
              <a:t>Campanula</a:t>
            </a:r>
            <a:r>
              <a:rPr lang="tr-TR" dirty="0" smtClean="0"/>
              <a:t> (95), </a:t>
            </a:r>
            <a:r>
              <a:rPr lang="tr-TR" b="1" i="1" dirty="0" err="1" smtClean="0">
                <a:solidFill>
                  <a:srgbClr val="FF0000"/>
                </a:solidFill>
              </a:rPr>
              <a:t>Alyssum</a:t>
            </a:r>
            <a:r>
              <a:rPr lang="tr-TR" dirty="0" smtClean="0"/>
              <a:t> (90) ve </a:t>
            </a:r>
            <a:r>
              <a:rPr lang="tr-TR" b="1" i="1" dirty="0" err="1" smtClean="0">
                <a:solidFill>
                  <a:srgbClr val="FF0000"/>
                </a:solidFill>
              </a:rPr>
              <a:t>Salvia</a:t>
            </a:r>
            <a:r>
              <a:rPr lang="tr-TR" dirty="0" smtClean="0"/>
              <a:t> (85).</a:t>
            </a:r>
          </a:p>
          <a:p>
            <a:pPr algn="just"/>
            <a:endParaRPr lang="tr-TR" dirty="0"/>
          </a:p>
        </p:txBody>
      </p:sp>
    </p:spTree>
    <p:extLst>
      <p:ext uri="{BB962C8B-B14F-4D97-AF65-F5344CB8AC3E}">
        <p14:creationId xmlns:p14="http://schemas.microsoft.com/office/powerpoint/2010/main" val="13941392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919536" y="1628800"/>
            <a:ext cx="8424936" cy="3888432"/>
          </a:xfrm>
          <a:prstGeom prst="rect">
            <a:avLst/>
          </a:prstGeom>
          <a:noFill/>
          <a:ln w="9525">
            <a:noFill/>
            <a:miter lim="800000"/>
            <a:headEnd/>
            <a:tailEnd/>
          </a:ln>
        </p:spPr>
      </p:pic>
    </p:spTree>
    <p:extLst>
      <p:ext uri="{BB962C8B-B14F-4D97-AF65-F5344CB8AC3E}">
        <p14:creationId xmlns:p14="http://schemas.microsoft.com/office/powerpoint/2010/main" val="38887986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847528" y="1340768"/>
            <a:ext cx="8496944" cy="4032448"/>
          </a:xfrm>
          <a:prstGeom prst="rect">
            <a:avLst/>
          </a:prstGeom>
          <a:noFill/>
          <a:ln w="9525">
            <a:noFill/>
            <a:miter lim="800000"/>
            <a:headEnd/>
            <a:tailEnd/>
          </a:ln>
        </p:spPr>
      </p:pic>
    </p:spTree>
    <p:extLst>
      <p:ext uri="{BB962C8B-B14F-4D97-AF65-F5344CB8AC3E}">
        <p14:creationId xmlns:p14="http://schemas.microsoft.com/office/powerpoint/2010/main" val="2846694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919536" y="1412776"/>
            <a:ext cx="8352928" cy="3888432"/>
          </a:xfrm>
          <a:prstGeom prst="rect">
            <a:avLst/>
          </a:prstGeom>
          <a:noFill/>
          <a:ln w="9525">
            <a:noFill/>
            <a:miter lim="800000"/>
            <a:headEnd/>
            <a:tailEnd/>
          </a:ln>
        </p:spPr>
      </p:pic>
    </p:spTree>
    <p:extLst>
      <p:ext uri="{BB962C8B-B14F-4D97-AF65-F5344CB8AC3E}">
        <p14:creationId xmlns:p14="http://schemas.microsoft.com/office/powerpoint/2010/main" val="34973673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03512" y="620688"/>
            <a:ext cx="8568952" cy="5760640"/>
          </a:xfrm>
        </p:spPr>
        <p:txBody>
          <a:bodyPr>
            <a:noAutofit/>
          </a:bodyPr>
          <a:lstStyle/>
          <a:p>
            <a:pPr algn="ctr" hangingPunct="0">
              <a:buNone/>
            </a:pPr>
            <a:r>
              <a:rPr lang="en-US" sz="2400" b="1" dirty="0">
                <a:solidFill>
                  <a:srgbClr val="7030A0"/>
                </a:solidFill>
              </a:rPr>
              <a:t>1.3.2. </a:t>
            </a:r>
            <a:r>
              <a:rPr lang="en-US" sz="2400" b="1" dirty="0" err="1">
                <a:solidFill>
                  <a:srgbClr val="7030A0"/>
                </a:solidFill>
              </a:rPr>
              <a:t>Türkiye</a:t>
            </a:r>
            <a:r>
              <a:rPr lang="en-US" sz="2400" b="1" dirty="0">
                <a:solidFill>
                  <a:srgbClr val="7030A0"/>
                </a:solidFill>
              </a:rPr>
              <a:t> </a:t>
            </a:r>
            <a:r>
              <a:rPr lang="en-US" sz="2400" b="1" dirty="0" err="1">
                <a:solidFill>
                  <a:srgbClr val="7030A0"/>
                </a:solidFill>
              </a:rPr>
              <a:t>Florasında</a:t>
            </a:r>
            <a:r>
              <a:rPr lang="en-US" sz="2400" b="1" dirty="0">
                <a:solidFill>
                  <a:srgbClr val="7030A0"/>
                </a:solidFill>
              </a:rPr>
              <a:t> </a:t>
            </a:r>
            <a:r>
              <a:rPr lang="en-US" sz="2400" b="1" dirty="0" err="1">
                <a:solidFill>
                  <a:srgbClr val="7030A0"/>
                </a:solidFill>
              </a:rPr>
              <a:t>Endemizm</a:t>
            </a:r>
            <a:r>
              <a:rPr lang="en-US" sz="2400" b="1" dirty="0">
                <a:solidFill>
                  <a:srgbClr val="7030A0"/>
                </a:solidFill>
              </a:rPr>
              <a:t>:</a:t>
            </a:r>
            <a:endParaRPr lang="tr-TR" sz="2400" b="1" dirty="0">
              <a:solidFill>
                <a:srgbClr val="7030A0"/>
              </a:solidFill>
            </a:endParaRPr>
          </a:p>
          <a:p>
            <a:pPr algn="ctr" hangingPunct="0">
              <a:buNone/>
            </a:pPr>
            <a:endParaRPr lang="tr-TR" sz="2400" dirty="0"/>
          </a:p>
          <a:p>
            <a:pPr algn="just" hangingPunct="0"/>
            <a:r>
              <a:rPr lang="en-US" sz="2400" dirty="0" err="1"/>
              <a:t>Türkiye</a:t>
            </a:r>
            <a:r>
              <a:rPr lang="en-US" sz="2400" dirty="0"/>
              <a:t> </a:t>
            </a:r>
            <a:r>
              <a:rPr lang="en-US" sz="2400" dirty="0" err="1"/>
              <a:t>endemik</a:t>
            </a:r>
            <a:r>
              <a:rPr lang="tr-TR" sz="2400" dirty="0"/>
              <a:t> </a:t>
            </a:r>
            <a:r>
              <a:rPr lang="en-US" sz="2400" dirty="0" err="1"/>
              <a:t>tür</a:t>
            </a:r>
            <a:r>
              <a:rPr lang="en-US" sz="2400" dirty="0"/>
              <a:t> </a:t>
            </a:r>
            <a:r>
              <a:rPr lang="en-US" sz="2400" dirty="0" err="1"/>
              <a:t>zenginliği</a:t>
            </a:r>
            <a:r>
              <a:rPr lang="en-US" sz="2400" dirty="0"/>
              <a:t> </a:t>
            </a:r>
            <a:r>
              <a:rPr lang="en-US" sz="2400" dirty="0" err="1"/>
              <a:t>açısından</a:t>
            </a:r>
            <a:r>
              <a:rPr lang="en-US" sz="2400" dirty="0"/>
              <a:t> </a:t>
            </a:r>
            <a:r>
              <a:rPr lang="en-US" sz="2400" dirty="0" err="1"/>
              <a:t>dünyanın</a:t>
            </a:r>
            <a:r>
              <a:rPr lang="en-US" sz="2400" dirty="0"/>
              <a:t> </a:t>
            </a:r>
            <a:r>
              <a:rPr lang="en-US" sz="2400" dirty="0" err="1"/>
              <a:t>önemli</a:t>
            </a:r>
            <a:r>
              <a:rPr lang="en-US" sz="2400" dirty="0"/>
              <a:t> </a:t>
            </a:r>
            <a:r>
              <a:rPr lang="en-US" sz="2400" dirty="0" err="1"/>
              <a:t>ülkelerinden</a:t>
            </a:r>
            <a:r>
              <a:rPr lang="en-US" sz="2400" dirty="0"/>
              <a:t> </a:t>
            </a:r>
            <a:r>
              <a:rPr lang="en-US" sz="2400" dirty="0" err="1"/>
              <a:t>birisidir</a:t>
            </a:r>
            <a:r>
              <a:rPr lang="en-US" sz="2400" dirty="0"/>
              <a:t>. </a:t>
            </a:r>
            <a:endParaRPr lang="tr-TR" sz="2400" dirty="0"/>
          </a:p>
          <a:p>
            <a:pPr algn="just" hangingPunct="0"/>
            <a:endParaRPr lang="tr-TR" sz="2400" dirty="0"/>
          </a:p>
          <a:p>
            <a:pPr algn="just" hangingPunct="0"/>
            <a:r>
              <a:rPr lang="tr-TR" sz="2400" b="1" dirty="0">
                <a:solidFill>
                  <a:srgbClr val="FF0000"/>
                </a:solidFill>
              </a:rPr>
              <a:t>İ</a:t>
            </a:r>
            <a:r>
              <a:rPr lang="en-US" sz="2400" b="1" dirty="0" err="1">
                <a:solidFill>
                  <a:srgbClr val="FF0000"/>
                </a:solidFill>
              </a:rPr>
              <a:t>lkel</a:t>
            </a:r>
            <a:r>
              <a:rPr lang="en-US" sz="2400" b="1" dirty="0">
                <a:solidFill>
                  <a:srgbClr val="FF0000"/>
                </a:solidFill>
              </a:rPr>
              <a:t> </a:t>
            </a:r>
            <a:r>
              <a:rPr lang="en-US" sz="2400" b="1" dirty="0" err="1">
                <a:solidFill>
                  <a:srgbClr val="FF0000"/>
                </a:solidFill>
              </a:rPr>
              <a:t>bitki</a:t>
            </a:r>
            <a:r>
              <a:rPr lang="en-US" sz="2400" b="1" dirty="0">
                <a:solidFill>
                  <a:srgbClr val="FF0000"/>
                </a:solidFill>
              </a:rPr>
              <a:t> </a:t>
            </a:r>
            <a:r>
              <a:rPr lang="en-US" sz="2400" b="1" dirty="0" err="1">
                <a:solidFill>
                  <a:srgbClr val="FF0000"/>
                </a:solidFill>
              </a:rPr>
              <a:t>gruplarına</a:t>
            </a:r>
            <a:r>
              <a:rPr lang="en-US" sz="2400" b="1" dirty="0">
                <a:solidFill>
                  <a:srgbClr val="FF0000"/>
                </a:solidFill>
              </a:rPr>
              <a:t> </a:t>
            </a:r>
            <a:r>
              <a:rPr lang="en-US" sz="2400" b="1" dirty="0" err="1">
                <a:solidFill>
                  <a:srgbClr val="FF0000"/>
                </a:solidFill>
              </a:rPr>
              <a:t>ait</a:t>
            </a:r>
            <a:r>
              <a:rPr lang="en-US" sz="2400" b="1" dirty="0">
                <a:solidFill>
                  <a:srgbClr val="FF0000"/>
                </a:solidFill>
              </a:rPr>
              <a:t> </a:t>
            </a:r>
            <a:r>
              <a:rPr lang="en-US" sz="2400" b="1" dirty="0" err="1">
                <a:solidFill>
                  <a:srgbClr val="FF0000"/>
                </a:solidFill>
              </a:rPr>
              <a:t>türler</a:t>
            </a:r>
            <a:r>
              <a:rPr lang="en-US" sz="2400" b="1" dirty="0">
                <a:solidFill>
                  <a:srgbClr val="FF0000"/>
                </a:solidFill>
              </a:rPr>
              <a:t> </a:t>
            </a:r>
            <a:r>
              <a:rPr lang="en-US" sz="2400" b="1" dirty="0" err="1">
                <a:solidFill>
                  <a:srgbClr val="FF0000"/>
                </a:solidFill>
              </a:rPr>
              <a:t>dünya</a:t>
            </a:r>
            <a:r>
              <a:rPr lang="en-US" sz="2400" b="1" dirty="0">
                <a:solidFill>
                  <a:srgbClr val="FF0000"/>
                </a:solidFill>
              </a:rPr>
              <a:t> </a:t>
            </a:r>
            <a:r>
              <a:rPr lang="en-US" sz="2400" b="1" dirty="0" err="1">
                <a:solidFill>
                  <a:srgbClr val="FF0000"/>
                </a:solidFill>
              </a:rPr>
              <a:t>yüzünde</a:t>
            </a:r>
            <a:r>
              <a:rPr lang="en-US" sz="2400" b="1" dirty="0">
                <a:solidFill>
                  <a:srgbClr val="FF0000"/>
                </a:solidFill>
              </a:rPr>
              <a:t> </a:t>
            </a:r>
            <a:r>
              <a:rPr lang="en-US" sz="2400" b="1" dirty="0" err="1">
                <a:solidFill>
                  <a:srgbClr val="FF0000"/>
                </a:solidFill>
              </a:rPr>
              <a:t>hemen</a:t>
            </a:r>
            <a:r>
              <a:rPr lang="en-US" sz="2400" b="1" dirty="0">
                <a:solidFill>
                  <a:srgbClr val="FF0000"/>
                </a:solidFill>
              </a:rPr>
              <a:t> her </a:t>
            </a:r>
            <a:r>
              <a:rPr lang="en-US" sz="2400" b="1" dirty="0" err="1">
                <a:solidFill>
                  <a:srgbClr val="FF0000"/>
                </a:solidFill>
              </a:rPr>
              <a:t>yerde</a:t>
            </a:r>
            <a:r>
              <a:rPr lang="en-US" sz="2400" b="1" dirty="0">
                <a:solidFill>
                  <a:srgbClr val="FF0000"/>
                </a:solidFill>
              </a:rPr>
              <a:t> </a:t>
            </a:r>
            <a:r>
              <a:rPr lang="en-US" sz="2400" b="1" dirty="0" err="1">
                <a:solidFill>
                  <a:srgbClr val="FF0000"/>
                </a:solidFill>
              </a:rPr>
              <a:t>yaygın</a:t>
            </a:r>
            <a:r>
              <a:rPr lang="en-US" sz="2400" b="1" dirty="0">
                <a:solidFill>
                  <a:srgbClr val="FF0000"/>
                </a:solidFill>
              </a:rPr>
              <a:t> </a:t>
            </a:r>
            <a:r>
              <a:rPr lang="en-US" sz="2400" b="1" dirty="0" err="1">
                <a:solidFill>
                  <a:srgbClr val="FF0000"/>
                </a:solidFill>
              </a:rPr>
              <a:t>bir</a:t>
            </a:r>
            <a:r>
              <a:rPr lang="en-US" sz="2400" b="1" dirty="0">
                <a:solidFill>
                  <a:srgbClr val="FF0000"/>
                </a:solidFill>
              </a:rPr>
              <a:t> </a:t>
            </a:r>
            <a:r>
              <a:rPr lang="en-US" sz="2400" b="1" dirty="0" err="1">
                <a:solidFill>
                  <a:srgbClr val="FF0000"/>
                </a:solidFill>
              </a:rPr>
              <a:t>dağılış</a:t>
            </a:r>
            <a:r>
              <a:rPr lang="en-US" sz="2400" b="1" dirty="0">
                <a:solidFill>
                  <a:srgbClr val="FF0000"/>
                </a:solidFill>
              </a:rPr>
              <a:t> </a:t>
            </a:r>
            <a:r>
              <a:rPr lang="en-US" sz="2400" b="1" dirty="0" err="1">
                <a:solidFill>
                  <a:srgbClr val="FF0000"/>
                </a:solidFill>
              </a:rPr>
              <a:t>gösterdiklerinden</a:t>
            </a:r>
            <a:r>
              <a:rPr lang="en-US" sz="2400" b="1" dirty="0">
                <a:solidFill>
                  <a:srgbClr val="FF0000"/>
                </a:solidFill>
              </a:rPr>
              <a:t> </a:t>
            </a:r>
            <a:r>
              <a:rPr lang="en-US" sz="2400" b="1" dirty="0" err="1">
                <a:solidFill>
                  <a:srgbClr val="FF0000"/>
                </a:solidFill>
              </a:rPr>
              <a:t>bunlarda</a:t>
            </a:r>
            <a:r>
              <a:rPr lang="en-US" sz="2400" b="1" dirty="0">
                <a:solidFill>
                  <a:srgbClr val="FF0000"/>
                </a:solidFill>
              </a:rPr>
              <a:t> </a:t>
            </a:r>
            <a:r>
              <a:rPr lang="en-US" sz="2400" b="1" dirty="0" err="1">
                <a:solidFill>
                  <a:srgbClr val="FF0000"/>
                </a:solidFill>
              </a:rPr>
              <a:t>endemizm</a:t>
            </a:r>
            <a:r>
              <a:rPr lang="en-US" sz="2400" b="1" dirty="0">
                <a:solidFill>
                  <a:srgbClr val="FF0000"/>
                </a:solidFill>
              </a:rPr>
              <a:t> </a:t>
            </a:r>
            <a:r>
              <a:rPr lang="en-US" sz="2400" b="1" dirty="0" err="1">
                <a:solidFill>
                  <a:srgbClr val="FF0000"/>
                </a:solidFill>
              </a:rPr>
              <a:t>olayı</a:t>
            </a:r>
            <a:r>
              <a:rPr lang="en-US" sz="2400" b="1" dirty="0">
                <a:solidFill>
                  <a:srgbClr val="FF0000"/>
                </a:solidFill>
              </a:rPr>
              <a:t> </a:t>
            </a:r>
            <a:r>
              <a:rPr lang="en-US" sz="2400" b="1" dirty="0" err="1">
                <a:solidFill>
                  <a:srgbClr val="FF0000"/>
                </a:solidFill>
              </a:rPr>
              <a:t>ya</a:t>
            </a:r>
            <a:r>
              <a:rPr lang="en-US" sz="2400" b="1" dirty="0">
                <a:solidFill>
                  <a:srgbClr val="FF0000"/>
                </a:solidFill>
              </a:rPr>
              <a:t> </a:t>
            </a:r>
            <a:r>
              <a:rPr lang="en-US" sz="2400" b="1" dirty="0" err="1">
                <a:solidFill>
                  <a:srgbClr val="FF0000"/>
                </a:solidFill>
              </a:rPr>
              <a:t>pek</a:t>
            </a:r>
            <a:r>
              <a:rPr lang="en-US" sz="2400" b="1" dirty="0">
                <a:solidFill>
                  <a:srgbClr val="FF0000"/>
                </a:solidFill>
              </a:rPr>
              <a:t> </a:t>
            </a:r>
            <a:r>
              <a:rPr lang="en-US" sz="2400" b="1" dirty="0" err="1">
                <a:solidFill>
                  <a:srgbClr val="FF0000"/>
                </a:solidFill>
              </a:rPr>
              <a:t>görülmez</a:t>
            </a:r>
            <a:r>
              <a:rPr lang="en-US" sz="2400" b="1" dirty="0">
                <a:solidFill>
                  <a:srgbClr val="FF0000"/>
                </a:solidFill>
              </a:rPr>
              <a:t> </a:t>
            </a:r>
            <a:r>
              <a:rPr lang="en-US" sz="2400" b="1" dirty="0" err="1">
                <a:solidFill>
                  <a:srgbClr val="FF0000"/>
                </a:solidFill>
              </a:rPr>
              <a:t>veya</a:t>
            </a:r>
            <a:r>
              <a:rPr lang="en-US" sz="2400" b="1" dirty="0">
                <a:solidFill>
                  <a:srgbClr val="FF0000"/>
                </a:solidFill>
              </a:rPr>
              <a:t> </a:t>
            </a:r>
            <a:r>
              <a:rPr lang="en-US" sz="2400" b="1" dirty="0" err="1">
                <a:solidFill>
                  <a:srgbClr val="FF0000"/>
                </a:solidFill>
              </a:rPr>
              <a:t>çok</a:t>
            </a:r>
            <a:r>
              <a:rPr lang="en-US" sz="2400" b="1" dirty="0">
                <a:solidFill>
                  <a:srgbClr val="FF0000"/>
                </a:solidFill>
              </a:rPr>
              <a:t> </a:t>
            </a:r>
            <a:r>
              <a:rPr lang="en-US" sz="2400" b="1" dirty="0" err="1">
                <a:solidFill>
                  <a:srgbClr val="FF0000"/>
                </a:solidFill>
              </a:rPr>
              <a:t>azdır</a:t>
            </a:r>
            <a:r>
              <a:rPr lang="en-US" sz="2400" b="1" dirty="0">
                <a:solidFill>
                  <a:srgbClr val="FF0000"/>
                </a:solidFill>
              </a:rPr>
              <a:t>. </a:t>
            </a:r>
            <a:r>
              <a:rPr lang="en-US" sz="2400" dirty="0" err="1"/>
              <a:t>Örneğin</a:t>
            </a:r>
            <a:r>
              <a:rPr lang="en-US" sz="2400" dirty="0"/>
              <a:t> </a:t>
            </a:r>
            <a:r>
              <a:rPr lang="en-US" sz="2400" dirty="0" err="1"/>
              <a:t>yurdumuzda</a:t>
            </a:r>
            <a:r>
              <a:rPr lang="en-US" sz="2400" dirty="0"/>
              <a:t> 75 </a:t>
            </a:r>
            <a:r>
              <a:rPr lang="en-US" sz="2400" dirty="0" err="1"/>
              <a:t>civarındaki</a:t>
            </a:r>
            <a:r>
              <a:rPr lang="en-US" sz="2400" dirty="0"/>
              <a:t> </a:t>
            </a:r>
            <a:r>
              <a:rPr lang="en-US" sz="2400" dirty="0" err="1"/>
              <a:t>Eğrelti</a:t>
            </a:r>
            <a:r>
              <a:rPr lang="en-US" sz="2400" dirty="0"/>
              <a:t> </a:t>
            </a:r>
            <a:r>
              <a:rPr lang="en-US" sz="2400" dirty="0" err="1"/>
              <a:t>türlerinden</a:t>
            </a:r>
            <a:r>
              <a:rPr lang="en-US" sz="2400" dirty="0"/>
              <a:t> </a:t>
            </a:r>
            <a:r>
              <a:rPr lang="en-US" sz="2400" dirty="0" err="1"/>
              <a:t>ancak</a:t>
            </a:r>
            <a:r>
              <a:rPr lang="en-US" sz="2400" dirty="0"/>
              <a:t> </a:t>
            </a:r>
            <a:r>
              <a:rPr lang="en-US" sz="2400" dirty="0" err="1"/>
              <a:t>birsi</a:t>
            </a:r>
            <a:r>
              <a:rPr lang="en-US" sz="2400" dirty="0"/>
              <a:t> (</a:t>
            </a:r>
            <a:r>
              <a:rPr lang="en-US" sz="2400" i="1" dirty="0" err="1"/>
              <a:t>Asplenium</a:t>
            </a:r>
            <a:r>
              <a:rPr lang="en-US" sz="2400" i="1" dirty="0"/>
              <a:t> </a:t>
            </a:r>
            <a:r>
              <a:rPr lang="en-US" sz="2400" i="1" dirty="0" err="1"/>
              <a:t>reuteri</a:t>
            </a:r>
            <a:r>
              <a:rPr lang="en-US" sz="2400" dirty="0"/>
              <a:t>) </a:t>
            </a:r>
            <a:r>
              <a:rPr lang="en-US" sz="2400" dirty="0" err="1"/>
              <a:t>endemiktir</a:t>
            </a:r>
            <a:r>
              <a:rPr lang="en-US" sz="2400" dirty="0"/>
              <a:t>. </a:t>
            </a:r>
            <a:endParaRPr lang="tr-TR" sz="2400" dirty="0"/>
          </a:p>
          <a:p>
            <a:pPr algn="just" hangingPunct="0"/>
            <a:endParaRPr lang="tr-TR" sz="2400" dirty="0"/>
          </a:p>
          <a:p>
            <a:pPr algn="just" hangingPunct="0"/>
            <a:r>
              <a:rPr lang="en-US" sz="2400" b="1" dirty="0" err="1">
                <a:solidFill>
                  <a:srgbClr val="FF0000"/>
                </a:solidFill>
              </a:rPr>
              <a:t>Tohumlu</a:t>
            </a:r>
            <a:r>
              <a:rPr lang="en-US" sz="2400" b="1" dirty="0">
                <a:solidFill>
                  <a:srgbClr val="FF0000"/>
                </a:solidFill>
              </a:rPr>
              <a:t> </a:t>
            </a:r>
            <a:r>
              <a:rPr lang="en-US" sz="2400" b="1" dirty="0" err="1">
                <a:solidFill>
                  <a:srgbClr val="FF0000"/>
                </a:solidFill>
              </a:rPr>
              <a:t>bitki</a:t>
            </a:r>
            <a:r>
              <a:rPr lang="en-US" sz="2400" b="1" dirty="0">
                <a:solidFill>
                  <a:srgbClr val="FF0000"/>
                </a:solidFill>
              </a:rPr>
              <a:t> </a:t>
            </a:r>
            <a:r>
              <a:rPr lang="en-US" sz="2400" b="1" dirty="0" err="1">
                <a:solidFill>
                  <a:srgbClr val="FF0000"/>
                </a:solidFill>
              </a:rPr>
              <a:t>olmasına</a:t>
            </a:r>
            <a:r>
              <a:rPr lang="en-US" sz="2400" b="1" dirty="0">
                <a:solidFill>
                  <a:srgbClr val="FF0000"/>
                </a:solidFill>
              </a:rPr>
              <a:t> </a:t>
            </a:r>
            <a:r>
              <a:rPr lang="en-US" sz="2400" b="1" dirty="0" err="1">
                <a:solidFill>
                  <a:srgbClr val="FF0000"/>
                </a:solidFill>
              </a:rPr>
              <a:t>rağmen</a:t>
            </a:r>
            <a:r>
              <a:rPr lang="en-US" sz="2400" b="1" dirty="0">
                <a:solidFill>
                  <a:srgbClr val="FF0000"/>
                </a:solidFill>
              </a:rPr>
              <a:t> </a:t>
            </a:r>
            <a:r>
              <a:rPr lang="en-US" sz="2400" b="1" dirty="0" err="1">
                <a:solidFill>
                  <a:srgbClr val="FF0000"/>
                </a:solidFill>
              </a:rPr>
              <a:t>Gymnospermae</a:t>
            </a:r>
            <a:r>
              <a:rPr lang="en-US" sz="2400" b="1" dirty="0">
                <a:solidFill>
                  <a:srgbClr val="FF0000"/>
                </a:solidFill>
              </a:rPr>
              <a:t>’ </a:t>
            </a:r>
            <a:r>
              <a:rPr lang="en-US" sz="2400" b="1" dirty="0" err="1">
                <a:solidFill>
                  <a:srgbClr val="FF0000"/>
                </a:solidFill>
              </a:rPr>
              <a:t>lerde</a:t>
            </a:r>
            <a:r>
              <a:rPr lang="en-US" sz="2400" b="1" dirty="0">
                <a:solidFill>
                  <a:srgbClr val="FF0000"/>
                </a:solidFill>
              </a:rPr>
              <a:t> de </a:t>
            </a:r>
            <a:r>
              <a:rPr lang="en-US" sz="2400" b="1" dirty="0" err="1">
                <a:solidFill>
                  <a:srgbClr val="FF0000"/>
                </a:solidFill>
              </a:rPr>
              <a:t>endemizm</a:t>
            </a:r>
            <a:r>
              <a:rPr lang="en-US" sz="2400" b="1" dirty="0">
                <a:solidFill>
                  <a:srgbClr val="FF0000"/>
                </a:solidFill>
              </a:rPr>
              <a:t> </a:t>
            </a:r>
            <a:r>
              <a:rPr lang="en-US" sz="2400" b="1" dirty="0" err="1">
                <a:solidFill>
                  <a:srgbClr val="FF0000"/>
                </a:solidFill>
              </a:rPr>
              <a:t>oranı</a:t>
            </a:r>
            <a:r>
              <a:rPr lang="en-US" sz="2400" b="1" dirty="0">
                <a:solidFill>
                  <a:srgbClr val="FF0000"/>
                </a:solidFill>
              </a:rPr>
              <a:t> </a:t>
            </a:r>
            <a:r>
              <a:rPr lang="en-US" sz="2400" b="1" dirty="0" err="1">
                <a:solidFill>
                  <a:srgbClr val="FF0000"/>
                </a:solidFill>
              </a:rPr>
              <a:t>çok</a:t>
            </a:r>
            <a:r>
              <a:rPr lang="en-US" sz="2400" b="1" dirty="0">
                <a:solidFill>
                  <a:srgbClr val="FF0000"/>
                </a:solidFill>
              </a:rPr>
              <a:t> </a:t>
            </a:r>
            <a:r>
              <a:rPr lang="en-US" sz="2400" b="1" dirty="0" err="1">
                <a:solidFill>
                  <a:srgbClr val="FF0000"/>
                </a:solidFill>
              </a:rPr>
              <a:t>düşüktür</a:t>
            </a:r>
            <a:r>
              <a:rPr lang="en-US" sz="2400" b="1" dirty="0">
                <a:solidFill>
                  <a:srgbClr val="FF0000"/>
                </a:solidFill>
              </a:rPr>
              <a:t>.</a:t>
            </a:r>
            <a:r>
              <a:rPr lang="en-US" sz="2400" dirty="0"/>
              <a:t> Bu </a:t>
            </a:r>
            <a:r>
              <a:rPr lang="en-US" sz="2400" dirty="0" err="1"/>
              <a:t>grupta</a:t>
            </a:r>
            <a:r>
              <a:rPr lang="en-US" sz="2400" dirty="0"/>
              <a:t> </a:t>
            </a:r>
            <a:r>
              <a:rPr lang="en-US" sz="2400" dirty="0" err="1"/>
              <a:t>bulunan</a:t>
            </a:r>
            <a:r>
              <a:rPr lang="en-US" sz="2400" dirty="0"/>
              <a:t> </a:t>
            </a:r>
            <a:r>
              <a:rPr lang="en-US" sz="2400" b="1" i="1" dirty="0" err="1">
                <a:solidFill>
                  <a:srgbClr val="FF0000"/>
                </a:solidFill>
              </a:rPr>
              <a:t>Abies</a:t>
            </a:r>
            <a:r>
              <a:rPr lang="en-US" sz="2400" dirty="0"/>
              <a:t> </a:t>
            </a:r>
            <a:r>
              <a:rPr lang="en-US" sz="2400" dirty="0" err="1"/>
              <a:t>cinsinin</a:t>
            </a:r>
            <a:r>
              <a:rPr lang="en-US" sz="2400" dirty="0"/>
              <a:t> 2 </a:t>
            </a:r>
            <a:r>
              <a:rPr lang="en-US" sz="2400" dirty="0" err="1"/>
              <a:t>türe</a:t>
            </a:r>
            <a:r>
              <a:rPr lang="en-US" sz="2400" dirty="0"/>
              <a:t> </a:t>
            </a:r>
            <a:r>
              <a:rPr lang="en-US" sz="2400" dirty="0" err="1"/>
              <a:t>ait</a:t>
            </a:r>
            <a:r>
              <a:rPr lang="en-US" sz="2400" dirty="0"/>
              <a:t> 3 alt </a:t>
            </a:r>
            <a:r>
              <a:rPr lang="en-US" sz="2400" dirty="0" err="1"/>
              <a:t>türü</a:t>
            </a:r>
            <a:r>
              <a:rPr lang="en-US" sz="2400" dirty="0"/>
              <a:t> </a:t>
            </a:r>
            <a:r>
              <a:rPr lang="en-US" sz="2400" dirty="0" err="1"/>
              <a:t>dışında</a:t>
            </a:r>
            <a:r>
              <a:rPr lang="en-US" sz="2400" dirty="0"/>
              <a:t> </a:t>
            </a:r>
            <a:r>
              <a:rPr lang="en-US" sz="2400" dirty="0" err="1"/>
              <a:t>endemik</a:t>
            </a:r>
            <a:r>
              <a:rPr lang="en-US" sz="2400" dirty="0"/>
              <a:t> </a:t>
            </a:r>
            <a:r>
              <a:rPr lang="en-US" sz="2400" dirty="0" err="1"/>
              <a:t>olan</a:t>
            </a:r>
            <a:r>
              <a:rPr lang="en-US" sz="2400" dirty="0"/>
              <a:t> </a:t>
            </a:r>
            <a:r>
              <a:rPr lang="en-US" sz="2400" dirty="0" err="1"/>
              <a:t>yoktur</a:t>
            </a:r>
            <a:r>
              <a:rPr lang="en-US" sz="2400" dirty="0"/>
              <a:t>. </a:t>
            </a:r>
            <a:endParaRPr lang="tr-TR" sz="2400" dirty="0"/>
          </a:p>
          <a:p>
            <a:pPr algn="just" hangingPunct="0"/>
            <a:endParaRPr lang="tr-TR" sz="2400" dirty="0"/>
          </a:p>
          <a:p>
            <a:pPr algn="just" hangingPunct="0"/>
            <a:endParaRPr lang="tr-TR" sz="2400" dirty="0"/>
          </a:p>
          <a:p>
            <a:pPr algn="just" hangingPunct="0"/>
            <a:endParaRPr lang="tr-TR" sz="2400" dirty="0"/>
          </a:p>
          <a:p>
            <a:pPr algn="just" hangingPunct="0">
              <a:buNone/>
            </a:pPr>
            <a:endParaRPr lang="tr-TR" sz="2400" dirty="0"/>
          </a:p>
          <a:p>
            <a:pPr algn="just"/>
            <a:endParaRPr lang="tr-TR" sz="2400" dirty="0"/>
          </a:p>
        </p:txBody>
      </p:sp>
    </p:spTree>
    <p:extLst>
      <p:ext uri="{BB962C8B-B14F-4D97-AF65-F5344CB8AC3E}">
        <p14:creationId xmlns:p14="http://schemas.microsoft.com/office/powerpoint/2010/main" val="14410765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03512" y="1052736"/>
            <a:ext cx="8640960" cy="5043264"/>
          </a:xfrm>
        </p:spPr>
        <p:txBody>
          <a:bodyPr/>
          <a:lstStyle/>
          <a:p>
            <a:pPr algn="just" hangingPunct="0"/>
            <a:r>
              <a:rPr lang="en-US" dirty="0" err="1" smtClean="0"/>
              <a:t>Yurdumuzun</a:t>
            </a:r>
            <a:r>
              <a:rPr lang="en-US" dirty="0" smtClean="0"/>
              <a:t> </a:t>
            </a:r>
            <a:r>
              <a:rPr lang="en-US" dirty="0" err="1" smtClean="0"/>
              <a:t>siyasi</a:t>
            </a:r>
            <a:r>
              <a:rPr lang="en-US" dirty="0" smtClean="0"/>
              <a:t> </a:t>
            </a:r>
            <a:r>
              <a:rPr lang="en-US" dirty="0" err="1" smtClean="0"/>
              <a:t>hudutları</a:t>
            </a:r>
            <a:r>
              <a:rPr lang="en-US" dirty="0" smtClean="0"/>
              <a:t> </a:t>
            </a:r>
            <a:r>
              <a:rPr lang="en-US" dirty="0" err="1" smtClean="0"/>
              <a:t>içerisinde</a:t>
            </a:r>
            <a:r>
              <a:rPr lang="en-US" dirty="0" smtClean="0"/>
              <a:t> </a:t>
            </a:r>
            <a:r>
              <a:rPr lang="en-US" dirty="0" err="1" smtClean="0"/>
              <a:t>doğal</a:t>
            </a:r>
            <a:r>
              <a:rPr lang="en-US" dirty="0" smtClean="0"/>
              <a:t> </a:t>
            </a:r>
            <a:r>
              <a:rPr lang="en-US" dirty="0" err="1" smtClean="0"/>
              <a:t>olarak</a:t>
            </a:r>
            <a:r>
              <a:rPr lang="en-US" dirty="0" smtClean="0"/>
              <a:t> </a:t>
            </a:r>
            <a:r>
              <a:rPr lang="en-US" dirty="0" err="1" smtClean="0"/>
              <a:t>yetiştiği</a:t>
            </a:r>
            <a:r>
              <a:rPr lang="en-US" dirty="0" smtClean="0"/>
              <a:t> </a:t>
            </a:r>
            <a:r>
              <a:rPr lang="en-US" dirty="0" err="1" smtClean="0"/>
              <a:t>halde</a:t>
            </a:r>
            <a:r>
              <a:rPr lang="en-US" dirty="0" smtClean="0"/>
              <a:t> </a:t>
            </a:r>
            <a:r>
              <a:rPr lang="en-US" dirty="0" err="1" smtClean="0"/>
              <a:t>dünyanın</a:t>
            </a:r>
            <a:r>
              <a:rPr lang="en-US" dirty="0" smtClean="0"/>
              <a:t> </a:t>
            </a:r>
            <a:r>
              <a:rPr lang="en-US" dirty="0" err="1" smtClean="0"/>
              <a:t>başka</a:t>
            </a:r>
            <a:r>
              <a:rPr lang="en-US" dirty="0" smtClean="0"/>
              <a:t> </a:t>
            </a:r>
            <a:r>
              <a:rPr lang="en-US" dirty="0" err="1" smtClean="0"/>
              <a:t>hiçbir</a:t>
            </a:r>
            <a:r>
              <a:rPr lang="en-US" dirty="0" smtClean="0"/>
              <a:t> </a:t>
            </a:r>
            <a:r>
              <a:rPr lang="en-US" dirty="0" err="1" smtClean="0"/>
              <a:t>yerinde</a:t>
            </a:r>
            <a:r>
              <a:rPr lang="en-US" dirty="0" smtClean="0"/>
              <a:t> </a:t>
            </a:r>
            <a:r>
              <a:rPr lang="en-US" dirty="0" err="1" smtClean="0"/>
              <a:t>yetişmeyen</a:t>
            </a:r>
            <a:r>
              <a:rPr lang="en-US" dirty="0" smtClean="0"/>
              <a:t>, </a:t>
            </a:r>
            <a:r>
              <a:rPr lang="en-US" dirty="0" err="1" smtClean="0"/>
              <a:t>diğer</a:t>
            </a:r>
            <a:r>
              <a:rPr lang="en-US" dirty="0" smtClean="0"/>
              <a:t> </a:t>
            </a:r>
            <a:r>
              <a:rPr lang="en-US" dirty="0" err="1" smtClean="0"/>
              <a:t>bir</a:t>
            </a:r>
            <a:r>
              <a:rPr lang="en-US" dirty="0" smtClean="0"/>
              <a:t> </a:t>
            </a:r>
            <a:r>
              <a:rPr lang="en-US" dirty="0" err="1" smtClean="0"/>
              <a:t>deyişle</a:t>
            </a:r>
            <a:r>
              <a:rPr lang="en-US" dirty="0" smtClean="0"/>
              <a:t> </a:t>
            </a:r>
            <a:r>
              <a:rPr lang="en-US" dirty="0" err="1" smtClean="0"/>
              <a:t>dünyada</a:t>
            </a:r>
            <a:r>
              <a:rPr lang="en-US" dirty="0" smtClean="0"/>
              <a:t> </a:t>
            </a:r>
            <a:r>
              <a:rPr lang="en-US" dirty="0" err="1" smtClean="0"/>
              <a:t>yalnız</a:t>
            </a:r>
            <a:r>
              <a:rPr lang="en-US" dirty="0" smtClean="0"/>
              <a:t> </a:t>
            </a:r>
            <a:r>
              <a:rPr lang="en-US" dirty="0" err="1" smtClean="0"/>
              <a:t>ülkemizde</a:t>
            </a:r>
            <a:r>
              <a:rPr lang="en-US" dirty="0" smtClean="0"/>
              <a:t> </a:t>
            </a:r>
            <a:r>
              <a:rPr lang="en-US" dirty="0" err="1" smtClean="0"/>
              <a:t>yetişen</a:t>
            </a:r>
            <a:r>
              <a:rPr lang="en-US" dirty="0" smtClean="0"/>
              <a:t> </a:t>
            </a:r>
            <a:r>
              <a:rPr lang="en-US" dirty="0" err="1" smtClean="0"/>
              <a:t>bitkilere</a:t>
            </a:r>
            <a:r>
              <a:rPr lang="en-US" dirty="0" smtClean="0"/>
              <a:t> </a:t>
            </a:r>
            <a:r>
              <a:rPr lang="en-US" b="1" dirty="0" err="1" smtClean="0">
                <a:solidFill>
                  <a:srgbClr val="FF0000"/>
                </a:solidFill>
              </a:rPr>
              <a:t>Türkiye</a:t>
            </a:r>
            <a:r>
              <a:rPr lang="en-US" b="1" dirty="0" smtClean="0">
                <a:solidFill>
                  <a:srgbClr val="FF0000"/>
                </a:solidFill>
              </a:rPr>
              <a:t> </a:t>
            </a:r>
            <a:r>
              <a:rPr lang="en-US" b="1" dirty="0" err="1" smtClean="0">
                <a:solidFill>
                  <a:srgbClr val="FF0000"/>
                </a:solidFill>
              </a:rPr>
              <a:t>endemikleri</a:t>
            </a:r>
            <a:r>
              <a:rPr lang="en-US" b="1" dirty="0" smtClean="0">
                <a:solidFill>
                  <a:srgbClr val="FF0000"/>
                </a:solidFill>
              </a:rPr>
              <a:t> </a:t>
            </a:r>
            <a:r>
              <a:rPr lang="en-US" dirty="0" err="1" smtClean="0"/>
              <a:t>denir</a:t>
            </a:r>
            <a:r>
              <a:rPr lang="en-US" dirty="0" smtClean="0"/>
              <a:t>. </a:t>
            </a:r>
            <a:endParaRPr lang="tr-TR" dirty="0" smtClean="0"/>
          </a:p>
          <a:p>
            <a:pPr algn="just" hangingPunct="0"/>
            <a:endParaRPr lang="tr-TR" dirty="0" smtClean="0"/>
          </a:p>
          <a:p>
            <a:pPr algn="just" hangingPunct="0"/>
            <a:r>
              <a:rPr lang="en-US" dirty="0" err="1" smtClean="0"/>
              <a:t>Türkiye</a:t>
            </a:r>
            <a:r>
              <a:rPr lang="en-US" dirty="0" smtClean="0"/>
              <a:t> </a:t>
            </a:r>
            <a:r>
              <a:rPr lang="en-US" dirty="0" err="1" smtClean="0"/>
              <a:t>Florası</a:t>
            </a:r>
            <a:r>
              <a:rPr lang="en-US" dirty="0" smtClean="0"/>
              <a:t> 11. </a:t>
            </a:r>
            <a:r>
              <a:rPr lang="en-US" dirty="0" err="1" smtClean="0"/>
              <a:t>cildinde</a:t>
            </a:r>
            <a:r>
              <a:rPr lang="en-US" dirty="0" smtClean="0"/>
              <a:t> </a:t>
            </a:r>
            <a:r>
              <a:rPr lang="en-US" dirty="0" err="1" smtClean="0"/>
              <a:t>yer</a:t>
            </a:r>
            <a:r>
              <a:rPr lang="en-US" dirty="0" smtClean="0"/>
              <a:t> </a:t>
            </a:r>
            <a:r>
              <a:rPr lang="en-US" dirty="0" err="1" smtClean="0"/>
              <a:t>alan</a:t>
            </a:r>
            <a:r>
              <a:rPr lang="en-US" dirty="0" smtClean="0"/>
              <a:t> </a:t>
            </a:r>
            <a:r>
              <a:rPr lang="en-US" dirty="0" err="1" smtClean="0"/>
              <a:t>kayıtlara</a:t>
            </a:r>
            <a:r>
              <a:rPr lang="en-US" dirty="0" smtClean="0"/>
              <a:t> </a:t>
            </a:r>
            <a:r>
              <a:rPr lang="en-US" dirty="0" err="1" smtClean="0"/>
              <a:t>göre</a:t>
            </a:r>
            <a:r>
              <a:rPr lang="en-US" dirty="0" smtClean="0"/>
              <a:t> </a:t>
            </a:r>
            <a:r>
              <a:rPr lang="en-US" dirty="0" err="1" smtClean="0"/>
              <a:t>yurdumuz</a:t>
            </a:r>
            <a:r>
              <a:rPr lang="en-US" dirty="0" smtClean="0"/>
              <a:t> </a:t>
            </a:r>
            <a:r>
              <a:rPr lang="en-US" dirty="0" err="1" smtClean="0"/>
              <a:t>endemiklerinin</a:t>
            </a:r>
            <a:r>
              <a:rPr lang="en-US" dirty="0" smtClean="0"/>
              <a:t> </a:t>
            </a:r>
            <a:r>
              <a:rPr lang="en-US" dirty="0" err="1" smtClean="0"/>
              <a:t>sayısı</a:t>
            </a:r>
            <a:r>
              <a:rPr lang="en-US" dirty="0" smtClean="0"/>
              <a:t> 2991 </a:t>
            </a:r>
            <a:r>
              <a:rPr lang="en-US" dirty="0" err="1" smtClean="0"/>
              <a:t>olup</a:t>
            </a:r>
            <a:r>
              <a:rPr lang="en-US" dirty="0" smtClean="0"/>
              <a:t>, </a:t>
            </a:r>
            <a:r>
              <a:rPr lang="en-US" dirty="0" err="1" smtClean="0"/>
              <a:t>endemizm</a:t>
            </a:r>
            <a:r>
              <a:rPr lang="en-US" dirty="0" smtClean="0"/>
              <a:t> </a:t>
            </a:r>
            <a:r>
              <a:rPr lang="en-US" dirty="0" err="1" smtClean="0"/>
              <a:t>oranı</a:t>
            </a:r>
            <a:r>
              <a:rPr lang="en-US" dirty="0" smtClean="0"/>
              <a:t> % 33.3 </a:t>
            </a:r>
            <a:r>
              <a:rPr lang="en-US" dirty="0" err="1" smtClean="0"/>
              <a:t>tür</a:t>
            </a:r>
            <a:r>
              <a:rPr lang="en-US" dirty="0" smtClean="0"/>
              <a:t>.</a:t>
            </a:r>
            <a:endParaRPr lang="tr-TR" dirty="0" smtClean="0"/>
          </a:p>
          <a:p>
            <a:pPr algn="just" hangingPunct="0">
              <a:buNone/>
            </a:pPr>
            <a:endParaRPr lang="tr-TR" dirty="0" smtClean="0"/>
          </a:p>
          <a:p>
            <a:pPr algn="just" hangingPunct="0"/>
            <a:r>
              <a:rPr lang="en-US" dirty="0" err="1" smtClean="0"/>
              <a:t>Avrupa</a:t>
            </a:r>
            <a:r>
              <a:rPr lang="en-US" dirty="0" smtClean="0"/>
              <a:t> </a:t>
            </a:r>
            <a:r>
              <a:rPr lang="en-US" dirty="0" err="1" smtClean="0"/>
              <a:t>ülkeleri</a:t>
            </a:r>
            <a:r>
              <a:rPr lang="en-US" dirty="0" smtClean="0"/>
              <a:t> </a:t>
            </a:r>
            <a:r>
              <a:rPr lang="en-US" dirty="0" err="1" smtClean="0"/>
              <a:t>arasında</a:t>
            </a:r>
            <a:r>
              <a:rPr lang="en-US" dirty="0" smtClean="0"/>
              <a:t> en </a:t>
            </a:r>
            <a:r>
              <a:rPr lang="en-US" dirty="0" err="1" smtClean="0"/>
              <a:t>çok</a:t>
            </a:r>
            <a:r>
              <a:rPr lang="en-US" dirty="0" smtClean="0"/>
              <a:t> </a:t>
            </a:r>
            <a:r>
              <a:rPr lang="en-US" dirty="0" err="1" smtClean="0"/>
              <a:t>endemik</a:t>
            </a:r>
            <a:r>
              <a:rPr lang="en-US" dirty="0" smtClean="0"/>
              <a:t> </a:t>
            </a:r>
            <a:r>
              <a:rPr lang="en-US" dirty="0" err="1" smtClean="0"/>
              <a:t>türe</a:t>
            </a:r>
            <a:r>
              <a:rPr lang="en-US" dirty="0" smtClean="0"/>
              <a:t> </a:t>
            </a:r>
            <a:r>
              <a:rPr lang="en-US" dirty="0" err="1" smtClean="0"/>
              <a:t>sahip</a:t>
            </a:r>
            <a:r>
              <a:rPr lang="en-US" dirty="0" smtClean="0"/>
              <a:t> </a:t>
            </a:r>
            <a:r>
              <a:rPr lang="en-US" dirty="0" err="1" smtClean="0"/>
              <a:t>olan</a:t>
            </a:r>
            <a:r>
              <a:rPr lang="en-US" dirty="0" smtClean="0"/>
              <a:t> </a:t>
            </a:r>
            <a:r>
              <a:rPr lang="en-US" dirty="0" err="1" smtClean="0"/>
              <a:t>ülke</a:t>
            </a:r>
            <a:r>
              <a:rPr lang="en-US" dirty="0" smtClean="0"/>
              <a:t> </a:t>
            </a:r>
            <a:r>
              <a:rPr lang="en-US" dirty="0" err="1" smtClean="0"/>
              <a:t>Yunanistan</a:t>
            </a:r>
            <a:r>
              <a:rPr lang="en-US" dirty="0" smtClean="0"/>
              <a:t> </a:t>
            </a:r>
            <a:r>
              <a:rPr lang="en-US" dirty="0" err="1" smtClean="0"/>
              <a:t>olup</a:t>
            </a:r>
            <a:r>
              <a:rPr lang="en-US" dirty="0" smtClean="0"/>
              <a:t> </a:t>
            </a:r>
            <a:r>
              <a:rPr lang="en-US" dirty="0" err="1" smtClean="0"/>
              <a:t>bu</a:t>
            </a:r>
            <a:r>
              <a:rPr lang="en-US" dirty="0" smtClean="0"/>
              <a:t> </a:t>
            </a:r>
            <a:r>
              <a:rPr lang="en-US" dirty="0" err="1" smtClean="0"/>
              <a:t>sayı</a:t>
            </a:r>
            <a:r>
              <a:rPr lang="en-US" dirty="0" smtClean="0"/>
              <a:t> 800 </a:t>
            </a:r>
            <a:r>
              <a:rPr lang="en-US" dirty="0" err="1" smtClean="0"/>
              <a:t>civarındadır</a:t>
            </a:r>
            <a:r>
              <a:rPr lang="en-US" dirty="0" smtClean="0"/>
              <a:t>.</a:t>
            </a:r>
            <a:endParaRPr lang="tr-TR" dirty="0" smtClean="0"/>
          </a:p>
          <a:p>
            <a:pPr algn="just"/>
            <a:endParaRPr lang="tr-TR" dirty="0"/>
          </a:p>
        </p:txBody>
      </p:sp>
    </p:spTree>
    <p:extLst>
      <p:ext uri="{BB962C8B-B14F-4D97-AF65-F5344CB8AC3E}">
        <p14:creationId xmlns:p14="http://schemas.microsoft.com/office/powerpoint/2010/main" val="3864566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81200" y="620688"/>
            <a:ext cx="8147248" cy="5475312"/>
          </a:xfrm>
        </p:spPr>
        <p:txBody>
          <a:bodyPr>
            <a:normAutofit lnSpcReduction="10000"/>
          </a:bodyPr>
          <a:lstStyle/>
          <a:p>
            <a:pPr algn="just"/>
            <a:r>
              <a:rPr lang="tr-TR" dirty="0" smtClean="0"/>
              <a:t>Bir yerin florası o yerde uzun yıllar yapılan arazi çalışmaları sonucu toplanan bitki materyallerinin değerlendirilmesi ile ortaya çıkarılabilir. Yurdumuz bitkileri üzerinde yapılan arazi çalışmaları daha çok </a:t>
            </a:r>
            <a:r>
              <a:rPr lang="tr-TR" b="1" dirty="0" smtClean="0">
                <a:solidFill>
                  <a:srgbClr val="FF0000"/>
                </a:solidFill>
              </a:rPr>
              <a:t>tohumlu bitkiler</a:t>
            </a:r>
            <a:r>
              <a:rPr lang="tr-TR" dirty="0" smtClean="0"/>
              <a:t> ile </a:t>
            </a:r>
            <a:r>
              <a:rPr lang="tr-TR" b="1" dirty="0" smtClean="0">
                <a:solidFill>
                  <a:srgbClr val="FF0000"/>
                </a:solidFill>
              </a:rPr>
              <a:t>eğreltiler</a:t>
            </a:r>
            <a:r>
              <a:rPr lang="tr-TR" dirty="0" smtClean="0"/>
              <a:t> üzerinde yoğunlaştırılmıştır. </a:t>
            </a:r>
          </a:p>
          <a:p>
            <a:pPr algn="just"/>
            <a:endParaRPr lang="tr-TR" dirty="0" smtClean="0"/>
          </a:p>
          <a:p>
            <a:pPr algn="just"/>
            <a:r>
              <a:rPr lang="tr-TR" dirty="0" smtClean="0"/>
              <a:t>Karayosunu, mantar ve likenler gibi gruplar üzerindeki çalışmalar son yıllarda yerli botanikçiler tarafından yoğunlaştırılmış ise de bu çalışmalar tohumlu bitkilere göre oldukça azdır. </a:t>
            </a:r>
          </a:p>
          <a:p>
            <a:pPr algn="just"/>
            <a:endParaRPr lang="tr-TR" dirty="0" smtClean="0"/>
          </a:p>
          <a:p>
            <a:pPr algn="just"/>
            <a:r>
              <a:rPr lang="tr-TR" dirty="0" smtClean="0"/>
              <a:t>Algler üzerinde özellikle son 20 yıl içinde oldukça yaygın çalışmalar yapılmış ve hem deniz hem de tatlı su ekosistemleri incelenmeye başlanmıştır.</a:t>
            </a:r>
          </a:p>
          <a:p>
            <a:pPr algn="just"/>
            <a:endParaRPr lang="tr-TR" dirty="0"/>
          </a:p>
        </p:txBody>
      </p:sp>
    </p:spTree>
    <p:extLst>
      <p:ext uri="{BB962C8B-B14F-4D97-AF65-F5344CB8AC3E}">
        <p14:creationId xmlns:p14="http://schemas.microsoft.com/office/powerpoint/2010/main" val="9275743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03512" y="548680"/>
            <a:ext cx="8507288" cy="5976664"/>
          </a:xfrm>
        </p:spPr>
        <p:txBody>
          <a:bodyPr>
            <a:normAutofit/>
          </a:bodyPr>
          <a:lstStyle/>
          <a:p>
            <a:pPr algn="just"/>
            <a:r>
              <a:rPr lang="en-US" dirty="0" err="1" smtClean="0"/>
              <a:t>Yurdumuzda</a:t>
            </a:r>
            <a:r>
              <a:rPr lang="en-US" dirty="0" smtClean="0"/>
              <a:t> </a:t>
            </a:r>
            <a:r>
              <a:rPr lang="en-US" dirty="0" err="1" smtClean="0"/>
              <a:t>endemik</a:t>
            </a:r>
            <a:r>
              <a:rPr lang="en-US" dirty="0" smtClean="0"/>
              <a:t> </a:t>
            </a:r>
            <a:r>
              <a:rPr lang="en-US" dirty="0" err="1" smtClean="0"/>
              <a:t>bitkilerin</a:t>
            </a:r>
            <a:r>
              <a:rPr lang="en-US" dirty="0" smtClean="0"/>
              <a:t> </a:t>
            </a:r>
            <a:r>
              <a:rPr lang="en-US" dirty="0" err="1" smtClean="0"/>
              <a:t>bir</a:t>
            </a:r>
            <a:r>
              <a:rPr lang="en-US" dirty="0" smtClean="0"/>
              <a:t> </a:t>
            </a:r>
            <a:r>
              <a:rPr lang="en-US" dirty="0" err="1" smtClean="0"/>
              <a:t>kısmı</a:t>
            </a:r>
            <a:r>
              <a:rPr lang="en-US" dirty="0" smtClean="0"/>
              <a:t> </a:t>
            </a:r>
            <a:r>
              <a:rPr lang="en-US" dirty="0" err="1" smtClean="0"/>
              <a:t>oldukça</a:t>
            </a:r>
            <a:r>
              <a:rPr lang="en-US" dirty="0" smtClean="0"/>
              <a:t> </a:t>
            </a:r>
            <a:r>
              <a:rPr lang="en-US" dirty="0" err="1" smtClean="0"/>
              <a:t>geniş</a:t>
            </a:r>
            <a:r>
              <a:rPr lang="en-US" dirty="0" smtClean="0"/>
              <a:t> </a:t>
            </a:r>
            <a:r>
              <a:rPr lang="en-US" dirty="0" err="1" smtClean="0"/>
              <a:t>yayılış</a:t>
            </a:r>
            <a:r>
              <a:rPr lang="en-US" dirty="0" smtClean="0"/>
              <a:t> </a:t>
            </a:r>
            <a:r>
              <a:rPr lang="en-US" dirty="0" err="1" smtClean="0"/>
              <a:t>gösterdikleri</a:t>
            </a:r>
            <a:r>
              <a:rPr lang="en-US" dirty="0" smtClean="0"/>
              <a:t> </a:t>
            </a:r>
            <a:r>
              <a:rPr lang="en-US" dirty="0" err="1" smtClean="0"/>
              <a:t>halde</a:t>
            </a:r>
            <a:r>
              <a:rPr lang="en-US" dirty="0" smtClean="0"/>
              <a:t> </a:t>
            </a:r>
            <a:r>
              <a:rPr lang="en-US" dirty="0" err="1" smtClean="0"/>
              <a:t>bazı</a:t>
            </a:r>
            <a:r>
              <a:rPr lang="en-US" dirty="0" smtClean="0"/>
              <a:t> </a:t>
            </a:r>
            <a:r>
              <a:rPr lang="en-US" dirty="0" err="1" smtClean="0"/>
              <a:t>bölge</a:t>
            </a:r>
            <a:r>
              <a:rPr lang="en-US" dirty="0" smtClean="0"/>
              <a:t>, </a:t>
            </a:r>
            <a:r>
              <a:rPr lang="en-US" dirty="0" err="1" smtClean="0"/>
              <a:t>il</a:t>
            </a:r>
            <a:r>
              <a:rPr lang="en-US" dirty="0" smtClean="0"/>
              <a:t> </a:t>
            </a:r>
            <a:r>
              <a:rPr lang="en-US" dirty="0" err="1" smtClean="0"/>
              <a:t>veya</a:t>
            </a:r>
            <a:r>
              <a:rPr lang="en-US" dirty="0" smtClean="0"/>
              <a:t> </a:t>
            </a:r>
            <a:r>
              <a:rPr lang="en-US" dirty="0" err="1" smtClean="0"/>
              <a:t>dağ</a:t>
            </a:r>
            <a:r>
              <a:rPr lang="en-US" dirty="0" smtClean="0"/>
              <a:t> </a:t>
            </a:r>
            <a:r>
              <a:rPr lang="en-US" dirty="0" err="1" smtClean="0"/>
              <a:t>silsilelerine</a:t>
            </a:r>
            <a:r>
              <a:rPr lang="en-US" dirty="0" smtClean="0"/>
              <a:t> </a:t>
            </a:r>
            <a:r>
              <a:rPr lang="en-US" dirty="0" err="1" smtClean="0"/>
              <a:t>lokalize</a:t>
            </a:r>
            <a:r>
              <a:rPr lang="en-US" dirty="0" smtClean="0"/>
              <a:t> </a:t>
            </a:r>
            <a:r>
              <a:rPr lang="en-US" dirty="0" err="1" smtClean="0"/>
              <a:t>olmuş</a:t>
            </a:r>
            <a:r>
              <a:rPr lang="en-US" dirty="0" smtClean="0"/>
              <a:t> </a:t>
            </a:r>
            <a:r>
              <a:rPr lang="en-US" dirty="0" err="1" smtClean="0"/>
              <a:t>endemikler</a:t>
            </a:r>
            <a:r>
              <a:rPr lang="en-US" dirty="0" smtClean="0"/>
              <a:t> de </a:t>
            </a:r>
            <a:r>
              <a:rPr lang="en-US" dirty="0" err="1" smtClean="0"/>
              <a:t>vardır</a:t>
            </a:r>
            <a:r>
              <a:rPr lang="en-US" dirty="0" smtClean="0"/>
              <a:t>. </a:t>
            </a:r>
            <a:endParaRPr lang="tr-TR" dirty="0" smtClean="0"/>
          </a:p>
          <a:p>
            <a:pPr algn="just">
              <a:buNone/>
            </a:pPr>
            <a:endParaRPr lang="tr-TR" dirty="0" smtClean="0"/>
          </a:p>
          <a:p>
            <a:pPr algn="just"/>
            <a:r>
              <a:rPr lang="en-US" dirty="0" err="1" smtClean="0"/>
              <a:t>Hatta</a:t>
            </a:r>
            <a:r>
              <a:rPr lang="en-US" dirty="0" smtClean="0"/>
              <a:t> </a:t>
            </a:r>
            <a:r>
              <a:rPr lang="en-US" dirty="0" err="1" smtClean="0"/>
              <a:t>bir</a:t>
            </a:r>
            <a:r>
              <a:rPr lang="en-US" dirty="0" smtClean="0"/>
              <a:t> </a:t>
            </a:r>
            <a:r>
              <a:rPr lang="en-US" dirty="0" err="1" smtClean="0"/>
              <a:t>kısmı</a:t>
            </a:r>
            <a:r>
              <a:rPr lang="en-US" dirty="0" smtClean="0"/>
              <a:t> </a:t>
            </a:r>
            <a:r>
              <a:rPr lang="en-US" dirty="0" err="1" smtClean="0"/>
              <a:t>tuzcul</a:t>
            </a:r>
            <a:r>
              <a:rPr lang="en-US" dirty="0" smtClean="0"/>
              <a:t> </a:t>
            </a:r>
            <a:r>
              <a:rPr lang="en-US" dirty="0" err="1" smtClean="0"/>
              <a:t>veya</a:t>
            </a:r>
            <a:r>
              <a:rPr lang="en-US" dirty="0" smtClean="0"/>
              <a:t> </a:t>
            </a:r>
            <a:r>
              <a:rPr lang="en-US" dirty="0" err="1" smtClean="0"/>
              <a:t>jipsli</a:t>
            </a:r>
            <a:r>
              <a:rPr lang="en-US" dirty="0" smtClean="0"/>
              <a:t> </a:t>
            </a:r>
            <a:r>
              <a:rPr lang="en-US" dirty="0" err="1" smtClean="0"/>
              <a:t>alanlar</a:t>
            </a:r>
            <a:r>
              <a:rPr lang="en-US" dirty="0" smtClean="0"/>
              <a:t> </a:t>
            </a:r>
            <a:r>
              <a:rPr lang="en-US" dirty="0" err="1" smtClean="0"/>
              <a:t>gibi</a:t>
            </a:r>
            <a:r>
              <a:rPr lang="en-US" dirty="0" smtClean="0"/>
              <a:t> </a:t>
            </a:r>
            <a:r>
              <a:rPr lang="en-US" dirty="0" err="1" smtClean="0"/>
              <a:t>özel</a:t>
            </a:r>
            <a:r>
              <a:rPr lang="en-US" dirty="0" smtClean="0"/>
              <a:t> </a:t>
            </a:r>
            <a:r>
              <a:rPr lang="en-US" dirty="0" err="1" smtClean="0"/>
              <a:t>şartlara</a:t>
            </a:r>
            <a:r>
              <a:rPr lang="en-US" dirty="0" smtClean="0"/>
              <a:t> </a:t>
            </a:r>
            <a:r>
              <a:rPr lang="en-US" dirty="0" err="1" smtClean="0"/>
              <a:t>adapte</a:t>
            </a:r>
            <a:r>
              <a:rPr lang="en-US" dirty="0" smtClean="0"/>
              <a:t> </a:t>
            </a:r>
            <a:r>
              <a:rPr lang="en-US" dirty="0" err="1" smtClean="0"/>
              <a:t>olmuşlardır</a:t>
            </a:r>
            <a:r>
              <a:rPr lang="en-US" dirty="0" smtClean="0"/>
              <a:t> </a:t>
            </a:r>
            <a:r>
              <a:rPr lang="en-US" dirty="0" err="1" smtClean="0"/>
              <a:t>ve</a:t>
            </a:r>
            <a:r>
              <a:rPr lang="en-US" dirty="0" smtClean="0"/>
              <a:t> </a:t>
            </a:r>
            <a:r>
              <a:rPr lang="en-US" dirty="0" err="1" smtClean="0"/>
              <a:t>bu</a:t>
            </a:r>
            <a:r>
              <a:rPr lang="en-US" dirty="0" smtClean="0"/>
              <a:t> </a:t>
            </a:r>
            <a:r>
              <a:rPr lang="en-US" dirty="0" err="1" smtClean="0"/>
              <a:t>alanlar</a:t>
            </a:r>
            <a:r>
              <a:rPr lang="en-US" dirty="0" smtClean="0"/>
              <a:t> </a:t>
            </a:r>
            <a:r>
              <a:rPr lang="en-US" dirty="0" err="1" smtClean="0"/>
              <a:t>dışında</a:t>
            </a:r>
            <a:r>
              <a:rPr lang="en-US" dirty="0" smtClean="0"/>
              <a:t> </a:t>
            </a:r>
            <a:r>
              <a:rPr lang="en-US" dirty="0" err="1" smtClean="0"/>
              <a:t>yetişmezler</a:t>
            </a:r>
            <a:r>
              <a:rPr lang="en-US" dirty="0" smtClean="0"/>
              <a:t>. Belli </a:t>
            </a:r>
            <a:r>
              <a:rPr lang="en-US" dirty="0" err="1" smtClean="0"/>
              <a:t>bir</a:t>
            </a:r>
            <a:r>
              <a:rPr lang="en-US" dirty="0" smtClean="0"/>
              <a:t> </a:t>
            </a:r>
            <a:r>
              <a:rPr lang="en-US" dirty="0" err="1" smtClean="0"/>
              <a:t>dağ</a:t>
            </a:r>
            <a:r>
              <a:rPr lang="en-US" dirty="0" smtClean="0"/>
              <a:t> </a:t>
            </a:r>
            <a:r>
              <a:rPr lang="en-US" dirty="0" err="1" smtClean="0"/>
              <a:t>silsilesi</a:t>
            </a:r>
            <a:r>
              <a:rPr lang="en-US" dirty="0" smtClean="0"/>
              <a:t> </a:t>
            </a:r>
            <a:r>
              <a:rPr lang="en-US" dirty="0" err="1" smtClean="0"/>
              <a:t>olarak</a:t>
            </a:r>
            <a:r>
              <a:rPr lang="en-US" dirty="0" smtClean="0"/>
              <a:t> en </a:t>
            </a:r>
            <a:r>
              <a:rPr lang="en-US" dirty="0" err="1" smtClean="0"/>
              <a:t>zengin</a:t>
            </a:r>
            <a:r>
              <a:rPr lang="en-US" dirty="0" smtClean="0"/>
              <a:t> </a:t>
            </a:r>
            <a:r>
              <a:rPr lang="en-US" dirty="0" err="1" smtClean="0"/>
              <a:t>endemizm</a:t>
            </a:r>
            <a:r>
              <a:rPr lang="en-US" dirty="0" smtClean="0"/>
              <a:t> </a:t>
            </a:r>
            <a:r>
              <a:rPr lang="en-US" b="1" dirty="0" err="1" smtClean="0">
                <a:solidFill>
                  <a:srgbClr val="FF0000"/>
                </a:solidFill>
              </a:rPr>
              <a:t>Amanos</a:t>
            </a:r>
            <a:r>
              <a:rPr lang="en-US" b="1" dirty="0" smtClean="0">
                <a:solidFill>
                  <a:srgbClr val="FF0000"/>
                </a:solidFill>
              </a:rPr>
              <a:t> </a:t>
            </a:r>
            <a:r>
              <a:rPr lang="en-US" b="1" dirty="0" err="1" smtClean="0">
                <a:solidFill>
                  <a:srgbClr val="FF0000"/>
                </a:solidFill>
              </a:rPr>
              <a:t>Dağları</a:t>
            </a:r>
            <a:r>
              <a:rPr lang="en-US" dirty="0" err="1" smtClean="0"/>
              <a:t>nda</a:t>
            </a:r>
            <a:r>
              <a:rPr lang="en-US" dirty="0" smtClean="0"/>
              <a:t> (30 </a:t>
            </a:r>
            <a:r>
              <a:rPr lang="en-US" dirty="0" err="1" smtClean="0"/>
              <a:t>kadar</a:t>
            </a:r>
            <a:r>
              <a:rPr lang="en-US" dirty="0" smtClean="0"/>
              <a:t> </a:t>
            </a:r>
            <a:r>
              <a:rPr lang="en-US" dirty="0" err="1" smtClean="0"/>
              <a:t>tür</a:t>
            </a:r>
            <a:r>
              <a:rPr lang="en-US" dirty="0" smtClean="0"/>
              <a:t>) </a:t>
            </a:r>
            <a:r>
              <a:rPr lang="en-US" dirty="0" err="1" smtClean="0"/>
              <a:t>görülür</a:t>
            </a:r>
            <a:r>
              <a:rPr lang="en-US" dirty="0" smtClean="0"/>
              <a:t>. </a:t>
            </a:r>
            <a:endParaRPr lang="tr-TR" dirty="0" smtClean="0"/>
          </a:p>
          <a:p>
            <a:pPr algn="just">
              <a:buNone/>
            </a:pPr>
            <a:endParaRPr lang="tr-TR" dirty="0" smtClean="0"/>
          </a:p>
          <a:p>
            <a:pPr algn="just"/>
            <a:r>
              <a:rPr lang="tr-TR" dirty="0" smtClean="0"/>
              <a:t>E</a:t>
            </a:r>
            <a:r>
              <a:rPr lang="en-US" dirty="0" err="1" smtClean="0"/>
              <a:t>ndemik</a:t>
            </a:r>
            <a:r>
              <a:rPr lang="en-US" dirty="0" smtClean="0"/>
              <a:t> </a:t>
            </a:r>
            <a:r>
              <a:rPr lang="en-US" dirty="0" err="1" smtClean="0"/>
              <a:t>bitkilerce</a:t>
            </a:r>
            <a:r>
              <a:rPr lang="en-US" dirty="0" smtClean="0"/>
              <a:t> </a:t>
            </a:r>
            <a:r>
              <a:rPr lang="en-US" dirty="0" err="1" smtClean="0"/>
              <a:t>zengin</a:t>
            </a:r>
            <a:r>
              <a:rPr lang="en-US" dirty="0" smtClean="0"/>
              <a:t> </a:t>
            </a:r>
            <a:r>
              <a:rPr lang="en-US" dirty="0" err="1" smtClean="0"/>
              <a:t>sayılabilecek</a:t>
            </a:r>
            <a:r>
              <a:rPr lang="en-US" dirty="0" smtClean="0"/>
              <a:t> </a:t>
            </a:r>
            <a:r>
              <a:rPr lang="en-US" dirty="0" err="1" smtClean="0"/>
              <a:t>diğer</a:t>
            </a:r>
            <a:r>
              <a:rPr lang="en-US" dirty="0" smtClean="0"/>
              <a:t> </a:t>
            </a:r>
            <a:r>
              <a:rPr lang="en-US" dirty="0" err="1" smtClean="0"/>
              <a:t>dağlar</a:t>
            </a:r>
            <a:r>
              <a:rPr lang="en-US" dirty="0" smtClean="0"/>
              <a:t> </a:t>
            </a:r>
            <a:r>
              <a:rPr lang="en-US" dirty="0" err="1" smtClean="0"/>
              <a:t>ise</a:t>
            </a:r>
            <a:r>
              <a:rPr lang="en-US" dirty="0" smtClean="0"/>
              <a:t> </a:t>
            </a:r>
            <a:r>
              <a:rPr lang="en-US" dirty="0" err="1" smtClean="0"/>
              <a:t>başta</a:t>
            </a:r>
            <a:r>
              <a:rPr lang="en-US" dirty="0" smtClean="0"/>
              <a:t> </a:t>
            </a:r>
            <a:r>
              <a:rPr lang="en-US" dirty="0" err="1" smtClean="0"/>
              <a:t>Ege</a:t>
            </a:r>
            <a:r>
              <a:rPr lang="en-US" dirty="0" smtClean="0"/>
              <a:t> </a:t>
            </a:r>
            <a:r>
              <a:rPr lang="en-US" dirty="0" err="1" smtClean="0"/>
              <a:t>bölgemizin</a:t>
            </a:r>
            <a:r>
              <a:rPr lang="en-US" dirty="0" smtClean="0"/>
              <a:t>  </a:t>
            </a:r>
            <a:r>
              <a:rPr lang="en-US" dirty="0" err="1" smtClean="0"/>
              <a:t>güney</a:t>
            </a:r>
            <a:r>
              <a:rPr lang="en-US" dirty="0" smtClean="0"/>
              <a:t> </a:t>
            </a:r>
            <a:r>
              <a:rPr lang="en-US" dirty="0" err="1" smtClean="0"/>
              <a:t>ucu</a:t>
            </a:r>
            <a:r>
              <a:rPr lang="en-US" dirty="0" smtClean="0"/>
              <a:t> </a:t>
            </a:r>
            <a:r>
              <a:rPr lang="en-US" dirty="0" err="1" smtClean="0"/>
              <a:t>ile</a:t>
            </a:r>
            <a:r>
              <a:rPr lang="en-US" dirty="0" smtClean="0"/>
              <a:t> </a:t>
            </a:r>
            <a:r>
              <a:rPr lang="en-US" dirty="0" err="1" smtClean="0"/>
              <a:t>Akdeniz</a:t>
            </a:r>
            <a:r>
              <a:rPr lang="en-US" dirty="0" smtClean="0"/>
              <a:t> </a:t>
            </a:r>
            <a:r>
              <a:rPr lang="en-US" dirty="0" err="1" smtClean="0"/>
              <a:t>bölgesinin</a:t>
            </a:r>
            <a:r>
              <a:rPr lang="en-US" dirty="0" smtClean="0"/>
              <a:t> </a:t>
            </a:r>
            <a:r>
              <a:rPr lang="en-US" dirty="0" err="1" smtClean="0"/>
              <a:t>batısının</a:t>
            </a:r>
            <a:r>
              <a:rPr lang="en-US" dirty="0" smtClean="0"/>
              <a:t> </a:t>
            </a:r>
            <a:r>
              <a:rPr lang="en-US" dirty="0" err="1" smtClean="0"/>
              <a:t>birleştiği</a:t>
            </a:r>
            <a:r>
              <a:rPr lang="en-US" dirty="0" smtClean="0"/>
              <a:t> </a:t>
            </a:r>
            <a:r>
              <a:rPr lang="en-US" dirty="0" err="1" smtClean="0"/>
              <a:t>yerde</a:t>
            </a:r>
            <a:r>
              <a:rPr lang="en-US" dirty="0" smtClean="0"/>
              <a:t> </a:t>
            </a:r>
            <a:r>
              <a:rPr lang="en-US" dirty="0" err="1" smtClean="0"/>
              <a:t>bulunan</a:t>
            </a:r>
            <a:r>
              <a:rPr lang="en-US" dirty="0" smtClean="0"/>
              <a:t> </a:t>
            </a:r>
            <a:r>
              <a:rPr lang="en-US" dirty="0" err="1" smtClean="0"/>
              <a:t>bazı</a:t>
            </a:r>
            <a:r>
              <a:rPr lang="en-US" dirty="0" smtClean="0"/>
              <a:t> </a:t>
            </a:r>
            <a:r>
              <a:rPr lang="en-US" dirty="0" err="1" smtClean="0"/>
              <a:t>yüksek</a:t>
            </a:r>
            <a:r>
              <a:rPr lang="en-US" dirty="0" smtClean="0"/>
              <a:t> </a:t>
            </a:r>
            <a:r>
              <a:rPr lang="en-US" dirty="0" err="1" smtClean="0"/>
              <a:t>dağlar</a:t>
            </a:r>
            <a:r>
              <a:rPr lang="en-US" dirty="0" smtClean="0"/>
              <a:t> </a:t>
            </a:r>
            <a:r>
              <a:rPr lang="en-US" dirty="0" err="1" smtClean="0"/>
              <a:t>yanında</a:t>
            </a:r>
            <a:r>
              <a:rPr lang="en-US" dirty="0" smtClean="0"/>
              <a:t> </a:t>
            </a:r>
            <a:r>
              <a:rPr lang="en-US" b="1" dirty="0" err="1" smtClean="0">
                <a:solidFill>
                  <a:srgbClr val="FF0000"/>
                </a:solidFill>
              </a:rPr>
              <a:t>Uludağ</a:t>
            </a:r>
            <a:r>
              <a:rPr lang="en-US" dirty="0" smtClean="0"/>
              <a:t>, </a:t>
            </a:r>
            <a:r>
              <a:rPr lang="en-US" b="1" dirty="0" err="1" smtClean="0">
                <a:solidFill>
                  <a:srgbClr val="FF0000"/>
                </a:solidFill>
              </a:rPr>
              <a:t>Kaz</a:t>
            </a:r>
            <a:r>
              <a:rPr lang="en-US" b="1" dirty="0" smtClean="0">
                <a:solidFill>
                  <a:srgbClr val="FF0000"/>
                </a:solidFill>
              </a:rPr>
              <a:t> </a:t>
            </a:r>
            <a:r>
              <a:rPr lang="en-US" b="1" dirty="0" err="1" smtClean="0">
                <a:solidFill>
                  <a:srgbClr val="FF0000"/>
                </a:solidFill>
              </a:rPr>
              <a:t>dağı</a:t>
            </a:r>
            <a:r>
              <a:rPr lang="en-US" dirty="0" smtClean="0"/>
              <a:t>, </a:t>
            </a:r>
            <a:r>
              <a:rPr lang="en-US" b="1" dirty="0" err="1" smtClean="0">
                <a:solidFill>
                  <a:srgbClr val="FF0000"/>
                </a:solidFill>
              </a:rPr>
              <a:t>Erciyes</a:t>
            </a:r>
            <a:r>
              <a:rPr lang="en-US" b="1" dirty="0" smtClean="0">
                <a:solidFill>
                  <a:srgbClr val="FF0000"/>
                </a:solidFill>
              </a:rPr>
              <a:t> </a:t>
            </a:r>
            <a:r>
              <a:rPr lang="en-US" b="1" dirty="0" err="1" smtClean="0">
                <a:solidFill>
                  <a:srgbClr val="FF0000"/>
                </a:solidFill>
              </a:rPr>
              <a:t>Dağları</a:t>
            </a:r>
            <a:r>
              <a:rPr lang="en-US" dirty="0" err="1" smtClean="0"/>
              <a:t>dır</a:t>
            </a:r>
            <a:r>
              <a:rPr lang="en-US" dirty="0" smtClean="0"/>
              <a:t>. </a:t>
            </a:r>
            <a:endParaRPr lang="tr-TR" dirty="0" smtClean="0"/>
          </a:p>
          <a:p>
            <a:pPr algn="just"/>
            <a:endParaRPr lang="tr-TR" dirty="0"/>
          </a:p>
        </p:txBody>
      </p:sp>
    </p:spTree>
    <p:extLst>
      <p:ext uri="{BB962C8B-B14F-4D97-AF65-F5344CB8AC3E}">
        <p14:creationId xmlns:p14="http://schemas.microsoft.com/office/powerpoint/2010/main" val="30624635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75520" y="1700808"/>
            <a:ext cx="8435280" cy="4395192"/>
          </a:xfrm>
        </p:spPr>
        <p:txBody>
          <a:bodyPr/>
          <a:lstStyle/>
          <a:p>
            <a:pPr algn="just"/>
            <a:r>
              <a:rPr lang="en-US" b="1" dirty="0" err="1" smtClean="0">
                <a:solidFill>
                  <a:srgbClr val="FF0000"/>
                </a:solidFill>
              </a:rPr>
              <a:t>Endemizm</a:t>
            </a:r>
            <a:r>
              <a:rPr lang="en-US" b="1" dirty="0" smtClean="0">
                <a:solidFill>
                  <a:srgbClr val="FF0000"/>
                </a:solidFill>
              </a:rPr>
              <a:t> </a:t>
            </a:r>
            <a:r>
              <a:rPr lang="en-US" b="1" dirty="0" err="1" smtClean="0">
                <a:solidFill>
                  <a:srgbClr val="FF0000"/>
                </a:solidFill>
              </a:rPr>
              <a:t>açısından</a:t>
            </a:r>
            <a:r>
              <a:rPr lang="en-US" b="1" dirty="0" smtClean="0">
                <a:solidFill>
                  <a:srgbClr val="FF0000"/>
                </a:solidFill>
              </a:rPr>
              <a:t> </a:t>
            </a:r>
            <a:r>
              <a:rPr lang="en-US" b="1" dirty="0" err="1" smtClean="0">
                <a:solidFill>
                  <a:srgbClr val="FF0000"/>
                </a:solidFill>
              </a:rPr>
              <a:t>yurdumuzun</a:t>
            </a:r>
            <a:r>
              <a:rPr lang="en-US" b="1" dirty="0" smtClean="0">
                <a:solidFill>
                  <a:srgbClr val="FF0000"/>
                </a:solidFill>
              </a:rPr>
              <a:t> </a:t>
            </a:r>
            <a:r>
              <a:rPr lang="en-US" b="1" dirty="0" err="1" smtClean="0">
                <a:solidFill>
                  <a:srgbClr val="FF0000"/>
                </a:solidFill>
              </a:rPr>
              <a:t>önemli</a:t>
            </a:r>
            <a:r>
              <a:rPr lang="en-US" b="1" dirty="0" smtClean="0">
                <a:solidFill>
                  <a:srgbClr val="FF0000"/>
                </a:solidFill>
              </a:rPr>
              <a:t> </a:t>
            </a:r>
            <a:r>
              <a:rPr lang="en-US" b="1" dirty="0" err="1" smtClean="0">
                <a:solidFill>
                  <a:srgbClr val="FF0000"/>
                </a:solidFill>
              </a:rPr>
              <a:t>merkezleri</a:t>
            </a:r>
            <a:r>
              <a:rPr lang="en-US" b="1" dirty="0" smtClean="0">
                <a:solidFill>
                  <a:srgbClr val="FF0000"/>
                </a:solidFill>
              </a:rPr>
              <a:t> </a:t>
            </a:r>
            <a:r>
              <a:rPr lang="en-US" b="1" dirty="0" err="1" smtClean="0">
                <a:solidFill>
                  <a:srgbClr val="FF0000"/>
                </a:solidFill>
              </a:rPr>
              <a:t>şunlardır</a:t>
            </a:r>
            <a:r>
              <a:rPr lang="en-US" b="1" dirty="0" smtClean="0">
                <a:solidFill>
                  <a:srgbClr val="FF0000"/>
                </a:solidFill>
              </a:rPr>
              <a:t>: </a:t>
            </a:r>
            <a:r>
              <a:rPr lang="en-US" dirty="0" err="1" smtClean="0"/>
              <a:t>Orta</a:t>
            </a:r>
            <a:r>
              <a:rPr lang="en-US" dirty="0" smtClean="0"/>
              <a:t> </a:t>
            </a:r>
            <a:r>
              <a:rPr lang="en-US" dirty="0" err="1" smtClean="0"/>
              <a:t>Toroslar</a:t>
            </a:r>
            <a:r>
              <a:rPr lang="en-US" dirty="0" smtClean="0"/>
              <a:t> ( </a:t>
            </a:r>
            <a:r>
              <a:rPr lang="en-US" dirty="0" err="1" smtClean="0"/>
              <a:t>Mut</a:t>
            </a:r>
            <a:r>
              <a:rPr lang="en-US" dirty="0" smtClean="0"/>
              <a:t>, </a:t>
            </a:r>
            <a:r>
              <a:rPr lang="en-US" dirty="0" err="1" smtClean="0"/>
              <a:t>Gülnar</a:t>
            </a:r>
            <a:r>
              <a:rPr lang="en-US" dirty="0" smtClean="0"/>
              <a:t>, </a:t>
            </a:r>
            <a:r>
              <a:rPr lang="en-US" dirty="0" err="1" smtClean="0"/>
              <a:t>Ermenek</a:t>
            </a:r>
            <a:r>
              <a:rPr lang="en-US" dirty="0" smtClean="0"/>
              <a:t> </a:t>
            </a:r>
            <a:r>
              <a:rPr lang="en-US" dirty="0" err="1" smtClean="0"/>
              <a:t>çevreleri</a:t>
            </a:r>
            <a:r>
              <a:rPr lang="en-US" dirty="0" smtClean="0"/>
              <a:t>), Anti </a:t>
            </a:r>
            <a:r>
              <a:rPr lang="en-US" dirty="0" err="1" smtClean="0"/>
              <a:t>Toroslar</a:t>
            </a:r>
            <a:r>
              <a:rPr lang="en-US" dirty="0" smtClean="0"/>
              <a:t> (</a:t>
            </a:r>
            <a:r>
              <a:rPr lang="en-US" dirty="0" err="1" smtClean="0"/>
              <a:t>Kahramanmaraş</a:t>
            </a:r>
            <a:r>
              <a:rPr lang="en-US" dirty="0" smtClean="0"/>
              <a:t>, </a:t>
            </a:r>
            <a:r>
              <a:rPr lang="en-US" dirty="0" err="1" smtClean="0"/>
              <a:t>Saimbeyli</a:t>
            </a:r>
            <a:r>
              <a:rPr lang="en-US" dirty="0" smtClean="0"/>
              <a:t> </a:t>
            </a:r>
            <a:r>
              <a:rPr lang="en-US" dirty="0" err="1" smtClean="0"/>
              <a:t>civarları</a:t>
            </a:r>
            <a:r>
              <a:rPr lang="en-US" dirty="0" smtClean="0"/>
              <a:t>), Van-</a:t>
            </a:r>
            <a:r>
              <a:rPr lang="en-US" dirty="0" err="1" smtClean="0"/>
              <a:t>Bitlis</a:t>
            </a:r>
            <a:r>
              <a:rPr lang="en-US" dirty="0" smtClean="0"/>
              <a:t>-</a:t>
            </a:r>
            <a:r>
              <a:rPr lang="en-US" dirty="0" err="1" smtClean="0"/>
              <a:t>Siirt</a:t>
            </a:r>
            <a:r>
              <a:rPr lang="en-US" dirty="0" smtClean="0"/>
              <a:t>-</a:t>
            </a:r>
            <a:r>
              <a:rPr lang="en-US" dirty="0" err="1" smtClean="0"/>
              <a:t>Hakkari</a:t>
            </a:r>
            <a:r>
              <a:rPr lang="en-US" dirty="0" smtClean="0"/>
              <a:t> </a:t>
            </a:r>
            <a:r>
              <a:rPr lang="en-US" dirty="0" err="1" smtClean="0"/>
              <a:t>illeri</a:t>
            </a:r>
            <a:r>
              <a:rPr lang="en-US" dirty="0" smtClean="0"/>
              <a:t> </a:t>
            </a:r>
            <a:r>
              <a:rPr lang="en-US" dirty="0" err="1" smtClean="0"/>
              <a:t>arasındaki</a:t>
            </a:r>
            <a:r>
              <a:rPr lang="en-US" dirty="0" smtClean="0"/>
              <a:t> </a:t>
            </a:r>
            <a:r>
              <a:rPr lang="en-US" dirty="0" err="1" smtClean="0"/>
              <a:t>bölge</a:t>
            </a:r>
            <a:r>
              <a:rPr lang="en-US" dirty="0" smtClean="0"/>
              <a:t>, </a:t>
            </a:r>
            <a:r>
              <a:rPr lang="en-US" dirty="0" err="1" smtClean="0"/>
              <a:t>Rize</a:t>
            </a:r>
            <a:r>
              <a:rPr lang="en-US" dirty="0" smtClean="0"/>
              <a:t> </a:t>
            </a:r>
            <a:r>
              <a:rPr lang="en-US" dirty="0" err="1" smtClean="0"/>
              <a:t>ve</a:t>
            </a:r>
            <a:r>
              <a:rPr lang="en-US" dirty="0" smtClean="0"/>
              <a:t> </a:t>
            </a:r>
            <a:r>
              <a:rPr lang="en-US" dirty="0" err="1" smtClean="0"/>
              <a:t>Artvin</a:t>
            </a:r>
            <a:r>
              <a:rPr lang="en-US" dirty="0" smtClean="0"/>
              <a:t> </a:t>
            </a:r>
            <a:r>
              <a:rPr lang="en-US" dirty="0" err="1" smtClean="0"/>
              <a:t>illeri</a:t>
            </a:r>
            <a:r>
              <a:rPr lang="en-US" dirty="0" smtClean="0"/>
              <a:t> </a:t>
            </a:r>
            <a:r>
              <a:rPr lang="en-US" dirty="0" err="1" smtClean="0"/>
              <a:t>arasındaki</a:t>
            </a:r>
            <a:r>
              <a:rPr lang="en-US" dirty="0" smtClean="0"/>
              <a:t> </a:t>
            </a:r>
            <a:r>
              <a:rPr lang="en-US" dirty="0" err="1" smtClean="0"/>
              <a:t>yüksek</a:t>
            </a:r>
            <a:r>
              <a:rPr lang="en-US" dirty="0" smtClean="0"/>
              <a:t> </a:t>
            </a:r>
            <a:r>
              <a:rPr lang="en-US" dirty="0" err="1" smtClean="0"/>
              <a:t>dağlar</a:t>
            </a:r>
            <a:r>
              <a:rPr lang="en-US" dirty="0" smtClean="0"/>
              <a:t>, </a:t>
            </a:r>
            <a:r>
              <a:rPr lang="en-US" dirty="0" err="1" smtClean="0"/>
              <a:t>Gümüşhane-Erzincan</a:t>
            </a:r>
            <a:r>
              <a:rPr lang="en-US" dirty="0" smtClean="0"/>
              <a:t> </a:t>
            </a:r>
            <a:r>
              <a:rPr lang="en-US" dirty="0" err="1" smtClean="0"/>
              <a:t>arası</a:t>
            </a:r>
            <a:r>
              <a:rPr lang="en-US" dirty="0" smtClean="0"/>
              <a:t>, </a:t>
            </a:r>
            <a:r>
              <a:rPr lang="en-US" dirty="0" err="1" smtClean="0"/>
              <a:t>Munzur</a:t>
            </a:r>
            <a:r>
              <a:rPr lang="en-US" dirty="0" smtClean="0"/>
              <a:t> </a:t>
            </a:r>
            <a:r>
              <a:rPr lang="en-US" dirty="0" err="1" smtClean="0"/>
              <a:t>dağları</a:t>
            </a:r>
            <a:r>
              <a:rPr lang="en-US" dirty="0" smtClean="0"/>
              <a:t>, </a:t>
            </a:r>
            <a:r>
              <a:rPr lang="en-US" dirty="0" err="1" smtClean="0"/>
              <a:t>Ilgaz</a:t>
            </a:r>
            <a:r>
              <a:rPr lang="en-US" dirty="0" smtClean="0"/>
              <a:t> </a:t>
            </a:r>
            <a:r>
              <a:rPr lang="en-US" dirty="0" err="1" smtClean="0"/>
              <a:t>dağları</a:t>
            </a:r>
            <a:r>
              <a:rPr lang="en-US" dirty="0" smtClean="0"/>
              <a:t>, </a:t>
            </a:r>
            <a:r>
              <a:rPr lang="en-US" dirty="0" err="1" smtClean="0"/>
              <a:t>Güney</a:t>
            </a:r>
            <a:r>
              <a:rPr lang="en-US" dirty="0" smtClean="0"/>
              <a:t> </a:t>
            </a:r>
            <a:r>
              <a:rPr lang="en-US" dirty="0" err="1" smtClean="0"/>
              <a:t>Batı</a:t>
            </a:r>
            <a:r>
              <a:rPr lang="en-US" dirty="0" smtClean="0"/>
              <a:t> </a:t>
            </a:r>
            <a:r>
              <a:rPr lang="en-US" dirty="0" err="1" smtClean="0"/>
              <a:t>Anadolu</a:t>
            </a:r>
            <a:r>
              <a:rPr lang="en-US" dirty="0" smtClean="0"/>
              <a:t> </a:t>
            </a:r>
            <a:r>
              <a:rPr lang="en-US" dirty="0" err="1" smtClean="0"/>
              <a:t>Dağları</a:t>
            </a:r>
            <a:r>
              <a:rPr lang="en-US" dirty="0" smtClean="0"/>
              <a:t>, </a:t>
            </a:r>
            <a:r>
              <a:rPr lang="en-US" dirty="0" err="1" smtClean="0"/>
              <a:t>Tuz</a:t>
            </a:r>
            <a:r>
              <a:rPr lang="en-US" dirty="0" smtClean="0"/>
              <a:t> </a:t>
            </a:r>
            <a:r>
              <a:rPr lang="en-US" dirty="0" err="1" smtClean="0"/>
              <a:t>Gölü</a:t>
            </a:r>
            <a:r>
              <a:rPr lang="en-US" dirty="0" smtClean="0"/>
              <a:t> </a:t>
            </a:r>
            <a:r>
              <a:rPr lang="en-US" dirty="0" err="1" smtClean="0"/>
              <a:t>çevresindeki</a:t>
            </a:r>
            <a:r>
              <a:rPr lang="en-US" dirty="0" smtClean="0"/>
              <a:t> </a:t>
            </a:r>
            <a:r>
              <a:rPr lang="en-US" dirty="0" err="1" smtClean="0"/>
              <a:t>tuzcul</a:t>
            </a:r>
            <a:r>
              <a:rPr lang="en-US" dirty="0" smtClean="0"/>
              <a:t> </a:t>
            </a:r>
            <a:r>
              <a:rPr lang="en-US" dirty="0" err="1" smtClean="0"/>
              <a:t>bataklıklar</a:t>
            </a:r>
            <a:r>
              <a:rPr lang="en-US" dirty="0" smtClean="0"/>
              <a:t>, </a:t>
            </a:r>
            <a:r>
              <a:rPr lang="en-US" dirty="0" err="1" smtClean="0"/>
              <a:t>Çankırı</a:t>
            </a:r>
            <a:r>
              <a:rPr lang="en-US" dirty="0" smtClean="0"/>
              <a:t>-Sivas-</a:t>
            </a:r>
            <a:r>
              <a:rPr lang="en-US" dirty="0" err="1" smtClean="0"/>
              <a:t>Erzincan</a:t>
            </a:r>
            <a:r>
              <a:rPr lang="en-US" dirty="0" smtClean="0"/>
              <a:t> </a:t>
            </a:r>
            <a:r>
              <a:rPr lang="en-US" dirty="0" err="1" smtClean="0"/>
              <a:t>arasındaki</a:t>
            </a:r>
            <a:r>
              <a:rPr lang="en-US" dirty="0" smtClean="0"/>
              <a:t> </a:t>
            </a:r>
            <a:r>
              <a:rPr lang="en-US" dirty="0" err="1" smtClean="0"/>
              <a:t>jipsli</a:t>
            </a:r>
            <a:r>
              <a:rPr lang="en-US" dirty="0" smtClean="0"/>
              <a:t> </a:t>
            </a:r>
            <a:r>
              <a:rPr lang="en-US" dirty="0" err="1" smtClean="0"/>
              <a:t>topraklar</a:t>
            </a:r>
            <a:r>
              <a:rPr lang="en-US" dirty="0" smtClean="0"/>
              <a:t>.</a:t>
            </a:r>
            <a:endParaRPr lang="tr-TR" dirty="0" smtClean="0"/>
          </a:p>
          <a:p>
            <a:pPr algn="just"/>
            <a:endParaRPr lang="tr-TR" dirty="0"/>
          </a:p>
        </p:txBody>
      </p:sp>
    </p:spTree>
    <p:extLst>
      <p:ext uri="{BB962C8B-B14F-4D97-AF65-F5344CB8AC3E}">
        <p14:creationId xmlns:p14="http://schemas.microsoft.com/office/powerpoint/2010/main" val="38557962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75520" y="836712"/>
            <a:ext cx="8435280" cy="5259288"/>
          </a:xfrm>
        </p:spPr>
        <p:txBody>
          <a:bodyPr>
            <a:normAutofit/>
          </a:bodyPr>
          <a:lstStyle/>
          <a:p>
            <a:pPr algn="just"/>
            <a:r>
              <a:rPr lang="de-DE" dirty="0" err="1" smtClean="0"/>
              <a:t>Endemik</a:t>
            </a:r>
            <a:r>
              <a:rPr lang="tr-TR" dirty="0" smtClean="0"/>
              <a:t> </a:t>
            </a:r>
            <a:r>
              <a:rPr lang="de-DE" dirty="0" err="1" smtClean="0"/>
              <a:t>türler</a:t>
            </a:r>
            <a:r>
              <a:rPr lang="de-DE" dirty="0" smtClean="0"/>
              <a:t> </a:t>
            </a:r>
            <a:r>
              <a:rPr lang="de-DE" dirty="0" err="1" smtClean="0"/>
              <a:t>açısından</a:t>
            </a:r>
            <a:r>
              <a:rPr lang="de-DE" dirty="0" smtClean="0"/>
              <a:t> </a:t>
            </a:r>
            <a:r>
              <a:rPr lang="de-DE" dirty="0" err="1" smtClean="0"/>
              <a:t>yurdumuzda</a:t>
            </a:r>
            <a:r>
              <a:rPr lang="de-DE" dirty="0" smtClean="0"/>
              <a:t> en </a:t>
            </a:r>
            <a:r>
              <a:rPr lang="de-DE" dirty="0" err="1" smtClean="0"/>
              <a:t>zengin</a:t>
            </a:r>
            <a:r>
              <a:rPr lang="de-DE" dirty="0" smtClean="0"/>
              <a:t> </a:t>
            </a:r>
            <a:r>
              <a:rPr lang="de-DE" dirty="0" err="1" smtClean="0"/>
              <a:t>familya</a:t>
            </a:r>
            <a:r>
              <a:rPr lang="de-DE" dirty="0" smtClean="0"/>
              <a:t> en </a:t>
            </a:r>
            <a:r>
              <a:rPr lang="de-DE" dirty="0" err="1" smtClean="0"/>
              <a:t>çok</a:t>
            </a:r>
            <a:r>
              <a:rPr lang="de-DE" dirty="0" smtClean="0"/>
              <a:t> </a:t>
            </a:r>
            <a:r>
              <a:rPr lang="de-DE" dirty="0" err="1" smtClean="0"/>
              <a:t>türe</a:t>
            </a:r>
            <a:r>
              <a:rPr lang="de-DE" dirty="0" smtClean="0"/>
              <a:t> </a:t>
            </a:r>
            <a:r>
              <a:rPr lang="de-DE" dirty="0" err="1" smtClean="0"/>
              <a:t>sahip</a:t>
            </a:r>
            <a:r>
              <a:rPr lang="de-DE" dirty="0" smtClean="0"/>
              <a:t> </a:t>
            </a:r>
            <a:r>
              <a:rPr lang="de-DE" dirty="0" err="1" smtClean="0"/>
              <a:t>olan</a:t>
            </a:r>
            <a:r>
              <a:rPr lang="de-DE" dirty="0" smtClean="0"/>
              <a:t> </a:t>
            </a:r>
            <a:r>
              <a:rPr lang="de-DE" b="1" i="1" dirty="0" err="1" smtClean="0">
                <a:solidFill>
                  <a:srgbClr val="FF0000"/>
                </a:solidFill>
              </a:rPr>
              <a:t>Asteraceae</a:t>
            </a:r>
            <a:r>
              <a:rPr lang="de-DE" dirty="0" smtClean="0"/>
              <a:t> (</a:t>
            </a:r>
            <a:r>
              <a:rPr lang="de-DE" i="1" dirty="0" err="1" smtClean="0"/>
              <a:t>Compositae</a:t>
            </a:r>
            <a:r>
              <a:rPr lang="de-DE" dirty="0" smtClean="0"/>
              <a:t>) </a:t>
            </a:r>
            <a:r>
              <a:rPr lang="de-DE" dirty="0" err="1" smtClean="0"/>
              <a:t>familyasıdır</a:t>
            </a:r>
            <a:r>
              <a:rPr lang="de-DE" dirty="0" smtClean="0"/>
              <a:t>. </a:t>
            </a:r>
            <a:r>
              <a:rPr lang="de-DE" dirty="0" err="1" smtClean="0"/>
              <a:t>Bu</a:t>
            </a:r>
            <a:r>
              <a:rPr lang="de-DE" dirty="0" smtClean="0"/>
              <a:t> </a:t>
            </a:r>
            <a:r>
              <a:rPr lang="de-DE" dirty="0" err="1" smtClean="0"/>
              <a:t>familyanın</a:t>
            </a:r>
            <a:r>
              <a:rPr lang="de-DE" dirty="0" smtClean="0"/>
              <a:t> 430 </a:t>
            </a:r>
            <a:r>
              <a:rPr lang="de-DE" dirty="0" err="1" smtClean="0"/>
              <a:t>civarında</a:t>
            </a:r>
            <a:r>
              <a:rPr lang="de-DE" dirty="0" smtClean="0"/>
              <a:t> </a:t>
            </a:r>
            <a:r>
              <a:rPr lang="de-DE" dirty="0" err="1" smtClean="0"/>
              <a:t>türü</a:t>
            </a:r>
            <a:r>
              <a:rPr lang="de-DE" dirty="0" smtClean="0"/>
              <a:t> </a:t>
            </a:r>
            <a:r>
              <a:rPr lang="de-DE" dirty="0" err="1" smtClean="0"/>
              <a:t>olmakla</a:t>
            </a:r>
            <a:r>
              <a:rPr lang="de-DE" dirty="0" smtClean="0"/>
              <a:t> </a:t>
            </a:r>
            <a:r>
              <a:rPr lang="de-DE" dirty="0" err="1" smtClean="0"/>
              <a:t>birlikte</a:t>
            </a:r>
            <a:r>
              <a:rPr lang="de-DE" dirty="0" smtClean="0"/>
              <a:t> </a:t>
            </a:r>
            <a:r>
              <a:rPr lang="de-DE" dirty="0" err="1" smtClean="0"/>
              <a:t>endemizm</a:t>
            </a:r>
            <a:r>
              <a:rPr lang="de-DE" dirty="0" smtClean="0"/>
              <a:t> </a:t>
            </a:r>
            <a:r>
              <a:rPr lang="de-DE" dirty="0" err="1" smtClean="0"/>
              <a:t>oranı</a:t>
            </a:r>
            <a:r>
              <a:rPr lang="de-DE" dirty="0" smtClean="0"/>
              <a:t> </a:t>
            </a:r>
            <a:r>
              <a:rPr lang="de-DE" dirty="0" err="1" smtClean="0"/>
              <a:t>pek</a:t>
            </a:r>
            <a:r>
              <a:rPr lang="de-DE" dirty="0" smtClean="0"/>
              <a:t> </a:t>
            </a:r>
            <a:r>
              <a:rPr lang="de-DE" dirty="0" err="1" smtClean="0"/>
              <a:t>yüksek</a:t>
            </a:r>
            <a:r>
              <a:rPr lang="de-DE" dirty="0" smtClean="0"/>
              <a:t> </a:t>
            </a:r>
            <a:r>
              <a:rPr lang="de-DE" dirty="0" err="1" smtClean="0"/>
              <a:t>değildir</a:t>
            </a:r>
            <a:r>
              <a:rPr lang="de-DE" dirty="0" smtClean="0"/>
              <a:t> (% 40). </a:t>
            </a:r>
            <a:endParaRPr lang="tr-TR" dirty="0" smtClean="0"/>
          </a:p>
          <a:p>
            <a:pPr algn="just">
              <a:buNone/>
            </a:pPr>
            <a:endParaRPr lang="tr-TR" dirty="0" smtClean="0"/>
          </a:p>
          <a:p>
            <a:pPr algn="just"/>
            <a:r>
              <a:rPr lang="tr-TR" dirty="0" smtClean="0"/>
              <a:t>İ</a:t>
            </a:r>
            <a:r>
              <a:rPr lang="de-DE" dirty="0" err="1" smtClean="0"/>
              <a:t>kinci</a:t>
            </a:r>
            <a:r>
              <a:rPr lang="de-DE" dirty="0" smtClean="0"/>
              <a:t> </a:t>
            </a:r>
            <a:r>
              <a:rPr lang="de-DE" dirty="0" err="1" smtClean="0"/>
              <a:t>sırayı</a:t>
            </a:r>
            <a:r>
              <a:rPr lang="de-DE" dirty="0" smtClean="0"/>
              <a:t> </a:t>
            </a:r>
            <a:r>
              <a:rPr lang="de-DE" dirty="0" err="1" smtClean="0"/>
              <a:t>alan</a:t>
            </a:r>
            <a:r>
              <a:rPr lang="de-DE" dirty="0" smtClean="0"/>
              <a:t> </a:t>
            </a:r>
            <a:r>
              <a:rPr lang="de-DE" b="1" i="1" dirty="0" err="1" smtClean="0">
                <a:solidFill>
                  <a:srgbClr val="FF0000"/>
                </a:solidFill>
              </a:rPr>
              <a:t>Fabaceae</a:t>
            </a:r>
            <a:r>
              <a:rPr lang="de-DE" dirty="0" smtClean="0"/>
              <a:t> (</a:t>
            </a:r>
            <a:r>
              <a:rPr lang="de-DE" i="1" dirty="0" err="1" smtClean="0"/>
              <a:t>Leguminosae</a:t>
            </a:r>
            <a:r>
              <a:rPr lang="de-DE" dirty="0" smtClean="0"/>
              <a:t>) </a:t>
            </a:r>
            <a:r>
              <a:rPr lang="de-DE" dirty="0" err="1" smtClean="0"/>
              <a:t>familyasında</a:t>
            </a:r>
            <a:r>
              <a:rPr lang="de-DE" dirty="0" smtClean="0"/>
              <a:t> 400 </a:t>
            </a:r>
            <a:r>
              <a:rPr lang="de-DE" dirty="0" err="1" smtClean="0"/>
              <a:t>civarında</a:t>
            </a:r>
            <a:r>
              <a:rPr lang="de-DE" dirty="0" smtClean="0"/>
              <a:t> </a:t>
            </a:r>
            <a:r>
              <a:rPr lang="de-DE" dirty="0" err="1" smtClean="0"/>
              <a:t>endemik</a:t>
            </a:r>
            <a:r>
              <a:rPr lang="de-DE" dirty="0" smtClean="0"/>
              <a:t> </a:t>
            </a:r>
            <a:r>
              <a:rPr lang="de-DE" dirty="0" err="1" smtClean="0"/>
              <a:t>tür</a:t>
            </a:r>
            <a:r>
              <a:rPr lang="de-DE" dirty="0" smtClean="0"/>
              <a:t> </a:t>
            </a:r>
            <a:r>
              <a:rPr lang="de-DE" dirty="0" err="1" smtClean="0"/>
              <a:t>olup</a:t>
            </a:r>
            <a:r>
              <a:rPr lang="de-DE" dirty="0" smtClean="0"/>
              <a:t> </a:t>
            </a:r>
            <a:r>
              <a:rPr lang="de-DE" i="1" dirty="0" err="1" smtClean="0"/>
              <a:t>Asteraceae</a:t>
            </a:r>
            <a:r>
              <a:rPr lang="de-DE" dirty="0" smtClean="0"/>
              <a:t> </a:t>
            </a:r>
            <a:r>
              <a:rPr lang="de-DE" dirty="0" err="1" smtClean="0"/>
              <a:t>familyası</a:t>
            </a:r>
            <a:r>
              <a:rPr lang="de-DE" dirty="0" smtClean="0"/>
              <a:t> </a:t>
            </a:r>
            <a:r>
              <a:rPr lang="de-DE" dirty="0" err="1" smtClean="0"/>
              <a:t>ile</a:t>
            </a:r>
            <a:r>
              <a:rPr lang="de-DE" dirty="0" smtClean="0"/>
              <a:t> </a:t>
            </a:r>
            <a:r>
              <a:rPr lang="de-DE" dirty="0" err="1" smtClean="0"/>
              <a:t>aynı</a:t>
            </a:r>
            <a:r>
              <a:rPr lang="de-DE" dirty="0" smtClean="0"/>
              <a:t> </a:t>
            </a:r>
            <a:r>
              <a:rPr lang="de-DE" dirty="0" err="1" smtClean="0"/>
              <a:t>nedenden</a:t>
            </a:r>
            <a:r>
              <a:rPr lang="de-DE" dirty="0" smtClean="0"/>
              <a:t> </a:t>
            </a:r>
            <a:r>
              <a:rPr lang="de-DE" dirty="0" err="1" smtClean="0"/>
              <a:t>dolayı</a:t>
            </a:r>
            <a:r>
              <a:rPr lang="de-DE" dirty="0" smtClean="0"/>
              <a:t> </a:t>
            </a:r>
            <a:r>
              <a:rPr lang="de-DE" dirty="0" err="1" smtClean="0"/>
              <a:t>endemizm</a:t>
            </a:r>
            <a:r>
              <a:rPr lang="de-DE" dirty="0" smtClean="0"/>
              <a:t> </a:t>
            </a:r>
            <a:r>
              <a:rPr lang="de-DE" dirty="0" err="1" smtClean="0"/>
              <a:t>oranı</a:t>
            </a:r>
            <a:r>
              <a:rPr lang="de-DE" dirty="0" smtClean="0"/>
              <a:t> % 40 </a:t>
            </a:r>
            <a:r>
              <a:rPr lang="de-DE" dirty="0" err="1" smtClean="0"/>
              <a:t>civarındadır</a:t>
            </a:r>
            <a:r>
              <a:rPr lang="de-DE" dirty="0" smtClean="0"/>
              <a:t>. </a:t>
            </a:r>
            <a:endParaRPr lang="tr-TR" dirty="0" smtClean="0"/>
          </a:p>
          <a:p>
            <a:pPr algn="just"/>
            <a:endParaRPr lang="tr-TR" dirty="0" smtClean="0"/>
          </a:p>
          <a:p>
            <a:pPr algn="just"/>
            <a:r>
              <a:rPr lang="de-DE" b="1" dirty="0" err="1" smtClean="0">
                <a:solidFill>
                  <a:srgbClr val="FF0000"/>
                </a:solidFill>
              </a:rPr>
              <a:t>Lamiaceae</a:t>
            </a:r>
            <a:r>
              <a:rPr lang="de-DE" b="1" dirty="0" smtClean="0">
                <a:solidFill>
                  <a:srgbClr val="FF0000"/>
                </a:solidFill>
              </a:rPr>
              <a:t> </a:t>
            </a:r>
            <a:r>
              <a:rPr lang="de-DE" dirty="0" smtClean="0"/>
              <a:t>(</a:t>
            </a:r>
            <a:r>
              <a:rPr lang="de-DE" i="1" dirty="0" err="1" smtClean="0"/>
              <a:t>Labiatae</a:t>
            </a:r>
            <a:r>
              <a:rPr lang="de-DE" dirty="0" smtClean="0"/>
              <a:t>)</a:t>
            </a:r>
            <a:r>
              <a:rPr lang="de-DE" i="1" dirty="0" smtClean="0"/>
              <a:t> </a:t>
            </a:r>
            <a:r>
              <a:rPr lang="de-DE" dirty="0" err="1" smtClean="0"/>
              <a:t>familyası</a:t>
            </a:r>
            <a:r>
              <a:rPr lang="de-DE" dirty="0" smtClean="0"/>
              <a:t> </a:t>
            </a:r>
            <a:r>
              <a:rPr lang="de-DE" dirty="0" err="1" smtClean="0"/>
              <a:t>ise</a:t>
            </a:r>
            <a:r>
              <a:rPr lang="de-DE" dirty="0" smtClean="0"/>
              <a:t> 300 </a:t>
            </a:r>
            <a:r>
              <a:rPr lang="de-DE" dirty="0" err="1" smtClean="0"/>
              <a:t>civarındaki</a:t>
            </a:r>
            <a:r>
              <a:rPr lang="de-DE" dirty="0" smtClean="0"/>
              <a:t> </a:t>
            </a:r>
            <a:r>
              <a:rPr lang="de-DE" dirty="0" err="1" smtClean="0"/>
              <a:t>endemik</a:t>
            </a:r>
            <a:r>
              <a:rPr lang="de-DE" dirty="0" smtClean="0"/>
              <a:t> </a:t>
            </a:r>
            <a:r>
              <a:rPr lang="de-DE" dirty="0" err="1" smtClean="0"/>
              <a:t>türle</a:t>
            </a:r>
            <a:r>
              <a:rPr lang="de-DE" dirty="0" smtClean="0"/>
              <a:t> 3. </a:t>
            </a:r>
            <a:r>
              <a:rPr lang="de-DE" dirty="0" err="1" smtClean="0"/>
              <a:t>sırayı</a:t>
            </a:r>
            <a:r>
              <a:rPr lang="de-DE" dirty="0" smtClean="0"/>
              <a:t> </a:t>
            </a:r>
            <a:r>
              <a:rPr lang="de-DE" dirty="0" err="1" smtClean="0"/>
              <a:t>almakla</a:t>
            </a:r>
            <a:r>
              <a:rPr lang="de-DE" dirty="0" smtClean="0"/>
              <a:t> </a:t>
            </a:r>
            <a:r>
              <a:rPr lang="de-DE" dirty="0" err="1" smtClean="0"/>
              <a:t>birlikte</a:t>
            </a:r>
            <a:r>
              <a:rPr lang="de-DE" dirty="0" smtClean="0"/>
              <a:t> </a:t>
            </a:r>
            <a:r>
              <a:rPr lang="de-DE" dirty="0" err="1" smtClean="0"/>
              <a:t>bu</a:t>
            </a:r>
            <a:r>
              <a:rPr lang="de-DE" dirty="0" smtClean="0"/>
              <a:t> </a:t>
            </a:r>
            <a:r>
              <a:rPr lang="de-DE" dirty="0" err="1" smtClean="0"/>
              <a:t>familyada</a:t>
            </a:r>
            <a:r>
              <a:rPr lang="de-DE" dirty="0" smtClean="0"/>
              <a:t> </a:t>
            </a:r>
            <a:r>
              <a:rPr lang="de-DE" dirty="0" err="1" smtClean="0"/>
              <a:t>oran</a:t>
            </a:r>
            <a:r>
              <a:rPr lang="de-DE" dirty="0" smtClean="0"/>
              <a:t> % 60’a </a:t>
            </a:r>
            <a:r>
              <a:rPr lang="de-DE" dirty="0" err="1" smtClean="0"/>
              <a:t>yaklaşır</a:t>
            </a:r>
            <a:r>
              <a:rPr lang="de-DE" dirty="0" smtClean="0"/>
              <a:t>. </a:t>
            </a:r>
            <a:endParaRPr lang="tr-TR" dirty="0"/>
          </a:p>
        </p:txBody>
      </p:sp>
    </p:spTree>
    <p:extLst>
      <p:ext uri="{BB962C8B-B14F-4D97-AF65-F5344CB8AC3E}">
        <p14:creationId xmlns:p14="http://schemas.microsoft.com/office/powerpoint/2010/main" val="12696145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75520" y="1988840"/>
            <a:ext cx="8435280" cy="4107160"/>
          </a:xfrm>
        </p:spPr>
        <p:txBody>
          <a:bodyPr/>
          <a:lstStyle/>
          <a:p>
            <a:pPr algn="just" hangingPunct="0"/>
            <a:r>
              <a:rPr lang="de-DE" dirty="0" err="1" smtClean="0"/>
              <a:t>Endemik</a:t>
            </a:r>
            <a:r>
              <a:rPr lang="de-DE" dirty="0" smtClean="0"/>
              <a:t> </a:t>
            </a:r>
            <a:r>
              <a:rPr lang="de-DE" dirty="0" err="1" smtClean="0"/>
              <a:t>tür</a:t>
            </a:r>
            <a:r>
              <a:rPr lang="de-DE" dirty="0" smtClean="0"/>
              <a:t> </a:t>
            </a:r>
            <a:r>
              <a:rPr lang="de-DE" dirty="0" err="1" smtClean="0"/>
              <a:t>sayıları</a:t>
            </a:r>
            <a:r>
              <a:rPr lang="de-DE" dirty="0" smtClean="0"/>
              <a:t> </a:t>
            </a:r>
            <a:r>
              <a:rPr lang="de-DE" dirty="0" err="1" smtClean="0"/>
              <a:t>bu</a:t>
            </a:r>
            <a:r>
              <a:rPr lang="de-DE" dirty="0" smtClean="0"/>
              <a:t> 3 </a:t>
            </a:r>
            <a:r>
              <a:rPr lang="de-DE" dirty="0" err="1" smtClean="0"/>
              <a:t>familyaya</a:t>
            </a:r>
            <a:r>
              <a:rPr lang="de-DE" dirty="0" smtClean="0"/>
              <a:t> göre </a:t>
            </a:r>
            <a:r>
              <a:rPr lang="de-DE" dirty="0" err="1" smtClean="0"/>
              <a:t>daha</a:t>
            </a:r>
            <a:r>
              <a:rPr lang="de-DE" dirty="0" smtClean="0"/>
              <a:t> </a:t>
            </a:r>
            <a:r>
              <a:rPr lang="de-DE" dirty="0" err="1" smtClean="0"/>
              <a:t>az</a:t>
            </a:r>
            <a:r>
              <a:rPr lang="de-DE" dirty="0" smtClean="0"/>
              <a:t> </a:t>
            </a:r>
            <a:r>
              <a:rPr lang="de-DE" dirty="0" err="1" smtClean="0"/>
              <a:t>olmakla</a:t>
            </a:r>
            <a:r>
              <a:rPr lang="de-DE" dirty="0" smtClean="0"/>
              <a:t> </a:t>
            </a:r>
            <a:r>
              <a:rPr lang="de-DE" dirty="0" err="1" smtClean="0"/>
              <a:t>birlikte</a:t>
            </a:r>
            <a:r>
              <a:rPr lang="de-DE" dirty="0" smtClean="0"/>
              <a:t> </a:t>
            </a:r>
            <a:r>
              <a:rPr lang="de-DE" dirty="0" err="1" smtClean="0"/>
              <a:t>endemizm</a:t>
            </a:r>
            <a:r>
              <a:rPr lang="de-DE" dirty="0" smtClean="0"/>
              <a:t> </a:t>
            </a:r>
            <a:r>
              <a:rPr lang="de-DE" dirty="0" err="1" smtClean="0"/>
              <a:t>oranı</a:t>
            </a:r>
            <a:r>
              <a:rPr lang="de-DE" dirty="0" smtClean="0"/>
              <a:t> </a:t>
            </a:r>
            <a:r>
              <a:rPr lang="de-DE" dirty="0" err="1" smtClean="0"/>
              <a:t>yüksek</a:t>
            </a:r>
            <a:r>
              <a:rPr lang="de-DE" dirty="0" smtClean="0"/>
              <a:t> </a:t>
            </a:r>
            <a:r>
              <a:rPr lang="de-DE" dirty="0" err="1" smtClean="0"/>
              <a:t>ve</a:t>
            </a:r>
            <a:r>
              <a:rPr lang="de-DE" dirty="0" smtClean="0"/>
              <a:t> </a:t>
            </a:r>
            <a:r>
              <a:rPr lang="de-DE" dirty="0" err="1" smtClean="0"/>
              <a:t>yurdumuzda</a:t>
            </a:r>
            <a:r>
              <a:rPr lang="de-DE" dirty="0" smtClean="0"/>
              <a:t> </a:t>
            </a:r>
            <a:r>
              <a:rPr lang="de-DE" dirty="0" err="1" smtClean="0"/>
              <a:t>yaygın</a:t>
            </a:r>
            <a:r>
              <a:rPr lang="de-DE" dirty="0" smtClean="0"/>
              <a:t> </a:t>
            </a:r>
            <a:r>
              <a:rPr lang="de-DE" dirty="0" err="1" smtClean="0"/>
              <a:t>bazı</a:t>
            </a:r>
            <a:r>
              <a:rPr lang="de-DE" dirty="0" smtClean="0"/>
              <a:t> </a:t>
            </a:r>
            <a:r>
              <a:rPr lang="de-DE" dirty="0" err="1" smtClean="0"/>
              <a:t>familyalar</a:t>
            </a:r>
            <a:r>
              <a:rPr lang="de-DE" dirty="0" smtClean="0"/>
              <a:t> </a:t>
            </a:r>
            <a:r>
              <a:rPr lang="de-DE" dirty="0" err="1" smtClean="0"/>
              <a:t>şunlardır</a:t>
            </a:r>
            <a:r>
              <a:rPr lang="de-DE" dirty="0" smtClean="0"/>
              <a:t>: </a:t>
            </a:r>
            <a:r>
              <a:rPr lang="de-DE" b="1" i="1" dirty="0" err="1" smtClean="0">
                <a:solidFill>
                  <a:srgbClr val="FF0000"/>
                </a:solidFill>
              </a:rPr>
              <a:t>Boraginaceae</a:t>
            </a:r>
            <a:r>
              <a:rPr lang="de-DE" dirty="0" smtClean="0"/>
              <a:t> (% 61), </a:t>
            </a:r>
            <a:r>
              <a:rPr lang="de-DE" b="1" i="1" dirty="0" err="1" smtClean="0">
                <a:solidFill>
                  <a:srgbClr val="FF0000"/>
                </a:solidFill>
              </a:rPr>
              <a:t>Campanulaceae</a:t>
            </a:r>
            <a:r>
              <a:rPr lang="de-DE" b="1" dirty="0" smtClean="0">
                <a:solidFill>
                  <a:srgbClr val="FF0000"/>
                </a:solidFill>
              </a:rPr>
              <a:t> </a:t>
            </a:r>
            <a:r>
              <a:rPr lang="de-DE" dirty="0" smtClean="0"/>
              <a:t>(% 69), </a:t>
            </a:r>
            <a:r>
              <a:rPr lang="de-DE" b="1" i="1" dirty="0" err="1" smtClean="0">
                <a:solidFill>
                  <a:srgbClr val="FF0000"/>
                </a:solidFill>
              </a:rPr>
              <a:t>Scrophulariaceae</a:t>
            </a:r>
            <a:r>
              <a:rPr lang="de-DE" i="1" dirty="0" smtClean="0"/>
              <a:t> </a:t>
            </a:r>
            <a:r>
              <a:rPr lang="de-DE" dirty="0" smtClean="0"/>
              <a:t>(% 52), </a:t>
            </a:r>
            <a:r>
              <a:rPr lang="de-DE" b="1" i="1" dirty="0" err="1" smtClean="0">
                <a:solidFill>
                  <a:srgbClr val="FF0000"/>
                </a:solidFill>
              </a:rPr>
              <a:t>Rubiaceae</a:t>
            </a:r>
            <a:r>
              <a:rPr lang="de-DE" dirty="0" smtClean="0"/>
              <a:t> (% 52) </a:t>
            </a:r>
            <a:r>
              <a:rPr lang="de-DE" dirty="0" err="1" smtClean="0"/>
              <a:t>ve</a:t>
            </a:r>
            <a:r>
              <a:rPr lang="de-DE" dirty="0" smtClean="0"/>
              <a:t> </a:t>
            </a:r>
            <a:r>
              <a:rPr lang="de-DE" b="1" i="1" dirty="0" err="1" smtClean="0">
                <a:solidFill>
                  <a:srgbClr val="FF0000"/>
                </a:solidFill>
              </a:rPr>
              <a:t>Caryophyllaceae</a:t>
            </a:r>
            <a:r>
              <a:rPr lang="de-DE" dirty="0" smtClean="0"/>
              <a:t> (% 46).</a:t>
            </a:r>
            <a:endParaRPr lang="tr-TR" dirty="0" smtClean="0"/>
          </a:p>
          <a:p>
            <a:pPr algn="just" hangingPunct="0">
              <a:buNone/>
            </a:pPr>
            <a:endParaRPr lang="tr-TR" dirty="0" smtClean="0"/>
          </a:p>
          <a:p>
            <a:pPr algn="just"/>
            <a:endParaRPr lang="tr-TR" dirty="0"/>
          </a:p>
        </p:txBody>
      </p:sp>
    </p:spTree>
    <p:extLst>
      <p:ext uri="{BB962C8B-B14F-4D97-AF65-F5344CB8AC3E}">
        <p14:creationId xmlns:p14="http://schemas.microsoft.com/office/powerpoint/2010/main" val="4287580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1847528" y="1268760"/>
            <a:ext cx="8496944" cy="4176464"/>
          </a:xfrm>
          <a:prstGeom prst="rect">
            <a:avLst/>
          </a:prstGeom>
          <a:noFill/>
          <a:ln w="9525">
            <a:noFill/>
            <a:miter lim="800000"/>
            <a:headEnd/>
            <a:tailEnd/>
          </a:ln>
        </p:spPr>
      </p:pic>
    </p:spTree>
    <p:extLst>
      <p:ext uri="{BB962C8B-B14F-4D97-AF65-F5344CB8AC3E}">
        <p14:creationId xmlns:p14="http://schemas.microsoft.com/office/powerpoint/2010/main" val="36648061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75520" y="1628800"/>
            <a:ext cx="8435280" cy="4467200"/>
          </a:xfrm>
        </p:spPr>
        <p:txBody>
          <a:bodyPr/>
          <a:lstStyle/>
          <a:p>
            <a:pPr algn="just"/>
            <a:r>
              <a:rPr lang="en-US" dirty="0" err="1" smtClean="0"/>
              <a:t>Endemik</a:t>
            </a:r>
            <a:r>
              <a:rPr lang="en-US" dirty="0" smtClean="0"/>
              <a:t>, </a:t>
            </a:r>
            <a:r>
              <a:rPr lang="en-US" dirty="0" err="1" smtClean="0"/>
              <a:t>tür</a:t>
            </a:r>
            <a:r>
              <a:rPr lang="en-US" dirty="0" smtClean="0"/>
              <a:t> </a:t>
            </a:r>
            <a:r>
              <a:rPr lang="en-US" dirty="0" err="1" smtClean="0"/>
              <a:t>sayısı</a:t>
            </a:r>
            <a:r>
              <a:rPr lang="en-US" dirty="0" smtClean="0"/>
              <a:t> </a:t>
            </a:r>
            <a:r>
              <a:rPr lang="en-US" dirty="0" err="1" smtClean="0"/>
              <a:t>bakımından</a:t>
            </a:r>
            <a:r>
              <a:rPr lang="en-US" dirty="0" smtClean="0"/>
              <a:t> </a:t>
            </a:r>
            <a:r>
              <a:rPr lang="en-US" dirty="0" err="1" smtClean="0"/>
              <a:t>endemiklerce</a:t>
            </a:r>
            <a:r>
              <a:rPr lang="en-US" dirty="0" smtClean="0"/>
              <a:t> en </a:t>
            </a:r>
            <a:r>
              <a:rPr lang="en-US" dirty="0" err="1" smtClean="0"/>
              <a:t>zengin</a:t>
            </a:r>
            <a:r>
              <a:rPr lang="en-US" dirty="0" smtClean="0"/>
              <a:t> </a:t>
            </a:r>
            <a:r>
              <a:rPr lang="en-US" dirty="0" err="1" smtClean="0"/>
              <a:t>cins</a:t>
            </a:r>
            <a:r>
              <a:rPr lang="en-US" dirty="0" smtClean="0"/>
              <a:t> 230 </a:t>
            </a:r>
            <a:r>
              <a:rPr lang="en-US" dirty="0" err="1" smtClean="0"/>
              <a:t>civarındaki</a:t>
            </a:r>
            <a:r>
              <a:rPr lang="en-US" dirty="0" smtClean="0"/>
              <a:t> </a:t>
            </a:r>
            <a:r>
              <a:rPr lang="en-US" dirty="0" err="1" smtClean="0"/>
              <a:t>tür</a:t>
            </a:r>
            <a:r>
              <a:rPr lang="en-US" dirty="0" smtClean="0"/>
              <a:t> </a:t>
            </a:r>
            <a:r>
              <a:rPr lang="en-US" dirty="0" err="1" smtClean="0"/>
              <a:t>ile</a:t>
            </a:r>
            <a:r>
              <a:rPr lang="en-US" dirty="0" smtClean="0"/>
              <a:t> </a:t>
            </a:r>
            <a:r>
              <a:rPr lang="en-US" b="1" i="1" dirty="0" err="1" smtClean="0">
                <a:solidFill>
                  <a:srgbClr val="FF0000"/>
                </a:solidFill>
              </a:rPr>
              <a:t>Astragalus</a:t>
            </a:r>
            <a:r>
              <a:rPr lang="en-US" dirty="0" err="1" smtClean="0"/>
              <a:t>’tur</a:t>
            </a:r>
            <a:r>
              <a:rPr lang="en-US" dirty="0" smtClean="0"/>
              <a:t>. Bu </a:t>
            </a:r>
            <a:r>
              <a:rPr lang="en-US" dirty="0" err="1" smtClean="0"/>
              <a:t>cinsin</a:t>
            </a:r>
            <a:r>
              <a:rPr lang="en-US" dirty="0" smtClean="0"/>
              <a:t> </a:t>
            </a:r>
            <a:r>
              <a:rPr lang="en-US" dirty="0" err="1" smtClean="0"/>
              <a:t>endemizm</a:t>
            </a:r>
            <a:r>
              <a:rPr lang="en-US" dirty="0" smtClean="0"/>
              <a:t> </a:t>
            </a:r>
            <a:r>
              <a:rPr lang="en-US" dirty="0" err="1" smtClean="0"/>
              <a:t>oranı</a:t>
            </a:r>
            <a:r>
              <a:rPr lang="en-US" dirty="0" smtClean="0"/>
              <a:t> </a:t>
            </a:r>
            <a:r>
              <a:rPr lang="en-US" dirty="0" err="1" smtClean="0"/>
              <a:t>da</a:t>
            </a:r>
            <a:r>
              <a:rPr lang="en-US" dirty="0" smtClean="0"/>
              <a:t> ha</a:t>
            </a:r>
            <a:r>
              <a:rPr lang="tr-TR" dirty="0" smtClean="0"/>
              <a:t>y</a:t>
            </a:r>
            <a:r>
              <a:rPr lang="en-US" dirty="0" err="1" smtClean="0"/>
              <a:t>li</a:t>
            </a:r>
            <a:r>
              <a:rPr lang="en-US" dirty="0" smtClean="0"/>
              <a:t> </a:t>
            </a:r>
            <a:r>
              <a:rPr lang="en-US" dirty="0" err="1" smtClean="0"/>
              <a:t>yüksek</a:t>
            </a:r>
            <a:r>
              <a:rPr lang="en-US" dirty="0" smtClean="0"/>
              <a:t> </a:t>
            </a:r>
            <a:r>
              <a:rPr lang="en-US" dirty="0" err="1" smtClean="0"/>
              <a:t>olup</a:t>
            </a:r>
            <a:r>
              <a:rPr lang="en-US" dirty="0" smtClean="0"/>
              <a:t> % 65’e </a:t>
            </a:r>
            <a:r>
              <a:rPr lang="en-US" dirty="0" err="1" smtClean="0"/>
              <a:t>yakındır</a:t>
            </a:r>
            <a:r>
              <a:rPr lang="en-US" dirty="0" smtClean="0"/>
              <a:t>. </a:t>
            </a:r>
            <a:endParaRPr lang="tr-TR" dirty="0" smtClean="0"/>
          </a:p>
          <a:p>
            <a:pPr algn="just"/>
            <a:endParaRPr lang="tr-TR" dirty="0" smtClean="0"/>
          </a:p>
          <a:p>
            <a:pPr algn="just"/>
            <a:r>
              <a:rPr lang="en-US" dirty="0" smtClean="0"/>
              <a:t>Bu </a:t>
            </a:r>
            <a:r>
              <a:rPr lang="en-US" dirty="0" err="1" smtClean="0"/>
              <a:t>cinse</a:t>
            </a:r>
            <a:r>
              <a:rPr lang="en-US" dirty="0" smtClean="0"/>
              <a:t> </a:t>
            </a:r>
            <a:r>
              <a:rPr lang="en-US" dirty="0" err="1" smtClean="0"/>
              <a:t>ait</a:t>
            </a:r>
            <a:r>
              <a:rPr lang="en-US" dirty="0" smtClean="0"/>
              <a:t> </a:t>
            </a:r>
            <a:r>
              <a:rPr lang="en-US" dirty="0" err="1" smtClean="0"/>
              <a:t>bazı</a:t>
            </a:r>
            <a:r>
              <a:rPr lang="en-US" dirty="0" smtClean="0"/>
              <a:t> </a:t>
            </a:r>
            <a:r>
              <a:rPr lang="en-US" dirty="0" err="1" smtClean="0"/>
              <a:t>türler</a:t>
            </a:r>
            <a:r>
              <a:rPr lang="en-US" dirty="0" smtClean="0"/>
              <a:t> </a:t>
            </a:r>
            <a:r>
              <a:rPr lang="en-US" dirty="0" err="1" smtClean="0"/>
              <a:t>yurdumuzda</a:t>
            </a:r>
            <a:r>
              <a:rPr lang="en-US" dirty="0" smtClean="0"/>
              <a:t> </a:t>
            </a:r>
            <a:r>
              <a:rPr lang="en-US" dirty="0" err="1" smtClean="0"/>
              <a:t>oldukça</a:t>
            </a:r>
            <a:r>
              <a:rPr lang="en-US" dirty="0" smtClean="0"/>
              <a:t> </a:t>
            </a:r>
            <a:r>
              <a:rPr lang="en-US" dirty="0" err="1" smtClean="0"/>
              <a:t>yaygın</a:t>
            </a:r>
            <a:r>
              <a:rPr lang="en-US" dirty="0" smtClean="0"/>
              <a:t> </a:t>
            </a:r>
            <a:r>
              <a:rPr lang="en-US" dirty="0" err="1" smtClean="0"/>
              <a:t>olarak</a:t>
            </a:r>
            <a:r>
              <a:rPr lang="en-US" dirty="0" smtClean="0"/>
              <a:t> </a:t>
            </a:r>
            <a:r>
              <a:rPr lang="en-US" dirty="0" err="1" smtClean="0"/>
              <a:t>yetişmekle</a:t>
            </a:r>
            <a:r>
              <a:rPr lang="en-US" dirty="0" smtClean="0"/>
              <a:t> </a:t>
            </a:r>
            <a:r>
              <a:rPr lang="en-US" dirty="0" err="1" smtClean="0"/>
              <a:t>birlikte</a:t>
            </a:r>
            <a:r>
              <a:rPr lang="en-US" dirty="0" smtClean="0"/>
              <a:t> </a:t>
            </a:r>
            <a:r>
              <a:rPr lang="en-US" dirty="0" err="1" smtClean="0"/>
              <a:t>yalnız</a:t>
            </a:r>
            <a:r>
              <a:rPr lang="en-US" dirty="0" smtClean="0"/>
              <a:t> </a:t>
            </a:r>
            <a:r>
              <a:rPr lang="en-US" dirty="0" err="1" smtClean="0"/>
              <a:t>Doğu</a:t>
            </a:r>
            <a:r>
              <a:rPr lang="en-US" dirty="0" smtClean="0"/>
              <a:t> </a:t>
            </a:r>
            <a:r>
              <a:rPr lang="en-US" dirty="0" err="1" smtClean="0"/>
              <a:t>Anadolu</a:t>
            </a:r>
            <a:r>
              <a:rPr lang="en-US" dirty="0" smtClean="0"/>
              <a:t> </a:t>
            </a:r>
            <a:r>
              <a:rPr lang="en-US" dirty="0" err="1" smtClean="0"/>
              <a:t>dağlarına</a:t>
            </a:r>
            <a:r>
              <a:rPr lang="en-US" dirty="0" smtClean="0"/>
              <a:t>, </a:t>
            </a:r>
            <a:r>
              <a:rPr lang="en-US" dirty="0" err="1" smtClean="0"/>
              <a:t>Güney</a:t>
            </a:r>
            <a:r>
              <a:rPr lang="en-US" dirty="0" smtClean="0"/>
              <a:t> </a:t>
            </a:r>
            <a:r>
              <a:rPr lang="en-US" dirty="0" err="1" smtClean="0"/>
              <a:t>Doğu</a:t>
            </a:r>
            <a:r>
              <a:rPr lang="en-US" dirty="0" smtClean="0"/>
              <a:t> </a:t>
            </a:r>
            <a:r>
              <a:rPr lang="en-US" dirty="0" err="1" smtClean="0"/>
              <a:t>Anadolu</a:t>
            </a:r>
            <a:r>
              <a:rPr lang="en-US" dirty="0" smtClean="0"/>
              <a:t> </a:t>
            </a:r>
            <a:r>
              <a:rPr lang="en-US" dirty="0" err="1" smtClean="0"/>
              <a:t>dağlarına</a:t>
            </a:r>
            <a:r>
              <a:rPr lang="en-US" dirty="0" smtClean="0"/>
              <a:t> </a:t>
            </a:r>
            <a:r>
              <a:rPr lang="en-US" dirty="0" err="1" smtClean="0"/>
              <a:t>ve</a:t>
            </a:r>
            <a:r>
              <a:rPr lang="en-US" dirty="0" smtClean="0"/>
              <a:t> </a:t>
            </a:r>
            <a:r>
              <a:rPr lang="en-US" dirty="0" err="1" smtClean="0"/>
              <a:t>Karadeniz</a:t>
            </a:r>
            <a:r>
              <a:rPr lang="en-US" dirty="0" smtClean="0"/>
              <a:t> </a:t>
            </a:r>
            <a:r>
              <a:rPr lang="en-US" dirty="0" err="1" smtClean="0"/>
              <a:t>Bölgesinin</a:t>
            </a:r>
            <a:r>
              <a:rPr lang="en-US" dirty="0" smtClean="0"/>
              <a:t> </a:t>
            </a:r>
            <a:r>
              <a:rPr lang="en-US" dirty="0" err="1" smtClean="0"/>
              <a:t>yüksek</a:t>
            </a:r>
            <a:r>
              <a:rPr lang="en-US" dirty="0" smtClean="0"/>
              <a:t> </a:t>
            </a:r>
            <a:r>
              <a:rPr lang="en-US" dirty="0" err="1" smtClean="0"/>
              <a:t>dağlarına</a:t>
            </a:r>
            <a:r>
              <a:rPr lang="en-US" dirty="0" smtClean="0"/>
              <a:t> </a:t>
            </a:r>
            <a:r>
              <a:rPr lang="en-US" dirty="0" err="1" smtClean="0"/>
              <a:t>lokalize</a:t>
            </a:r>
            <a:r>
              <a:rPr lang="en-US" dirty="0" smtClean="0"/>
              <a:t> </a:t>
            </a:r>
            <a:r>
              <a:rPr lang="en-US" dirty="0" err="1" smtClean="0"/>
              <a:t>olmuş</a:t>
            </a:r>
            <a:r>
              <a:rPr lang="en-US" dirty="0" smtClean="0"/>
              <a:t> </a:t>
            </a:r>
            <a:r>
              <a:rPr lang="en-US" dirty="0" err="1" smtClean="0"/>
              <a:t>tür</a:t>
            </a:r>
            <a:r>
              <a:rPr lang="en-US" dirty="0" smtClean="0"/>
              <a:t> </a:t>
            </a:r>
            <a:r>
              <a:rPr lang="en-US" dirty="0" err="1" smtClean="0"/>
              <a:t>sayısı</a:t>
            </a:r>
            <a:r>
              <a:rPr lang="en-US" dirty="0" smtClean="0"/>
              <a:t> </a:t>
            </a:r>
            <a:r>
              <a:rPr lang="en-US" dirty="0" err="1" smtClean="0"/>
              <a:t>da</a:t>
            </a:r>
            <a:r>
              <a:rPr lang="en-US" dirty="0" smtClean="0"/>
              <a:t> </a:t>
            </a:r>
            <a:r>
              <a:rPr lang="en-US" dirty="0" err="1" smtClean="0"/>
              <a:t>az</a:t>
            </a:r>
            <a:r>
              <a:rPr lang="en-US" dirty="0" smtClean="0"/>
              <a:t> </a:t>
            </a:r>
            <a:r>
              <a:rPr lang="en-US" dirty="0" err="1" smtClean="0"/>
              <a:t>değildir</a:t>
            </a:r>
            <a:r>
              <a:rPr lang="en-US" dirty="0" smtClean="0"/>
              <a:t>.</a:t>
            </a:r>
            <a:endParaRPr lang="tr-TR" dirty="0" smtClean="0"/>
          </a:p>
          <a:p>
            <a:pPr algn="just"/>
            <a:endParaRPr lang="tr-TR" dirty="0"/>
          </a:p>
        </p:txBody>
      </p:sp>
    </p:spTree>
    <p:extLst>
      <p:ext uri="{BB962C8B-B14F-4D97-AF65-F5344CB8AC3E}">
        <p14:creationId xmlns:p14="http://schemas.microsoft.com/office/powerpoint/2010/main" val="6403246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47528" y="764704"/>
            <a:ext cx="8352928" cy="5331296"/>
          </a:xfrm>
        </p:spPr>
        <p:txBody>
          <a:bodyPr>
            <a:normAutofit/>
          </a:bodyPr>
          <a:lstStyle/>
          <a:p>
            <a:pPr algn="just" hangingPunct="0"/>
            <a:r>
              <a:rPr lang="en-US" b="1" i="1" dirty="0" err="1" smtClean="0">
                <a:solidFill>
                  <a:srgbClr val="FF0000"/>
                </a:solidFill>
              </a:rPr>
              <a:t>Verbascum</a:t>
            </a:r>
            <a:r>
              <a:rPr lang="en-US" i="1" dirty="0" smtClean="0"/>
              <a:t> </a:t>
            </a:r>
            <a:r>
              <a:rPr lang="en-US" dirty="0" err="1" smtClean="0"/>
              <a:t>endemik</a:t>
            </a:r>
            <a:r>
              <a:rPr lang="en-US" dirty="0" smtClean="0"/>
              <a:t> </a:t>
            </a:r>
            <a:r>
              <a:rPr lang="en-US" dirty="0" err="1" smtClean="0"/>
              <a:t>tür</a:t>
            </a:r>
            <a:r>
              <a:rPr lang="en-US" dirty="0" smtClean="0"/>
              <a:t> </a:t>
            </a:r>
            <a:r>
              <a:rPr lang="en-US" dirty="0" err="1" smtClean="0"/>
              <a:t>sayısı</a:t>
            </a:r>
            <a:r>
              <a:rPr lang="en-US" dirty="0" smtClean="0"/>
              <a:t> </a:t>
            </a:r>
            <a:r>
              <a:rPr lang="en-US" dirty="0" err="1" smtClean="0"/>
              <a:t>bakımından</a:t>
            </a:r>
            <a:r>
              <a:rPr lang="en-US" dirty="0" smtClean="0"/>
              <a:t> </a:t>
            </a:r>
            <a:r>
              <a:rPr lang="en-US" dirty="0" err="1" smtClean="0"/>
              <a:t>Türkiye’de</a:t>
            </a:r>
            <a:r>
              <a:rPr lang="en-US" dirty="0" smtClean="0"/>
              <a:t> </a:t>
            </a:r>
            <a:r>
              <a:rPr lang="en-US" dirty="0" err="1" smtClean="0"/>
              <a:t>bulunan</a:t>
            </a:r>
            <a:r>
              <a:rPr lang="en-US" dirty="0" smtClean="0"/>
              <a:t> en </a:t>
            </a:r>
            <a:r>
              <a:rPr lang="en-US" dirty="0" err="1" smtClean="0"/>
              <a:t>zengin</a:t>
            </a:r>
            <a:r>
              <a:rPr lang="en-US" dirty="0" smtClean="0"/>
              <a:t> 2. </a:t>
            </a:r>
            <a:r>
              <a:rPr lang="en-US" dirty="0" err="1" smtClean="0"/>
              <a:t>cins</a:t>
            </a:r>
            <a:r>
              <a:rPr lang="en-US" dirty="0" smtClean="0"/>
              <a:t> </a:t>
            </a:r>
            <a:r>
              <a:rPr lang="en-US" dirty="0" err="1" smtClean="0"/>
              <a:t>olup</a:t>
            </a:r>
            <a:r>
              <a:rPr lang="en-US" dirty="0" smtClean="0"/>
              <a:t>, </a:t>
            </a:r>
            <a:r>
              <a:rPr lang="en-US" dirty="0" err="1" smtClean="0"/>
              <a:t>endemik</a:t>
            </a:r>
            <a:r>
              <a:rPr lang="en-US" dirty="0" smtClean="0"/>
              <a:t> </a:t>
            </a:r>
            <a:r>
              <a:rPr lang="en-US" dirty="0" err="1" smtClean="0"/>
              <a:t>tür</a:t>
            </a:r>
            <a:r>
              <a:rPr lang="en-US" dirty="0" smtClean="0"/>
              <a:t> </a:t>
            </a:r>
            <a:r>
              <a:rPr lang="en-US" dirty="0" err="1" smtClean="0"/>
              <a:t>sayısı</a:t>
            </a:r>
            <a:r>
              <a:rPr lang="en-US" dirty="0" smtClean="0"/>
              <a:t> 175, </a:t>
            </a:r>
            <a:r>
              <a:rPr lang="en-US" dirty="0" err="1" smtClean="0"/>
              <a:t>oranı</a:t>
            </a:r>
            <a:r>
              <a:rPr lang="en-US" dirty="0" smtClean="0"/>
              <a:t> </a:t>
            </a:r>
            <a:r>
              <a:rPr lang="en-US" dirty="0" err="1" smtClean="0"/>
              <a:t>ise</a:t>
            </a:r>
            <a:r>
              <a:rPr lang="en-US" dirty="0" smtClean="0"/>
              <a:t> </a:t>
            </a:r>
            <a:r>
              <a:rPr lang="en-US" i="1" dirty="0" err="1" smtClean="0"/>
              <a:t>Astragalus</a:t>
            </a:r>
            <a:r>
              <a:rPr lang="en-US" dirty="0" err="1" smtClean="0"/>
              <a:t>’tan</a:t>
            </a:r>
            <a:r>
              <a:rPr lang="en-US" dirty="0" smtClean="0"/>
              <a:t> </a:t>
            </a:r>
            <a:r>
              <a:rPr lang="en-US" dirty="0" err="1" smtClean="0"/>
              <a:t>daha</a:t>
            </a:r>
            <a:r>
              <a:rPr lang="en-US" dirty="0" smtClean="0"/>
              <a:t> </a:t>
            </a:r>
            <a:r>
              <a:rPr lang="en-US" dirty="0" err="1" smtClean="0"/>
              <a:t>yüksek</a:t>
            </a:r>
            <a:r>
              <a:rPr lang="en-US" dirty="0" smtClean="0"/>
              <a:t> </a:t>
            </a:r>
            <a:r>
              <a:rPr lang="en-US" dirty="0" err="1" smtClean="0"/>
              <a:t>olup</a:t>
            </a:r>
            <a:r>
              <a:rPr lang="en-US" dirty="0" smtClean="0"/>
              <a:t> % 70 </a:t>
            </a:r>
            <a:r>
              <a:rPr lang="en-US" dirty="0" err="1" smtClean="0"/>
              <a:t>civarındadır</a:t>
            </a:r>
            <a:r>
              <a:rPr lang="en-US" dirty="0" smtClean="0"/>
              <a:t>. </a:t>
            </a:r>
            <a:r>
              <a:rPr lang="en-US" i="1" dirty="0" err="1" smtClean="0"/>
              <a:t>Verbascum</a:t>
            </a:r>
            <a:r>
              <a:rPr lang="en-US" dirty="0" smtClean="0"/>
              <a:t> </a:t>
            </a:r>
            <a:r>
              <a:rPr lang="en-US" dirty="0" err="1" smtClean="0"/>
              <a:t>cinsinin</a:t>
            </a:r>
            <a:r>
              <a:rPr lang="en-US" dirty="0" smtClean="0"/>
              <a:t> </a:t>
            </a:r>
            <a:r>
              <a:rPr lang="en-US" dirty="0" err="1" smtClean="0"/>
              <a:t>endemik</a:t>
            </a:r>
            <a:r>
              <a:rPr lang="en-US" dirty="0" smtClean="0"/>
              <a:t> </a:t>
            </a:r>
            <a:r>
              <a:rPr lang="en-US" dirty="0" err="1" smtClean="0"/>
              <a:t>türlerinin</a:t>
            </a:r>
            <a:r>
              <a:rPr lang="en-US" dirty="0" smtClean="0"/>
              <a:t> </a:t>
            </a:r>
            <a:r>
              <a:rPr lang="en-US" dirty="0" err="1" smtClean="0"/>
              <a:t>çoğu</a:t>
            </a:r>
            <a:r>
              <a:rPr lang="en-US" dirty="0" smtClean="0"/>
              <a:t> </a:t>
            </a:r>
            <a:r>
              <a:rPr lang="en-US" dirty="0" err="1" smtClean="0"/>
              <a:t>Astragalus</a:t>
            </a:r>
            <a:r>
              <a:rPr lang="en-US" dirty="0" smtClean="0"/>
              <a:t>’ un </a:t>
            </a:r>
            <a:r>
              <a:rPr lang="en-US" dirty="0" err="1" smtClean="0"/>
              <a:t>tersine</a:t>
            </a:r>
            <a:r>
              <a:rPr lang="en-US" dirty="0" smtClean="0"/>
              <a:t> </a:t>
            </a:r>
            <a:r>
              <a:rPr lang="en-US" dirty="0" err="1" smtClean="0"/>
              <a:t>yurdumuzun</a:t>
            </a:r>
            <a:r>
              <a:rPr lang="en-US" dirty="0" smtClean="0"/>
              <a:t> </a:t>
            </a:r>
            <a:r>
              <a:rPr lang="en-US" dirty="0" err="1" smtClean="0"/>
              <a:t>batı</a:t>
            </a:r>
            <a:r>
              <a:rPr lang="en-US" dirty="0" smtClean="0"/>
              <a:t> </a:t>
            </a:r>
            <a:r>
              <a:rPr lang="en-US" dirty="0" err="1" smtClean="0"/>
              <a:t>kesiminde</a:t>
            </a:r>
            <a:r>
              <a:rPr lang="en-US" dirty="0" smtClean="0"/>
              <a:t> </a:t>
            </a:r>
            <a:r>
              <a:rPr lang="en-US" dirty="0" err="1" smtClean="0"/>
              <a:t>yoğunlaşmıştır</a:t>
            </a:r>
            <a:r>
              <a:rPr lang="en-US" dirty="0" smtClean="0"/>
              <a:t>.</a:t>
            </a:r>
            <a:endParaRPr lang="tr-TR" dirty="0" smtClean="0"/>
          </a:p>
          <a:p>
            <a:pPr algn="just" hangingPunct="0">
              <a:buNone/>
            </a:pPr>
            <a:endParaRPr lang="tr-TR" dirty="0" smtClean="0"/>
          </a:p>
          <a:p>
            <a:pPr algn="just" hangingPunct="0"/>
            <a:r>
              <a:rPr lang="en-US" b="1" i="1" dirty="0" err="1" smtClean="0">
                <a:solidFill>
                  <a:srgbClr val="FF0000"/>
                </a:solidFill>
              </a:rPr>
              <a:t>Centaurea</a:t>
            </a:r>
            <a:r>
              <a:rPr lang="en-US" i="1" dirty="0" smtClean="0"/>
              <a:t> </a:t>
            </a:r>
            <a:r>
              <a:rPr lang="en-US" dirty="0" smtClean="0"/>
              <a:t>110 </a:t>
            </a:r>
            <a:r>
              <a:rPr lang="en-US" dirty="0" err="1" smtClean="0"/>
              <a:t>civarındaki</a:t>
            </a:r>
            <a:r>
              <a:rPr lang="en-US" dirty="0" smtClean="0"/>
              <a:t> </a:t>
            </a:r>
            <a:r>
              <a:rPr lang="en-US" dirty="0" err="1" smtClean="0"/>
              <a:t>endemik</a:t>
            </a:r>
            <a:r>
              <a:rPr lang="en-US" dirty="0" smtClean="0"/>
              <a:t> </a:t>
            </a:r>
            <a:r>
              <a:rPr lang="en-US" dirty="0" err="1" smtClean="0"/>
              <a:t>türü</a:t>
            </a:r>
            <a:r>
              <a:rPr lang="en-US" dirty="0" smtClean="0"/>
              <a:t> </a:t>
            </a:r>
            <a:r>
              <a:rPr lang="en-US" dirty="0" err="1" smtClean="0"/>
              <a:t>ile</a:t>
            </a:r>
            <a:r>
              <a:rPr lang="en-US" dirty="0" smtClean="0"/>
              <a:t> 3. </a:t>
            </a:r>
            <a:r>
              <a:rPr lang="en-US" dirty="0" err="1" smtClean="0"/>
              <a:t>sırayı</a:t>
            </a:r>
            <a:r>
              <a:rPr lang="en-US" dirty="0" smtClean="0"/>
              <a:t> </a:t>
            </a:r>
            <a:r>
              <a:rPr lang="en-US" dirty="0" err="1" smtClean="0"/>
              <a:t>almakta</a:t>
            </a:r>
            <a:r>
              <a:rPr lang="en-US" dirty="0" smtClean="0"/>
              <a:t> </a:t>
            </a:r>
            <a:r>
              <a:rPr lang="en-US" dirty="0" err="1" smtClean="0"/>
              <a:t>olup</a:t>
            </a:r>
            <a:r>
              <a:rPr lang="en-US" dirty="0" smtClean="0"/>
              <a:t> </a:t>
            </a:r>
            <a:r>
              <a:rPr lang="en-US" dirty="0" err="1" smtClean="0"/>
              <a:t>endemizm</a:t>
            </a:r>
            <a:r>
              <a:rPr lang="en-US" dirty="0" smtClean="0"/>
              <a:t> </a:t>
            </a:r>
            <a:r>
              <a:rPr lang="en-US" dirty="0" err="1" smtClean="0"/>
              <a:t>oranı</a:t>
            </a:r>
            <a:r>
              <a:rPr lang="en-US" dirty="0" smtClean="0"/>
              <a:t> </a:t>
            </a:r>
            <a:r>
              <a:rPr lang="en-US" dirty="0" err="1" smtClean="0"/>
              <a:t>da</a:t>
            </a:r>
            <a:r>
              <a:rPr lang="en-US" dirty="0" smtClean="0"/>
              <a:t> </a:t>
            </a:r>
            <a:r>
              <a:rPr lang="en-US" dirty="0" err="1" smtClean="0"/>
              <a:t>hayli</a:t>
            </a:r>
            <a:r>
              <a:rPr lang="en-US" dirty="0" smtClean="0"/>
              <a:t> </a:t>
            </a:r>
            <a:r>
              <a:rPr lang="en-US" dirty="0" err="1" smtClean="0"/>
              <a:t>yüksektir</a:t>
            </a:r>
            <a:r>
              <a:rPr lang="en-US" dirty="0" smtClean="0"/>
              <a:t> (% 65). Bu </a:t>
            </a:r>
            <a:r>
              <a:rPr lang="en-US" dirty="0" err="1" smtClean="0"/>
              <a:t>cinse</a:t>
            </a:r>
            <a:r>
              <a:rPr lang="en-US" dirty="0" smtClean="0"/>
              <a:t> </a:t>
            </a:r>
            <a:r>
              <a:rPr lang="en-US" dirty="0" err="1" smtClean="0"/>
              <a:t>ait</a:t>
            </a:r>
            <a:r>
              <a:rPr lang="en-US" dirty="0" smtClean="0"/>
              <a:t> </a:t>
            </a:r>
            <a:r>
              <a:rPr lang="en-US" dirty="0" err="1" smtClean="0"/>
              <a:t>endemik</a:t>
            </a:r>
            <a:r>
              <a:rPr lang="en-US" dirty="0" smtClean="0"/>
              <a:t> </a:t>
            </a:r>
            <a:r>
              <a:rPr lang="en-US" dirty="0" err="1" smtClean="0"/>
              <a:t>türler</a:t>
            </a:r>
            <a:r>
              <a:rPr lang="en-US" dirty="0" smtClean="0"/>
              <a:t> </a:t>
            </a:r>
            <a:r>
              <a:rPr lang="en-US" dirty="0" err="1" smtClean="0"/>
              <a:t>yukarıdaki</a:t>
            </a:r>
            <a:r>
              <a:rPr lang="en-US" dirty="0" smtClean="0"/>
              <a:t> </a:t>
            </a:r>
            <a:r>
              <a:rPr lang="en-US" dirty="0" err="1" smtClean="0"/>
              <a:t>iki</a:t>
            </a:r>
            <a:r>
              <a:rPr lang="en-US" dirty="0" smtClean="0"/>
              <a:t> </a:t>
            </a:r>
            <a:r>
              <a:rPr lang="en-US" dirty="0" err="1" smtClean="0"/>
              <a:t>cins</a:t>
            </a:r>
            <a:r>
              <a:rPr lang="en-US" dirty="0" smtClean="0"/>
              <a:t> </a:t>
            </a:r>
            <a:r>
              <a:rPr lang="en-US" dirty="0" err="1" smtClean="0"/>
              <a:t>gibi</a:t>
            </a:r>
            <a:r>
              <a:rPr lang="en-US" dirty="0" smtClean="0"/>
              <a:t> </a:t>
            </a:r>
            <a:r>
              <a:rPr lang="en-US" dirty="0" err="1" smtClean="0"/>
              <a:t>yurdun</a:t>
            </a:r>
            <a:r>
              <a:rPr lang="en-US" dirty="0" smtClean="0"/>
              <a:t> </a:t>
            </a:r>
            <a:r>
              <a:rPr lang="en-US" dirty="0" err="1" smtClean="0"/>
              <a:t>bazı</a:t>
            </a:r>
            <a:r>
              <a:rPr lang="en-US" dirty="0" smtClean="0"/>
              <a:t> </a:t>
            </a:r>
            <a:r>
              <a:rPr lang="en-US" dirty="0" err="1" smtClean="0"/>
              <a:t>yörelerine</a:t>
            </a:r>
            <a:r>
              <a:rPr lang="en-US" dirty="0" smtClean="0"/>
              <a:t> </a:t>
            </a:r>
            <a:r>
              <a:rPr lang="en-US" dirty="0" err="1" smtClean="0"/>
              <a:t>lokalize</a:t>
            </a:r>
            <a:r>
              <a:rPr lang="en-US" dirty="0" smtClean="0"/>
              <a:t> </a:t>
            </a:r>
            <a:r>
              <a:rPr lang="en-US" dirty="0" err="1" smtClean="0"/>
              <a:t>olmaktan</a:t>
            </a:r>
            <a:r>
              <a:rPr lang="en-US" dirty="0" smtClean="0"/>
              <a:t> </a:t>
            </a:r>
            <a:r>
              <a:rPr lang="en-US" dirty="0" err="1" smtClean="0"/>
              <a:t>çok</a:t>
            </a:r>
            <a:r>
              <a:rPr lang="en-US" dirty="0" smtClean="0"/>
              <a:t> </a:t>
            </a:r>
            <a:r>
              <a:rPr lang="en-US" dirty="0" err="1" smtClean="0"/>
              <a:t>değişik</a:t>
            </a:r>
            <a:r>
              <a:rPr lang="en-US" dirty="0" smtClean="0"/>
              <a:t> </a:t>
            </a:r>
            <a:r>
              <a:rPr lang="en-US" dirty="0" err="1" smtClean="0"/>
              <a:t>yörelere</a:t>
            </a:r>
            <a:r>
              <a:rPr lang="en-US" dirty="0" smtClean="0"/>
              <a:t> </a:t>
            </a:r>
            <a:r>
              <a:rPr lang="en-US" dirty="0" err="1" smtClean="0"/>
              <a:t>dağılmışlardır</a:t>
            </a:r>
            <a:r>
              <a:rPr lang="en-US" dirty="0" smtClean="0"/>
              <a:t>.</a:t>
            </a:r>
            <a:endParaRPr lang="tr-TR" dirty="0" smtClean="0"/>
          </a:p>
          <a:p>
            <a:pPr algn="just"/>
            <a:endParaRPr lang="tr-TR" dirty="0"/>
          </a:p>
        </p:txBody>
      </p:sp>
    </p:spTree>
    <p:extLst>
      <p:ext uri="{BB962C8B-B14F-4D97-AF65-F5344CB8AC3E}">
        <p14:creationId xmlns:p14="http://schemas.microsoft.com/office/powerpoint/2010/main" val="21237569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75520" y="1340768"/>
            <a:ext cx="8435280" cy="4572000"/>
          </a:xfrm>
        </p:spPr>
        <p:txBody>
          <a:bodyPr/>
          <a:lstStyle/>
          <a:p>
            <a:pPr algn="just" hangingPunct="0"/>
            <a:r>
              <a:rPr lang="en-US" dirty="0" err="1" smtClean="0"/>
              <a:t>Yukarıda</a:t>
            </a:r>
            <a:r>
              <a:rPr lang="en-US" dirty="0" smtClean="0"/>
              <a:t> </a:t>
            </a:r>
            <a:r>
              <a:rPr lang="en-US" dirty="0" err="1" smtClean="0"/>
              <a:t>belirtilen</a:t>
            </a:r>
            <a:r>
              <a:rPr lang="en-US" dirty="0" smtClean="0"/>
              <a:t> </a:t>
            </a:r>
            <a:r>
              <a:rPr lang="en-US" dirty="0" err="1" smtClean="0"/>
              <a:t>cinslere</a:t>
            </a:r>
            <a:r>
              <a:rPr lang="en-US" dirty="0" smtClean="0"/>
              <a:t> </a:t>
            </a:r>
            <a:r>
              <a:rPr lang="en-US" dirty="0" err="1" smtClean="0"/>
              <a:t>göre</a:t>
            </a:r>
            <a:r>
              <a:rPr lang="en-US" dirty="0" smtClean="0"/>
              <a:t> </a:t>
            </a:r>
            <a:r>
              <a:rPr lang="en-US" dirty="0" err="1" smtClean="0"/>
              <a:t>daha</a:t>
            </a:r>
            <a:r>
              <a:rPr lang="en-US" dirty="0" smtClean="0"/>
              <a:t> </a:t>
            </a:r>
            <a:r>
              <a:rPr lang="en-US" dirty="0" err="1" smtClean="0"/>
              <a:t>az</a:t>
            </a:r>
            <a:r>
              <a:rPr lang="en-US" dirty="0" smtClean="0"/>
              <a:t> </a:t>
            </a:r>
            <a:r>
              <a:rPr lang="en-US" dirty="0" err="1" smtClean="0"/>
              <a:t>sayıda</a:t>
            </a:r>
            <a:r>
              <a:rPr lang="en-US" dirty="0" smtClean="0"/>
              <a:t> </a:t>
            </a:r>
            <a:r>
              <a:rPr lang="en-US" dirty="0" err="1" smtClean="0"/>
              <a:t>endemik</a:t>
            </a:r>
            <a:r>
              <a:rPr lang="en-US" dirty="0" smtClean="0"/>
              <a:t> </a:t>
            </a:r>
            <a:r>
              <a:rPr lang="en-US" dirty="0" err="1" smtClean="0"/>
              <a:t>türe</a:t>
            </a:r>
            <a:r>
              <a:rPr lang="en-US" dirty="0" smtClean="0"/>
              <a:t> </a:t>
            </a:r>
            <a:r>
              <a:rPr lang="en-US" dirty="0" err="1" smtClean="0"/>
              <a:t>sahip</a:t>
            </a:r>
            <a:r>
              <a:rPr lang="en-US" dirty="0" smtClean="0"/>
              <a:t> </a:t>
            </a:r>
            <a:r>
              <a:rPr lang="en-US" dirty="0" err="1" smtClean="0"/>
              <a:t>olmakla</a:t>
            </a:r>
            <a:r>
              <a:rPr lang="en-US" dirty="0" smtClean="0"/>
              <a:t> </a:t>
            </a:r>
            <a:r>
              <a:rPr lang="en-US" dirty="0" err="1" smtClean="0"/>
              <a:t>birlikte</a:t>
            </a:r>
            <a:r>
              <a:rPr lang="en-US" dirty="0" smtClean="0"/>
              <a:t> </a:t>
            </a:r>
            <a:r>
              <a:rPr lang="en-US" dirty="0" err="1" smtClean="0"/>
              <a:t>yüksek</a:t>
            </a:r>
            <a:r>
              <a:rPr lang="en-US" dirty="0" smtClean="0"/>
              <a:t> </a:t>
            </a:r>
            <a:r>
              <a:rPr lang="en-US" dirty="0" err="1" smtClean="0"/>
              <a:t>endemizm</a:t>
            </a:r>
            <a:r>
              <a:rPr lang="en-US" dirty="0" smtClean="0"/>
              <a:t> </a:t>
            </a:r>
            <a:r>
              <a:rPr lang="en-US" dirty="0" err="1" smtClean="0"/>
              <a:t>oranı</a:t>
            </a:r>
            <a:r>
              <a:rPr lang="en-US" dirty="0" smtClean="0"/>
              <a:t> </a:t>
            </a:r>
            <a:r>
              <a:rPr lang="en-US" dirty="0" err="1" smtClean="0"/>
              <a:t>ile</a:t>
            </a:r>
            <a:r>
              <a:rPr lang="en-US" dirty="0" smtClean="0"/>
              <a:t> </a:t>
            </a:r>
            <a:r>
              <a:rPr lang="en-US" dirty="0" err="1" smtClean="0"/>
              <a:t>dikkati</a:t>
            </a:r>
            <a:r>
              <a:rPr lang="en-US" dirty="0" smtClean="0"/>
              <a:t> </a:t>
            </a:r>
            <a:r>
              <a:rPr lang="en-US" dirty="0" err="1" smtClean="0"/>
              <a:t>çeken</a:t>
            </a:r>
            <a:r>
              <a:rPr lang="en-US" dirty="0" smtClean="0"/>
              <a:t> </a:t>
            </a:r>
            <a:r>
              <a:rPr lang="en-US" dirty="0" err="1" smtClean="0"/>
              <a:t>cinsler</a:t>
            </a:r>
            <a:r>
              <a:rPr lang="en-US" dirty="0" smtClean="0"/>
              <a:t> </a:t>
            </a:r>
            <a:r>
              <a:rPr lang="en-US" dirty="0" err="1" smtClean="0"/>
              <a:t>şunlardır</a:t>
            </a:r>
            <a:r>
              <a:rPr lang="en-US" dirty="0" smtClean="0"/>
              <a:t>: </a:t>
            </a:r>
            <a:r>
              <a:rPr lang="en-US" b="1" i="1" dirty="0" err="1" smtClean="0">
                <a:solidFill>
                  <a:srgbClr val="FF0000"/>
                </a:solidFill>
              </a:rPr>
              <a:t>Alkanna</a:t>
            </a:r>
            <a:r>
              <a:rPr lang="en-US" dirty="0" smtClean="0"/>
              <a:t> (% 81), </a:t>
            </a:r>
            <a:r>
              <a:rPr lang="en-US" b="1" i="1" dirty="0" err="1" smtClean="0">
                <a:solidFill>
                  <a:srgbClr val="FF0000"/>
                </a:solidFill>
              </a:rPr>
              <a:t>Sideritis</a:t>
            </a:r>
            <a:r>
              <a:rPr lang="en-US" dirty="0" smtClean="0"/>
              <a:t> (% 78), </a:t>
            </a:r>
            <a:r>
              <a:rPr lang="en-US" b="1" i="1" dirty="0" err="1" smtClean="0">
                <a:solidFill>
                  <a:srgbClr val="FF0000"/>
                </a:solidFill>
              </a:rPr>
              <a:t>Acantholimon</a:t>
            </a:r>
            <a:r>
              <a:rPr lang="en-US" b="1" dirty="0" smtClean="0">
                <a:solidFill>
                  <a:srgbClr val="FF0000"/>
                </a:solidFill>
              </a:rPr>
              <a:t> </a:t>
            </a:r>
            <a:r>
              <a:rPr lang="en-US" dirty="0" smtClean="0"/>
              <a:t>(% 76), </a:t>
            </a:r>
            <a:r>
              <a:rPr lang="en-US" b="1" i="1" dirty="0" err="1" smtClean="0">
                <a:solidFill>
                  <a:srgbClr val="FF0000"/>
                </a:solidFill>
              </a:rPr>
              <a:t>Paronychia</a:t>
            </a:r>
            <a:r>
              <a:rPr lang="en-US" dirty="0" smtClean="0"/>
              <a:t> (% 75), </a:t>
            </a:r>
            <a:r>
              <a:rPr lang="en-US" b="1" i="1" dirty="0" smtClean="0">
                <a:solidFill>
                  <a:srgbClr val="FF0000"/>
                </a:solidFill>
              </a:rPr>
              <a:t>Gypsophila</a:t>
            </a:r>
            <a:r>
              <a:rPr lang="en-US" dirty="0" smtClean="0"/>
              <a:t> (% 71), </a:t>
            </a:r>
            <a:r>
              <a:rPr lang="en-US" b="1" i="1" dirty="0" err="1" smtClean="0">
                <a:solidFill>
                  <a:srgbClr val="FF0000"/>
                </a:solidFill>
              </a:rPr>
              <a:t>Paracaryum</a:t>
            </a:r>
            <a:r>
              <a:rPr lang="en-US" dirty="0" smtClean="0"/>
              <a:t> (% 70), </a:t>
            </a:r>
            <a:r>
              <a:rPr lang="en-US" b="1" i="1" dirty="0" err="1" smtClean="0">
                <a:solidFill>
                  <a:srgbClr val="FF0000"/>
                </a:solidFill>
              </a:rPr>
              <a:t>Cousinia</a:t>
            </a:r>
            <a:r>
              <a:rPr lang="en-US" i="1" dirty="0" smtClean="0"/>
              <a:t> </a:t>
            </a:r>
            <a:r>
              <a:rPr lang="en-US" dirty="0" smtClean="0"/>
              <a:t>(% 68).</a:t>
            </a:r>
            <a:endParaRPr lang="tr-TR" dirty="0" smtClean="0"/>
          </a:p>
          <a:p>
            <a:pPr algn="just" hangingPunct="0">
              <a:buNone/>
            </a:pPr>
            <a:endParaRPr lang="tr-TR" dirty="0" smtClean="0"/>
          </a:p>
          <a:p>
            <a:pPr algn="just" hangingPunct="0"/>
            <a:r>
              <a:rPr lang="en-US" b="1" i="1" dirty="0" err="1" smtClean="0">
                <a:solidFill>
                  <a:srgbClr val="FF0000"/>
                </a:solidFill>
              </a:rPr>
              <a:t>Ebenus</a:t>
            </a:r>
            <a:r>
              <a:rPr lang="en-US" i="1" dirty="0" smtClean="0"/>
              <a:t> </a:t>
            </a:r>
            <a:r>
              <a:rPr lang="en-US" dirty="0" err="1" smtClean="0"/>
              <a:t>ve</a:t>
            </a:r>
            <a:r>
              <a:rPr lang="en-US" dirty="0" smtClean="0"/>
              <a:t> </a:t>
            </a:r>
            <a:r>
              <a:rPr lang="en-US" b="1" i="1" dirty="0" err="1" smtClean="0">
                <a:solidFill>
                  <a:srgbClr val="FF0000"/>
                </a:solidFill>
              </a:rPr>
              <a:t>Bolanthus</a:t>
            </a:r>
            <a:r>
              <a:rPr lang="en-US" dirty="0" smtClean="0"/>
              <a:t> </a:t>
            </a:r>
            <a:r>
              <a:rPr lang="en-US" dirty="0" err="1" smtClean="0"/>
              <a:t>cinsleri</a:t>
            </a:r>
            <a:r>
              <a:rPr lang="en-US" dirty="0" smtClean="0"/>
              <a:t> </a:t>
            </a:r>
            <a:r>
              <a:rPr lang="en-US" dirty="0" err="1" smtClean="0"/>
              <a:t>oldukça</a:t>
            </a:r>
            <a:r>
              <a:rPr lang="en-US" dirty="0" smtClean="0"/>
              <a:t> </a:t>
            </a:r>
            <a:r>
              <a:rPr lang="en-US" dirty="0" err="1" smtClean="0"/>
              <a:t>az</a:t>
            </a:r>
            <a:r>
              <a:rPr lang="en-US" dirty="0" smtClean="0"/>
              <a:t> </a:t>
            </a:r>
            <a:r>
              <a:rPr lang="en-US" dirty="0" err="1" smtClean="0"/>
              <a:t>sayıda</a:t>
            </a:r>
            <a:r>
              <a:rPr lang="en-US" dirty="0" smtClean="0"/>
              <a:t> </a:t>
            </a:r>
            <a:r>
              <a:rPr lang="en-US" dirty="0" err="1" smtClean="0"/>
              <a:t>tür</a:t>
            </a:r>
            <a:r>
              <a:rPr lang="en-US" dirty="0" smtClean="0"/>
              <a:t> </a:t>
            </a:r>
            <a:r>
              <a:rPr lang="en-US" dirty="0" err="1" smtClean="0"/>
              <a:t>ihtiva</a:t>
            </a:r>
            <a:r>
              <a:rPr lang="en-US" dirty="0" smtClean="0"/>
              <a:t> </a:t>
            </a:r>
            <a:r>
              <a:rPr lang="en-US" dirty="0" err="1" smtClean="0"/>
              <a:t>etmekle</a:t>
            </a:r>
            <a:r>
              <a:rPr lang="en-US" dirty="0" smtClean="0"/>
              <a:t> </a:t>
            </a:r>
            <a:r>
              <a:rPr lang="en-US" dirty="0" err="1" smtClean="0"/>
              <a:t>birlikte</a:t>
            </a:r>
            <a:r>
              <a:rPr lang="en-US" dirty="0" smtClean="0"/>
              <a:t> </a:t>
            </a:r>
            <a:r>
              <a:rPr lang="en-US" dirty="0" err="1" smtClean="0"/>
              <a:t>bu</a:t>
            </a:r>
            <a:r>
              <a:rPr lang="en-US" dirty="0" smtClean="0"/>
              <a:t> </a:t>
            </a:r>
            <a:r>
              <a:rPr lang="en-US" dirty="0" err="1" smtClean="0"/>
              <a:t>türlerin</a:t>
            </a:r>
            <a:r>
              <a:rPr lang="en-US" dirty="0" smtClean="0"/>
              <a:t> </a:t>
            </a:r>
            <a:r>
              <a:rPr lang="en-US" dirty="0" err="1" smtClean="0"/>
              <a:t>tamamı</a:t>
            </a:r>
            <a:r>
              <a:rPr lang="en-US" dirty="0" smtClean="0"/>
              <a:t> </a:t>
            </a:r>
            <a:r>
              <a:rPr lang="en-US" dirty="0" err="1" smtClean="0"/>
              <a:t>yurdumuz</a:t>
            </a:r>
            <a:r>
              <a:rPr lang="en-US" dirty="0" smtClean="0"/>
              <a:t> </a:t>
            </a:r>
            <a:r>
              <a:rPr lang="en-US" dirty="0" err="1" smtClean="0"/>
              <a:t>için</a:t>
            </a:r>
            <a:r>
              <a:rPr lang="en-US" dirty="0" smtClean="0"/>
              <a:t> </a:t>
            </a:r>
            <a:r>
              <a:rPr lang="en-US" dirty="0" err="1" smtClean="0"/>
              <a:t>endemiktir</a:t>
            </a:r>
            <a:r>
              <a:rPr lang="en-US" dirty="0" smtClean="0"/>
              <a:t>. </a:t>
            </a:r>
            <a:r>
              <a:rPr lang="en-US" dirty="0" err="1" smtClean="0"/>
              <a:t>Bunlar</a:t>
            </a:r>
            <a:r>
              <a:rPr lang="en-US" dirty="0" smtClean="0"/>
              <a:t> </a:t>
            </a:r>
            <a:r>
              <a:rPr lang="en-US" dirty="0" err="1" smtClean="0"/>
              <a:t>dışında</a:t>
            </a:r>
            <a:r>
              <a:rPr lang="en-US" dirty="0" smtClean="0"/>
              <a:t> 15 </a:t>
            </a:r>
            <a:r>
              <a:rPr lang="en-US" dirty="0" err="1" smtClean="0"/>
              <a:t>kadar</a:t>
            </a:r>
            <a:r>
              <a:rPr lang="en-US" dirty="0" smtClean="0"/>
              <a:t> </a:t>
            </a:r>
            <a:r>
              <a:rPr lang="en-US" dirty="0" err="1" smtClean="0"/>
              <a:t>monotipik</a:t>
            </a:r>
            <a:r>
              <a:rPr lang="en-US" dirty="0" smtClean="0"/>
              <a:t> (</a:t>
            </a:r>
            <a:r>
              <a:rPr lang="en-US" dirty="0" err="1" smtClean="0"/>
              <a:t>tek</a:t>
            </a:r>
            <a:r>
              <a:rPr lang="en-US" dirty="0" smtClean="0"/>
              <a:t> </a:t>
            </a:r>
            <a:r>
              <a:rPr lang="en-US" dirty="0" err="1" smtClean="0"/>
              <a:t>türle</a:t>
            </a:r>
            <a:r>
              <a:rPr lang="en-US" dirty="0" smtClean="0"/>
              <a:t> </a:t>
            </a:r>
            <a:r>
              <a:rPr lang="en-US" dirty="0" err="1" smtClean="0"/>
              <a:t>temsil</a:t>
            </a:r>
            <a:r>
              <a:rPr lang="en-US" dirty="0" smtClean="0"/>
              <a:t> </a:t>
            </a:r>
            <a:r>
              <a:rPr lang="en-US" dirty="0" err="1" smtClean="0"/>
              <a:t>edilen</a:t>
            </a:r>
            <a:r>
              <a:rPr lang="en-US" dirty="0" smtClean="0"/>
              <a:t>) </a:t>
            </a:r>
            <a:r>
              <a:rPr lang="en-US" dirty="0" err="1" smtClean="0"/>
              <a:t>cins</a:t>
            </a:r>
            <a:r>
              <a:rPr lang="en-US" dirty="0" smtClean="0"/>
              <a:t> de </a:t>
            </a:r>
            <a:r>
              <a:rPr lang="en-US" dirty="0" err="1" smtClean="0"/>
              <a:t>yurdumuzda</a:t>
            </a:r>
            <a:r>
              <a:rPr lang="en-US" dirty="0" smtClean="0"/>
              <a:t> </a:t>
            </a:r>
            <a:r>
              <a:rPr lang="en-US" dirty="0" err="1" smtClean="0"/>
              <a:t>endemiktir</a:t>
            </a:r>
            <a:r>
              <a:rPr lang="en-US" dirty="0" smtClean="0"/>
              <a:t>.</a:t>
            </a:r>
            <a:endParaRPr lang="tr-TR" dirty="0" smtClean="0"/>
          </a:p>
          <a:p>
            <a:pPr algn="just"/>
            <a:endParaRPr lang="tr-TR" dirty="0"/>
          </a:p>
        </p:txBody>
      </p:sp>
    </p:spTree>
    <p:extLst>
      <p:ext uri="{BB962C8B-B14F-4D97-AF65-F5344CB8AC3E}">
        <p14:creationId xmlns:p14="http://schemas.microsoft.com/office/powerpoint/2010/main" val="6252802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1847528" y="1268760"/>
            <a:ext cx="8424936" cy="4104456"/>
          </a:xfrm>
          <a:prstGeom prst="rect">
            <a:avLst/>
          </a:prstGeom>
          <a:noFill/>
          <a:ln w="9525">
            <a:noFill/>
            <a:miter lim="800000"/>
            <a:headEnd/>
            <a:tailEnd/>
          </a:ln>
        </p:spPr>
      </p:pic>
    </p:spTree>
    <p:extLst>
      <p:ext uri="{BB962C8B-B14F-4D97-AF65-F5344CB8AC3E}">
        <p14:creationId xmlns:p14="http://schemas.microsoft.com/office/powerpoint/2010/main" val="9266991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75520" y="1524000"/>
            <a:ext cx="8435280" cy="4572000"/>
          </a:xfrm>
        </p:spPr>
        <p:txBody>
          <a:bodyPr/>
          <a:lstStyle/>
          <a:p>
            <a:pPr algn="just"/>
            <a:r>
              <a:rPr lang="de-DE" dirty="0" smtClean="0"/>
              <a:t>1890 </a:t>
            </a:r>
            <a:r>
              <a:rPr lang="de-DE" dirty="0" err="1" smtClean="0"/>
              <a:t>endemik</a:t>
            </a:r>
            <a:r>
              <a:rPr lang="de-DE" dirty="0" smtClean="0"/>
              <a:t> </a:t>
            </a:r>
            <a:r>
              <a:rPr lang="de-DE" dirty="0" err="1" smtClean="0"/>
              <a:t>tür</a:t>
            </a:r>
            <a:r>
              <a:rPr lang="de-DE" dirty="0" smtClean="0"/>
              <a:t> </a:t>
            </a:r>
            <a:r>
              <a:rPr lang="de-DE" dirty="0" err="1" smtClean="0"/>
              <a:t>coğrafik</a:t>
            </a:r>
            <a:r>
              <a:rPr lang="de-DE" dirty="0" smtClean="0"/>
              <a:t> </a:t>
            </a:r>
            <a:r>
              <a:rPr lang="de-DE" dirty="0" err="1" smtClean="0"/>
              <a:t>bölgelerimizin</a:t>
            </a:r>
            <a:r>
              <a:rPr lang="de-DE" dirty="0" smtClean="0"/>
              <a:t> </a:t>
            </a:r>
            <a:r>
              <a:rPr lang="de-DE" dirty="0" err="1" smtClean="0"/>
              <a:t>sadece</a:t>
            </a:r>
            <a:r>
              <a:rPr lang="de-DE" dirty="0" smtClean="0"/>
              <a:t> </a:t>
            </a:r>
            <a:r>
              <a:rPr lang="de-DE" dirty="0" err="1" smtClean="0"/>
              <a:t>birinde</a:t>
            </a:r>
            <a:r>
              <a:rPr lang="de-DE" dirty="0" smtClean="0"/>
              <a:t> </a:t>
            </a:r>
            <a:r>
              <a:rPr lang="de-DE" dirty="0" err="1" smtClean="0"/>
              <a:t>bulunmaktadır</a:t>
            </a:r>
            <a:r>
              <a:rPr lang="de-DE" dirty="0" smtClean="0"/>
              <a:t>. Geri </a:t>
            </a:r>
            <a:r>
              <a:rPr lang="de-DE" dirty="0" err="1" smtClean="0"/>
              <a:t>kalan</a:t>
            </a:r>
            <a:r>
              <a:rPr lang="de-DE" dirty="0" smtClean="0"/>
              <a:t> 1100 </a:t>
            </a:r>
            <a:r>
              <a:rPr lang="de-DE" dirty="0" err="1" smtClean="0"/>
              <a:t>kadar</a:t>
            </a:r>
            <a:r>
              <a:rPr lang="de-DE" dirty="0" smtClean="0"/>
              <a:t> </a:t>
            </a:r>
            <a:r>
              <a:rPr lang="de-DE" dirty="0" err="1" smtClean="0"/>
              <a:t>endemik</a:t>
            </a:r>
            <a:r>
              <a:rPr lang="de-DE" dirty="0" smtClean="0"/>
              <a:t> </a:t>
            </a:r>
            <a:r>
              <a:rPr lang="de-DE" dirty="0" err="1" smtClean="0"/>
              <a:t>tür</a:t>
            </a:r>
            <a:r>
              <a:rPr lang="de-DE" dirty="0" smtClean="0"/>
              <a:t> </a:t>
            </a:r>
            <a:r>
              <a:rPr lang="de-DE" dirty="0" err="1" smtClean="0"/>
              <a:t>ise</a:t>
            </a:r>
            <a:r>
              <a:rPr lang="de-DE" dirty="0" smtClean="0"/>
              <a:t> </a:t>
            </a:r>
            <a:r>
              <a:rPr lang="de-DE" dirty="0" err="1" smtClean="0"/>
              <a:t>birden</a:t>
            </a:r>
            <a:r>
              <a:rPr lang="de-DE" dirty="0" smtClean="0"/>
              <a:t> </a:t>
            </a:r>
            <a:r>
              <a:rPr lang="de-DE" dirty="0" err="1" smtClean="0"/>
              <a:t>fazla</a:t>
            </a:r>
            <a:r>
              <a:rPr lang="de-DE" dirty="0" smtClean="0"/>
              <a:t> </a:t>
            </a:r>
            <a:r>
              <a:rPr lang="de-DE" dirty="0" err="1" smtClean="0"/>
              <a:t>coğrafik</a:t>
            </a:r>
            <a:r>
              <a:rPr lang="de-DE" dirty="0" smtClean="0"/>
              <a:t> </a:t>
            </a:r>
            <a:r>
              <a:rPr lang="de-DE" dirty="0" err="1" smtClean="0"/>
              <a:t>bölgemizde</a:t>
            </a:r>
            <a:r>
              <a:rPr lang="de-DE" dirty="0" smtClean="0"/>
              <a:t> </a:t>
            </a:r>
            <a:r>
              <a:rPr lang="de-DE" dirty="0" err="1" smtClean="0"/>
              <a:t>yayılış</a:t>
            </a:r>
            <a:r>
              <a:rPr lang="de-DE" dirty="0" smtClean="0"/>
              <a:t> </a:t>
            </a:r>
            <a:r>
              <a:rPr lang="de-DE" dirty="0" err="1" smtClean="0"/>
              <a:t>göstermektedir</a:t>
            </a:r>
            <a:r>
              <a:rPr lang="de-DE" dirty="0" smtClean="0"/>
              <a:t>. </a:t>
            </a:r>
            <a:endParaRPr lang="tr-TR" dirty="0" smtClean="0"/>
          </a:p>
          <a:p>
            <a:pPr algn="just"/>
            <a:endParaRPr lang="tr-TR" dirty="0" smtClean="0"/>
          </a:p>
          <a:p>
            <a:pPr algn="just"/>
            <a:r>
              <a:rPr lang="de-DE" dirty="0" smtClean="0"/>
              <a:t>2570 </a:t>
            </a:r>
            <a:r>
              <a:rPr lang="de-DE" dirty="0" err="1" smtClean="0"/>
              <a:t>kadar</a:t>
            </a:r>
            <a:r>
              <a:rPr lang="de-DE" dirty="0" smtClean="0"/>
              <a:t> </a:t>
            </a:r>
            <a:r>
              <a:rPr lang="de-DE" dirty="0" err="1" smtClean="0"/>
              <a:t>endemik</a:t>
            </a:r>
            <a:r>
              <a:rPr lang="de-DE" dirty="0" smtClean="0"/>
              <a:t> </a:t>
            </a:r>
            <a:r>
              <a:rPr lang="de-DE" dirty="0" err="1" smtClean="0"/>
              <a:t>tür</a:t>
            </a:r>
            <a:r>
              <a:rPr lang="de-DE" dirty="0" smtClean="0"/>
              <a:t> </a:t>
            </a:r>
            <a:r>
              <a:rPr lang="de-DE" dirty="0" err="1" smtClean="0"/>
              <a:t>belli</a:t>
            </a:r>
            <a:r>
              <a:rPr lang="de-DE" dirty="0" smtClean="0"/>
              <a:t> </a:t>
            </a:r>
            <a:r>
              <a:rPr lang="de-DE" dirty="0" err="1" smtClean="0"/>
              <a:t>bir</a:t>
            </a:r>
            <a:r>
              <a:rPr lang="de-DE" dirty="0" smtClean="0"/>
              <a:t> </a:t>
            </a:r>
            <a:r>
              <a:rPr lang="de-DE" dirty="0" err="1" smtClean="0"/>
              <a:t>fitocoğrafik</a:t>
            </a:r>
            <a:r>
              <a:rPr lang="de-DE" dirty="0" smtClean="0"/>
              <a:t> </a:t>
            </a:r>
            <a:r>
              <a:rPr lang="de-DE" dirty="0" err="1" smtClean="0"/>
              <a:t>bölgenin</a:t>
            </a:r>
            <a:r>
              <a:rPr lang="de-DE" dirty="0" smtClean="0"/>
              <a:t> </a:t>
            </a:r>
            <a:r>
              <a:rPr lang="de-DE" dirty="0" err="1" smtClean="0"/>
              <a:t>elemanı</a:t>
            </a:r>
            <a:r>
              <a:rPr lang="de-DE" dirty="0" smtClean="0"/>
              <a:t> </a:t>
            </a:r>
            <a:r>
              <a:rPr lang="de-DE" dirty="0" err="1" smtClean="0"/>
              <a:t>iken</a:t>
            </a:r>
            <a:r>
              <a:rPr lang="de-DE" dirty="0" smtClean="0"/>
              <a:t>, 500 </a:t>
            </a:r>
            <a:r>
              <a:rPr lang="de-DE" dirty="0" err="1" smtClean="0"/>
              <a:t>kadar</a:t>
            </a:r>
            <a:r>
              <a:rPr lang="de-DE" dirty="0" smtClean="0"/>
              <a:t> </a:t>
            </a:r>
            <a:r>
              <a:rPr lang="de-DE" dirty="0" err="1" smtClean="0"/>
              <a:t>endemik</a:t>
            </a:r>
            <a:r>
              <a:rPr lang="de-DE" dirty="0" smtClean="0"/>
              <a:t> </a:t>
            </a:r>
            <a:r>
              <a:rPr lang="de-DE" dirty="0" err="1" smtClean="0"/>
              <a:t>türün</a:t>
            </a:r>
            <a:r>
              <a:rPr lang="de-DE" dirty="0" smtClean="0"/>
              <a:t>  </a:t>
            </a:r>
            <a:r>
              <a:rPr lang="de-DE" dirty="0" err="1" smtClean="0"/>
              <a:t>hangi</a:t>
            </a:r>
            <a:r>
              <a:rPr lang="de-DE" dirty="0" smtClean="0"/>
              <a:t>  </a:t>
            </a:r>
            <a:r>
              <a:rPr lang="de-DE" dirty="0" err="1" smtClean="0"/>
              <a:t>fitocoğrafik</a:t>
            </a:r>
            <a:r>
              <a:rPr lang="de-DE" dirty="0" smtClean="0"/>
              <a:t> </a:t>
            </a:r>
            <a:r>
              <a:rPr lang="de-DE" dirty="0" err="1" smtClean="0"/>
              <a:t>bölgeye</a:t>
            </a:r>
            <a:r>
              <a:rPr lang="de-DE" dirty="0" smtClean="0"/>
              <a:t> </a:t>
            </a:r>
            <a:r>
              <a:rPr lang="de-DE" dirty="0" err="1" smtClean="0"/>
              <a:t>ait</a:t>
            </a:r>
            <a:r>
              <a:rPr lang="de-DE" dirty="0" smtClean="0"/>
              <a:t> </a:t>
            </a:r>
            <a:r>
              <a:rPr lang="de-DE" dirty="0" err="1" smtClean="0"/>
              <a:t>olduğu</a:t>
            </a:r>
            <a:r>
              <a:rPr lang="de-DE" dirty="0" smtClean="0"/>
              <a:t> </a:t>
            </a:r>
            <a:r>
              <a:rPr lang="de-DE" dirty="0" err="1" smtClean="0"/>
              <a:t>kesin</a:t>
            </a:r>
            <a:r>
              <a:rPr lang="de-DE" dirty="0" smtClean="0"/>
              <a:t> </a:t>
            </a:r>
            <a:r>
              <a:rPr lang="de-DE" dirty="0" err="1" smtClean="0"/>
              <a:t>olarak</a:t>
            </a:r>
            <a:r>
              <a:rPr lang="de-DE" dirty="0" smtClean="0"/>
              <a:t> </a:t>
            </a:r>
            <a:r>
              <a:rPr lang="de-DE" dirty="0" err="1" smtClean="0"/>
              <a:t>saptanamamıştır</a:t>
            </a:r>
            <a:r>
              <a:rPr lang="de-DE" dirty="0" smtClean="0"/>
              <a:t>.</a:t>
            </a:r>
            <a:endParaRPr lang="tr-TR" dirty="0" smtClean="0"/>
          </a:p>
          <a:p>
            <a:pPr algn="just"/>
            <a:endParaRPr lang="tr-TR" dirty="0"/>
          </a:p>
        </p:txBody>
      </p:sp>
    </p:spTree>
    <p:extLst>
      <p:ext uri="{BB962C8B-B14F-4D97-AF65-F5344CB8AC3E}">
        <p14:creationId xmlns:p14="http://schemas.microsoft.com/office/powerpoint/2010/main" val="2141639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75520" y="620688"/>
            <a:ext cx="8568952" cy="5760640"/>
          </a:xfrm>
        </p:spPr>
        <p:txBody>
          <a:bodyPr>
            <a:normAutofit/>
          </a:bodyPr>
          <a:lstStyle/>
          <a:p>
            <a:pPr algn="just"/>
            <a:r>
              <a:rPr lang="tr-TR" dirty="0" smtClean="0"/>
              <a:t>Türkiye florası üzerine ilk çalışma Fransız botanikçisi </a:t>
            </a:r>
            <a:r>
              <a:rPr lang="tr-TR" b="1" dirty="0" err="1" smtClean="0">
                <a:solidFill>
                  <a:srgbClr val="7030A0"/>
                </a:solidFill>
              </a:rPr>
              <a:t>Tournefort</a:t>
            </a:r>
            <a:r>
              <a:rPr lang="tr-TR" dirty="0" smtClean="0"/>
              <a:t> tarafından 1700 yıllarında başlatılmıştır. </a:t>
            </a:r>
          </a:p>
          <a:p>
            <a:pPr algn="just">
              <a:buNone/>
            </a:pPr>
            <a:endParaRPr lang="tr-TR" dirty="0" smtClean="0"/>
          </a:p>
          <a:p>
            <a:pPr algn="just"/>
            <a:r>
              <a:rPr lang="tr-TR" b="1" dirty="0" err="1" smtClean="0"/>
              <a:t>Tournefort</a:t>
            </a:r>
            <a:r>
              <a:rPr lang="tr-TR" dirty="0" err="1" smtClean="0"/>
              <a:t>’un</a:t>
            </a:r>
            <a:r>
              <a:rPr lang="tr-TR" dirty="0" smtClean="0"/>
              <a:t> 1700-1702 yıllarında Kuzey Anadolu’da yaptığı gezileri takiben 1702’de </a:t>
            </a:r>
            <a:r>
              <a:rPr lang="tr-TR" b="1" dirty="0" err="1" smtClean="0">
                <a:solidFill>
                  <a:srgbClr val="7030A0"/>
                </a:solidFill>
              </a:rPr>
              <a:t>Scherard</a:t>
            </a:r>
            <a:r>
              <a:rPr lang="tr-TR" b="1" dirty="0" smtClean="0"/>
              <a:t> </a:t>
            </a:r>
            <a:r>
              <a:rPr lang="tr-TR" dirty="0" smtClean="0"/>
              <a:t>ve birkaç yıl sonra da </a:t>
            </a:r>
            <a:r>
              <a:rPr lang="tr-TR" b="1" dirty="0" err="1" smtClean="0">
                <a:solidFill>
                  <a:srgbClr val="7030A0"/>
                </a:solidFill>
              </a:rPr>
              <a:t>Buxboum</a:t>
            </a:r>
            <a:r>
              <a:rPr lang="tr-TR" dirty="0" smtClean="0"/>
              <a:t> gibi yabancı botanikçiler Anadolu ve çevresinde bitki toplamışlardır. </a:t>
            </a:r>
          </a:p>
          <a:p>
            <a:pPr algn="just">
              <a:buNone/>
            </a:pPr>
            <a:endParaRPr lang="tr-TR" dirty="0" smtClean="0"/>
          </a:p>
          <a:p>
            <a:pPr algn="just"/>
            <a:r>
              <a:rPr lang="tr-TR" dirty="0" smtClean="0"/>
              <a:t>1842 yılında </a:t>
            </a:r>
            <a:r>
              <a:rPr lang="tr-TR" dirty="0" err="1" smtClean="0"/>
              <a:t>Isviçreli</a:t>
            </a:r>
            <a:r>
              <a:rPr lang="tr-TR" dirty="0" smtClean="0"/>
              <a:t> botanikçi </a:t>
            </a:r>
            <a:r>
              <a:rPr lang="tr-TR" b="1" dirty="0" err="1" smtClean="0">
                <a:solidFill>
                  <a:srgbClr val="7030A0"/>
                </a:solidFill>
              </a:rPr>
              <a:t>Boissier</a:t>
            </a:r>
            <a:r>
              <a:rPr lang="tr-TR" dirty="0" err="1" smtClean="0"/>
              <a:t>’in</a:t>
            </a:r>
            <a:r>
              <a:rPr lang="tr-TR" dirty="0" smtClean="0"/>
              <a:t> Anadolu’da yaptığı geziler Türkiye florasının araştırılmasında bir başlangıç oluşturmuştur.</a:t>
            </a:r>
            <a:r>
              <a:rPr lang="tr-TR" b="1" dirty="0" smtClean="0"/>
              <a:t> </a:t>
            </a:r>
            <a:r>
              <a:rPr lang="tr-TR" b="1" dirty="0" err="1" smtClean="0"/>
              <a:t>Boissier</a:t>
            </a:r>
            <a:r>
              <a:rPr lang="tr-TR" dirty="0" smtClean="0"/>
              <a:t> 1867 ve 1888 yıllarında hazırladığı</a:t>
            </a:r>
            <a:r>
              <a:rPr lang="tr-TR" b="1" dirty="0" smtClean="0"/>
              <a:t> “</a:t>
            </a:r>
            <a:r>
              <a:rPr lang="tr-TR" b="1" dirty="0" smtClean="0">
                <a:solidFill>
                  <a:srgbClr val="7030A0"/>
                </a:solidFill>
              </a:rPr>
              <a:t>Flora </a:t>
            </a:r>
            <a:r>
              <a:rPr lang="tr-TR" b="1" dirty="0" err="1" smtClean="0">
                <a:solidFill>
                  <a:srgbClr val="7030A0"/>
                </a:solidFill>
              </a:rPr>
              <a:t>orientalis</a:t>
            </a:r>
            <a:r>
              <a:rPr lang="tr-TR" b="1" dirty="0" smtClean="0"/>
              <a:t>”</a:t>
            </a:r>
            <a:r>
              <a:rPr lang="tr-TR" dirty="0" smtClean="0"/>
              <a:t> adlı eserinde bu gezilerden toplanan ve çeşitli Avrupa ülkelerinin </a:t>
            </a:r>
            <a:r>
              <a:rPr lang="tr-TR" dirty="0" err="1" smtClean="0"/>
              <a:t>herbaryumlarında</a:t>
            </a:r>
            <a:r>
              <a:rPr lang="tr-TR" dirty="0" smtClean="0"/>
              <a:t> bulunan bitkileri toplu olarak yayınlamıştır. </a:t>
            </a:r>
          </a:p>
          <a:p>
            <a:pPr algn="just"/>
            <a:endParaRPr lang="tr-TR" dirty="0"/>
          </a:p>
        </p:txBody>
      </p:sp>
    </p:spTree>
    <p:extLst>
      <p:ext uri="{BB962C8B-B14F-4D97-AF65-F5344CB8AC3E}">
        <p14:creationId xmlns:p14="http://schemas.microsoft.com/office/powerpoint/2010/main" val="11793822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2351584" y="692696"/>
            <a:ext cx="7128792" cy="3024336"/>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2711624" y="4005064"/>
            <a:ext cx="6264696" cy="1944216"/>
          </a:xfrm>
          <a:prstGeom prst="rect">
            <a:avLst/>
          </a:prstGeom>
          <a:noFill/>
          <a:ln w="9525">
            <a:noFill/>
            <a:miter lim="800000"/>
            <a:headEnd/>
            <a:tailEnd/>
          </a:ln>
        </p:spPr>
      </p:pic>
    </p:spTree>
    <p:extLst>
      <p:ext uri="{BB962C8B-B14F-4D97-AF65-F5344CB8AC3E}">
        <p14:creationId xmlns:p14="http://schemas.microsoft.com/office/powerpoint/2010/main" val="17891212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47528" y="1124744"/>
            <a:ext cx="8363272" cy="4971256"/>
          </a:xfrm>
        </p:spPr>
        <p:txBody>
          <a:bodyPr>
            <a:normAutofit/>
          </a:bodyPr>
          <a:lstStyle/>
          <a:p>
            <a:pPr algn="just" hangingPunct="0"/>
            <a:r>
              <a:rPr lang="en-US" dirty="0" err="1" smtClean="0"/>
              <a:t>Yurdumuz</a:t>
            </a:r>
            <a:r>
              <a:rPr lang="en-US" dirty="0" smtClean="0"/>
              <a:t> </a:t>
            </a:r>
            <a:r>
              <a:rPr lang="en-US" dirty="0" err="1" smtClean="0"/>
              <a:t>bitkilerinin</a:t>
            </a:r>
            <a:r>
              <a:rPr lang="en-US" dirty="0" smtClean="0"/>
              <a:t> </a:t>
            </a:r>
            <a:r>
              <a:rPr lang="en-US" dirty="0" err="1" smtClean="0"/>
              <a:t>uluslararası</a:t>
            </a:r>
            <a:r>
              <a:rPr lang="en-US" dirty="0" smtClean="0"/>
              <a:t> </a:t>
            </a:r>
            <a:r>
              <a:rPr lang="en-US" dirty="0" err="1" smtClean="0"/>
              <a:t>tehlike</a:t>
            </a:r>
            <a:r>
              <a:rPr lang="en-US" dirty="0" smtClean="0"/>
              <a:t> </a:t>
            </a:r>
            <a:r>
              <a:rPr lang="en-US" dirty="0" err="1" smtClean="0"/>
              <a:t>kategorilerine</a:t>
            </a:r>
            <a:r>
              <a:rPr lang="en-US" dirty="0" smtClean="0"/>
              <a:t> </a:t>
            </a:r>
            <a:r>
              <a:rPr lang="en-US" dirty="0" err="1" smtClean="0"/>
              <a:t>göre</a:t>
            </a:r>
            <a:r>
              <a:rPr lang="en-US" dirty="0" smtClean="0"/>
              <a:t> (</a:t>
            </a:r>
            <a:r>
              <a:rPr lang="en-US" b="1" dirty="0" smtClean="0">
                <a:solidFill>
                  <a:srgbClr val="FF0000"/>
                </a:solidFill>
              </a:rPr>
              <a:t>IUCN</a:t>
            </a:r>
            <a:r>
              <a:rPr lang="en-US" dirty="0" smtClean="0"/>
              <a:t>) </a:t>
            </a:r>
            <a:r>
              <a:rPr lang="en-US" dirty="0" err="1" smtClean="0"/>
              <a:t>sınıflandırılmasını</a:t>
            </a:r>
            <a:r>
              <a:rPr lang="en-US" dirty="0" smtClean="0"/>
              <a:t> </a:t>
            </a:r>
            <a:r>
              <a:rPr lang="en-US" dirty="0" err="1" smtClean="0"/>
              <a:t>kapsayan</a:t>
            </a:r>
            <a:r>
              <a:rPr lang="en-US" dirty="0" smtClean="0"/>
              <a:t> Red Data Book 2000 </a:t>
            </a:r>
            <a:r>
              <a:rPr lang="en-US" dirty="0" err="1" smtClean="0"/>
              <a:t>yılında</a:t>
            </a:r>
            <a:r>
              <a:rPr lang="en-US" dirty="0" smtClean="0"/>
              <a:t> </a:t>
            </a:r>
            <a:r>
              <a:rPr lang="en-US" dirty="0" err="1" smtClean="0"/>
              <a:t>yayınlanmış</a:t>
            </a:r>
            <a:r>
              <a:rPr lang="en-US" dirty="0" smtClean="0"/>
              <a:t> </a:t>
            </a:r>
            <a:r>
              <a:rPr lang="en-US" dirty="0" err="1" smtClean="0"/>
              <a:t>olup</a:t>
            </a:r>
            <a:r>
              <a:rPr lang="en-US" dirty="0" smtClean="0"/>
              <a:t>, </a:t>
            </a:r>
            <a:r>
              <a:rPr lang="en-US" dirty="0" err="1" smtClean="0"/>
              <a:t>bu</a:t>
            </a:r>
            <a:r>
              <a:rPr lang="en-US" dirty="0" smtClean="0"/>
              <a:t> </a:t>
            </a:r>
            <a:r>
              <a:rPr lang="en-US" dirty="0" err="1" smtClean="0"/>
              <a:t>eserde</a:t>
            </a:r>
            <a:r>
              <a:rPr lang="en-US" dirty="0" smtClean="0"/>
              <a:t> 13 </a:t>
            </a:r>
            <a:r>
              <a:rPr lang="en-US" dirty="0" err="1" smtClean="0"/>
              <a:t>kadar</a:t>
            </a:r>
            <a:r>
              <a:rPr lang="en-US" dirty="0" smtClean="0"/>
              <a:t> </a:t>
            </a:r>
            <a:r>
              <a:rPr lang="en-US" dirty="0" err="1" smtClean="0"/>
              <a:t>bitki</a:t>
            </a:r>
            <a:r>
              <a:rPr lang="en-US" dirty="0" smtClean="0"/>
              <a:t> </a:t>
            </a:r>
            <a:r>
              <a:rPr lang="en-US" dirty="0" err="1" smtClean="0"/>
              <a:t>türünün</a:t>
            </a:r>
            <a:r>
              <a:rPr lang="en-US" dirty="0" smtClean="0"/>
              <a:t> </a:t>
            </a:r>
            <a:r>
              <a:rPr lang="en-US" dirty="0" err="1" smtClean="0"/>
              <a:t>geçen</a:t>
            </a:r>
            <a:r>
              <a:rPr lang="en-US" dirty="0" smtClean="0"/>
              <a:t> </a:t>
            </a:r>
            <a:r>
              <a:rPr lang="en-US" dirty="0" err="1" smtClean="0"/>
              <a:t>yüzyıl</a:t>
            </a:r>
            <a:r>
              <a:rPr lang="en-US" dirty="0" smtClean="0"/>
              <a:t> </a:t>
            </a:r>
            <a:r>
              <a:rPr lang="en-US" dirty="0" err="1" smtClean="0"/>
              <a:t>içinde</a:t>
            </a:r>
            <a:r>
              <a:rPr lang="en-US" dirty="0" smtClean="0"/>
              <a:t> </a:t>
            </a:r>
            <a:r>
              <a:rPr lang="en-US" dirty="0" err="1" smtClean="0"/>
              <a:t>toplandıkları</a:t>
            </a:r>
            <a:r>
              <a:rPr lang="en-US" dirty="0" smtClean="0"/>
              <a:t> </a:t>
            </a:r>
            <a:r>
              <a:rPr lang="en-US" dirty="0" err="1" smtClean="0"/>
              <a:t>halde</a:t>
            </a:r>
            <a:r>
              <a:rPr lang="en-US" dirty="0" smtClean="0"/>
              <a:t> </a:t>
            </a:r>
            <a:r>
              <a:rPr lang="en-US" dirty="0" err="1" smtClean="0"/>
              <a:t>zamanımızda</a:t>
            </a:r>
            <a:r>
              <a:rPr lang="en-US" dirty="0" smtClean="0"/>
              <a:t> </a:t>
            </a:r>
            <a:r>
              <a:rPr lang="en-US" dirty="0" err="1" smtClean="0"/>
              <a:t>yapılan</a:t>
            </a:r>
            <a:r>
              <a:rPr lang="en-US" dirty="0" smtClean="0"/>
              <a:t> </a:t>
            </a:r>
            <a:r>
              <a:rPr lang="en-US" dirty="0" err="1" smtClean="0"/>
              <a:t>araştırmalarla</a:t>
            </a:r>
            <a:r>
              <a:rPr lang="en-US" dirty="0" smtClean="0"/>
              <a:t> </a:t>
            </a:r>
            <a:r>
              <a:rPr lang="en-US" dirty="0" err="1" smtClean="0"/>
              <a:t>bir</a:t>
            </a:r>
            <a:r>
              <a:rPr lang="en-US" dirty="0" smtClean="0"/>
              <a:t> </a:t>
            </a:r>
            <a:r>
              <a:rPr lang="en-US" dirty="0" err="1" smtClean="0"/>
              <a:t>daha</a:t>
            </a:r>
            <a:r>
              <a:rPr lang="en-US" dirty="0" smtClean="0"/>
              <a:t> </a:t>
            </a:r>
            <a:r>
              <a:rPr lang="en-US" dirty="0" err="1" smtClean="0"/>
              <a:t>bulunamadıkları</a:t>
            </a:r>
            <a:r>
              <a:rPr lang="en-US" dirty="0" smtClean="0"/>
              <a:t> </a:t>
            </a:r>
            <a:r>
              <a:rPr lang="en-US" dirty="0" err="1" smtClean="0"/>
              <a:t>ve</a:t>
            </a:r>
            <a:r>
              <a:rPr lang="en-US" dirty="0" smtClean="0"/>
              <a:t> </a:t>
            </a:r>
            <a:r>
              <a:rPr lang="en-US" dirty="0" err="1" smtClean="0"/>
              <a:t>bu</a:t>
            </a:r>
            <a:r>
              <a:rPr lang="en-US" dirty="0" smtClean="0"/>
              <a:t> </a:t>
            </a:r>
            <a:r>
              <a:rPr lang="en-US" dirty="0" err="1" smtClean="0"/>
              <a:t>nedenle</a:t>
            </a:r>
            <a:r>
              <a:rPr lang="en-US" dirty="0" smtClean="0"/>
              <a:t> </a:t>
            </a:r>
            <a:r>
              <a:rPr lang="en-US" dirty="0" err="1" smtClean="0"/>
              <a:t>nesillerinin</a:t>
            </a:r>
            <a:r>
              <a:rPr lang="en-US" dirty="0" smtClean="0"/>
              <a:t> </a:t>
            </a:r>
            <a:r>
              <a:rPr lang="en-US" dirty="0" err="1" smtClean="0"/>
              <a:t>tükenmiş</a:t>
            </a:r>
            <a:r>
              <a:rPr lang="en-US" dirty="0" smtClean="0"/>
              <a:t> </a:t>
            </a:r>
            <a:r>
              <a:rPr lang="en-US" dirty="0" err="1" smtClean="0"/>
              <a:t>olabileceği</a:t>
            </a:r>
            <a:r>
              <a:rPr lang="en-US" dirty="0" smtClean="0"/>
              <a:t> </a:t>
            </a:r>
            <a:r>
              <a:rPr lang="en-US" dirty="0" err="1" smtClean="0"/>
              <a:t>belirtilmektedir</a:t>
            </a:r>
            <a:r>
              <a:rPr lang="en-US" dirty="0" smtClean="0"/>
              <a:t>. </a:t>
            </a:r>
            <a:endParaRPr lang="tr-TR" dirty="0" smtClean="0"/>
          </a:p>
          <a:p>
            <a:pPr algn="just" hangingPunct="0">
              <a:buNone/>
            </a:pPr>
            <a:endParaRPr lang="tr-TR" dirty="0" smtClean="0"/>
          </a:p>
          <a:p>
            <a:pPr algn="just"/>
            <a:endParaRPr lang="tr-TR" dirty="0"/>
          </a:p>
        </p:txBody>
      </p:sp>
    </p:spTree>
    <p:extLst>
      <p:ext uri="{BB962C8B-B14F-4D97-AF65-F5344CB8AC3E}">
        <p14:creationId xmlns:p14="http://schemas.microsoft.com/office/powerpoint/2010/main" val="2834526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1981200" y="692696"/>
            <a:ext cx="8229600" cy="1008112"/>
          </a:xfrm>
        </p:spPr>
        <p:txBody>
          <a:bodyPr>
            <a:noAutofit/>
          </a:bodyPr>
          <a:lstStyle/>
          <a:p>
            <a:pPr algn="ctr"/>
            <a:r>
              <a:rPr lang="en-US" sz="2400" dirty="0"/>
              <a:t>IUCN (Red Data Book) </a:t>
            </a:r>
            <a:r>
              <a:rPr lang="en-US" sz="2400" dirty="0" err="1"/>
              <a:t>kategorileri</a:t>
            </a:r>
            <a:r>
              <a:rPr lang="en-US" sz="2400" dirty="0"/>
              <a:t> </a:t>
            </a:r>
            <a:r>
              <a:rPr lang="en-US" sz="2400" dirty="0" err="1"/>
              <a:t>açısından</a:t>
            </a:r>
            <a:r>
              <a:rPr lang="en-US" sz="2400" dirty="0"/>
              <a:t> </a:t>
            </a:r>
            <a:r>
              <a:rPr lang="en-US" sz="2400" dirty="0" err="1"/>
              <a:t>ülkemiz</a:t>
            </a:r>
            <a:r>
              <a:rPr lang="en-US" sz="2400" dirty="0"/>
              <a:t> </a:t>
            </a:r>
            <a:r>
              <a:rPr lang="en-US" sz="2400" dirty="0" err="1"/>
              <a:t>bitkilerinin</a:t>
            </a:r>
            <a:r>
              <a:rPr lang="en-US" sz="2400" dirty="0"/>
              <a:t> </a:t>
            </a:r>
            <a:r>
              <a:rPr lang="en-US" sz="2400" dirty="0" err="1"/>
              <a:t>durumu</a:t>
            </a:r>
            <a:r>
              <a:rPr lang="en-US" sz="2400" dirty="0"/>
              <a:t> </a:t>
            </a:r>
            <a:r>
              <a:rPr lang="en-US" sz="2400" dirty="0" err="1"/>
              <a:t>aşağıdaki</a:t>
            </a:r>
            <a:r>
              <a:rPr lang="en-US" sz="2400" dirty="0"/>
              <a:t> </a:t>
            </a:r>
            <a:r>
              <a:rPr lang="en-US" sz="2400" dirty="0" err="1"/>
              <a:t>tabloda</a:t>
            </a:r>
            <a:r>
              <a:rPr lang="en-US" sz="2400" dirty="0"/>
              <a:t> </a:t>
            </a:r>
            <a:r>
              <a:rPr lang="en-US" sz="2400" dirty="0" err="1"/>
              <a:t>özetlenmiştir</a:t>
            </a:r>
            <a:r>
              <a:rPr lang="en-US" sz="2400" dirty="0"/>
              <a:t> (</a:t>
            </a:r>
            <a:r>
              <a:rPr lang="en-US" sz="2400" dirty="0" err="1"/>
              <a:t>Ekim</a:t>
            </a:r>
            <a:r>
              <a:rPr lang="en-US" sz="2400" dirty="0"/>
              <a:t> </a:t>
            </a:r>
            <a:r>
              <a:rPr lang="en-US" sz="2400" dirty="0" err="1"/>
              <a:t>ve</a:t>
            </a:r>
            <a:r>
              <a:rPr lang="en-US" sz="2400" dirty="0"/>
              <a:t> ark. 2000).</a:t>
            </a:r>
            <a:endParaRPr lang="tr-TR" sz="2400"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2135560" y="2708920"/>
            <a:ext cx="7776864" cy="2160240"/>
          </a:xfrm>
          <a:prstGeom prst="rect">
            <a:avLst/>
          </a:prstGeom>
          <a:noFill/>
          <a:ln w="9525">
            <a:noFill/>
            <a:miter lim="800000"/>
            <a:headEnd/>
            <a:tailEnd/>
          </a:ln>
        </p:spPr>
      </p:pic>
    </p:spTree>
    <p:extLst>
      <p:ext uri="{BB962C8B-B14F-4D97-AF65-F5344CB8AC3E}">
        <p14:creationId xmlns:p14="http://schemas.microsoft.com/office/powerpoint/2010/main" val="40196776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81200" y="836712"/>
            <a:ext cx="8229600" cy="5616624"/>
          </a:xfrm>
        </p:spPr>
        <p:txBody>
          <a:bodyPr>
            <a:normAutofit/>
          </a:bodyPr>
          <a:lstStyle/>
          <a:p>
            <a:pPr algn="ctr" hangingPunct="0">
              <a:buNone/>
            </a:pPr>
            <a:r>
              <a:rPr lang="tr-TR" b="1" dirty="0" smtClean="0">
                <a:solidFill>
                  <a:srgbClr val="7030A0"/>
                </a:solidFill>
              </a:rPr>
              <a:t>2. TÜRKİYE’DE FARKLI HABİTATLAR İÇİN KARAKTERİSTİK BİTKİLER</a:t>
            </a:r>
          </a:p>
          <a:p>
            <a:pPr hangingPunct="0">
              <a:buNone/>
            </a:pPr>
            <a:endParaRPr lang="tr-TR" b="1" dirty="0" smtClean="0"/>
          </a:p>
          <a:p>
            <a:pPr algn="just" hangingPunct="0"/>
            <a:r>
              <a:rPr lang="tr-TR" dirty="0" smtClean="0"/>
              <a:t>Ülkemizin sahip olduğu </a:t>
            </a:r>
            <a:r>
              <a:rPr lang="tr-TR" dirty="0" err="1" smtClean="0"/>
              <a:t>floristik</a:t>
            </a:r>
            <a:r>
              <a:rPr lang="tr-TR" dirty="0" smtClean="0"/>
              <a:t> zenginliğin temelini habitat çeşitliliği oluşturmaktadır. Bu nedenle ÇED çalışması yapacaklara faydalı olabileceği düşünülerek ülkemizdeki başlıca habitatlara ait karakteristik bitkilerin verilmesi uygun görülmüştür.</a:t>
            </a:r>
          </a:p>
          <a:p>
            <a:pPr algn="just" hangingPunct="0"/>
            <a:endParaRPr lang="tr-TR" dirty="0" smtClean="0"/>
          </a:p>
          <a:p>
            <a:pPr algn="just" hangingPunct="0"/>
            <a:r>
              <a:rPr lang="tr-TR" dirty="0" smtClean="0"/>
              <a:t>Bu liste belirtilen habitatlarda bulunması muhtemel bitkilerden oluşmaktadır. </a:t>
            </a:r>
            <a:endParaRPr lang="tr-TR" b="1" dirty="0" smtClean="0"/>
          </a:p>
          <a:p>
            <a:endParaRPr lang="tr-TR" dirty="0"/>
          </a:p>
        </p:txBody>
      </p:sp>
    </p:spTree>
    <p:extLst>
      <p:ext uri="{BB962C8B-B14F-4D97-AF65-F5344CB8AC3E}">
        <p14:creationId xmlns:p14="http://schemas.microsoft.com/office/powerpoint/2010/main" val="31577994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81200" y="188640"/>
            <a:ext cx="8435280" cy="6264696"/>
          </a:xfrm>
        </p:spPr>
        <p:txBody>
          <a:bodyPr>
            <a:normAutofit fontScale="70000" lnSpcReduction="20000"/>
          </a:bodyPr>
          <a:lstStyle/>
          <a:p>
            <a:pPr hangingPunct="0">
              <a:buNone/>
            </a:pPr>
            <a:r>
              <a:rPr lang="tr-TR" dirty="0" smtClean="0"/>
              <a:t> </a:t>
            </a:r>
          </a:p>
          <a:p>
            <a:pPr hangingPunct="0">
              <a:buNone/>
            </a:pPr>
            <a:r>
              <a:rPr lang="de-DE" b="1" dirty="0" smtClean="0">
                <a:solidFill>
                  <a:srgbClr val="7030A0"/>
                </a:solidFill>
              </a:rPr>
              <a:t>2. 1. SUCUL HAB</a:t>
            </a:r>
            <a:r>
              <a:rPr lang="tr-TR" b="1" dirty="0" smtClean="0">
                <a:solidFill>
                  <a:srgbClr val="7030A0"/>
                </a:solidFill>
              </a:rPr>
              <a:t>İ</a:t>
            </a:r>
            <a:r>
              <a:rPr lang="de-DE" b="1" dirty="0" smtClean="0">
                <a:solidFill>
                  <a:srgbClr val="7030A0"/>
                </a:solidFill>
              </a:rPr>
              <a:t>TATLARIN KARAKTER</a:t>
            </a:r>
            <a:r>
              <a:rPr lang="tr-TR" b="1" dirty="0" smtClean="0">
                <a:solidFill>
                  <a:srgbClr val="7030A0"/>
                </a:solidFill>
              </a:rPr>
              <a:t>İ</a:t>
            </a:r>
            <a:r>
              <a:rPr lang="de-DE" b="1" dirty="0" smtClean="0">
                <a:solidFill>
                  <a:srgbClr val="7030A0"/>
                </a:solidFill>
              </a:rPr>
              <a:t>ST</a:t>
            </a:r>
            <a:r>
              <a:rPr lang="tr-TR" b="1" dirty="0" smtClean="0">
                <a:solidFill>
                  <a:srgbClr val="7030A0"/>
                </a:solidFill>
              </a:rPr>
              <a:t>İ</a:t>
            </a:r>
            <a:r>
              <a:rPr lang="de-DE" b="1" dirty="0" smtClean="0">
                <a:solidFill>
                  <a:srgbClr val="7030A0"/>
                </a:solidFill>
              </a:rPr>
              <a:t>K B</a:t>
            </a:r>
            <a:r>
              <a:rPr lang="tr-TR" b="1" dirty="0" smtClean="0">
                <a:solidFill>
                  <a:srgbClr val="7030A0"/>
                </a:solidFill>
              </a:rPr>
              <a:t>İ</a:t>
            </a:r>
            <a:r>
              <a:rPr lang="de-DE" b="1" dirty="0" smtClean="0">
                <a:solidFill>
                  <a:srgbClr val="7030A0"/>
                </a:solidFill>
              </a:rPr>
              <a:t>TK</a:t>
            </a:r>
            <a:r>
              <a:rPr lang="tr-TR" b="1" dirty="0" smtClean="0">
                <a:solidFill>
                  <a:srgbClr val="7030A0"/>
                </a:solidFill>
              </a:rPr>
              <a:t>İ</a:t>
            </a:r>
            <a:r>
              <a:rPr lang="de-DE" b="1" dirty="0" smtClean="0">
                <a:solidFill>
                  <a:srgbClr val="7030A0"/>
                </a:solidFill>
              </a:rPr>
              <a:t>LER</a:t>
            </a:r>
            <a:r>
              <a:rPr lang="tr-TR" b="1" dirty="0" smtClean="0">
                <a:solidFill>
                  <a:srgbClr val="7030A0"/>
                </a:solidFill>
              </a:rPr>
              <a:t>İ</a:t>
            </a:r>
            <a:endParaRPr lang="tr-TR" dirty="0" smtClean="0">
              <a:solidFill>
                <a:srgbClr val="7030A0"/>
              </a:solidFill>
            </a:endParaRPr>
          </a:p>
          <a:p>
            <a:pPr hangingPunct="0">
              <a:buNone/>
            </a:pPr>
            <a:r>
              <a:rPr lang="de-DE" b="1" dirty="0" smtClean="0">
                <a:solidFill>
                  <a:srgbClr val="7030A0"/>
                </a:solidFill>
              </a:rPr>
              <a:t>	</a:t>
            </a:r>
            <a:endParaRPr lang="tr-TR" dirty="0" smtClean="0">
              <a:solidFill>
                <a:srgbClr val="7030A0"/>
              </a:solidFill>
            </a:endParaRPr>
          </a:p>
          <a:p>
            <a:pPr hangingPunct="0">
              <a:buNone/>
            </a:pPr>
            <a:r>
              <a:rPr lang="de-DE" b="1" dirty="0" smtClean="0">
                <a:solidFill>
                  <a:srgbClr val="7030A0"/>
                </a:solidFill>
              </a:rPr>
              <a:t>2.1.1. TUZLU SU HAB</a:t>
            </a:r>
            <a:r>
              <a:rPr lang="tr-TR" b="1" dirty="0" smtClean="0">
                <a:solidFill>
                  <a:srgbClr val="7030A0"/>
                </a:solidFill>
              </a:rPr>
              <a:t>İ</a:t>
            </a:r>
            <a:r>
              <a:rPr lang="de-DE" b="1" dirty="0" smtClean="0">
                <a:solidFill>
                  <a:srgbClr val="7030A0"/>
                </a:solidFill>
              </a:rPr>
              <a:t>TATLARININ KARAKTER</a:t>
            </a:r>
            <a:r>
              <a:rPr lang="tr-TR" b="1" dirty="0" smtClean="0">
                <a:solidFill>
                  <a:srgbClr val="7030A0"/>
                </a:solidFill>
              </a:rPr>
              <a:t>İ</a:t>
            </a:r>
            <a:r>
              <a:rPr lang="de-DE" b="1" dirty="0" smtClean="0">
                <a:solidFill>
                  <a:srgbClr val="7030A0"/>
                </a:solidFill>
              </a:rPr>
              <a:t>ST</a:t>
            </a:r>
            <a:r>
              <a:rPr lang="tr-TR" b="1" dirty="0" smtClean="0">
                <a:solidFill>
                  <a:srgbClr val="7030A0"/>
                </a:solidFill>
              </a:rPr>
              <a:t>İ</a:t>
            </a:r>
            <a:r>
              <a:rPr lang="de-DE" b="1" dirty="0" smtClean="0">
                <a:solidFill>
                  <a:srgbClr val="7030A0"/>
                </a:solidFill>
              </a:rPr>
              <a:t>K B</a:t>
            </a:r>
            <a:r>
              <a:rPr lang="tr-TR" b="1" dirty="0" smtClean="0">
                <a:solidFill>
                  <a:srgbClr val="7030A0"/>
                </a:solidFill>
              </a:rPr>
              <a:t>İ</a:t>
            </a:r>
            <a:r>
              <a:rPr lang="de-DE" b="1" dirty="0" smtClean="0">
                <a:solidFill>
                  <a:srgbClr val="7030A0"/>
                </a:solidFill>
              </a:rPr>
              <a:t>TK</a:t>
            </a:r>
            <a:r>
              <a:rPr lang="tr-TR" b="1" dirty="0" smtClean="0">
                <a:solidFill>
                  <a:srgbClr val="7030A0"/>
                </a:solidFill>
              </a:rPr>
              <a:t>İ</a:t>
            </a:r>
            <a:r>
              <a:rPr lang="de-DE" b="1" dirty="0" smtClean="0">
                <a:solidFill>
                  <a:srgbClr val="7030A0"/>
                </a:solidFill>
              </a:rPr>
              <a:t>LER</a:t>
            </a:r>
            <a:r>
              <a:rPr lang="tr-TR" b="1" dirty="0" smtClean="0">
                <a:solidFill>
                  <a:srgbClr val="7030A0"/>
                </a:solidFill>
              </a:rPr>
              <a:t>İ</a:t>
            </a:r>
            <a:endParaRPr lang="tr-TR" dirty="0" smtClean="0">
              <a:solidFill>
                <a:srgbClr val="7030A0"/>
              </a:solidFill>
            </a:endParaRPr>
          </a:p>
          <a:p>
            <a:pPr hangingPunct="0">
              <a:buNone/>
            </a:pPr>
            <a:endParaRPr lang="tr-TR" dirty="0" smtClean="0">
              <a:solidFill>
                <a:srgbClr val="7030A0"/>
              </a:solidFill>
            </a:endParaRPr>
          </a:p>
          <a:p>
            <a:pPr hangingPunct="0">
              <a:buNone/>
            </a:pPr>
            <a:r>
              <a:rPr lang="de-DE" b="1" dirty="0" smtClean="0">
                <a:solidFill>
                  <a:srgbClr val="002060"/>
                </a:solidFill>
              </a:rPr>
              <a:t>2.1.1.1. </a:t>
            </a:r>
            <a:r>
              <a:rPr lang="de-DE" b="1" dirty="0" err="1" smtClean="0">
                <a:solidFill>
                  <a:srgbClr val="002060"/>
                </a:solidFill>
              </a:rPr>
              <a:t>Kumul</a:t>
            </a:r>
            <a:r>
              <a:rPr lang="de-DE" b="1" dirty="0" smtClean="0">
                <a:solidFill>
                  <a:srgbClr val="002060"/>
                </a:solidFill>
              </a:rPr>
              <a:t> </a:t>
            </a:r>
            <a:r>
              <a:rPr lang="de-DE" b="1" dirty="0" err="1" smtClean="0">
                <a:solidFill>
                  <a:srgbClr val="002060"/>
                </a:solidFill>
              </a:rPr>
              <a:t>Habitatlarının</a:t>
            </a:r>
            <a:r>
              <a:rPr lang="de-DE" b="1" dirty="0" smtClean="0">
                <a:solidFill>
                  <a:srgbClr val="002060"/>
                </a:solidFill>
              </a:rPr>
              <a:t> </a:t>
            </a:r>
            <a:r>
              <a:rPr lang="de-DE" b="1" dirty="0" err="1" smtClean="0">
                <a:solidFill>
                  <a:srgbClr val="002060"/>
                </a:solidFill>
              </a:rPr>
              <a:t>Karakteristik</a:t>
            </a:r>
            <a:r>
              <a:rPr lang="de-DE" b="1" dirty="0" smtClean="0">
                <a:solidFill>
                  <a:srgbClr val="002060"/>
                </a:solidFill>
              </a:rPr>
              <a:t> </a:t>
            </a:r>
            <a:r>
              <a:rPr lang="de-DE" b="1" dirty="0" err="1" smtClean="0">
                <a:solidFill>
                  <a:srgbClr val="002060"/>
                </a:solidFill>
              </a:rPr>
              <a:t>Bitkileri</a:t>
            </a:r>
            <a:endParaRPr lang="tr-TR" b="1" dirty="0" smtClean="0">
              <a:solidFill>
                <a:srgbClr val="002060"/>
              </a:solidFill>
            </a:endParaRPr>
          </a:p>
          <a:p>
            <a:pPr hangingPunct="0">
              <a:buNone/>
            </a:pPr>
            <a:endParaRPr lang="tr-TR" dirty="0" smtClean="0"/>
          </a:p>
          <a:p>
            <a:pPr hangingPunct="0"/>
            <a:r>
              <a:rPr lang="tr-TR" i="1" dirty="0" err="1" smtClean="0"/>
              <a:t>Spergularia</a:t>
            </a:r>
            <a:r>
              <a:rPr lang="tr-TR" i="1" dirty="0" smtClean="0"/>
              <a:t> marina</a:t>
            </a:r>
            <a:r>
              <a:rPr lang="tr-TR" dirty="0" smtClean="0"/>
              <a:t> (L.) </a:t>
            </a:r>
            <a:r>
              <a:rPr lang="tr-TR" dirty="0" err="1" smtClean="0"/>
              <a:t>Gris</a:t>
            </a:r>
            <a:r>
              <a:rPr lang="tr-TR" dirty="0" smtClean="0"/>
              <a:t>, deniz seviyesi yakını</a:t>
            </a:r>
            <a:endParaRPr lang="tr-TR" b="1" dirty="0" smtClean="0"/>
          </a:p>
          <a:p>
            <a:pPr hangingPunct="0"/>
            <a:r>
              <a:rPr lang="tr-TR" i="1" dirty="0" err="1" smtClean="0"/>
              <a:t>Polygonum</a:t>
            </a:r>
            <a:r>
              <a:rPr lang="tr-TR" i="1" dirty="0" smtClean="0"/>
              <a:t> </a:t>
            </a:r>
            <a:r>
              <a:rPr lang="tr-TR" i="1" dirty="0" err="1" smtClean="0"/>
              <a:t>maritimum</a:t>
            </a:r>
            <a:r>
              <a:rPr lang="tr-TR" dirty="0" smtClean="0"/>
              <a:t> L., deniz seviyesi yakını</a:t>
            </a:r>
          </a:p>
          <a:p>
            <a:pPr hangingPunct="0"/>
            <a:r>
              <a:rPr lang="en-US" i="1" dirty="0" err="1" smtClean="0"/>
              <a:t>Salsola</a:t>
            </a:r>
            <a:r>
              <a:rPr lang="en-US" i="1" dirty="0" smtClean="0"/>
              <a:t> soda</a:t>
            </a:r>
            <a:r>
              <a:rPr lang="en-US" dirty="0" smtClean="0"/>
              <a:t> L., </a:t>
            </a:r>
            <a:r>
              <a:rPr lang="en-US" dirty="0" err="1" smtClean="0"/>
              <a:t>deniz</a:t>
            </a:r>
            <a:r>
              <a:rPr lang="en-US" dirty="0" smtClean="0"/>
              <a:t> </a:t>
            </a:r>
            <a:r>
              <a:rPr lang="en-US" dirty="0" err="1" smtClean="0"/>
              <a:t>seviyesi</a:t>
            </a:r>
            <a:r>
              <a:rPr lang="en-US" dirty="0" smtClean="0"/>
              <a:t> </a:t>
            </a:r>
            <a:r>
              <a:rPr lang="en-US" dirty="0" err="1" smtClean="0"/>
              <a:t>yakını</a:t>
            </a:r>
            <a:endParaRPr lang="tr-TR" dirty="0" smtClean="0"/>
          </a:p>
          <a:p>
            <a:pPr hangingPunct="0"/>
            <a:r>
              <a:rPr lang="en-US" i="1" dirty="0" err="1" smtClean="0"/>
              <a:t>Medicago</a:t>
            </a:r>
            <a:r>
              <a:rPr lang="en-US" i="1" dirty="0" smtClean="0"/>
              <a:t> marina</a:t>
            </a:r>
            <a:r>
              <a:rPr lang="en-US" dirty="0" smtClean="0"/>
              <a:t> L.</a:t>
            </a:r>
            <a:endParaRPr lang="tr-TR" dirty="0" smtClean="0"/>
          </a:p>
          <a:p>
            <a:pPr hangingPunct="0"/>
            <a:r>
              <a:rPr lang="en-US" i="1" dirty="0" err="1" smtClean="0"/>
              <a:t>Ruppia</a:t>
            </a:r>
            <a:r>
              <a:rPr lang="en-US" i="1" dirty="0" smtClean="0"/>
              <a:t> </a:t>
            </a:r>
            <a:r>
              <a:rPr lang="en-US" i="1" dirty="0" err="1" smtClean="0"/>
              <a:t>maritima</a:t>
            </a:r>
            <a:r>
              <a:rPr lang="en-US" dirty="0" smtClean="0"/>
              <a:t> L., 0-5 m </a:t>
            </a:r>
            <a:r>
              <a:rPr lang="en-US" dirty="0" err="1" smtClean="0"/>
              <a:t>arası</a:t>
            </a:r>
            <a:endParaRPr lang="tr-TR" dirty="0" smtClean="0"/>
          </a:p>
          <a:p>
            <a:pPr hangingPunct="0"/>
            <a:r>
              <a:rPr lang="fr-FR" i="1" dirty="0" err="1" smtClean="0"/>
              <a:t>Ruppia</a:t>
            </a:r>
            <a:r>
              <a:rPr lang="fr-FR" i="1" dirty="0" smtClean="0"/>
              <a:t> </a:t>
            </a:r>
            <a:r>
              <a:rPr lang="fr-FR" i="1" dirty="0" err="1" smtClean="0"/>
              <a:t>cirrhosa</a:t>
            </a:r>
            <a:r>
              <a:rPr lang="fr-FR" dirty="0" smtClean="0"/>
              <a:t> (</a:t>
            </a:r>
            <a:r>
              <a:rPr lang="fr-FR" dirty="0" err="1" smtClean="0"/>
              <a:t>Petagna</a:t>
            </a:r>
            <a:r>
              <a:rPr lang="fr-FR" dirty="0" smtClean="0"/>
              <a:t>) Grande, 0 m.</a:t>
            </a:r>
            <a:endParaRPr lang="tr-TR" dirty="0" smtClean="0"/>
          </a:p>
          <a:p>
            <a:pPr hangingPunct="0"/>
            <a:r>
              <a:rPr lang="en-US" i="1" dirty="0" err="1" smtClean="0"/>
              <a:t>Zostera</a:t>
            </a:r>
            <a:r>
              <a:rPr lang="en-US" i="1" dirty="0" smtClean="0"/>
              <a:t> marina</a:t>
            </a:r>
            <a:r>
              <a:rPr lang="en-US" dirty="0" smtClean="0"/>
              <a:t> L., 0 m.</a:t>
            </a:r>
            <a:endParaRPr lang="tr-TR" dirty="0" smtClean="0"/>
          </a:p>
          <a:p>
            <a:pPr hangingPunct="0"/>
            <a:r>
              <a:rPr lang="en-US" i="1" dirty="0" err="1" smtClean="0"/>
              <a:t>Elymus</a:t>
            </a:r>
            <a:r>
              <a:rPr lang="en-US" i="1" dirty="0" smtClean="0"/>
              <a:t> </a:t>
            </a:r>
            <a:r>
              <a:rPr lang="en-US" i="1" dirty="0" err="1" smtClean="0"/>
              <a:t>elongatus</a:t>
            </a:r>
            <a:r>
              <a:rPr lang="en-US" dirty="0" smtClean="0"/>
              <a:t> (Host) </a:t>
            </a:r>
            <a:r>
              <a:rPr lang="en-US" dirty="0" err="1" smtClean="0"/>
              <a:t>Runemark</a:t>
            </a:r>
            <a:r>
              <a:rPr lang="en-US" dirty="0" smtClean="0"/>
              <a:t> subsp. </a:t>
            </a:r>
            <a:r>
              <a:rPr lang="en-US" i="1" dirty="0" err="1" smtClean="0"/>
              <a:t>elongatus</a:t>
            </a:r>
            <a:r>
              <a:rPr lang="en-US" dirty="0" smtClean="0"/>
              <a:t>, 0-100 m.</a:t>
            </a:r>
            <a:endParaRPr lang="tr-TR" dirty="0" smtClean="0"/>
          </a:p>
          <a:p>
            <a:pPr hangingPunct="0"/>
            <a:r>
              <a:rPr lang="en-US" i="1" dirty="0" err="1" smtClean="0"/>
              <a:t>Elymus</a:t>
            </a:r>
            <a:r>
              <a:rPr lang="en-US" i="1" dirty="0" smtClean="0"/>
              <a:t> </a:t>
            </a:r>
            <a:r>
              <a:rPr lang="en-US" i="1" dirty="0" err="1" smtClean="0"/>
              <a:t>farctus</a:t>
            </a:r>
            <a:r>
              <a:rPr lang="en-US" dirty="0" smtClean="0"/>
              <a:t> (Vin.) </a:t>
            </a:r>
            <a:r>
              <a:rPr lang="en-US" dirty="0" err="1" smtClean="0"/>
              <a:t>Runemark</a:t>
            </a:r>
            <a:r>
              <a:rPr lang="en-US" dirty="0" smtClean="0"/>
              <a:t> ex </a:t>
            </a:r>
            <a:r>
              <a:rPr lang="en-US" dirty="0" err="1" smtClean="0"/>
              <a:t>Melderis</a:t>
            </a:r>
            <a:endParaRPr lang="tr-TR" dirty="0" smtClean="0"/>
          </a:p>
          <a:p>
            <a:pPr hangingPunct="0"/>
            <a:r>
              <a:rPr lang="en-US" i="1" dirty="0" err="1" smtClean="0"/>
              <a:t>Hordeum</a:t>
            </a:r>
            <a:r>
              <a:rPr lang="en-US" i="1" dirty="0" smtClean="0"/>
              <a:t> </a:t>
            </a:r>
            <a:r>
              <a:rPr lang="en-US" i="1" dirty="0" err="1" smtClean="0"/>
              <a:t>marinum</a:t>
            </a:r>
            <a:r>
              <a:rPr lang="en-US" dirty="0" smtClean="0"/>
              <a:t> Hudson</a:t>
            </a:r>
            <a:endParaRPr lang="tr-TR" dirty="0" smtClean="0"/>
          </a:p>
          <a:p>
            <a:pPr hangingPunct="0"/>
            <a:r>
              <a:rPr lang="en-US" i="1" dirty="0" err="1" smtClean="0"/>
              <a:t>Parapholis</a:t>
            </a:r>
            <a:r>
              <a:rPr lang="en-US" i="1" dirty="0" smtClean="0"/>
              <a:t> </a:t>
            </a:r>
            <a:r>
              <a:rPr lang="en-US" i="1" dirty="0" err="1" smtClean="0"/>
              <a:t>incurva</a:t>
            </a:r>
            <a:r>
              <a:rPr lang="en-US" dirty="0" smtClean="0"/>
              <a:t> (L.) C.E. Hubbard, 1-100 m.</a:t>
            </a:r>
            <a:endParaRPr lang="tr-TR" dirty="0" smtClean="0"/>
          </a:p>
          <a:p>
            <a:endParaRPr lang="tr-TR" dirty="0"/>
          </a:p>
        </p:txBody>
      </p:sp>
    </p:spTree>
    <p:extLst>
      <p:ext uri="{BB962C8B-B14F-4D97-AF65-F5344CB8AC3E}">
        <p14:creationId xmlns:p14="http://schemas.microsoft.com/office/powerpoint/2010/main" val="27967401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19536" y="476672"/>
            <a:ext cx="8229600" cy="5760640"/>
          </a:xfrm>
        </p:spPr>
        <p:txBody>
          <a:bodyPr>
            <a:normAutofit fontScale="92500" lnSpcReduction="20000"/>
          </a:bodyPr>
          <a:lstStyle/>
          <a:p>
            <a:pPr algn="ctr" hangingPunct="0">
              <a:buNone/>
            </a:pPr>
            <a:r>
              <a:rPr lang="en-US" b="1" dirty="0" err="1" smtClean="0">
                <a:solidFill>
                  <a:srgbClr val="7030A0"/>
                </a:solidFill>
              </a:rPr>
              <a:t>Akdeniz</a:t>
            </a:r>
            <a:r>
              <a:rPr lang="en-US" b="1" dirty="0" smtClean="0">
                <a:solidFill>
                  <a:srgbClr val="7030A0"/>
                </a:solidFill>
              </a:rPr>
              <a:t> </a:t>
            </a:r>
            <a:r>
              <a:rPr lang="en-US" b="1" dirty="0" err="1" smtClean="0">
                <a:solidFill>
                  <a:srgbClr val="7030A0"/>
                </a:solidFill>
              </a:rPr>
              <a:t>elementi</a:t>
            </a:r>
            <a:r>
              <a:rPr lang="en-US" b="1" dirty="0" smtClean="0">
                <a:solidFill>
                  <a:srgbClr val="7030A0"/>
                </a:solidFill>
              </a:rPr>
              <a:t> </a:t>
            </a:r>
            <a:r>
              <a:rPr lang="en-US" b="1" dirty="0" err="1" smtClean="0">
                <a:solidFill>
                  <a:srgbClr val="7030A0"/>
                </a:solidFill>
              </a:rPr>
              <a:t>olan</a:t>
            </a:r>
            <a:r>
              <a:rPr lang="en-US" b="1" dirty="0" smtClean="0">
                <a:solidFill>
                  <a:srgbClr val="7030A0"/>
                </a:solidFill>
              </a:rPr>
              <a:t> </a:t>
            </a:r>
            <a:r>
              <a:rPr lang="en-US" b="1" dirty="0" err="1" smtClean="0">
                <a:solidFill>
                  <a:srgbClr val="7030A0"/>
                </a:solidFill>
              </a:rPr>
              <a:t>karakteristik</a:t>
            </a:r>
            <a:r>
              <a:rPr lang="en-US" b="1" dirty="0" smtClean="0">
                <a:solidFill>
                  <a:srgbClr val="7030A0"/>
                </a:solidFill>
              </a:rPr>
              <a:t> </a:t>
            </a:r>
            <a:r>
              <a:rPr lang="en-US" b="1" dirty="0" err="1" smtClean="0">
                <a:solidFill>
                  <a:srgbClr val="7030A0"/>
                </a:solidFill>
              </a:rPr>
              <a:t>bitkiler</a:t>
            </a:r>
            <a:endParaRPr lang="tr-TR" b="1" dirty="0" smtClean="0">
              <a:solidFill>
                <a:srgbClr val="7030A0"/>
              </a:solidFill>
            </a:endParaRPr>
          </a:p>
          <a:p>
            <a:pPr hangingPunct="0">
              <a:buNone/>
            </a:pPr>
            <a:endParaRPr lang="tr-TR" dirty="0" smtClean="0"/>
          </a:p>
          <a:p>
            <a:pPr hangingPunct="0"/>
            <a:r>
              <a:rPr lang="en-US" i="1" dirty="0" err="1" smtClean="0"/>
              <a:t>Centaurea</a:t>
            </a:r>
            <a:r>
              <a:rPr lang="en-US" i="1" dirty="0" smtClean="0"/>
              <a:t> </a:t>
            </a:r>
            <a:r>
              <a:rPr lang="en-US" i="1" dirty="0" err="1" smtClean="0"/>
              <a:t>spinosa</a:t>
            </a:r>
            <a:r>
              <a:rPr lang="en-US" dirty="0" smtClean="0"/>
              <a:t> L. var</a:t>
            </a:r>
            <a:r>
              <a:rPr lang="en-US" i="1" dirty="0" smtClean="0"/>
              <a:t>. </a:t>
            </a:r>
            <a:r>
              <a:rPr lang="en-US" i="1" dirty="0" err="1" smtClean="0"/>
              <a:t>spinosa</a:t>
            </a:r>
            <a:r>
              <a:rPr lang="en-US" dirty="0" smtClean="0"/>
              <a:t>, </a:t>
            </a:r>
            <a:r>
              <a:rPr lang="en-US" dirty="0" err="1" smtClean="0"/>
              <a:t>deniz</a:t>
            </a:r>
            <a:r>
              <a:rPr lang="en-US" dirty="0" smtClean="0"/>
              <a:t> </a:t>
            </a:r>
            <a:r>
              <a:rPr lang="en-US" dirty="0" err="1" smtClean="0"/>
              <a:t>seviyesi</a:t>
            </a:r>
            <a:r>
              <a:rPr lang="en-US" dirty="0" smtClean="0"/>
              <a:t> </a:t>
            </a:r>
            <a:r>
              <a:rPr lang="en-US" dirty="0" err="1" smtClean="0"/>
              <a:t>yakını</a:t>
            </a:r>
            <a:r>
              <a:rPr lang="en-US" dirty="0" smtClean="0"/>
              <a:t>, </a:t>
            </a:r>
            <a:r>
              <a:rPr lang="en-US" dirty="0" err="1" smtClean="0"/>
              <a:t>Doğu</a:t>
            </a:r>
            <a:r>
              <a:rPr lang="en-US" dirty="0" smtClean="0"/>
              <a:t> </a:t>
            </a:r>
            <a:r>
              <a:rPr lang="en-US" dirty="0" err="1" smtClean="0"/>
              <a:t>Akdeniz</a:t>
            </a:r>
            <a:r>
              <a:rPr lang="en-US" dirty="0" smtClean="0"/>
              <a:t> </a:t>
            </a:r>
            <a:r>
              <a:rPr lang="en-US" dirty="0" err="1" smtClean="0"/>
              <a:t>elementi</a:t>
            </a:r>
            <a:endParaRPr lang="tr-TR" dirty="0" smtClean="0"/>
          </a:p>
          <a:p>
            <a:pPr hangingPunct="0"/>
            <a:r>
              <a:rPr lang="en-US" i="1" dirty="0" err="1" smtClean="0"/>
              <a:t>Verbascum</a:t>
            </a:r>
            <a:r>
              <a:rPr lang="en-US" i="1" dirty="0" smtClean="0"/>
              <a:t> </a:t>
            </a:r>
            <a:r>
              <a:rPr lang="en-US" i="1" dirty="0" err="1" smtClean="0"/>
              <a:t>pinnatifidum</a:t>
            </a:r>
            <a:r>
              <a:rPr lang="en-US" dirty="0" smtClean="0"/>
              <a:t> </a:t>
            </a:r>
            <a:r>
              <a:rPr lang="en-US" dirty="0" err="1" smtClean="0"/>
              <a:t>Vahl</a:t>
            </a:r>
            <a:r>
              <a:rPr lang="en-US" dirty="0" smtClean="0"/>
              <a:t>., </a:t>
            </a:r>
            <a:r>
              <a:rPr lang="en-US" dirty="0" err="1" smtClean="0"/>
              <a:t>Doğu</a:t>
            </a:r>
            <a:r>
              <a:rPr lang="en-US" dirty="0" smtClean="0"/>
              <a:t> </a:t>
            </a:r>
            <a:r>
              <a:rPr lang="en-US" dirty="0" err="1" smtClean="0"/>
              <a:t>Akdeniz</a:t>
            </a:r>
            <a:r>
              <a:rPr lang="en-US" dirty="0" smtClean="0"/>
              <a:t> </a:t>
            </a:r>
            <a:r>
              <a:rPr lang="en-US" dirty="0" err="1" smtClean="0"/>
              <a:t>elementi</a:t>
            </a:r>
            <a:endParaRPr lang="tr-TR" dirty="0" smtClean="0"/>
          </a:p>
          <a:p>
            <a:pPr hangingPunct="0"/>
            <a:r>
              <a:rPr lang="tr-TR" i="1" dirty="0" err="1" smtClean="0"/>
              <a:t>Stachys</a:t>
            </a:r>
            <a:r>
              <a:rPr lang="tr-TR" i="1" dirty="0" smtClean="0"/>
              <a:t> </a:t>
            </a:r>
            <a:r>
              <a:rPr lang="tr-TR" i="1" dirty="0" err="1" smtClean="0"/>
              <a:t>maritima</a:t>
            </a:r>
            <a:r>
              <a:rPr lang="tr-TR" dirty="0" smtClean="0"/>
              <a:t> </a:t>
            </a:r>
            <a:r>
              <a:rPr lang="tr-TR" dirty="0" err="1" smtClean="0"/>
              <a:t>Gouan</a:t>
            </a:r>
            <a:r>
              <a:rPr lang="tr-TR" dirty="0" smtClean="0"/>
              <a:t>, 0-15 m., Akdeniz elementi</a:t>
            </a:r>
            <a:endParaRPr lang="tr-TR" b="1" dirty="0" smtClean="0"/>
          </a:p>
          <a:p>
            <a:pPr hangingPunct="0"/>
            <a:r>
              <a:rPr lang="de-DE" i="1" dirty="0" err="1" smtClean="0"/>
              <a:t>Limonium</a:t>
            </a:r>
            <a:r>
              <a:rPr lang="de-DE" i="1" dirty="0" smtClean="0"/>
              <a:t> </a:t>
            </a:r>
            <a:r>
              <a:rPr lang="de-DE" i="1" dirty="0" err="1" smtClean="0"/>
              <a:t>sinuatum</a:t>
            </a:r>
            <a:r>
              <a:rPr lang="de-DE" dirty="0" smtClean="0"/>
              <a:t> (L.) Miller, 0-100 m., Akdeniz </a:t>
            </a:r>
            <a:r>
              <a:rPr lang="de-DE" dirty="0" err="1" smtClean="0"/>
              <a:t>elementi</a:t>
            </a:r>
            <a:endParaRPr lang="tr-TR" dirty="0" smtClean="0"/>
          </a:p>
          <a:p>
            <a:pPr hangingPunct="0"/>
            <a:r>
              <a:rPr lang="de-DE" i="1" dirty="0" err="1" smtClean="0"/>
              <a:t>Limonium</a:t>
            </a:r>
            <a:r>
              <a:rPr lang="de-DE" i="1" dirty="0" smtClean="0"/>
              <a:t> </a:t>
            </a:r>
            <a:r>
              <a:rPr lang="de-DE" i="1" dirty="0" err="1" smtClean="0"/>
              <a:t>angustifolium</a:t>
            </a:r>
            <a:r>
              <a:rPr lang="de-DE" dirty="0" smtClean="0"/>
              <a:t> (Tausch) </a:t>
            </a:r>
            <a:r>
              <a:rPr lang="de-DE" dirty="0" err="1" smtClean="0"/>
              <a:t>Turrill</a:t>
            </a:r>
            <a:r>
              <a:rPr lang="de-DE" dirty="0" smtClean="0"/>
              <a:t>, Akdeniz </a:t>
            </a:r>
            <a:r>
              <a:rPr lang="de-DE" dirty="0" err="1" smtClean="0"/>
              <a:t>elementi</a:t>
            </a:r>
            <a:endParaRPr lang="tr-TR" dirty="0" smtClean="0"/>
          </a:p>
          <a:p>
            <a:pPr hangingPunct="0"/>
            <a:r>
              <a:rPr lang="de-DE" i="1" dirty="0" err="1" smtClean="0"/>
              <a:t>Limonium</a:t>
            </a:r>
            <a:r>
              <a:rPr lang="de-DE" i="1" dirty="0" smtClean="0"/>
              <a:t> </a:t>
            </a:r>
            <a:r>
              <a:rPr lang="de-DE" i="1" dirty="0" err="1" smtClean="0"/>
              <a:t>virgatum</a:t>
            </a:r>
            <a:r>
              <a:rPr lang="de-DE" dirty="0" smtClean="0"/>
              <a:t> (</a:t>
            </a:r>
            <a:r>
              <a:rPr lang="de-DE" dirty="0" err="1" smtClean="0"/>
              <a:t>Willd</a:t>
            </a:r>
            <a:r>
              <a:rPr lang="de-DE" dirty="0" smtClean="0"/>
              <a:t>.) </a:t>
            </a:r>
            <a:r>
              <a:rPr lang="de-DE" dirty="0" err="1" smtClean="0"/>
              <a:t>Fourr</a:t>
            </a:r>
            <a:r>
              <a:rPr lang="de-DE" dirty="0" smtClean="0"/>
              <a:t>., 0-20 m., Akdeniz </a:t>
            </a:r>
            <a:r>
              <a:rPr lang="de-DE" dirty="0" err="1" smtClean="0"/>
              <a:t>elementi</a:t>
            </a:r>
            <a:endParaRPr lang="tr-TR" dirty="0" smtClean="0"/>
          </a:p>
          <a:p>
            <a:pPr hangingPunct="0"/>
            <a:r>
              <a:rPr lang="de-DE" i="1" dirty="0" smtClean="0"/>
              <a:t>Euphorbia </a:t>
            </a:r>
            <a:r>
              <a:rPr lang="de-DE" i="1" dirty="0" err="1" smtClean="0"/>
              <a:t>peplis</a:t>
            </a:r>
            <a:r>
              <a:rPr lang="de-DE" dirty="0" smtClean="0"/>
              <a:t> L., 0 (-900) m, Akdeniz </a:t>
            </a:r>
            <a:r>
              <a:rPr lang="de-DE" dirty="0" err="1" smtClean="0"/>
              <a:t>elementi</a:t>
            </a:r>
            <a:endParaRPr lang="tr-TR" dirty="0" smtClean="0"/>
          </a:p>
          <a:p>
            <a:pPr hangingPunct="0"/>
            <a:r>
              <a:rPr lang="en-US" i="1" dirty="0" smtClean="0"/>
              <a:t>Euphorbia </a:t>
            </a:r>
            <a:r>
              <a:rPr lang="en-US" i="1" dirty="0" err="1" smtClean="0"/>
              <a:t>paralias</a:t>
            </a:r>
            <a:r>
              <a:rPr lang="en-US" dirty="0" smtClean="0"/>
              <a:t> L., 0-10 m, </a:t>
            </a:r>
            <a:r>
              <a:rPr lang="en-US" dirty="0" err="1" smtClean="0"/>
              <a:t>Akdeniz</a:t>
            </a:r>
            <a:r>
              <a:rPr lang="en-US" dirty="0" smtClean="0"/>
              <a:t> </a:t>
            </a:r>
            <a:r>
              <a:rPr lang="en-US" dirty="0" err="1" smtClean="0"/>
              <a:t>elementi</a:t>
            </a:r>
            <a:endParaRPr lang="tr-TR" dirty="0" smtClean="0"/>
          </a:p>
          <a:p>
            <a:pPr hangingPunct="0"/>
            <a:r>
              <a:rPr lang="en-US" i="1" dirty="0" err="1" smtClean="0"/>
              <a:t>Urginea</a:t>
            </a:r>
            <a:r>
              <a:rPr lang="en-US" i="1" dirty="0" smtClean="0"/>
              <a:t> </a:t>
            </a:r>
            <a:r>
              <a:rPr lang="en-US" i="1" dirty="0" err="1" smtClean="0"/>
              <a:t>maritima</a:t>
            </a:r>
            <a:r>
              <a:rPr lang="en-US" dirty="0" smtClean="0"/>
              <a:t> (L.) Baker, 0-300 m, </a:t>
            </a:r>
            <a:r>
              <a:rPr lang="en-US" dirty="0" err="1" smtClean="0"/>
              <a:t>Akdeniz</a:t>
            </a:r>
            <a:r>
              <a:rPr lang="en-US" dirty="0" smtClean="0"/>
              <a:t> </a:t>
            </a:r>
            <a:r>
              <a:rPr lang="en-US" dirty="0" err="1" smtClean="0"/>
              <a:t>elementi</a:t>
            </a:r>
            <a:endParaRPr lang="tr-TR" dirty="0" smtClean="0"/>
          </a:p>
          <a:p>
            <a:pPr hangingPunct="0"/>
            <a:r>
              <a:rPr lang="en-US" i="1" dirty="0" err="1" smtClean="0"/>
              <a:t>Pancratium</a:t>
            </a:r>
            <a:r>
              <a:rPr lang="en-US" i="1" dirty="0" smtClean="0"/>
              <a:t> </a:t>
            </a:r>
            <a:r>
              <a:rPr lang="en-US" i="1" dirty="0" err="1" smtClean="0"/>
              <a:t>maritimum</a:t>
            </a:r>
            <a:r>
              <a:rPr lang="en-US" dirty="0" smtClean="0"/>
              <a:t> L., 0-5 m, </a:t>
            </a:r>
            <a:r>
              <a:rPr lang="en-US" dirty="0" err="1" smtClean="0"/>
              <a:t>Akdeniz</a:t>
            </a:r>
            <a:r>
              <a:rPr lang="en-US" dirty="0" smtClean="0"/>
              <a:t> </a:t>
            </a:r>
            <a:r>
              <a:rPr lang="en-US" dirty="0" err="1" smtClean="0"/>
              <a:t>elementi</a:t>
            </a:r>
            <a:endParaRPr lang="tr-TR" dirty="0" smtClean="0"/>
          </a:p>
          <a:p>
            <a:pPr hangingPunct="0"/>
            <a:r>
              <a:rPr lang="en-US" i="1" dirty="0" err="1" smtClean="0"/>
              <a:t>Juncus</a:t>
            </a:r>
            <a:r>
              <a:rPr lang="en-US" i="1" dirty="0" smtClean="0"/>
              <a:t> </a:t>
            </a:r>
            <a:r>
              <a:rPr lang="en-US" i="1" dirty="0" err="1" smtClean="0"/>
              <a:t>littoralis</a:t>
            </a:r>
            <a:r>
              <a:rPr lang="en-US" i="1" dirty="0" smtClean="0"/>
              <a:t> </a:t>
            </a:r>
            <a:r>
              <a:rPr lang="en-US" dirty="0" smtClean="0"/>
              <a:t>C.A. Meyer, 0-50 m, </a:t>
            </a:r>
            <a:r>
              <a:rPr lang="en-US" dirty="0" err="1" smtClean="0"/>
              <a:t>Akdeniz</a:t>
            </a:r>
            <a:r>
              <a:rPr lang="en-US" dirty="0" smtClean="0"/>
              <a:t> </a:t>
            </a:r>
            <a:r>
              <a:rPr lang="en-US" dirty="0" err="1" smtClean="0"/>
              <a:t>elementi</a:t>
            </a:r>
            <a:endParaRPr lang="tr-TR" dirty="0" smtClean="0"/>
          </a:p>
          <a:p>
            <a:endParaRPr lang="tr-TR" dirty="0"/>
          </a:p>
        </p:txBody>
      </p:sp>
    </p:spTree>
    <p:extLst>
      <p:ext uri="{BB962C8B-B14F-4D97-AF65-F5344CB8AC3E}">
        <p14:creationId xmlns:p14="http://schemas.microsoft.com/office/powerpoint/2010/main" val="10001399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75520" y="476672"/>
            <a:ext cx="8712968" cy="6048672"/>
          </a:xfrm>
        </p:spPr>
        <p:txBody>
          <a:bodyPr numCol="2">
            <a:normAutofit fontScale="32500" lnSpcReduction="20000"/>
          </a:bodyPr>
          <a:lstStyle/>
          <a:p>
            <a:pPr algn="ctr" hangingPunct="0">
              <a:buNone/>
            </a:pPr>
            <a:r>
              <a:rPr lang="en-US" sz="5000" b="1" dirty="0">
                <a:solidFill>
                  <a:srgbClr val="7030A0"/>
                </a:solidFill>
              </a:rPr>
              <a:t>2.1.1.2. </a:t>
            </a:r>
            <a:r>
              <a:rPr lang="en-US" sz="5000" b="1" dirty="0" err="1">
                <a:solidFill>
                  <a:srgbClr val="7030A0"/>
                </a:solidFill>
              </a:rPr>
              <a:t>Karasal</a:t>
            </a:r>
            <a:r>
              <a:rPr lang="en-US" sz="5000" b="1" dirty="0">
                <a:solidFill>
                  <a:srgbClr val="7030A0"/>
                </a:solidFill>
              </a:rPr>
              <a:t> </a:t>
            </a:r>
            <a:r>
              <a:rPr lang="en-US" sz="5000" b="1" dirty="0" err="1">
                <a:solidFill>
                  <a:srgbClr val="7030A0"/>
                </a:solidFill>
              </a:rPr>
              <a:t>Tuzlu</a:t>
            </a:r>
            <a:r>
              <a:rPr lang="en-US" sz="5000" b="1" dirty="0">
                <a:solidFill>
                  <a:srgbClr val="7030A0"/>
                </a:solidFill>
              </a:rPr>
              <a:t> Su </a:t>
            </a:r>
            <a:r>
              <a:rPr lang="en-US" sz="5000" b="1" dirty="0" err="1">
                <a:solidFill>
                  <a:srgbClr val="7030A0"/>
                </a:solidFill>
              </a:rPr>
              <a:t>Habitatlarının</a:t>
            </a:r>
            <a:r>
              <a:rPr lang="en-US" sz="5000" b="1" dirty="0">
                <a:solidFill>
                  <a:srgbClr val="7030A0"/>
                </a:solidFill>
              </a:rPr>
              <a:t> </a:t>
            </a:r>
            <a:r>
              <a:rPr lang="en-US" sz="5000" b="1" dirty="0" err="1">
                <a:solidFill>
                  <a:srgbClr val="7030A0"/>
                </a:solidFill>
              </a:rPr>
              <a:t>Karakteristik</a:t>
            </a:r>
            <a:r>
              <a:rPr lang="en-US" sz="5000" b="1" dirty="0">
                <a:solidFill>
                  <a:srgbClr val="7030A0"/>
                </a:solidFill>
              </a:rPr>
              <a:t> </a:t>
            </a:r>
            <a:r>
              <a:rPr lang="en-US" sz="5000" b="1" dirty="0" err="1">
                <a:solidFill>
                  <a:srgbClr val="7030A0"/>
                </a:solidFill>
              </a:rPr>
              <a:t>Bitkileri</a:t>
            </a:r>
            <a:endParaRPr lang="tr-TR" sz="3600" b="1" dirty="0">
              <a:solidFill>
                <a:srgbClr val="7030A0"/>
              </a:solidFill>
            </a:endParaRPr>
          </a:p>
          <a:p>
            <a:pPr hangingPunct="0">
              <a:buNone/>
            </a:pPr>
            <a:endParaRPr lang="tr-TR" sz="3600" dirty="0"/>
          </a:p>
          <a:p>
            <a:pPr hangingPunct="0"/>
            <a:r>
              <a:rPr lang="en-US" sz="4300" i="1" dirty="0" err="1"/>
              <a:t>Spergularia</a:t>
            </a:r>
            <a:r>
              <a:rPr lang="en-US" sz="4300" i="1" dirty="0"/>
              <a:t> media</a:t>
            </a:r>
            <a:r>
              <a:rPr lang="en-US" sz="4300" dirty="0"/>
              <a:t> (L.) </a:t>
            </a:r>
            <a:r>
              <a:rPr lang="en-US" sz="4300" dirty="0" err="1"/>
              <a:t>C.Presl</a:t>
            </a:r>
            <a:r>
              <a:rPr lang="en-US" sz="4300" dirty="0"/>
              <a:t>., 0-1200 m.</a:t>
            </a:r>
            <a:endParaRPr lang="tr-TR" sz="4300" dirty="0"/>
          </a:p>
          <a:p>
            <a:pPr hangingPunct="0"/>
            <a:r>
              <a:rPr lang="en-US" sz="4300" i="1" dirty="0"/>
              <a:t>Gypsophila </a:t>
            </a:r>
            <a:r>
              <a:rPr lang="en-US" sz="4300" i="1" dirty="0" err="1"/>
              <a:t>perfoliata</a:t>
            </a:r>
            <a:r>
              <a:rPr lang="en-US" sz="4300" i="1" dirty="0"/>
              <a:t> </a:t>
            </a:r>
            <a:r>
              <a:rPr lang="en-US" sz="4300" dirty="0"/>
              <a:t>L. var. </a:t>
            </a:r>
            <a:r>
              <a:rPr lang="en-US" sz="4300" dirty="0" err="1"/>
              <a:t>perfoliata</a:t>
            </a:r>
            <a:r>
              <a:rPr lang="en-US" sz="4300" dirty="0"/>
              <a:t>, 350-1500 m.</a:t>
            </a:r>
            <a:endParaRPr lang="tr-TR" sz="4300" dirty="0"/>
          </a:p>
          <a:p>
            <a:pPr hangingPunct="0"/>
            <a:r>
              <a:rPr lang="en-US" sz="4300" i="1" dirty="0" err="1"/>
              <a:t>Atriplex</a:t>
            </a:r>
            <a:r>
              <a:rPr lang="en-US" sz="4300" i="1" dirty="0"/>
              <a:t> </a:t>
            </a:r>
            <a:r>
              <a:rPr lang="en-US" sz="4300" i="1" dirty="0" err="1"/>
              <a:t>laevis</a:t>
            </a:r>
            <a:r>
              <a:rPr lang="en-US" sz="4300" dirty="0"/>
              <a:t> </a:t>
            </a:r>
            <a:r>
              <a:rPr lang="en-US" sz="4300" dirty="0" err="1"/>
              <a:t>C.A.Meyer</a:t>
            </a:r>
            <a:r>
              <a:rPr lang="en-US" sz="4300" dirty="0"/>
              <a:t>, 900-1200 m.</a:t>
            </a:r>
            <a:endParaRPr lang="tr-TR" sz="4300" dirty="0"/>
          </a:p>
          <a:p>
            <a:pPr hangingPunct="0"/>
            <a:r>
              <a:rPr lang="en-US" sz="4300" i="1" dirty="0" err="1"/>
              <a:t>Atriplex</a:t>
            </a:r>
            <a:r>
              <a:rPr lang="en-US" sz="4300" i="1" dirty="0"/>
              <a:t> </a:t>
            </a:r>
            <a:r>
              <a:rPr lang="en-US" sz="4300" i="1" dirty="0" err="1"/>
              <a:t>tatarica</a:t>
            </a:r>
            <a:r>
              <a:rPr lang="en-US" sz="4300" i="1" dirty="0"/>
              <a:t> </a:t>
            </a:r>
            <a:r>
              <a:rPr lang="en-US" sz="4300" dirty="0"/>
              <a:t>L. var. </a:t>
            </a:r>
            <a:r>
              <a:rPr lang="en-US" sz="4300" i="1" dirty="0" err="1"/>
              <a:t>tatarica</a:t>
            </a:r>
            <a:r>
              <a:rPr lang="en-US" sz="4300" dirty="0"/>
              <a:t>, 0-1200 m.</a:t>
            </a:r>
            <a:endParaRPr lang="tr-TR" sz="4300" dirty="0"/>
          </a:p>
          <a:p>
            <a:pPr hangingPunct="0"/>
            <a:r>
              <a:rPr lang="en-US" sz="4300" i="1" dirty="0" err="1"/>
              <a:t>Halimione</a:t>
            </a:r>
            <a:r>
              <a:rPr lang="en-US" sz="4300" i="1" dirty="0"/>
              <a:t> </a:t>
            </a:r>
            <a:r>
              <a:rPr lang="en-US" sz="4300" i="1" dirty="0" err="1"/>
              <a:t>portulacoides</a:t>
            </a:r>
            <a:r>
              <a:rPr lang="en-US" sz="4300" i="1" dirty="0"/>
              <a:t> </a:t>
            </a:r>
            <a:r>
              <a:rPr lang="en-US" sz="4300" dirty="0"/>
              <a:t>(L.) </a:t>
            </a:r>
            <a:r>
              <a:rPr lang="de-DE" sz="4300" dirty="0" err="1"/>
              <a:t>Aellen</a:t>
            </a:r>
            <a:r>
              <a:rPr lang="de-DE" sz="4300" dirty="0"/>
              <a:t>, 0-900 m.</a:t>
            </a:r>
            <a:endParaRPr lang="tr-TR" sz="4300" dirty="0"/>
          </a:p>
          <a:p>
            <a:pPr hangingPunct="0"/>
            <a:r>
              <a:rPr lang="de-DE" sz="4300" i="1" dirty="0" err="1"/>
              <a:t>Halimione</a:t>
            </a:r>
            <a:r>
              <a:rPr lang="de-DE" sz="4300" i="1" dirty="0"/>
              <a:t> </a:t>
            </a:r>
            <a:r>
              <a:rPr lang="de-DE" sz="4300" i="1" dirty="0" err="1"/>
              <a:t>verrucifera</a:t>
            </a:r>
            <a:r>
              <a:rPr lang="de-DE" sz="4300" i="1" dirty="0"/>
              <a:t> </a:t>
            </a:r>
            <a:r>
              <a:rPr lang="de-DE" sz="4300" dirty="0"/>
              <a:t>(</a:t>
            </a:r>
            <a:r>
              <a:rPr lang="de-DE" sz="4300" dirty="0" err="1"/>
              <a:t>Bieb</a:t>
            </a:r>
            <a:r>
              <a:rPr lang="de-DE" sz="4300" dirty="0"/>
              <a:t>.) </a:t>
            </a:r>
            <a:r>
              <a:rPr lang="de-DE" sz="4300" dirty="0" err="1"/>
              <a:t>Aellen</a:t>
            </a:r>
            <a:r>
              <a:rPr lang="de-DE" sz="4300" dirty="0"/>
              <a:t>, 0-1000 m.</a:t>
            </a:r>
            <a:endParaRPr lang="tr-TR" sz="4300" dirty="0"/>
          </a:p>
          <a:p>
            <a:pPr hangingPunct="0"/>
            <a:r>
              <a:rPr lang="de-DE" sz="4300" i="1" dirty="0" err="1"/>
              <a:t>Panderia</a:t>
            </a:r>
            <a:r>
              <a:rPr lang="de-DE" sz="4300" i="1" dirty="0"/>
              <a:t> </a:t>
            </a:r>
            <a:r>
              <a:rPr lang="de-DE" sz="4300" i="1" dirty="0" err="1"/>
              <a:t>pilosa</a:t>
            </a:r>
            <a:r>
              <a:rPr lang="de-DE" sz="4300" i="1" dirty="0"/>
              <a:t> </a:t>
            </a:r>
            <a:r>
              <a:rPr lang="de-DE" sz="4300" dirty="0"/>
              <a:t>Fisch &amp; Mey., 900-1200 m.</a:t>
            </a:r>
            <a:endParaRPr lang="tr-TR" sz="4300" dirty="0"/>
          </a:p>
          <a:p>
            <a:pPr hangingPunct="0"/>
            <a:r>
              <a:rPr lang="de-DE" sz="4300" i="1" dirty="0" err="1"/>
              <a:t>Halocnemum</a:t>
            </a:r>
            <a:r>
              <a:rPr lang="de-DE" sz="4300" i="1" dirty="0"/>
              <a:t> </a:t>
            </a:r>
            <a:r>
              <a:rPr lang="de-DE" sz="4300" i="1" dirty="0" err="1"/>
              <a:t>strobilaceum</a:t>
            </a:r>
            <a:r>
              <a:rPr lang="de-DE" sz="4300" i="1" dirty="0"/>
              <a:t> </a:t>
            </a:r>
            <a:r>
              <a:rPr lang="de-DE" sz="4300" dirty="0"/>
              <a:t>(</a:t>
            </a:r>
            <a:r>
              <a:rPr lang="de-DE" sz="4300" dirty="0" err="1"/>
              <a:t>Pall</a:t>
            </a:r>
            <a:r>
              <a:rPr lang="de-DE" sz="4300" dirty="0"/>
              <a:t>.) </a:t>
            </a:r>
            <a:r>
              <a:rPr lang="de-DE" sz="4300" dirty="0" err="1"/>
              <a:t>Bieb</a:t>
            </a:r>
            <a:r>
              <a:rPr lang="de-DE" sz="4300" dirty="0"/>
              <a:t>, 0-1000 m.</a:t>
            </a:r>
            <a:endParaRPr lang="tr-TR" sz="4300" dirty="0"/>
          </a:p>
          <a:p>
            <a:pPr hangingPunct="0"/>
            <a:r>
              <a:rPr lang="de-DE" sz="4300" i="1" dirty="0" err="1"/>
              <a:t>Arthrocnemum</a:t>
            </a:r>
            <a:r>
              <a:rPr lang="de-DE" sz="4300" i="1" dirty="0"/>
              <a:t> </a:t>
            </a:r>
            <a:r>
              <a:rPr lang="de-DE" sz="4300" i="1" dirty="0" err="1"/>
              <a:t>fruticosum</a:t>
            </a:r>
            <a:r>
              <a:rPr lang="de-DE" sz="4300" i="1" dirty="0"/>
              <a:t> </a:t>
            </a:r>
            <a:r>
              <a:rPr lang="de-DE" sz="4300" dirty="0"/>
              <a:t>(L.) </a:t>
            </a:r>
            <a:r>
              <a:rPr lang="de-DE" sz="4300" dirty="0" err="1"/>
              <a:t>Mog</a:t>
            </a:r>
            <a:r>
              <a:rPr lang="de-DE" sz="4300" dirty="0"/>
              <a:t>., 0-1100 m.</a:t>
            </a:r>
            <a:endParaRPr lang="tr-TR" sz="4300" dirty="0"/>
          </a:p>
          <a:p>
            <a:pPr hangingPunct="0"/>
            <a:r>
              <a:rPr lang="de-DE" sz="4300" i="1" dirty="0" err="1"/>
              <a:t>Salicornia</a:t>
            </a:r>
            <a:r>
              <a:rPr lang="de-DE" sz="4300" i="1" dirty="0"/>
              <a:t> </a:t>
            </a:r>
            <a:r>
              <a:rPr lang="de-DE" sz="4300" i="1" dirty="0" err="1"/>
              <a:t>europaea</a:t>
            </a:r>
            <a:r>
              <a:rPr lang="de-DE" sz="4300" i="1" dirty="0"/>
              <a:t> </a:t>
            </a:r>
            <a:r>
              <a:rPr lang="de-DE" sz="4300" dirty="0"/>
              <a:t>L.,0-1100 m.</a:t>
            </a:r>
            <a:endParaRPr lang="tr-TR" sz="4300" i="1" dirty="0"/>
          </a:p>
          <a:p>
            <a:pPr hangingPunct="0"/>
            <a:r>
              <a:rPr lang="de-DE" sz="4300" i="1" dirty="0" err="1"/>
              <a:t>Suaeda</a:t>
            </a:r>
            <a:r>
              <a:rPr lang="de-DE" sz="4300" i="1" dirty="0"/>
              <a:t> </a:t>
            </a:r>
            <a:r>
              <a:rPr lang="de-DE" sz="4300" i="1" dirty="0" err="1"/>
              <a:t>altissima</a:t>
            </a:r>
            <a:r>
              <a:rPr lang="de-DE" sz="4300" i="1" dirty="0"/>
              <a:t> </a:t>
            </a:r>
            <a:r>
              <a:rPr lang="de-DE" sz="4300" dirty="0"/>
              <a:t>(L.) </a:t>
            </a:r>
            <a:r>
              <a:rPr lang="de-DE" sz="4300" dirty="0" err="1"/>
              <a:t>Pall</a:t>
            </a:r>
            <a:r>
              <a:rPr lang="de-DE" sz="4300" dirty="0"/>
              <a:t>., 900-1250 m.</a:t>
            </a:r>
            <a:endParaRPr lang="tr-TR" sz="4300" i="1" dirty="0"/>
          </a:p>
          <a:p>
            <a:pPr hangingPunct="0"/>
            <a:r>
              <a:rPr lang="de-DE" sz="4300" i="1" dirty="0" err="1"/>
              <a:t>Petrosimonia</a:t>
            </a:r>
            <a:r>
              <a:rPr lang="de-DE" sz="4300" i="1" dirty="0"/>
              <a:t> </a:t>
            </a:r>
            <a:r>
              <a:rPr lang="de-DE" sz="4300" i="1" dirty="0" err="1"/>
              <a:t>brachiata</a:t>
            </a:r>
            <a:r>
              <a:rPr lang="de-DE" sz="4300" i="1" dirty="0"/>
              <a:t> </a:t>
            </a:r>
            <a:r>
              <a:rPr lang="de-DE" sz="4300" dirty="0"/>
              <a:t>(Pallas) Bunge, 900 m.</a:t>
            </a:r>
            <a:endParaRPr lang="tr-TR" sz="4300" dirty="0"/>
          </a:p>
          <a:p>
            <a:pPr hangingPunct="0"/>
            <a:endParaRPr lang="tr-TR" sz="3600" i="1" dirty="0"/>
          </a:p>
          <a:p>
            <a:pPr hangingPunct="0"/>
            <a:endParaRPr lang="tr-TR" sz="3600" i="1" dirty="0"/>
          </a:p>
          <a:p>
            <a:pPr hangingPunct="0"/>
            <a:endParaRPr lang="tr-TR" sz="3600" i="1" dirty="0"/>
          </a:p>
          <a:p>
            <a:pPr hangingPunct="0"/>
            <a:endParaRPr lang="tr-TR" sz="3600" i="1" dirty="0"/>
          </a:p>
          <a:p>
            <a:pPr hangingPunct="0">
              <a:buNone/>
            </a:pPr>
            <a:endParaRPr lang="tr-TR" sz="3600" i="1" dirty="0"/>
          </a:p>
          <a:p>
            <a:pPr hangingPunct="0">
              <a:buNone/>
            </a:pPr>
            <a:endParaRPr lang="tr-TR" sz="3600" i="1" dirty="0"/>
          </a:p>
          <a:p>
            <a:pPr hangingPunct="0"/>
            <a:r>
              <a:rPr lang="de-DE" sz="4300" i="1" dirty="0" err="1"/>
              <a:t>Halanthium</a:t>
            </a:r>
            <a:r>
              <a:rPr lang="de-DE" sz="4300" i="1" dirty="0"/>
              <a:t> </a:t>
            </a:r>
            <a:r>
              <a:rPr lang="de-DE" sz="4300" i="1" dirty="0" err="1"/>
              <a:t>kulpianum</a:t>
            </a:r>
            <a:r>
              <a:rPr lang="de-DE" sz="4300" i="1" dirty="0"/>
              <a:t> </a:t>
            </a:r>
            <a:r>
              <a:rPr lang="de-DE" sz="4300" dirty="0"/>
              <a:t>(Koch) Bunge, 900-950 m.</a:t>
            </a:r>
            <a:endParaRPr lang="tr-TR" sz="4300" i="1" dirty="0"/>
          </a:p>
          <a:p>
            <a:pPr hangingPunct="0"/>
            <a:r>
              <a:rPr lang="en-US" sz="4300" i="1" dirty="0" err="1"/>
              <a:t>Frankenia</a:t>
            </a:r>
            <a:r>
              <a:rPr lang="en-US" sz="4300" i="1" dirty="0"/>
              <a:t> </a:t>
            </a:r>
            <a:r>
              <a:rPr lang="en-US" sz="4300" i="1" dirty="0" err="1"/>
              <a:t>hirsuta</a:t>
            </a:r>
            <a:r>
              <a:rPr lang="en-US" sz="4300" i="1" dirty="0"/>
              <a:t> </a:t>
            </a:r>
            <a:r>
              <a:rPr lang="en-US" sz="4300" dirty="0"/>
              <a:t>L., 0-1400 m.</a:t>
            </a:r>
            <a:endParaRPr lang="tr-TR" sz="4300" dirty="0"/>
          </a:p>
          <a:p>
            <a:pPr hangingPunct="0"/>
            <a:r>
              <a:rPr lang="en-US" sz="4300" i="1" dirty="0" err="1"/>
              <a:t>Falcaria</a:t>
            </a:r>
            <a:r>
              <a:rPr lang="en-US" sz="4300" i="1" dirty="0"/>
              <a:t> </a:t>
            </a:r>
            <a:r>
              <a:rPr lang="en-US" sz="4300" i="1" dirty="0" err="1"/>
              <a:t>falcarioides</a:t>
            </a:r>
            <a:r>
              <a:rPr lang="en-US" sz="4300" i="1" dirty="0"/>
              <a:t> </a:t>
            </a:r>
            <a:r>
              <a:rPr lang="en-US" sz="4300" dirty="0"/>
              <a:t>(</a:t>
            </a:r>
            <a:r>
              <a:rPr lang="en-US" sz="4300" dirty="0" err="1"/>
              <a:t>Bornm</a:t>
            </a:r>
            <a:r>
              <a:rPr lang="en-US" sz="4300" dirty="0"/>
              <a:t>. </a:t>
            </a:r>
            <a:r>
              <a:rPr lang="fr-FR" sz="4300" dirty="0"/>
              <a:t>&amp; Wolff) Wolff, 380-1250 m.</a:t>
            </a:r>
            <a:endParaRPr lang="tr-TR" sz="4300" dirty="0"/>
          </a:p>
          <a:p>
            <a:pPr hangingPunct="0"/>
            <a:r>
              <a:rPr lang="fr-FR" sz="4300" i="1" dirty="0" err="1"/>
              <a:t>Scorzonera</a:t>
            </a:r>
            <a:r>
              <a:rPr lang="fr-FR" sz="4300" i="1" dirty="0"/>
              <a:t> </a:t>
            </a:r>
            <a:r>
              <a:rPr lang="fr-FR" sz="4300" i="1" dirty="0" err="1"/>
              <a:t>parviflora</a:t>
            </a:r>
            <a:r>
              <a:rPr lang="fr-FR" sz="4300" i="1" dirty="0"/>
              <a:t> </a:t>
            </a:r>
            <a:r>
              <a:rPr lang="fr-FR" sz="4300" dirty="0"/>
              <a:t>Jacq., 800-1500 m.</a:t>
            </a:r>
            <a:endParaRPr lang="tr-TR" sz="4300" dirty="0"/>
          </a:p>
          <a:p>
            <a:pPr hangingPunct="0"/>
            <a:r>
              <a:rPr lang="fr-FR" sz="4300" i="1" dirty="0" err="1"/>
              <a:t>Taraxacum</a:t>
            </a:r>
            <a:r>
              <a:rPr lang="fr-FR" sz="4300" i="1" dirty="0"/>
              <a:t> </a:t>
            </a:r>
            <a:r>
              <a:rPr lang="fr-FR" sz="4300" i="1" dirty="0" err="1"/>
              <a:t>bessarabicum</a:t>
            </a:r>
            <a:r>
              <a:rPr lang="fr-FR" sz="4300" i="1" dirty="0"/>
              <a:t> </a:t>
            </a:r>
            <a:r>
              <a:rPr lang="fr-FR" sz="4300" dirty="0"/>
              <a:t>(</a:t>
            </a:r>
            <a:r>
              <a:rPr lang="fr-FR" sz="4300" dirty="0" err="1"/>
              <a:t>Hornem</a:t>
            </a:r>
            <a:r>
              <a:rPr lang="fr-FR" sz="4300" dirty="0"/>
              <a:t>.) Hand.-</a:t>
            </a:r>
            <a:r>
              <a:rPr lang="fr-FR" sz="4300" dirty="0" err="1"/>
              <a:t>Mazz</a:t>
            </a:r>
            <a:r>
              <a:rPr lang="fr-FR" sz="4300" dirty="0"/>
              <a:t>. </a:t>
            </a:r>
            <a:r>
              <a:rPr lang="fr-FR" sz="4300" dirty="0" err="1"/>
              <a:t>subsp</a:t>
            </a:r>
            <a:r>
              <a:rPr lang="fr-FR" sz="4300" dirty="0"/>
              <a:t>. </a:t>
            </a:r>
            <a:r>
              <a:rPr lang="fr-FR" sz="4300" i="1" dirty="0" err="1"/>
              <a:t>bessarabicum</a:t>
            </a:r>
            <a:r>
              <a:rPr lang="fr-FR" sz="4300" dirty="0"/>
              <a:t>, 900-3000 m.</a:t>
            </a:r>
            <a:endParaRPr lang="tr-TR" sz="4300" dirty="0"/>
          </a:p>
          <a:p>
            <a:pPr hangingPunct="0"/>
            <a:r>
              <a:rPr lang="fr-FR" sz="4300" i="1" dirty="0" err="1"/>
              <a:t>Glaux</a:t>
            </a:r>
            <a:r>
              <a:rPr lang="fr-FR" sz="4300" i="1" dirty="0"/>
              <a:t> </a:t>
            </a:r>
            <a:r>
              <a:rPr lang="fr-FR" sz="4300" i="1" dirty="0" err="1"/>
              <a:t>maritima</a:t>
            </a:r>
            <a:r>
              <a:rPr lang="fr-FR" sz="4300" i="1" dirty="0"/>
              <a:t> </a:t>
            </a:r>
            <a:r>
              <a:rPr lang="fr-FR" sz="4300" dirty="0"/>
              <a:t>L., 0-1720 m.</a:t>
            </a:r>
            <a:endParaRPr lang="tr-TR" sz="4300" dirty="0"/>
          </a:p>
          <a:p>
            <a:pPr hangingPunct="0"/>
            <a:r>
              <a:rPr lang="fr-FR" sz="4300" i="1" dirty="0" err="1"/>
              <a:t>Juncus</a:t>
            </a:r>
            <a:r>
              <a:rPr lang="fr-FR" sz="4300" i="1" dirty="0"/>
              <a:t> </a:t>
            </a:r>
            <a:r>
              <a:rPr lang="fr-FR" sz="4300" i="1" dirty="0" err="1"/>
              <a:t>maritimus</a:t>
            </a:r>
            <a:r>
              <a:rPr lang="fr-FR" sz="4300" i="1" dirty="0"/>
              <a:t> </a:t>
            </a:r>
            <a:r>
              <a:rPr lang="fr-FR" sz="4300" dirty="0" err="1"/>
              <a:t>lam</a:t>
            </a:r>
            <a:r>
              <a:rPr lang="fr-FR" sz="4300" dirty="0"/>
              <a:t>., 0-1050 m.</a:t>
            </a:r>
            <a:endParaRPr lang="tr-TR" sz="4300" dirty="0"/>
          </a:p>
          <a:p>
            <a:pPr hangingPunct="0"/>
            <a:r>
              <a:rPr lang="fr-FR" sz="4300" i="1" dirty="0" err="1"/>
              <a:t>Puccinellia</a:t>
            </a:r>
            <a:r>
              <a:rPr lang="fr-FR" sz="4300" i="1" dirty="0"/>
              <a:t> convoluta </a:t>
            </a:r>
            <a:r>
              <a:rPr lang="fr-FR" sz="4300" dirty="0"/>
              <a:t>(</a:t>
            </a:r>
            <a:r>
              <a:rPr lang="fr-FR" sz="4300" dirty="0" err="1"/>
              <a:t>Hornem</a:t>
            </a:r>
            <a:r>
              <a:rPr lang="fr-FR" sz="4300" dirty="0"/>
              <a:t>.) P. </a:t>
            </a:r>
            <a:r>
              <a:rPr lang="fr-FR" sz="4300" dirty="0" err="1"/>
              <a:t>Fourr</a:t>
            </a:r>
            <a:r>
              <a:rPr lang="fr-FR" sz="4300" dirty="0"/>
              <a:t>., 0-1000 m.</a:t>
            </a:r>
            <a:endParaRPr lang="tr-TR" sz="4300" dirty="0"/>
          </a:p>
          <a:p>
            <a:pPr hangingPunct="0"/>
            <a:r>
              <a:rPr lang="fr-FR" sz="4300" i="1" dirty="0" err="1"/>
              <a:t>Aeluropus</a:t>
            </a:r>
            <a:r>
              <a:rPr lang="fr-FR" sz="4300" i="1" dirty="0"/>
              <a:t> </a:t>
            </a:r>
            <a:r>
              <a:rPr lang="fr-FR" sz="4300" i="1" dirty="0" err="1"/>
              <a:t>littoralis</a:t>
            </a:r>
            <a:r>
              <a:rPr lang="fr-FR" sz="4300" i="1" dirty="0"/>
              <a:t> </a:t>
            </a:r>
            <a:r>
              <a:rPr lang="fr-FR" sz="4300" dirty="0"/>
              <a:t>(</a:t>
            </a:r>
            <a:r>
              <a:rPr lang="fr-FR" sz="4300" dirty="0" err="1"/>
              <a:t>Gouan</a:t>
            </a:r>
            <a:r>
              <a:rPr lang="fr-FR" sz="4300" dirty="0"/>
              <a:t>) </a:t>
            </a:r>
            <a:r>
              <a:rPr lang="fr-FR" sz="4300" dirty="0" err="1"/>
              <a:t>Parl</a:t>
            </a:r>
            <a:r>
              <a:rPr lang="fr-FR" sz="4300" dirty="0"/>
              <a:t>., 1-1200 m.</a:t>
            </a:r>
            <a:endParaRPr lang="tr-TR" sz="4300" dirty="0"/>
          </a:p>
          <a:p>
            <a:pPr hangingPunct="0"/>
            <a:r>
              <a:rPr lang="de-DE" sz="4300" i="1" dirty="0" err="1"/>
              <a:t>Eragrostis</a:t>
            </a:r>
            <a:r>
              <a:rPr lang="de-DE" sz="4300" i="1" dirty="0"/>
              <a:t> </a:t>
            </a:r>
            <a:r>
              <a:rPr lang="de-DE" sz="4300" i="1" dirty="0" err="1"/>
              <a:t>collina</a:t>
            </a:r>
            <a:r>
              <a:rPr lang="de-DE" sz="4300" i="1" dirty="0"/>
              <a:t> </a:t>
            </a:r>
            <a:r>
              <a:rPr lang="de-DE" sz="4300" dirty="0" err="1"/>
              <a:t>Trin</a:t>
            </a:r>
            <a:r>
              <a:rPr lang="de-DE" sz="4300" dirty="0"/>
              <a:t>., 840-1600 m.</a:t>
            </a:r>
            <a:endParaRPr lang="tr-TR" sz="4300" dirty="0"/>
          </a:p>
          <a:p>
            <a:pPr hangingPunct="0">
              <a:buNone/>
            </a:pPr>
            <a:endParaRPr lang="tr-TR" sz="3600" dirty="0"/>
          </a:p>
          <a:p>
            <a:endParaRPr lang="tr-TR" dirty="0"/>
          </a:p>
        </p:txBody>
      </p:sp>
    </p:spTree>
    <p:extLst>
      <p:ext uri="{BB962C8B-B14F-4D97-AF65-F5344CB8AC3E}">
        <p14:creationId xmlns:p14="http://schemas.microsoft.com/office/powerpoint/2010/main" val="14038074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75520" y="404664"/>
            <a:ext cx="8640960" cy="6120680"/>
          </a:xfrm>
        </p:spPr>
        <p:txBody>
          <a:bodyPr numCol="2">
            <a:normAutofit fontScale="55000" lnSpcReduction="20000"/>
          </a:bodyPr>
          <a:lstStyle/>
          <a:p>
            <a:pPr algn="ctr" hangingPunct="0">
              <a:buNone/>
            </a:pPr>
            <a:r>
              <a:rPr lang="tr-TR" sz="2900" b="1" dirty="0">
                <a:solidFill>
                  <a:srgbClr val="7030A0"/>
                </a:solidFill>
              </a:rPr>
              <a:t>İran-Turan elementi olan karakteristik bitkiler</a:t>
            </a:r>
          </a:p>
          <a:p>
            <a:pPr hangingPunct="0">
              <a:buNone/>
            </a:pPr>
            <a:endParaRPr lang="tr-TR" b="1" dirty="0" smtClean="0"/>
          </a:p>
          <a:p>
            <a:pPr hangingPunct="0"/>
            <a:r>
              <a:rPr lang="de-DE" i="1" dirty="0" err="1" smtClean="0"/>
              <a:t>Lepidium</a:t>
            </a:r>
            <a:r>
              <a:rPr lang="de-DE" i="1" dirty="0" smtClean="0"/>
              <a:t> </a:t>
            </a:r>
            <a:r>
              <a:rPr lang="de-DE" i="1" dirty="0" err="1" smtClean="0"/>
              <a:t>caespitosum</a:t>
            </a:r>
            <a:r>
              <a:rPr lang="de-DE" i="1" dirty="0" smtClean="0"/>
              <a:t> </a:t>
            </a:r>
            <a:r>
              <a:rPr lang="de-DE" dirty="0" err="1" smtClean="0"/>
              <a:t>Desv</a:t>
            </a:r>
            <a:r>
              <a:rPr lang="de-DE" dirty="0" smtClean="0"/>
              <a:t>., 900-1300 m., </a:t>
            </a:r>
            <a:r>
              <a:rPr lang="de-DE" dirty="0" err="1" smtClean="0"/>
              <a:t>endemik</a:t>
            </a:r>
            <a:r>
              <a:rPr lang="de-DE" dirty="0" smtClean="0"/>
              <a:t>, Iran-Turan </a:t>
            </a:r>
            <a:r>
              <a:rPr lang="de-DE" dirty="0" err="1" smtClean="0"/>
              <a:t>elementi</a:t>
            </a:r>
            <a:endParaRPr lang="tr-TR" dirty="0" smtClean="0"/>
          </a:p>
          <a:p>
            <a:pPr hangingPunct="0"/>
            <a:r>
              <a:rPr lang="de-DE" i="1" dirty="0" err="1" smtClean="0"/>
              <a:t>Salsola</a:t>
            </a:r>
            <a:r>
              <a:rPr lang="de-DE" i="1" dirty="0" smtClean="0"/>
              <a:t> </a:t>
            </a:r>
            <a:r>
              <a:rPr lang="de-DE" i="1" dirty="0" err="1" smtClean="0"/>
              <a:t>stenoptera</a:t>
            </a:r>
            <a:r>
              <a:rPr lang="de-DE" i="1" dirty="0" smtClean="0"/>
              <a:t> </a:t>
            </a:r>
            <a:r>
              <a:rPr lang="de-DE" dirty="0" err="1" smtClean="0"/>
              <a:t>Wagenitz</a:t>
            </a:r>
            <a:r>
              <a:rPr lang="de-DE" dirty="0" smtClean="0"/>
              <a:t>, 900-1300 m., </a:t>
            </a:r>
            <a:r>
              <a:rPr lang="de-DE" dirty="0" err="1" smtClean="0"/>
              <a:t>endemik</a:t>
            </a:r>
            <a:r>
              <a:rPr lang="de-DE" dirty="0" smtClean="0"/>
              <a:t>, Iran-Turan </a:t>
            </a:r>
            <a:r>
              <a:rPr lang="de-DE" dirty="0" err="1" smtClean="0"/>
              <a:t>elementi</a:t>
            </a:r>
            <a:endParaRPr lang="tr-TR" dirty="0" smtClean="0"/>
          </a:p>
          <a:p>
            <a:pPr hangingPunct="0"/>
            <a:r>
              <a:rPr lang="de-DE" i="1" dirty="0" err="1" smtClean="0"/>
              <a:t>Salsola</a:t>
            </a:r>
            <a:r>
              <a:rPr lang="de-DE" i="1" dirty="0" smtClean="0"/>
              <a:t> </a:t>
            </a:r>
            <a:r>
              <a:rPr lang="de-DE" i="1" dirty="0" err="1" smtClean="0"/>
              <a:t>inermis</a:t>
            </a:r>
            <a:r>
              <a:rPr lang="de-DE" i="1" dirty="0" smtClean="0"/>
              <a:t> </a:t>
            </a:r>
            <a:r>
              <a:rPr lang="de-DE" dirty="0" err="1" smtClean="0"/>
              <a:t>Forssk</a:t>
            </a:r>
            <a:r>
              <a:rPr lang="de-DE" dirty="0" smtClean="0"/>
              <a:t>., 900-950 m., Iran-Turan </a:t>
            </a:r>
            <a:r>
              <a:rPr lang="de-DE" dirty="0" err="1" smtClean="0"/>
              <a:t>elementi</a:t>
            </a:r>
            <a:endParaRPr lang="tr-TR" dirty="0" smtClean="0"/>
          </a:p>
          <a:p>
            <a:pPr hangingPunct="0"/>
            <a:r>
              <a:rPr lang="de-DE" i="1" dirty="0" err="1" smtClean="0"/>
              <a:t>Salsola</a:t>
            </a:r>
            <a:r>
              <a:rPr lang="de-DE" i="1" dirty="0" smtClean="0"/>
              <a:t> </a:t>
            </a:r>
            <a:r>
              <a:rPr lang="de-DE" i="1" dirty="0" err="1" smtClean="0"/>
              <a:t>anatolica</a:t>
            </a:r>
            <a:r>
              <a:rPr lang="de-DE" i="1" dirty="0" smtClean="0"/>
              <a:t> </a:t>
            </a:r>
            <a:r>
              <a:rPr lang="de-DE" dirty="0" err="1" smtClean="0"/>
              <a:t>Aellen</a:t>
            </a:r>
            <a:r>
              <a:rPr lang="de-DE" dirty="0" smtClean="0"/>
              <a:t>, 1000 m., </a:t>
            </a:r>
            <a:r>
              <a:rPr lang="de-DE" dirty="0" err="1" smtClean="0"/>
              <a:t>endemik</a:t>
            </a:r>
            <a:r>
              <a:rPr lang="de-DE" dirty="0" smtClean="0"/>
              <a:t>, Iran-Turan </a:t>
            </a:r>
            <a:r>
              <a:rPr lang="de-DE" dirty="0" err="1" smtClean="0"/>
              <a:t>elementi</a:t>
            </a:r>
            <a:endParaRPr lang="tr-TR" dirty="0" smtClean="0"/>
          </a:p>
          <a:p>
            <a:pPr hangingPunct="0"/>
            <a:r>
              <a:rPr lang="de-DE" i="1" dirty="0" err="1" smtClean="0"/>
              <a:t>Salsola</a:t>
            </a:r>
            <a:r>
              <a:rPr lang="de-DE" i="1" dirty="0" smtClean="0"/>
              <a:t> </a:t>
            </a:r>
            <a:r>
              <a:rPr lang="de-DE" i="1" dirty="0" err="1" smtClean="0"/>
              <a:t>nitraria</a:t>
            </a:r>
            <a:r>
              <a:rPr lang="de-DE" i="1" dirty="0" smtClean="0"/>
              <a:t> </a:t>
            </a:r>
            <a:r>
              <a:rPr lang="de-DE" dirty="0" err="1" smtClean="0"/>
              <a:t>Pall</a:t>
            </a:r>
            <a:r>
              <a:rPr lang="de-DE" dirty="0" smtClean="0"/>
              <a:t>., 900-1200 m., Iran-Turan </a:t>
            </a:r>
            <a:r>
              <a:rPr lang="de-DE" dirty="0" err="1" smtClean="0"/>
              <a:t>elementi</a:t>
            </a:r>
            <a:endParaRPr lang="tr-TR" dirty="0" smtClean="0"/>
          </a:p>
          <a:p>
            <a:pPr hangingPunct="0"/>
            <a:r>
              <a:rPr lang="de-DE" i="1" dirty="0" smtClean="0"/>
              <a:t>Linum </a:t>
            </a:r>
            <a:r>
              <a:rPr lang="de-DE" i="1" dirty="0" err="1" smtClean="0"/>
              <a:t>seljukorum</a:t>
            </a:r>
            <a:r>
              <a:rPr lang="de-DE" i="1" dirty="0" smtClean="0"/>
              <a:t> </a:t>
            </a:r>
            <a:r>
              <a:rPr lang="de-DE" dirty="0" err="1" smtClean="0"/>
              <a:t>davis</a:t>
            </a:r>
            <a:r>
              <a:rPr lang="de-DE" dirty="0" smtClean="0"/>
              <a:t>, 1000 m., Iran-Turan </a:t>
            </a:r>
            <a:r>
              <a:rPr lang="de-DE" dirty="0" err="1" smtClean="0"/>
              <a:t>elementi</a:t>
            </a:r>
            <a:endParaRPr lang="tr-TR" dirty="0" smtClean="0"/>
          </a:p>
          <a:p>
            <a:pPr hangingPunct="0"/>
            <a:r>
              <a:rPr lang="de-DE" i="1" dirty="0" err="1" smtClean="0"/>
              <a:t>Inula</a:t>
            </a:r>
            <a:r>
              <a:rPr lang="de-DE" i="1" dirty="0" smtClean="0"/>
              <a:t> </a:t>
            </a:r>
            <a:r>
              <a:rPr lang="de-DE" i="1" dirty="0" err="1" smtClean="0"/>
              <a:t>aucherana</a:t>
            </a:r>
            <a:r>
              <a:rPr lang="de-DE" i="1" dirty="0" smtClean="0"/>
              <a:t> </a:t>
            </a:r>
            <a:r>
              <a:rPr lang="de-DE" dirty="0" smtClean="0"/>
              <a:t>DC., 550-1900 m., Iran-Turan </a:t>
            </a:r>
            <a:r>
              <a:rPr lang="de-DE" dirty="0" err="1" smtClean="0"/>
              <a:t>elementi</a:t>
            </a:r>
            <a:endParaRPr lang="tr-TR" dirty="0" smtClean="0"/>
          </a:p>
          <a:p>
            <a:pPr hangingPunct="0"/>
            <a:r>
              <a:rPr lang="de-DE" i="1" dirty="0" err="1" smtClean="0"/>
              <a:t>Cirsium</a:t>
            </a:r>
            <a:r>
              <a:rPr lang="de-DE" i="1" dirty="0" smtClean="0"/>
              <a:t> </a:t>
            </a:r>
            <a:r>
              <a:rPr lang="de-DE" i="1" dirty="0" err="1" smtClean="0"/>
              <a:t>alatum</a:t>
            </a:r>
            <a:r>
              <a:rPr lang="de-DE" i="1" dirty="0" smtClean="0"/>
              <a:t> </a:t>
            </a:r>
            <a:r>
              <a:rPr lang="de-DE" dirty="0" smtClean="0"/>
              <a:t>(Gmelin) </a:t>
            </a:r>
            <a:r>
              <a:rPr lang="de-DE" dirty="0" err="1" smtClean="0"/>
              <a:t>Bobrov</a:t>
            </a:r>
            <a:r>
              <a:rPr lang="de-DE" dirty="0" smtClean="0"/>
              <a:t>. </a:t>
            </a:r>
            <a:r>
              <a:rPr lang="de-DE" dirty="0" err="1" smtClean="0"/>
              <a:t>subsp</a:t>
            </a:r>
            <a:r>
              <a:rPr lang="de-DE" dirty="0" smtClean="0"/>
              <a:t>. </a:t>
            </a:r>
            <a:r>
              <a:rPr lang="de-DE" i="1" dirty="0" err="1" smtClean="0"/>
              <a:t>alatum</a:t>
            </a:r>
            <a:r>
              <a:rPr lang="de-DE" i="1" dirty="0" smtClean="0"/>
              <a:t>, </a:t>
            </a:r>
            <a:r>
              <a:rPr lang="de-DE" dirty="0" smtClean="0"/>
              <a:t>900-1800 m., Iran-Turan </a:t>
            </a:r>
            <a:r>
              <a:rPr lang="de-DE" dirty="0" err="1" smtClean="0"/>
              <a:t>elementi</a:t>
            </a:r>
            <a:endParaRPr lang="tr-TR" dirty="0" smtClean="0"/>
          </a:p>
          <a:p>
            <a:pPr hangingPunct="0"/>
            <a:r>
              <a:rPr lang="de-DE" i="1" dirty="0" err="1" smtClean="0"/>
              <a:t>Scorzonera</a:t>
            </a:r>
            <a:r>
              <a:rPr lang="de-DE" i="1" dirty="0" smtClean="0"/>
              <a:t>  </a:t>
            </a:r>
            <a:r>
              <a:rPr lang="de-DE" i="1" dirty="0" err="1" smtClean="0"/>
              <a:t>hieraciifolia</a:t>
            </a:r>
            <a:r>
              <a:rPr lang="de-DE" i="1" dirty="0" smtClean="0"/>
              <a:t> </a:t>
            </a:r>
            <a:r>
              <a:rPr lang="de-DE" dirty="0" smtClean="0"/>
              <a:t>Hayek, 800-1350 m., </a:t>
            </a:r>
            <a:r>
              <a:rPr lang="de-DE" dirty="0" err="1" smtClean="0"/>
              <a:t>endemik</a:t>
            </a:r>
            <a:r>
              <a:rPr lang="de-DE" dirty="0" smtClean="0"/>
              <a:t>, Iran-Turan </a:t>
            </a:r>
            <a:r>
              <a:rPr lang="de-DE" dirty="0" err="1" smtClean="0"/>
              <a:t>elementi</a:t>
            </a:r>
            <a:endParaRPr lang="tr-TR" dirty="0" smtClean="0"/>
          </a:p>
          <a:p>
            <a:pPr hangingPunct="0"/>
            <a:r>
              <a:rPr lang="fr-FR" i="1" dirty="0" err="1" smtClean="0"/>
              <a:t>Verbascum</a:t>
            </a:r>
            <a:r>
              <a:rPr lang="fr-FR" i="1" dirty="0" smtClean="0"/>
              <a:t> </a:t>
            </a:r>
            <a:r>
              <a:rPr lang="fr-FR" i="1" dirty="0" err="1" smtClean="0"/>
              <a:t>pyroliforme</a:t>
            </a:r>
            <a:r>
              <a:rPr lang="fr-FR" i="1" dirty="0" smtClean="0"/>
              <a:t> </a:t>
            </a:r>
            <a:r>
              <a:rPr lang="fr-FR" dirty="0" smtClean="0"/>
              <a:t>(</a:t>
            </a:r>
            <a:r>
              <a:rPr lang="fr-FR" dirty="0" err="1" smtClean="0"/>
              <a:t>Boiss</a:t>
            </a:r>
            <a:r>
              <a:rPr lang="fr-FR" dirty="0" smtClean="0"/>
              <a:t>.&amp; </a:t>
            </a:r>
            <a:r>
              <a:rPr lang="fr-FR" dirty="0" err="1" smtClean="0"/>
              <a:t>Heldr</a:t>
            </a:r>
            <a:r>
              <a:rPr lang="fr-FR" dirty="0" smtClean="0"/>
              <a:t>.)</a:t>
            </a:r>
            <a:r>
              <a:rPr lang="fr-FR" dirty="0" err="1" smtClean="0"/>
              <a:t>O.Kuntze</a:t>
            </a:r>
            <a:r>
              <a:rPr lang="fr-FR" dirty="0" smtClean="0"/>
              <a:t>,1000 m., </a:t>
            </a:r>
            <a:r>
              <a:rPr lang="fr-FR" dirty="0" err="1" smtClean="0"/>
              <a:t>endemik,Iran-Turan</a:t>
            </a:r>
            <a:r>
              <a:rPr lang="fr-FR" dirty="0" smtClean="0"/>
              <a:t> </a:t>
            </a:r>
            <a:r>
              <a:rPr lang="fr-FR" dirty="0" err="1" smtClean="0"/>
              <a:t>elementi</a:t>
            </a:r>
            <a:endParaRPr lang="tr-TR"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algn="just" hangingPunct="0"/>
            <a:r>
              <a:rPr lang="fr-FR" i="1" dirty="0" err="1" smtClean="0"/>
              <a:t>Limonium</a:t>
            </a:r>
            <a:r>
              <a:rPr lang="fr-FR" i="1" dirty="0" smtClean="0"/>
              <a:t> </a:t>
            </a:r>
            <a:r>
              <a:rPr lang="fr-FR" i="1" dirty="0" err="1" smtClean="0"/>
              <a:t>iconicum</a:t>
            </a:r>
            <a:r>
              <a:rPr lang="fr-FR" i="1" dirty="0" smtClean="0"/>
              <a:t> </a:t>
            </a:r>
            <a:r>
              <a:rPr lang="fr-FR" dirty="0" smtClean="0"/>
              <a:t>(</a:t>
            </a:r>
            <a:r>
              <a:rPr lang="fr-FR" dirty="0" err="1" smtClean="0"/>
              <a:t>Boiss</a:t>
            </a:r>
            <a:r>
              <a:rPr lang="fr-FR" dirty="0" smtClean="0"/>
              <a:t>.&amp; </a:t>
            </a:r>
            <a:r>
              <a:rPr lang="fr-FR" dirty="0" err="1" smtClean="0"/>
              <a:t>Heldr</a:t>
            </a:r>
            <a:r>
              <a:rPr lang="fr-FR" dirty="0" smtClean="0"/>
              <a:t>.)</a:t>
            </a:r>
            <a:r>
              <a:rPr lang="fr-FR" dirty="0" err="1" smtClean="0"/>
              <a:t>O.Kuntze</a:t>
            </a:r>
            <a:r>
              <a:rPr lang="fr-FR" dirty="0" smtClean="0"/>
              <a:t>,900-1040 m., </a:t>
            </a:r>
            <a:r>
              <a:rPr lang="fr-FR" dirty="0" err="1" smtClean="0"/>
              <a:t>endemik,Iran-Turan</a:t>
            </a:r>
            <a:r>
              <a:rPr lang="fr-FR" dirty="0" smtClean="0"/>
              <a:t> </a:t>
            </a:r>
            <a:r>
              <a:rPr lang="fr-FR" dirty="0" err="1" smtClean="0"/>
              <a:t>elementi</a:t>
            </a:r>
            <a:endParaRPr lang="tr-TR" dirty="0" smtClean="0"/>
          </a:p>
          <a:p>
            <a:pPr algn="just" hangingPunct="0"/>
            <a:r>
              <a:rPr lang="fr-FR" i="1" dirty="0" err="1" smtClean="0"/>
              <a:t>Limonium</a:t>
            </a:r>
            <a:r>
              <a:rPr lang="fr-FR" i="1" dirty="0" smtClean="0"/>
              <a:t> </a:t>
            </a:r>
            <a:r>
              <a:rPr lang="fr-FR" i="1" dirty="0" err="1" smtClean="0"/>
              <a:t>lilacinum</a:t>
            </a:r>
            <a:r>
              <a:rPr lang="fr-FR" i="1" dirty="0" smtClean="0"/>
              <a:t> </a:t>
            </a:r>
            <a:r>
              <a:rPr lang="fr-FR" dirty="0" smtClean="0"/>
              <a:t>(</a:t>
            </a:r>
            <a:r>
              <a:rPr lang="fr-FR" dirty="0" err="1" smtClean="0"/>
              <a:t>Boiss</a:t>
            </a:r>
            <a:r>
              <a:rPr lang="fr-FR" dirty="0" smtClean="0"/>
              <a:t>. &amp; Bal.)</a:t>
            </a:r>
            <a:r>
              <a:rPr lang="fr-FR" dirty="0" err="1" smtClean="0"/>
              <a:t>Wagenitz</a:t>
            </a:r>
            <a:r>
              <a:rPr lang="fr-FR" dirty="0" smtClean="0"/>
              <a:t>, 900-1200 m., </a:t>
            </a:r>
            <a:r>
              <a:rPr lang="fr-FR" dirty="0" err="1" smtClean="0"/>
              <a:t>endemik,Iran-Turan</a:t>
            </a:r>
            <a:r>
              <a:rPr lang="fr-FR" dirty="0" smtClean="0"/>
              <a:t> </a:t>
            </a:r>
            <a:r>
              <a:rPr lang="fr-FR" dirty="0" err="1" smtClean="0"/>
              <a:t>elementi</a:t>
            </a:r>
            <a:endParaRPr lang="tr-TR" dirty="0" smtClean="0"/>
          </a:p>
          <a:p>
            <a:pPr algn="just" hangingPunct="0"/>
            <a:r>
              <a:rPr lang="fr-FR" i="1" dirty="0" err="1" smtClean="0"/>
              <a:t>Limonium</a:t>
            </a:r>
            <a:r>
              <a:rPr lang="fr-FR" i="1" dirty="0" smtClean="0"/>
              <a:t> </a:t>
            </a:r>
            <a:r>
              <a:rPr lang="fr-FR" i="1" dirty="0" err="1" smtClean="0"/>
              <a:t>globuliferum</a:t>
            </a:r>
            <a:r>
              <a:rPr lang="fr-FR" i="1" dirty="0" smtClean="0"/>
              <a:t> </a:t>
            </a:r>
            <a:r>
              <a:rPr lang="fr-FR" dirty="0" smtClean="0"/>
              <a:t>(</a:t>
            </a:r>
            <a:r>
              <a:rPr lang="fr-FR" dirty="0" err="1" smtClean="0"/>
              <a:t>Boiss</a:t>
            </a:r>
            <a:r>
              <a:rPr lang="fr-FR" dirty="0" smtClean="0"/>
              <a:t>.&amp; </a:t>
            </a:r>
            <a:r>
              <a:rPr lang="de-DE" dirty="0" err="1" smtClean="0"/>
              <a:t>Heldr</a:t>
            </a:r>
            <a:r>
              <a:rPr lang="de-DE" dirty="0" smtClean="0"/>
              <a:t>.) </a:t>
            </a:r>
            <a:r>
              <a:rPr lang="de-DE" dirty="0" err="1" smtClean="0"/>
              <a:t>O.Kuntze</a:t>
            </a:r>
            <a:r>
              <a:rPr lang="de-DE" dirty="0" smtClean="0"/>
              <a:t>, 900-1100 m., Iran-Turan </a:t>
            </a:r>
            <a:r>
              <a:rPr lang="de-DE" dirty="0" err="1" smtClean="0"/>
              <a:t>elementi</a:t>
            </a:r>
            <a:endParaRPr lang="tr-TR" dirty="0" smtClean="0"/>
          </a:p>
          <a:p>
            <a:pPr algn="just" hangingPunct="0"/>
            <a:r>
              <a:rPr lang="de-DE" i="1" dirty="0" err="1" smtClean="0"/>
              <a:t>Allium</a:t>
            </a:r>
            <a:r>
              <a:rPr lang="de-DE" i="1" dirty="0" smtClean="0"/>
              <a:t> </a:t>
            </a:r>
            <a:r>
              <a:rPr lang="de-DE" i="1" dirty="0" err="1" smtClean="0"/>
              <a:t>sieheanum</a:t>
            </a:r>
            <a:r>
              <a:rPr lang="de-DE" i="1" dirty="0" smtClean="0"/>
              <a:t> </a:t>
            </a:r>
            <a:r>
              <a:rPr lang="de-DE" dirty="0" smtClean="0"/>
              <a:t>[</a:t>
            </a:r>
            <a:r>
              <a:rPr lang="de-DE" dirty="0" err="1" smtClean="0"/>
              <a:t>Hausskn.ex</a:t>
            </a:r>
            <a:r>
              <a:rPr lang="de-DE" dirty="0" smtClean="0"/>
              <a:t>]Kollmann, 900-1200 m., </a:t>
            </a:r>
            <a:r>
              <a:rPr lang="de-DE" dirty="0" err="1" smtClean="0"/>
              <a:t>endemik</a:t>
            </a:r>
            <a:r>
              <a:rPr lang="de-DE" dirty="0" smtClean="0"/>
              <a:t>, Iran-Turan </a:t>
            </a:r>
            <a:r>
              <a:rPr lang="de-DE" dirty="0" err="1" smtClean="0"/>
              <a:t>elementi</a:t>
            </a:r>
            <a:endParaRPr lang="tr-TR" dirty="0" smtClean="0"/>
          </a:p>
          <a:p>
            <a:pPr algn="just" hangingPunct="0"/>
            <a:r>
              <a:rPr lang="de-DE" i="1" dirty="0" err="1" smtClean="0"/>
              <a:t>Gladiolus</a:t>
            </a:r>
            <a:r>
              <a:rPr lang="de-DE" i="1" dirty="0" smtClean="0"/>
              <a:t> </a:t>
            </a:r>
            <a:r>
              <a:rPr lang="de-DE" i="1" dirty="0" err="1" smtClean="0"/>
              <a:t>halophilus</a:t>
            </a:r>
            <a:r>
              <a:rPr lang="de-DE" i="1" dirty="0" smtClean="0"/>
              <a:t> </a:t>
            </a:r>
            <a:r>
              <a:rPr lang="de-DE" dirty="0" err="1" smtClean="0"/>
              <a:t>Boiss</a:t>
            </a:r>
            <a:r>
              <a:rPr lang="de-DE" dirty="0" smtClean="0"/>
              <a:t>. &amp; </a:t>
            </a:r>
            <a:r>
              <a:rPr lang="de-DE" dirty="0" err="1" smtClean="0"/>
              <a:t>Heldr</a:t>
            </a:r>
            <a:r>
              <a:rPr lang="de-DE" dirty="0" smtClean="0"/>
              <a:t>., 900-1200 m., </a:t>
            </a:r>
            <a:r>
              <a:rPr lang="de-DE" dirty="0" err="1" smtClean="0"/>
              <a:t>endemik</a:t>
            </a:r>
            <a:r>
              <a:rPr lang="de-DE" dirty="0" smtClean="0"/>
              <a:t>, Iran-Turan </a:t>
            </a:r>
            <a:r>
              <a:rPr lang="de-DE" dirty="0" err="1" smtClean="0"/>
              <a:t>elementi</a:t>
            </a:r>
            <a:endParaRPr lang="tr-TR" dirty="0" smtClean="0"/>
          </a:p>
          <a:p>
            <a:pPr algn="just" hangingPunct="0"/>
            <a:r>
              <a:rPr lang="de-DE" i="1" dirty="0" err="1" smtClean="0"/>
              <a:t>Elymus</a:t>
            </a:r>
            <a:r>
              <a:rPr lang="de-DE" i="1" dirty="0" smtClean="0"/>
              <a:t> </a:t>
            </a:r>
            <a:r>
              <a:rPr lang="de-DE" i="1" dirty="0" err="1" smtClean="0"/>
              <a:t>elongatus</a:t>
            </a:r>
            <a:r>
              <a:rPr lang="de-DE" i="1" dirty="0" smtClean="0"/>
              <a:t> </a:t>
            </a:r>
            <a:r>
              <a:rPr lang="de-DE" dirty="0" smtClean="0"/>
              <a:t>(Host) </a:t>
            </a:r>
            <a:r>
              <a:rPr lang="de-DE" dirty="0" err="1" smtClean="0"/>
              <a:t>Runemark</a:t>
            </a:r>
            <a:r>
              <a:rPr lang="de-DE" dirty="0" smtClean="0"/>
              <a:t> </a:t>
            </a:r>
            <a:r>
              <a:rPr lang="de-DE" dirty="0" err="1" smtClean="0"/>
              <a:t>subp</a:t>
            </a:r>
            <a:r>
              <a:rPr lang="de-DE" dirty="0" smtClean="0"/>
              <a:t>. </a:t>
            </a:r>
            <a:r>
              <a:rPr lang="de-DE" i="1" dirty="0" err="1" smtClean="0"/>
              <a:t>salsus</a:t>
            </a:r>
            <a:r>
              <a:rPr lang="de-DE" dirty="0" smtClean="0"/>
              <a:t> </a:t>
            </a:r>
            <a:r>
              <a:rPr lang="de-DE" dirty="0" err="1" smtClean="0"/>
              <a:t>Melderis</a:t>
            </a:r>
            <a:r>
              <a:rPr lang="de-DE" dirty="0" smtClean="0"/>
              <a:t>, </a:t>
            </a:r>
            <a:r>
              <a:rPr lang="de-DE" dirty="0" err="1" smtClean="0"/>
              <a:t>endemik</a:t>
            </a:r>
            <a:r>
              <a:rPr lang="de-DE" dirty="0" smtClean="0"/>
              <a:t>, Iran-Turan </a:t>
            </a:r>
            <a:r>
              <a:rPr lang="de-DE" dirty="0" err="1" smtClean="0"/>
              <a:t>elementi</a:t>
            </a:r>
            <a:endParaRPr lang="tr-TR" dirty="0" smtClean="0"/>
          </a:p>
          <a:p>
            <a:pPr algn="just" hangingPunct="0"/>
            <a:r>
              <a:rPr lang="de-DE" i="1" dirty="0" err="1" smtClean="0"/>
              <a:t>Sphenopus</a:t>
            </a:r>
            <a:r>
              <a:rPr lang="de-DE" i="1" dirty="0" smtClean="0"/>
              <a:t> </a:t>
            </a:r>
            <a:r>
              <a:rPr lang="de-DE" i="1" dirty="0" err="1" smtClean="0"/>
              <a:t>divaricatus</a:t>
            </a:r>
            <a:r>
              <a:rPr lang="de-DE" i="1" dirty="0" smtClean="0"/>
              <a:t> </a:t>
            </a:r>
            <a:r>
              <a:rPr lang="de-DE" dirty="0" smtClean="0"/>
              <a:t>(</a:t>
            </a:r>
            <a:r>
              <a:rPr lang="de-DE" dirty="0" err="1" smtClean="0"/>
              <a:t>Gouan</a:t>
            </a:r>
            <a:r>
              <a:rPr lang="de-DE" dirty="0" smtClean="0"/>
              <a:t>) </a:t>
            </a:r>
            <a:r>
              <a:rPr lang="de-DE" dirty="0" err="1" smtClean="0"/>
              <a:t>Reichb</a:t>
            </a:r>
            <a:r>
              <a:rPr lang="de-DE" dirty="0" smtClean="0"/>
              <a:t>., 0-1000 m., Iran-Turan </a:t>
            </a:r>
            <a:r>
              <a:rPr lang="de-DE" dirty="0" err="1" smtClean="0"/>
              <a:t>elementi</a:t>
            </a:r>
            <a:endParaRPr lang="tr-TR" dirty="0" smtClean="0"/>
          </a:p>
          <a:p>
            <a:pPr algn="just" hangingPunct="0"/>
            <a:r>
              <a:rPr lang="en-US" i="1" dirty="0" err="1" smtClean="0"/>
              <a:t>Puccinellia</a:t>
            </a:r>
            <a:r>
              <a:rPr lang="en-US" i="1" dirty="0" smtClean="0"/>
              <a:t> </a:t>
            </a:r>
            <a:r>
              <a:rPr lang="en-US" i="1" dirty="0" err="1" smtClean="0"/>
              <a:t>koeieana</a:t>
            </a:r>
            <a:r>
              <a:rPr lang="en-US" i="1" dirty="0" smtClean="0"/>
              <a:t> </a:t>
            </a:r>
            <a:r>
              <a:rPr lang="en-US" dirty="0" err="1" smtClean="0"/>
              <a:t>Melderis</a:t>
            </a:r>
            <a:r>
              <a:rPr lang="en-US" dirty="0" smtClean="0"/>
              <a:t> subsp. </a:t>
            </a:r>
            <a:r>
              <a:rPr lang="en-US" i="1" dirty="0" err="1" smtClean="0"/>
              <a:t>anatolica</a:t>
            </a:r>
            <a:r>
              <a:rPr lang="en-US" i="1" dirty="0" smtClean="0"/>
              <a:t> </a:t>
            </a:r>
            <a:r>
              <a:rPr lang="en-US" dirty="0" smtClean="0"/>
              <a:t>Kit Tan, 1000-1600 m., </a:t>
            </a:r>
            <a:r>
              <a:rPr lang="en-US" dirty="0" err="1" smtClean="0"/>
              <a:t>endemik</a:t>
            </a:r>
            <a:r>
              <a:rPr lang="en-US" dirty="0" smtClean="0"/>
              <a:t>,</a:t>
            </a:r>
            <a:endParaRPr lang="tr-TR" dirty="0" smtClean="0"/>
          </a:p>
          <a:p>
            <a:pPr hangingPunct="0">
              <a:buNone/>
            </a:pPr>
            <a:endParaRPr lang="tr-TR" dirty="0" smtClean="0"/>
          </a:p>
        </p:txBody>
      </p:sp>
    </p:spTree>
    <p:extLst>
      <p:ext uri="{BB962C8B-B14F-4D97-AF65-F5344CB8AC3E}">
        <p14:creationId xmlns:p14="http://schemas.microsoft.com/office/powerpoint/2010/main" val="14905110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gn="ctr" hangingPunct="0">
              <a:buNone/>
            </a:pPr>
            <a:r>
              <a:rPr lang="tr-TR" b="1" dirty="0" smtClean="0">
                <a:solidFill>
                  <a:srgbClr val="7030A0"/>
                </a:solidFill>
              </a:rPr>
              <a:t>Avrupa- Sibirya elementi olan karakteristik bitkiler</a:t>
            </a:r>
          </a:p>
          <a:p>
            <a:pPr hangingPunct="0">
              <a:buNone/>
            </a:pPr>
            <a:endParaRPr lang="tr-TR" b="1" dirty="0" smtClean="0"/>
          </a:p>
          <a:p>
            <a:pPr hangingPunct="0"/>
            <a:r>
              <a:rPr lang="de-DE" i="1" dirty="0" err="1" smtClean="0"/>
              <a:t>Limonium</a:t>
            </a:r>
            <a:r>
              <a:rPr lang="de-DE" i="1" dirty="0" smtClean="0"/>
              <a:t> </a:t>
            </a:r>
            <a:r>
              <a:rPr lang="de-DE" i="1" dirty="0" err="1" smtClean="0"/>
              <a:t>gmelini</a:t>
            </a:r>
            <a:r>
              <a:rPr lang="de-DE" i="1" dirty="0" smtClean="0"/>
              <a:t> </a:t>
            </a:r>
            <a:r>
              <a:rPr lang="de-DE" dirty="0" smtClean="0"/>
              <a:t>(</a:t>
            </a:r>
            <a:r>
              <a:rPr lang="de-DE" dirty="0" err="1" smtClean="0"/>
              <a:t>Willd</a:t>
            </a:r>
            <a:r>
              <a:rPr lang="de-DE" dirty="0" smtClean="0"/>
              <a:t>.) </a:t>
            </a:r>
            <a:r>
              <a:rPr lang="de-DE" dirty="0" err="1" smtClean="0"/>
              <a:t>O.Kuntze</a:t>
            </a:r>
            <a:r>
              <a:rPr lang="de-DE" dirty="0" smtClean="0"/>
              <a:t>, 0-1450 m., </a:t>
            </a:r>
            <a:r>
              <a:rPr lang="de-DE" dirty="0" err="1" smtClean="0"/>
              <a:t>Avrupa-Sibirya</a:t>
            </a:r>
            <a:r>
              <a:rPr lang="de-DE" dirty="0" smtClean="0"/>
              <a:t> </a:t>
            </a:r>
            <a:r>
              <a:rPr lang="de-DE" dirty="0" err="1" smtClean="0"/>
              <a:t>elementi</a:t>
            </a:r>
            <a:endParaRPr lang="tr-TR" dirty="0" smtClean="0"/>
          </a:p>
          <a:p>
            <a:pPr hangingPunct="0"/>
            <a:r>
              <a:rPr lang="de-DE" i="1" dirty="0" err="1" smtClean="0"/>
              <a:t>Limonium</a:t>
            </a:r>
            <a:r>
              <a:rPr lang="de-DE" i="1" dirty="0" smtClean="0"/>
              <a:t> </a:t>
            </a:r>
            <a:r>
              <a:rPr lang="de-DE" i="1" dirty="0" err="1" smtClean="0"/>
              <a:t>bellidifolium</a:t>
            </a:r>
            <a:r>
              <a:rPr lang="de-DE" i="1" dirty="0" smtClean="0"/>
              <a:t> </a:t>
            </a:r>
            <a:r>
              <a:rPr lang="de-DE" dirty="0" smtClean="0"/>
              <a:t>(</a:t>
            </a:r>
            <a:r>
              <a:rPr lang="de-DE" dirty="0" err="1" smtClean="0"/>
              <a:t>Gouan</a:t>
            </a:r>
            <a:r>
              <a:rPr lang="de-DE" dirty="0" smtClean="0"/>
              <a:t>) </a:t>
            </a:r>
            <a:r>
              <a:rPr lang="de-DE" dirty="0" err="1" smtClean="0"/>
              <a:t>Dumrt</a:t>
            </a:r>
            <a:r>
              <a:rPr lang="de-DE" dirty="0" smtClean="0"/>
              <a:t>, 0-1010 m., </a:t>
            </a:r>
            <a:r>
              <a:rPr lang="de-DE" dirty="0" err="1" smtClean="0"/>
              <a:t>Avrupa-Sibirya</a:t>
            </a:r>
            <a:r>
              <a:rPr lang="de-DE" dirty="0" smtClean="0"/>
              <a:t> </a:t>
            </a:r>
            <a:r>
              <a:rPr lang="de-DE" dirty="0" err="1" smtClean="0"/>
              <a:t>elementi</a:t>
            </a:r>
            <a:endParaRPr lang="tr-TR" dirty="0" smtClean="0"/>
          </a:p>
          <a:p>
            <a:pPr hangingPunct="0">
              <a:buNone/>
            </a:pPr>
            <a:endParaRPr lang="tr-TR" dirty="0" smtClean="0"/>
          </a:p>
          <a:p>
            <a:endParaRPr lang="tr-TR" dirty="0"/>
          </a:p>
        </p:txBody>
      </p:sp>
    </p:spTree>
    <p:extLst>
      <p:ext uri="{BB962C8B-B14F-4D97-AF65-F5344CB8AC3E}">
        <p14:creationId xmlns:p14="http://schemas.microsoft.com/office/powerpoint/2010/main" val="7858506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81200" y="548680"/>
            <a:ext cx="8229600" cy="5904656"/>
          </a:xfrm>
        </p:spPr>
        <p:txBody>
          <a:bodyPr numCol="2">
            <a:normAutofit fontScale="85000" lnSpcReduction="20000"/>
          </a:bodyPr>
          <a:lstStyle/>
          <a:p>
            <a:pPr hangingPunct="0">
              <a:buNone/>
            </a:pPr>
            <a:r>
              <a:rPr lang="tr-TR" b="1" dirty="0" smtClean="0">
                <a:solidFill>
                  <a:srgbClr val="7030A0"/>
                </a:solidFill>
              </a:rPr>
              <a:t>2.1.2. TATLI SU HABİTATLARININ KARAKTERİSTİK BİTKİLERİ</a:t>
            </a:r>
          </a:p>
          <a:p>
            <a:pPr hangingPunct="0">
              <a:buNone/>
            </a:pPr>
            <a:endParaRPr lang="tr-TR" dirty="0" smtClean="0"/>
          </a:p>
          <a:p>
            <a:pPr hangingPunct="0">
              <a:buNone/>
            </a:pPr>
            <a:r>
              <a:rPr lang="de-DE" b="1" dirty="0" smtClean="0">
                <a:solidFill>
                  <a:srgbClr val="FF0000"/>
                </a:solidFill>
              </a:rPr>
              <a:t>2.1.2.1. Su </a:t>
            </a:r>
            <a:r>
              <a:rPr lang="tr-TR" b="1" dirty="0" err="1" smtClean="0">
                <a:solidFill>
                  <a:srgbClr val="FF0000"/>
                </a:solidFill>
              </a:rPr>
              <a:t>İ</a:t>
            </a:r>
            <a:r>
              <a:rPr lang="de-DE" b="1" dirty="0" err="1" smtClean="0">
                <a:solidFill>
                  <a:srgbClr val="FF0000"/>
                </a:solidFill>
              </a:rPr>
              <a:t>çi</a:t>
            </a:r>
            <a:r>
              <a:rPr lang="de-DE" b="1" dirty="0" smtClean="0">
                <a:solidFill>
                  <a:srgbClr val="FF0000"/>
                </a:solidFill>
              </a:rPr>
              <a:t> </a:t>
            </a:r>
            <a:r>
              <a:rPr lang="de-DE" b="1" dirty="0" err="1" smtClean="0">
                <a:solidFill>
                  <a:srgbClr val="FF0000"/>
                </a:solidFill>
              </a:rPr>
              <a:t>Habitatların</a:t>
            </a:r>
            <a:r>
              <a:rPr lang="de-DE" b="1" dirty="0" smtClean="0">
                <a:solidFill>
                  <a:srgbClr val="FF0000"/>
                </a:solidFill>
              </a:rPr>
              <a:t> </a:t>
            </a:r>
            <a:r>
              <a:rPr lang="de-DE" b="1" dirty="0" err="1" smtClean="0">
                <a:solidFill>
                  <a:srgbClr val="FF0000"/>
                </a:solidFill>
              </a:rPr>
              <a:t>Karaktersitik</a:t>
            </a:r>
            <a:r>
              <a:rPr lang="de-DE" b="1" dirty="0" smtClean="0">
                <a:solidFill>
                  <a:srgbClr val="FF0000"/>
                </a:solidFill>
              </a:rPr>
              <a:t> </a:t>
            </a:r>
            <a:r>
              <a:rPr lang="de-DE" b="1" dirty="0" err="1" smtClean="0">
                <a:solidFill>
                  <a:srgbClr val="FF0000"/>
                </a:solidFill>
              </a:rPr>
              <a:t>Bitkileri</a:t>
            </a:r>
            <a:endParaRPr lang="tr-TR" b="1" dirty="0" smtClean="0">
              <a:solidFill>
                <a:srgbClr val="FF0000"/>
              </a:solidFill>
            </a:endParaRPr>
          </a:p>
          <a:p>
            <a:pPr hangingPunct="0">
              <a:buNone/>
            </a:pPr>
            <a:endParaRPr lang="tr-TR" dirty="0" smtClean="0"/>
          </a:p>
          <a:p>
            <a:pPr hangingPunct="0"/>
            <a:r>
              <a:rPr lang="de-DE" i="1" dirty="0" err="1" smtClean="0"/>
              <a:t>Nuphar</a:t>
            </a:r>
            <a:r>
              <a:rPr lang="de-DE" i="1" dirty="0" smtClean="0"/>
              <a:t> </a:t>
            </a:r>
            <a:r>
              <a:rPr lang="de-DE" i="1" dirty="0" err="1" smtClean="0"/>
              <a:t>lutea</a:t>
            </a:r>
            <a:r>
              <a:rPr lang="de-DE" i="1" dirty="0" smtClean="0"/>
              <a:t> </a:t>
            </a:r>
            <a:r>
              <a:rPr lang="de-DE" dirty="0" smtClean="0"/>
              <a:t>(L.) </a:t>
            </a:r>
            <a:r>
              <a:rPr lang="de-DE" dirty="0" err="1" smtClean="0"/>
              <a:t>Sm</a:t>
            </a:r>
            <a:r>
              <a:rPr lang="de-DE" dirty="0" smtClean="0"/>
              <a:t>.</a:t>
            </a:r>
            <a:endParaRPr lang="tr-TR" dirty="0" smtClean="0"/>
          </a:p>
          <a:p>
            <a:pPr hangingPunct="0"/>
            <a:r>
              <a:rPr lang="en-US" i="1" dirty="0" err="1" smtClean="0"/>
              <a:t>Nymphaea</a:t>
            </a:r>
            <a:r>
              <a:rPr lang="en-US" i="1" dirty="0" smtClean="0"/>
              <a:t> alba</a:t>
            </a:r>
            <a:r>
              <a:rPr lang="en-US" dirty="0" smtClean="0"/>
              <a:t> L.</a:t>
            </a:r>
            <a:endParaRPr lang="tr-TR" dirty="0" smtClean="0"/>
          </a:p>
          <a:p>
            <a:pPr hangingPunct="0"/>
            <a:r>
              <a:rPr lang="en-US" i="1" dirty="0" err="1" smtClean="0"/>
              <a:t>Najas</a:t>
            </a:r>
            <a:r>
              <a:rPr lang="en-US" i="1" dirty="0" smtClean="0"/>
              <a:t> marina</a:t>
            </a:r>
            <a:r>
              <a:rPr lang="en-US" dirty="0" smtClean="0"/>
              <a:t> L., 85-1250 m.</a:t>
            </a:r>
            <a:endParaRPr lang="tr-TR" dirty="0" smtClean="0"/>
          </a:p>
          <a:p>
            <a:pPr hangingPunct="0"/>
            <a:r>
              <a:rPr lang="en-US" i="1" dirty="0" err="1" smtClean="0"/>
              <a:t>Najas</a:t>
            </a:r>
            <a:r>
              <a:rPr lang="en-US" i="1" dirty="0" smtClean="0"/>
              <a:t> minor</a:t>
            </a:r>
            <a:r>
              <a:rPr lang="en-US" dirty="0" smtClean="0"/>
              <a:t> All., 0-1150 m.</a:t>
            </a:r>
            <a:endParaRPr lang="tr-TR" dirty="0" smtClean="0"/>
          </a:p>
          <a:p>
            <a:pPr hangingPunct="0"/>
            <a:r>
              <a:rPr lang="en-US" i="1" dirty="0" err="1" smtClean="0"/>
              <a:t>Potamogeton</a:t>
            </a:r>
            <a:r>
              <a:rPr lang="en-US" i="1" dirty="0" smtClean="0"/>
              <a:t> </a:t>
            </a:r>
            <a:r>
              <a:rPr lang="en-US" i="1" dirty="0" err="1" smtClean="0"/>
              <a:t>natans</a:t>
            </a:r>
            <a:r>
              <a:rPr lang="en-US" dirty="0" smtClean="0"/>
              <a:t> L., 50-2350 m.</a:t>
            </a:r>
            <a:endParaRPr lang="tr-TR" dirty="0" smtClean="0"/>
          </a:p>
          <a:p>
            <a:pPr hangingPunct="0"/>
            <a:r>
              <a:rPr lang="fr-FR" i="1" dirty="0" err="1" smtClean="0"/>
              <a:t>Potamogeton</a:t>
            </a:r>
            <a:r>
              <a:rPr lang="fr-FR" i="1" dirty="0" smtClean="0"/>
              <a:t> </a:t>
            </a:r>
            <a:r>
              <a:rPr lang="fr-FR" i="1" dirty="0" err="1" smtClean="0"/>
              <a:t>nodosus</a:t>
            </a:r>
            <a:r>
              <a:rPr lang="fr-FR" dirty="0" smtClean="0"/>
              <a:t> </a:t>
            </a:r>
            <a:r>
              <a:rPr lang="fr-FR" dirty="0" err="1" smtClean="0"/>
              <a:t>Poir</a:t>
            </a:r>
            <a:r>
              <a:rPr lang="fr-FR" dirty="0" smtClean="0"/>
              <a:t>&amp;, 0-1970 m.</a:t>
            </a:r>
            <a:endParaRPr lang="tr-TR" dirty="0" smtClean="0"/>
          </a:p>
          <a:p>
            <a:pPr hangingPunct="0"/>
            <a:r>
              <a:rPr lang="fr-FR" i="1" dirty="0" err="1" smtClean="0"/>
              <a:t>Potamogeton</a:t>
            </a:r>
            <a:r>
              <a:rPr lang="fr-FR" i="1" dirty="0" smtClean="0"/>
              <a:t> </a:t>
            </a:r>
            <a:r>
              <a:rPr lang="fr-FR" i="1" dirty="0" err="1" smtClean="0"/>
              <a:t>lucens</a:t>
            </a:r>
            <a:r>
              <a:rPr lang="fr-FR" dirty="0" smtClean="0"/>
              <a:t> L., 0-2300 m.</a:t>
            </a:r>
            <a:endParaRPr lang="tr-TR" dirty="0" smtClean="0"/>
          </a:p>
          <a:p>
            <a:pPr hangingPunct="0"/>
            <a:endParaRPr lang="tr-TR" i="1" dirty="0" smtClean="0"/>
          </a:p>
          <a:p>
            <a:pPr hangingPunct="0"/>
            <a:endParaRPr lang="tr-TR" i="1" dirty="0" smtClean="0"/>
          </a:p>
          <a:p>
            <a:pPr hangingPunct="0"/>
            <a:endParaRPr lang="tr-TR" i="1" dirty="0" smtClean="0"/>
          </a:p>
          <a:p>
            <a:pPr hangingPunct="0"/>
            <a:r>
              <a:rPr lang="fr-FR" i="1" dirty="0" err="1" smtClean="0"/>
              <a:t>Potamogeton</a:t>
            </a:r>
            <a:r>
              <a:rPr lang="fr-FR" i="1" dirty="0" smtClean="0"/>
              <a:t> </a:t>
            </a:r>
            <a:r>
              <a:rPr lang="fr-FR" i="1" dirty="0" err="1" smtClean="0"/>
              <a:t>perfoliatus</a:t>
            </a:r>
            <a:r>
              <a:rPr lang="fr-FR" dirty="0" smtClean="0"/>
              <a:t> L., 0-2300 m.</a:t>
            </a:r>
            <a:endParaRPr lang="tr-TR" dirty="0" smtClean="0"/>
          </a:p>
          <a:p>
            <a:pPr hangingPunct="0"/>
            <a:r>
              <a:rPr lang="fr-FR" i="1" dirty="0" err="1" smtClean="0"/>
              <a:t>Potamogeton</a:t>
            </a:r>
            <a:r>
              <a:rPr lang="fr-FR" i="1" dirty="0" smtClean="0"/>
              <a:t> </a:t>
            </a:r>
            <a:r>
              <a:rPr lang="fr-FR" i="1" dirty="0" err="1" smtClean="0"/>
              <a:t>berchtoldii</a:t>
            </a:r>
            <a:r>
              <a:rPr lang="fr-FR" dirty="0" smtClean="0"/>
              <a:t> </a:t>
            </a:r>
            <a:r>
              <a:rPr lang="fr-FR" dirty="0" err="1" smtClean="0"/>
              <a:t>Fieber</a:t>
            </a:r>
            <a:r>
              <a:rPr lang="fr-FR" dirty="0" smtClean="0"/>
              <a:t>, 100-2300 m.</a:t>
            </a:r>
            <a:endParaRPr lang="tr-TR" dirty="0" smtClean="0"/>
          </a:p>
          <a:p>
            <a:pPr hangingPunct="0"/>
            <a:r>
              <a:rPr lang="fr-FR" i="1" dirty="0" err="1" smtClean="0"/>
              <a:t>Potamogeton</a:t>
            </a:r>
            <a:r>
              <a:rPr lang="fr-FR" i="1" dirty="0" smtClean="0"/>
              <a:t> </a:t>
            </a:r>
            <a:r>
              <a:rPr lang="fr-FR" i="1" dirty="0" err="1" smtClean="0"/>
              <a:t>crispus</a:t>
            </a:r>
            <a:r>
              <a:rPr lang="fr-FR" dirty="0" smtClean="0"/>
              <a:t> L., 0-1950 m.</a:t>
            </a:r>
            <a:endParaRPr lang="tr-TR" dirty="0" smtClean="0"/>
          </a:p>
          <a:p>
            <a:pPr hangingPunct="0"/>
            <a:r>
              <a:rPr lang="fr-FR" i="1" dirty="0" err="1" smtClean="0"/>
              <a:t>Potamogeton</a:t>
            </a:r>
            <a:r>
              <a:rPr lang="fr-FR" i="1" dirty="0" smtClean="0"/>
              <a:t> </a:t>
            </a:r>
            <a:r>
              <a:rPr lang="fr-FR" i="1" dirty="0" err="1" smtClean="0"/>
              <a:t>pectinatus</a:t>
            </a:r>
            <a:r>
              <a:rPr lang="fr-FR" dirty="0" smtClean="0"/>
              <a:t> L., 0-1960 m.</a:t>
            </a:r>
            <a:endParaRPr lang="tr-TR" dirty="0" smtClean="0"/>
          </a:p>
          <a:p>
            <a:pPr hangingPunct="0"/>
            <a:r>
              <a:rPr lang="fr-FR" i="1" dirty="0" err="1" smtClean="0"/>
              <a:t>Groenlandia</a:t>
            </a:r>
            <a:r>
              <a:rPr lang="fr-FR" i="1" dirty="0" smtClean="0"/>
              <a:t> </a:t>
            </a:r>
            <a:r>
              <a:rPr lang="fr-FR" i="1" dirty="0" err="1" smtClean="0"/>
              <a:t>densa</a:t>
            </a:r>
            <a:r>
              <a:rPr lang="fr-FR" dirty="0" smtClean="0"/>
              <a:t> (L.) </a:t>
            </a:r>
            <a:r>
              <a:rPr lang="fr-FR" dirty="0" err="1" smtClean="0"/>
              <a:t>Fourr</a:t>
            </a:r>
            <a:r>
              <a:rPr lang="fr-FR" dirty="0" smtClean="0"/>
              <a:t>.</a:t>
            </a:r>
            <a:endParaRPr lang="tr-TR" dirty="0" smtClean="0"/>
          </a:p>
          <a:p>
            <a:pPr hangingPunct="0"/>
            <a:r>
              <a:rPr lang="fr-FR" i="1" dirty="0" err="1" smtClean="0"/>
              <a:t>Zannichellia</a:t>
            </a:r>
            <a:r>
              <a:rPr lang="fr-FR" i="1" dirty="0" smtClean="0"/>
              <a:t> </a:t>
            </a:r>
            <a:r>
              <a:rPr lang="fr-FR" i="1" dirty="0" err="1" smtClean="0"/>
              <a:t>palustris</a:t>
            </a:r>
            <a:r>
              <a:rPr lang="fr-FR" dirty="0" smtClean="0"/>
              <a:t> L., 0-1950 m.</a:t>
            </a:r>
            <a:endParaRPr lang="tr-TR" dirty="0" smtClean="0"/>
          </a:p>
          <a:p>
            <a:pPr hangingPunct="0"/>
            <a:r>
              <a:rPr lang="fr-FR" i="1" dirty="0" err="1" smtClean="0"/>
              <a:t>Lemna</a:t>
            </a:r>
            <a:r>
              <a:rPr lang="fr-FR" i="1" dirty="0" smtClean="0"/>
              <a:t> </a:t>
            </a:r>
            <a:r>
              <a:rPr lang="fr-FR" i="1" dirty="0" err="1" smtClean="0"/>
              <a:t>trisulca</a:t>
            </a:r>
            <a:r>
              <a:rPr lang="fr-FR" dirty="0" smtClean="0"/>
              <a:t> L., 0-2300 m.</a:t>
            </a:r>
            <a:endParaRPr lang="tr-TR" dirty="0" smtClean="0"/>
          </a:p>
          <a:p>
            <a:pPr hangingPunct="0"/>
            <a:r>
              <a:rPr lang="fr-FR" i="1" dirty="0" err="1" smtClean="0"/>
              <a:t>Lemna</a:t>
            </a:r>
            <a:r>
              <a:rPr lang="fr-FR" i="1" dirty="0" smtClean="0"/>
              <a:t> </a:t>
            </a:r>
            <a:r>
              <a:rPr lang="fr-FR" i="1" dirty="0" err="1" smtClean="0"/>
              <a:t>gibba</a:t>
            </a:r>
            <a:r>
              <a:rPr lang="fr-FR" dirty="0" smtClean="0"/>
              <a:t> L., 0-1650 m.</a:t>
            </a:r>
            <a:endParaRPr lang="tr-TR" dirty="0" smtClean="0"/>
          </a:p>
          <a:p>
            <a:pPr hangingPunct="0"/>
            <a:r>
              <a:rPr lang="fr-FR" i="1" dirty="0" err="1" smtClean="0"/>
              <a:t>Lemna</a:t>
            </a:r>
            <a:r>
              <a:rPr lang="fr-FR" i="1" dirty="0" smtClean="0"/>
              <a:t> </a:t>
            </a:r>
            <a:r>
              <a:rPr lang="fr-FR" i="1" dirty="0" err="1" smtClean="0"/>
              <a:t>minor</a:t>
            </a:r>
            <a:r>
              <a:rPr lang="fr-FR" dirty="0" smtClean="0"/>
              <a:t> L., 0-1950 m.</a:t>
            </a:r>
            <a:endParaRPr lang="tr-TR" dirty="0" smtClean="0"/>
          </a:p>
          <a:p>
            <a:pPr hangingPunct="0">
              <a:buNone/>
            </a:pPr>
            <a:endParaRPr lang="tr-TR" dirty="0" smtClean="0"/>
          </a:p>
        </p:txBody>
      </p:sp>
    </p:spTree>
    <p:extLst>
      <p:ext uri="{BB962C8B-B14F-4D97-AF65-F5344CB8AC3E}">
        <p14:creationId xmlns:p14="http://schemas.microsoft.com/office/powerpoint/2010/main" val="122759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81200" y="1268760"/>
            <a:ext cx="8075240" cy="4827240"/>
          </a:xfrm>
        </p:spPr>
        <p:txBody>
          <a:bodyPr/>
          <a:lstStyle/>
          <a:p>
            <a:pPr algn="just"/>
            <a:r>
              <a:rPr lang="tr-TR" b="1" dirty="0" err="1" smtClean="0"/>
              <a:t>Boissier</a:t>
            </a:r>
            <a:r>
              <a:rPr lang="tr-TR" dirty="0" err="1" smtClean="0"/>
              <a:t>’den</a:t>
            </a:r>
            <a:r>
              <a:rPr lang="tr-TR" dirty="0" smtClean="0"/>
              <a:t> sonra Türkiye florası ile ilgili çalışmalarda </a:t>
            </a:r>
            <a:r>
              <a:rPr lang="tr-TR" b="1" dirty="0" err="1" smtClean="0">
                <a:solidFill>
                  <a:srgbClr val="7030A0"/>
                </a:solidFill>
              </a:rPr>
              <a:t>Bornmuller</a:t>
            </a:r>
            <a:r>
              <a:rPr lang="tr-TR" b="1" dirty="0" smtClean="0">
                <a:solidFill>
                  <a:srgbClr val="7030A0"/>
                </a:solidFill>
              </a:rPr>
              <a:t>, </a:t>
            </a:r>
            <a:r>
              <a:rPr lang="tr-TR" b="1" dirty="0" err="1" smtClean="0">
                <a:solidFill>
                  <a:srgbClr val="7030A0"/>
                </a:solidFill>
              </a:rPr>
              <a:t>Sintenis</a:t>
            </a:r>
            <a:r>
              <a:rPr lang="tr-TR" b="1" dirty="0" smtClean="0">
                <a:solidFill>
                  <a:srgbClr val="7030A0"/>
                </a:solidFill>
              </a:rPr>
              <a:t>, </a:t>
            </a:r>
            <a:r>
              <a:rPr lang="tr-TR" b="1" dirty="0" err="1" smtClean="0">
                <a:solidFill>
                  <a:srgbClr val="7030A0"/>
                </a:solidFill>
              </a:rPr>
              <a:t>Aznavour</a:t>
            </a:r>
            <a:r>
              <a:rPr lang="tr-TR" b="1" dirty="0" smtClean="0">
                <a:solidFill>
                  <a:srgbClr val="7030A0"/>
                </a:solidFill>
              </a:rPr>
              <a:t>, </a:t>
            </a:r>
            <a:r>
              <a:rPr lang="tr-TR" b="1" dirty="0" err="1" smtClean="0">
                <a:solidFill>
                  <a:srgbClr val="7030A0"/>
                </a:solidFill>
              </a:rPr>
              <a:t>Handel</a:t>
            </a:r>
            <a:r>
              <a:rPr lang="tr-TR" b="1" dirty="0" smtClean="0">
                <a:solidFill>
                  <a:srgbClr val="7030A0"/>
                </a:solidFill>
              </a:rPr>
              <a:t>-</a:t>
            </a:r>
            <a:r>
              <a:rPr lang="tr-TR" b="1" dirty="0" err="1" smtClean="0">
                <a:solidFill>
                  <a:srgbClr val="7030A0"/>
                </a:solidFill>
              </a:rPr>
              <a:t>Mazetti</a:t>
            </a:r>
            <a:r>
              <a:rPr lang="tr-TR" b="1" dirty="0" smtClean="0">
                <a:solidFill>
                  <a:srgbClr val="7030A0"/>
                </a:solidFill>
              </a:rPr>
              <a:t>, </a:t>
            </a:r>
            <a:r>
              <a:rPr lang="tr-TR" b="1" dirty="0" err="1" smtClean="0">
                <a:solidFill>
                  <a:srgbClr val="7030A0"/>
                </a:solidFill>
              </a:rPr>
              <a:t>Krause</a:t>
            </a:r>
            <a:r>
              <a:rPr lang="tr-TR" b="1" dirty="0" smtClean="0">
                <a:solidFill>
                  <a:srgbClr val="7030A0"/>
                </a:solidFill>
              </a:rPr>
              <a:t>, </a:t>
            </a:r>
            <a:r>
              <a:rPr lang="tr-TR" b="1" dirty="0" err="1" smtClean="0">
                <a:solidFill>
                  <a:srgbClr val="7030A0"/>
                </a:solidFill>
              </a:rPr>
              <a:t>Czeczott</a:t>
            </a:r>
            <a:r>
              <a:rPr lang="tr-TR" b="1" dirty="0" smtClean="0">
                <a:solidFill>
                  <a:srgbClr val="7030A0"/>
                </a:solidFill>
              </a:rPr>
              <a:t>, </a:t>
            </a:r>
            <a:r>
              <a:rPr lang="tr-TR" b="1" dirty="0" err="1" smtClean="0">
                <a:solidFill>
                  <a:srgbClr val="7030A0"/>
                </a:solidFill>
              </a:rPr>
              <a:t>Schawarz</a:t>
            </a:r>
            <a:r>
              <a:rPr lang="tr-TR" b="1" dirty="0" smtClean="0">
                <a:solidFill>
                  <a:srgbClr val="7030A0"/>
                </a:solidFill>
              </a:rPr>
              <a:t>, </a:t>
            </a:r>
            <a:r>
              <a:rPr lang="tr-TR" b="1" dirty="0" err="1" smtClean="0">
                <a:solidFill>
                  <a:srgbClr val="7030A0"/>
                </a:solidFill>
              </a:rPr>
              <a:t>Huber</a:t>
            </a:r>
            <a:r>
              <a:rPr lang="tr-TR" b="1" dirty="0" smtClean="0">
                <a:solidFill>
                  <a:srgbClr val="7030A0"/>
                </a:solidFill>
              </a:rPr>
              <a:t>-</a:t>
            </a:r>
            <a:r>
              <a:rPr lang="tr-TR" b="1" dirty="0" err="1" smtClean="0">
                <a:solidFill>
                  <a:srgbClr val="7030A0"/>
                </a:solidFill>
              </a:rPr>
              <a:t>Morath</a:t>
            </a:r>
            <a:r>
              <a:rPr lang="tr-TR" b="1" dirty="0" smtClean="0">
                <a:solidFill>
                  <a:srgbClr val="7030A0"/>
                </a:solidFill>
              </a:rPr>
              <a:t>, </a:t>
            </a:r>
            <a:r>
              <a:rPr lang="tr-TR" b="1" dirty="0" err="1" smtClean="0">
                <a:solidFill>
                  <a:srgbClr val="7030A0"/>
                </a:solidFill>
              </a:rPr>
              <a:t>Davis</a:t>
            </a:r>
            <a:r>
              <a:rPr lang="tr-TR" dirty="0" smtClean="0">
                <a:solidFill>
                  <a:srgbClr val="7030A0"/>
                </a:solidFill>
              </a:rPr>
              <a:t> </a:t>
            </a:r>
            <a:r>
              <a:rPr lang="tr-TR" dirty="0" smtClean="0"/>
              <a:t>gibi pek çok yabancı botanikçi önemli rol oynamışlardır. </a:t>
            </a:r>
          </a:p>
          <a:p>
            <a:pPr algn="just">
              <a:buNone/>
            </a:pPr>
            <a:endParaRPr lang="tr-TR" dirty="0" smtClean="0"/>
          </a:p>
          <a:p>
            <a:pPr algn="just"/>
            <a:r>
              <a:rPr lang="tr-TR" dirty="0" smtClean="0"/>
              <a:t>Yurdumuzdaki </a:t>
            </a:r>
            <a:r>
              <a:rPr lang="tr-TR" dirty="0" err="1" smtClean="0"/>
              <a:t>floristik</a:t>
            </a:r>
            <a:r>
              <a:rPr lang="tr-TR" dirty="0" smtClean="0"/>
              <a:t> araştırmaların başlangıç tarihi olarak 16. yüzyılın başları kabul edilir. Bundan evvel de bazı çalışmalar olmakla birlikte bunlar botanikçilerden çok, çeşitli meslek mensuplarının gezilerine ait not şeklindeki özet yayınlardır.</a:t>
            </a:r>
          </a:p>
          <a:p>
            <a:pPr algn="just"/>
            <a:endParaRPr lang="tr-TR" dirty="0"/>
          </a:p>
        </p:txBody>
      </p:sp>
    </p:spTree>
    <p:extLst>
      <p:ext uri="{BB962C8B-B14F-4D97-AF65-F5344CB8AC3E}">
        <p14:creationId xmlns:p14="http://schemas.microsoft.com/office/powerpoint/2010/main" val="305503481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81200" y="332656"/>
            <a:ext cx="8435280" cy="6525344"/>
          </a:xfrm>
        </p:spPr>
        <p:txBody>
          <a:bodyPr numCol="3">
            <a:normAutofit fontScale="40000" lnSpcReduction="20000"/>
          </a:bodyPr>
          <a:lstStyle/>
          <a:p>
            <a:pPr algn="ctr" hangingPunct="0">
              <a:buNone/>
            </a:pPr>
            <a:r>
              <a:rPr lang="fr-FR" sz="3400" b="1" dirty="0">
                <a:solidFill>
                  <a:srgbClr val="FF0000"/>
                </a:solidFill>
              </a:rPr>
              <a:t>2.1.2.2. Su </a:t>
            </a:r>
            <a:r>
              <a:rPr lang="fr-FR" sz="3400" b="1" dirty="0" err="1">
                <a:solidFill>
                  <a:srgbClr val="FF0000"/>
                </a:solidFill>
              </a:rPr>
              <a:t>Kenarı</a:t>
            </a:r>
            <a:r>
              <a:rPr lang="fr-FR" sz="3400" b="1" dirty="0">
                <a:solidFill>
                  <a:srgbClr val="FF0000"/>
                </a:solidFill>
              </a:rPr>
              <a:t> </a:t>
            </a:r>
            <a:r>
              <a:rPr lang="fr-FR" sz="3400" b="1" dirty="0" err="1">
                <a:solidFill>
                  <a:srgbClr val="FF0000"/>
                </a:solidFill>
              </a:rPr>
              <a:t>ve</a:t>
            </a:r>
            <a:r>
              <a:rPr lang="fr-FR" sz="3400" b="1" dirty="0">
                <a:solidFill>
                  <a:srgbClr val="FF0000"/>
                </a:solidFill>
              </a:rPr>
              <a:t> </a:t>
            </a:r>
            <a:r>
              <a:rPr lang="fr-FR" sz="3400" b="1" dirty="0" err="1">
                <a:solidFill>
                  <a:srgbClr val="FF0000"/>
                </a:solidFill>
              </a:rPr>
              <a:t>Çayır</a:t>
            </a:r>
            <a:r>
              <a:rPr lang="fr-FR" sz="3400" b="1" dirty="0">
                <a:solidFill>
                  <a:srgbClr val="FF0000"/>
                </a:solidFill>
              </a:rPr>
              <a:t> </a:t>
            </a:r>
            <a:r>
              <a:rPr lang="fr-FR" sz="3400" b="1" dirty="0" err="1">
                <a:solidFill>
                  <a:srgbClr val="FF0000"/>
                </a:solidFill>
              </a:rPr>
              <a:t>Habitatlarının</a:t>
            </a:r>
            <a:r>
              <a:rPr lang="fr-FR" sz="3400" b="1" dirty="0">
                <a:solidFill>
                  <a:srgbClr val="FF0000"/>
                </a:solidFill>
              </a:rPr>
              <a:t> </a:t>
            </a:r>
            <a:r>
              <a:rPr lang="fr-FR" sz="3400" b="1" dirty="0" err="1">
                <a:solidFill>
                  <a:srgbClr val="FF0000"/>
                </a:solidFill>
              </a:rPr>
              <a:t>Karakteristik</a:t>
            </a:r>
            <a:r>
              <a:rPr lang="fr-FR" sz="3400" b="1" dirty="0">
                <a:solidFill>
                  <a:srgbClr val="FF0000"/>
                </a:solidFill>
              </a:rPr>
              <a:t> </a:t>
            </a:r>
            <a:r>
              <a:rPr lang="fr-FR" sz="3400" b="1" dirty="0" err="1">
                <a:solidFill>
                  <a:srgbClr val="FF0000"/>
                </a:solidFill>
              </a:rPr>
              <a:t>Bitkileri</a:t>
            </a:r>
            <a:endParaRPr lang="tr-TR" sz="3400" b="1" dirty="0">
              <a:solidFill>
                <a:srgbClr val="FF0000"/>
              </a:solidFill>
            </a:endParaRPr>
          </a:p>
          <a:p>
            <a:pPr hangingPunct="0">
              <a:buNone/>
            </a:pPr>
            <a:endParaRPr lang="tr-TR" dirty="0" smtClean="0"/>
          </a:p>
          <a:p>
            <a:pPr hangingPunct="0"/>
            <a:r>
              <a:rPr lang="fr-FR" i="1" dirty="0" err="1" smtClean="0"/>
              <a:t>Ranunculus</a:t>
            </a:r>
            <a:r>
              <a:rPr lang="fr-FR" i="1" dirty="0" smtClean="0"/>
              <a:t> </a:t>
            </a:r>
            <a:r>
              <a:rPr lang="fr-FR" i="1" dirty="0" err="1" smtClean="0"/>
              <a:t>constantinopolitanus</a:t>
            </a:r>
            <a:r>
              <a:rPr lang="fr-FR" dirty="0" smtClean="0"/>
              <a:t> (DC.) d’</a:t>
            </a:r>
            <a:r>
              <a:rPr lang="fr-FR" dirty="0" err="1" smtClean="0"/>
              <a:t>Urv</a:t>
            </a:r>
            <a:r>
              <a:rPr lang="fr-FR" dirty="0" smtClean="0"/>
              <a:t>., 0-2000 m.</a:t>
            </a:r>
            <a:endParaRPr lang="tr-TR" dirty="0" smtClean="0"/>
          </a:p>
          <a:p>
            <a:pPr hangingPunct="0"/>
            <a:r>
              <a:rPr lang="de-DE" i="1" dirty="0" err="1" smtClean="0"/>
              <a:t>Lepidium</a:t>
            </a:r>
            <a:r>
              <a:rPr lang="de-DE" i="1" dirty="0" smtClean="0"/>
              <a:t> </a:t>
            </a:r>
            <a:r>
              <a:rPr lang="de-DE" i="1" dirty="0" err="1" smtClean="0"/>
              <a:t>ledifolium</a:t>
            </a:r>
            <a:r>
              <a:rPr lang="de-DE" dirty="0" smtClean="0"/>
              <a:t> </a:t>
            </a:r>
            <a:r>
              <a:rPr lang="de-DE" dirty="0" err="1" smtClean="0"/>
              <a:t>L</a:t>
            </a:r>
            <a:r>
              <a:rPr lang="de-DE" dirty="0" smtClean="0"/>
              <a:t>., 0-1500 m.</a:t>
            </a:r>
            <a:endParaRPr lang="tr-TR" dirty="0" smtClean="0"/>
          </a:p>
          <a:p>
            <a:pPr hangingPunct="0"/>
            <a:r>
              <a:rPr lang="de-DE" i="1" dirty="0" err="1" smtClean="0"/>
              <a:t>Nasturtium</a:t>
            </a:r>
            <a:r>
              <a:rPr lang="de-DE" i="1" dirty="0" smtClean="0"/>
              <a:t> </a:t>
            </a:r>
            <a:r>
              <a:rPr lang="de-DE" i="1" dirty="0" err="1" smtClean="0"/>
              <a:t>officinale</a:t>
            </a:r>
            <a:r>
              <a:rPr lang="de-DE" dirty="0" smtClean="0"/>
              <a:t> </a:t>
            </a:r>
            <a:r>
              <a:rPr lang="de-DE" dirty="0" err="1" smtClean="0"/>
              <a:t>R.Br</a:t>
            </a:r>
            <a:r>
              <a:rPr lang="de-DE" dirty="0" smtClean="0"/>
              <a:t>., 0-1650 m.</a:t>
            </a:r>
            <a:endParaRPr lang="tr-TR" dirty="0" smtClean="0"/>
          </a:p>
          <a:p>
            <a:pPr hangingPunct="0"/>
            <a:r>
              <a:rPr lang="en-US" i="1" dirty="0" err="1" smtClean="0"/>
              <a:t>Barbarea</a:t>
            </a:r>
            <a:r>
              <a:rPr lang="en-US" i="1" dirty="0" smtClean="0"/>
              <a:t> </a:t>
            </a:r>
            <a:r>
              <a:rPr lang="en-US" i="1" dirty="0" err="1" smtClean="0"/>
              <a:t>vulgaris</a:t>
            </a:r>
            <a:r>
              <a:rPr lang="en-US" dirty="0" smtClean="0"/>
              <a:t> </a:t>
            </a:r>
            <a:r>
              <a:rPr lang="en-US" dirty="0" err="1" smtClean="0"/>
              <a:t>R.Br</a:t>
            </a:r>
            <a:r>
              <a:rPr lang="en-US" dirty="0" smtClean="0"/>
              <a:t>., 0-1250 m.</a:t>
            </a:r>
            <a:endParaRPr lang="tr-TR" dirty="0" smtClean="0"/>
          </a:p>
          <a:p>
            <a:pPr hangingPunct="0"/>
            <a:r>
              <a:rPr lang="en-US" i="1" dirty="0" err="1" smtClean="0"/>
              <a:t>Barbarea</a:t>
            </a:r>
            <a:r>
              <a:rPr lang="en-US" i="1" dirty="0" smtClean="0"/>
              <a:t> </a:t>
            </a:r>
            <a:r>
              <a:rPr lang="en-US" i="1" dirty="0" err="1" smtClean="0"/>
              <a:t>plantaginea</a:t>
            </a:r>
            <a:r>
              <a:rPr lang="en-US" dirty="0" smtClean="0"/>
              <a:t> DC., 1000-1200 m.</a:t>
            </a:r>
            <a:endParaRPr lang="tr-TR" dirty="0" smtClean="0"/>
          </a:p>
          <a:p>
            <a:pPr hangingPunct="0"/>
            <a:r>
              <a:rPr lang="en-US" i="1" dirty="0" err="1" smtClean="0"/>
              <a:t>Moenchia</a:t>
            </a:r>
            <a:r>
              <a:rPr lang="en-US" i="1" dirty="0" smtClean="0"/>
              <a:t> </a:t>
            </a:r>
            <a:r>
              <a:rPr lang="en-US" i="1" dirty="0" err="1" smtClean="0"/>
              <a:t>mantica</a:t>
            </a:r>
            <a:r>
              <a:rPr lang="en-US" dirty="0" smtClean="0"/>
              <a:t> (L.) </a:t>
            </a:r>
            <a:r>
              <a:rPr lang="en-US" dirty="0" err="1" smtClean="0"/>
              <a:t>Bartl</a:t>
            </a:r>
            <a:r>
              <a:rPr lang="en-US" dirty="0" smtClean="0"/>
              <a:t>. subsp. </a:t>
            </a:r>
            <a:r>
              <a:rPr lang="en-US" i="1" dirty="0" err="1" smtClean="0"/>
              <a:t>mantica</a:t>
            </a:r>
            <a:r>
              <a:rPr lang="en-US" i="1" dirty="0" smtClean="0"/>
              <a:t>,</a:t>
            </a:r>
            <a:r>
              <a:rPr lang="en-US" dirty="0" smtClean="0"/>
              <a:t> 0-1200 m.</a:t>
            </a:r>
            <a:endParaRPr lang="tr-TR" dirty="0" smtClean="0"/>
          </a:p>
          <a:p>
            <a:pPr hangingPunct="0"/>
            <a:r>
              <a:rPr lang="fr-FR" i="1" dirty="0" err="1" smtClean="0"/>
              <a:t>Polygonum</a:t>
            </a:r>
            <a:r>
              <a:rPr lang="fr-FR" i="1" dirty="0" smtClean="0"/>
              <a:t> </a:t>
            </a:r>
            <a:r>
              <a:rPr lang="fr-FR" i="1" dirty="0" err="1" smtClean="0"/>
              <a:t>lapathifolium</a:t>
            </a:r>
            <a:r>
              <a:rPr lang="fr-FR" dirty="0" smtClean="0"/>
              <a:t> L., 0-1500 m.</a:t>
            </a:r>
            <a:endParaRPr lang="tr-TR" dirty="0" smtClean="0"/>
          </a:p>
          <a:p>
            <a:pPr hangingPunct="0"/>
            <a:r>
              <a:rPr lang="fr-FR" i="1" dirty="0" smtClean="0"/>
              <a:t>Rumex </a:t>
            </a:r>
            <a:r>
              <a:rPr lang="fr-FR" i="1" dirty="0" err="1" smtClean="0"/>
              <a:t>crispus</a:t>
            </a:r>
            <a:r>
              <a:rPr lang="fr-FR" dirty="0" smtClean="0"/>
              <a:t> L., 0-2300 m.</a:t>
            </a:r>
            <a:endParaRPr lang="tr-TR" dirty="0" smtClean="0"/>
          </a:p>
          <a:p>
            <a:pPr hangingPunct="0"/>
            <a:r>
              <a:rPr lang="fr-FR" i="1" dirty="0" smtClean="0"/>
              <a:t>Rumex </a:t>
            </a:r>
            <a:r>
              <a:rPr lang="fr-FR" i="1" dirty="0" err="1" smtClean="0"/>
              <a:t>conglomeratus</a:t>
            </a:r>
            <a:r>
              <a:rPr lang="fr-FR" dirty="0" smtClean="0"/>
              <a:t> Murray, 0-1300 m.</a:t>
            </a:r>
            <a:endParaRPr lang="tr-TR" dirty="0" smtClean="0"/>
          </a:p>
          <a:p>
            <a:pPr hangingPunct="0"/>
            <a:r>
              <a:rPr lang="fr-FR" i="1" dirty="0" smtClean="0"/>
              <a:t>Tamarix </a:t>
            </a:r>
            <a:r>
              <a:rPr lang="fr-FR" i="1" dirty="0" err="1" smtClean="0"/>
              <a:t>tetrandra</a:t>
            </a:r>
            <a:r>
              <a:rPr lang="fr-FR" dirty="0" smtClean="0"/>
              <a:t> Pallas ex </a:t>
            </a:r>
            <a:r>
              <a:rPr lang="fr-FR" dirty="0" err="1" smtClean="0"/>
              <a:t>Bieb</a:t>
            </a:r>
            <a:r>
              <a:rPr lang="fr-FR" dirty="0" smtClean="0"/>
              <a:t>., 0-1300 m.</a:t>
            </a:r>
            <a:endParaRPr lang="tr-TR" dirty="0" smtClean="0"/>
          </a:p>
          <a:p>
            <a:pPr hangingPunct="0"/>
            <a:r>
              <a:rPr lang="fr-FR" i="1" dirty="0" smtClean="0"/>
              <a:t>Tamarix </a:t>
            </a:r>
            <a:r>
              <a:rPr lang="fr-FR" i="1" dirty="0" err="1" smtClean="0"/>
              <a:t>smyrnensis</a:t>
            </a:r>
            <a:r>
              <a:rPr lang="fr-FR" dirty="0" smtClean="0"/>
              <a:t> </a:t>
            </a:r>
            <a:r>
              <a:rPr lang="fr-FR" dirty="0" err="1" smtClean="0"/>
              <a:t>Bunge</a:t>
            </a:r>
            <a:r>
              <a:rPr lang="fr-FR" dirty="0" smtClean="0"/>
              <a:t>, 0-1000 m.</a:t>
            </a:r>
            <a:endParaRPr lang="tr-TR" dirty="0" smtClean="0"/>
          </a:p>
          <a:p>
            <a:pPr hangingPunct="0"/>
            <a:r>
              <a:rPr lang="fr-FR" i="1" dirty="0" err="1" smtClean="0"/>
              <a:t>Myricaria</a:t>
            </a:r>
            <a:r>
              <a:rPr lang="fr-FR" i="1" dirty="0" smtClean="0"/>
              <a:t> </a:t>
            </a:r>
            <a:r>
              <a:rPr lang="fr-FR" i="1" dirty="0" err="1" smtClean="0"/>
              <a:t>germanica</a:t>
            </a:r>
            <a:r>
              <a:rPr lang="fr-FR" dirty="0" smtClean="0"/>
              <a:t> (L.) </a:t>
            </a:r>
            <a:r>
              <a:rPr lang="fr-FR" dirty="0" err="1" smtClean="0"/>
              <a:t>Desv</a:t>
            </a:r>
            <a:r>
              <a:rPr lang="fr-FR" dirty="0" smtClean="0"/>
              <a:t>., 800-2500 m.</a:t>
            </a:r>
            <a:endParaRPr lang="tr-TR" dirty="0" smtClean="0"/>
          </a:p>
          <a:p>
            <a:pPr hangingPunct="0"/>
            <a:r>
              <a:rPr lang="fr-FR" i="1" dirty="0" err="1" smtClean="0"/>
              <a:t>Hypericum</a:t>
            </a:r>
            <a:r>
              <a:rPr lang="fr-FR" i="1" dirty="0" smtClean="0"/>
              <a:t> </a:t>
            </a:r>
            <a:r>
              <a:rPr lang="fr-FR" i="1" dirty="0" err="1" smtClean="0"/>
              <a:t>venustum</a:t>
            </a:r>
            <a:r>
              <a:rPr lang="fr-FR" dirty="0" smtClean="0"/>
              <a:t> </a:t>
            </a:r>
            <a:r>
              <a:rPr lang="fr-FR" dirty="0" err="1" smtClean="0"/>
              <a:t>Fenzl</a:t>
            </a:r>
            <a:r>
              <a:rPr lang="fr-FR" dirty="0" smtClean="0"/>
              <a:t>, 1100-2850 m.</a:t>
            </a:r>
            <a:endParaRPr lang="tr-TR" dirty="0" smtClean="0"/>
          </a:p>
          <a:p>
            <a:pPr hangingPunct="0"/>
            <a:r>
              <a:rPr lang="fr-FR" i="1" dirty="0" smtClean="0"/>
              <a:t>Trifolium repens</a:t>
            </a:r>
            <a:r>
              <a:rPr lang="fr-FR" dirty="0" smtClean="0"/>
              <a:t> L. var</a:t>
            </a:r>
            <a:r>
              <a:rPr lang="fr-FR" i="1" dirty="0" smtClean="0"/>
              <a:t>. repens</a:t>
            </a:r>
            <a:r>
              <a:rPr lang="fr-FR" dirty="0" smtClean="0"/>
              <a:t>, 500-2700 m.</a:t>
            </a:r>
            <a:endParaRPr lang="tr-TR"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r>
              <a:rPr lang="fr-FR" i="1" dirty="0" smtClean="0"/>
              <a:t>Trifolium </a:t>
            </a:r>
            <a:r>
              <a:rPr lang="fr-FR" i="1" dirty="0" err="1" smtClean="0"/>
              <a:t>hybridum</a:t>
            </a:r>
            <a:r>
              <a:rPr lang="fr-FR" dirty="0" smtClean="0"/>
              <a:t> L. var. </a:t>
            </a:r>
            <a:r>
              <a:rPr lang="fr-FR" i="1" dirty="0" err="1" smtClean="0"/>
              <a:t>hybridum</a:t>
            </a:r>
            <a:r>
              <a:rPr lang="fr-FR" dirty="0" smtClean="0"/>
              <a:t>, 0-2000 m.</a:t>
            </a:r>
            <a:endParaRPr lang="tr-TR" dirty="0" smtClean="0"/>
          </a:p>
          <a:p>
            <a:pPr hangingPunct="0"/>
            <a:r>
              <a:rPr lang="fr-FR" i="1" dirty="0" err="1" smtClean="0"/>
              <a:t>Rubus</a:t>
            </a:r>
            <a:r>
              <a:rPr lang="fr-FR" i="1" dirty="0" smtClean="0"/>
              <a:t> </a:t>
            </a:r>
            <a:r>
              <a:rPr lang="fr-FR" i="1" dirty="0" err="1" smtClean="0"/>
              <a:t>caesius</a:t>
            </a:r>
            <a:r>
              <a:rPr lang="fr-FR" dirty="0" smtClean="0"/>
              <a:t> L., 800-2000 m.</a:t>
            </a:r>
            <a:endParaRPr lang="tr-TR" dirty="0" smtClean="0"/>
          </a:p>
          <a:p>
            <a:pPr hangingPunct="0"/>
            <a:r>
              <a:rPr lang="fr-FR" i="1" dirty="0" err="1" smtClean="0"/>
              <a:t>Potentilla</a:t>
            </a:r>
            <a:r>
              <a:rPr lang="fr-FR" i="1" dirty="0" smtClean="0"/>
              <a:t> </a:t>
            </a:r>
            <a:r>
              <a:rPr lang="fr-FR" i="1" dirty="0" err="1" smtClean="0"/>
              <a:t>reptans</a:t>
            </a:r>
            <a:r>
              <a:rPr lang="fr-FR" dirty="0" smtClean="0"/>
              <a:t> L., 0-2300 m.</a:t>
            </a:r>
            <a:endParaRPr lang="tr-TR" dirty="0" smtClean="0"/>
          </a:p>
          <a:p>
            <a:pPr hangingPunct="0"/>
            <a:r>
              <a:rPr lang="fr-FR" i="1" dirty="0" err="1" smtClean="0"/>
              <a:t>Agrimonia</a:t>
            </a:r>
            <a:r>
              <a:rPr lang="fr-FR" i="1" dirty="0" smtClean="0"/>
              <a:t> </a:t>
            </a:r>
            <a:r>
              <a:rPr lang="fr-FR" i="1" dirty="0" err="1" smtClean="0"/>
              <a:t>eupotaria</a:t>
            </a:r>
            <a:r>
              <a:rPr lang="fr-FR" dirty="0" smtClean="0"/>
              <a:t> L., 0-2300 m.</a:t>
            </a:r>
            <a:endParaRPr lang="tr-TR" dirty="0" smtClean="0"/>
          </a:p>
          <a:p>
            <a:pPr hangingPunct="0"/>
            <a:r>
              <a:rPr lang="fr-FR" i="1" dirty="0" err="1" smtClean="0"/>
              <a:t>Parnassia</a:t>
            </a:r>
            <a:r>
              <a:rPr lang="fr-FR" i="1" dirty="0" smtClean="0"/>
              <a:t> </a:t>
            </a:r>
            <a:r>
              <a:rPr lang="fr-FR" i="1" dirty="0" err="1" smtClean="0"/>
              <a:t>palustris</a:t>
            </a:r>
            <a:r>
              <a:rPr lang="fr-FR" dirty="0" smtClean="0"/>
              <a:t> L., 1200-3300 m.</a:t>
            </a:r>
            <a:endParaRPr lang="tr-TR" dirty="0" smtClean="0"/>
          </a:p>
          <a:p>
            <a:pPr hangingPunct="0"/>
            <a:r>
              <a:rPr lang="fr-FR" i="1" dirty="0" err="1" smtClean="0"/>
              <a:t>Oenanthe</a:t>
            </a:r>
            <a:r>
              <a:rPr lang="fr-FR" i="1" dirty="0" smtClean="0"/>
              <a:t> </a:t>
            </a:r>
            <a:r>
              <a:rPr lang="fr-FR" i="1" dirty="0" err="1" smtClean="0"/>
              <a:t>pimpinelloides</a:t>
            </a:r>
            <a:r>
              <a:rPr lang="fr-FR" dirty="0" smtClean="0"/>
              <a:t> L., 0-1300 m.</a:t>
            </a:r>
            <a:endParaRPr lang="tr-TR" dirty="0" smtClean="0"/>
          </a:p>
          <a:p>
            <a:pPr hangingPunct="0"/>
            <a:r>
              <a:rPr lang="fr-FR" i="1" dirty="0" err="1" smtClean="0"/>
              <a:t>Oenanthe</a:t>
            </a:r>
            <a:r>
              <a:rPr lang="fr-FR" i="1" dirty="0" smtClean="0"/>
              <a:t> </a:t>
            </a:r>
            <a:r>
              <a:rPr lang="fr-FR" i="1" dirty="0" err="1" smtClean="0"/>
              <a:t>silaifolia</a:t>
            </a:r>
            <a:r>
              <a:rPr lang="fr-FR" dirty="0" smtClean="0"/>
              <a:t> </a:t>
            </a:r>
            <a:r>
              <a:rPr lang="fr-FR" dirty="0" err="1" smtClean="0"/>
              <a:t>Bieb</a:t>
            </a:r>
            <a:r>
              <a:rPr lang="fr-FR" dirty="0" smtClean="0"/>
              <a:t>., 400-2000 m.</a:t>
            </a:r>
            <a:endParaRPr lang="tr-TR" dirty="0" smtClean="0"/>
          </a:p>
          <a:p>
            <a:pPr hangingPunct="0"/>
            <a:r>
              <a:rPr lang="fr-FR" i="1" dirty="0" err="1" smtClean="0"/>
              <a:t>Conium</a:t>
            </a:r>
            <a:r>
              <a:rPr lang="fr-FR" i="1" dirty="0" smtClean="0"/>
              <a:t> </a:t>
            </a:r>
            <a:r>
              <a:rPr lang="fr-FR" i="1" dirty="0" err="1" smtClean="0"/>
              <a:t>maculatum</a:t>
            </a:r>
            <a:r>
              <a:rPr lang="fr-FR" dirty="0" smtClean="0"/>
              <a:t> L., 0-2400 m.</a:t>
            </a:r>
            <a:endParaRPr lang="tr-TR" dirty="0" smtClean="0"/>
          </a:p>
          <a:p>
            <a:pPr hangingPunct="0"/>
            <a:r>
              <a:rPr lang="en-US" i="1" dirty="0" err="1" smtClean="0"/>
              <a:t>Tripleurospermum</a:t>
            </a:r>
            <a:r>
              <a:rPr lang="en-US" i="1" dirty="0" smtClean="0"/>
              <a:t> </a:t>
            </a:r>
            <a:r>
              <a:rPr lang="en-US" i="1" dirty="0" err="1" smtClean="0"/>
              <a:t>sevanense</a:t>
            </a:r>
            <a:r>
              <a:rPr lang="en-US" dirty="0" smtClean="0"/>
              <a:t> (</a:t>
            </a:r>
            <a:r>
              <a:rPr lang="en-US" dirty="0" err="1" smtClean="0"/>
              <a:t>Manden</a:t>
            </a:r>
            <a:r>
              <a:rPr lang="en-US" dirty="0" smtClean="0"/>
              <a:t>) </a:t>
            </a:r>
            <a:r>
              <a:rPr lang="en-US" dirty="0" err="1" smtClean="0"/>
              <a:t>Pobed</a:t>
            </a:r>
            <a:r>
              <a:rPr lang="en-US" dirty="0" smtClean="0"/>
              <a:t>, 700-2300 m.</a:t>
            </a:r>
            <a:endParaRPr lang="tr-TR" dirty="0" smtClean="0"/>
          </a:p>
          <a:p>
            <a:pPr hangingPunct="0"/>
            <a:r>
              <a:rPr lang="en-US" i="1" dirty="0" err="1" smtClean="0"/>
              <a:t>Scorzonera</a:t>
            </a:r>
            <a:r>
              <a:rPr lang="en-US" i="1" dirty="0" smtClean="0"/>
              <a:t> </a:t>
            </a:r>
            <a:r>
              <a:rPr lang="en-US" i="1" dirty="0" err="1" smtClean="0"/>
              <a:t>cana</a:t>
            </a:r>
            <a:r>
              <a:rPr lang="en-US" dirty="0" smtClean="0"/>
              <a:t> (</a:t>
            </a:r>
            <a:r>
              <a:rPr lang="en-US" dirty="0" err="1" smtClean="0"/>
              <a:t>C.A.Meyer</a:t>
            </a:r>
            <a:r>
              <a:rPr lang="en-US" dirty="0" smtClean="0"/>
              <a:t>) </a:t>
            </a:r>
            <a:r>
              <a:rPr lang="en-US" dirty="0" err="1" smtClean="0"/>
              <a:t>Hoffm</a:t>
            </a:r>
            <a:r>
              <a:rPr lang="en-US" dirty="0" smtClean="0"/>
              <a:t>. var. </a:t>
            </a:r>
            <a:r>
              <a:rPr lang="en-US" i="1" dirty="0" err="1" smtClean="0"/>
              <a:t>cana</a:t>
            </a:r>
            <a:r>
              <a:rPr lang="en-US" dirty="0" smtClean="0"/>
              <a:t>, 200-4000 m.</a:t>
            </a:r>
            <a:endParaRPr lang="tr-TR" dirty="0" smtClean="0"/>
          </a:p>
          <a:p>
            <a:pPr hangingPunct="0"/>
            <a:r>
              <a:rPr lang="en-US" i="1" dirty="0" err="1" smtClean="0"/>
              <a:t>Scorzonera</a:t>
            </a:r>
            <a:r>
              <a:rPr lang="en-US" i="1" dirty="0" smtClean="0"/>
              <a:t> </a:t>
            </a:r>
            <a:r>
              <a:rPr lang="en-US" i="1" dirty="0" err="1" smtClean="0"/>
              <a:t>cana</a:t>
            </a:r>
            <a:r>
              <a:rPr lang="en-US" dirty="0" smtClean="0"/>
              <a:t> (</a:t>
            </a:r>
            <a:r>
              <a:rPr lang="en-US" dirty="0" err="1" smtClean="0"/>
              <a:t>C.A.Meyer</a:t>
            </a:r>
            <a:r>
              <a:rPr lang="en-US" dirty="0" smtClean="0"/>
              <a:t>) </a:t>
            </a:r>
            <a:r>
              <a:rPr lang="en-US" dirty="0" err="1" smtClean="0"/>
              <a:t>Hoffm</a:t>
            </a:r>
            <a:r>
              <a:rPr lang="en-US" dirty="0" smtClean="0"/>
              <a:t>. var. </a:t>
            </a:r>
            <a:r>
              <a:rPr lang="en-US" i="1" dirty="0" err="1" smtClean="0"/>
              <a:t>jacquiniana</a:t>
            </a:r>
            <a:r>
              <a:rPr lang="en-US" dirty="0" smtClean="0"/>
              <a:t> (W. Koch) Chamberlain,           950-2400 m.</a:t>
            </a:r>
            <a:endParaRPr lang="tr-TR" dirty="0" smtClean="0"/>
          </a:p>
          <a:p>
            <a:pPr hangingPunct="0"/>
            <a:r>
              <a:rPr lang="en-US" i="1" dirty="0" err="1" smtClean="0"/>
              <a:t>Lysimachia</a:t>
            </a:r>
            <a:r>
              <a:rPr lang="en-US" i="1" dirty="0" smtClean="0"/>
              <a:t> </a:t>
            </a:r>
            <a:r>
              <a:rPr lang="en-US" i="1" dirty="0" err="1" smtClean="0"/>
              <a:t>vulgaris</a:t>
            </a:r>
            <a:r>
              <a:rPr lang="en-US" dirty="0" smtClean="0"/>
              <a:t> L., 0-2150 m.</a:t>
            </a:r>
            <a:endParaRPr lang="tr-TR" dirty="0" smtClean="0"/>
          </a:p>
          <a:p>
            <a:pPr hangingPunct="0"/>
            <a:r>
              <a:rPr lang="en-US" i="1" dirty="0" smtClean="0"/>
              <a:t>Veronica </a:t>
            </a:r>
            <a:r>
              <a:rPr lang="en-US" i="1" dirty="0" err="1" smtClean="0"/>
              <a:t>serpyllifolia</a:t>
            </a:r>
            <a:r>
              <a:rPr lang="en-US" dirty="0" smtClean="0"/>
              <a:t> L., 0-2200 m.</a:t>
            </a:r>
            <a:endParaRPr lang="tr-TR" dirty="0" smtClean="0"/>
          </a:p>
          <a:p>
            <a:pPr hangingPunct="0"/>
            <a:r>
              <a:rPr lang="en-US" i="1" dirty="0" smtClean="0"/>
              <a:t>Veronica </a:t>
            </a:r>
            <a:r>
              <a:rPr lang="en-US" i="1" dirty="0" err="1" smtClean="0"/>
              <a:t>anagallis-aquatica</a:t>
            </a:r>
            <a:r>
              <a:rPr lang="en-US" dirty="0" smtClean="0"/>
              <a:t> L., 0-2350 m.</a:t>
            </a:r>
            <a:endParaRPr lang="tr-TR"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r>
              <a:rPr lang="en-US" i="1" dirty="0" smtClean="0"/>
              <a:t>Veronica </a:t>
            </a:r>
            <a:r>
              <a:rPr lang="en-US" i="1" dirty="0" err="1" smtClean="0"/>
              <a:t>beccabunga</a:t>
            </a:r>
            <a:r>
              <a:rPr lang="en-US" dirty="0" smtClean="0"/>
              <a:t> L., 20-3200 m.</a:t>
            </a:r>
            <a:endParaRPr lang="tr-TR" dirty="0" smtClean="0"/>
          </a:p>
          <a:p>
            <a:pPr hangingPunct="0"/>
            <a:r>
              <a:rPr lang="en-US" i="1" dirty="0" err="1" smtClean="0"/>
              <a:t>Pedicularis</a:t>
            </a:r>
            <a:r>
              <a:rPr lang="en-US" i="1" dirty="0" smtClean="0"/>
              <a:t> </a:t>
            </a:r>
            <a:r>
              <a:rPr lang="en-US" i="1" dirty="0" err="1" smtClean="0"/>
              <a:t>comosa</a:t>
            </a:r>
            <a:r>
              <a:rPr lang="en-US" dirty="0" smtClean="0"/>
              <a:t> L. var. </a:t>
            </a:r>
            <a:r>
              <a:rPr lang="en-US" i="1" dirty="0" err="1" smtClean="0"/>
              <a:t>sibthorpii</a:t>
            </a:r>
            <a:r>
              <a:rPr lang="en-US" dirty="0" smtClean="0"/>
              <a:t> (</a:t>
            </a:r>
            <a:r>
              <a:rPr lang="en-US" dirty="0" err="1" smtClean="0"/>
              <a:t>Boiss</a:t>
            </a:r>
            <a:r>
              <a:rPr lang="en-US" dirty="0" smtClean="0"/>
              <a:t>.) </a:t>
            </a:r>
            <a:r>
              <a:rPr lang="en-US" dirty="0" err="1" smtClean="0"/>
              <a:t>Boiss</a:t>
            </a:r>
            <a:r>
              <a:rPr lang="en-US" dirty="0" smtClean="0"/>
              <a:t>., 1000-3600 m.</a:t>
            </a:r>
            <a:endParaRPr lang="tr-TR" dirty="0" smtClean="0"/>
          </a:p>
          <a:p>
            <a:pPr hangingPunct="0"/>
            <a:r>
              <a:rPr lang="en-US" i="1" dirty="0" err="1" smtClean="0"/>
              <a:t>Pedicularis</a:t>
            </a:r>
            <a:r>
              <a:rPr lang="en-US" i="1" dirty="0" smtClean="0"/>
              <a:t> </a:t>
            </a:r>
            <a:r>
              <a:rPr lang="en-US" i="1" dirty="0" err="1" smtClean="0"/>
              <a:t>comosa</a:t>
            </a:r>
            <a:r>
              <a:rPr lang="en-US" dirty="0" smtClean="0"/>
              <a:t> L. var. </a:t>
            </a:r>
            <a:r>
              <a:rPr lang="en-US" i="1" dirty="0" err="1" smtClean="0"/>
              <a:t>acmodonta</a:t>
            </a:r>
            <a:r>
              <a:rPr lang="en-US" i="1" dirty="0" smtClean="0"/>
              <a:t> </a:t>
            </a:r>
            <a:r>
              <a:rPr lang="en-US" dirty="0" smtClean="0"/>
              <a:t>(</a:t>
            </a:r>
            <a:r>
              <a:rPr lang="en-US" dirty="0" err="1" smtClean="0"/>
              <a:t>Boiss</a:t>
            </a:r>
            <a:r>
              <a:rPr lang="en-US" dirty="0" smtClean="0"/>
              <a:t>.) </a:t>
            </a:r>
            <a:r>
              <a:rPr lang="en-US" dirty="0" err="1" smtClean="0"/>
              <a:t>Boiss</a:t>
            </a:r>
            <a:r>
              <a:rPr lang="en-US" dirty="0" smtClean="0"/>
              <a:t>., 1000-3600 m.</a:t>
            </a:r>
            <a:endParaRPr lang="tr-TR" dirty="0" smtClean="0"/>
          </a:p>
          <a:p>
            <a:pPr hangingPunct="0"/>
            <a:r>
              <a:rPr lang="en-US" i="1" dirty="0" err="1" smtClean="0"/>
              <a:t>Mentha</a:t>
            </a:r>
            <a:r>
              <a:rPr lang="en-US" i="1" dirty="0" smtClean="0"/>
              <a:t> </a:t>
            </a:r>
            <a:r>
              <a:rPr lang="en-US" i="1" dirty="0" err="1" smtClean="0"/>
              <a:t>longifolia</a:t>
            </a:r>
            <a:r>
              <a:rPr lang="en-US" dirty="0" smtClean="0"/>
              <a:t> (L.) Hudson </a:t>
            </a:r>
            <a:r>
              <a:rPr lang="en-US" dirty="0" err="1" smtClean="0"/>
              <a:t>subsp.</a:t>
            </a:r>
            <a:r>
              <a:rPr lang="en-US" i="1" dirty="0" err="1" smtClean="0"/>
              <a:t>typhoides</a:t>
            </a:r>
            <a:r>
              <a:rPr lang="en-US" i="1" dirty="0" smtClean="0"/>
              <a:t> </a:t>
            </a:r>
            <a:r>
              <a:rPr lang="en-US" dirty="0" smtClean="0"/>
              <a:t>(Brig.) Harley </a:t>
            </a:r>
            <a:r>
              <a:rPr lang="en-US" dirty="0" err="1" smtClean="0"/>
              <a:t>var.</a:t>
            </a:r>
            <a:r>
              <a:rPr lang="en-US" i="1" dirty="0" err="1" smtClean="0"/>
              <a:t>typhoides</a:t>
            </a:r>
            <a:r>
              <a:rPr lang="en-US" dirty="0" smtClean="0"/>
              <a:t>, 900-2135 m.</a:t>
            </a:r>
            <a:endParaRPr lang="tr-TR" dirty="0" smtClean="0"/>
          </a:p>
          <a:p>
            <a:pPr hangingPunct="0"/>
            <a:r>
              <a:rPr lang="en-US" i="1" dirty="0" err="1" smtClean="0"/>
              <a:t>Plantago</a:t>
            </a:r>
            <a:r>
              <a:rPr lang="en-US" i="1" dirty="0" smtClean="0"/>
              <a:t> major</a:t>
            </a:r>
            <a:r>
              <a:rPr lang="en-US" dirty="0" smtClean="0"/>
              <a:t> L. subsp. </a:t>
            </a:r>
            <a:r>
              <a:rPr lang="en-US" i="1" dirty="0" err="1" smtClean="0"/>
              <a:t>intermedia</a:t>
            </a:r>
            <a:r>
              <a:rPr lang="en-US" dirty="0" smtClean="0"/>
              <a:t> (</a:t>
            </a:r>
            <a:r>
              <a:rPr lang="en-US" dirty="0" err="1" smtClean="0"/>
              <a:t>Gilib</a:t>
            </a:r>
            <a:r>
              <a:rPr lang="en-US" dirty="0" smtClean="0"/>
              <a:t>.) Lange, 0-2200 m.</a:t>
            </a:r>
            <a:endParaRPr lang="tr-TR" dirty="0" smtClean="0"/>
          </a:p>
          <a:p>
            <a:pPr hangingPunct="0"/>
            <a:r>
              <a:rPr lang="en-US" i="1" dirty="0" err="1" smtClean="0"/>
              <a:t>Orchis</a:t>
            </a:r>
            <a:r>
              <a:rPr lang="en-US" i="1" dirty="0" smtClean="0"/>
              <a:t> </a:t>
            </a:r>
            <a:r>
              <a:rPr lang="en-US" i="1" dirty="0" err="1" smtClean="0"/>
              <a:t>coriophora</a:t>
            </a:r>
            <a:r>
              <a:rPr lang="en-US" dirty="0" smtClean="0"/>
              <a:t> L., 20-1930 m.</a:t>
            </a:r>
            <a:endParaRPr lang="tr-TR" dirty="0" smtClean="0"/>
          </a:p>
          <a:p>
            <a:pPr hangingPunct="0"/>
            <a:r>
              <a:rPr lang="en-US" i="1" dirty="0" err="1" smtClean="0"/>
              <a:t>Orchis</a:t>
            </a:r>
            <a:r>
              <a:rPr lang="en-US" i="1" dirty="0" smtClean="0"/>
              <a:t> </a:t>
            </a:r>
            <a:r>
              <a:rPr lang="en-US" i="1" dirty="0" err="1" smtClean="0"/>
              <a:t>palustris</a:t>
            </a:r>
            <a:r>
              <a:rPr lang="en-US" dirty="0" smtClean="0"/>
              <a:t> </a:t>
            </a:r>
            <a:r>
              <a:rPr lang="en-US" dirty="0" err="1" smtClean="0"/>
              <a:t>jacq</a:t>
            </a:r>
            <a:r>
              <a:rPr lang="en-US" dirty="0" smtClean="0"/>
              <a:t>., 0-1950 m.</a:t>
            </a:r>
            <a:endParaRPr lang="tr-TR" dirty="0" smtClean="0"/>
          </a:p>
          <a:p>
            <a:pPr hangingPunct="0"/>
            <a:r>
              <a:rPr lang="en-US" i="1" dirty="0" err="1" smtClean="0"/>
              <a:t>Typha</a:t>
            </a:r>
            <a:r>
              <a:rPr lang="en-US" i="1" dirty="0" smtClean="0"/>
              <a:t> </a:t>
            </a:r>
            <a:r>
              <a:rPr lang="en-US" i="1" dirty="0" err="1" smtClean="0"/>
              <a:t>latifolia</a:t>
            </a:r>
            <a:r>
              <a:rPr lang="en-US" dirty="0" smtClean="0"/>
              <a:t> L., 0-1850 m.</a:t>
            </a:r>
            <a:endParaRPr lang="tr-TR" dirty="0" smtClean="0"/>
          </a:p>
          <a:p>
            <a:pPr hangingPunct="0"/>
            <a:r>
              <a:rPr lang="en-US" i="1" dirty="0" err="1" smtClean="0"/>
              <a:t>Typha</a:t>
            </a:r>
            <a:r>
              <a:rPr lang="en-US" i="1" dirty="0" smtClean="0"/>
              <a:t> </a:t>
            </a:r>
            <a:r>
              <a:rPr lang="en-US" i="1" dirty="0" err="1" smtClean="0"/>
              <a:t>angustifolia</a:t>
            </a:r>
            <a:r>
              <a:rPr lang="en-US" dirty="0" smtClean="0"/>
              <a:t> L., 0-1930 m.</a:t>
            </a:r>
            <a:endParaRPr lang="tr-TR" dirty="0" smtClean="0"/>
          </a:p>
          <a:p>
            <a:pPr hangingPunct="0"/>
            <a:r>
              <a:rPr lang="en-US" i="1" dirty="0" err="1" smtClean="0"/>
              <a:t>Typha</a:t>
            </a:r>
            <a:r>
              <a:rPr lang="en-US" i="1" dirty="0" smtClean="0"/>
              <a:t> </a:t>
            </a:r>
            <a:r>
              <a:rPr lang="en-US" i="1" dirty="0" err="1" smtClean="0"/>
              <a:t>domingensis</a:t>
            </a:r>
            <a:r>
              <a:rPr lang="en-US" dirty="0" smtClean="0"/>
              <a:t> Pers., 0-1300 m.</a:t>
            </a:r>
            <a:endParaRPr lang="tr-TR" dirty="0" smtClean="0"/>
          </a:p>
          <a:p>
            <a:pPr hangingPunct="0"/>
            <a:r>
              <a:rPr lang="en-US" i="1" dirty="0" err="1" smtClean="0"/>
              <a:t>Phalaris</a:t>
            </a:r>
            <a:r>
              <a:rPr lang="en-US" i="1" dirty="0" smtClean="0"/>
              <a:t> </a:t>
            </a:r>
            <a:r>
              <a:rPr lang="en-US" i="1" dirty="0" err="1" smtClean="0"/>
              <a:t>arundinacea</a:t>
            </a:r>
            <a:r>
              <a:rPr lang="en-US" dirty="0" smtClean="0"/>
              <a:t> L., 0-2700 m.</a:t>
            </a:r>
            <a:endParaRPr lang="tr-TR" dirty="0" smtClean="0"/>
          </a:p>
          <a:p>
            <a:pPr hangingPunct="0"/>
            <a:r>
              <a:rPr lang="en-US" i="1" dirty="0" err="1" smtClean="0"/>
              <a:t>Festuca</a:t>
            </a:r>
            <a:r>
              <a:rPr lang="en-US" i="1" dirty="0" smtClean="0"/>
              <a:t> </a:t>
            </a:r>
            <a:r>
              <a:rPr lang="en-US" i="1" dirty="0" err="1" smtClean="0"/>
              <a:t>arundinacea</a:t>
            </a:r>
            <a:r>
              <a:rPr lang="en-US" dirty="0" smtClean="0"/>
              <a:t> </a:t>
            </a:r>
            <a:r>
              <a:rPr lang="en-US" dirty="0" err="1" smtClean="0"/>
              <a:t>Schreber</a:t>
            </a:r>
            <a:r>
              <a:rPr lang="en-US" dirty="0" smtClean="0"/>
              <a:t> subsp. </a:t>
            </a:r>
            <a:r>
              <a:rPr lang="en-US" i="1" dirty="0" err="1" smtClean="0"/>
              <a:t>arundinacea</a:t>
            </a:r>
            <a:r>
              <a:rPr lang="en-US" dirty="0" smtClean="0"/>
              <a:t>, 300-2100 m.</a:t>
            </a:r>
            <a:endParaRPr lang="tr-TR" dirty="0" smtClean="0"/>
          </a:p>
          <a:p>
            <a:pPr hangingPunct="0"/>
            <a:r>
              <a:rPr lang="en-US" i="1" dirty="0" err="1" smtClean="0"/>
              <a:t>Poa</a:t>
            </a:r>
            <a:r>
              <a:rPr lang="en-US" i="1" dirty="0" smtClean="0"/>
              <a:t> </a:t>
            </a:r>
            <a:r>
              <a:rPr lang="en-US" i="1" dirty="0" err="1" smtClean="0"/>
              <a:t>trivalis</a:t>
            </a:r>
            <a:r>
              <a:rPr lang="en-US" i="1" dirty="0" smtClean="0"/>
              <a:t> </a:t>
            </a:r>
            <a:r>
              <a:rPr lang="en-US" dirty="0" smtClean="0"/>
              <a:t>L., 0-2210 m.</a:t>
            </a:r>
            <a:endParaRPr lang="tr-TR" dirty="0" smtClean="0"/>
          </a:p>
          <a:p>
            <a:pPr hangingPunct="0"/>
            <a:r>
              <a:rPr lang="en-US" i="1" dirty="0" err="1" smtClean="0"/>
              <a:t>Glyceria</a:t>
            </a:r>
            <a:r>
              <a:rPr lang="en-US" i="1" dirty="0" smtClean="0"/>
              <a:t> </a:t>
            </a:r>
            <a:r>
              <a:rPr lang="en-US" i="1" dirty="0" err="1" smtClean="0"/>
              <a:t>plicata</a:t>
            </a:r>
            <a:r>
              <a:rPr lang="en-US" dirty="0" smtClean="0"/>
              <a:t> (Fries) Fries, 200-2300 m.</a:t>
            </a:r>
            <a:endParaRPr lang="tr-TR" dirty="0" smtClean="0"/>
          </a:p>
          <a:p>
            <a:pPr hangingPunct="0">
              <a:buNone/>
            </a:pPr>
            <a:endParaRPr lang="tr-TR" dirty="0" smtClean="0"/>
          </a:p>
          <a:p>
            <a:endParaRPr lang="tr-TR" dirty="0"/>
          </a:p>
        </p:txBody>
      </p:sp>
    </p:spTree>
    <p:extLst>
      <p:ext uri="{BB962C8B-B14F-4D97-AF65-F5344CB8AC3E}">
        <p14:creationId xmlns:p14="http://schemas.microsoft.com/office/powerpoint/2010/main" val="16406997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81200" y="620688"/>
            <a:ext cx="8229600" cy="5760640"/>
          </a:xfrm>
        </p:spPr>
        <p:txBody>
          <a:bodyPr numCol="2">
            <a:normAutofit fontScale="55000" lnSpcReduction="20000"/>
          </a:bodyPr>
          <a:lstStyle/>
          <a:p>
            <a:pPr algn="ctr" hangingPunct="0">
              <a:buNone/>
            </a:pPr>
            <a:r>
              <a:rPr lang="tr-TR" sz="2900" b="1" dirty="0">
                <a:solidFill>
                  <a:srgbClr val="FF0000"/>
                </a:solidFill>
              </a:rPr>
              <a:t>Avrupa-Sibirya elementi olan karakteristik bitkiler</a:t>
            </a:r>
          </a:p>
          <a:p>
            <a:pPr hangingPunct="0">
              <a:buNone/>
            </a:pPr>
            <a:endParaRPr lang="tr-TR" b="1" dirty="0" smtClean="0"/>
          </a:p>
          <a:p>
            <a:pPr hangingPunct="0"/>
            <a:r>
              <a:rPr lang="en-US" i="1" dirty="0" err="1" smtClean="0"/>
              <a:t>Linum</a:t>
            </a:r>
            <a:r>
              <a:rPr lang="en-US" i="1" dirty="0" smtClean="0"/>
              <a:t> </a:t>
            </a:r>
            <a:r>
              <a:rPr lang="en-US" i="1" dirty="0" err="1" smtClean="0"/>
              <a:t>catharticum</a:t>
            </a:r>
            <a:r>
              <a:rPr lang="en-US" dirty="0" smtClean="0"/>
              <a:t> L., 0-2500 m., </a:t>
            </a:r>
            <a:r>
              <a:rPr lang="en-US" dirty="0" err="1" smtClean="0"/>
              <a:t>Avrupa-Sibirya</a:t>
            </a:r>
            <a:r>
              <a:rPr lang="en-US" dirty="0" smtClean="0"/>
              <a:t> </a:t>
            </a:r>
            <a:r>
              <a:rPr lang="en-US" dirty="0" err="1" smtClean="0"/>
              <a:t>elementi</a:t>
            </a:r>
            <a:endParaRPr lang="tr-TR" dirty="0" smtClean="0"/>
          </a:p>
          <a:p>
            <a:pPr hangingPunct="0"/>
            <a:r>
              <a:rPr lang="en-US" i="1" dirty="0" err="1" smtClean="0"/>
              <a:t>Lathyrus</a:t>
            </a:r>
            <a:r>
              <a:rPr lang="en-US" i="1" dirty="0" smtClean="0"/>
              <a:t> </a:t>
            </a:r>
            <a:r>
              <a:rPr lang="en-US" i="1" dirty="0" err="1" smtClean="0"/>
              <a:t>pratensis</a:t>
            </a:r>
            <a:r>
              <a:rPr lang="en-US" dirty="0" smtClean="0"/>
              <a:t> L., 0-2300 m., </a:t>
            </a:r>
            <a:r>
              <a:rPr lang="en-US" dirty="0" err="1" smtClean="0"/>
              <a:t>Avrupa-Sibirya</a:t>
            </a:r>
            <a:r>
              <a:rPr lang="en-US" dirty="0" smtClean="0"/>
              <a:t> </a:t>
            </a:r>
            <a:r>
              <a:rPr lang="en-US" dirty="0" err="1" smtClean="0"/>
              <a:t>elementi</a:t>
            </a:r>
            <a:endParaRPr lang="tr-TR" dirty="0" smtClean="0"/>
          </a:p>
          <a:p>
            <a:pPr hangingPunct="0"/>
            <a:r>
              <a:rPr lang="en-US" i="1" dirty="0" err="1" smtClean="0"/>
              <a:t>Geum</a:t>
            </a:r>
            <a:r>
              <a:rPr lang="en-US" i="1" dirty="0" smtClean="0"/>
              <a:t> </a:t>
            </a:r>
            <a:r>
              <a:rPr lang="en-US" i="1" dirty="0" err="1" smtClean="0"/>
              <a:t>urbanum</a:t>
            </a:r>
            <a:r>
              <a:rPr lang="en-US" dirty="0" smtClean="0"/>
              <a:t> L., 0-1700 m., </a:t>
            </a:r>
            <a:r>
              <a:rPr lang="en-US" dirty="0" err="1" smtClean="0"/>
              <a:t>Avrupa-Sibirya</a:t>
            </a:r>
            <a:r>
              <a:rPr lang="en-US" dirty="0" smtClean="0"/>
              <a:t> </a:t>
            </a:r>
            <a:r>
              <a:rPr lang="en-US" dirty="0" err="1" smtClean="0"/>
              <a:t>elementi</a:t>
            </a:r>
            <a:endParaRPr lang="tr-TR" dirty="0" smtClean="0"/>
          </a:p>
          <a:p>
            <a:pPr hangingPunct="0"/>
            <a:r>
              <a:rPr lang="fr-FR" i="1" dirty="0" err="1" smtClean="0"/>
              <a:t>Inula</a:t>
            </a:r>
            <a:r>
              <a:rPr lang="fr-FR" i="1" dirty="0" smtClean="0"/>
              <a:t> oculus </a:t>
            </a:r>
            <a:r>
              <a:rPr lang="fr-FR" i="1" dirty="0" err="1" smtClean="0"/>
              <a:t>christi</a:t>
            </a:r>
            <a:r>
              <a:rPr lang="fr-FR" dirty="0" smtClean="0"/>
              <a:t> L., 900-2300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hangingPunct="0"/>
            <a:r>
              <a:rPr lang="fr-FR" i="1" dirty="0" err="1" smtClean="0"/>
              <a:t>Inula</a:t>
            </a:r>
            <a:r>
              <a:rPr lang="fr-FR" i="1" dirty="0" smtClean="0"/>
              <a:t> </a:t>
            </a:r>
            <a:r>
              <a:rPr lang="fr-FR" i="1" dirty="0" err="1" smtClean="0"/>
              <a:t>britannica</a:t>
            </a:r>
            <a:r>
              <a:rPr lang="fr-FR" dirty="0" smtClean="0"/>
              <a:t> L., 450-2440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hangingPunct="0"/>
            <a:r>
              <a:rPr lang="fr-FR" i="1" dirty="0" err="1" smtClean="0"/>
              <a:t>Erigeron</a:t>
            </a:r>
            <a:r>
              <a:rPr lang="fr-FR" i="1" dirty="0" smtClean="0"/>
              <a:t> acer</a:t>
            </a:r>
            <a:r>
              <a:rPr lang="fr-FR" dirty="0" smtClean="0"/>
              <a:t> L., </a:t>
            </a:r>
            <a:r>
              <a:rPr lang="fr-FR" dirty="0" err="1" smtClean="0"/>
              <a:t>subsp</a:t>
            </a:r>
            <a:r>
              <a:rPr lang="fr-FR" dirty="0" smtClean="0"/>
              <a:t>. </a:t>
            </a:r>
            <a:r>
              <a:rPr lang="fr-FR" i="1" dirty="0" smtClean="0"/>
              <a:t>acer</a:t>
            </a:r>
            <a:r>
              <a:rPr lang="fr-FR" dirty="0" smtClean="0"/>
              <a:t>, 1250-2600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hangingPunct="0"/>
            <a:r>
              <a:rPr lang="fr-FR" i="1" dirty="0" err="1" smtClean="0"/>
              <a:t>Erigeron</a:t>
            </a:r>
            <a:r>
              <a:rPr lang="fr-FR" i="1" dirty="0" smtClean="0"/>
              <a:t> acer</a:t>
            </a:r>
            <a:r>
              <a:rPr lang="fr-FR" dirty="0" smtClean="0"/>
              <a:t> L. </a:t>
            </a:r>
            <a:r>
              <a:rPr lang="fr-FR" dirty="0" err="1" smtClean="0"/>
              <a:t>subsp.</a:t>
            </a:r>
            <a:r>
              <a:rPr lang="fr-FR" i="1" dirty="0" err="1" smtClean="0"/>
              <a:t>pycnotrichus</a:t>
            </a:r>
            <a:r>
              <a:rPr lang="fr-FR" i="1" dirty="0" smtClean="0"/>
              <a:t> </a:t>
            </a:r>
            <a:r>
              <a:rPr lang="fr-FR" dirty="0" smtClean="0"/>
              <a:t>(</a:t>
            </a:r>
            <a:r>
              <a:rPr lang="fr-FR" dirty="0" err="1" smtClean="0"/>
              <a:t>Vierb</a:t>
            </a:r>
            <a:r>
              <a:rPr lang="fr-FR" dirty="0" smtClean="0"/>
              <a:t>.)Grierson,1250-2600m., </a:t>
            </a:r>
            <a:r>
              <a:rPr lang="fr-FR" dirty="0" err="1" smtClean="0"/>
              <a:t>Avrupa</a:t>
            </a:r>
            <a:r>
              <a:rPr lang="fr-FR" dirty="0" smtClean="0"/>
              <a:t>-</a:t>
            </a:r>
            <a:r>
              <a:rPr lang="fr-FR" dirty="0" err="1" smtClean="0"/>
              <a:t>Sibirya</a:t>
            </a:r>
            <a:r>
              <a:rPr lang="fr-FR" dirty="0" smtClean="0"/>
              <a:t> </a:t>
            </a:r>
            <a:endParaRPr lang="tr-TR" dirty="0" smtClean="0"/>
          </a:p>
          <a:p>
            <a:pPr hangingPunct="0"/>
            <a:r>
              <a:rPr lang="en-US" i="1" dirty="0" err="1" smtClean="0"/>
              <a:t>Achillea</a:t>
            </a:r>
            <a:r>
              <a:rPr lang="en-US" i="1" dirty="0" smtClean="0"/>
              <a:t> </a:t>
            </a:r>
            <a:r>
              <a:rPr lang="en-US" i="1" dirty="0" err="1" smtClean="0"/>
              <a:t>setacea</a:t>
            </a:r>
            <a:r>
              <a:rPr lang="en-US" dirty="0" smtClean="0"/>
              <a:t> </a:t>
            </a:r>
            <a:r>
              <a:rPr lang="en-US" dirty="0" err="1" smtClean="0"/>
              <a:t>Waldst</a:t>
            </a:r>
            <a:r>
              <a:rPr lang="en-US" dirty="0" smtClean="0"/>
              <a:t>. &amp; Kit, 0-2300 m., </a:t>
            </a:r>
            <a:r>
              <a:rPr lang="en-US" dirty="0" err="1" smtClean="0"/>
              <a:t>Avrupa-Sibirya</a:t>
            </a:r>
            <a:r>
              <a:rPr lang="en-US" dirty="0" smtClean="0"/>
              <a:t> </a:t>
            </a:r>
            <a:r>
              <a:rPr lang="en-US" dirty="0" err="1" smtClean="0"/>
              <a:t>elementi</a:t>
            </a:r>
            <a:endParaRPr lang="tr-TR" dirty="0" smtClean="0"/>
          </a:p>
          <a:p>
            <a:pPr hangingPunct="0"/>
            <a:r>
              <a:rPr lang="fr-FR" i="1" dirty="0" err="1" smtClean="0"/>
              <a:t>Solanum</a:t>
            </a:r>
            <a:r>
              <a:rPr lang="fr-FR" i="1" dirty="0" smtClean="0"/>
              <a:t> </a:t>
            </a:r>
            <a:r>
              <a:rPr lang="fr-FR" i="1" dirty="0" err="1" smtClean="0"/>
              <a:t>dulcamaria</a:t>
            </a:r>
            <a:r>
              <a:rPr lang="fr-FR" dirty="0" smtClean="0"/>
              <a:t> L., 0-2300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r>
              <a:rPr lang="fr-FR" i="1" dirty="0" err="1" smtClean="0"/>
              <a:t>Euphrasia</a:t>
            </a:r>
            <a:r>
              <a:rPr lang="fr-FR" i="1" dirty="0" smtClean="0"/>
              <a:t> </a:t>
            </a:r>
            <a:r>
              <a:rPr lang="fr-FR" i="1" dirty="0" err="1" smtClean="0"/>
              <a:t>pectinata</a:t>
            </a:r>
            <a:r>
              <a:rPr lang="fr-FR" dirty="0" smtClean="0"/>
              <a:t> L., 0-2900 m., </a:t>
            </a:r>
            <a:r>
              <a:rPr lang="fr-FR" dirty="0" err="1" smtClean="0"/>
              <a:t>Avrupa</a:t>
            </a:r>
            <a:r>
              <a:rPr lang="fr-FR" dirty="0" smtClean="0"/>
              <a:t>-</a:t>
            </a:r>
            <a:r>
              <a:rPr lang="fr-FR" dirty="0" err="1" smtClean="0"/>
              <a:t>Sibirya</a:t>
            </a:r>
            <a:r>
              <a:rPr lang="fr-FR" dirty="0" smtClean="0"/>
              <a:t> </a:t>
            </a:r>
            <a:r>
              <a:rPr lang="fr-FR" dirty="0" err="1" smtClean="0"/>
              <a:t>elementi</a:t>
            </a:r>
            <a:endParaRPr lang="tr-TR" i="1" dirty="0" smtClean="0"/>
          </a:p>
          <a:p>
            <a:pPr hangingPunct="0"/>
            <a:r>
              <a:rPr lang="fr-FR" i="1" dirty="0" err="1" smtClean="0"/>
              <a:t>Prunella</a:t>
            </a:r>
            <a:r>
              <a:rPr lang="fr-FR" i="1" dirty="0" smtClean="0"/>
              <a:t> </a:t>
            </a:r>
            <a:r>
              <a:rPr lang="fr-FR" i="1" dirty="0" err="1" smtClean="0"/>
              <a:t>vulgaris</a:t>
            </a:r>
            <a:r>
              <a:rPr lang="fr-FR" dirty="0" smtClean="0"/>
              <a:t> L., 0-2900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hangingPunct="0"/>
            <a:r>
              <a:rPr lang="fr-FR" i="1" dirty="0" err="1" smtClean="0"/>
              <a:t>Lycopus</a:t>
            </a:r>
            <a:r>
              <a:rPr lang="fr-FR" i="1" dirty="0" smtClean="0"/>
              <a:t> </a:t>
            </a:r>
            <a:r>
              <a:rPr lang="fr-FR" i="1" dirty="0" err="1" smtClean="0"/>
              <a:t>europaeus</a:t>
            </a:r>
            <a:r>
              <a:rPr lang="fr-FR" dirty="0" smtClean="0"/>
              <a:t> L., 20-1680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hangingPunct="0"/>
            <a:r>
              <a:rPr lang="fr-FR" i="1" dirty="0" err="1" smtClean="0"/>
              <a:t>Salix</a:t>
            </a:r>
            <a:r>
              <a:rPr lang="fr-FR" i="1" dirty="0" smtClean="0"/>
              <a:t> </a:t>
            </a:r>
            <a:r>
              <a:rPr lang="fr-FR" i="1" dirty="0" err="1" smtClean="0"/>
              <a:t>caprea</a:t>
            </a:r>
            <a:r>
              <a:rPr lang="fr-FR" dirty="0" smtClean="0"/>
              <a:t> L., 0-2250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hangingPunct="0"/>
            <a:r>
              <a:rPr lang="fr-FR" i="1" dirty="0" smtClean="0"/>
              <a:t>Typha </a:t>
            </a:r>
            <a:r>
              <a:rPr lang="fr-FR" i="1" dirty="0" err="1" smtClean="0"/>
              <a:t>laxmannii</a:t>
            </a:r>
            <a:r>
              <a:rPr lang="fr-FR" i="1" dirty="0" smtClean="0"/>
              <a:t> </a:t>
            </a:r>
            <a:r>
              <a:rPr lang="fr-FR" dirty="0" err="1" smtClean="0"/>
              <a:t>Lepechin</a:t>
            </a:r>
            <a:r>
              <a:rPr lang="fr-FR" dirty="0" smtClean="0"/>
              <a:t>, 0-2250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hangingPunct="0"/>
            <a:r>
              <a:rPr lang="fr-FR" i="1" dirty="0" err="1" smtClean="0"/>
              <a:t>Calamagrostis</a:t>
            </a:r>
            <a:r>
              <a:rPr lang="fr-FR" i="1" dirty="0" smtClean="0"/>
              <a:t> </a:t>
            </a:r>
            <a:r>
              <a:rPr lang="fr-FR" i="1" dirty="0" err="1" smtClean="0"/>
              <a:t>pseudophragmites</a:t>
            </a:r>
            <a:r>
              <a:rPr lang="fr-FR" dirty="0" smtClean="0"/>
              <a:t> (</a:t>
            </a:r>
            <a:r>
              <a:rPr lang="fr-FR" dirty="0" err="1" smtClean="0"/>
              <a:t>Hallen</a:t>
            </a:r>
            <a:r>
              <a:rPr lang="fr-FR" dirty="0" smtClean="0"/>
              <a:t> fil.) </a:t>
            </a:r>
            <a:r>
              <a:rPr lang="fr-FR" dirty="0" err="1" smtClean="0"/>
              <a:t>Koeler</a:t>
            </a:r>
            <a:r>
              <a:rPr lang="fr-FR" dirty="0" smtClean="0"/>
              <a:t>, 230-2200 m. </a:t>
            </a:r>
            <a:r>
              <a:rPr lang="fr-FR" dirty="0" err="1" smtClean="0"/>
              <a:t>Avrupa</a:t>
            </a:r>
            <a:r>
              <a:rPr lang="fr-FR" dirty="0" smtClean="0"/>
              <a:t>-</a:t>
            </a:r>
            <a:r>
              <a:rPr lang="fr-FR" dirty="0" err="1" smtClean="0"/>
              <a:t>Sibirya</a:t>
            </a:r>
            <a:r>
              <a:rPr lang="fr-FR" dirty="0" smtClean="0"/>
              <a:t> </a:t>
            </a:r>
            <a:r>
              <a:rPr lang="fr-FR" dirty="0" err="1" smtClean="0"/>
              <a:t>elementi</a:t>
            </a:r>
            <a:r>
              <a:rPr lang="fr-FR" dirty="0" smtClean="0"/>
              <a:t>.</a:t>
            </a:r>
            <a:endParaRPr lang="tr-TR" dirty="0" smtClean="0"/>
          </a:p>
          <a:p>
            <a:pPr hangingPunct="0"/>
            <a:r>
              <a:rPr lang="fr-FR" i="1" dirty="0" smtClean="0"/>
              <a:t>Agrostis </a:t>
            </a:r>
            <a:r>
              <a:rPr lang="fr-FR" i="1" dirty="0" err="1" smtClean="0"/>
              <a:t>stolonifera</a:t>
            </a:r>
            <a:r>
              <a:rPr lang="fr-FR" i="1" dirty="0" smtClean="0"/>
              <a:t> </a:t>
            </a:r>
            <a:r>
              <a:rPr lang="fr-FR" dirty="0" smtClean="0"/>
              <a:t>L., 0-2390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hangingPunct="0"/>
            <a:r>
              <a:rPr lang="fr-FR" i="1" dirty="0" err="1" smtClean="0"/>
              <a:t>Polypogon</a:t>
            </a:r>
            <a:r>
              <a:rPr lang="fr-FR" i="1" dirty="0" smtClean="0"/>
              <a:t> </a:t>
            </a:r>
            <a:r>
              <a:rPr lang="fr-FR" i="1" dirty="0" err="1" smtClean="0"/>
              <a:t>viridis</a:t>
            </a:r>
            <a:r>
              <a:rPr lang="fr-FR" i="1" dirty="0" smtClean="0"/>
              <a:t> </a:t>
            </a:r>
            <a:r>
              <a:rPr lang="fr-FR" dirty="0" smtClean="0"/>
              <a:t>(</a:t>
            </a:r>
            <a:r>
              <a:rPr lang="fr-FR" dirty="0" err="1" smtClean="0"/>
              <a:t>Gouan</a:t>
            </a:r>
            <a:r>
              <a:rPr lang="fr-FR" dirty="0" smtClean="0"/>
              <a:t>) </a:t>
            </a:r>
            <a:r>
              <a:rPr lang="fr-FR" dirty="0" err="1" smtClean="0"/>
              <a:t>Breistr</a:t>
            </a:r>
            <a:r>
              <a:rPr lang="fr-FR" dirty="0" smtClean="0"/>
              <a:t>., 50-1300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hangingPunct="0"/>
            <a:r>
              <a:rPr lang="fr-FR" i="1" dirty="0" err="1" smtClean="0"/>
              <a:t>Alopecurus</a:t>
            </a:r>
            <a:r>
              <a:rPr lang="fr-FR" i="1" dirty="0" smtClean="0"/>
              <a:t> </a:t>
            </a:r>
            <a:r>
              <a:rPr lang="fr-FR" i="1" dirty="0" err="1" smtClean="0"/>
              <a:t>arundinaceus</a:t>
            </a:r>
            <a:r>
              <a:rPr lang="fr-FR" i="1" dirty="0" smtClean="0"/>
              <a:t> </a:t>
            </a:r>
            <a:r>
              <a:rPr lang="fr-FR" dirty="0" smtClean="0"/>
              <a:t>Poiret, 0-3050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hangingPunct="0"/>
            <a:r>
              <a:rPr lang="de-DE" i="1" dirty="0" err="1" smtClean="0"/>
              <a:t>Lolium</a:t>
            </a:r>
            <a:r>
              <a:rPr lang="de-DE" i="1" dirty="0" smtClean="0"/>
              <a:t> </a:t>
            </a:r>
            <a:r>
              <a:rPr lang="de-DE" i="1" dirty="0" err="1" smtClean="0"/>
              <a:t>perenne</a:t>
            </a:r>
            <a:r>
              <a:rPr lang="de-DE" dirty="0" smtClean="0"/>
              <a:t> L., 0-2050 m., </a:t>
            </a:r>
            <a:r>
              <a:rPr lang="de-DE" dirty="0" err="1" smtClean="0"/>
              <a:t>Avrupa-Sibirya</a:t>
            </a:r>
            <a:r>
              <a:rPr lang="de-DE" dirty="0" smtClean="0"/>
              <a:t> </a:t>
            </a:r>
            <a:r>
              <a:rPr lang="de-DE" dirty="0" err="1" smtClean="0"/>
              <a:t>elementi</a:t>
            </a:r>
            <a:endParaRPr lang="tr-TR" dirty="0" smtClean="0"/>
          </a:p>
          <a:p>
            <a:endParaRPr lang="tr-TR" dirty="0"/>
          </a:p>
        </p:txBody>
      </p:sp>
    </p:spTree>
    <p:extLst>
      <p:ext uri="{BB962C8B-B14F-4D97-AF65-F5344CB8AC3E}">
        <p14:creationId xmlns:p14="http://schemas.microsoft.com/office/powerpoint/2010/main" val="30954070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81200" y="836712"/>
            <a:ext cx="8229600" cy="5259288"/>
          </a:xfrm>
        </p:spPr>
        <p:txBody>
          <a:bodyPr>
            <a:normAutofit fontScale="92500" lnSpcReduction="10000"/>
          </a:bodyPr>
          <a:lstStyle/>
          <a:p>
            <a:pPr algn="ctr" hangingPunct="0">
              <a:buNone/>
            </a:pPr>
            <a:r>
              <a:rPr lang="tr-TR" b="1" dirty="0" smtClean="0">
                <a:solidFill>
                  <a:srgbClr val="FF0000"/>
                </a:solidFill>
              </a:rPr>
              <a:t>İran-Turan elementi olan karakteristik bitkiler</a:t>
            </a:r>
          </a:p>
          <a:p>
            <a:pPr hangingPunct="0">
              <a:buNone/>
            </a:pPr>
            <a:endParaRPr lang="tr-TR" b="1" dirty="0" smtClean="0"/>
          </a:p>
          <a:p>
            <a:pPr algn="just" hangingPunct="0"/>
            <a:r>
              <a:rPr lang="de-DE" i="1" dirty="0" smtClean="0"/>
              <a:t>Ranunculus </a:t>
            </a:r>
            <a:r>
              <a:rPr lang="de-DE" i="1" dirty="0" err="1" smtClean="0"/>
              <a:t>sericeus</a:t>
            </a:r>
            <a:r>
              <a:rPr lang="de-DE" dirty="0" smtClean="0"/>
              <a:t> Banks. &amp; Sol., 650-2700 m., Iran-Turan </a:t>
            </a:r>
            <a:r>
              <a:rPr lang="de-DE" dirty="0" err="1" smtClean="0"/>
              <a:t>elementi</a:t>
            </a:r>
            <a:r>
              <a:rPr lang="de-DE" dirty="0" smtClean="0"/>
              <a:t> </a:t>
            </a:r>
            <a:endParaRPr lang="tr-TR" dirty="0" smtClean="0"/>
          </a:p>
          <a:p>
            <a:pPr algn="just" hangingPunct="0"/>
            <a:r>
              <a:rPr lang="de-DE" i="1" dirty="0" smtClean="0"/>
              <a:t>Beta </a:t>
            </a:r>
            <a:r>
              <a:rPr lang="de-DE" i="1" dirty="0" err="1" smtClean="0"/>
              <a:t>corollifolia</a:t>
            </a:r>
            <a:r>
              <a:rPr lang="de-DE" dirty="0" smtClean="0"/>
              <a:t> </a:t>
            </a:r>
            <a:r>
              <a:rPr lang="de-DE" dirty="0" err="1" smtClean="0"/>
              <a:t>Zozimovic</a:t>
            </a:r>
            <a:r>
              <a:rPr lang="de-DE" dirty="0" smtClean="0"/>
              <a:t> &amp; Buttler, 1300-2450 m., Iran-Turan </a:t>
            </a:r>
            <a:r>
              <a:rPr lang="de-DE" dirty="0" err="1" smtClean="0"/>
              <a:t>elementi</a:t>
            </a:r>
            <a:endParaRPr lang="tr-TR" dirty="0" smtClean="0"/>
          </a:p>
          <a:p>
            <a:pPr algn="just" hangingPunct="0"/>
            <a:r>
              <a:rPr lang="de-DE" i="1" dirty="0" err="1" smtClean="0"/>
              <a:t>Cirsium</a:t>
            </a:r>
            <a:r>
              <a:rPr lang="de-DE" i="1" dirty="0" smtClean="0"/>
              <a:t> </a:t>
            </a:r>
            <a:r>
              <a:rPr lang="de-DE" i="1" dirty="0" err="1" smtClean="0"/>
              <a:t>elodes</a:t>
            </a:r>
            <a:r>
              <a:rPr lang="de-DE" dirty="0" smtClean="0"/>
              <a:t> </a:t>
            </a:r>
            <a:r>
              <a:rPr lang="de-DE" dirty="0" err="1" smtClean="0"/>
              <a:t>Bieb</a:t>
            </a:r>
            <a:r>
              <a:rPr lang="de-DE" dirty="0" smtClean="0"/>
              <a:t>., 1300-2440 m., Iran-Turan </a:t>
            </a:r>
            <a:r>
              <a:rPr lang="de-DE" dirty="0" err="1" smtClean="0"/>
              <a:t>elementi</a:t>
            </a:r>
            <a:endParaRPr lang="tr-TR" dirty="0" smtClean="0"/>
          </a:p>
          <a:p>
            <a:pPr algn="just" hangingPunct="0"/>
            <a:r>
              <a:rPr lang="fr-FR" i="1" dirty="0" err="1" smtClean="0"/>
              <a:t>Primula</a:t>
            </a:r>
            <a:r>
              <a:rPr lang="fr-FR" i="1" dirty="0" smtClean="0"/>
              <a:t> </a:t>
            </a:r>
            <a:r>
              <a:rPr lang="fr-FR" i="1" dirty="0" err="1" smtClean="0"/>
              <a:t>auriculata</a:t>
            </a:r>
            <a:r>
              <a:rPr lang="fr-FR" dirty="0" smtClean="0"/>
              <a:t> </a:t>
            </a:r>
            <a:r>
              <a:rPr lang="fr-FR" dirty="0" err="1" smtClean="0"/>
              <a:t>lam</a:t>
            </a:r>
            <a:r>
              <a:rPr lang="fr-FR" dirty="0" smtClean="0"/>
              <a:t>., 1250-3150 m., Iran-</a:t>
            </a:r>
            <a:r>
              <a:rPr lang="fr-FR" dirty="0" err="1" smtClean="0"/>
              <a:t>Turan</a:t>
            </a:r>
            <a:r>
              <a:rPr lang="fr-FR" dirty="0" smtClean="0"/>
              <a:t> </a:t>
            </a:r>
            <a:r>
              <a:rPr lang="fr-FR" dirty="0" err="1" smtClean="0"/>
              <a:t>elementi</a:t>
            </a:r>
            <a:endParaRPr lang="tr-TR" dirty="0" smtClean="0"/>
          </a:p>
          <a:p>
            <a:pPr algn="just" hangingPunct="0"/>
            <a:r>
              <a:rPr lang="fr-FR" i="1" dirty="0" err="1" smtClean="0"/>
              <a:t>Verbascum</a:t>
            </a:r>
            <a:r>
              <a:rPr lang="fr-FR" i="1" dirty="0" smtClean="0"/>
              <a:t> </a:t>
            </a:r>
            <a:r>
              <a:rPr lang="fr-FR" i="1" dirty="0" err="1" smtClean="0"/>
              <a:t>agrimoniifolium</a:t>
            </a:r>
            <a:r>
              <a:rPr lang="fr-FR" dirty="0" smtClean="0"/>
              <a:t> (</a:t>
            </a:r>
            <a:r>
              <a:rPr lang="fr-FR" dirty="0" err="1" smtClean="0"/>
              <a:t>C.Koch</a:t>
            </a:r>
            <a:r>
              <a:rPr lang="fr-FR" dirty="0" smtClean="0"/>
              <a:t>) Hub.-</a:t>
            </a:r>
            <a:r>
              <a:rPr lang="fr-FR" dirty="0" err="1" smtClean="0"/>
              <a:t>Mor</a:t>
            </a:r>
            <a:r>
              <a:rPr lang="fr-FR" dirty="0" smtClean="0"/>
              <a:t>. </a:t>
            </a:r>
            <a:r>
              <a:rPr lang="fr-FR" dirty="0" err="1" smtClean="0"/>
              <a:t>subsp</a:t>
            </a:r>
            <a:r>
              <a:rPr lang="fr-FR" dirty="0" smtClean="0"/>
              <a:t>. </a:t>
            </a:r>
            <a:r>
              <a:rPr lang="fr-FR" i="1" dirty="0" err="1" smtClean="0"/>
              <a:t>agrimoniifolium</a:t>
            </a:r>
            <a:r>
              <a:rPr lang="fr-FR" dirty="0" smtClean="0"/>
              <a:t>, 550-1700 m.</a:t>
            </a:r>
            <a:endParaRPr lang="tr-TR" dirty="0" smtClean="0"/>
          </a:p>
          <a:p>
            <a:pPr algn="just" hangingPunct="0"/>
            <a:r>
              <a:rPr lang="fr-FR" dirty="0" smtClean="0"/>
              <a:t>Iran-</a:t>
            </a:r>
            <a:r>
              <a:rPr lang="fr-FR" dirty="0" err="1" smtClean="0"/>
              <a:t>Turan</a:t>
            </a:r>
            <a:r>
              <a:rPr lang="fr-FR" dirty="0" smtClean="0"/>
              <a:t> </a:t>
            </a:r>
            <a:r>
              <a:rPr lang="fr-FR" dirty="0" err="1" smtClean="0"/>
              <a:t>elementi</a:t>
            </a:r>
            <a:endParaRPr lang="tr-TR" dirty="0" smtClean="0"/>
          </a:p>
          <a:p>
            <a:pPr algn="just" hangingPunct="0"/>
            <a:r>
              <a:rPr lang="fr-FR" i="1" dirty="0" err="1" smtClean="0"/>
              <a:t>Salix</a:t>
            </a:r>
            <a:r>
              <a:rPr lang="fr-FR" i="1" dirty="0" smtClean="0"/>
              <a:t> </a:t>
            </a:r>
            <a:r>
              <a:rPr lang="fr-FR" i="1" dirty="0" err="1" smtClean="0"/>
              <a:t>triandra</a:t>
            </a:r>
            <a:r>
              <a:rPr lang="fr-FR" dirty="0" smtClean="0"/>
              <a:t> L. </a:t>
            </a:r>
            <a:r>
              <a:rPr lang="fr-FR" dirty="0" err="1" smtClean="0"/>
              <a:t>subsp.</a:t>
            </a:r>
            <a:r>
              <a:rPr lang="fr-FR" i="1" dirty="0" err="1" smtClean="0"/>
              <a:t>bornmuelleri</a:t>
            </a:r>
            <a:r>
              <a:rPr lang="fr-FR" dirty="0" smtClean="0"/>
              <a:t> (</a:t>
            </a:r>
            <a:r>
              <a:rPr lang="fr-FR" dirty="0" err="1" smtClean="0"/>
              <a:t>Hausskn</a:t>
            </a:r>
            <a:r>
              <a:rPr lang="fr-FR" dirty="0" smtClean="0"/>
              <a:t>.) </a:t>
            </a:r>
            <a:r>
              <a:rPr lang="de-DE" dirty="0" err="1" smtClean="0"/>
              <a:t>A.Sku</a:t>
            </a:r>
            <a:r>
              <a:rPr lang="de-DE" dirty="0" smtClean="0"/>
              <a:t>, 100-1950 m., Iran-Turan </a:t>
            </a:r>
            <a:r>
              <a:rPr lang="de-DE" dirty="0" err="1" smtClean="0"/>
              <a:t>elementi</a:t>
            </a:r>
            <a:endParaRPr lang="tr-TR" dirty="0" smtClean="0"/>
          </a:p>
          <a:p>
            <a:endParaRPr lang="tr-TR" dirty="0"/>
          </a:p>
        </p:txBody>
      </p:sp>
    </p:spTree>
    <p:extLst>
      <p:ext uri="{BB962C8B-B14F-4D97-AF65-F5344CB8AC3E}">
        <p14:creationId xmlns:p14="http://schemas.microsoft.com/office/powerpoint/2010/main" val="22013935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gn="ctr" hangingPunct="0">
              <a:buNone/>
            </a:pPr>
            <a:r>
              <a:rPr lang="tr-TR" b="1" dirty="0" smtClean="0">
                <a:solidFill>
                  <a:srgbClr val="FF0000"/>
                </a:solidFill>
              </a:rPr>
              <a:t>Akdeniz elementi olan karakteristik bitkiler</a:t>
            </a:r>
          </a:p>
          <a:p>
            <a:pPr hangingPunct="0">
              <a:buNone/>
            </a:pPr>
            <a:endParaRPr lang="tr-TR" b="1" dirty="0" smtClean="0"/>
          </a:p>
          <a:p>
            <a:pPr algn="just" hangingPunct="0"/>
            <a:r>
              <a:rPr lang="de-DE" i="1" dirty="0" smtClean="0"/>
              <a:t>Orchis </a:t>
            </a:r>
            <a:r>
              <a:rPr lang="de-DE" i="1" dirty="0" err="1" smtClean="0"/>
              <a:t>spitzelii</a:t>
            </a:r>
            <a:r>
              <a:rPr lang="de-DE" dirty="0" smtClean="0"/>
              <a:t> Sauter ex W. Koch, 500-2100 m., Akdeniz </a:t>
            </a:r>
            <a:r>
              <a:rPr lang="de-DE" dirty="0" err="1" smtClean="0"/>
              <a:t>elementi</a:t>
            </a:r>
            <a:endParaRPr lang="tr-TR" dirty="0" smtClean="0"/>
          </a:p>
          <a:p>
            <a:endParaRPr lang="tr-TR" dirty="0"/>
          </a:p>
        </p:txBody>
      </p:sp>
    </p:spTree>
    <p:extLst>
      <p:ext uri="{BB962C8B-B14F-4D97-AF65-F5344CB8AC3E}">
        <p14:creationId xmlns:p14="http://schemas.microsoft.com/office/powerpoint/2010/main" val="22129526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81200" y="476672"/>
            <a:ext cx="8229600" cy="6120680"/>
          </a:xfrm>
        </p:spPr>
        <p:txBody>
          <a:bodyPr numCol="2">
            <a:normAutofit fontScale="40000" lnSpcReduction="20000"/>
          </a:bodyPr>
          <a:lstStyle/>
          <a:p>
            <a:pPr algn="ctr" hangingPunct="0">
              <a:buNone/>
            </a:pPr>
            <a:r>
              <a:rPr lang="tr-TR" sz="3600" b="1" dirty="0">
                <a:solidFill>
                  <a:srgbClr val="FF0000"/>
                </a:solidFill>
              </a:rPr>
              <a:t>2.1.3. HER TÜRLÜ SU HABİTATLARININ </a:t>
            </a:r>
            <a:r>
              <a:rPr lang="tr-TR" sz="3600" b="1" dirty="0" err="1">
                <a:solidFill>
                  <a:srgbClr val="FF0000"/>
                </a:solidFill>
              </a:rPr>
              <a:t>KARAKTERiSTİK</a:t>
            </a:r>
            <a:r>
              <a:rPr lang="tr-TR" sz="3600" b="1" dirty="0">
                <a:solidFill>
                  <a:srgbClr val="FF0000"/>
                </a:solidFill>
              </a:rPr>
              <a:t> BİTKİLERİ</a:t>
            </a:r>
          </a:p>
          <a:p>
            <a:pPr hangingPunct="0"/>
            <a:endParaRPr lang="tr-TR" i="1" dirty="0" smtClean="0"/>
          </a:p>
          <a:p>
            <a:pPr hangingPunct="0"/>
            <a:endParaRPr lang="tr-TR" i="1" dirty="0" smtClean="0"/>
          </a:p>
          <a:p>
            <a:pPr hangingPunct="0"/>
            <a:r>
              <a:rPr lang="fr-FR" i="1" dirty="0" smtClean="0"/>
              <a:t>Equisetum </a:t>
            </a:r>
            <a:r>
              <a:rPr lang="fr-FR" i="1" dirty="0" err="1" smtClean="0"/>
              <a:t>ramosissimum</a:t>
            </a:r>
            <a:r>
              <a:rPr lang="fr-FR" dirty="0" smtClean="0"/>
              <a:t> </a:t>
            </a:r>
            <a:r>
              <a:rPr lang="fr-FR" dirty="0" err="1" smtClean="0"/>
              <a:t>Desf</a:t>
            </a:r>
            <a:r>
              <a:rPr lang="fr-FR" dirty="0" smtClean="0"/>
              <a:t>, 0-1900 m</a:t>
            </a:r>
            <a:endParaRPr lang="tr-TR" dirty="0" smtClean="0"/>
          </a:p>
          <a:p>
            <a:pPr hangingPunct="0"/>
            <a:r>
              <a:rPr lang="fr-FR" i="1" dirty="0" smtClean="0"/>
              <a:t>Equisetum </a:t>
            </a:r>
            <a:r>
              <a:rPr lang="fr-FR" i="1" dirty="0" err="1" smtClean="0"/>
              <a:t>arvense</a:t>
            </a:r>
            <a:r>
              <a:rPr lang="fr-FR" dirty="0" smtClean="0"/>
              <a:t> L., 0-1700 m.</a:t>
            </a:r>
            <a:endParaRPr lang="tr-TR" dirty="0" smtClean="0"/>
          </a:p>
          <a:p>
            <a:pPr hangingPunct="0"/>
            <a:r>
              <a:rPr lang="fr-FR" i="1" dirty="0" smtClean="0"/>
              <a:t>Caltha </a:t>
            </a:r>
            <a:r>
              <a:rPr lang="fr-FR" i="1" dirty="0" err="1" smtClean="0"/>
              <a:t>polypetala</a:t>
            </a:r>
            <a:r>
              <a:rPr lang="fr-FR" dirty="0" smtClean="0"/>
              <a:t> </a:t>
            </a:r>
            <a:r>
              <a:rPr lang="fr-FR" dirty="0" err="1" smtClean="0"/>
              <a:t>Hochst</a:t>
            </a:r>
            <a:r>
              <a:rPr lang="fr-FR" dirty="0" smtClean="0"/>
              <a:t>. Ex Lorent, 1700-3600 m.</a:t>
            </a:r>
            <a:endParaRPr lang="tr-TR" dirty="0" smtClean="0"/>
          </a:p>
          <a:p>
            <a:pPr hangingPunct="0"/>
            <a:r>
              <a:rPr lang="fr-FR" i="1" dirty="0" err="1" smtClean="0"/>
              <a:t>Ranunculus</a:t>
            </a:r>
            <a:r>
              <a:rPr lang="fr-FR" i="1" dirty="0" smtClean="0"/>
              <a:t> repens</a:t>
            </a:r>
            <a:r>
              <a:rPr lang="fr-FR" dirty="0" smtClean="0"/>
              <a:t> L., 0-2450 m.</a:t>
            </a:r>
            <a:endParaRPr lang="tr-TR" dirty="0" smtClean="0"/>
          </a:p>
          <a:p>
            <a:pPr hangingPunct="0"/>
            <a:r>
              <a:rPr lang="fr-FR" i="1" dirty="0" err="1" smtClean="0"/>
              <a:t>Berberis</a:t>
            </a:r>
            <a:r>
              <a:rPr lang="fr-FR" i="1" dirty="0" smtClean="0"/>
              <a:t> </a:t>
            </a:r>
            <a:r>
              <a:rPr lang="fr-FR" i="1" dirty="0" err="1" smtClean="0"/>
              <a:t>crataegina</a:t>
            </a:r>
            <a:r>
              <a:rPr lang="fr-FR" dirty="0" smtClean="0"/>
              <a:t> DC:, 800-1500 m.</a:t>
            </a:r>
            <a:endParaRPr lang="tr-TR" dirty="0" smtClean="0"/>
          </a:p>
          <a:p>
            <a:pPr hangingPunct="0"/>
            <a:r>
              <a:rPr lang="fr-FR" i="1" dirty="0" smtClean="0"/>
              <a:t>Trifolium </a:t>
            </a:r>
            <a:r>
              <a:rPr lang="fr-FR" i="1" dirty="0" err="1" smtClean="0"/>
              <a:t>pratense</a:t>
            </a:r>
            <a:r>
              <a:rPr lang="fr-FR" dirty="0" smtClean="0"/>
              <a:t> L., var. </a:t>
            </a:r>
            <a:r>
              <a:rPr lang="fr-FR" i="1" dirty="0" err="1" smtClean="0"/>
              <a:t>pratense</a:t>
            </a:r>
            <a:r>
              <a:rPr lang="fr-FR" dirty="0" smtClean="0"/>
              <a:t>, 0-2300 m.</a:t>
            </a:r>
            <a:endParaRPr lang="tr-TR" dirty="0" smtClean="0"/>
          </a:p>
          <a:p>
            <a:pPr hangingPunct="0"/>
            <a:r>
              <a:rPr lang="en-US" i="1" dirty="0" smtClean="0"/>
              <a:t>Lotus </a:t>
            </a:r>
            <a:r>
              <a:rPr lang="en-US" i="1" dirty="0" err="1" smtClean="0"/>
              <a:t>corniculatus</a:t>
            </a:r>
            <a:r>
              <a:rPr lang="en-US" dirty="0" smtClean="0"/>
              <a:t> L. var. </a:t>
            </a:r>
            <a:r>
              <a:rPr lang="en-US" i="1" dirty="0" err="1" smtClean="0"/>
              <a:t>corniculatus</a:t>
            </a:r>
            <a:r>
              <a:rPr lang="en-US" dirty="0" smtClean="0"/>
              <a:t>, 0-2500 m.</a:t>
            </a:r>
            <a:endParaRPr lang="tr-TR" dirty="0" smtClean="0"/>
          </a:p>
          <a:p>
            <a:pPr hangingPunct="0"/>
            <a:r>
              <a:rPr lang="en-US" i="1" dirty="0" smtClean="0"/>
              <a:t>Lotus </a:t>
            </a:r>
            <a:r>
              <a:rPr lang="en-US" i="1" dirty="0" err="1" smtClean="0"/>
              <a:t>corniculatus</a:t>
            </a:r>
            <a:r>
              <a:rPr lang="en-US" dirty="0" smtClean="0"/>
              <a:t> L. var. </a:t>
            </a:r>
            <a:r>
              <a:rPr lang="en-US" i="1" dirty="0" err="1" smtClean="0"/>
              <a:t>tenuifolius</a:t>
            </a:r>
            <a:r>
              <a:rPr lang="en-US" dirty="0" smtClean="0"/>
              <a:t> L., 0-2750 m.</a:t>
            </a:r>
            <a:endParaRPr lang="tr-TR" dirty="0" smtClean="0"/>
          </a:p>
          <a:p>
            <a:pPr hangingPunct="0"/>
            <a:r>
              <a:rPr lang="en-US" i="1" dirty="0" err="1" smtClean="0"/>
              <a:t>Potentilla</a:t>
            </a:r>
            <a:r>
              <a:rPr lang="en-US" i="1" dirty="0" smtClean="0"/>
              <a:t> recta</a:t>
            </a:r>
            <a:r>
              <a:rPr lang="en-US" dirty="0" smtClean="0"/>
              <a:t> L., 0-2300 m.</a:t>
            </a:r>
            <a:endParaRPr lang="tr-TR" dirty="0" smtClean="0"/>
          </a:p>
          <a:p>
            <a:pPr hangingPunct="0"/>
            <a:r>
              <a:rPr lang="en-US" i="1" dirty="0" err="1" smtClean="0"/>
              <a:t>Epilobium</a:t>
            </a:r>
            <a:r>
              <a:rPr lang="en-US" i="1" dirty="0" smtClean="0"/>
              <a:t> </a:t>
            </a:r>
            <a:r>
              <a:rPr lang="en-US" i="1" dirty="0" err="1" smtClean="0"/>
              <a:t>hirsutum</a:t>
            </a:r>
            <a:r>
              <a:rPr lang="en-US" dirty="0" smtClean="0"/>
              <a:t> L., 0-2300 m.</a:t>
            </a:r>
            <a:endParaRPr lang="tr-TR" dirty="0" smtClean="0"/>
          </a:p>
          <a:p>
            <a:pPr hangingPunct="0"/>
            <a:r>
              <a:rPr lang="en-US" i="1" dirty="0" err="1" smtClean="0"/>
              <a:t>Apium</a:t>
            </a:r>
            <a:r>
              <a:rPr lang="en-US" i="1" dirty="0" smtClean="0"/>
              <a:t> </a:t>
            </a:r>
            <a:r>
              <a:rPr lang="en-US" i="1" dirty="0" err="1" smtClean="0"/>
              <a:t>nodiflorum</a:t>
            </a:r>
            <a:r>
              <a:rPr lang="en-US" dirty="0" smtClean="0"/>
              <a:t> (L.) Lag., 0-1400 m.</a:t>
            </a:r>
            <a:endParaRPr lang="tr-TR" dirty="0" smtClean="0"/>
          </a:p>
          <a:p>
            <a:pPr hangingPunct="0"/>
            <a:r>
              <a:rPr lang="en-US" i="1" dirty="0" err="1" smtClean="0"/>
              <a:t>Dipsacus</a:t>
            </a:r>
            <a:r>
              <a:rPr lang="en-US" i="1" dirty="0" smtClean="0"/>
              <a:t> </a:t>
            </a:r>
            <a:r>
              <a:rPr lang="en-US" i="1" dirty="0" err="1" smtClean="0"/>
              <a:t>laciniatus</a:t>
            </a:r>
            <a:r>
              <a:rPr lang="en-US" dirty="0" smtClean="0"/>
              <a:t> L., 50-1800 m.</a:t>
            </a:r>
            <a:endParaRPr lang="tr-TR" dirty="0" smtClean="0"/>
          </a:p>
          <a:p>
            <a:pPr hangingPunct="0"/>
            <a:r>
              <a:rPr lang="en-US" i="1" dirty="0" err="1" smtClean="0"/>
              <a:t>Bidens</a:t>
            </a:r>
            <a:r>
              <a:rPr lang="en-US" i="1" dirty="0" smtClean="0"/>
              <a:t> </a:t>
            </a:r>
            <a:r>
              <a:rPr lang="en-US" i="1" dirty="0" err="1" smtClean="0"/>
              <a:t>tripartita</a:t>
            </a:r>
            <a:r>
              <a:rPr lang="en-US" dirty="0" smtClean="0"/>
              <a:t> L., 0-1950 m.</a:t>
            </a:r>
            <a:endParaRPr lang="tr-TR" dirty="0" smtClean="0"/>
          </a:p>
          <a:p>
            <a:pPr hangingPunct="0"/>
            <a:r>
              <a:rPr lang="en-US" i="1" dirty="0" err="1" smtClean="0"/>
              <a:t>Pulicaria</a:t>
            </a:r>
            <a:r>
              <a:rPr lang="en-US" i="1" dirty="0" smtClean="0"/>
              <a:t> </a:t>
            </a:r>
            <a:r>
              <a:rPr lang="en-US" i="1" dirty="0" err="1" smtClean="0"/>
              <a:t>dysenterica</a:t>
            </a:r>
            <a:r>
              <a:rPr lang="en-US" dirty="0" smtClean="0"/>
              <a:t> (L.) </a:t>
            </a:r>
            <a:r>
              <a:rPr lang="en-US" dirty="0" err="1" smtClean="0"/>
              <a:t>Bernh</a:t>
            </a:r>
            <a:r>
              <a:rPr lang="en-US" dirty="0" smtClean="0"/>
              <a:t>., 0-1600 m.</a:t>
            </a:r>
            <a:endParaRPr lang="tr-TR" dirty="0" smtClean="0"/>
          </a:p>
          <a:p>
            <a:pPr hangingPunct="0"/>
            <a:r>
              <a:rPr lang="en-US" i="1" dirty="0" err="1" smtClean="0"/>
              <a:t>Tanacetum</a:t>
            </a:r>
            <a:r>
              <a:rPr lang="en-US" i="1" dirty="0" smtClean="0"/>
              <a:t> </a:t>
            </a:r>
            <a:r>
              <a:rPr lang="en-US" i="1" dirty="0" err="1" smtClean="0"/>
              <a:t>parthenium</a:t>
            </a:r>
            <a:r>
              <a:rPr lang="en-US" dirty="0" smtClean="0"/>
              <a:t> (L.) Schultz </a:t>
            </a:r>
            <a:r>
              <a:rPr lang="en-US" dirty="0" err="1" smtClean="0"/>
              <a:t>Bip</a:t>
            </a:r>
            <a:r>
              <a:rPr lang="en-US" dirty="0" smtClean="0"/>
              <a:t>., 0-2450 m.</a:t>
            </a:r>
            <a:endParaRPr lang="tr-TR" dirty="0" smtClean="0"/>
          </a:p>
          <a:p>
            <a:pPr hangingPunct="0"/>
            <a:r>
              <a:rPr lang="en-US" i="1" dirty="0" err="1" smtClean="0"/>
              <a:t>Plantago</a:t>
            </a:r>
            <a:r>
              <a:rPr lang="en-US" i="1" dirty="0" smtClean="0"/>
              <a:t> </a:t>
            </a:r>
            <a:r>
              <a:rPr lang="en-US" i="1" dirty="0" err="1" smtClean="0"/>
              <a:t>maritima</a:t>
            </a:r>
            <a:r>
              <a:rPr lang="en-US" dirty="0" smtClean="0"/>
              <a:t> L., 0-2400 m.</a:t>
            </a:r>
            <a:endParaRPr lang="tr-TR" dirty="0" smtClean="0"/>
          </a:p>
          <a:p>
            <a:pPr hangingPunct="0"/>
            <a:r>
              <a:rPr lang="en-US" i="1" dirty="0" err="1" smtClean="0"/>
              <a:t>Alisma</a:t>
            </a:r>
            <a:r>
              <a:rPr lang="en-US" i="1" dirty="0" smtClean="0"/>
              <a:t> </a:t>
            </a:r>
            <a:r>
              <a:rPr lang="en-US" i="1" dirty="0" err="1" smtClean="0"/>
              <a:t>lanceolatum</a:t>
            </a:r>
            <a:r>
              <a:rPr lang="en-US" dirty="0" smtClean="0"/>
              <a:t> With., 0-1850 m.</a:t>
            </a:r>
            <a:endParaRPr lang="tr-TR" dirty="0" smtClean="0"/>
          </a:p>
          <a:p>
            <a:pPr hangingPunct="0"/>
            <a:r>
              <a:rPr lang="en-US" i="1" dirty="0" err="1" smtClean="0"/>
              <a:t>Alisma</a:t>
            </a:r>
            <a:r>
              <a:rPr lang="en-US" i="1" dirty="0" smtClean="0"/>
              <a:t> </a:t>
            </a:r>
            <a:r>
              <a:rPr lang="en-US" i="1" dirty="0" err="1" smtClean="0"/>
              <a:t>gramineum</a:t>
            </a:r>
            <a:r>
              <a:rPr lang="en-US" dirty="0" smtClean="0"/>
              <a:t> </a:t>
            </a:r>
            <a:r>
              <a:rPr lang="en-US" dirty="0" err="1" smtClean="0"/>
              <a:t>Lej</a:t>
            </a:r>
            <a:r>
              <a:rPr lang="en-US" dirty="0" smtClean="0"/>
              <a:t>., 50-2350 m.</a:t>
            </a:r>
            <a:endParaRPr lang="tr-TR" i="1"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r>
              <a:rPr lang="en-US" i="1" dirty="0" err="1" smtClean="0"/>
              <a:t>Juncus</a:t>
            </a:r>
            <a:r>
              <a:rPr lang="en-US" i="1" dirty="0" smtClean="0"/>
              <a:t> </a:t>
            </a:r>
            <a:r>
              <a:rPr lang="en-US" i="1" dirty="0" err="1" smtClean="0"/>
              <a:t>acutus</a:t>
            </a:r>
            <a:r>
              <a:rPr lang="en-US" dirty="0" smtClean="0"/>
              <a:t> L., 0-150 m.</a:t>
            </a:r>
            <a:endParaRPr lang="tr-TR" dirty="0" smtClean="0"/>
          </a:p>
          <a:p>
            <a:pPr hangingPunct="0"/>
            <a:r>
              <a:rPr lang="en-US" i="1" dirty="0" err="1" smtClean="0"/>
              <a:t>Juncus</a:t>
            </a:r>
            <a:r>
              <a:rPr lang="en-US" i="1" dirty="0" smtClean="0"/>
              <a:t> </a:t>
            </a:r>
            <a:r>
              <a:rPr lang="en-US" i="1" dirty="0" err="1" smtClean="0"/>
              <a:t>inflexus</a:t>
            </a:r>
            <a:r>
              <a:rPr lang="en-US" dirty="0" smtClean="0"/>
              <a:t> L., 0-2600 m.</a:t>
            </a:r>
            <a:endParaRPr lang="tr-TR" dirty="0" smtClean="0"/>
          </a:p>
          <a:p>
            <a:pPr hangingPunct="0"/>
            <a:r>
              <a:rPr lang="en-US" i="1" dirty="0" err="1" smtClean="0"/>
              <a:t>Juncus</a:t>
            </a:r>
            <a:r>
              <a:rPr lang="en-US" i="1" dirty="0" smtClean="0"/>
              <a:t> </a:t>
            </a:r>
            <a:r>
              <a:rPr lang="en-US" i="1" dirty="0" err="1" smtClean="0"/>
              <a:t>bufonius</a:t>
            </a:r>
            <a:r>
              <a:rPr lang="en-US" dirty="0" smtClean="0"/>
              <a:t> L., 0-2350 m.</a:t>
            </a:r>
            <a:endParaRPr lang="tr-TR" dirty="0" smtClean="0"/>
          </a:p>
          <a:p>
            <a:pPr hangingPunct="0"/>
            <a:r>
              <a:rPr lang="en-US" i="1" dirty="0" err="1" smtClean="0"/>
              <a:t>Cyperus</a:t>
            </a:r>
            <a:r>
              <a:rPr lang="en-US" i="1" dirty="0" smtClean="0"/>
              <a:t> </a:t>
            </a:r>
            <a:r>
              <a:rPr lang="en-US" i="1" dirty="0" err="1" smtClean="0"/>
              <a:t>longus</a:t>
            </a:r>
            <a:r>
              <a:rPr lang="en-US" dirty="0" smtClean="0"/>
              <a:t> L., 0-1860 m.</a:t>
            </a:r>
            <a:endParaRPr lang="tr-TR" dirty="0" smtClean="0"/>
          </a:p>
          <a:p>
            <a:pPr hangingPunct="0"/>
            <a:r>
              <a:rPr lang="en-US" i="1" dirty="0" err="1" smtClean="0"/>
              <a:t>Cyperus</a:t>
            </a:r>
            <a:r>
              <a:rPr lang="en-US" i="1" dirty="0" smtClean="0"/>
              <a:t> </a:t>
            </a:r>
            <a:r>
              <a:rPr lang="en-US" i="1" dirty="0" err="1" smtClean="0"/>
              <a:t>glaber</a:t>
            </a:r>
            <a:r>
              <a:rPr lang="en-US" dirty="0" smtClean="0"/>
              <a:t> L., 0-1650 m.</a:t>
            </a:r>
            <a:endParaRPr lang="tr-TR" dirty="0" smtClean="0"/>
          </a:p>
          <a:p>
            <a:pPr hangingPunct="0"/>
            <a:r>
              <a:rPr lang="en-US" i="1" dirty="0" err="1" smtClean="0"/>
              <a:t>Eleocharis</a:t>
            </a:r>
            <a:r>
              <a:rPr lang="en-US" i="1" dirty="0" smtClean="0"/>
              <a:t> </a:t>
            </a:r>
            <a:r>
              <a:rPr lang="en-US" i="1" dirty="0" err="1" smtClean="0"/>
              <a:t>palustris</a:t>
            </a:r>
            <a:r>
              <a:rPr lang="en-US" dirty="0" smtClean="0"/>
              <a:t> (L.) Roemer &amp; </a:t>
            </a:r>
            <a:r>
              <a:rPr lang="en-US" dirty="0" err="1" smtClean="0"/>
              <a:t>Schultes</a:t>
            </a:r>
            <a:r>
              <a:rPr lang="en-US" dirty="0" smtClean="0"/>
              <a:t>, 0-2400 m.</a:t>
            </a:r>
            <a:endParaRPr lang="tr-TR" dirty="0" smtClean="0"/>
          </a:p>
          <a:p>
            <a:pPr hangingPunct="0"/>
            <a:r>
              <a:rPr lang="en-US" i="1" dirty="0" err="1" smtClean="0"/>
              <a:t>Eleocharis</a:t>
            </a:r>
            <a:r>
              <a:rPr lang="en-US" i="1" dirty="0" smtClean="0"/>
              <a:t> </a:t>
            </a:r>
            <a:r>
              <a:rPr lang="en-US" i="1" dirty="0" err="1" smtClean="0"/>
              <a:t>mitracarpa</a:t>
            </a:r>
            <a:r>
              <a:rPr lang="en-US" dirty="0" smtClean="0"/>
              <a:t> </a:t>
            </a:r>
            <a:r>
              <a:rPr lang="en-US" dirty="0" err="1" smtClean="0"/>
              <a:t>Steudel</a:t>
            </a:r>
            <a:r>
              <a:rPr lang="en-US" dirty="0" smtClean="0"/>
              <a:t>, 0-2400 m.</a:t>
            </a:r>
            <a:endParaRPr lang="tr-TR" dirty="0" smtClean="0"/>
          </a:p>
          <a:p>
            <a:pPr hangingPunct="0"/>
            <a:r>
              <a:rPr lang="en-US" i="1" dirty="0" err="1" smtClean="0"/>
              <a:t>Schoenoplectus</a:t>
            </a:r>
            <a:r>
              <a:rPr lang="en-US" i="1" dirty="0" smtClean="0"/>
              <a:t> </a:t>
            </a:r>
            <a:r>
              <a:rPr lang="en-US" i="1" dirty="0" err="1" smtClean="0"/>
              <a:t>lacustris</a:t>
            </a:r>
            <a:r>
              <a:rPr lang="en-US" dirty="0" smtClean="0"/>
              <a:t> (L.) </a:t>
            </a:r>
            <a:r>
              <a:rPr lang="en-US" dirty="0" err="1" smtClean="0"/>
              <a:t>Palla</a:t>
            </a:r>
            <a:r>
              <a:rPr lang="en-US" dirty="0" smtClean="0"/>
              <a:t> subsp. </a:t>
            </a:r>
            <a:r>
              <a:rPr lang="en-US" i="1" dirty="0" err="1" smtClean="0"/>
              <a:t>lacustris</a:t>
            </a:r>
            <a:r>
              <a:rPr lang="en-US" dirty="0" smtClean="0"/>
              <a:t>, 0-1950 m.</a:t>
            </a:r>
            <a:endParaRPr lang="tr-TR" dirty="0" smtClean="0"/>
          </a:p>
          <a:p>
            <a:pPr hangingPunct="0"/>
            <a:r>
              <a:rPr lang="en-US" i="1" dirty="0" err="1" smtClean="0"/>
              <a:t>Schoenopleatus</a:t>
            </a:r>
            <a:r>
              <a:rPr lang="en-US" i="1" dirty="0" smtClean="0"/>
              <a:t> </a:t>
            </a:r>
            <a:r>
              <a:rPr lang="en-US" i="1" dirty="0" err="1" smtClean="0"/>
              <a:t>lacustris</a:t>
            </a:r>
            <a:r>
              <a:rPr lang="en-US" dirty="0" smtClean="0"/>
              <a:t> (L.) </a:t>
            </a:r>
            <a:r>
              <a:rPr lang="en-US" dirty="0" err="1" smtClean="0"/>
              <a:t>Palla</a:t>
            </a:r>
            <a:r>
              <a:rPr lang="en-US" dirty="0" smtClean="0"/>
              <a:t> subsp. </a:t>
            </a:r>
            <a:r>
              <a:rPr lang="en-US" i="1" dirty="0" err="1" smtClean="0"/>
              <a:t>tabernaemontani</a:t>
            </a:r>
            <a:r>
              <a:rPr lang="en-US" dirty="0" smtClean="0"/>
              <a:t> (</a:t>
            </a:r>
            <a:r>
              <a:rPr lang="en-US" dirty="0" err="1" smtClean="0"/>
              <a:t>C.C.Gmelin</a:t>
            </a:r>
            <a:r>
              <a:rPr lang="en-US" dirty="0" smtClean="0"/>
              <a:t>) A. &amp; D </a:t>
            </a:r>
            <a:r>
              <a:rPr lang="en-US" dirty="0" err="1" smtClean="0"/>
              <a:t>Löve</a:t>
            </a:r>
            <a:r>
              <a:rPr lang="en-US" dirty="0" smtClean="0"/>
              <a:t>,   0-3050 m.</a:t>
            </a:r>
            <a:endParaRPr lang="tr-TR" dirty="0" smtClean="0"/>
          </a:p>
          <a:p>
            <a:pPr hangingPunct="0"/>
            <a:r>
              <a:rPr lang="fr-FR" i="1" dirty="0" err="1" smtClean="0"/>
              <a:t>Bolboschoenus</a:t>
            </a:r>
            <a:r>
              <a:rPr lang="fr-FR" i="1" dirty="0" smtClean="0"/>
              <a:t> </a:t>
            </a:r>
            <a:r>
              <a:rPr lang="fr-FR" i="1" dirty="0" err="1" smtClean="0"/>
              <a:t>maritimus</a:t>
            </a:r>
            <a:r>
              <a:rPr lang="fr-FR" dirty="0" smtClean="0"/>
              <a:t> (L.) </a:t>
            </a:r>
            <a:r>
              <a:rPr lang="fr-FR" dirty="0" err="1" smtClean="0"/>
              <a:t>Palla</a:t>
            </a:r>
            <a:r>
              <a:rPr lang="fr-FR" dirty="0" smtClean="0"/>
              <a:t> var. </a:t>
            </a:r>
            <a:r>
              <a:rPr lang="fr-FR" i="1" dirty="0" err="1" smtClean="0"/>
              <a:t>maritimus</a:t>
            </a:r>
            <a:r>
              <a:rPr lang="fr-FR" dirty="0" smtClean="0"/>
              <a:t>, 0-2000 m.</a:t>
            </a:r>
            <a:endParaRPr lang="tr-TR" dirty="0" smtClean="0"/>
          </a:p>
          <a:p>
            <a:pPr hangingPunct="0"/>
            <a:r>
              <a:rPr lang="fr-FR" i="1" dirty="0" err="1" smtClean="0"/>
              <a:t>Scirpoides</a:t>
            </a:r>
            <a:r>
              <a:rPr lang="fr-FR" i="1" dirty="0" smtClean="0"/>
              <a:t> </a:t>
            </a:r>
            <a:r>
              <a:rPr lang="fr-FR" i="1" dirty="0" err="1" smtClean="0"/>
              <a:t>holoschoenus</a:t>
            </a:r>
            <a:r>
              <a:rPr lang="fr-FR" dirty="0" smtClean="0"/>
              <a:t> (L.) </a:t>
            </a:r>
            <a:r>
              <a:rPr lang="fr-FR" dirty="0" err="1" smtClean="0"/>
              <a:t>Sojak</a:t>
            </a:r>
            <a:r>
              <a:rPr lang="fr-FR" dirty="0" smtClean="0"/>
              <a:t>, 0-3050 m.</a:t>
            </a:r>
            <a:endParaRPr lang="tr-TR" dirty="0" smtClean="0"/>
          </a:p>
          <a:p>
            <a:pPr hangingPunct="0"/>
            <a:r>
              <a:rPr lang="fr-FR" i="1" dirty="0" err="1" smtClean="0"/>
              <a:t>Blysmus</a:t>
            </a:r>
            <a:r>
              <a:rPr lang="fr-FR" i="1" dirty="0" smtClean="0"/>
              <a:t> </a:t>
            </a:r>
            <a:r>
              <a:rPr lang="fr-FR" i="1" dirty="0" err="1" smtClean="0"/>
              <a:t>compressus</a:t>
            </a:r>
            <a:r>
              <a:rPr lang="fr-FR" dirty="0" smtClean="0"/>
              <a:t> (L.) Panzer ex Link, 1000-3200 m.</a:t>
            </a:r>
            <a:endParaRPr lang="tr-TR" dirty="0" smtClean="0"/>
          </a:p>
          <a:p>
            <a:pPr hangingPunct="0"/>
            <a:r>
              <a:rPr lang="fr-FR" i="1" dirty="0" err="1" smtClean="0"/>
              <a:t>Schoenus</a:t>
            </a:r>
            <a:r>
              <a:rPr lang="fr-FR" i="1" dirty="0" smtClean="0"/>
              <a:t> </a:t>
            </a:r>
            <a:r>
              <a:rPr lang="fr-FR" i="1" dirty="0" err="1" smtClean="0"/>
              <a:t>nigricans</a:t>
            </a:r>
            <a:r>
              <a:rPr lang="fr-FR" dirty="0" smtClean="0"/>
              <a:t> L., 0-2000 m.</a:t>
            </a:r>
            <a:endParaRPr lang="tr-TR" dirty="0" smtClean="0"/>
          </a:p>
          <a:p>
            <a:pPr hangingPunct="0"/>
            <a:r>
              <a:rPr lang="fr-FR" i="1" dirty="0" smtClean="0"/>
              <a:t>Carex </a:t>
            </a:r>
            <a:r>
              <a:rPr lang="fr-FR" i="1" dirty="0" err="1" smtClean="0"/>
              <a:t>hordeistichos</a:t>
            </a:r>
            <a:r>
              <a:rPr lang="fr-FR" dirty="0" smtClean="0"/>
              <a:t> </a:t>
            </a:r>
            <a:r>
              <a:rPr lang="fr-FR" dirty="0" err="1" smtClean="0"/>
              <a:t>Vill</a:t>
            </a:r>
            <a:r>
              <a:rPr lang="fr-FR" dirty="0" smtClean="0"/>
              <a:t>., 700-2300 m.</a:t>
            </a:r>
            <a:endParaRPr lang="tr-TR" dirty="0" smtClean="0"/>
          </a:p>
          <a:p>
            <a:pPr hangingPunct="0"/>
            <a:r>
              <a:rPr lang="fr-FR" i="1" dirty="0" err="1" smtClean="0"/>
              <a:t>Catabrosa</a:t>
            </a:r>
            <a:r>
              <a:rPr lang="fr-FR" i="1" dirty="0" smtClean="0"/>
              <a:t> </a:t>
            </a:r>
            <a:r>
              <a:rPr lang="fr-FR" i="1" dirty="0" err="1" smtClean="0"/>
              <a:t>aquatica</a:t>
            </a:r>
            <a:r>
              <a:rPr lang="fr-FR" dirty="0" smtClean="0"/>
              <a:t> (L.) </a:t>
            </a:r>
            <a:r>
              <a:rPr lang="fr-FR" dirty="0" err="1" smtClean="0"/>
              <a:t>P.Beauv</a:t>
            </a:r>
            <a:r>
              <a:rPr lang="fr-FR" dirty="0" smtClean="0"/>
              <a:t>, 0-2600 m.</a:t>
            </a:r>
            <a:endParaRPr lang="tr-TR" dirty="0" smtClean="0"/>
          </a:p>
          <a:p>
            <a:pPr hangingPunct="0"/>
            <a:r>
              <a:rPr lang="fr-FR" i="1" dirty="0" err="1" smtClean="0"/>
              <a:t>Echinochloa</a:t>
            </a:r>
            <a:r>
              <a:rPr lang="fr-FR" i="1" dirty="0" smtClean="0"/>
              <a:t> crus-</a:t>
            </a:r>
            <a:r>
              <a:rPr lang="fr-FR" i="1" dirty="0" err="1" smtClean="0"/>
              <a:t>galli</a:t>
            </a:r>
            <a:r>
              <a:rPr lang="fr-FR" dirty="0" smtClean="0"/>
              <a:t> (L.) </a:t>
            </a:r>
            <a:r>
              <a:rPr lang="fr-FR" dirty="0" err="1" smtClean="0"/>
              <a:t>P.Beauv</a:t>
            </a:r>
            <a:r>
              <a:rPr lang="fr-FR" dirty="0" smtClean="0"/>
              <a:t>., 0-2080 m.</a:t>
            </a:r>
            <a:endParaRPr lang="tr-TR" dirty="0" smtClean="0"/>
          </a:p>
        </p:txBody>
      </p:sp>
    </p:spTree>
    <p:extLst>
      <p:ext uri="{BB962C8B-B14F-4D97-AF65-F5344CB8AC3E}">
        <p14:creationId xmlns:p14="http://schemas.microsoft.com/office/powerpoint/2010/main" val="2928401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19536" y="620688"/>
            <a:ext cx="8352928" cy="5616624"/>
          </a:xfrm>
        </p:spPr>
        <p:txBody>
          <a:bodyPr>
            <a:normAutofit fontScale="77500" lnSpcReduction="20000"/>
          </a:bodyPr>
          <a:lstStyle/>
          <a:p>
            <a:pPr algn="ctr" hangingPunct="0">
              <a:buNone/>
            </a:pPr>
            <a:r>
              <a:rPr lang="tr-TR" b="1" dirty="0" smtClean="0">
                <a:solidFill>
                  <a:srgbClr val="FF0000"/>
                </a:solidFill>
              </a:rPr>
              <a:t>Avrupa-Sibirya elementi olan karakteristik bitkiler</a:t>
            </a:r>
          </a:p>
          <a:p>
            <a:pPr algn="just" hangingPunct="0">
              <a:buNone/>
            </a:pPr>
            <a:endParaRPr lang="tr-TR" b="1" dirty="0" smtClean="0"/>
          </a:p>
          <a:p>
            <a:pPr algn="just" hangingPunct="0"/>
            <a:r>
              <a:rPr lang="de-DE" i="1" dirty="0" err="1" smtClean="0"/>
              <a:t>Lythrum</a:t>
            </a:r>
            <a:r>
              <a:rPr lang="de-DE" i="1" dirty="0" smtClean="0"/>
              <a:t> </a:t>
            </a:r>
            <a:r>
              <a:rPr lang="de-DE" i="1" dirty="0" err="1" smtClean="0"/>
              <a:t>salicaria</a:t>
            </a:r>
            <a:r>
              <a:rPr lang="de-DE" dirty="0" smtClean="0"/>
              <a:t> L., 100-2000 m., </a:t>
            </a:r>
            <a:r>
              <a:rPr lang="de-DE" dirty="0" err="1" smtClean="0"/>
              <a:t>Avrupa-Sibirya</a:t>
            </a:r>
            <a:r>
              <a:rPr lang="de-DE" dirty="0" smtClean="0"/>
              <a:t> </a:t>
            </a:r>
            <a:r>
              <a:rPr lang="de-DE" dirty="0" err="1" smtClean="0"/>
              <a:t>elementi</a:t>
            </a:r>
            <a:endParaRPr lang="tr-TR" dirty="0" smtClean="0"/>
          </a:p>
          <a:p>
            <a:pPr algn="just" hangingPunct="0"/>
            <a:r>
              <a:rPr lang="de-DE" i="1" dirty="0" err="1" smtClean="0"/>
              <a:t>Bellis</a:t>
            </a:r>
            <a:r>
              <a:rPr lang="de-DE" i="1" dirty="0" smtClean="0"/>
              <a:t> </a:t>
            </a:r>
            <a:r>
              <a:rPr lang="de-DE" i="1" dirty="0" err="1" smtClean="0"/>
              <a:t>perennis</a:t>
            </a:r>
            <a:r>
              <a:rPr lang="de-DE" dirty="0" smtClean="0"/>
              <a:t> L., 0-2000 m., </a:t>
            </a:r>
            <a:r>
              <a:rPr lang="de-DE" dirty="0" err="1" smtClean="0"/>
              <a:t>Avrupa-Sibirya</a:t>
            </a:r>
            <a:r>
              <a:rPr lang="de-DE" dirty="0" smtClean="0"/>
              <a:t> </a:t>
            </a:r>
            <a:r>
              <a:rPr lang="de-DE" dirty="0" err="1" smtClean="0"/>
              <a:t>elementi</a:t>
            </a:r>
            <a:endParaRPr lang="tr-TR" dirty="0" smtClean="0"/>
          </a:p>
          <a:p>
            <a:pPr algn="just" hangingPunct="0"/>
            <a:r>
              <a:rPr lang="de-DE" i="1" dirty="0" err="1" smtClean="0"/>
              <a:t>Tussilago</a:t>
            </a:r>
            <a:r>
              <a:rPr lang="de-DE" i="1" dirty="0" smtClean="0"/>
              <a:t> </a:t>
            </a:r>
            <a:r>
              <a:rPr lang="de-DE" i="1" dirty="0" err="1" smtClean="0"/>
              <a:t>farfara</a:t>
            </a:r>
            <a:r>
              <a:rPr lang="de-DE" dirty="0" smtClean="0"/>
              <a:t> L., 0-2400 m., </a:t>
            </a:r>
            <a:r>
              <a:rPr lang="de-DE" dirty="0" err="1" smtClean="0"/>
              <a:t>Avrupa-Sibirya</a:t>
            </a:r>
            <a:r>
              <a:rPr lang="de-DE" dirty="0" smtClean="0"/>
              <a:t> </a:t>
            </a:r>
            <a:r>
              <a:rPr lang="de-DE" dirty="0" err="1" smtClean="0"/>
              <a:t>elementi</a:t>
            </a:r>
            <a:endParaRPr lang="tr-TR" dirty="0" smtClean="0"/>
          </a:p>
          <a:p>
            <a:pPr algn="just" hangingPunct="0"/>
            <a:r>
              <a:rPr lang="fr-FR" i="1" dirty="0" err="1" smtClean="0"/>
              <a:t>Salix</a:t>
            </a:r>
            <a:r>
              <a:rPr lang="fr-FR" i="1" dirty="0" smtClean="0"/>
              <a:t> alba</a:t>
            </a:r>
            <a:r>
              <a:rPr lang="fr-FR" dirty="0" smtClean="0"/>
              <a:t> L., 0-2000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algn="just" hangingPunct="0"/>
            <a:r>
              <a:rPr lang="fr-FR" i="1" dirty="0" smtClean="0"/>
              <a:t>Alisma </a:t>
            </a:r>
            <a:r>
              <a:rPr lang="fr-FR" i="1" dirty="0" err="1" smtClean="0"/>
              <a:t>plantago</a:t>
            </a:r>
            <a:r>
              <a:rPr lang="fr-FR" i="1" dirty="0" smtClean="0"/>
              <a:t>-</a:t>
            </a:r>
            <a:r>
              <a:rPr lang="fr-FR" i="1" dirty="0" err="1" smtClean="0"/>
              <a:t>aquatica</a:t>
            </a:r>
            <a:r>
              <a:rPr lang="fr-FR" dirty="0" smtClean="0"/>
              <a:t> L., 0-2300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algn="just" hangingPunct="0"/>
            <a:r>
              <a:rPr lang="fr-FR" i="1" dirty="0" err="1" smtClean="0"/>
              <a:t>Juncus</a:t>
            </a:r>
            <a:r>
              <a:rPr lang="fr-FR" i="1" dirty="0" smtClean="0"/>
              <a:t> </a:t>
            </a:r>
            <a:r>
              <a:rPr lang="fr-FR" i="1" dirty="0" err="1" smtClean="0"/>
              <a:t>articulatus</a:t>
            </a:r>
            <a:r>
              <a:rPr lang="fr-FR" dirty="0" smtClean="0"/>
              <a:t> L., 0-3000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algn="just" hangingPunct="0"/>
            <a:r>
              <a:rPr lang="fr-FR" i="1" dirty="0" err="1" smtClean="0"/>
              <a:t>Juncus</a:t>
            </a:r>
            <a:r>
              <a:rPr lang="fr-FR" i="1" dirty="0" smtClean="0"/>
              <a:t> </a:t>
            </a:r>
            <a:r>
              <a:rPr lang="fr-FR" i="1" dirty="0" err="1" smtClean="0"/>
              <a:t>alpigenus</a:t>
            </a:r>
            <a:r>
              <a:rPr lang="fr-FR" dirty="0" smtClean="0"/>
              <a:t> </a:t>
            </a:r>
            <a:r>
              <a:rPr lang="fr-FR" dirty="0" err="1" smtClean="0"/>
              <a:t>C.Koch</a:t>
            </a:r>
            <a:r>
              <a:rPr lang="fr-FR" dirty="0" smtClean="0"/>
              <a:t>, 1220-3200 m., </a:t>
            </a:r>
            <a:r>
              <a:rPr lang="fr-FR" dirty="0" err="1" smtClean="0"/>
              <a:t>Öksin</a:t>
            </a:r>
            <a:r>
              <a:rPr lang="fr-FR" dirty="0" smtClean="0"/>
              <a:t> </a:t>
            </a:r>
            <a:r>
              <a:rPr lang="fr-FR" dirty="0" err="1" smtClean="0"/>
              <a:t>elementi</a:t>
            </a:r>
            <a:endParaRPr lang="tr-TR" dirty="0" smtClean="0"/>
          </a:p>
          <a:p>
            <a:pPr algn="just" hangingPunct="0"/>
            <a:r>
              <a:rPr lang="fr-FR" i="1" dirty="0" smtClean="0"/>
              <a:t>Carex </a:t>
            </a:r>
            <a:r>
              <a:rPr lang="fr-FR" i="1" dirty="0" err="1" smtClean="0"/>
              <a:t>otrubae</a:t>
            </a:r>
            <a:r>
              <a:rPr lang="fr-FR" dirty="0" smtClean="0"/>
              <a:t> </a:t>
            </a:r>
            <a:r>
              <a:rPr lang="fr-FR" dirty="0" err="1" smtClean="0"/>
              <a:t>Podp</a:t>
            </a:r>
            <a:r>
              <a:rPr lang="fr-FR" dirty="0" smtClean="0"/>
              <a:t>., 0-2100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algn="just" hangingPunct="0"/>
            <a:r>
              <a:rPr lang="fr-FR" i="1" dirty="0" smtClean="0"/>
              <a:t>Carex divisa</a:t>
            </a:r>
            <a:r>
              <a:rPr lang="fr-FR" dirty="0" smtClean="0"/>
              <a:t> Hudson, 0-2800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algn="just" hangingPunct="0"/>
            <a:r>
              <a:rPr lang="en-US" i="1" dirty="0" err="1" smtClean="0"/>
              <a:t>Carex</a:t>
            </a:r>
            <a:r>
              <a:rPr lang="en-US" i="1" dirty="0" smtClean="0"/>
              <a:t> </a:t>
            </a:r>
            <a:r>
              <a:rPr lang="en-US" i="1" dirty="0" err="1" smtClean="0"/>
              <a:t>panicea</a:t>
            </a:r>
            <a:r>
              <a:rPr lang="en-US" dirty="0" smtClean="0"/>
              <a:t> L., 1300-3000 m., </a:t>
            </a:r>
            <a:r>
              <a:rPr lang="en-US" dirty="0" err="1" smtClean="0"/>
              <a:t>Avrupa-Sibirya</a:t>
            </a:r>
            <a:r>
              <a:rPr lang="en-US" dirty="0" smtClean="0"/>
              <a:t> </a:t>
            </a:r>
            <a:r>
              <a:rPr lang="en-US" dirty="0" err="1" smtClean="0"/>
              <a:t>elementi</a:t>
            </a:r>
            <a:endParaRPr lang="tr-TR" dirty="0" smtClean="0"/>
          </a:p>
          <a:p>
            <a:pPr algn="just" hangingPunct="0"/>
            <a:r>
              <a:rPr lang="fr-FR" i="1" dirty="0" smtClean="0"/>
              <a:t>Carex </a:t>
            </a:r>
            <a:r>
              <a:rPr lang="fr-FR" i="1" dirty="0" err="1" smtClean="0"/>
              <a:t>distans</a:t>
            </a:r>
            <a:r>
              <a:rPr lang="fr-FR" dirty="0" smtClean="0"/>
              <a:t> L., 0-2150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algn="just" hangingPunct="0"/>
            <a:r>
              <a:rPr lang="fr-FR" i="1" dirty="0" smtClean="0"/>
              <a:t>Phragmites </a:t>
            </a:r>
            <a:r>
              <a:rPr lang="fr-FR" i="1" dirty="0" err="1" smtClean="0"/>
              <a:t>australis</a:t>
            </a:r>
            <a:r>
              <a:rPr lang="fr-FR" dirty="0" smtClean="0"/>
              <a:t> (</a:t>
            </a:r>
            <a:r>
              <a:rPr lang="fr-FR" dirty="0" err="1" smtClean="0"/>
              <a:t>Cav</a:t>
            </a:r>
            <a:r>
              <a:rPr lang="fr-FR" dirty="0" smtClean="0"/>
              <a:t>.) Trin. Ex </a:t>
            </a:r>
            <a:r>
              <a:rPr lang="fr-FR" dirty="0" err="1" smtClean="0"/>
              <a:t>Steudel</a:t>
            </a:r>
            <a:r>
              <a:rPr lang="fr-FR" dirty="0" smtClean="0"/>
              <a:t>. </a:t>
            </a:r>
            <a:r>
              <a:rPr lang="de-DE" dirty="0" smtClean="0"/>
              <a:t>0-2400 m. </a:t>
            </a:r>
            <a:r>
              <a:rPr lang="de-DE" dirty="0" err="1" smtClean="0"/>
              <a:t>Avrupa-Sibirya</a:t>
            </a:r>
            <a:r>
              <a:rPr lang="de-DE" dirty="0" smtClean="0"/>
              <a:t> </a:t>
            </a:r>
            <a:r>
              <a:rPr lang="de-DE" dirty="0" err="1" smtClean="0"/>
              <a:t>elementi</a:t>
            </a:r>
            <a:endParaRPr lang="tr-TR" dirty="0" smtClean="0"/>
          </a:p>
          <a:p>
            <a:pPr algn="just"/>
            <a:endParaRPr lang="tr-TR" dirty="0"/>
          </a:p>
        </p:txBody>
      </p:sp>
    </p:spTree>
    <p:extLst>
      <p:ext uri="{BB962C8B-B14F-4D97-AF65-F5344CB8AC3E}">
        <p14:creationId xmlns:p14="http://schemas.microsoft.com/office/powerpoint/2010/main" val="11313154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75520" y="1340768"/>
            <a:ext cx="8435280" cy="4755232"/>
          </a:xfrm>
        </p:spPr>
        <p:txBody>
          <a:bodyPr/>
          <a:lstStyle/>
          <a:p>
            <a:pPr algn="ctr" hangingPunct="0">
              <a:buNone/>
            </a:pPr>
            <a:r>
              <a:rPr lang="tr-TR" b="1" dirty="0" smtClean="0">
                <a:solidFill>
                  <a:srgbClr val="FF0000"/>
                </a:solidFill>
              </a:rPr>
              <a:t>İran-Turan elementi olan karakteristik bitkiler</a:t>
            </a:r>
          </a:p>
          <a:p>
            <a:pPr algn="just" hangingPunct="0">
              <a:buNone/>
            </a:pPr>
            <a:endParaRPr lang="tr-TR" b="1" dirty="0" smtClean="0"/>
          </a:p>
          <a:p>
            <a:pPr algn="just" hangingPunct="0"/>
            <a:r>
              <a:rPr lang="de-DE" i="1" dirty="0" err="1" smtClean="0"/>
              <a:t>Juncus</a:t>
            </a:r>
            <a:r>
              <a:rPr lang="de-DE" i="1" dirty="0" smtClean="0"/>
              <a:t> </a:t>
            </a:r>
            <a:r>
              <a:rPr lang="de-DE" i="1" dirty="0" err="1" smtClean="0"/>
              <a:t>heldreichianus</a:t>
            </a:r>
            <a:r>
              <a:rPr lang="de-DE" dirty="0" smtClean="0"/>
              <a:t> </a:t>
            </a:r>
            <a:r>
              <a:rPr lang="de-DE" dirty="0" err="1" smtClean="0"/>
              <a:t>Marsson</a:t>
            </a:r>
            <a:r>
              <a:rPr lang="de-DE" dirty="0" smtClean="0"/>
              <a:t> &amp; Parl.  </a:t>
            </a:r>
            <a:r>
              <a:rPr lang="de-DE" dirty="0" err="1" smtClean="0"/>
              <a:t>subsp</a:t>
            </a:r>
            <a:r>
              <a:rPr lang="de-DE" dirty="0" smtClean="0"/>
              <a:t>. </a:t>
            </a:r>
            <a:r>
              <a:rPr lang="de-DE" i="1" dirty="0" err="1" smtClean="0"/>
              <a:t>orientalis</a:t>
            </a:r>
            <a:r>
              <a:rPr lang="de-DE" dirty="0" smtClean="0"/>
              <a:t> </a:t>
            </a:r>
            <a:r>
              <a:rPr lang="de-DE" dirty="0" err="1" smtClean="0"/>
              <a:t>Snog</a:t>
            </a:r>
            <a:r>
              <a:rPr lang="de-DE" dirty="0" smtClean="0"/>
              <a:t>, 800-1830 m., Iran-Turan </a:t>
            </a:r>
            <a:r>
              <a:rPr lang="de-DE" dirty="0" err="1" smtClean="0"/>
              <a:t>elementi</a:t>
            </a:r>
            <a:endParaRPr lang="tr-TR" dirty="0" smtClean="0"/>
          </a:p>
          <a:p>
            <a:pPr algn="just" hangingPunct="0"/>
            <a:r>
              <a:rPr lang="de-DE" i="1" dirty="0" err="1" smtClean="0"/>
              <a:t>Juncus</a:t>
            </a:r>
            <a:r>
              <a:rPr lang="de-DE" i="1" dirty="0" smtClean="0"/>
              <a:t> </a:t>
            </a:r>
            <a:r>
              <a:rPr lang="de-DE" i="1" dirty="0" err="1" smtClean="0"/>
              <a:t>gerardi</a:t>
            </a:r>
            <a:r>
              <a:rPr lang="de-DE" dirty="0" smtClean="0"/>
              <a:t> </a:t>
            </a:r>
            <a:r>
              <a:rPr lang="de-DE" dirty="0" err="1" smtClean="0"/>
              <a:t>Loisel</a:t>
            </a:r>
            <a:r>
              <a:rPr lang="de-DE" dirty="0" smtClean="0"/>
              <a:t>. </a:t>
            </a:r>
            <a:r>
              <a:rPr lang="de-DE" dirty="0" err="1" smtClean="0"/>
              <a:t>subsp</a:t>
            </a:r>
            <a:r>
              <a:rPr lang="de-DE" dirty="0" smtClean="0"/>
              <a:t>. </a:t>
            </a:r>
            <a:r>
              <a:rPr lang="de-DE" i="1" dirty="0" err="1" smtClean="0"/>
              <a:t>gerardi</a:t>
            </a:r>
            <a:r>
              <a:rPr lang="de-DE" dirty="0" smtClean="0"/>
              <a:t>, 0-2100 m., Iran-Turan </a:t>
            </a:r>
            <a:r>
              <a:rPr lang="de-DE" dirty="0" err="1" smtClean="0"/>
              <a:t>elementi</a:t>
            </a:r>
            <a:endParaRPr lang="tr-TR" dirty="0" smtClean="0"/>
          </a:p>
          <a:p>
            <a:pPr algn="just" hangingPunct="0"/>
            <a:r>
              <a:rPr lang="de-DE" i="1" dirty="0" err="1" smtClean="0"/>
              <a:t>Juncus</a:t>
            </a:r>
            <a:r>
              <a:rPr lang="de-DE" i="1" dirty="0" smtClean="0"/>
              <a:t> </a:t>
            </a:r>
            <a:r>
              <a:rPr lang="de-DE" i="1" dirty="0" err="1" smtClean="0"/>
              <a:t>gerardi</a:t>
            </a:r>
            <a:r>
              <a:rPr lang="de-DE" dirty="0" smtClean="0"/>
              <a:t> </a:t>
            </a:r>
            <a:r>
              <a:rPr lang="de-DE" dirty="0" err="1" smtClean="0"/>
              <a:t>Loisel</a:t>
            </a:r>
            <a:r>
              <a:rPr lang="de-DE" dirty="0" smtClean="0"/>
              <a:t>. </a:t>
            </a:r>
            <a:r>
              <a:rPr lang="de-DE" dirty="0" err="1" smtClean="0"/>
              <a:t>subsp</a:t>
            </a:r>
            <a:r>
              <a:rPr lang="de-DE" i="1" dirty="0" smtClean="0"/>
              <a:t>. </a:t>
            </a:r>
            <a:r>
              <a:rPr lang="de-DE" i="1" dirty="0" err="1" smtClean="0"/>
              <a:t>libanoticus</a:t>
            </a:r>
            <a:r>
              <a:rPr lang="de-DE" dirty="0" smtClean="0"/>
              <a:t> (</a:t>
            </a:r>
            <a:r>
              <a:rPr lang="de-DE" dirty="0" err="1" smtClean="0"/>
              <a:t>Thieb</a:t>
            </a:r>
            <a:r>
              <a:rPr lang="de-DE" dirty="0" smtClean="0"/>
              <a:t>.) </a:t>
            </a:r>
            <a:r>
              <a:rPr lang="de-DE" dirty="0" err="1" smtClean="0"/>
              <a:t>Snog</a:t>
            </a:r>
            <a:r>
              <a:rPr lang="de-DE" dirty="0" smtClean="0"/>
              <a:t>., 50-2500 m., Iran-Turan </a:t>
            </a:r>
            <a:r>
              <a:rPr lang="de-DE" dirty="0" err="1" smtClean="0"/>
              <a:t>elementi</a:t>
            </a:r>
            <a:endParaRPr lang="tr-TR" dirty="0" smtClean="0"/>
          </a:p>
          <a:p>
            <a:pPr algn="just"/>
            <a:endParaRPr lang="tr-TR" dirty="0"/>
          </a:p>
        </p:txBody>
      </p:sp>
    </p:spTree>
    <p:extLst>
      <p:ext uri="{BB962C8B-B14F-4D97-AF65-F5344CB8AC3E}">
        <p14:creationId xmlns:p14="http://schemas.microsoft.com/office/powerpoint/2010/main" val="67035470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47528" y="1524000"/>
            <a:ext cx="8363272" cy="4572000"/>
          </a:xfrm>
        </p:spPr>
        <p:txBody>
          <a:bodyPr/>
          <a:lstStyle/>
          <a:p>
            <a:pPr algn="ctr" hangingPunct="0">
              <a:buNone/>
            </a:pPr>
            <a:r>
              <a:rPr lang="tr-TR" b="1" dirty="0" smtClean="0">
                <a:solidFill>
                  <a:srgbClr val="FF0000"/>
                </a:solidFill>
              </a:rPr>
              <a:t>Akdeniz elementi olan karakteristik bitkiler</a:t>
            </a:r>
          </a:p>
          <a:p>
            <a:pPr algn="just" hangingPunct="0">
              <a:buNone/>
            </a:pPr>
            <a:endParaRPr lang="tr-TR" dirty="0" smtClean="0"/>
          </a:p>
          <a:p>
            <a:pPr algn="just" hangingPunct="0"/>
            <a:r>
              <a:rPr lang="de-DE" i="1" dirty="0" err="1" smtClean="0"/>
              <a:t>Dactylorrhiza</a:t>
            </a:r>
            <a:r>
              <a:rPr lang="de-DE" i="1" dirty="0" smtClean="0"/>
              <a:t> </a:t>
            </a:r>
            <a:r>
              <a:rPr lang="de-DE" i="1" dirty="0" err="1" smtClean="0"/>
              <a:t>iberica</a:t>
            </a:r>
            <a:r>
              <a:rPr lang="de-DE" dirty="0" smtClean="0"/>
              <a:t> (</a:t>
            </a:r>
            <a:r>
              <a:rPr lang="de-DE" dirty="0" err="1" smtClean="0"/>
              <a:t>Bieb</a:t>
            </a:r>
            <a:r>
              <a:rPr lang="de-DE" dirty="0" smtClean="0"/>
              <a:t>. Ex </a:t>
            </a:r>
            <a:r>
              <a:rPr lang="de-DE" dirty="0" err="1" smtClean="0"/>
              <a:t>Willd</a:t>
            </a:r>
            <a:r>
              <a:rPr lang="de-DE" dirty="0" smtClean="0"/>
              <a:t>.) </a:t>
            </a:r>
            <a:r>
              <a:rPr lang="de-DE" dirty="0" err="1" smtClean="0"/>
              <a:t>Soo</a:t>
            </a:r>
            <a:r>
              <a:rPr lang="de-DE" dirty="0" smtClean="0"/>
              <a:t>, 900-2500 m. </a:t>
            </a:r>
            <a:r>
              <a:rPr lang="de-DE" dirty="0" err="1" smtClean="0"/>
              <a:t>Doğu</a:t>
            </a:r>
            <a:r>
              <a:rPr lang="de-DE" dirty="0" smtClean="0"/>
              <a:t> Akdeniz </a:t>
            </a:r>
            <a:r>
              <a:rPr lang="de-DE" dirty="0" err="1" smtClean="0"/>
              <a:t>elementi</a:t>
            </a:r>
            <a:endParaRPr lang="tr-TR" dirty="0" smtClean="0"/>
          </a:p>
          <a:p>
            <a:pPr algn="just" hangingPunct="0"/>
            <a:r>
              <a:rPr lang="de-DE" i="1" dirty="0" err="1" smtClean="0"/>
              <a:t>Juncus</a:t>
            </a:r>
            <a:r>
              <a:rPr lang="de-DE" i="1" dirty="0" smtClean="0"/>
              <a:t> </a:t>
            </a:r>
            <a:r>
              <a:rPr lang="de-DE" i="1" dirty="0" err="1" smtClean="0"/>
              <a:t>heldreichianus</a:t>
            </a:r>
            <a:r>
              <a:rPr lang="de-DE" dirty="0" smtClean="0"/>
              <a:t> </a:t>
            </a:r>
            <a:r>
              <a:rPr lang="de-DE" dirty="0" err="1" smtClean="0"/>
              <a:t>Marsson</a:t>
            </a:r>
            <a:r>
              <a:rPr lang="de-DE" dirty="0" smtClean="0"/>
              <a:t> ex Parl. </a:t>
            </a:r>
            <a:r>
              <a:rPr lang="de-DE" dirty="0" err="1" smtClean="0"/>
              <a:t>subsp</a:t>
            </a:r>
            <a:r>
              <a:rPr lang="de-DE" dirty="0" smtClean="0"/>
              <a:t>. </a:t>
            </a:r>
            <a:r>
              <a:rPr lang="de-DE" i="1" dirty="0" err="1" smtClean="0"/>
              <a:t>heldreichianus</a:t>
            </a:r>
            <a:r>
              <a:rPr lang="de-DE" dirty="0" smtClean="0"/>
              <a:t>, 0-1600 m., </a:t>
            </a:r>
            <a:r>
              <a:rPr lang="de-DE" dirty="0" err="1" smtClean="0"/>
              <a:t>Doğu</a:t>
            </a:r>
            <a:r>
              <a:rPr lang="de-DE" dirty="0" smtClean="0"/>
              <a:t> Akdeniz </a:t>
            </a:r>
            <a:r>
              <a:rPr lang="de-DE" dirty="0" err="1" smtClean="0"/>
              <a:t>elementi</a:t>
            </a:r>
            <a:endParaRPr lang="tr-TR" dirty="0" smtClean="0"/>
          </a:p>
          <a:p>
            <a:pPr algn="just"/>
            <a:endParaRPr lang="tr-TR" dirty="0"/>
          </a:p>
        </p:txBody>
      </p:sp>
    </p:spTree>
    <p:extLst>
      <p:ext uri="{BB962C8B-B14F-4D97-AF65-F5344CB8AC3E}">
        <p14:creationId xmlns:p14="http://schemas.microsoft.com/office/powerpoint/2010/main" val="38714322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81200" y="764704"/>
            <a:ext cx="8229600" cy="5544616"/>
          </a:xfrm>
        </p:spPr>
        <p:txBody>
          <a:bodyPr>
            <a:normAutofit fontScale="77500" lnSpcReduction="20000"/>
          </a:bodyPr>
          <a:lstStyle/>
          <a:p>
            <a:pPr algn="ctr" hangingPunct="0">
              <a:buNone/>
            </a:pPr>
            <a:r>
              <a:rPr lang="tr-TR" b="1" dirty="0" smtClean="0">
                <a:solidFill>
                  <a:srgbClr val="7030A0"/>
                </a:solidFill>
              </a:rPr>
              <a:t>2.2. KARASAL HABİTATLARIN KARAKTERİSTİK BİTKİLERİ</a:t>
            </a:r>
            <a:endParaRPr lang="tr-TR" dirty="0" smtClean="0">
              <a:solidFill>
                <a:srgbClr val="7030A0"/>
              </a:solidFill>
            </a:endParaRPr>
          </a:p>
          <a:p>
            <a:pPr algn="ctr" hangingPunct="0">
              <a:buNone/>
            </a:pPr>
            <a:r>
              <a:rPr lang="tr-TR" b="1" dirty="0" smtClean="0">
                <a:solidFill>
                  <a:srgbClr val="7030A0"/>
                </a:solidFill>
              </a:rPr>
              <a:t>2.2.1. KAYA HABİTATLARININ KARAKTERİSTİK BİTKİLERİ</a:t>
            </a:r>
          </a:p>
          <a:p>
            <a:pPr algn="ctr" hangingPunct="0">
              <a:buNone/>
            </a:pPr>
            <a:endParaRPr lang="tr-TR" b="1" dirty="0" smtClean="0">
              <a:solidFill>
                <a:srgbClr val="7030A0"/>
              </a:solidFill>
            </a:endParaRPr>
          </a:p>
          <a:p>
            <a:pPr algn="ctr" hangingPunct="0">
              <a:buNone/>
            </a:pPr>
            <a:r>
              <a:rPr lang="de-DE" b="1" dirty="0" smtClean="0">
                <a:solidFill>
                  <a:srgbClr val="FF0000"/>
                </a:solidFill>
              </a:rPr>
              <a:t>2.2.1.1. </a:t>
            </a:r>
            <a:r>
              <a:rPr lang="de-DE" b="1" dirty="0" err="1" smtClean="0">
                <a:solidFill>
                  <a:srgbClr val="FF0000"/>
                </a:solidFill>
              </a:rPr>
              <a:t>Hareketsiz</a:t>
            </a:r>
            <a:r>
              <a:rPr lang="de-DE" b="1" dirty="0" smtClean="0">
                <a:solidFill>
                  <a:srgbClr val="FF0000"/>
                </a:solidFill>
              </a:rPr>
              <a:t> Kaya </a:t>
            </a:r>
            <a:r>
              <a:rPr lang="de-DE" b="1" dirty="0" err="1" smtClean="0">
                <a:solidFill>
                  <a:srgbClr val="FF0000"/>
                </a:solidFill>
              </a:rPr>
              <a:t>Habitatlarının</a:t>
            </a:r>
            <a:r>
              <a:rPr lang="de-DE" b="1" dirty="0" smtClean="0">
                <a:solidFill>
                  <a:srgbClr val="FF0000"/>
                </a:solidFill>
              </a:rPr>
              <a:t> </a:t>
            </a:r>
            <a:r>
              <a:rPr lang="de-DE" b="1" dirty="0" err="1" smtClean="0">
                <a:solidFill>
                  <a:srgbClr val="FF0000"/>
                </a:solidFill>
              </a:rPr>
              <a:t>Karakteristik</a:t>
            </a:r>
            <a:r>
              <a:rPr lang="de-DE" b="1" dirty="0" smtClean="0">
                <a:solidFill>
                  <a:srgbClr val="FF0000"/>
                </a:solidFill>
              </a:rPr>
              <a:t> </a:t>
            </a:r>
            <a:r>
              <a:rPr lang="de-DE" b="1" dirty="0" err="1" smtClean="0">
                <a:solidFill>
                  <a:srgbClr val="FF0000"/>
                </a:solidFill>
              </a:rPr>
              <a:t>Bitkileri</a:t>
            </a:r>
            <a:endParaRPr lang="tr-TR" b="1" dirty="0" smtClean="0">
              <a:solidFill>
                <a:srgbClr val="FF0000"/>
              </a:solidFill>
            </a:endParaRPr>
          </a:p>
          <a:p>
            <a:pPr hangingPunct="0">
              <a:buNone/>
            </a:pPr>
            <a:endParaRPr lang="tr-TR" dirty="0" smtClean="0"/>
          </a:p>
          <a:p>
            <a:pPr hangingPunct="0"/>
            <a:r>
              <a:rPr lang="de-DE" i="1" dirty="0" err="1" smtClean="0"/>
              <a:t>Cheilanthes</a:t>
            </a:r>
            <a:r>
              <a:rPr lang="de-DE" i="1" dirty="0" smtClean="0"/>
              <a:t> </a:t>
            </a:r>
            <a:r>
              <a:rPr lang="de-DE" i="1" dirty="0" err="1" smtClean="0"/>
              <a:t>fragrans</a:t>
            </a:r>
            <a:r>
              <a:rPr lang="de-DE" dirty="0" smtClean="0"/>
              <a:t> (L. </a:t>
            </a:r>
            <a:r>
              <a:rPr lang="de-DE" dirty="0" err="1" smtClean="0"/>
              <a:t>fil</a:t>
            </a:r>
            <a:r>
              <a:rPr lang="de-DE" dirty="0" smtClean="0"/>
              <a:t>) </a:t>
            </a:r>
            <a:r>
              <a:rPr lang="de-DE" dirty="0" err="1" smtClean="0"/>
              <a:t>Sw</a:t>
            </a:r>
            <a:r>
              <a:rPr lang="de-DE" dirty="0" smtClean="0"/>
              <a:t>., 0-1000 m.</a:t>
            </a:r>
            <a:endParaRPr lang="tr-TR" dirty="0" smtClean="0"/>
          </a:p>
          <a:p>
            <a:pPr hangingPunct="0"/>
            <a:r>
              <a:rPr lang="de-DE" i="1" dirty="0" err="1" smtClean="0"/>
              <a:t>Cheilanthes</a:t>
            </a:r>
            <a:r>
              <a:rPr lang="de-DE" i="1" dirty="0" smtClean="0"/>
              <a:t> </a:t>
            </a:r>
            <a:r>
              <a:rPr lang="de-DE" i="1" dirty="0" err="1" smtClean="0"/>
              <a:t>persica</a:t>
            </a:r>
            <a:r>
              <a:rPr lang="de-DE" dirty="0" smtClean="0"/>
              <a:t> (</a:t>
            </a:r>
            <a:r>
              <a:rPr lang="de-DE" dirty="0" err="1" smtClean="0"/>
              <a:t>Bory</a:t>
            </a:r>
            <a:r>
              <a:rPr lang="de-DE" dirty="0" smtClean="0"/>
              <a:t>.) Kuhn, 300, 2300 m.</a:t>
            </a:r>
            <a:endParaRPr lang="tr-TR" dirty="0" smtClean="0"/>
          </a:p>
          <a:p>
            <a:pPr hangingPunct="0"/>
            <a:r>
              <a:rPr lang="fr-FR" i="1" dirty="0" err="1" smtClean="0"/>
              <a:t>Cheilanthes</a:t>
            </a:r>
            <a:r>
              <a:rPr lang="fr-FR" i="1" dirty="0" smtClean="0"/>
              <a:t> </a:t>
            </a:r>
            <a:r>
              <a:rPr lang="fr-FR" i="1" dirty="0" err="1" smtClean="0"/>
              <a:t>maranthae</a:t>
            </a:r>
            <a:r>
              <a:rPr lang="fr-FR" i="1" dirty="0" smtClean="0"/>
              <a:t> </a:t>
            </a:r>
            <a:r>
              <a:rPr lang="fr-FR" dirty="0" smtClean="0"/>
              <a:t>(L.) </a:t>
            </a:r>
            <a:r>
              <a:rPr lang="fr-FR" dirty="0" err="1" smtClean="0"/>
              <a:t>Domin</a:t>
            </a:r>
            <a:r>
              <a:rPr lang="fr-FR" dirty="0" smtClean="0"/>
              <a:t>, 30-2700 m.</a:t>
            </a:r>
            <a:endParaRPr lang="tr-TR" dirty="0" smtClean="0"/>
          </a:p>
          <a:p>
            <a:pPr hangingPunct="0"/>
            <a:r>
              <a:rPr lang="fr-FR" i="1" dirty="0" err="1" smtClean="0"/>
              <a:t>Adianthum</a:t>
            </a:r>
            <a:r>
              <a:rPr lang="fr-FR" i="1" dirty="0" smtClean="0"/>
              <a:t>  </a:t>
            </a:r>
            <a:r>
              <a:rPr lang="fr-FR" i="1" dirty="0" err="1" smtClean="0"/>
              <a:t>capillus</a:t>
            </a:r>
            <a:r>
              <a:rPr lang="fr-FR" i="1" dirty="0" smtClean="0"/>
              <a:t>-</a:t>
            </a:r>
            <a:r>
              <a:rPr lang="fr-FR" i="1" dirty="0" err="1" smtClean="0"/>
              <a:t>veneris</a:t>
            </a:r>
            <a:r>
              <a:rPr lang="fr-FR" dirty="0" smtClean="0"/>
              <a:t> L., 0-800 m.</a:t>
            </a:r>
            <a:endParaRPr lang="tr-TR" dirty="0" smtClean="0"/>
          </a:p>
          <a:p>
            <a:pPr hangingPunct="0"/>
            <a:r>
              <a:rPr lang="de-DE" i="1" dirty="0" err="1" smtClean="0"/>
              <a:t>Asplenium</a:t>
            </a:r>
            <a:r>
              <a:rPr lang="de-DE" i="1" dirty="0" smtClean="0"/>
              <a:t> </a:t>
            </a:r>
            <a:r>
              <a:rPr lang="de-DE" i="1" dirty="0" err="1" smtClean="0"/>
              <a:t>trichomanes</a:t>
            </a:r>
            <a:r>
              <a:rPr lang="de-DE" dirty="0" smtClean="0"/>
              <a:t> L., 20-2000 m.</a:t>
            </a:r>
            <a:endParaRPr lang="tr-TR" dirty="0" smtClean="0"/>
          </a:p>
          <a:p>
            <a:pPr hangingPunct="0"/>
            <a:r>
              <a:rPr lang="de-DE" i="1" dirty="0" err="1" smtClean="0"/>
              <a:t>Asplenium</a:t>
            </a:r>
            <a:r>
              <a:rPr lang="de-DE" i="1" dirty="0" smtClean="0"/>
              <a:t> </a:t>
            </a:r>
            <a:r>
              <a:rPr lang="de-DE" i="1" dirty="0" err="1" smtClean="0"/>
              <a:t>septentrionale</a:t>
            </a:r>
            <a:r>
              <a:rPr lang="de-DE" dirty="0" smtClean="0"/>
              <a:t> (L.) </a:t>
            </a:r>
            <a:r>
              <a:rPr lang="de-DE" dirty="0" err="1" smtClean="0"/>
              <a:t>Hoffm</a:t>
            </a:r>
            <a:r>
              <a:rPr lang="de-DE" dirty="0" smtClean="0"/>
              <a:t>., 200-2200 m.</a:t>
            </a:r>
            <a:endParaRPr lang="tr-TR" dirty="0" smtClean="0"/>
          </a:p>
          <a:p>
            <a:pPr hangingPunct="0"/>
            <a:r>
              <a:rPr lang="de-DE" i="1" dirty="0" err="1" smtClean="0"/>
              <a:t>Ceterach</a:t>
            </a:r>
            <a:r>
              <a:rPr lang="de-DE" i="1" dirty="0" smtClean="0"/>
              <a:t> </a:t>
            </a:r>
            <a:r>
              <a:rPr lang="de-DE" i="1" dirty="0" err="1" smtClean="0"/>
              <a:t>officinarum</a:t>
            </a:r>
            <a:r>
              <a:rPr lang="de-DE" dirty="0" smtClean="0"/>
              <a:t> DC., 10-1300 m.</a:t>
            </a:r>
            <a:endParaRPr lang="tr-TR" dirty="0" smtClean="0"/>
          </a:p>
          <a:p>
            <a:pPr hangingPunct="0"/>
            <a:r>
              <a:rPr lang="de-DE" i="1" dirty="0" err="1" smtClean="0"/>
              <a:t>Cystopteris</a:t>
            </a:r>
            <a:r>
              <a:rPr lang="de-DE" i="1" dirty="0" smtClean="0"/>
              <a:t> </a:t>
            </a:r>
            <a:r>
              <a:rPr lang="de-DE" i="1" dirty="0" err="1" smtClean="0"/>
              <a:t>odontopetala</a:t>
            </a:r>
            <a:r>
              <a:rPr lang="de-DE" dirty="0" smtClean="0"/>
              <a:t> Fenzl., 1500-4000 m.</a:t>
            </a:r>
            <a:endParaRPr lang="tr-TR" dirty="0" smtClean="0"/>
          </a:p>
          <a:p>
            <a:pPr hangingPunct="0"/>
            <a:r>
              <a:rPr lang="de-DE" i="1" dirty="0" smtClean="0"/>
              <a:t>Silene </a:t>
            </a:r>
            <a:r>
              <a:rPr lang="de-DE" i="1" dirty="0" err="1" smtClean="0"/>
              <a:t>odontopetala</a:t>
            </a:r>
            <a:r>
              <a:rPr lang="de-DE" i="1" dirty="0" smtClean="0"/>
              <a:t> </a:t>
            </a:r>
            <a:r>
              <a:rPr lang="de-DE" dirty="0" smtClean="0"/>
              <a:t>Fenzl., 1500-4000 m.</a:t>
            </a:r>
            <a:endParaRPr lang="tr-TR" dirty="0" smtClean="0"/>
          </a:p>
          <a:p>
            <a:pPr hangingPunct="0"/>
            <a:r>
              <a:rPr lang="de-DE" i="1" dirty="0" err="1" smtClean="0"/>
              <a:t>Parietaria</a:t>
            </a:r>
            <a:r>
              <a:rPr lang="de-DE" i="1" dirty="0" smtClean="0"/>
              <a:t> </a:t>
            </a:r>
            <a:r>
              <a:rPr lang="de-DE" i="1" dirty="0" err="1" smtClean="0"/>
              <a:t>judaica</a:t>
            </a:r>
            <a:r>
              <a:rPr lang="de-DE" dirty="0" smtClean="0"/>
              <a:t> L., 0-2000 m.</a:t>
            </a:r>
            <a:endParaRPr lang="tr-TR" dirty="0" smtClean="0"/>
          </a:p>
          <a:p>
            <a:endParaRPr lang="tr-TR" dirty="0"/>
          </a:p>
        </p:txBody>
      </p:sp>
    </p:spTree>
    <p:extLst>
      <p:ext uri="{BB962C8B-B14F-4D97-AF65-F5344CB8AC3E}">
        <p14:creationId xmlns:p14="http://schemas.microsoft.com/office/powerpoint/2010/main" val="38801572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47528" y="764704"/>
            <a:ext cx="8363272" cy="5472608"/>
          </a:xfrm>
        </p:spPr>
        <p:txBody>
          <a:bodyPr>
            <a:normAutofit/>
          </a:bodyPr>
          <a:lstStyle/>
          <a:p>
            <a:pPr algn="ctr" hangingPunct="0">
              <a:buNone/>
            </a:pPr>
            <a:r>
              <a:rPr lang="tr-TR" b="1" dirty="0" smtClean="0">
                <a:solidFill>
                  <a:srgbClr val="7030A0"/>
                </a:solidFill>
              </a:rPr>
              <a:t>Akdeniz elementi olan karakteristik bitkiler</a:t>
            </a:r>
          </a:p>
          <a:p>
            <a:pPr hangingPunct="0">
              <a:buNone/>
            </a:pPr>
            <a:endParaRPr lang="tr-TR" b="1" dirty="0" smtClean="0"/>
          </a:p>
          <a:p>
            <a:pPr algn="just" hangingPunct="0"/>
            <a:r>
              <a:rPr lang="de-DE" i="1" dirty="0" smtClean="0"/>
              <a:t>Geranium </a:t>
            </a:r>
            <a:r>
              <a:rPr lang="de-DE" i="1" dirty="0" err="1" smtClean="0"/>
              <a:t>glaberrimum</a:t>
            </a:r>
            <a:r>
              <a:rPr lang="de-DE" dirty="0" smtClean="0"/>
              <a:t> </a:t>
            </a:r>
            <a:r>
              <a:rPr lang="de-DE" dirty="0" err="1" smtClean="0"/>
              <a:t>Boiss</a:t>
            </a:r>
            <a:r>
              <a:rPr lang="de-DE" dirty="0" smtClean="0"/>
              <a:t>. &amp; </a:t>
            </a:r>
            <a:r>
              <a:rPr lang="de-DE" dirty="0" err="1" smtClean="0"/>
              <a:t>Heldr</a:t>
            </a:r>
            <a:r>
              <a:rPr lang="de-DE" dirty="0" smtClean="0"/>
              <a:t>. 1400-2200 m., </a:t>
            </a:r>
            <a:r>
              <a:rPr lang="de-DE" dirty="0" err="1" smtClean="0"/>
              <a:t>endemik</a:t>
            </a:r>
            <a:r>
              <a:rPr lang="de-DE" dirty="0" smtClean="0"/>
              <a:t>, </a:t>
            </a:r>
            <a:r>
              <a:rPr lang="de-DE" dirty="0" err="1" smtClean="0"/>
              <a:t>Doğu</a:t>
            </a:r>
            <a:r>
              <a:rPr lang="de-DE" dirty="0" smtClean="0"/>
              <a:t> Akdeniz </a:t>
            </a:r>
            <a:r>
              <a:rPr lang="de-DE" dirty="0" err="1" smtClean="0"/>
              <a:t>elementi</a:t>
            </a:r>
            <a:endParaRPr lang="tr-TR" dirty="0" smtClean="0"/>
          </a:p>
          <a:p>
            <a:pPr algn="just" hangingPunct="0"/>
            <a:r>
              <a:rPr lang="en-US" i="1" dirty="0" smtClean="0"/>
              <a:t>Campanula </a:t>
            </a:r>
            <a:r>
              <a:rPr lang="en-US" i="1" dirty="0" err="1" smtClean="0"/>
              <a:t>cymbalaria</a:t>
            </a:r>
            <a:r>
              <a:rPr lang="en-US" dirty="0" smtClean="0"/>
              <a:t> Sm., 1000-2700 m.</a:t>
            </a:r>
            <a:endParaRPr lang="tr-TR" dirty="0" smtClean="0"/>
          </a:p>
          <a:p>
            <a:pPr algn="just" hangingPunct="0"/>
            <a:r>
              <a:rPr lang="en-US" i="1" dirty="0" err="1" smtClean="0"/>
              <a:t>Asyneuma</a:t>
            </a:r>
            <a:r>
              <a:rPr lang="en-US" i="1" dirty="0" smtClean="0"/>
              <a:t> </a:t>
            </a:r>
            <a:r>
              <a:rPr lang="en-US" i="1" dirty="0" err="1" smtClean="0"/>
              <a:t>linifolium</a:t>
            </a:r>
            <a:r>
              <a:rPr lang="en-US" dirty="0" smtClean="0"/>
              <a:t> (</a:t>
            </a:r>
            <a:r>
              <a:rPr lang="en-US" dirty="0" err="1" smtClean="0"/>
              <a:t>Boiss</a:t>
            </a:r>
            <a:r>
              <a:rPr lang="en-US" dirty="0" smtClean="0"/>
              <a:t>. &amp; </a:t>
            </a:r>
            <a:r>
              <a:rPr lang="en-US" dirty="0" err="1" smtClean="0"/>
              <a:t>Heldr</a:t>
            </a:r>
            <a:r>
              <a:rPr lang="en-US" dirty="0" smtClean="0"/>
              <a:t>.) </a:t>
            </a:r>
            <a:r>
              <a:rPr lang="en-US" dirty="0" err="1" smtClean="0"/>
              <a:t>Bornm</a:t>
            </a:r>
            <a:r>
              <a:rPr lang="en-US" dirty="0" smtClean="0"/>
              <a:t>. </a:t>
            </a:r>
            <a:r>
              <a:rPr lang="en-US" dirty="0" err="1" smtClean="0"/>
              <a:t>subsp.</a:t>
            </a:r>
            <a:r>
              <a:rPr lang="en-US" i="1" dirty="0" err="1" smtClean="0"/>
              <a:t>linifolium</a:t>
            </a:r>
            <a:r>
              <a:rPr lang="en-US" i="1" dirty="0" smtClean="0"/>
              <a:t>, </a:t>
            </a:r>
            <a:r>
              <a:rPr lang="en-US" dirty="0" smtClean="0"/>
              <a:t>300-2000 m., </a:t>
            </a:r>
            <a:r>
              <a:rPr lang="en-US" dirty="0" err="1" smtClean="0"/>
              <a:t>endemik</a:t>
            </a:r>
            <a:r>
              <a:rPr lang="en-US" dirty="0" smtClean="0"/>
              <a:t>, </a:t>
            </a:r>
            <a:r>
              <a:rPr lang="en-US" dirty="0" err="1" smtClean="0"/>
              <a:t>Doğu</a:t>
            </a:r>
            <a:r>
              <a:rPr lang="en-US" dirty="0" smtClean="0"/>
              <a:t> </a:t>
            </a:r>
            <a:r>
              <a:rPr lang="en-US" dirty="0" err="1" smtClean="0"/>
              <a:t>Akdeniz</a:t>
            </a:r>
            <a:r>
              <a:rPr lang="en-US" dirty="0" smtClean="0"/>
              <a:t> </a:t>
            </a:r>
            <a:r>
              <a:rPr lang="en-US" dirty="0" err="1" smtClean="0"/>
              <a:t>elementi</a:t>
            </a:r>
            <a:endParaRPr lang="tr-TR" dirty="0" smtClean="0"/>
          </a:p>
          <a:p>
            <a:pPr algn="just" hangingPunct="0"/>
            <a:r>
              <a:rPr lang="en-US" i="1" dirty="0" err="1" smtClean="0"/>
              <a:t>Scrophularia</a:t>
            </a:r>
            <a:r>
              <a:rPr lang="en-US" i="1" dirty="0" smtClean="0"/>
              <a:t> </a:t>
            </a:r>
            <a:r>
              <a:rPr lang="en-US" i="1" dirty="0" err="1" smtClean="0"/>
              <a:t>crytophila</a:t>
            </a:r>
            <a:r>
              <a:rPr lang="en-US" dirty="0" smtClean="0"/>
              <a:t> </a:t>
            </a:r>
            <a:r>
              <a:rPr lang="en-US" dirty="0" err="1" smtClean="0"/>
              <a:t>Boiss</a:t>
            </a:r>
            <a:r>
              <a:rPr lang="en-US" dirty="0" smtClean="0"/>
              <a:t>. &amp; </a:t>
            </a:r>
            <a:r>
              <a:rPr lang="en-US" dirty="0" err="1" smtClean="0"/>
              <a:t>Heldr</a:t>
            </a:r>
            <a:r>
              <a:rPr lang="en-US" dirty="0" smtClean="0"/>
              <a:t>., 600-2050 m. </a:t>
            </a:r>
            <a:r>
              <a:rPr lang="en-US" dirty="0" err="1" smtClean="0"/>
              <a:t>endemik</a:t>
            </a:r>
            <a:r>
              <a:rPr lang="en-US" dirty="0" smtClean="0"/>
              <a:t>, </a:t>
            </a:r>
            <a:r>
              <a:rPr lang="en-US" dirty="0" err="1" smtClean="0"/>
              <a:t>Doğu</a:t>
            </a:r>
            <a:r>
              <a:rPr lang="en-US" dirty="0" smtClean="0"/>
              <a:t> </a:t>
            </a:r>
            <a:r>
              <a:rPr lang="en-US" dirty="0" err="1" smtClean="0"/>
              <a:t>Akdeniz</a:t>
            </a:r>
            <a:r>
              <a:rPr lang="en-US" dirty="0" smtClean="0"/>
              <a:t> </a:t>
            </a:r>
            <a:r>
              <a:rPr lang="en-US" dirty="0" err="1" smtClean="0"/>
              <a:t>elementi</a:t>
            </a:r>
            <a:endParaRPr lang="tr-TR" dirty="0" smtClean="0"/>
          </a:p>
          <a:p>
            <a:pPr algn="just" hangingPunct="0"/>
            <a:r>
              <a:rPr lang="en-US" i="1" dirty="0" err="1" smtClean="0"/>
              <a:t>Scrophularia</a:t>
            </a:r>
            <a:r>
              <a:rPr lang="en-US" i="1" dirty="0" smtClean="0"/>
              <a:t> </a:t>
            </a:r>
            <a:r>
              <a:rPr lang="en-US" i="1" dirty="0" err="1" smtClean="0"/>
              <a:t>libanotica</a:t>
            </a:r>
            <a:r>
              <a:rPr lang="en-US" dirty="0" smtClean="0"/>
              <a:t> </a:t>
            </a:r>
            <a:r>
              <a:rPr lang="en-US" dirty="0" err="1" smtClean="0"/>
              <a:t>Boiss</a:t>
            </a:r>
            <a:r>
              <a:rPr lang="en-US" dirty="0" smtClean="0"/>
              <a:t>. subsp. </a:t>
            </a:r>
            <a:r>
              <a:rPr lang="en-US" i="1" dirty="0" err="1" smtClean="0"/>
              <a:t>libanotica</a:t>
            </a:r>
            <a:r>
              <a:rPr lang="en-US" dirty="0" smtClean="0"/>
              <a:t> var. </a:t>
            </a:r>
            <a:r>
              <a:rPr lang="en-US" i="1" dirty="0" err="1" smtClean="0"/>
              <a:t>libanotica</a:t>
            </a:r>
            <a:r>
              <a:rPr lang="en-US" i="1" dirty="0" smtClean="0"/>
              <a:t>,</a:t>
            </a:r>
            <a:r>
              <a:rPr lang="en-US" dirty="0" smtClean="0"/>
              <a:t> 200-3050 m., </a:t>
            </a:r>
            <a:r>
              <a:rPr lang="en-US" dirty="0" err="1" smtClean="0"/>
              <a:t>Doğu</a:t>
            </a:r>
            <a:r>
              <a:rPr lang="en-US" dirty="0" smtClean="0"/>
              <a:t> </a:t>
            </a:r>
            <a:r>
              <a:rPr lang="en-US" dirty="0" err="1" smtClean="0"/>
              <a:t>Akdeniz</a:t>
            </a:r>
            <a:r>
              <a:rPr lang="en-US" dirty="0" smtClean="0"/>
              <a:t> </a:t>
            </a:r>
            <a:r>
              <a:rPr lang="en-US" dirty="0" err="1" smtClean="0"/>
              <a:t>elementi</a:t>
            </a:r>
            <a:endParaRPr lang="tr-TR" dirty="0" smtClean="0"/>
          </a:p>
          <a:p>
            <a:pPr algn="just" hangingPunct="0"/>
            <a:r>
              <a:rPr lang="de-DE" i="1" dirty="0" err="1" smtClean="0"/>
              <a:t>Scrophularia</a:t>
            </a:r>
            <a:r>
              <a:rPr lang="de-DE" i="1" dirty="0" smtClean="0"/>
              <a:t> </a:t>
            </a:r>
            <a:r>
              <a:rPr lang="de-DE" i="1" dirty="0" err="1" smtClean="0"/>
              <a:t>lucida</a:t>
            </a:r>
            <a:r>
              <a:rPr lang="de-DE" i="1" dirty="0" smtClean="0"/>
              <a:t> </a:t>
            </a:r>
            <a:r>
              <a:rPr lang="de-DE" i="1" dirty="0" err="1" smtClean="0"/>
              <a:t>L</a:t>
            </a:r>
            <a:r>
              <a:rPr lang="de-DE" i="1" dirty="0" smtClean="0"/>
              <a:t>., </a:t>
            </a:r>
            <a:r>
              <a:rPr lang="de-DE" dirty="0" smtClean="0"/>
              <a:t>10-2200 m., Akdeniz </a:t>
            </a:r>
            <a:r>
              <a:rPr lang="de-DE" dirty="0" err="1" smtClean="0"/>
              <a:t>elementi</a:t>
            </a:r>
            <a:endParaRPr lang="tr-TR" dirty="0" smtClean="0"/>
          </a:p>
          <a:p>
            <a:pPr algn="just"/>
            <a:endParaRPr lang="tr-TR" dirty="0"/>
          </a:p>
        </p:txBody>
      </p:sp>
    </p:spTree>
    <p:extLst>
      <p:ext uri="{BB962C8B-B14F-4D97-AF65-F5344CB8AC3E}">
        <p14:creationId xmlns:p14="http://schemas.microsoft.com/office/powerpoint/2010/main" val="2991088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75520" y="1124744"/>
            <a:ext cx="8435280" cy="4971256"/>
          </a:xfrm>
        </p:spPr>
        <p:txBody>
          <a:bodyPr/>
          <a:lstStyle/>
          <a:p>
            <a:pPr algn="just"/>
            <a:r>
              <a:rPr lang="tr-TR" dirty="0" smtClean="0"/>
              <a:t>Fransız botanikçisi </a:t>
            </a:r>
            <a:r>
              <a:rPr lang="tr-TR" b="1" dirty="0" err="1" smtClean="0"/>
              <a:t>Tournefort</a:t>
            </a:r>
            <a:r>
              <a:rPr lang="tr-TR" dirty="0" err="1" smtClean="0"/>
              <a:t>’un</a:t>
            </a:r>
            <a:r>
              <a:rPr lang="tr-TR" dirty="0" smtClean="0"/>
              <a:t> 1700’lü yılların başında (1700-1702) Doğu, Orta ve Kuzey Anadolu’ya yaptığı geziler bu araştırmaların başlangıcı olarak kabul edilebilir. </a:t>
            </a:r>
          </a:p>
          <a:p>
            <a:pPr algn="just"/>
            <a:endParaRPr lang="tr-TR" dirty="0" smtClean="0"/>
          </a:p>
          <a:p>
            <a:pPr algn="just"/>
            <a:r>
              <a:rPr lang="tr-TR" dirty="0" smtClean="0"/>
              <a:t>O devirde yurdumuz bitkileri üzerinde herhangi bir yayına rastlanmamakla birlikte daha çok tıbbi amaçla kullanılan bitkilerle süs amacı ile yetiştirilen Gül, Lale, Karanfil, </a:t>
            </a:r>
            <a:r>
              <a:rPr lang="tr-TR" dirty="0" err="1" smtClean="0"/>
              <a:t>Sıklamen</a:t>
            </a:r>
            <a:r>
              <a:rPr lang="tr-TR" dirty="0" smtClean="0"/>
              <a:t> gibi bazı cinsler hakkında yazılar bulunmaktadır. Bilindiği gibi süs bitkilerine verilen bu önemden dolayı 1718-1730 yılları arasındaki periyoda </a:t>
            </a:r>
            <a:r>
              <a:rPr lang="tr-TR" b="1" dirty="0" smtClean="0">
                <a:solidFill>
                  <a:srgbClr val="7030A0"/>
                </a:solidFill>
              </a:rPr>
              <a:t>Lale Devri </a:t>
            </a:r>
            <a:r>
              <a:rPr lang="tr-TR" dirty="0" smtClean="0"/>
              <a:t>adı verilmiştir.</a:t>
            </a:r>
          </a:p>
          <a:p>
            <a:pPr algn="just"/>
            <a:endParaRPr lang="tr-TR" dirty="0"/>
          </a:p>
        </p:txBody>
      </p:sp>
    </p:spTree>
    <p:extLst>
      <p:ext uri="{BB962C8B-B14F-4D97-AF65-F5344CB8AC3E}">
        <p14:creationId xmlns:p14="http://schemas.microsoft.com/office/powerpoint/2010/main" val="17532076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gn="ctr" hangingPunct="0">
              <a:buNone/>
            </a:pPr>
            <a:r>
              <a:rPr lang="tr-TR" b="1" dirty="0" smtClean="0">
                <a:solidFill>
                  <a:srgbClr val="7030A0"/>
                </a:solidFill>
              </a:rPr>
              <a:t>İran-Turan elementi olan karakteristik bitkiler</a:t>
            </a:r>
          </a:p>
          <a:p>
            <a:pPr hangingPunct="0">
              <a:buNone/>
            </a:pPr>
            <a:endParaRPr lang="tr-TR" b="1" dirty="0" smtClean="0"/>
          </a:p>
          <a:p>
            <a:pPr algn="just" hangingPunct="0"/>
            <a:r>
              <a:rPr lang="de-DE" i="1" dirty="0" err="1" smtClean="0"/>
              <a:t>Inula</a:t>
            </a:r>
            <a:r>
              <a:rPr lang="de-DE" i="1" dirty="0" smtClean="0"/>
              <a:t> </a:t>
            </a:r>
            <a:r>
              <a:rPr lang="de-DE" i="1" dirty="0" err="1" smtClean="0"/>
              <a:t>anatolica</a:t>
            </a:r>
            <a:r>
              <a:rPr lang="de-DE" dirty="0" smtClean="0"/>
              <a:t> </a:t>
            </a:r>
            <a:r>
              <a:rPr lang="de-DE" dirty="0" err="1" smtClean="0"/>
              <a:t>Boiss</a:t>
            </a:r>
            <a:r>
              <a:rPr lang="de-DE" dirty="0" smtClean="0"/>
              <a:t>., 400-1700 m., </a:t>
            </a:r>
            <a:r>
              <a:rPr lang="de-DE" dirty="0" err="1" smtClean="0"/>
              <a:t>endemik</a:t>
            </a:r>
            <a:r>
              <a:rPr lang="de-DE" dirty="0" smtClean="0"/>
              <a:t>,</a:t>
            </a:r>
            <a:endParaRPr lang="tr-TR" dirty="0" smtClean="0"/>
          </a:p>
          <a:p>
            <a:pPr algn="just" hangingPunct="0"/>
            <a:r>
              <a:rPr lang="de-DE" i="1" dirty="0" smtClean="0"/>
              <a:t>Campanula </a:t>
            </a:r>
            <a:r>
              <a:rPr lang="de-DE" i="1" dirty="0" err="1" smtClean="0"/>
              <a:t>argaea</a:t>
            </a:r>
            <a:r>
              <a:rPr lang="de-DE" dirty="0" smtClean="0"/>
              <a:t> </a:t>
            </a:r>
            <a:r>
              <a:rPr lang="de-DE" dirty="0" err="1" smtClean="0"/>
              <a:t>Boiss</a:t>
            </a:r>
            <a:r>
              <a:rPr lang="de-DE" dirty="0" smtClean="0"/>
              <a:t>. &amp; </a:t>
            </a:r>
            <a:r>
              <a:rPr lang="de-DE" dirty="0" err="1" smtClean="0"/>
              <a:t>Bal</a:t>
            </a:r>
            <a:r>
              <a:rPr lang="de-DE" dirty="0" smtClean="0"/>
              <a:t>., 800-2300 m., </a:t>
            </a:r>
            <a:r>
              <a:rPr lang="de-DE" dirty="0" err="1" smtClean="0"/>
              <a:t>endemik</a:t>
            </a:r>
            <a:r>
              <a:rPr lang="de-DE" dirty="0" smtClean="0"/>
              <a:t>, Iran-Turan </a:t>
            </a:r>
            <a:r>
              <a:rPr lang="de-DE" dirty="0" err="1" smtClean="0"/>
              <a:t>elementi</a:t>
            </a:r>
            <a:endParaRPr lang="tr-TR" dirty="0" smtClean="0"/>
          </a:p>
          <a:p>
            <a:pPr algn="just"/>
            <a:endParaRPr lang="tr-TR" dirty="0"/>
          </a:p>
        </p:txBody>
      </p:sp>
    </p:spTree>
    <p:extLst>
      <p:ext uri="{BB962C8B-B14F-4D97-AF65-F5344CB8AC3E}">
        <p14:creationId xmlns:p14="http://schemas.microsoft.com/office/powerpoint/2010/main" val="36975601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47528" y="548680"/>
            <a:ext cx="8496944" cy="5760640"/>
          </a:xfrm>
        </p:spPr>
        <p:txBody>
          <a:bodyPr numCol="2">
            <a:normAutofit fontScale="40000" lnSpcReduction="20000"/>
          </a:bodyPr>
          <a:lstStyle/>
          <a:p>
            <a:pPr hangingPunct="0"/>
            <a:endParaRPr lang="tr-TR" b="1" dirty="0" smtClean="0"/>
          </a:p>
          <a:p>
            <a:pPr algn="ctr" hangingPunct="0">
              <a:buNone/>
            </a:pPr>
            <a:r>
              <a:rPr lang="de-DE" sz="4000" b="1" dirty="0">
                <a:solidFill>
                  <a:srgbClr val="7030A0"/>
                </a:solidFill>
              </a:rPr>
              <a:t>2.2.1.2. </a:t>
            </a:r>
            <a:r>
              <a:rPr lang="de-DE" sz="4000" b="1" dirty="0" err="1">
                <a:solidFill>
                  <a:srgbClr val="7030A0"/>
                </a:solidFill>
              </a:rPr>
              <a:t>Hareketli</a:t>
            </a:r>
            <a:r>
              <a:rPr lang="de-DE" sz="4000" b="1" dirty="0">
                <a:solidFill>
                  <a:srgbClr val="7030A0"/>
                </a:solidFill>
              </a:rPr>
              <a:t> Kaya </a:t>
            </a:r>
            <a:r>
              <a:rPr lang="de-DE" sz="4000" b="1" dirty="0" err="1">
                <a:solidFill>
                  <a:srgbClr val="7030A0"/>
                </a:solidFill>
              </a:rPr>
              <a:t>veTaşlı</a:t>
            </a:r>
            <a:r>
              <a:rPr lang="de-DE" sz="4000" b="1" dirty="0">
                <a:solidFill>
                  <a:srgbClr val="7030A0"/>
                </a:solidFill>
              </a:rPr>
              <a:t> </a:t>
            </a:r>
            <a:r>
              <a:rPr lang="de-DE" sz="4000" b="1" dirty="0" err="1">
                <a:solidFill>
                  <a:srgbClr val="7030A0"/>
                </a:solidFill>
              </a:rPr>
              <a:t>Habitatların</a:t>
            </a:r>
            <a:r>
              <a:rPr lang="de-DE" sz="4000" b="1" dirty="0">
                <a:solidFill>
                  <a:srgbClr val="7030A0"/>
                </a:solidFill>
              </a:rPr>
              <a:t> </a:t>
            </a:r>
            <a:r>
              <a:rPr lang="de-DE" sz="4000" b="1" dirty="0" err="1">
                <a:solidFill>
                  <a:srgbClr val="7030A0"/>
                </a:solidFill>
              </a:rPr>
              <a:t>Karakteristik</a:t>
            </a:r>
            <a:r>
              <a:rPr lang="de-DE" sz="4000" b="1" dirty="0">
                <a:solidFill>
                  <a:srgbClr val="7030A0"/>
                </a:solidFill>
              </a:rPr>
              <a:t> </a:t>
            </a:r>
            <a:r>
              <a:rPr lang="de-DE" sz="4000" b="1" dirty="0" err="1">
                <a:solidFill>
                  <a:srgbClr val="7030A0"/>
                </a:solidFill>
              </a:rPr>
              <a:t>Bitkileri</a:t>
            </a:r>
            <a:endParaRPr lang="tr-TR" sz="4000" b="1" dirty="0">
              <a:solidFill>
                <a:srgbClr val="7030A0"/>
              </a:solidFill>
            </a:endParaRPr>
          </a:p>
          <a:p>
            <a:pPr hangingPunct="0"/>
            <a:endParaRPr lang="tr-TR" dirty="0" smtClean="0"/>
          </a:p>
          <a:p>
            <a:pPr hangingPunct="0"/>
            <a:r>
              <a:rPr lang="en-US" i="1" dirty="0" err="1" smtClean="0"/>
              <a:t>Iberis</a:t>
            </a:r>
            <a:r>
              <a:rPr lang="en-US" i="1" dirty="0" smtClean="0"/>
              <a:t> </a:t>
            </a:r>
            <a:r>
              <a:rPr lang="en-US" i="1" dirty="0" err="1" smtClean="0"/>
              <a:t>taurica</a:t>
            </a:r>
            <a:r>
              <a:rPr lang="en-US" dirty="0" smtClean="0"/>
              <a:t> DC., 400-2900 m.</a:t>
            </a:r>
            <a:endParaRPr lang="tr-TR" dirty="0" smtClean="0"/>
          </a:p>
          <a:p>
            <a:pPr hangingPunct="0"/>
            <a:r>
              <a:rPr lang="en-US" i="1" dirty="0" err="1" smtClean="0"/>
              <a:t>Fibigia</a:t>
            </a:r>
            <a:r>
              <a:rPr lang="en-US" i="1" dirty="0" smtClean="0"/>
              <a:t> </a:t>
            </a:r>
            <a:r>
              <a:rPr lang="en-US" i="1" dirty="0" err="1" smtClean="0"/>
              <a:t>clypeata</a:t>
            </a:r>
            <a:r>
              <a:rPr lang="en-US" dirty="0" smtClean="0"/>
              <a:t> (L.) </a:t>
            </a:r>
            <a:r>
              <a:rPr lang="en-US" dirty="0" err="1" smtClean="0"/>
              <a:t>Medik</a:t>
            </a:r>
            <a:r>
              <a:rPr lang="en-US" dirty="0" smtClean="0"/>
              <a:t>, 500-2300 m .</a:t>
            </a:r>
            <a:endParaRPr lang="tr-TR" dirty="0" smtClean="0"/>
          </a:p>
          <a:p>
            <a:pPr hangingPunct="0"/>
            <a:r>
              <a:rPr lang="en-US" i="1" dirty="0" err="1" smtClean="0"/>
              <a:t>Clypeola</a:t>
            </a:r>
            <a:r>
              <a:rPr lang="en-US" i="1" dirty="0" smtClean="0"/>
              <a:t> </a:t>
            </a:r>
            <a:r>
              <a:rPr lang="en-US" i="1" dirty="0" err="1" smtClean="0"/>
              <a:t>janthlaspi</a:t>
            </a:r>
            <a:r>
              <a:rPr lang="en-US" dirty="0" smtClean="0"/>
              <a:t> L., 0-1500 m.</a:t>
            </a:r>
            <a:endParaRPr lang="tr-TR" dirty="0" smtClean="0"/>
          </a:p>
          <a:p>
            <a:pPr hangingPunct="0"/>
            <a:r>
              <a:rPr lang="fr-FR" i="1" dirty="0" err="1" smtClean="0"/>
              <a:t>Erophila</a:t>
            </a:r>
            <a:r>
              <a:rPr lang="fr-FR" i="1" dirty="0" smtClean="0"/>
              <a:t> </a:t>
            </a:r>
            <a:r>
              <a:rPr lang="fr-FR" i="1" dirty="0" err="1" smtClean="0"/>
              <a:t>verna</a:t>
            </a:r>
            <a:r>
              <a:rPr lang="fr-FR" dirty="0" smtClean="0"/>
              <a:t> (L.) </a:t>
            </a:r>
            <a:r>
              <a:rPr lang="fr-FR" dirty="0" err="1" smtClean="0"/>
              <a:t>Chevall</a:t>
            </a:r>
            <a:r>
              <a:rPr lang="fr-FR" dirty="0" smtClean="0"/>
              <a:t>. </a:t>
            </a:r>
            <a:r>
              <a:rPr lang="fr-FR" dirty="0" err="1" smtClean="0"/>
              <a:t>subsp</a:t>
            </a:r>
            <a:r>
              <a:rPr lang="fr-FR" dirty="0" smtClean="0"/>
              <a:t>. </a:t>
            </a:r>
            <a:r>
              <a:rPr lang="fr-FR" i="1" dirty="0" err="1" smtClean="0"/>
              <a:t>verna</a:t>
            </a:r>
            <a:r>
              <a:rPr lang="fr-FR" dirty="0" smtClean="0"/>
              <a:t>, 0-2300 m.</a:t>
            </a:r>
            <a:endParaRPr lang="tr-TR" dirty="0" smtClean="0"/>
          </a:p>
          <a:p>
            <a:pPr hangingPunct="0"/>
            <a:r>
              <a:rPr lang="en-US" i="1" dirty="0" err="1" smtClean="0"/>
              <a:t>Erysimum</a:t>
            </a:r>
            <a:r>
              <a:rPr lang="en-US" i="1" dirty="0" smtClean="0"/>
              <a:t> </a:t>
            </a:r>
            <a:r>
              <a:rPr lang="en-US" i="1" dirty="0" err="1" smtClean="0"/>
              <a:t>smyrnaeum</a:t>
            </a:r>
            <a:r>
              <a:rPr lang="en-US" dirty="0" smtClean="0"/>
              <a:t> </a:t>
            </a:r>
            <a:r>
              <a:rPr lang="en-US" dirty="0" err="1" smtClean="0"/>
              <a:t>Boiss</a:t>
            </a:r>
            <a:r>
              <a:rPr lang="en-US" dirty="0" smtClean="0"/>
              <a:t>. &amp; Bal., 700-1900 m.</a:t>
            </a:r>
            <a:endParaRPr lang="tr-TR" dirty="0" smtClean="0"/>
          </a:p>
          <a:p>
            <a:pPr hangingPunct="0"/>
            <a:r>
              <a:rPr lang="en-US" i="1" dirty="0" err="1" smtClean="0"/>
              <a:t>Minuartia</a:t>
            </a:r>
            <a:r>
              <a:rPr lang="en-US" i="1" dirty="0" smtClean="0"/>
              <a:t> </a:t>
            </a:r>
            <a:r>
              <a:rPr lang="en-US" i="1" dirty="0" err="1" smtClean="0"/>
              <a:t>hirsuta</a:t>
            </a:r>
            <a:r>
              <a:rPr lang="en-US" dirty="0" smtClean="0"/>
              <a:t> (</a:t>
            </a:r>
            <a:r>
              <a:rPr lang="en-US" dirty="0" err="1" smtClean="0"/>
              <a:t>Bieb</a:t>
            </a:r>
            <a:r>
              <a:rPr lang="en-US" dirty="0" smtClean="0"/>
              <a:t>.) </a:t>
            </a:r>
            <a:r>
              <a:rPr lang="en-US" dirty="0" err="1" smtClean="0"/>
              <a:t>Hand.-Mazz</a:t>
            </a:r>
            <a:r>
              <a:rPr lang="en-US" dirty="0" smtClean="0"/>
              <a:t>. subsp. </a:t>
            </a:r>
            <a:r>
              <a:rPr lang="en-US" i="1" dirty="0" err="1" smtClean="0"/>
              <a:t>falcata</a:t>
            </a:r>
            <a:r>
              <a:rPr lang="en-US" i="1" dirty="0" smtClean="0"/>
              <a:t> </a:t>
            </a:r>
            <a:r>
              <a:rPr lang="en-US" dirty="0" smtClean="0"/>
              <a:t>(Gris.) </a:t>
            </a:r>
            <a:r>
              <a:rPr lang="en-US" dirty="0" err="1" smtClean="0"/>
              <a:t>Mattf</a:t>
            </a:r>
            <a:r>
              <a:rPr lang="en-US" dirty="0" smtClean="0"/>
              <a:t>., 800-2200 m.</a:t>
            </a:r>
            <a:endParaRPr lang="tr-TR" dirty="0" smtClean="0"/>
          </a:p>
          <a:p>
            <a:pPr hangingPunct="0"/>
            <a:r>
              <a:rPr lang="en-US" i="1" dirty="0" smtClean="0"/>
              <a:t>Dianthus </a:t>
            </a:r>
            <a:r>
              <a:rPr lang="en-US" i="1" dirty="0" err="1" smtClean="0"/>
              <a:t>crinitus</a:t>
            </a:r>
            <a:r>
              <a:rPr lang="en-US" dirty="0" smtClean="0"/>
              <a:t> Sm. var. </a:t>
            </a:r>
            <a:r>
              <a:rPr lang="en-US" i="1" dirty="0" err="1" smtClean="0"/>
              <a:t>crinitus</a:t>
            </a:r>
            <a:r>
              <a:rPr lang="en-US" dirty="0" smtClean="0"/>
              <a:t>, 800-2600 m.</a:t>
            </a:r>
            <a:endParaRPr lang="tr-TR" dirty="0" smtClean="0"/>
          </a:p>
          <a:p>
            <a:pPr hangingPunct="0"/>
            <a:r>
              <a:rPr lang="en-US" i="1" dirty="0" err="1" smtClean="0"/>
              <a:t>Silene</a:t>
            </a:r>
            <a:r>
              <a:rPr lang="en-US" i="1" dirty="0" smtClean="0"/>
              <a:t> </a:t>
            </a:r>
            <a:r>
              <a:rPr lang="en-US" i="1" dirty="0" err="1" smtClean="0"/>
              <a:t>rhynchocarpa</a:t>
            </a:r>
            <a:r>
              <a:rPr lang="en-US" dirty="0" smtClean="0"/>
              <a:t> </a:t>
            </a:r>
            <a:r>
              <a:rPr lang="en-US" dirty="0" err="1" smtClean="0"/>
              <a:t>Boiss</a:t>
            </a:r>
            <a:r>
              <a:rPr lang="en-US" dirty="0" smtClean="0"/>
              <a:t>., 1500-3600 m.</a:t>
            </a:r>
            <a:endParaRPr lang="tr-TR" dirty="0" smtClean="0"/>
          </a:p>
          <a:p>
            <a:pPr hangingPunct="0"/>
            <a:r>
              <a:rPr lang="en-US" i="1" dirty="0" err="1" smtClean="0"/>
              <a:t>Herniaria</a:t>
            </a:r>
            <a:r>
              <a:rPr lang="en-US" i="1" dirty="0" smtClean="0"/>
              <a:t> </a:t>
            </a:r>
            <a:r>
              <a:rPr lang="en-US" i="1" dirty="0" err="1" smtClean="0"/>
              <a:t>glabra</a:t>
            </a:r>
            <a:r>
              <a:rPr lang="en-US" dirty="0" smtClean="0"/>
              <a:t> L., 1200-2740 m.</a:t>
            </a:r>
            <a:endParaRPr lang="tr-TR" dirty="0" smtClean="0"/>
          </a:p>
          <a:p>
            <a:pPr hangingPunct="0"/>
            <a:r>
              <a:rPr lang="en-US" i="1" dirty="0" err="1" smtClean="0"/>
              <a:t>Atraphaxis</a:t>
            </a:r>
            <a:r>
              <a:rPr lang="en-US" i="1" dirty="0" smtClean="0"/>
              <a:t> </a:t>
            </a:r>
            <a:r>
              <a:rPr lang="en-US" i="1" dirty="0" err="1" smtClean="0"/>
              <a:t>billardieri</a:t>
            </a:r>
            <a:r>
              <a:rPr lang="en-US" dirty="0" smtClean="0"/>
              <a:t> </a:t>
            </a:r>
            <a:r>
              <a:rPr lang="en-US" dirty="0" err="1" smtClean="0"/>
              <a:t>Jaub</a:t>
            </a:r>
            <a:r>
              <a:rPr lang="en-US" dirty="0" smtClean="0"/>
              <a:t>. &amp; </a:t>
            </a:r>
            <a:r>
              <a:rPr lang="en-US" dirty="0" err="1" smtClean="0"/>
              <a:t>Spach</a:t>
            </a:r>
            <a:r>
              <a:rPr lang="en-US" dirty="0" smtClean="0"/>
              <a:t> var</a:t>
            </a:r>
            <a:r>
              <a:rPr lang="en-US" i="1" dirty="0" smtClean="0"/>
              <a:t>. </a:t>
            </a:r>
            <a:r>
              <a:rPr lang="en-US" i="1" dirty="0" err="1" smtClean="0"/>
              <a:t>billardieri</a:t>
            </a:r>
            <a:r>
              <a:rPr lang="en-US" i="1" dirty="0" smtClean="0"/>
              <a:t>,</a:t>
            </a:r>
            <a:r>
              <a:rPr lang="en-US" dirty="0" smtClean="0"/>
              <a:t> 1300-2600 m.</a:t>
            </a:r>
            <a:r>
              <a:rPr lang="en-US" i="1" dirty="0" smtClean="0"/>
              <a:t> </a:t>
            </a:r>
            <a:endParaRPr lang="tr-TR" dirty="0" smtClean="0"/>
          </a:p>
          <a:p>
            <a:pPr hangingPunct="0"/>
            <a:r>
              <a:rPr lang="en-US" i="1" dirty="0" err="1" smtClean="0"/>
              <a:t>Rumex</a:t>
            </a:r>
            <a:r>
              <a:rPr lang="en-US" i="1" dirty="0" smtClean="0"/>
              <a:t> </a:t>
            </a:r>
            <a:r>
              <a:rPr lang="en-US" i="1" dirty="0" err="1" smtClean="0"/>
              <a:t>scutatus</a:t>
            </a:r>
            <a:r>
              <a:rPr lang="en-US" dirty="0" smtClean="0"/>
              <a:t> L., 300-2200 m.</a:t>
            </a:r>
            <a:endParaRPr lang="tr-TR" dirty="0" smtClean="0"/>
          </a:p>
          <a:p>
            <a:pPr hangingPunct="0"/>
            <a:r>
              <a:rPr lang="en-US" i="1" dirty="0" err="1" smtClean="0"/>
              <a:t>Genista</a:t>
            </a:r>
            <a:r>
              <a:rPr lang="en-US" i="1" dirty="0" smtClean="0"/>
              <a:t> </a:t>
            </a:r>
            <a:r>
              <a:rPr lang="en-US" i="1" dirty="0" err="1" smtClean="0"/>
              <a:t>albida</a:t>
            </a:r>
            <a:r>
              <a:rPr lang="en-US" dirty="0" smtClean="0"/>
              <a:t> Wild., 700-2200 m.</a:t>
            </a:r>
            <a:endParaRPr lang="tr-TR" dirty="0" smtClean="0"/>
          </a:p>
          <a:p>
            <a:pPr hangingPunct="0"/>
            <a:r>
              <a:rPr lang="en-US" i="1" dirty="0" smtClean="0"/>
              <a:t>Sedum acre</a:t>
            </a:r>
            <a:r>
              <a:rPr lang="en-US" dirty="0" smtClean="0"/>
              <a:t> L., 800-2000 m.</a:t>
            </a:r>
            <a:endParaRPr lang="tr-TR" dirty="0" smtClean="0"/>
          </a:p>
          <a:p>
            <a:pPr hangingPunct="0"/>
            <a:r>
              <a:rPr lang="en-US" i="1" dirty="0" smtClean="0"/>
              <a:t>Sedum </a:t>
            </a:r>
            <a:r>
              <a:rPr lang="en-US" i="1" dirty="0" err="1" smtClean="0"/>
              <a:t>hispanicum</a:t>
            </a:r>
            <a:r>
              <a:rPr lang="en-US" dirty="0" smtClean="0"/>
              <a:t> L. var. </a:t>
            </a:r>
            <a:r>
              <a:rPr lang="en-US" i="1" dirty="0" err="1" smtClean="0"/>
              <a:t>hispanicum</a:t>
            </a:r>
            <a:r>
              <a:rPr lang="en-US" dirty="0" smtClean="0"/>
              <a:t>, 0-2400 m.</a:t>
            </a:r>
            <a:endParaRPr lang="tr-TR" dirty="0" smtClean="0"/>
          </a:p>
          <a:p>
            <a:pPr hangingPunct="0"/>
            <a:r>
              <a:rPr lang="fr-FR" i="1" dirty="0" err="1" smtClean="0"/>
              <a:t>Pimpinella</a:t>
            </a:r>
            <a:r>
              <a:rPr lang="fr-FR" i="1" dirty="0" smtClean="0"/>
              <a:t> </a:t>
            </a:r>
            <a:r>
              <a:rPr lang="fr-FR" i="1" dirty="0" err="1" smtClean="0"/>
              <a:t>tragium</a:t>
            </a:r>
            <a:r>
              <a:rPr lang="fr-FR" dirty="0" smtClean="0"/>
              <a:t> </a:t>
            </a:r>
            <a:r>
              <a:rPr lang="fr-FR" dirty="0" err="1" smtClean="0"/>
              <a:t>Vill</a:t>
            </a:r>
            <a:r>
              <a:rPr lang="fr-FR" dirty="0" smtClean="0"/>
              <a:t>. </a:t>
            </a:r>
            <a:r>
              <a:rPr lang="fr-FR" dirty="0" err="1" smtClean="0"/>
              <a:t>subsp</a:t>
            </a:r>
            <a:r>
              <a:rPr lang="fr-FR" dirty="0" smtClean="0"/>
              <a:t>. </a:t>
            </a:r>
            <a:r>
              <a:rPr lang="fr-FR" i="1" dirty="0" err="1" smtClean="0"/>
              <a:t>lithophila</a:t>
            </a:r>
            <a:r>
              <a:rPr lang="fr-FR" dirty="0" smtClean="0"/>
              <a:t> (</a:t>
            </a:r>
            <a:r>
              <a:rPr lang="fr-FR" dirty="0" err="1" smtClean="0"/>
              <a:t>Schischkin</a:t>
            </a:r>
            <a:r>
              <a:rPr lang="fr-FR" dirty="0" smtClean="0"/>
              <a:t>) </a:t>
            </a:r>
            <a:r>
              <a:rPr lang="fr-FR" dirty="0" err="1" smtClean="0"/>
              <a:t>Tutin</a:t>
            </a:r>
            <a:r>
              <a:rPr lang="fr-FR" dirty="0" smtClean="0"/>
              <a:t>, 1250-3350 m.</a:t>
            </a:r>
            <a:endParaRPr lang="tr-TR" dirty="0" smtClean="0"/>
          </a:p>
          <a:p>
            <a:pPr hangingPunct="0"/>
            <a:r>
              <a:rPr lang="fr-FR" i="1" dirty="0" err="1" smtClean="0"/>
              <a:t>Scabiosa</a:t>
            </a:r>
            <a:r>
              <a:rPr lang="fr-FR" i="1" dirty="0" smtClean="0"/>
              <a:t> </a:t>
            </a:r>
            <a:r>
              <a:rPr lang="fr-FR" i="1" dirty="0" err="1" smtClean="0"/>
              <a:t>micrantha</a:t>
            </a:r>
            <a:r>
              <a:rPr lang="fr-FR" i="1" dirty="0" smtClean="0"/>
              <a:t> </a:t>
            </a:r>
            <a:r>
              <a:rPr lang="fr-FR" dirty="0" err="1" smtClean="0"/>
              <a:t>Desf</a:t>
            </a:r>
            <a:r>
              <a:rPr lang="fr-FR" dirty="0" smtClean="0"/>
              <a:t>., 400-2250 m.</a:t>
            </a:r>
            <a:endParaRPr lang="tr-TR" dirty="0" smtClean="0"/>
          </a:p>
          <a:p>
            <a:pPr hangingPunct="0"/>
            <a:r>
              <a:rPr lang="en-US" i="1" dirty="0" err="1" smtClean="0"/>
              <a:t>Filago</a:t>
            </a:r>
            <a:r>
              <a:rPr lang="en-US" i="1" dirty="0" smtClean="0"/>
              <a:t> </a:t>
            </a:r>
            <a:r>
              <a:rPr lang="en-US" i="1" dirty="0" err="1" smtClean="0"/>
              <a:t>pyramidata</a:t>
            </a:r>
            <a:r>
              <a:rPr lang="en-US" i="1" dirty="0" smtClean="0"/>
              <a:t> </a:t>
            </a:r>
            <a:r>
              <a:rPr lang="en-US" dirty="0" smtClean="0"/>
              <a:t>L., 0-1200 m.</a:t>
            </a:r>
            <a:endParaRPr lang="tr-TR"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buNone/>
            </a:pPr>
            <a:endParaRPr lang="tr-TR" i="1" dirty="0" smtClean="0"/>
          </a:p>
          <a:p>
            <a:pPr hangingPunct="0"/>
            <a:r>
              <a:rPr lang="en-US" i="1" dirty="0" smtClean="0"/>
              <a:t>Erigeron </a:t>
            </a:r>
            <a:r>
              <a:rPr lang="en-US" i="1" dirty="0" err="1" smtClean="0"/>
              <a:t>caucasicus</a:t>
            </a:r>
            <a:r>
              <a:rPr lang="en-US" i="1" dirty="0" smtClean="0"/>
              <a:t> </a:t>
            </a:r>
            <a:r>
              <a:rPr lang="en-US" dirty="0" err="1" smtClean="0"/>
              <a:t>Stev</a:t>
            </a:r>
            <a:r>
              <a:rPr lang="en-US" dirty="0" smtClean="0"/>
              <a:t>. subsp.</a:t>
            </a:r>
            <a:r>
              <a:rPr lang="en-US" i="1" dirty="0" smtClean="0"/>
              <a:t> </a:t>
            </a:r>
            <a:r>
              <a:rPr lang="en-US" i="1" dirty="0" err="1" smtClean="0"/>
              <a:t>venustus</a:t>
            </a:r>
            <a:r>
              <a:rPr lang="en-US" i="1" dirty="0" smtClean="0"/>
              <a:t> </a:t>
            </a:r>
            <a:r>
              <a:rPr lang="en-US" dirty="0" smtClean="0"/>
              <a:t>(</a:t>
            </a:r>
            <a:r>
              <a:rPr lang="en-US" dirty="0" err="1" smtClean="0"/>
              <a:t>Botsch</a:t>
            </a:r>
            <a:r>
              <a:rPr lang="en-US" dirty="0" smtClean="0"/>
              <a:t>.) </a:t>
            </a:r>
            <a:r>
              <a:rPr lang="en-US" dirty="0" err="1" smtClean="0"/>
              <a:t>Grierson</a:t>
            </a:r>
            <a:r>
              <a:rPr lang="en-US" dirty="0" smtClean="0"/>
              <a:t>, 1620-4385 m.</a:t>
            </a:r>
            <a:endParaRPr lang="tr-TR" dirty="0" smtClean="0"/>
          </a:p>
          <a:p>
            <a:pPr hangingPunct="0"/>
            <a:r>
              <a:rPr lang="en-US" i="1" dirty="0" err="1" smtClean="0"/>
              <a:t>Anthemis</a:t>
            </a:r>
            <a:r>
              <a:rPr lang="en-US" i="1" dirty="0" smtClean="0"/>
              <a:t> </a:t>
            </a:r>
            <a:r>
              <a:rPr lang="en-US" i="1" dirty="0" err="1" smtClean="0"/>
              <a:t>cretica</a:t>
            </a:r>
            <a:r>
              <a:rPr lang="en-US" i="1" dirty="0" smtClean="0"/>
              <a:t> </a:t>
            </a:r>
            <a:r>
              <a:rPr lang="en-US" dirty="0" smtClean="0"/>
              <a:t>L.</a:t>
            </a:r>
            <a:r>
              <a:rPr lang="en-US" i="1" dirty="0" smtClean="0"/>
              <a:t> </a:t>
            </a:r>
            <a:r>
              <a:rPr lang="en-US" dirty="0" smtClean="0"/>
              <a:t>subsp.</a:t>
            </a:r>
            <a:r>
              <a:rPr lang="en-US" i="1" dirty="0" smtClean="0"/>
              <a:t> </a:t>
            </a:r>
            <a:r>
              <a:rPr lang="en-US" i="1" dirty="0" err="1" smtClean="0"/>
              <a:t>pontica</a:t>
            </a:r>
            <a:r>
              <a:rPr lang="en-US" i="1" dirty="0" smtClean="0"/>
              <a:t> </a:t>
            </a:r>
            <a:r>
              <a:rPr lang="en-US" dirty="0" smtClean="0"/>
              <a:t>(</a:t>
            </a:r>
            <a:r>
              <a:rPr lang="en-US" dirty="0" err="1" smtClean="0"/>
              <a:t>Willd</a:t>
            </a:r>
            <a:r>
              <a:rPr lang="en-US" dirty="0" smtClean="0"/>
              <a:t>.) </a:t>
            </a:r>
            <a:r>
              <a:rPr lang="en-US" dirty="0" err="1" smtClean="0"/>
              <a:t>Grierson</a:t>
            </a:r>
            <a:r>
              <a:rPr lang="en-US" dirty="0" smtClean="0"/>
              <a:t>, 100-2200 m.</a:t>
            </a:r>
            <a:endParaRPr lang="tr-TR" dirty="0" smtClean="0"/>
          </a:p>
          <a:p>
            <a:pPr hangingPunct="0"/>
            <a:r>
              <a:rPr lang="en-US" i="1" dirty="0" err="1" smtClean="0"/>
              <a:t>Anthemis</a:t>
            </a:r>
            <a:r>
              <a:rPr lang="en-US" i="1" dirty="0" smtClean="0"/>
              <a:t> </a:t>
            </a:r>
            <a:r>
              <a:rPr lang="en-US" i="1" dirty="0" err="1" smtClean="0"/>
              <a:t>cretica</a:t>
            </a:r>
            <a:r>
              <a:rPr lang="en-US" i="1" dirty="0" smtClean="0"/>
              <a:t> L. subsp. </a:t>
            </a:r>
            <a:r>
              <a:rPr lang="en-US" i="1" dirty="0" err="1" smtClean="0"/>
              <a:t>albida</a:t>
            </a:r>
            <a:r>
              <a:rPr lang="en-US" i="1" dirty="0" smtClean="0"/>
              <a:t> </a:t>
            </a:r>
            <a:r>
              <a:rPr lang="en-US" dirty="0" smtClean="0"/>
              <a:t>(</a:t>
            </a:r>
            <a:r>
              <a:rPr lang="en-US" dirty="0" err="1" smtClean="0"/>
              <a:t>Boiss</a:t>
            </a:r>
            <a:r>
              <a:rPr lang="en-US" dirty="0" smtClean="0"/>
              <a:t>.) </a:t>
            </a:r>
            <a:r>
              <a:rPr lang="en-US" dirty="0" err="1" smtClean="0"/>
              <a:t>Grierson</a:t>
            </a:r>
            <a:r>
              <a:rPr lang="en-US" dirty="0" smtClean="0"/>
              <a:t>, 300-3200 m.</a:t>
            </a:r>
            <a:endParaRPr lang="tr-TR" dirty="0" smtClean="0"/>
          </a:p>
          <a:p>
            <a:pPr hangingPunct="0"/>
            <a:r>
              <a:rPr lang="en-US" i="1" dirty="0" err="1" smtClean="0"/>
              <a:t>Centaurea</a:t>
            </a:r>
            <a:r>
              <a:rPr lang="en-US" i="1" dirty="0" smtClean="0"/>
              <a:t> </a:t>
            </a:r>
            <a:r>
              <a:rPr lang="en-US" i="1" dirty="0" err="1" smtClean="0"/>
              <a:t>drabifolia</a:t>
            </a:r>
            <a:r>
              <a:rPr lang="en-US" i="1" dirty="0" smtClean="0"/>
              <a:t> </a:t>
            </a:r>
            <a:r>
              <a:rPr lang="en-US" dirty="0" smtClean="0"/>
              <a:t>Sm. subsp</a:t>
            </a:r>
            <a:r>
              <a:rPr lang="en-US" i="1" dirty="0" smtClean="0"/>
              <a:t>. </a:t>
            </a:r>
            <a:r>
              <a:rPr lang="en-US" i="1" dirty="0" err="1" smtClean="0"/>
              <a:t>detonsa</a:t>
            </a:r>
            <a:r>
              <a:rPr lang="en-US" i="1" dirty="0" smtClean="0"/>
              <a:t> </a:t>
            </a:r>
            <a:r>
              <a:rPr lang="en-US" dirty="0" smtClean="0"/>
              <a:t>(</a:t>
            </a:r>
            <a:r>
              <a:rPr lang="en-US" dirty="0" err="1" smtClean="0"/>
              <a:t>Bornm</a:t>
            </a:r>
            <a:r>
              <a:rPr lang="en-US" dirty="0" smtClean="0"/>
              <a:t>.) </a:t>
            </a:r>
            <a:r>
              <a:rPr lang="en-US" dirty="0" err="1" smtClean="0"/>
              <a:t>Wagenitz</a:t>
            </a:r>
            <a:r>
              <a:rPr lang="en-US" dirty="0" smtClean="0"/>
              <a:t>, 800-1900 m.</a:t>
            </a:r>
            <a:endParaRPr lang="tr-TR" dirty="0" smtClean="0"/>
          </a:p>
          <a:p>
            <a:pPr hangingPunct="0"/>
            <a:r>
              <a:rPr lang="en-US" i="1" dirty="0" err="1" smtClean="0"/>
              <a:t>Vincetoxicum</a:t>
            </a:r>
            <a:r>
              <a:rPr lang="en-US" i="1" dirty="0" smtClean="0"/>
              <a:t> </a:t>
            </a:r>
            <a:r>
              <a:rPr lang="en-US" i="1" dirty="0" err="1" smtClean="0"/>
              <a:t>fuscatum</a:t>
            </a:r>
            <a:r>
              <a:rPr lang="en-US" i="1" dirty="0" smtClean="0"/>
              <a:t> </a:t>
            </a:r>
            <a:r>
              <a:rPr lang="en-US" dirty="0" smtClean="0"/>
              <a:t>(</a:t>
            </a:r>
            <a:r>
              <a:rPr lang="en-US" dirty="0" err="1" smtClean="0"/>
              <a:t>Hornem</a:t>
            </a:r>
            <a:r>
              <a:rPr lang="en-US" dirty="0" smtClean="0"/>
              <a:t>) </a:t>
            </a:r>
            <a:r>
              <a:rPr lang="en-US" dirty="0" err="1" smtClean="0"/>
              <a:t>Reichb</a:t>
            </a:r>
            <a:r>
              <a:rPr lang="en-US" dirty="0" smtClean="0"/>
              <a:t>. subsp.</a:t>
            </a:r>
            <a:r>
              <a:rPr lang="en-US" i="1" dirty="0" smtClean="0"/>
              <a:t> </a:t>
            </a:r>
            <a:r>
              <a:rPr lang="en-US" i="1" dirty="0" err="1" smtClean="0"/>
              <a:t>fuscatum</a:t>
            </a:r>
            <a:r>
              <a:rPr lang="en-US" i="1" dirty="0" smtClean="0"/>
              <a:t>, </a:t>
            </a:r>
            <a:r>
              <a:rPr lang="en-US" dirty="0" smtClean="0"/>
              <a:t>750-2500 m.</a:t>
            </a:r>
            <a:endParaRPr lang="tr-TR" dirty="0" smtClean="0"/>
          </a:p>
          <a:p>
            <a:pPr hangingPunct="0"/>
            <a:r>
              <a:rPr lang="fr-FR" i="1" dirty="0" err="1" smtClean="0"/>
              <a:t>Linaria</a:t>
            </a:r>
            <a:r>
              <a:rPr lang="fr-FR" i="1" dirty="0" smtClean="0"/>
              <a:t> </a:t>
            </a:r>
            <a:r>
              <a:rPr lang="fr-FR" i="1" dirty="0" err="1" smtClean="0"/>
              <a:t>genistifolia</a:t>
            </a:r>
            <a:r>
              <a:rPr lang="fr-FR" i="1" dirty="0" smtClean="0"/>
              <a:t> </a:t>
            </a:r>
            <a:r>
              <a:rPr lang="fr-FR" dirty="0" smtClean="0"/>
              <a:t>(L.) Miller </a:t>
            </a:r>
            <a:r>
              <a:rPr lang="fr-FR" dirty="0" err="1" smtClean="0"/>
              <a:t>subsp</a:t>
            </a:r>
            <a:r>
              <a:rPr lang="fr-FR" dirty="0" smtClean="0"/>
              <a:t>.</a:t>
            </a:r>
            <a:r>
              <a:rPr lang="fr-FR" i="1" dirty="0" smtClean="0"/>
              <a:t> </a:t>
            </a:r>
            <a:r>
              <a:rPr lang="fr-FR" i="1" dirty="0" err="1" smtClean="0"/>
              <a:t>linifolia</a:t>
            </a:r>
            <a:r>
              <a:rPr lang="fr-FR" i="1" dirty="0" smtClean="0"/>
              <a:t> </a:t>
            </a:r>
            <a:r>
              <a:rPr lang="fr-FR" dirty="0" smtClean="0"/>
              <a:t>(</a:t>
            </a:r>
            <a:r>
              <a:rPr lang="fr-FR" dirty="0" err="1" smtClean="0"/>
              <a:t>Boiss</a:t>
            </a:r>
            <a:r>
              <a:rPr lang="fr-FR" dirty="0" smtClean="0"/>
              <a:t>.) Davis, 1400-2700 m.</a:t>
            </a:r>
            <a:endParaRPr lang="tr-TR" dirty="0" smtClean="0"/>
          </a:p>
          <a:p>
            <a:pPr hangingPunct="0"/>
            <a:r>
              <a:rPr lang="fr-FR" i="1" dirty="0" err="1" smtClean="0"/>
              <a:t>Globularia</a:t>
            </a:r>
            <a:r>
              <a:rPr lang="fr-FR" i="1" dirty="0" smtClean="0"/>
              <a:t> </a:t>
            </a:r>
            <a:r>
              <a:rPr lang="fr-FR" i="1" dirty="0" err="1" smtClean="0"/>
              <a:t>trichosantha</a:t>
            </a:r>
            <a:r>
              <a:rPr lang="fr-FR" i="1" dirty="0" smtClean="0"/>
              <a:t> </a:t>
            </a:r>
            <a:r>
              <a:rPr lang="fr-FR" dirty="0" err="1" smtClean="0"/>
              <a:t>Fisch</a:t>
            </a:r>
            <a:r>
              <a:rPr lang="fr-FR" dirty="0" smtClean="0"/>
              <a:t>. &amp; </a:t>
            </a:r>
            <a:r>
              <a:rPr lang="fr-FR" dirty="0" err="1" smtClean="0"/>
              <a:t>Mey</a:t>
            </a:r>
            <a:r>
              <a:rPr lang="fr-FR" dirty="0" smtClean="0"/>
              <a:t>. </a:t>
            </a:r>
            <a:r>
              <a:rPr lang="fr-FR" dirty="0" err="1" smtClean="0"/>
              <a:t>subsp</a:t>
            </a:r>
            <a:r>
              <a:rPr lang="fr-FR" dirty="0" smtClean="0"/>
              <a:t>. </a:t>
            </a:r>
            <a:r>
              <a:rPr lang="fr-FR" i="1" dirty="0" err="1" smtClean="0"/>
              <a:t>trichosantha</a:t>
            </a:r>
            <a:r>
              <a:rPr lang="fr-FR" dirty="0" smtClean="0"/>
              <a:t>, 200-2470 m.</a:t>
            </a:r>
            <a:endParaRPr lang="tr-TR" dirty="0" smtClean="0"/>
          </a:p>
          <a:p>
            <a:pPr hangingPunct="0"/>
            <a:r>
              <a:rPr lang="fr-FR" i="1" dirty="0" err="1" smtClean="0"/>
              <a:t>Marrubium</a:t>
            </a:r>
            <a:r>
              <a:rPr lang="fr-FR" i="1" dirty="0" smtClean="0"/>
              <a:t> </a:t>
            </a:r>
            <a:r>
              <a:rPr lang="fr-FR" i="1" dirty="0" err="1" smtClean="0"/>
              <a:t>astracanicum</a:t>
            </a:r>
            <a:r>
              <a:rPr lang="fr-FR" dirty="0" smtClean="0"/>
              <a:t> Jacq. </a:t>
            </a:r>
            <a:r>
              <a:rPr lang="fr-FR" dirty="0" err="1" smtClean="0"/>
              <a:t>subsp</a:t>
            </a:r>
            <a:r>
              <a:rPr lang="fr-FR" dirty="0" smtClean="0"/>
              <a:t>. </a:t>
            </a:r>
            <a:r>
              <a:rPr lang="fr-FR" i="1" dirty="0" err="1" smtClean="0"/>
              <a:t>astracanicum</a:t>
            </a:r>
            <a:r>
              <a:rPr lang="fr-FR" i="1" dirty="0" smtClean="0"/>
              <a:t>,</a:t>
            </a:r>
            <a:r>
              <a:rPr lang="fr-FR" dirty="0" smtClean="0"/>
              <a:t> 950-3200 m.</a:t>
            </a:r>
            <a:endParaRPr lang="tr-TR" dirty="0" smtClean="0"/>
          </a:p>
          <a:p>
            <a:pPr hangingPunct="0"/>
            <a:r>
              <a:rPr lang="fr-FR" i="1" dirty="0" smtClean="0"/>
              <a:t>Galium </a:t>
            </a:r>
            <a:r>
              <a:rPr lang="fr-FR" i="1" dirty="0" err="1" smtClean="0"/>
              <a:t>floribundum</a:t>
            </a:r>
            <a:r>
              <a:rPr lang="fr-FR" dirty="0" smtClean="0"/>
              <a:t> </a:t>
            </a:r>
            <a:r>
              <a:rPr lang="fr-FR" dirty="0" err="1" smtClean="0"/>
              <a:t>Sm</a:t>
            </a:r>
            <a:r>
              <a:rPr lang="fr-FR" dirty="0" smtClean="0"/>
              <a:t>. </a:t>
            </a:r>
            <a:r>
              <a:rPr lang="fr-FR" dirty="0" err="1" smtClean="0"/>
              <a:t>subsp</a:t>
            </a:r>
            <a:r>
              <a:rPr lang="fr-FR" dirty="0" smtClean="0"/>
              <a:t>. </a:t>
            </a:r>
            <a:r>
              <a:rPr lang="fr-FR" i="1" dirty="0" err="1" smtClean="0"/>
              <a:t>floribundum</a:t>
            </a:r>
            <a:r>
              <a:rPr lang="fr-FR" dirty="0" smtClean="0"/>
              <a:t>, 0-1600 m.</a:t>
            </a:r>
            <a:endParaRPr lang="tr-TR" dirty="0" smtClean="0"/>
          </a:p>
          <a:p>
            <a:pPr hangingPunct="0"/>
            <a:r>
              <a:rPr lang="en-US" i="1" dirty="0" err="1" smtClean="0"/>
              <a:t>Ornithogalum</a:t>
            </a:r>
            <a:r>
              <a:rPr lang="en-US" i="1" dirty="0" smtClean="0"/>
              <a:t> </a:t>
            </a:r>
            <a:r>
              <a:rPr lang="en-US" i="1" dirty="0" err="1" smtClean="0"/>
              <a:t>oligophyllum</a:t>
            </a:r>
            <a:r>
              <a:rPr lang="en-US" dirty="0" smtClean="0"/>
              <a:t> E.D. Clarke, 700-3000 m.</a:t>
            </a:r>
            <a:endParaRPr lang="tr-TR" dirty="0" smtClean="0"/>
          </a:p>
          <a:p>
            <a:pPr hangingPunct="0"/>
            <a:r>
              <a:rPr lang="de-DE" i="1" dirty="0" err="1" smtClean="0"/>
              <a:t>Hordeum</a:t>
            </a:r>
            <a:r>
              <a:rPr lang="de-DE" i="1" dirty="0" smtClean="0"/>
              <a:t> </a:t>
            </a:r>
            <a:r>
              <a:rPr lang="de-DE" i="1" dirty="0" err="1" smtClean="0"/>
              <a:t>bulbosum</a:t>
            </a:r>
            <a:r>
              <a:rPr lang="de-DE" dirty="0" smtClean="0"/>
              <a:t> L., 650-2250 m.</a:t>
            </a:r>
            <a:endParaRPr lang="tr-TR" dirty="0" smtClean="0"/>
          </a:p>
          <a:p>
            <a:pPr hangingPunct="0"/>
            <a:r>
              <a:rPr lang="de-DE" i="1" dirty="0" err="1" smtClean="0"/>
              <a:t>Poa</a:t>
            </a:r>
            <a:r>
              <a:rPr lang="de-DE" i="1" dirty="0" smtClean="0"/>
              <a:t> </a:t>
            </a:r>
            <a:r>
              <a:rPr lang="de-DE" i="1" dirty="0" err="1" smtClean="0"/>
              <a:t>nemoralis</a:t>
            </a:r>
            <a:r>
              <a:rPr lang="de-DE" dirty="0" smtClean="0"/>
              <a:t> L., 650-2550 m.</a:t>
            </a:r>
            <a:endParaRPr lang="tr-TR" dirty="0" smtClean="0"/>
          </a:p>
          <a:p>
            <a:pPr hangingPunct="0"/>
            <a:r>
              <a:rPr lang="en-US" i="1" dirty="0" err="1" smtClean="0"/>
              <a:t>Sesleria</a:t>
            </a:r>
            <a:r>
              <a:rPr lang="en-US" i="1" dirty="0" smtClean="0"/>
              <a:t> alba</a:t>
            </a:r>
            <a:r>
              <a:rPr lang="en-US" dirty="0" smtClean="0"/>
              <a:t> Sm., 50-3125 m.</a:t>
            </a:r>
            <a:endParaRPr lang="tr-TR" dirty="0" smtClean="0"/>
          </a:p>
          <a:p>
            <a:pPr hangingPunct="0"/>
            <a:r>
              <a:rPr lang="en-US" i="1" dirty="0" err="1" smtClean="0"/>
              <a:t>Melica</a:t>
            </a:r>
            <a:r>
              <a:rPr lang="en-US" i="1" dirty="0" smtClean="0"/>
              <a:t> </a:t>
            </a:r>
            <a:r>
              <a:rPr lang="en-US" i="1" dirty="0" err="1" smtClean="0"/>
              <a:t>ciliata</a:t>
            </a:r>
            <a:r>
              <a:rPr lang="en-US" dirty="0" smtClean="0"/>
              <a:t> L. subsp. </a:t>
            </a:r>
            <a:r>
              <a:rPr lang="en-US" i="1" dirty="0" err="1" smtClean="0"/>
              <a:t>ciliata</a:t>
            </a:r>
            <a:r>
              <a:rPr lang="en-US" i="1" dirty="0" smtClean="0"/>
              <a:t>,</a:t>
            </a:r>
            <a:r>
              <a:rPr lang="en-US" dirty="0" smtClean="0"/>
              <a:t> 400-2800 m.</a:t>
            </a:r>
            <a:endParaRPr lang="tr-TR" dirty="0" smtClean="0"/>
          </a:p>
          <a:p>
            <a:pPr hangingPunct="0"/>
            <a:r>
              <a:rPr lang="fr-FR" i="1" dirty="0" err="1" smtClean="0"/>
              <a:t>Chrysopogon</a:t>
            </a:r>
            <a:r>
              <a:rPr lang="fr-FR" i="1" dirty="0" smtClean="0"/>
              <a:t> </a:t>
            </a:r>
            <a:r>
              <a:rPr lang="fr-FR" i="1" dirty="0" err="1" smtClean="0"/>
              <a:t>gryllus</a:t>
            </a:r>
            <a:r>
              <a:rPr lang="fr-FR" dirty="0" smtClean="0"/>
              <a:t> (L.) Trin </a:t>
            </a:r>
            <a:r>
              <a:rPr lang="fr-FR" dirty="0" err="1" smtClean="0"/>
              <a:t>subsp</a:t>
            </a:r>
            <a:r>
              <a:rPr lang="fr-FR" dirty="0" smtClean="0"/>
              <a:t>. </a:t>
            </a:r>
            <a:r>
              <a:rPr lang="fr-FR" i="1" dirty="0" err="1" smtClean="0"/>
              <a:t>gryllus</a:t>
            </a:r>
            <a:r>
              <a:rPr lang="fr-FR" dirty="0" smtClean="0"/>
              <a:t>, 0-1550 m.</a:t>
            </a:r>
            <a:endParaRPr lang="tr-TR" dirty="0" smtClean="0"/>
          </a:p>
          <a:p>
            <a:endParaRPr lang="tr-TR" dirty="0"/>
          </a:p>
        </p:txBody>
      </p:sp>
    </p:spTree>
    <p:extLst>
      <p:ext uri="{BB962C8B-B14F-4D97-AF65-F5344CB8AC3E}">
        <p14:creationId xmlns:p14="http://schemas.microsoft.com/office/powerpoint/2010/main" val="34984022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03512" y="620688"/>
            <a:ext cx="8507288" cy="5976664"/>
          </a:xfrm>
        </p:spPr>
        <p:txBody>
          <a:bodyPr numCol="2">
            <a:normAutofit fontScale="25000" lnSpcReduction="20000"/>
          </a:bodyPr>
          <a:lstStyle/>
          <a:p>
            <a:pPr algn="ctr" hangingPunct="0">
              <a:buNone/>
            </a:pPr>
            <a:r>
              <a:rPr lang="tr-TR" sz="5000" b="1" dirty="0"/>
              <a:t>İr</a:t>
            </a:r>
            <a:r>
              <a:rPr lang="de-DE" sz="5000" b="1" dirty="0">
                <a:solidFill>
                  <a:srgbClr val="7030A0"/>
                </a:solidFill>
              </a:rPr>
              <a:t>an-Turan </a:t>
            </a:r>
            <a:r>
              <a:rPr lang="de-DE" sz="5000" b="1" dirty="0" err="1">
                <a:solidFill>
                  <a:srgbClr val="7030A0"/>
                </a:solidFill>
              </a:rPr>
              <a:t>elementi</a:t>
            </a:r>
            <a:r>
              <a:rPr lang="de-DE" sz="5000" b="1" dirty="0">
                <a:solidFill>
                  <a:srgbClr val="7030A0"/>
                </a:solidFill>
              </a:rPr>
              <a:t> </a:t>
            </a:r>
            <a:r>
              <a:rPr lang="de-DE" sz="5000" b="1" dirty="0" err="1">
                <a:solidFill>
                  <a:srgbClr val="7030A0"/>
                </a:solidFill>
              </a:rPr>
              <a:t>olan</a:t>
            </a:r>
            <a:r>
              <a:rPr lang="de-DE" sz="5000" b="1" dirty="0">
                <a:solidFill>
                  <a:srgbClr val="7030A0"/>
                </a:solidFill>
              </a:rPr>
              <a:t> </a:t>
            </a:r>
            <a:r>
              <a:rPr lang="de-DE" sz="5000" b="1" dirty="0" err="1">
                <a:solidFill>
                  <a:srgbClr val="7030A0"/>
                </a:solidFill>
              </a:rPr>
              <a:t>karakteristik</a:t>
            </a:r>
            <a:r>
              <a:rPr lang="de-DE" sz="5000" b="1" dirty="0">
                <a:solidFill>
                  <a:srgbClr val="7030A0"/>
                </a:solidFill>
              </a:rPr>
              <a:t> </a:t>
            </a:r>
            <a:r>
              <a:rPr lang="de-DE" sz="5000" b="1" dirty="0" err="1">
                <a:solidFill>
                  <a:srgbClr val="7030A0"/>
                </a:solidFill>
              </a:rPr>
              <a:t>bitkiler</a:t>
            </a:r>
            <a:endParaRPr lang="tr-TR" sz="5000" b="1" dirty="0">
              <a:solidFill>
                <a:srgbClr val="7030A0"/>
              </a:solidFill>
            </a:endParaRPr>
          </a:p>
          <a:p>
            <a:pPr hangingPunct="0"/>
            <a:endParaRPr lang="tr-TR" b="1" dirty="0" smtClean="0"/>
          </a:p>
          <a:p>
            <a:pPr hangingPunct="0"/>
            <a:r>
              <a:rPr lang="tr-TR" sz="2500" i="1" dirty="0" err="1"/>
              <a:t>Aethionema</a:t>
            </a:r>
            <a:r>
              <a:rPr lang="tr-TR" sz="2500" i="1" dirty="0"/>
              <a:t> </a:t>
            </a:r>
            <a:r>
              <a:rPr lang="tr-TR" sz="2500" i="1" dirty="0" err="1"/>
              <a:t>armenum</a:t>
            </a:r>
            <a:r>
              <a:rPr lang="tr-TR" sz="2500" dirty="0"/>
              <a:t> </a:t>
            </a:r>
            <a:r>
              <a:rPr lang="tr-TR" sz="2500" dirty="0" err="1"/>
              <a:t>Boiss</a:t>
            </a:r>
            <a:r>
              <a:rPr lang="tr-TR" sz="2500" dirty="0"/>
              <a:t>., 800-1700 m., Iran-Turan elementi</a:t>
            </a:r>
          </a:p>
          <a:p>
            <a:pPr hangingPunct="0"/>
            <a:r>
              <a:rPr lang="tr-TR" sz="2500" i="1" dirty="0" err="1"/>
              <a:t>Dianthus</a:t>
            </a:r>
            <a:r>
              <a:rPr lang="tr-TR" sz="2500" i="1" dirty="0"/>
              <a:t> </a:t>
            </a:r>
            <a:r>
              <a:rPr lang="tr-TR" sz="2500" i="1" dirty="0" err="1"/>
              <a:t>floribundus</a:t>
            </a:r>
            <a:r>
              <a:rPr lang="tr-TR" sz="2500" dirty="0"/>
              <a:t> </a:t>
            </a:r>
            <a:r>
              <a:rPr lang="tr-TR" sz="2500" dirty="0" err="1"/>
              <a:t>Boiss</a:t>
            </a:r>
            <a:r>
              <a:rPr lang="tr-TR" sz="2500" dirty="0"/>
              <a:t>., 1000-2400 m., Iran-Turan elementi</a:t>
            </a:r>
          </a:p>
          <a:p>
            <a:pPr hangingPunct="0"/>
            <a:r>
              <a:rPr lang="tr-TR" sz="2500" i="1" dirty="0"/>
              <a:t>Silene </a:t>
            </a:r>
            <a:r>
              <a:rPr lang="tr-TR" sz="2500" i="1" dirty="0" err="1"/>
              <a:t>chlorifolia</a:t>
            </a:r>
            <a:r>
              <a:rPr lang="tr-TR" sz="2500" dirty="0"/>
              <a:t> </a:t>
            </a:r>
            <a:r>
              <a:rPr lang="tr-TR" sz="2500" dirty="0" err="1"/>
              <a:t>Sm</a:t>
            </a:r>
            <a:r>
              <a:rPr lang="tr-TR" sz="2500" dirty="0"/>
              <a:t>., 850-3100 m., Iran-Turan elementi</a:t>
            </a:r>
          </a:p>
          <a:p>
            <a:pPr hangingPunct="0"/>
            <a:r>
              <a:rPr lang="tr-TR" sz="2500" i="1" dirty="0" err="1"/>
              <a:t>Polygonum</a:t>
            </a:r>
            <a:r>
              <a:rPr lang="tr-TR" sz="2500" i="1" dirty="0"/>
              <a:t> </a:t>
            </a:r>
            <a:r>
              <a:rPr lang="tr-TR" sz="2500" i="1" dirty="0" err="1"/>
              <a:t>setosum</a:t>
            </a:r>
            <a:r>
              <a:rPr lang="tr-TR" sz="2500" i="1" dirty="0"/>
              <a:t> </a:t>
            </a:r>
            <a:r>
              <a:rPr lang="tr-TR" sz="2500" dirty="0" err="1"/>
              <a:t>Jacq</a:t>
            </a:r>
            <a:r>
              <a:rPr lang="tr-TR" sz="2500" dirty="0"/>
              <a:t>., 1300-3500 m., Iran-Turan elementi.	</a:t>
            </a:r>
          </a:p>
          <a:p>
            <a:pPr hangingPunct="0"/>
            <a:r>
              <a:rPr lang="tr-TR" sz="2500" i="1" dirty="0" err="1"/>
              <a:t>Hypericum</a:t>
            </a:r>
            <a:r>
              <a:rPr lang="tr-TR" sz="2500" i="1" dirty="0"/>
              <a:t> </a:t>
            </a:r>
            <a:r>
              <a:rPr lang="tr-TR" sz="2500" i="1" dirty="0" err="1"/>
              <a:t>hyssopifolium</a:t>
            </a:r>
            <a:r>
              <a:rPr lang="tr-TR" sz="2500" dirty="0"/>
              <a:t> </a:t>
            </a:r>
            <a:r>
              <a:rPr lang="tr-TR" sz="2500" dirty="0" err="1"/>
              <a:t>Chaix</a:t>
            </a:r>
            <a:r>
              <a:rPr lang="tr-TR" sz="2500" dirty="0"/>
              <a:t> </a:t>
            </a:r>
            <a:r>
              <a:rPr lang="tr-TR" sz="2500" dirty="0" err="1"/>
              <a:t>subsp</a:t>
            </a:r>
            <a:r>
              <a:rPr lang="tr-TR" sz="2500" dirty="0"/>
              <a:t>. </a:t>
            </a:r>
            <a:r>
              <a:rPr lang="tr-TR" sz="2500" i="1" dirty="0" err="1"/>
              <a:t>elongatum</a:t>
            </a:r>
            <a:r>
              <a:rPr lang="tr-TR" sz="2500" dirty="0"/>
              <a:t> </a:t>
            </a:r>
            <a:r>
              <a:rPr lang="tr-TR" sz="2500" dirty="0" err="1"/>
              <a:t>Ledeb</a:t>
            </a:r>
            <a:r>
              <a:rPr lang="tr-TR" sz="2500" dirty="0"/>
              <a:t>. var. </a:t>
            </a:r>
            <a:r>
              <a:rPr lang="tr-TR" sz="2500" i="1" dirty="0" err="1"/>
              <a:t>elongatum</a:t>
            </a:r>
            <a:r>
              <a:rPr lang="tr-TR" sz="2500" dirty="0"/>
              <a:t>, 900-2900 m., Iran-Turan elementi</a:t>
            </a:r>
          </a:p>
          <a:p>
            <a:pPr hangingPunct="0"/>
            <a:r>
              <a:rPr lang="tr-TR" sz="2500" i="1" dirty="0" err="1"/>
              <a:t>Haplophyllum</a:t>
            </a:r>
            <a:r>
              <a:rPr lang="tr-TR" sz="2500" i="1" dirty="0"/>
              <a:t> </a:t>
            </a:r>
            <a:r>
              <a:rPr lang="tr-TR" sz="2500" i="1" dirty="0" err="1"/>
              <a:t>myrtifolium</a:t>
            </a:r>
            <a:r>
              <a:rPr lang="tr-TR" sz="2500" dirty="0"/>
              <a:t> </a:t>
            </a:r>
            <a:r>
              <a:rPr lang="tr-TR" sz="2500" dirty="0" err="1"/>
              <a:t>Boiss</a:t>
            </a:r>
            <a:r>
              <a:rPr lang="tr-TR" sz="2500" dirty="0"/>
              <a:t>., 750-2150 m., endemik, Iran-Turan elementi. </a:t>
            </a:r>
          </a:p>
          <a:p>
            <a:pPr hangingPunct="0"/>
            <a:r>
              <a:rPr lang="tr-TR" sz="2500" i="1" dirty="0" err="1"/>
              <a:t>Oxytropis</a:t>
            </a:r>
            <a:r>
              <a:rPr lang="tr-TR" sz="2500" i="1" dirty="0"/>
              <a:t> </a:t>
            </a:r>
            <a:r>
              <a:rPr lang="tr-TR" sz="2500" i="1" dirty="0" err="1"/>
              <a:t>persica</a:t>
            </a:r>
            <a:r>
              <a:rPr lang="tr-TR" sz="2500" dirty="0"/>
              <a:t> </a:t>
            </a:r>
            <a:r>
              <a:rPr lang="tr-TR" sz="2500" dirty="0" err="1"/>
              <a:t>Boiss</a:t>
            </a:r>
            <a:r>
              <a:rPr lang="tr-TR" sz="2500" dirty="0"/>
              <a:t>., 2400-3700 m., Iran-Turan elementi</a:t>
            </a:r>
          </a:p>
          <a:p>
            <a:pPr hangingPunct="0"/>
            <a:r>
              <a:rPr lang="tr-TR" sz="2500" i="1" dirty="0" err="1"/>
              <a:t>Onobrychis</a:t>
            </a:r>
            <a:r>
              <a:rPr lang="tr-TR" sz="2500" i="1" dirty="0"/>
              <a:t> </a:t>
            </a:r>
            <a:r>
              <a:rPr lang="tr-TR" sz="2500" i="1" dirty="0" err="1"/>
              <a:t>cornuta</a:t>
            </a:r>
            <a:r>
              <a:rPr lang="tr-TR" sz="2500" dirty="0"/>
              <a:t> (L.) </a:t>
            </a:r>
            <a:r>
              <a:rPr lang="tr-TR" sz="2500" dirty="0" err="1"/>
              <a:t>Desv</a:t>
            </a:r>
            <a:r>
              <a:rPr lang="tr-TR" sz="2500" dirty="0"/>
              <a:t>., 1200-3100 m. Iran-Turan elementi.</a:t>
            </a:r>
          </a:p>
          <a:p>
            <a:pPr hangingPunct="0"/>
            <a:r>
              <a:rPr lang="fr-FR" sz="2500" i="1" dirty="0" err="1"/>
              <a:t>Ebenus</a:t>
            </a:r>
            <a:r>
              <a:rPr lang="fr-FR" sz="2500" i="1" dirty="0"/>
              <a:t> </a:t>
            </a:r>
            <a:r>
              <a:rPr lang="fr-FR" sz="2500" i="1" dirty="0" err="1"/>
              <a:t>laguroides</a:t>
            </a:r>
            <a:r>
              <a:rPr lang="fr-FR" sz="2500" dirty="0"/>
              <a:t> </a:t>
            </a:r>
            <a:r>
              <a:rPr lang="fr-FR" sz="2500" dirty="0" err="1"/>
              <a:t>Boiss</a:t>
            </a:r>
            <a:r>
              <a:rPr lang="fr-FR" sz="2500" dirty="0"/>
              <a:t>. var</a:t>
            </a:r>
            <a:r>
              <a:rPr lang="fr-FR" sz="2500" i="1" dirty="0"/>
              <a:t>. </a:t>
            </a:r>
            <a:r>
              <a:rPr lang="fr-FR" sz="2500" i="1" dirty="0" err="1"/>
              <a:t>laguroides</a:t>
            </a:r>
            <a:r>
              <a:rPr lang="fr-FR" sz="2500" dirty="0"/>
              <a:t>, 1100-2700 m. Iran-</a:t>
            </a:r>
            <a:r>
              <a:rPr lang="fr-FR" sz="2500" dirty="0" err="1"/>
              <a:t>Turan</a:t>
            </a:r>
            <a:r>
              <a:rPr lang="fr-FR" sz="2500" dirty="0"/>
              <a:t> </a:t>
            </a:r>
            <a:r>
              <a:rPr lang="fr-FR" sz="2500" dirty="0" err="1"/>
              <a:t>elementi</a:t>
            </a:r>
            <a:r>
              <a:rPr lang="fr-FR" sz="2500" dirty="0"/>
              <a:t>.</a:t>
            </a:r>
            <a:endParaRPr lang="tr-TR" sz="2500" dirty="0"/>
          </a:p>
          <a:p>
            <a:pPr hangingPunct="0"/>
            <a:r>
              <a:rPr lang="fr-FR" sz="2500" i="1" dirty="0" err="1"/>
              <a:t>Prangos</a:t>
            </a:r>
            <a:r>
              <a:rPr lang="fr-FR" sz="2500" i="1" dirty="0"/>
              <a:t> </a:t>
            </a:r>
            <a:r>
              <a:rPr lang="fr-FR" sz="2500" i="1" dirty="0" err="1"/>
              <a:t>pabularia</a:t>
            </a:r>
            <a:r>
              <a:rPr lang="fr-FR" sz="2500" dirty="0"/>
              <a:t> </a:t>
            </a:r>
            <a:r>
              <a:rPr lang="fr-FR" sz="2500" dirty="0" err="1"/>
              <a:t>Lindl</a:t>
            </a:r>
            <a:r>
              <a:rPr lang="fr-FR" sz="2500" dirty="0"/>
              <a:t>., 780-3000 m., Iran-</a:t>
            </a:r>
            <a:r>
              <a:rPr lang="fr-FR" sz="2500" dirty="0" err="1"/>
              <a:t>Turan</a:t>
            </a:r>
            <a:r>
              <a:rPr lang="fr-FR" sz="2500" dirty="0"/>
              <a:t> </a:t>
            </a:r>
            <a:r>
              <a:rPr lang="fr-FR" sz="2500" dirty="0" err="1"/>
              <a:t>elementi</a:t>
            </a:r>
            <a:r>
              <a:rPr lang="fr-FR" sz="2500" dirty="0"/>
              <a:t>.</a:t>
            </a:r>
            <a:endParaRPr lang="tr-TR" sz="2500" dirty="0"/>
          </a:p>
          <a:p>
            <a:pPr hangingPunct="0"/>
            <a:r>
              <a:rPr lang="fr-FR" sz="2500" i="1" dirty="0" err="1"/>
              <a:t>Prangos</a:t>
            </a:r>
            <a:r>
              <a:rPr lang="fr-FR" sz="2500" i="1" dirty="0"/>
              <a:t> </a:t>
            </a:r>
            <a:r>
              <a:rPr lang="fr-FR" sz="2500" i="1" dirty="0" err="1"/>
              <a:t>melicarpoides</a:t>
            </a:r>
            <a:r>
              <a:rPr lang="fr-FR" sz="2500" dirty="0"/>
              <a:t> </a:t>
            </a:r>
            <a:r>
              <a:rPr lang="fr-FR" sz="2500" dirty="0" err="1"/>
              <a:t>Boiss</a:t>
            </a:r>
            <a:r>
              <a:rPr lang="fr-FR" sz="2500" dirty="0"/>
              <a:t>. var. </a:t>
            </a:r>
            <a:r>
              <a:rPr lang="fr-FR" sz="2500" i="1" dirty="0" err="1"/>
              <a:t>meliocarpoides</a:t>
            </a:r>
            <a:r>
              <a:rPr lang="fr-FR" sz="2500" dirty="0"/>
              <a:t>, 850-2000 m., </a:t>
            </a:r>
            <a:endParaRPr lang="tr-TR" sz="2500" dirty="0"/>
          </a:p>
          <a:p>
            <a:pPr hangingPunct="0"/>
            <a:r>
              <a:rPr lang="fr-FR" sz="2500" dirty="0" err="1"/>
              <a:t>Endemik</a:t>
            </a:r>
            <a:r>
              <a:rPr lang="fr-FR" sz="2500" dirty="0"/>
              <a:t>, Iran-</a:t>
            </a:r>
            <a:r>
              <a:rPr lang="fr-FR" sz="2500" dirty="0" err="1"/>
              <a:t>Turan</a:t>
            </a:r>
            <a:r>
              <a:rPr lang="fr-FR" sz="2500" dirty="0"/>
              <a:t> </a:t>
            </a:r>
            <a:r>
              <a:rPr lang="fr-FR" sz="2500" dirty="0" err="1"/>
              <a:t>elementi</a:t>
            </a:r>
            <a:r>
              <a:rPr lang="fr-FR" sz="2500" dirty="0"/>
              <a:t>.</a:t>
            </a:r>
            <a:endParaRPr lang="tr-TR" sz="2500" dirty="0"/>
          </a:p>
          <a:p>
            <a:pPr hangingPunct="0"/>
            <a:r>
              <a:rPr lang="fr-FR" sz="2500" i="1" dirty="0" err="1"/>
              <a:t>Ferula</a:t>
            </a:r>
            <a:r>
              <a:rPr lang="fr-FR" sz="2500" i="1" dirty="0"/>
              <a:t> </a:t>
            </a:r>
            <a:r>
              <a:rPr lang="fr-FR" sz="2500" i="1" dirty="0" err="1"/>
              <a:t>rigidula</a:t>
            </a:r>
            <a:r>
              <a:rPr lang="fr-FR" sz="2500" dirty="0"/>
              <a:t> DC., 850-2370 m., Iran-</a:t>
            </a:r>
            <a:r>
              <a:rPr lang="fr-FR" sz="2500" dirty="0" err="1"/>
              <a:t>Turan</a:t>
            </a:r>
            <a:r>
              <a:rPr lang="fr-FR" sz="2500" dirty="0"/>
              <a:t> </a:t>
            </a:r>
            <a:r>
              <a:rPr lang="fr-FR" sz="2500" dirty="0" err="1"/>
              <a:t>elementi</a:t>
            </a:r>
            <a:r>
              <a:rPr lang="fr-FR" sz="2500" dirty="0"/>
              <a:t>.</a:t>
            </a:r>
            <a:endParaRPr lang="tr-TR" sz="2500" dirty="0"/>
          </a:p>
          <a:p>
            <a:pPr hangingPunct="0"/>
            <a:r>
              <a:rPr lang="fr-FR" sz="2500" i="1" dirty="0" err="1"/>
              <a:t>Centranthus</a:t>
            </a:r>
            <a:r>
              <a:rPr lang="fr-FR" sz="2500" i="1" dirty="0"/>
              <a:t> </a:t>
            </a:r>
            <a:r>
              <a:rPr lang="fr-FR" sz="2500" i="1" dirty="0" err="1"/>
              <a:t>longiflorus</a:t>
            </a:r>
            <a:r>
              <a:rPr lang="fr-FR" sz="2500" dirty="0"/>
              <a:t> </a:t>
            </a:r>
            <a:r>
              <a:rPr lang="fr-FR" sz="2500" dirty="0" err="1"/>
              <a:t>Stev</a:t>
            </a:r>
            <a:r>
              <a:rPr lang="fr-FR" sz="2500" dirty="0"/>
              <a:t>. </a:t>
            </a:r>
            <a:r>
              <a:rPr lang="fr-FR" sz="2500" dirty="0" err="1"/>
              <a:t>subsp</a:t>
            </a:r>
            <a:r>
              <a:rPr lang="fr-FR" sz="2500" dirty="0"/>
              <a:t>. </a:t>
            </a:r>
            <a:r>
              <a:rPr lang="fr-FR" sz="2500" i="1" dirty="0" err="1"/>
              <a:t>longiflorus</a:t>
            </a:r>
            <a:r>
              <a:rPr lang="fr-FR" sz="2500" dirty="0"/>
              <a:t>, 0-2300 m., Iran-</a:t>
            </a:r>
            <a:r>
              <a:rPr lang="fr-FR" sz="2500" dirty="0" err="1"/>
              <a:t>Turan</a:t>
            </a:r>
            <a:r>
              <a:rPr lang="fr-FR" sz="2500" dirty="0"/>
              <a:t> </a:t>
            </a:r>
            <a:r>
              <a:rPr lang="fr-FR" sz="2500" dirty="0" err="1"/>
              <a:t>elementi</a:t>
            </a:r>
            <a:r>
              <a:rPr lang="fr-FR" sz="2500" dirty="0"/>
              <a:t>.</a:t>
            </a:r>
            <a:endParaRPr lang="tr-TR" sz="2500" dirty="0"/>
          </a:p>
          <a:p>
            <a:pPr hangingPunct="0"/>
            <a:r>
              <a:rPr lang="fr-FR" sz="2500" i="1" dirty="0" err="1"/>
              <a:t>Centaurea</a:t>
            </a:r>
            <a:r>
              <a:rPr lang="fr-FR" sz="2500" i="1" dirty="0"/>
              <a:t> </a:t>
            </a:r>
            <a:r>
              <a:rPr lang="fr-FR" sz="2500" i="1" dirty="0" err="1"/>
              <a:t>polypodiifolia</a:t>
            </a:r>
            <a:r>
              <a:rPr lang="fr-FR" sz="2500" dirty="0"/>
              <a:t> </a:t>
            </a:r>
            <a:r>
              <a:rPr lang="fr-FR" sz="2500" dirty="0" err="1"/>
              <a:t>Boiss</a:t>
            </a:r>
            <a:r>
              <a:rPr lang="fr-FR" sz="2500" dirty="0"/>
              <a:t>. var. </a:t>
            </a:r>
            <a:r>
              <a:rPr lang="fr-FR" sz="2500" i="1" dirty="0" err="1"/>
              <a:t>polypodiifolia</a:t>
            </a:r>
            <a:r>
              <a:rPr lang="fr-FR" sz="2500" i="1" dirty="0"/>
              <a:t>,</a:t>
            </a:r>
            <a:r>
              <a:rPr lang="fr-FR" sz="2500" dirty="0"/>
              <a:t> 800-2500 m., Iran-</a:t>
            </a:r>
            <a:r>
              <a:rPr lang="fr-FR" sz="2500" dirty="0" err="1"/>
              <a:t>Turan</a:t>
            </a:r>
            <a:r>
              <a:rPr lang="fr-FR" sz="2500" dirty="0"/>
              <a:t> </a:t>
            </a:r>
            <a:r>
              <a:rPr lang="fr-FR" sz="2500" dirty="0" err="1"/>
              <a:t>elementi</a:t>
            </a:r>
            <a:r>
              <a:rPr lang="fr-FR" sz="2500" dirty="0"/>
              <a:t>.</a:t>
            </a:r>
            <a:endParaRPr lang="tr-TR" sz="2500" dirty="0"/>
          </a:p>
          <a:p>
            <a:pPr hangingPunct="0"/>
            <a:r>
              <a:rPr lang="fr-FR" sz="2500" i="1" dirty="0" err="1"/>
              <a:t>Echinops</a:t>
            </a:r>
            <a:r>
              <a:rPr lang="fr-FR" sz="2500" i="1" dirty="0"/>
              <a:t> </a:t>
            </a:r>
            <a:r>
              <a:rPr lang="fr-FR" sz="2500" i="1" dirty="0" err="1"/>
              <a:t>orientalis</a:t>
            </a:r>
            <a:r>
              <a:rPr lang="fr-FR" sz="2500" dirty="0"/>
              <a:t> </a:t>
            </a:r>
            <a:r>
              <a:rPr lang="fr-FR" sz="2500" dirty="0" err="1"/>
              <a:t>Trautv</a:t>
            </a:r>
            <a:r>
              <a:rPr lang="fr-FR" sz="2500" dirty="0"/>
              <a:t>., 0-1980 m., Iran-</a:t>
            </a:r>
            <a:r>
              <a:rPr lang="fr-FR" sz="2500" dirty="0" err="1"/>
              <a:t>Turan</a:t>
            </a:r>
            <a:r>
              <a:rPr lang="fr-FR" sz="2500" dirty="0"/>
              <a:t> </a:t>
            </a:r>
            <a:r>
              <a:rPr lang="fr-FR" sz="2500" dirty="0" err="1"/>
              <a:t>elementi</a:t>
            </a:r>
            <a:r>
              <a:rPr lang="fr-FR" sz="2500" dirty="0"/>
              <a:t>.</a:t>
            </a:r>
            <a:endParaRPr lang="tr-TR" sz="2500" dirty="0"/>
          </a:p>
          <a:p>
            <a:pPr hangingPunct="0"/>
            <a:r>
              <a:rPr lang="fr-FR" sz="2500" i="1" dirty="0" err="1"/>
              <a:t>Scariola</a:t>
            </a:r>
            <a:r>
              <a:rPr lang="fr-FR" sz="2500" i="1" dirty="0"/>
              <a:t> </a:t>
            </a:r>
            <a:r>
              <a:rPr lang="fr-FR" sz="2500" i="1" dirty="0" err="1"/>
              <a:t>orientalis</a:t>
            </a:r>
            <a:r>
              <a:rPr lang="fr-FR" sz="2500" dirty="0"/>
              <a:t> (</a:t>
            </a:r>
            <a:r>
              <a:rPr lang="fr-FR" sz="2500" dirty="0" err="1"/>
              <a:t>Boiss</a:t>
            </a:r>
            <a:r>
              <a:rPr lang="fr-FR" sz="2500" dirty="0"/>
              <a:t>.) </a:t>
            </a:r>
            <a:r>
              <a:rPr lang="fr-FR" sz="2500" dirty="0" err="1"/>
              <a:t>Sojak</a:t>
            </a:r>
            <a:r>
              <a:rPr lang="fr-FR" sz="2500" dirty="0"/>
              <a:t>, 800-2700 m., Iran-</a:t>
            </a:r>
            <a:r>
              <a:rPr lang="fr-FR" sz="2500" dirty="0" err="1"/>
              <a:t>Turan</a:t>
            </a:r>
            <a:r>
              <a:rPr lang="fr-FR" sz="2500" dirty="0"/>
              <a:t> </a:t>
            </a:r>
            <a:r>
              <a:rPr lang="fr-FR" sz="2500" dirty="0" err="1"/>
              <a:t>elementi</a:t>
            </a:r>
            <a:r>
              <a:rPr lang="fr-FR" sz="2500" dirty="0"/>
              <a:t>.</a:t>
            </a:r>
            <a:endParaRPr lang="tr-TR" sz="2500" dirty="0"/>
          </a:p>
          <a:p>
            <a:pPr hangingPunct="0"/>
            <a:r>
              <a:rPr lang="fr-FR" sz="2500" i="1" dirty="0" err="1"/>
              <a:t>Campanula</a:t>
            </a:r>
            <a:r>
              <a:rPr lang="fr-FR" sz="2500" i="1" dirty="0"/>
              <a:t> </a:t>
            </a:r>
            <a:r>
              <a:rPr lang="fr-FR" sz="2500" i="1" dirty="0" err="1"/>
              <a:t>stricta</a:t>
            </a:r>
            <a:r>
              <a:rPr lang="fr-FR" sz="2500" dirty="0"/>
              <a:t> L. var. </a:t>
            </a:r>
            <a:r>
              <a:rPr lang="fr-FR" sz="2500" i="1" dirty="0" err="1"/>
              <a:t>stricta</a:t>
            </a:r>
            <a:r>
              <a:rPr lang="fr-FR" sz="2500" dirty="0"/>
              <a:t>, 1200-3050 m., Iran-</a:t>
            </a:r>
            <a:r>
              <a:rPr lang="fr-FR" sz="2500" dirty="0" err="1"/>
              <a:t>Turan</a:t>
            </a:r>
            <a:r>
              <a:rPr lang="fr-FR" sz="2500" dirty="0"/>
              <a:t> </a:t>
            </a:r>
            <a:r>
              <a:rPr lang="fr-FR" sz="2500" dirty="0" err="1"/>
              <a:t>elementi</a:t>
            </a:r>
            <a:r>
              <a:rPr lang="fr-FR" sz="2500" dirty="0"/>
              <a:t>.</a:t>
            </a:r>
            <a:endParaRPr lang="tr-TR" sz="2500" dirty="0"/>
          </a:p>
          <a:p>
            <a:pPr hangingPunct="0"/>
            <a:endParaRPr lang="tr-TR" sz="2500" i="1" dirty="0"/>
          </a:p>
          <a:p>
            <a:pPr hangingPunct="0"/>
            <a:endParaRPr lang="tr-TR" sz="2500" i="1" dirty="0"/>
          </a:p>
          <a:p>
            <a:pPr hangingPunct="0"/>
            <a:endParaRPr lang="tr-TR" sz="2500" i="1" dirty="0"/>
          </a:p>
          <a:p>
            <a:pPr hangingPunct="0"/>
            <a:endParaRPr lang="tr-TR" sz="2500" i="1" dirty="0"/>
          </a:p>
          <a:p>
            <a:pPr hangingPunct="0"/>
            <a:endParaRPr lang="tr-TR" sz="2500" i="1" dirty="0"/>
          </a:p>
          <a:p>
            <a:pPr hangingPunct="0"/>
            <a:endParaRPr lang="tr-TR" sz="2500" i="1" dirty="0"/>
          </a:p>
          <a:p>
            <a:pPr hangingPunct="0"/>
            <a:endParaRPr lang="tr-TR" sz="2500" i="1" dirty="0"/>
          </a:p>
          <a:p>
            <a:pPr hangingPunct="0"/>
            <a:endParaRPr lang="tr-TR" sz="2500" i="1" dirty="0"/>
          </a:p>
          <a:p>
            <a:pPr hangingPunct="0"/>
            <a:endParaRPr lang="tr-TR" sz="2500" i="1" dirty="0"/>
          </a:p>
          <a:p>
            <a:pPr hangingPunct="0"/>
            <a:r>
              <a:rPr lang="fr-FR" sz="2500" i="1" dirty="0" err="1"/>
              <a:t>Onosma</a:t>
            </a:r>
            <a:r>
              <a:rPr lang="fr-FR" sz="2500" i="1" dirty="0"/>
              <a:t> </a:t>
            </a:r>
            <a:r>
              <a:rPr lang="fr-FR" sz="2500" i="1" dirty="0" err="1"/>
              <a:t>sericeum</a:t>
            </a:r>
            <a:r>
              <a:rPr lang="fr-FR" sz="2500" dirty="0"/>
              <a:t> </a:t>
            </a:r>
            <a:r>
              <a:rPr lang="fr-FR" sz="2500" dirty="0" err="1"/>
              <a:t>Willd</a:t>
            </a:r>
            <a:r>
              <a:rPr lang="fr-FR" sz="2500" dirty="0"/>
              <a:t>., 400-2290 m., Iran-</a:t>
            </a:r>
            <a:r>
              <a:rPr lang="fr-FR" sz="2500" dirty="0" err="1"/>
              <a:t>Turan</a:t>
            </a:r>
            <a:r>
              <a:rPr lang="fr-FR" sz="2500" dirty="0"/>
              <a:t> </a:t>
            </a:r>
            <a:r>
              <a:rPr lang="fr-FR" sz="2500" dirty="0" err="1"/>
              <a:t>elementi</a:t>
            </a:r>
            <a:r>
              <a:rPr lang="fr-FR" sz="2500" dirty="0"/>
              <a:t>.</a:t>
            </a:r>
            <a:endParaRPr lang="tr-TR" sz="2500" i="1" dirty="0"/>
          </a:p>
          <a:p>
            <a:pPr hangingPunct="0"/>
            <a:r>
              <a:rPr lang="fr-FR" sz="2500" i="1" dirty="0" err="1"/>
              <a:t>Alkanna</a:t>
            </a:r>
            <a:r>
              <a:rPr lang="fr-FR" sz="2500" i="1" dirty="0"/>
              <a:t> </a:t>
            </a:r>
            <a:r>
              <a:rPr lang="fr-FR" sz="2500" i="1" dirty="0" err="1"/>
              <a:t>orientalis</a:t>
            </a:r>
            <a:r>
              <a:rPr lang="fr-FR" sz="2500" dirty="0"/>
              <a:t> (L.) </a:t>
            </a:r>
            <a:r>
              <a:rPr lang="fr-FR" sz="2500" dirty="0" err="1"/>
              <a:t>Boiss</a:t>
            </a:r>
            <a:r>
              <a:rPr lang="fr-FR" sz="2500" dirty="0"/>
              <a:t>.) var. </a:t>
            </a:r>
            <a:r>
              <a:rPr lang="fr-FR" sz="2500" i="1" dirty="0" err="1"/>
              <a:t>orientalis</a:t>
            </a:r>
            <a:r>
              <a:rPr lang="fr-FR" sz="2500" dirty="0"/>
              <a:t>, 0-2450 m., Iran-</a:t>
            </a:r>
            <a:r>
              <a:rPr lang="fr-FR" sz="2500" dirty="0" err="1"/>
              <a:t>Turan</a:t>
            </a:r>
            <a:r>
              <a:rPr lang="fr-FR" sz="2500" dirty="0"/>
              <a:t> </a:t>
            </a:r>
            <a:r>
              <a:rPr lang="fr-FR" sz="2500" dirty="0" err="1"/>
              <a:t>elementi</a:t>
            </a:r>
            <a:r>
              <a:rPr lang="fr-FR" sz="2500" dirty="0"/>
              <a:t>.</a:t>
            </a:r>
            <a:endParaRPr lang="tr-TR" sz="2500" dirty="0"/>
          </a:p>
          <a:p>
            <a:pPr hangingPunct="0"/>
            <a:r>
              <a:rPr lang="fr-FR" sz="2500" i="1" dirty="0" err="1"/>
              <a:t>Linaria</a:t>
            </a:r>
            <a:r>
              <a:rPr lang="fr-FR" sz="2500" i="1" dirty="0"/>
              <a:t> </a:t>
            </a:r>
            <a:r>
              <a:rPr lang="fr-FR" sz="2500" i="1" dirty="0" err="1"/>
              <a:t>grandiflora</a:t>
            </a:r>
            <a:r>
              <a:rPr lang="fr-FR" sz="2500" dirty="0"/>
              <a:t> </a:t>
            </a:r>
            <a:r>
              <a:rPr lang="fr-FR" sz="2500" dirty="0" err="1"/>
              <a:t>Desf</a:t>
            </a:r>
            <a:r>
              <a:rPr lang="fr-FR" sz="2500" dirty="0"/>
              <a:t>., 730-2250 m., Iran-</a:t>
            </a:r>
            <a:r>
              <a:rPr lang="fr-FR" sz="2500" dirty="0" err="1"/>
              <a:t>Turan</a:t>
            </a:r>
            <a:r>
              <a:rPr lang="fr-FR" sz="2500" dirty="0"/>
              <a:t> </a:t>
            </a:r>
            <a:r>
              <a:rPr lang="fr-FR" sz="2500" dirty="0" err="1"/>
              <a:t>elementi</a:t>
            </a:r>
            <a:r>
              <a:rPr lang="fr-FR" sz="2500" dirty="0"/>
              <a:t>.</a:t>
            </a:r>
            <a:endParaRPr lang="tr-TR" sz="2500" dirty="0"/>
          </a:p>
          <a:p>
            <a:pPr hangingPunct="0"/>
            <a:r>
              <a:rPr lang="fr-FR" sz="2500" i="1" dirty="0" err="1"/>
              <a:t>Lamium</a:t>
            </a:r>
            <a:r>
              <a:rPr lang="fr-FR" sz="2500" i="1" dirty="0"/>
              <a:t> </a:t>
            </a:r>
            <a:r>
              <a:rPr lang="fr-FR" sz="2500" i="1" dirty="0" err="1"/>
              <a:t>macrodon</a:t>
            </a:r>
            <a:r>
              <a:rPr lang="fr-FR" sz="2500" dirty="0"/>
              <a:t> </a:t>
            </a:r>
            <a:r>
              <a:rPr lang="fr-FR" sz="2500" dirty="0" err="1"/>
              <a:t>Boiss</a:t>
            </a:r>
            <a:r>
              <a:rPr lang="fr-FR" sz="2500" dirty="0"/>
              <a:t>. &amp; Hu&amp;., 370-2300 m., Iran-</a:t>
            </a:r>
            <a:r>
              <a:rPr lang="fr-FR" sz="2500" dirty="0" err="1"/>
              <a:t>Turan</a:t>
            </a:r>
            <a:r>
              <a:rPr lang="fr-FR" sz="2500" dirty="0"/>
              <a:t> </a:t>
            </a:r>
            <a:r>
              <a:rPr lang="fr-FR" sz="2500" dirty="0" err="1"/>
              <a:t>elementi</a:t>
            </a:r>
            <a:r>
              <a:rPr lang="fr-FR" sz="2500" dirty="0"/>
              <a:t>.</a:t>
            </a:r>
            <a:endParaRPr lang="tr-TR" sz="2500" dirty="0"/>
          </a:p>
          <a:p>
            <a:pPr hangingPunct="0"/>
            <a:r>
              <a:rPr lang="fr-FR" sz="2500" i="1" dirty="0" err="1"/>
              <a:t>Stachys</a:t>
            </a:r>
            <a:r>
              <a:rPr lang="fr-FR" sz="2500" i="1" dirty="0"/>
              <a:t> </a:t>
            </a:r>
            <a:r>
              <a:rPr lang="fr-FR" sz="2500" i="1" dirty="0" err="1"/>
              <a:t>lavandulifolia</a:t>
            </a:r>
            <a:r>
              <a:rPr lang="fr-FR" sz="2500" dirty="0"/>
              <a:t> </a:t>
            </a:r>
            <a:r>
              <a:rPr lang="fr-FR" sz="2500" dirty="0" err="1"/>
              <a:t>Vahl</a:t>
            </a:r>
            <a:r>
              <a:rPr lang="fr-FR" sz="2500" dirty="0"/>
              <a:t>. var. </a:t>
            </a:r>
            <a:r>
              <a:rPr lang="fr-FR" sz="2500" i="1" dirty="0" err="1"/>
              <a:t>lavandulifolia</a:t>
            </a:r>
            <a:r>
              <a:rPr lang="fr-FR" sz="2500" dirty="0"/>
              <a:t>, 1000-3600 m., Iran-</a:t>
            </a:r>
            <a:r>
              <a:rPr lang="fr-FR" sz="2500" dirty="0" err="1"/>
              <a:t>Turan</a:t>
            </a:r>
            <a:r>
              <a:rPr lang="fr-FR" sz="2500" dirty="0"/>
              <a:t> </a:t>
            </a:r>
            <a:r>
              <a:rPr lang="fr-FR" sz="2500" dirty="0" err="1"/>
              <a:t>elementi</a:t>
            </a:r>
            <a:r>
              <a:rPr lang="fr-FR" sz="2500" dirty="0"/>
              <a:t>.</a:t>
            </a:r>
            <a:endParaRPr lang="tr-TR" sz="2500" dirty="0"/>
          </a:p>
          <a:p>
            <a:pPr hangingPunct="0"/>
            <a:r>
              <a:rPr lang="fr-FR" sz="2500" i="1" dirty="0" err="1"/>
              <a:t>Stachys</a:t>
            </a:r>
            <a:r>
              <a:rPr lang="fr-FR" sz="2500" i="1" dirty="0"/>
              <a:t> </a:t>
            </a:r>
            <a:r>
              <a:rPr lang="fr-FR" sz="2500" i="1" dirty="0" err="1"/>
              <a:t>iberica</a:t>
            </a:r>
            <a:r>
              <a:rPr lang="fr-FR" sz="2500" dirty="0"/>
              <a:t> </a:t>
            </a:r>
            <a:r>
              <a:rPr lang="fr-FR" sz="2500" dirty="0" err="1"/>
              <a:t>Bieb</a:t>
            </a:r>
            <a:r>
              <a:rPr lang="fr-FR" sz="2500" dirty="0"/>
              <a:t>. </a:t>
            </a:r>
            <a:r>
              <a:rPr lang="fr-FR" sz="2500" dirty="0" err="1"/>
              <a:t>subsp</a:t>
            </a:r>
            <a:r>
              <a:rPr lang="fr-FR" sz="2500" dirty="0"/>
              <a:t>. </a:t>
            </a:r>
            <a:r>
              <a:rPr lang="fr-FR" sz="2500" i="1" dirty="0" err="1"/>
              <a:t>stenostachya</a:t>
            </a:r>
            <a:r>
              <a:rPr lang="fr-FR" sz="2500" dirty="0"/>
              <a:t> (</a:t>
            </a:r>
            <a:r>
              <a:rPr lang="fr-FR" sz="2500" dirty="0" err="1"/>
              <a:t>Boiss</a:t>
            </a:r>
            <a:r>
              <a:rPr lang="fr-FR" sz="2500" dirty="0"/>
              <a:t>.) </a:t>
            </a:r>
            <a:r>
              <a:rPr lang="fr-FR" sz="2500" dirty="0" err="1"/>
              <a:t>Rech</a:t>
            </a:r>
            <a:r>
              <a:rPr lang="fr-FR" sz="2500" dirty="0"/>
              <a:t>., </a:t>
            </a:r>
            <a:endParaRPr lang="tr-TR" sz="2500" dirty="0"/>
          </a:p>
          <a:p>
            <a:pPr hangingPunct="0"/>
            <a:r>
              <a:rPr lang="fr-FR" sz="2500" dirty="0"/>
              <a:t>450-1900 m., Iran-</a:t>
            </a:r>
            <a:r>
              <a:rPr lang="fr-FR" sz="2500" dirty="0" err="1"/>
              <a:t>Turan</a:t>
            </a:r>
            <a:r>
              <a:rPr lang="fr-FR" sz="2500" dirty="0"/>
              <a:t> </a:t>
            </a:r>
            <a:r>
              <a:rPr lang="fr-FR" sz="2500" dirty="0" err="1"/>
              <a:t>elementi</a:t>
            </a:r>
            <a:r>
              <a:rPr lang="fr-FR" sz="2500" dirty="0"/>
              <a:t>.</a:t>
            </a:r>
            <a:endParaRPr lang="tr-TR" sz="2500" dirty="0"/>
          </a:p>
          <a:p>
            <a:pPr hangingPunct="0"/>
            <a:r>
              <a:rPr lang="fr-FR" sz="2500" i="1" dirty="0"/>
              <a:t>Nepeta </a:t>
            </a:r>
            <a:r>
              <a:rPr lang="fr-FR" sz="2500" i="1" dirty="0" err="1"/>
              <a:t>racemosa</a:t>
            </a:r>
            <a:r>
              <a:rPr lang="fr-FR" sz="2500" dirty="0"/>
              <a:t> </a:t>
            </a:r>
            <a:r>
              <a:rPr lang="fr-FR" sz="2500" dirty="0" err="1"/>
              <a:t>lam</a:t>
            </a:r>
            <a:r>
              <a:rPr lang="fr-FR" sz="2500" dirty="0"/>
              <a:t>., 1500-2800 m., Iran-</a:t>
            </a:r>
            <a:r>
              <a:rPr lang="fr-FR" sz="2500" dirty="0" err="1"/>
              <a:t>Turan</a:t>
            </a:r>
            <a:r>
              <a:rPr lang="fr-FR" sz="2500" dirty="0"/>
              <a:t> </a:t>
            </a:r>
            <a:r>
              <a:rPr lang="fr-FR" sz="2500" dirty="0" err="1"/>
              <a:t>elementi</a:t>
            </a:r>
            <a:r>
              <a:rPr lang="fr-FR" sz="2500" dirty="0"/>
              <a:t>.</a:t>
            </a:r>
            <a:endParaRPr lang="tr-TR" sz="2500" dirty="0"/>
          </a:p>
          <a:p>
            <a:pPr hangingPunct="0"/>
            <a:r>
              <a:rPr lang="fr-FR" sz="2500" i="1" dirty="0"/>
              <a:t>Nepeta fissa</a:t>
            </a:r>
            <a:r>
              <a:rPr lang="fr-FR" sz="2500" dirty="0"/>
              <a:t> </a:t>
            </a:r>
            <a:r>
              <a:rPr lang="fr-FR" sz="2500" dirty="0" err="1"/>
              <a:t>C.A.Meyer</a:t>
            </a:r>
            <a:r>
              <a:rPr lang="fr-FR" sz="2500" dirty="0"/>
              <a:t>, 540-1950 m., Iran-</a:t>
            </a:r>
            <a:r>
              <a:rPr lang="fr-FR" sz="2500" dirty="0" err="1"/>
              <a:t>Turan</a:t>
            </a:r>
            <a:r>
              <a:rPr lang="fr-FR" sz="2500" dirty="0"/>
              <a:t> </a:t>
            </a:r>
            <a:r>
              <a:rPr lang="fr-FR" sz="2500" dirty="0" err="1"/>
              <a:t>elementi</a:t>
            </a:r>
            <a:r>
              <a:rPr lang="fr-FR" sz="2500" dirty="0"/>
              <a:t>.</a:t>
            </a:r>
            <a:endParaRPr lang="tr-TR" sz="2500" dirty="0"/>
          </a:p>
          <a:p>
            <a:pPr hangingPunct="0"/>
            <a:r>
              <a:rPr lang="en-US" sz="2500" i="1" dirty="0"/>
              <a:t>Salvia </a:t>
            </a:r>
            <a:r>
              <a:rPr lang="en-US" sz="2500" i="1" dirty="0" err="1"/>
              <a:t>bracteata</a:t>
            </a:r>
            <a:r>
              <a:rPr lang="en-US" sz="2500" dirty="0"/>
              <a:t> banks. &amp; Sol., 50-2000 m., Iran-</a:t>
            </a:r>
            <a:r>
              <a:rPr lang="en-US" sz="2500" dirty="0" err="1"/>
              <a:t>Turan</a:t>
            </a:r>
            <a:r>
              <a:rPr lang="en-US" sz="2500" dirty="0"/>
              <a:t> </a:t>
            </a:r>
            <a:r>
              <a:rPr lang="en-US" sz="2500" dirty="0" err="1"/>
              <a:t>elementi</a:t>
            </a:r>
            <a:r>
              <a:rPr lang="en-US" sz="2500" dirty="0"/>
              <a:t>.</a:t>
            </a:r>
            <a:endParaRPr lang="tr-TR" sz="2500" dirty="0"/>
          </a:p>
          <a:p>
            <a:pPr hangingPunct="0"/>
            <a:r>
              <a:rPr lang="en-US" sz="2500" i="1" dirty="0" err="1"/>
              <a:t>Acantholimon</a:t>
            </a:r>
            <a:r>
              <a:rPr lang="en-US" sz="2500" i="1" dirty="0"/>
              <a:t> </a:t>
            </a:r>
            <a:r>
              <a:rPr lang="en-US" sz="2500" i="1" dirty="0" err="1"/>
              <a:t>ulicinum</a:t>
            </a:r>
            <a:r>
              <a:rPr lang="en-US" sz="2500" dirty="0"/>
              <a:t> (</a:t>
            </a:r>
            <a:r>
              <a:rPr lang="en-US" sz="2500" dirty="0" err="1"/>
              <a:t>Willd</a:t>
            </a:r>
            <a:r>
              <a:rPr lang="en-US" sz="2500" dirty="0"/>
              <a:t>. </a:t>
            </a:r>
            <a:r>
              <a:rPr lang="fr-FR" sz="2500" dirty="0"/>
              <a:t>Ex. </a:t>
            </a:r>
            <a:r>
              <a:rPr lang="fr-FR" sz="2500" dirty="0" err="1"/>
              <a:t>Schultes</a:t>
            </a:r>
            <a:r>
              <a:rPr lang="fr-FR" sz="2500" dirty="0"/>
              <a:t>) </a:t>
            </a:r>
            <a:r>
              <a:rPr lang="fr-FR" sz="2500" dirty="0" err="1"/>
              <a:t>Boiss</a:t>
            </a:r>
            <a:r>
              <a:rPr lang="fr-FR" sz="2500" dirty="0"/>
              <a:t>. </a:t>
            </a:r>
            <a:r>
              <a:rPr lang="fr-FR" sz="2500" dirty="0" err="1"/>
              <a:t>subsp</a:t>
            </a:r>
            <a:r>
              <a:rPr lang="fr-FR" sz="2500" dirty="0"/>
              <a:t>. </a:t>
            </a:r>
            <a:r>
              <a:rPr lang="fr-FR" sz="2500" i="1" dirty="0" err="1"/>
              <a:t>lycaonicum</a:t>
            </a:r>
            <a:r>
              <a:rPr lang="fr-FR" sz="2500" dirty="0"/>
              <a:t> (</a:t>
            </a:r>
            <a:r>
              <a:rPr lang="fr-FR" sz="2500" dirty="0" err="1"/>
              <a:t>Boiss</a:t>
            </a:r>
            <a:r>
              <a:rPr lang="fr-FR" sz="2500" dirty="0"/>
              <a:t>. &amp; </a:t>
            </a:r>
            <a:r>
              <a:rPr lang="fr-FR" sz="2500" dirty="0" err="1"/>
              <a:t>Heldr</a:t>
            </a:r>
            <a:r>
              <a:rPr lang="fr-FR" sz="2500" dirty="0"/>
              <a:t>.) </a:t>
            </a:r>
            <a:endParaRPr lang="tr-TR" sz="2500" dirty="0"/>
          </a:p>
          <a:p>
            <a:pPr hangingPunct="0"/>
            <a:r>
              <a:rPr lang="fr-FR" sz="2500" dirty="0"/>
              <a:t>Bokhari &amp; </a:t>
            </a:r>
            <a:r>
              <a:rPr lang="fr-FR" sz="2500" dirty="0" err="1"/>
              <a:t>Edmondson</a:t>
            </a:r>
            <a:r>
              <a:rPr lang="fr-FR" sz="2500" dirty="0"/>
              <a:t>, 1200-3000 m., Iran-</a:t>
            </a:r>
            <a:r>
              <a:rPr lang="fr-FR" sz="2500" dirty="0" err="1"/>
              <a:t>Turan</a:t>
            </a:r>
            <a:r>
              <a:rPr lang="fr-FR" sz="2500" dirty="0"/>
              <a:t> </a:t>
            </a:r>
            <a:r>
              <a:rPr lang="fr-FR" sz="2500" dirty="0" err="1"/>
              <a:t>elementi</a:t>
            </a:r>
            <a:r>
              <a:rPr lang="fr-FR" sz="2500" dirty="0"/>
              <a:t>.</a:t>
            </a:r>
            <a:endParaRPr lang="tr-TR" sz="2500" dirty="0"/>
          </a:p>
          <a:p>
            <a:pPr hangingPunct="0"/>
            <a:r>
              <a:rPr lang="fr-FR" sz="2500" i="1" dirty="0"/>
              <a:t>Galium mite</a:t>
            </a:r>
            <a:r>
              <a:rPr lang="fr-FR" sz="2500" dirty="0"/>
              <a:t> </a:t>
            </a:r>
            <a:r>
              <a:rPr lang="fr-FR" sz="2500" dirty="0" err="1"/>
              <a:t>Boiss</a:t>
            </a:r>
            <a:r>
              <a:rPr lang="fr-FR" sz="2500" dirty="0"/>
              <a:t>. &amp; </a:t>
            </a:r>
            <a:r>
              <a:rPr lang="fr-FR" sz="2500" dirty="0" err="1"/>
              <a:t>Hohen</a:t>
            </a:r>
            <a:r>
              <a:rPr lang="fr-FR" sz="2500" dirty="0"/>
              <a:t>., 850-2700 m., Iran-</a:t>
            </a:r>
            <a:r>
              <a:rPr lang="fr-FR" sz="2500" dirty="0" err="1"/>
              <a:t>Turan</a:t>
            </a:r>
            <a:r>
              <a:rPr lang="fr-FR" sz="2500" dirty="0"/>
              <a:t> </a:t>
            </a:r>
            <a:r>
              <a:rPr lang="fr-FR" sz="2500" dirty="0" err="1"/>
              <a:t>elementi</a:t>
            </a:r>
            <a:r>
              <a:rPr lang="fr-FR" sz="2500" dirty="0"/>
              <a:t>.</a:t>
            </a:r>
            <a:endParaRPr lang="tr-TR" sz="2500" dirty="0"/>
          </a:p>
          <a:p>
            <a:pPr hangingPunct="0"/>
            <a:r>
              <a:rPr lang="fr-FR" sz="2500" i="1" dirty="0" err="1"/>
              <a:t>Callipeltis</a:t>
            </a:r>
            <a:r>
              <a:rPr lang="fr-FR" sz="2500" i="1" dirty="0"/>
              <a:t> </a:t>
            </a:r>
            <a:r>
              <a:rPr lang="fr-FR" sz="2500" i="1" dirty="0" err="1"/>
              <a:t>cucullaria</a:t>
            </a:r>
            <a:r>
              <a:rPr lang="fr-FR" sz="2500" dirty="0"/>
              <a:t> (L.) Steven, 300-2000 m., Iran-</a:t>
            </a:r>
            <a:r>
              <a:rPr lang="fr-FR" sz="2500" dirty="0" err="1"/>
              <a:t>Turan</a:t>
            </a:r>
            <a:r>
              <a:rPr lang="fr-FR" sz="2500" dirty="0"/>
              <a:t> </a:t>
            </a:r>
            <a:r>
              <a:rPr lang="fr-FR" sz="2500" dirty="0" err="1"/>
              <a:t>elementi</a:t>
            </a:r>
            <a:r>
              <a:rPr lang="fr-FR" sz="2500" dirty="0"/>
              <a:t>.</a:t>
            </a:r>
            <a:endParaRPr lang="tr-TR" sz="2500" dirty="0"/>
          </a:p>
          <a:p>
            <a:pPr hangingPunct="0"/>
            <a:r>
              <a:rPr lang="fr-FR" sz="2500" i="1" dirty="0" err="1"/>
              <a:t>Asphodeline</a:t>
            </a:r>
            <a:r>
              <a:rPr lang="fr-FR" sz="2500" i="1" dirty="0"/>
              <a:t> </a:t>
            </a:r>
            <a:r>
              <a:rPr lang="fr-FR" sz="2500" i="1" dirty="0" err="1"/>
              <a:t>damascena</a:t>
            </a:r>
            <a:r>
              <a:rPr lang="fr-FR" sz="2500" dirty="0"/>
              <a:t> (</a:t>
            </a:r>
            <a:r>
              <a:rPr lang="fr-FR" sz="2500" dirty="0" err="1"/>
              <a:t>Boiss</a:t>
            </a:r>
            <a:r>
              <a:rPr lang="fr-FR" sz="2500" dirty="0"/>
              <a:t>.) Baker </a:t>
            </a:r>
            <a:r>
              <a:rPr lang="fr-FR" sz="2500" dirty="0" err="1"/>
              <a:t>subsp</a:t>
            </a:r>
            <a:r>
              <a:rPr lang="fr-FR" sz="2500" dirty="0"/>
              <a:t>. </a:t>
            </a:r>
            <a:r>
              <a:rPr lang="fr-FR" sz="2500" i="1" dirty="0" err="1"/>
              <a:t>damascena</a:t>
            </a:r>
            <a:r>
              <a:rPr lang="fr-FR" sz="2500" i="1" dirty="0"/>
              <a:t>,</a:t>
            </a:r>
            <a:r>
              <a:rPr lang="fr-FR" sz="2500" dirty="0"/>
              <a:t>370-2000 m., Iran-</a:t>
            </a:r>
            <a:r>
              <a:rPr lang="fr-FR" sz="2500" dirty="0" err="1"/>
              <a:t>Turan</a:t>
            </a:r>
            <a:r>
              <a:rPr lang="fr-FR" sz="2500" dirty="0"/>
              <a:t> </a:t>
            </a:r>
            <a:r>
              <a:rPr lang="fr-FR" sz="2500" dirty="0" err="1"/>
              <a:t>elementi</a:t>
            </a:r>
            <a:r>
              <a:rPr lang="fr-FR" sz="2500" dirty="0"/>
              <a:t>.</a:t>
            </a:r>
            <a:endParaRPr lang="tr-TR" sz="2500" dirty="0"/>
          </a:p>
          <a:p>
            <a:pPr hangingPunct="0"/>
            <a:r>
              <a:rPr lang="fr-FR" sz="2500" i="1" dirty="0"/>
              <a:t>Iris </a:t>
            </a:r>
            <a:r>
              <a:rPr lang="fr-FR" sz="2500" i="1" dirty="0" err="1"/>
              <a:t>caucasica</a:t>
            </a:r>
            <a:r>
              <a:rPr lang="fr-FR" sz="2500" dirty="0"/>
              <a:t> </a:t>
            </a:r>
            <a:r>
              <a:rPr lang="fr-FR" sz="2500" dirty="0" err="1"/>
              <a:t>Hoffm</a:t>
            </a:r>
            <a:r>
              <a:rPr lang="fr-FR" sz="2500" dirty="0"/>
              <a:t>. </a:t>
            </a:r>
            <a:r>
              <a:rPr lang="fr-FR" sz="2500" dirty="0" err="1"/>
              <a:t>subsp</a:t>
            </a:r>
            <a:r>
              <a:rPr lang="fr-FR" sz="2500" dirty="0"/>
              <a:t>. </a:t>
            </a:r>
            <a:r>
              <a:rPr lang="fr-FR" sz="2500" i="1" dirty="0" err="1"/>
              <a:t>turcica</a:t>
            </a:r>
            <a:r>
              <a:rPr lang="fr-FR" sz="2500" dirty="0"/>
              <a:t> B. </a:t>
            </a:r>
            <a:r>
              <a:rPr lang="fr-FR" sz="2500" dirty="0" err="1"/>
              <a:t>Mathew</a:t>
            </a:r>
            <a:r>
              <a:rPr lang="fr-FR" sz="2500" dirty="0"/>
              <a:t>, 1200-3500 m. Iran-</a:t>
            </a:r>
            <a:r>
              <a:rPr lang="fr-FR" sz="2500" dirty="0" err="1"/>
              <a:t>Turan</a:t>
            </a:r>
            <a:r>
              <a:rPr lang="fr-FR" sz="2500" dirty="0"/>
              <a:t> </a:t>
            </a:r>
            <a:r>
              <a:rPr lang="fr-FR" sz="2500" dirty="0" err="1"/>
              <a:t>elementi</a:t>
            </a:r>
            <a:r>
              <a:rPr lang="fr-FR" sz="2500" dirty="0"/>
              <a:t>.</a:t>
            </a:r>
            <a:endParaRPr lang="tr-TR" sz="2500" dirty="0"/>
          </a:p>
          <a:p>
            <a:pPr hangingPunct="0"/>
            <a:r>
              <a:rPr lang="fr-FR" sz="2500" i="1" dirty="0" err="1"/>
              <a:t>Eremopoa</a:t>
            </a:r>
            <a:r>
              <a:rPr lang="fr-FR" sz="2500" i="1" dirty="0"/>
              <a:t> </a:t>
            </a:r>
            <a:r>
              <a:rPr lang="fr-FR" sz="2500" i="1" dirty="0" err="1"/>
              <a:t>sangarica</a:t>
            </a:r>
            <a:r>
              <a:rPr lang="fr-FR" sz="2500" dirty="0"/>
              <a:t> (</a:t>
            </a:r>
            <a:r>
              <a:rPr lang="fr-FR" sz="2500" dirty="0" err="1"/>
              <a:t>Schrenk</a:t>
            </a:r>
            <a:r>
              <a:rPr lang="fr-FR" sz="2500" dirty="0"/>
              <a:t>) </a:t>
            </a:r>
            <a:r>
              <a:rPr lang="fr-FR" sz="2500" dirty="0" err="1"/>
              <a:t>Row</a:t>
            </a:r>
            <a:r>
              <a:rPr lang="fr-FR" sz="2500" dirty="0"/>
              <a:t>., 1150-3200 m. Iran-</a:t>
            </a:r>
            <a:r>
              <a:rPr lang="fr-FR" sz="2500" dirty="0" err="1"/>
              <a:t>Turan</a:t>
            </a:r>
            <a:r>
              <a:rPr lang="fr-FR" sz="2500" dirty="0"/>
              <a:t> </a:t>
            </a:r>
            <a:r>
              <a:rPr lang="fr-FR" sz="2500" dirty="0" err="1"/>
              <a:t>elementi</a:t>
            </a:r>
            <a:r>
              <a:rPr lang="fr-FR" sz="2500" dirty="0"/>
              <a:t>.</a:t>
            </a:r>
            <a:endParaRPr lang="tr-TR" sz="2500" dirty="0"/>
          </a:p>
          <a:p>
            <a:pPr hangingPunct="0"/>
            <a:r>
              <a:rPr lang="fr-FR" sz="2500" i="1" dirty="0" err="1"/>
              <a:t>Pennisetum</a:t>
            </a:r>
            <a:r>
              <a:rPr lang="fr-FR" sz="2500" i="1" dirty="0"/>
              <a:t> orientale</a:t>
            </a:r>
            <a:r>
              <a:rPr lang="fr-FR" sz="2500" dirty="0"/>
              <a:t> L.C.M.Richard, 0-2135 m., Iran-</a:t>
            </a:r>
            <a:r>
              <a:rPr lang="fr-FR" sz="2500" dirty="0" err="1"/>
              <a:t>Turan</a:t>
            </a:r>
            <a:r>
              <a:rPr lang="fr-FR" sz="2500" dirty="0"/>
              <a:t> </a:t>
            </a:r>
            <a:r>
              <a:rPr lang="fr-FR" sz="2500" dirty="0" err="1"/>
              <a:t>elementi</a:t>
            </a:r>
            <a:r>
              <a:rPr lang="fr-FR" sz="2500" dirty="0"/>
              <a:t>.</a:t>
            </a:r>
            <a:endParaRPr lang="tr-TR" sz="2500" dirty="0"/>
          </a:p>
          <a:p>
            <a:endParaRPr lang="tr-TR" dirty="0"/>
          </a:p>
        </p:txBody>
      </p:sp>
    </p:spTree>
    <p:extLst>
      <p:ext uri="{BB962C8B-B14F-4D97-AF65-F5344CB8AC3E}">
        <p14:creationId xmlns:p14="http://schemas.microsoft.com/office/powerpoint/2010/main" val="344795878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47528" y="1412776"/>
            <a:ext cx="8363272" cy="4572000"/>
          </a:xfrm>
        </p:spPr>
        <p:txBody>
          <a:bodyPr>
            <a:normAutofit/>
          </a:bodyPr>
          <a:lstStyle/>
          <a:p>
            <a:pPr algn="ctr" hangingPunct="0">
              <a:buNone/>
            </a:pPr>
            <a:r>
              <a:rPr lang="tr-TR" b="1" dirty="0" smtClean="0">
                <a:solidFill>
                  <a:srgbClr val="7030A0"/>
                </a:solidFill>
              </a:rPr>
              <a:t>Avrupa-Sibirya elementi olan karakteristik bitkiler</a:t>
            </a:r>
          </a:p>
          <a:p>
            <a:pPr hangingPunct="0">
              <a:buNone/>
            </a:pPr>
            <a:endParaRPr lang="tr-TR" b="1" dirty="0" smtClean="0"/>
          </a:p>
          <a:p>
            <a:pPr algn="just" hangingPunct="0"/>
            <a:r>
              <a:rPr lang="de-DE" i="1" dirty="0" smtClean="0"/>
              <a:t>Sedum </a:t>
            </a:r>
            <a:r>
              <a:rPr lang="de-DE" i="1" dirty="0" err="1" smtClean="0"/>
              <a:t>spurium</a:t>
            </a:r>
            <a:r>
              <a:rPr lang="de-DE" dirty="0" smtClean="0"/>
              <a:t> </a:t>
            </a:r>
            <a:r>
              <a:rPr lang="de-DE" dirty="0" err="1" smtClean="0"/>
              <a:t>Bieb</a:t>
            </a:r>
            <a:r>
              <a:rPr lang="de-DE" dirty="0" smtClean="0"/>
              <a:t>., 1600-2700 m., </a:t>
            </a:r>
            <a:r>
              <a:rPr lang="de-DE" dirty="0" err="1" smtClean="0"/>
              <a:t>Hyrcano-Öksin</a:t>
            </a:r>
            <a:r>
              <a:rPr lang="de-DE" dirty="0" smtClean="0"/>
              <a:t> </a:t>
            </a:r>
            <a:r>
              <a:rPr lang="de-DE" dirty="0" err="1" smtClean="0"/>
              <a:t>elementi</a:t>
            </a:r>
            <a:endParaRPr lang="tr-TR" dirty="0" smtClean="0"/>
          </a:p>
          <a:p>
            <a:pPr algn="just" hangingPunct="0"/>
            <a:r>
              <a:rPr lang="de-DE" i="1" dirty="0" err="1" smtClean="0"/>
              <a:t>Teucrium</a:t>
            </a:r>
            <a:r>
              <a:rPr lang="de-DE" i="1" dirty="0" smtClean="0"/>
              <a:t> </a:t>
            </a:r>
            <a:r>
              <a:rPr lang="de-DE" i="1" dirty="0" err="1" smtClean="0"/>
              <a:t>chamaedrys</a:t>
            </a:r>
            <a:r>
              <a:rPr lang="de-DE" dirty="0" smtClean="0"/>
              <a:t> L., </a:t>
            </a:r>
            <a:r>
              <a:rPr lang="de-DE" dirty="0" err="1" smtClean="0"/>
              <a:t>subsp</a:t>
            </a:r>
            <a:r>
              <a:rPr lang="de-DE" dirty="0" smtClean="0"/>
              <a:t>. </a:t>
            </a:r>
            <a:r>
              <a:rPr lang="de-DE" i="1" dirty="0" err="1" smtClean="0"/>
              <a:t>chamaedrys</a:t>
            </a:r>
            <a:r>
              <a:rPr lang="de-DE" dirty="0" smtClean="0"/>
              <a:t>, 0-1600 m., Euro-</a:t>
            </a:r>
            <a:r>
              <a:rPr lang="de-DE" dirty="0" err="1" smtClean="0"/>
              <a:t>Sibirya</a:t>
            </a:r>
            <a:r>
              <a:rPr lang="de-DE" dirty="0" smtClean="0"/>
              <a:t> </a:t>
            </a:r>
            <a:r>
              <a:rPr lang="de-DE" dirty="0" err="1" smtClean="0"/>
              <a:t>elementi</a:t>
            </a:r>
            <a:r>
              <a:rPr lang="de-DE" dirty="0" smtClean="0"/>
              <a:t>.</a:t>
            </a:r>
            <a:endParaRPr lang="tr-TR" dirty="0" smtClean="0"/>
          </a:p>
          <a:p>
            <a:pPr algn="just" hangingPunct="0"/>
            <a:r>
              <a:rPr lang="de-DE" i="1" dirty="0" err="1" smtClean="0"/>
              <a:t>Stachys</a:t>
            </a:r>
            <a:r>
              <a:rPr lang="de-DE" i="1" dirty="0" smtClean="0"/>
              <a:t> </a:t>
            </a:r>
            <a:r>
              <a:rPr lang="de-DE" i="1" dirty="0" err="1" smtClean="0"/>
              <a:t>byzantina</a:t>
            </a:r>
            <a:r>
              <a:rPr lang="de-DE" dirty="0" smtClean="0"/>
              <a:t> </a:t>
            </a:r>
            <a:r>
              <a:rPr lang="de-DE" dirty="0" err="1" smtClean="0"/>
              <a:t>C.Koch</a:t>
            </a:r>
            <a:r>
              <a:rPr lang="de-DE" dirty="0" smtClean="0"/>
              <a:t>, 30-2000 m., </a:t>
            </a:r>
            <a:r>
              <a:rPr lang="de-DE" dirty="0" err="1" smtClean="0"/>
              <a:t>Avrupa-Sibirya</a:t>
            </a:r>
            <a:r>
              <a:rPr lang="de-DE" dirty="0" smtClean="0"/>
              <a:t> </a:t>
            </a:r>
            <a:r>
              <a:rPr lang="de-DE" dirty="0" err="1" smtClean="0"/>
              <a:t>elementi</a:t>
            </a:r>
            <a:r>
              <a:rPr lang="de-DE" dirty="0" smtClean="0"/>
              <a:t>.</a:t>
            </a:r>
            <a:endParaRPr lang="tr-TR" dirty="0" smtClean="0"/>
          </a:p>
          <a:p>
            <a:pPr algn="just" hangingPunct="0"/>
            <a:r>
              <a:rPr lang="de-DE" i="1" dirty="0" err="1" smtClean="0"/>
              <a:t>Galium</a:t>
            </a:r>
            <a:r>
              <a:rPr lang="de-DE" i="1" dirty="0" smtClean="0"/>
              <a:t> </a:t>
            </a:r>
            <a:r>
              <a:rPr lang="de-DE" i="1" dirty="0" err="1" smtClean="0"/>
              <a:t>verum</a:t>
            </a:r>
            <a:r>
              <a:rPr lang="de-DE" dirty="0" smtClean="0"/>
              <a:t> L. </a:t>
            </a:r>
            <a:r>
              <a:rPr lang="de-DE" dirty="0" err="1" smtClean="0"/>
              <a:t>subsp</a:t>
            </a:r>
            <a:r>
              <a:rPr lang="de-DE" dirty="0" smtClean="0"/>
              <a:t>. </a:t>
            </a:r>
            <a:r>
              <a:rPr lang="de-DE" i="1" dirty="0" err="1" smtClean="0"/>
              <a:t>verum</a:t>
            </a:r>
            <a:r>
              <a:rPr lang="de-DE" i="1" dirty="0" smtClean="0"/>
              <a:t>,</a:t>
            </a:r>
            <a:r>
              <a:rPr lang="de-DE" dirty="0" smtClean="0"/>
              <a:t> 100-2400 m., </a:t>
            </a:r>
            <a:r>
              <a:rPr lang="de-DE" dirty="0" err="1" smtClean="0"/>
              <a:t>Avrupa-Sibirya</a:t>
            </a:r>
            <a:r>
              <a:rPr lang="de-DE" dirty="0" smtClean="0"/>
              <a:t> </a:t>
            </a:r>
            <a:r>
              <a:rPr lang="de-DE" dirty="0" err="1" smtClean="0"/>
              <a:t>elementi</a:t>
            </a:r>
            <a:r>
              <a:rPr lang="de-DE" dirty="0" smtClean="0"/>
              <a:t>.</a:t>
            </a:r>
            <a:endParaRPr lang="tr-TR" dirty="0" smtClean="0"/>
          </a:p>
          <a:p>
            <a:pPr algn="just" hangingPunct="0"/>
            <a:r>
              <a:rPr lang="tr-TR" b="1" dirty="0" smtClean="0"/>
              <a:t> </a:t>
            </a:r>
          </a:p>
          <a:p>
            <a:endParaRPr lang="tr-TR" dirty="0"/>
          </a:p>
        </p:txBody>
      </p:sp>
    </p:spTree>
    <p:extLst>
      <p:ext uri="{BB962C8B-B14F-4D97-AF65-F5344CB8AC3E}">
        <p14:creationId xmlns:p14="http://schemas.microsoft.com/office/powerpoint/2010/main" val="390357835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81200" y="620688"/>
            <a:ext cx="8229600" cy="5688632"/>
          </a:xfrm>
        </p:spPr>
        <p:txBody>
          <a:bodyPr>
            <a:normAutofit fontScale="85000" lnSpcReduction="20000"/>
          </a:bodyPr>
          <a:lstStyle/>
          <a:p>
            <a:pPr algn="ctr" hangingPunct="0">
              <a:buNone/>
            </a:pPr>
            <a:r>
              <a:rPr lang="tr-TR" b="1" dirty="0" smtClean="0">
                <a:solidFill>
                  <a:srgbClr val="7030A0"/>
                </a:solidFill>
              </a:rPr>
              <a:t>Akdeniz elementi olan karakteristik bitkiler</a:t>
            </a:r>
          </a:p>
          <a:p>
            <a:pPr hangingPunct="0">
              <a:buNone/>
            </a:pPr>
            <a:endParaRPr lang="tr-TR" b="1" dirty="0" smtClean="0"/>
          </a:p>
          <a:p>
            <a:pPr algn="just" hangingPunct="0"/>
            <a:r>
              <a:rPr lang="tr-TR" i="1" dirty="0" err="1" smtClean="0"/>
              <a:t>Pterocephalus</a:t>
            </a:r>
            <a:r>
              <a:rPr lang="tr-TR" i="1" dirty="0" smtClean="0"/>
              <a:t> </a:t>
            </a:r>
            <a:r>
              <a:rPr lang="tr-TR" i="1" dirty="0" err="1" smtClean="0"/>
              <a:t>pinardii</a:t>
            </a:r>
            <a:r>
              <a:rPr lang="tr-TR" dirty="0" smtClean="0"/>
              <a:t> </a:t>
            </a:r>
            <a:r>
              <a:rPr lang="tr-TR" dirty="0" err="1" smtClean="0"/>
              <a:t>Boiss</a:t>
            </a:r>
            <a:r>
              <a:rPr lang="tr-TR" dirty="0" smtClean="0"/>
              <a:t>. 1000-2800 m., endemik, Doğu Akdeniz elementi</a:t>
            </a:r>
          </a:p>
          <a:p>
            <a:pPr algn="just" hangingPunct="0"/>
            <a:r>
              <a:rPr lang="tr-TR" i="1" dirty="0" err="1" smtClean="0"/>
              <a:t>Hieracium</a:t>
            </a:r>
            <a:r>
              <a:rPr lang="tr-TR" i="1" dirty="0" smtClean="0"/>
              <a:t> </a:t>
            </a:r>
            <a:r>
              <a:rPr lang="tr-TR" i="1" dirty="0" err="1" smtClean="0"/>
              <a:t>pannosum</a:t>
            </a:r>
            <a:r>
              <a:rPr lang="tr-TR" dirty="0" smtClean="0"/>
              <a:t> </a:t>
            </a:r>
            <a:r>
              <a:rPr lang="tr-TR" dirty="0" err="1" smtClean="0"/>
              <a:t>Boiss</a:t>
            </a:r>
            <a:r>
              <a:rPr lang="tr-TR" dirty="0" smtClean="0"/>
              <a:t>., 1000-2700 m., Doğu Akdeniz elementi.</a:t>
            </a:r>
          </a:p>
          <a:p>
            <a:pPr algn="just" hangingPunct="0"/>
            <a:r>
              <a:rPr lang="tr-TR" i="1" dirty="0" err="1" smtClean="0"/>
              <a:t>Paracaryum</a:t>
            </a:r>
            <a:r>
              <a:rPr lang="tr-TR" i="1" dirty="0" smtClean="0"/>
              <a:t> </a:t>
            </a:r>
            <a:r>
              <a:rPr lang="tr-TR" i="1" dirty="0" err="1" smtClean="0"/>
              <a:t>lithospermifolium</a:t>
            </a:r>
            <a:r>
              <a:rPr lang="tr-TR" dirty="0" smtClean="0"/>
              <a:t> (Lam.) </a:t>
            </a:r>
            <a:r>
              <a:rPr lang="tr-TR" dirty="0" err="1" smtClean="0"/>
              <a:t>Grande</a:t>
            </a:r>
            <a:r>
              <a:rPr lang="tr-TR" dirty="0" smtClean="0"/>
              <a:t> var. </a:t>
            </a:r>
            <a:r>
              <a:rPr lang="tr-TR" i="1" dirty="0" err="1" smtClean="0"/>
              <a:t>cariense</a:t>
            </a:r>
            <a:r>
              <a:rPr lang="tr-TR" i="1" dirty="0" smtClean="0"/>
              <a:t> </a:t>
            </a:r>
            <a:r>
              <a:rPr lang="tr-TR" dirty="0" err="1" smtClean="0"/>
              <a:t>Qton</a:t>
            </a:r>
            <a:r>
              <a:rPr lang="tr-TR" dirty="0" smtClean="0"/>
              <a:t>. 790-350 m., Doğu Akdeniz elementi.</a:t>
            </a:r>
          </a:p>
          <a:p>
            <a:pPr algn="just" hangingPunct="0"/>
            <a:r>
              <a:rPr lang="tr-TR" i="1" dirty="0" err="1" smtClean="0"/>
              <a:t>Linaria</a:t>
            </a:r>
            <a:r>
              <a:rPr lang="tr-TR" i="1" dirty="0" smtClean="0"/>
              <a:t> </a:t>
            </a:r>
            <a:r>
              <a:rPr lang="tr-TR" i="1" dirty="0" err="1" smtClean="0"/>
              <a:t>simplex</a:t>
            </a:r>
            <a:r>
              <a:rPr lang="tr-TR" dirty="0" smtClean="0"/>
              <a:t> (</a:t>
            </a:r>
            <a:r>
              <a:rPr lang="tr-TR" dirty="0" err="1" smtClean="0"/>
              <a:t>Willd</a:t>
            </a:r>
            <a:r>
              <a:rPr lang="tr-TR" dirty="0" smtClean="0"/>
              <a:t>.) DC., 0-1750 m., Akdeniz elementi.</a:t>
            </a:r>
          </a:p>
          <a:p>
            <a:pPr algn="just" hangingPunct="0"/>
            <a:r>
              <a:rPr lang="tr-TR" i="1" dirty="0" err="1" smtClean="0"/>
              <a:t>Nepeta</a:t>
            </a:r>
            <a:r>
              <a:rPr lang="tr-TR" i="1" dirty="0" smtClean="0"/>
              <a:t> </a:t>
            </a:r>
            <a:r>
              <a:rPr lang="tr-TR" i="1" dirty="0" err="1" smtClean="0"/>
              <a:t>cilicica</a:t>
            </a:r>
            <a:r>
              <a:rPr lang="tr-TR" dirty="0" smtClean="0"/>
              <a:t> </a:t>
            </a:r>
            <a:r>
              <a:rPr lang="tr-TR" dirty="0" err="1" smtClean="0"/>
              <a:t>Boiss</a:t>
            </a:r>
            <a:r>
              <a:rPr lang="tr-TR" dirty="0" smtClean="0"/>
              <a:t>., 900-2700 m., Doğu Akdeniz elementi.</a:t>
            </a:r>
          </a:p>
          <a:p>
            <a:pPr algn="just" hangingPunct="0"/>
            <a:r>
              <a:rPr lang="en-US" i="1" dirty="0" err="1" smtClean="0"/>
              <a:t>Thymbra</a:t>
            </a:r>
            <a:r>
              <a:rPr lang="en-US" i="1" dirty="0" smtClean="0"/>
              <a:t> </a:t>
            </a:r>
            <a:r>
              <a:rPr lang="en-US" i="1" dirty="0" err="1" smtClean="0"/>
              <a:t>spicata</a:t>
            </a:r>
            <a:r>
              <a:rPr lang="en-US" dirty="0" smtClean="0"/>
              <a:t> L. var. </a:t>
            </a:r>
            <a:r>
              <a:rPr lang="en-US" i="1" dirty="0" err="1" smtClean="0"/>
              <a:t>spicata</a:t>
            </a:r>
            <a:r>
              <a:rPr lang="en-US" dirty="0" smtClean="0"/>
              <a:t>, 0-1000 m., </a:t>
            </a:r>
            <a:r>
              <a:rPr lang="en-US" dirty="0" err="1" smtClean="0"/>
              <a:t>Doğu</a:t>
            </a:r>
            <a:r>
              <a:rPr lang="en-US" dirty="0" smtClean="0"/>
              <a:t> </a:t>
            </a:r>
            <a:r>
              <a:rPr lang="en-US" dirty="0" err="1" smtClean="0"/>
              <a:t>Akdeniz</a:t>
            </a:r>
            <a:r>
              <a:rPr lang="en-US" dirty="0" smtClean="0"/>
              <a:t> </a:t>
            </a:r>
            <a:r>
              <a:rPr lang="en-US" dirty="0" err="1" smtClean="0"/>
              <a:t>elementi</a:t>
            </a:r>
            <a:r>
              <a:rPr lang="en-US" dirty="0" smtClean="0"/>
              <a:t>.</a:t>
            </a:r>
            <a:endParaRPr lang="tr-TR" dirty="0" smtClean="0"/>
          </a:p>
          <a:p>
            <a:pPr algn="just" hangingPunct="0"/>
            <a:r>
              <a:rPr lang="en-US" i="1" dirty="0" err="1" smtClean="0"/>
              <a:t>Acantholimon</a:t>
            </a:r>
            <a:r>
              <a:rPr lang="en-US" i="1" dirty="0" smtClean="0"/>
              <a:t> </a:t>
            </a:r>
            <a:r>
              <a:rPr lang="en-US" i="1" dirty="0" err="1" smtClean="0"/>
              <a:t>ulicinum</a:t>
            </a:r>
            <a:r>
              <a:rPr lang="en-US" dirty="0" smtClean="0"/>
              <a:t> (</a:t>
            </a:r>
            <a:r>
              <a:rPr lang="en-US" dirty="0" err="1" smtClean="0"/>
              <a:t>Willd</a:t>
            </a:r>
            <a:r>
              <a:rPr lang="en-US" dirty="0" smtClean="0"/>
              <a:t>. </a:t>
            </a:r>
            <a:r>
              <a:rPr lang="fr-FR" dirty="0" smtClean="0"/>
              <a:t>Ex </a:t>
            </a:r>
            <a:r>
              <a:rPr lang="fr-FR" dirty="0" err="1" smtClean="0"/>
              <a:t>Schultes</a:t>
            </a:r>
            <a:r>
              <a:rPr lang="fr-FR" dirty="0" smtClean="0"/>
              <a:t>) </a:t>
            </a:r>
            <a:r>
              <a:rPr lang="fr-FR" dirty="0" err="1" smtClean="0"/>
              <a:t>Boiss</a:t>
            </a:r>
            <a:r>
              <a:rPr lang="fr-FR" dirty="0" smtClean="0"/>
              <a:t>. </a:t>
            </a:r>
            <a:r>
              <a:rPr lang="fr-FR" dirty="0" err="1" smtClean="0"/>
              <a:t>subsp</a:t>
            </a:r>
            <a:r>
              <a:rPr lang="fr-FR" i="1" dirty="0" smtClean="0"/>
              <a:t>. </a:t>
            </a:r>
            <a:r>
              <a:rPr lang="fr-FR" i="1" dirty="0" err="1" smtClean="0"/>
              <a:t>ulicinum</a:t>
            </a:r>
            <a:r>
              <a:rPr lang="fr-FR" dirty="0" smtClean="0"/>
              <a:t> var. </a:t>
            </a:r>
            <a:r>
              <a:rPr lang="fr-FR" i="1" dirty="0" err="1" smtClean="0"/>
              <a:t>ulicinum</a:t>
            </a:r>
            <a:endParaRPr lang="tr-TR" dirty="0" smtClean="0"/>
          </a:p>
          <a:p>
            <a:pPr algn="just" hangingPunct="0"/>
            <a:r>
              <a:rPr lang="en-US" dirty="0" smtClean="0"/>
              <a:t>1200-3000 m., </a:t>
            </a:r>
            <a:r>
              <a:rPr lang="en-US" dirty="0" err="1" smtClean="0"/>
              <a:t>Doğu</a:t>
            </a:r>
            <a:r>
              <a:rPr lang="en-US" dirty="0" smtClean="0"/>
              <a:t> </a:t>
            </a:r>
            <a:r>
              <a:rPr lang="en-US" dirty="0" err="1" smtClean="0"/>
              <a:t>Akdeniz</a:t>
            </a:r>
            <a:r>
              <a:rPr lang="en-US" dirty="0" smtClean="0"/>
              <a:t> </a:t>
            </a:r>
            <a:r>
              <a:rPr lang="en-US" dirty="0" err="1" smtClean="0"/>
              <a:t>elementi</a:t>
            </a:r>
            <a:endParaRPr lang="tr-TR" dirty="0" smtClean="0"/>
          </a:p>
          <a:p>
            <a:pPr algn="just" hangingPunct="0"/>
            <a:r>
              <a:rPr lang="en-US" i="1" dirty="0" err="1" smtClean="0"/>
              <a:t>Asphodeline</a:t>
            </a:r>
            <a:r>
              <a:rPr lang="en-US" i="1" dirty="0" smtClean="0"/>
              <a:t> </a:t>
            </a:r>
            <a:r>
              <a:rPr lang="en-US" i="1" dirty="0" err="1" smtClean="0"/>
              <a:t>lutea</a:t>
            </a:r>
            <a:r>
              <a:rPr lang="en-US" dirty="0" smtClean="0"/>
              <a:t> (L.) </a:t>
            </a:r>
            <a:r>
              <a:rPr lang="en-US" dirty="0" err="1" smtClean="0"/>
              <a:t>Reichb</a:t>
            </a:r>
            <a:r>
              <a:rPr lang="en-US" dirty="0" smtClean="0"/>
              <a:t>., 0-1650 m., </a:t>
            </a:r>
            <a:r>
              <a:rPr lang="en-US" dirty="0" err="1" smtClean="0"/>
              <a:t>Akdeniz</a:t>
            </a:r>
            <a:r>
              <a:rPr lang="en-US" dirty="0" smtClean="0"/>
              <a:t> </a:t>
            </a:r>
            <a:r>
              <a:rPr lang="en-US" dirty="0" err="1" smtClean="0"/>
              <a:t>elementi</a:t>
            </a:r>
            <a:r>
              <a:rPr lang="en-US" dirty="0" smtClean="0"/>
              <a:t>.</a:t>
            </a:r>
            <a:endParaRPr lang="tr-TR" dirty="0" smtClean="0"/>
          </a:p>
          <a:p>
            <a:pPr algn="just" hangingPunct="0"/>
            <a:r>
              <a:rPr lang="en-US" i="1" dirty="0" err="1" smtClean="0"/>
              <a:t>Asphodeline</a:t>
            </a:r>
            <a:r>
              <a:rPr lang="en-US" i="1" dirty="0" smtClean="0"/>
              <a:t> </a:t>
            </a:r>
            <a:r>
              <a:rPr lang="en-US" i="1" dirty="0" err="1" smtClean="0"/>
              <a:t>taurica</a:t>
            </a:r>
            <a:r>
              <a:rPr lang="en-US" dirty="0" smtClean="0"/>
              <a:t> (Pallas) </a:t>
            </a:r>
            <a:r>
              <a:rPr lang="en-US" dirty="0" err="1" smtClean="0"/>
              <a:t>Kunth</a:t>
            </a:r>
            <a:r>
              <a:rPr lang="en-US" dirty="0" smtClean="0"/>
              <a:t>., 570-2500 m., </a:t>
            </a:r>
            <a:r>
              <a:rPr lang="en-US" dirty="0" err="1" smtClean="0"/>
              <a:t>Doğu</a:t>
            </a:r>
            <a:r>
              <a:rPr lang="en-US" dirty="0" smtClean="0"/>
              <a:t> </a:t>
            </a:r>
            <a:r>
              <a:rPr lang="en-US" dirty="0" err="1" smtClean="0"/>
              <a:t>Akdeniz</a:t>
            </a:r>
            <a:r>
              <a:rPr lang="en-US" dirty="0" smtClean="0"/>
              <a:t> </a:t>
            </a:r>
            <a:r>
              <a:rPr lang="en-US" dirty="0" err="1" smtClean="0"/>
              <a:t>elementi</a:t>
            </a:r>
            <a:r>
              <a:rPr lang="en-US" dirty="0" smtClean="0"/>
              <a:t>.</a:t>
            </a:r>
            <a:endParaRPr lang="tr-TR" dirty="0" smtClean="0"/>
          </a:p>
          <a:p>
            <a:pPr algn="just" hangingPunct="0"/>
            <a:r>
              <a:rPr lang="en-US" i="1" dirty="0" err="1" smtClean="0"/>
              <a:t>Ornithogalum</a:t>
            </a:r>
            <a:r>
              <a:rPr lang="en-US" i="1" dirty="0" smtClean="0"/>
              <a:t> </a:t>
            </a:r>
            <a:r>
              <a:rPr lang="en-US" i="1" dirty="0" err="1" smtClean="0"/>
              <a:t>narbonense</a:t>
            </a:r>
            <a:r>
              <a:rPr lang="en-US" dirty="0" smtClean="0"/>
              <a:t> L., 0-3000 m., </a:t>
            </a:r>
            <a:r>
              <a:rPr lang="en-US" dirty="0" err="1" smtClean="0"/>
              <a:t>Akdeniz</a:t>
            </a:r>
            <a:r>
              <a:rPr lang="en-US" dirty="0" smtClean="0"/>
              <a:t> </a:t>
            </a:r>
            <a:r>
              <a:rPr lang="en-US" dirty="0" err="1" smtClean="0"/>
              <a:t>elementi</a:t>
            </a:r>
            <a:r>
              <a:rPr lang="en-US" dirty="0" smtClean="0"/>
              <a:t>.</a:t>
            </a:r>
            <a:endParaRPr lang="tr-TR" dirty="0" smtClean="0"/>
          </a:p>
          <a:p>
            <a:endParaRPr lang="tr-TR" dirty="0"/>
          </a:p>
        </p:txBody>
      </p:sp>
    </p:spTree>
    <p:extLst>
      <p:ext uri="{BB962C8B-B14F-4D97-AF65-F5344CB8AC3E}">
        <p14:creationId xmlns:p14="http://schemas.microsoft.com/office/powerpoint/2010/main" val="73633731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81200" y="764704"/>
            <a:ext cx="8229600" cy="5616624"/>
          </a:xfrm>
        </p:spPr>
        <p:txBody>
          <a:bodyPr numCol="2">
            <a:normAutofit fontScale="25000" lnSpcReduction="20000"/>
          </a:bodyPr>
          <a:lstStyle/>
          <a:p>
            <a:pPr hangingPunct="0">
              <a:buNone/>
            </a:pPr>
            <a:r>
              <a:rPr lang="de-DE" sz="4500" b="1" dirty="0">
                <a:solidFill>
                  <a:srgbClr val="7030A0"/>
                </a:solidFill>
              </a:rPr>
              <a:t>2.2.1.3. Her </a:t>
            </a:r>
            <a:r>
              <a:rPr lang="de-DE" sz="4500" b="1" dirty="0" err="1">
                <a:solidFill>
                  <a:srgbClr val="7030A0"/>
                </a:solidFill>
              </a:rPr>
              <a:t>Türlü</a:t>
            </a:r>
            <a:r>
              <a:rPr lang="de-DE" sz="4500" b="1" dirty="0">
                <a:solidFill>
                  <a:srgbClr val="7030A0"/>
                </a:solidFill>
              </a:rPr>
              <a:t> Kaya </a:t>
            </a:r>
            <a:r>
              <a:rPr lang="de-DE" sz="4500" b="1" dirty="0" err="1">
                <a:solidFill>
                  <a:srgbClr val="7030A0"/>
                </a:solidFill>
              </a:rPr>
              <a:t>Habitatlarında</a:t>
            </a:r>
            <a:r>
              <a:rPr lang="de-DE" sz="4500" b="1" dirty="0">
                <a:solidFill>
                  <a:srgbClr val="7030A0"/>
                </a:solidFill>
              </a:rPr>
              <a:t> </a:t>
            </a:r>
            <a:r>
              <a:rPr lang="de-DE" sz="4500" b="1" dirty="0" err="1">
                <a:solidFill>
                  <a:srgbClr val="7030A0"/>
                </a:solidFill>
              </a:rPr>
              <a:t>Bulunabilen</a:t>
            </a:r>
            <a:r>
              <a:rPr lang="de-DE" sz="4500" b="1" dirty="0">
                <a:solidFill>
                  <a:srgbClr val="7030A0"/>
                </a:solidFill>
              </a:rPr>
              <a:t> </a:t>
            </a:r>
            <a:r>
              <a:rPr lang="de-DE" sz="4500" b="1" dirty="0" err="1">
                <a:solidFill>
                  <a:srgbClr val="7030A0"/>
                </a:solidFill>
              </a:rPr>
              <a:t>Karakteristik</a:t>
            </a:r>
            <a:r>
              <a:rPr lang="de-DE" sz="4500" b="1" dirty="0">
                <a:solidFill>
                  <a:srgbClr val="7030A0"/>
                </a:solidFill>
              </a:rPr>
              <a:t> </a:t>
            </a:r>
            <a:r>
              <a:rPr lang="de-DE" sz="4500" b="1" dirty="0" err="1">
                <a:solidFill>
                  <a:srgbClr val="7030A0"/>
                </a:solidFill>
              </a:rPr>
              <a:t>Bitkiler</a:t>
            </a:r>
            <a:endParaRPr lang="tr-TR" sz="4500" b="1" dirty="0">
              <a:solidFill>
                <a:srgbClr val="7030A0"/>
              </a:solidFill>
            </a:endParaRPr>
          </a:p>
          <a:p>
            <a:pPr hangingPunct="0">
              <a:buNone/>
            </a:pPr>
            <a:endParaRPr lang="tr-TR" dirty="0" smtClean="0"/>
          </a:p>
          <a:p>
            <a:pPr hangingPunct="0"/>
            <a:endParaRPr lang="tr-TR" i="1" dirty="0" smtClean="0"/>
          </a:p>
          <a:p>
            <a:pPr hangingPunct="0"/>
            <a:r>
              <a:rPr lang="en-US" sz="2900" i="1" dirty="0" err="1"/>
              <a:t>Ephedra</a:t>
            </a:r>
            <a:r>
              <a:rPr lang="en-US" sz="2900" i="1" dirty="0"/>
              <a:t> major</a:t>
            </a:r>
            <a:r>
              <a:rPr lang="en-US" sz="2900" dirty="0"/>
              <a:t> Host, 300-3000 m</a:t>
            </a:r>
            <a:endParaRPr lang="tr-TR" sz="2900" dirty="0"/>
          </a:p>
          <a:p>
            <a:pPr hangingPunct="0"/>
            <a:r>
              <a:rPr lang="en-US" sz="2900" i="1" dirty="0"/>
              <a:t>Corydalis </a:t>
            </a:r>
            <a:r>
              <a:rPr lang="en-US" sz="2900" i="1" dirty="0" err="1"/>
              <a:t>rutifolia</a:t>
            </a:r>
            <a:r>
              <a:rPr lang="en-US" sz="2900" dirty="0"/>
              <a:t> (</a:t>
            </a:r>
            <a:r>
              <a:rPr lang="en-US" sz="2900" dirty="0" err="1"/>
              <a:t>Sibth</a:t>
            </a:r>
            <a:r>
              <a:rPr lang="en-US" sz="2900" dirty="0"/>
              <a:t>.&amp; Sm.) DC. </a:t>
            </a:r>
            <a:r>
              <a:rPr lang="en-US" sz="2900" dirty="0" err="1"/>
              <a:t>subsp.</a:t>
            </a:r>
            <a:r>
              <a:rPr lang="en-US" sz="2900" i="1" dirty="0" err="1"/>
              <a:t>erdelii</a:t>
            </a:r>
            <a:r>
              <a:rPr lang="en-US" sz="2900" dirty="0"/>
              <a:t> (</a:t>
            </a:r>
            <a:r>
              <a:rPr lang="en-US" sz="2900" dirty="0" err="1"/>
              <a:t>Zucc</a:t>
            </a:r>
            <a:r>
              <a:rPr lang="en-US" sz="2900" dirty="0"/>
              <a:t>.) Cullen &amp; Davis,1300-2800 m.</a:t>
            </a:r>
            <a:endParaRPr lang="tr-TR" sz="2900" dirty="0"/>
          </a:p>
          <a:p>
            <a:pPr hangingPunct="0"/>
            <a:r>
              <a:rPr lang="en-US" sz="2900" i="1" dirty="0" err="1"/>
              <a:t>Draba</a:t>
            </a:r>
            <a:r>
              <a:rPr lang="en-US" sz="2900" i="1" dirty="0"/>
              <a:t> </a:t>
            </a:r>
            <a:r>
              <a:rPr lang="en-US" sz="2900" i="1" dirty="0" err="1"/>
              <a:t>bruniifolia</a:t>
            </a:r>
            <a:r>
              <a:rPr lang="en-US" sz="2900" dirty="0"/>
              <a:t> </a:t>
            </a:r>
            <a:r>
              <a:rPr lang="en-US" sz="2900" dirty="0" err="1"/>
              <a:t>Stev</a:t>
            </a:r>
            <a:r>
              <a:rPr lang="en-US" sz="2900" dirty="0"/>
              <a:t>. subsp. </a:t>
            </a:r>
            <a:r>
              <a:rPr lang="en-US" sz="2900" i="1" dirty="0" err="1"/>
              <a:t>bruniifolia</a:t>
            </a:r>
            <a:r>
              <a:rPr lang="en-US" sz="2900" dirty="0"/>
              <a:t>, 1500-2900 m.</a:t>
            </a:r>
            <a:endParaRPr lang="tr-TR" sz="2900" dirty="0"/>
          </a:p>
          <a:p>
            <a:pPr hangingPunct="0"/>
            <a:r>
              <a:rPr lang="en-US" sz="2900" i="1" dirty="0" err="1"/>
              <a:t>Arabis</a:t>
            </a:r>
            <a:r>
              <a:rPr lang="en-US" sz="2900" i="1" dirty="0"/>
              <a:t> </a:t>
            </a:r>
            <a:r>
              <a:rPr lang="en-US" sz="2900" i="1" dirty="0" err="1"/>
              <a:t>caucasica</a:t>
            </a:r>
            <a:r>
              <a:rPr lang="en-US" sz="2900" dirty="0"/>
              <a:t> </a:t>
            </a:r>
            <a:r>
              <a:rPr lang="en-US" sz="2900" dirty="0" err="1"/>
              <a:t>Willd</a:t>
            </a:r>
            <a:r>
              <a:rPr lang="en-US" sz="2900" dirty="0"/>
              <a:t>. subsp</a:t>
            </a:r>
            <a:r>
              <a:rPr lang="en-US" sz="2900" i="1" dirty="0"/>
              <a:t>. </a:t>
            </a:r>
            <a:r>
              <a:rPr lang="en-US" sz="2900" i="1" dirty="0" err="1"/>
              <a:t>caucasica</a:t>
            </a:r>
            <a:r>
              <a:rPr lang="en-US" sz="2900" dirty="0"/>
              <a:t>, 350-2900 m.</a:t>
            </a:r>
            <a:endParaRPr lang="tr-TR" sz="2900" dirty="0"/>
          </a:p>
          <a:p>
            <a:pPr hangingPunct="0"/>
            <a:r>
              <a:rPr lang="en-US" sz="2900" i="1" dirty="0" err="1"/>
              <a:t>Aubrieta</a:t>
            </a:r>
            <a:r>
              <a:rPr lang="en-US" sz="2900" i="1" dirty="0"/>
              <a:t> </a:t>
            </a:r>
            <a:r>
              <a:rPr lang="en-US" sz="2900" i="1" dirty="0" err="1"/>
              <a:t>deltoidea</a:t>
            </a:r>
            <a:r>
              <a:rPr lang="en-US" sz="2900" dirty="0"/>
              <a:t> (L.) DC., 500-2900 m.</a:t>
            </a:r>
            <a:endParaRPr lang="tr-TR" sz="2900" dirty="0"/>
          </a:p>
          <a:p>
            <a:pPr hangingPunct="0"/>
            <a:r>
              <a:rPr lang="en-US" sz="2900" i="1" dirty="0" err="1"/>
              <a:t>Aubrieta</a:t>
            </a:r>
            <a:r>
              <a:rPr lang="en-US" sz="2900" i="1" dirty="0"/>
              <a:t> </a:t>
            </a:r>
            <a:r>
              <a:rPr lang="en-US" sz="2900" i="1" dirty="0" err="1"/>
              <a:t>canescens</a:t>
            </a:r>
            <a:r>
              <a:rPr lang="en-US" sz="2900" dirty="0"/>
              <a:t> (</a:t>
            </a:r>
            <a:r>
              <a:rPr lang="en-US" sz="2900" dirty="0" err="1"/>
              <a:t>Boiss</a:t>
            </a:r>
            <a:r>
              <a:rPr lang="en-US" sz="2900" dirty="0"/>
              <a:t>.) </a:t>
            </a:r>
            <a:r>
              <a:rPr lang="en-US" sz="2900" dirty="0" err="1"/>
              <a:t>Bornm</a:t>
            </a:r>
            <a:r>
              <a:rPr lang="en-US" sz="2900" dirty="0"/>
              <a:t>. subsp</a:t>
            </a:r>
            <a:r>
              <a:rPr lang="en-US" sz="2900" i="1" dirty="0"/>
              <a:t>. </a:t>
            </a:r>
            <a:r>
              <a:rPr lang="en-US" sz="2900" i="1" dirty="0" err="1"/>
              <a:t>macrostyla</a:t>
            </a:r>
            <a:r>
              <a:rPr lang="en-US" sz="2900" dirty="0"/>
              <a:t> Cullen &amp; </a:t>
            </a:r>
            <a:r>
              <a:rPr lang="en-US" sz="2900" dirty="0" err="1"/>
              <a:t>Hub.-Mor</a:t>
            </a:r>
            <a:r>
              <a:rPr lang="en-US" sz="2900" dirty="0"/>
              <a:t>., 900-2400 m.</a:t>
            </a:r>
            <a:endParaRPr lang="tr-TR" sz="2900" dirty="0"/>
          </a:p>
          <a:p>
            <a:pPr hangingPunct="0"/>
            <a:r>
              <a:rPr lang="en-US" sz="2900" i="1" dirty="0" err="1"/>
              <a:t>Hesperis</a:t>
            </a:r>
            <a:r>
              <a:rPr lang="en-US" sz="2900" i="1" dirty="0"/>
              <a:t> </a:t>
            </a:r>
            <a:r>
              <a:rPr lang="en-US" sz="2900" i="1" dirty="0" err="1"/>
              <a:t>bicuspidata</a:t>
            </a:r>
            <a:r>
              <a:rPr lang="en-US" sz="2900" dirty="0"/>
              <a:t> (</a:t>
            </a:r>
            <a:r>
              <a:rPr lang="en-US" sz="2900" dirty="0" err="1"/>
              <a:t>Willd</a:t>
            </a:r>
            <a:r>
              <a:rPr lang="en-US" sz="2900" dirty="0"/>
              <a:t>.) </a:t>
            </a:r>
            <a:r>
              <a:rPr lang="en-US" sz="2900" dirty="0" err="1"/>
              <a:t>Poir</a:t>
            </a:r>
            <a:r>
              <a:rPr lang="en-US" sz="2900" dirty="0"/>
              <a:t>&amp;, 1300</a:t>
            </a:r>
            <a:endParaRPr lang="tr-TR" sz="2900" dirty="0"/>
          </a:p>
          <a:p>
            <a:pPr hangingPunct="0"/>
            <a:r>
              <a:rPr lang="en-US" sz="2900" i="1" dirty="0" err="1"/>
              <a:t>Arenaria</a:t>
            </a:r>
            <a:r>
              <a:rPr lang="en-US" sz="2900" i="1" dirty="0"/>
              <a:t> </a:t>
            </a:r>
            <a:r>
              <a:rPr lang="en-US" sz="2900" i="1" dirty="0" err="1"/>
              <a:t>rotundifolia</a:t>
            </a:r>
            <a:r>
              <a:rPr lang="en-US" sz="2900" dirty="0"/>
              <a:t> </a:t>
            </a:r>
            <a:r>
              <a:rPr lang="en-US" sz="2900" dirty="0" err="1"/>
              <a:t>Bieb</a:t>
            </a:r>
            <a:r>
              <a:rPr lang="en-US" sz="2900" dirty="0"/>
              <a:t>. subsp. </a:t>
            </a:r>
            <a:r>
              <a:rPr lang="en-US" sz="2900" i="1" dirty="0" err="1"/>
              <a:t>rotundifolia</a:t>
            </a:r>
            <a:r>
              <a:rPr lang="en-US" sz="2900" dirty="0"/>
              <a:t>, 1000-2750 m.</a:t>
            </a:r>
            <a:endParaRPr lang="tr-TR" sz="2900" dirty="0"/>
          </a:p>
          <a:p>
            <a:pPr hangingPunct="0"/>
            <a:r>
              <a:rPr lang="en-US" sz="2900" i="1" dirty="0" err="1"/>
              <a:t>Arenaria</a:t>
            </a:r>
            <a:r>
              <a:rPr lang="en-US" sz="2900" i="1" dirty="0"/>
              <a:t> </a:t>
            </a:r>
            <a:r>
              <a:rPr lang="en-US" sz="2900" i="1" dirty="0" err="1"/>
              <a:t>acerosa</a:t>
            </a:r>
            <a:r>
              <a:rPr lang="en-US" sz="2900" dirty="0"/>
              <a:t> </a:t>
            </a:r>
            <a:r>
              <a:rPr lang="en-US" sz="2900" dirty="0" err="1"/>
              <a:t>Boiss</a:t>
            </a:r>
            <a:r>
              <a:rPr lang="en-US" sz="2900" dirty="0"/>
              <a:t>., 1350-2450 m. </a:t>
            </a:r>
            <a:r>
              <a:rPr lang="en-US" sz="2900" dirty="0" err="1"/>
              <a:t>endemik</a:t>
            </a:r>
            <a:r>
              <a:rPr lang="en-US" sz="2900" dirty="0"/>
              <a:t>,</a:t>
            </a:r>
            <a:endParaRPr lang="tr-TR" sz="2900" dirty="0"/>
          </a:p>
          <a:p>
            <a:pPr hangingPunct="0"/>
            <a:r>
              <a:rPr lang="en-US" sz="2900" i="1" dirty="0" err="1"/>
              <a:t>Minuartia</a:t>
            </a:r>
            <a:r>
              <a:rPr lang="en-US" sz="2900" i="1" dirty="0"/>
              <a:t> </a:t>
            </a:r>
            <a:r>
              <a:rPr lang="en-US" sz="2900" i="1" dirty="0" err="1"/>
              <a:t>juniperina</a:t>
            </a:r>
            <a:r>
              <a:rPr lang="en-US" sz="2900" dirty="0"/>
              <a:t> (L.) </a:t>
            </a:r>
            <a:r>
              <a:rPr lang="en-US" sz="2900" dirty="0" err="1"/>
              <a:t>Maire</a:t>
            </a:r>
            <a:r>
              <a:rPr lang="en-US" sz="2900" dirty="0"/>
              <a:t> &amp; </a:t>
            </a:r>
            <a:r>
              <a:rPr lang="en-US" sz="2900" dirty="0" err="1"/>
              <a:t>P&amp;itm</a:t>
            </a:r>
            <a:endParaRPr lang="tr-TR" sz="2900" dirty="0"/>
          </a:p>
          <a:p>
            <a:pPr hangingPunct="0"/>
            <a:r>
              <a:rPr lang="en-US" sz="2900" i="1" dirty="0"/>
              <a:t>Dianthus </a:t>
            </a:r>
            <a:r>
              <a:rPr lang="en-US" sz="2900" i="1" dirty="0" err="1"/>
              <a:t>orientalis</a:t>
            </a:r>
            <a:r>
              <a:rPr lang="en-US" sz="2900" dirty="0"/>
              <a:t> Adams, 500-3160 m.</a:t>
            </a:r>
            <a:endParaRPr lang="tr-TR" sz="2900" dirty="0"/>
          </a:p>
          <a:p>
            <a:pPr hangingPunct="0"/>
            <a:r>
              <a:rPr lang="en-US" sz="2900" i="1" dirty="0"/>
              <a:t>Dianthus </a:t>
            </a:r>
            <a:r>
              <a:rPr lang="en-US" sz="2900" i="1" dirty="0" err="1"/>
              <a:t>calocephalus</a:t>
            </a:r>
            <a:r>
              <a:rPr lang="en-US" sz="2900" dirty="0"/>
              <a:t> </a:t>
            </a:r>
            <a:r>
              <a:rPr lang="en-US" sz="2900" dirty="0" err="1"/>
              <a:t>Boiss</a:t>
            </a:r>
            <a:r>
              <a:rPr lang="en-US" sz="2900" dirty="0"/>
              <a:t>., 400-2300 m.</a:t>
            </a:r>
            <a:endParaRPr lang="tr-TR" sz="2900" dirty="0"/>
          </a:p>
          <a:p>
            <a:pPr hangingPunct="0"/>
            <a:r>
              <a:rPr lang="en-US" sz="2900" i="1" dirty="0" err="1"/>
              <a:t>Hypericum</a:t>
            </a:r>
            <a:r>
              <a:rPr lang="en-US" sz="2900" i="1" dirty="0"/>
              <a:t> </a:t>
            </a:r>
            <a:r>
              <a:rPr lang="en-US" sz="2900" i="1" dirty="0" err="1"/>
              <a:t>montbretii</a:t>
            </a:r>
            <a:r>
              <a:rPr lang="en-US" sz="2900" dirty="0"/>
              <a:t> </a:t>
            </a:r>
            <a:r>
              <a:rPr lang="en-US" sz="2900" dirty="0" err="1"/>
              <a:t>Spach</a:t>
            </a:r>
            <a:r>
              <a:rPr lang="en-US" sz="2900" dirty="0"/>
              <a:t>, 200-1750 m.</a:t>
            </a:r>
            <a:endParaRPr lang="tr-TR" sz="2900" dirty="0"/>
          </a:p>
          <a:p>
            <a:pPr hangingPunct="0"/>
            <a:endParaRPr lang="tr-TR" sz="2900" i="1" dirty="0"/>
          </a:p>
          <a:p>
            <a:pPr hangingPunct="0"/>
            <a:endParaRPr lang="tr-TR" sz="2900" i="1" dirty="0"/>
          </a:p>
          <a:p>
            <a:pPr hangingPunct="0"/>
            <a:endParaRPr lang="tr-TR" sz="2900" i="1" dirty="0"/>
          </a:p>
          <a:p>
            <a:pPr hangingPunct="0"/>
            <a:endParaRPr lang="tr-TR" sz="2900" i="1" dirty="0"/>
          </a:p>
          <a:p>
            <a:pPr hangingPunct="0"/>
            <a:endParaRPr lang="tr-TR" sz="2900" i="1" dirty="0"/>
          </a:p>
          <a:p>
            <a:pPr hangingPunct="0"/>
            <a:endParaRPr lang="tr-TR" sz="2900" i="1" dirty="0"/>
          </a:p>
          <a:p>
            <a:pPr hangingPunct="0"/>
            <a:endParaRPr lang="tr-TR" sz="2900" i="1" dirty="0"/>
          </a:p>
          <a:p>
            <a:pPr hangingPunct="0"/>
            <a:endParaRPr lang="tr-TR" sz="2900" i="1" dirty="0"/>
          </a:p>
          <a:p>
            <a:pPr hangingPunct="0"/>
            <a:endParaRPr lang="tr-TR" sz="2900" i="1" dirty="0"/>
          </a:p>
          <a:p>
            <a:pPr hangingPunct="0"/>
            <a:endParaRPr lang="tr-TR" sz="2900" i="1" dirty="0"/>
          </a:p>
          <a:p>
            <a:pPr hangingPunct="0"/>
            <a:r>
              <a:rPr lang="en-US" sz="2900" i="1" dirty="0"/>
              <a:t>Geranium </a:t>
            </a:r>
            <a:r>
              <a:rPr lang="en-US" sz="2900" i="1" dirty="0" err="1"/>
              <a:t>rotundifolium</a:t>
            </a:r>
            <a:r>
              <a:rPr lang="en-US" sz="2900" dirty="0"/>
              <a:t> L., 0-1700 m.</a:t>
            </a:r>
            <a:endParaRPr lang="tr-TR" sz="2900" dirty="0"/>
          </a:p>
          <a:p>
            <a:pPr hangingPunct="0"/>
            <a:r>
              <a:rPr lang="en-US" sz="2900" i="1" dirty="0" err="1"/>
              <a:t>Rhamnus</a:t>
            </a:r>
            <a:r>
              <a:rPr lang="en-US" sz="2900" i="1" dirty="0"/>
              <a:t> </a:t>
            </a:r>
            <a:r>
              <a:rPr lang="en-US" sz="2900" i="1" dirty="0" err="1"/>
              <a:t>petiolaris</a:t>
            </a:r>
            <a:r>
              <a:rPr lang="en-US" sz="2900" dirty="0"/>
              <a:t> </a:t>
            </a:r>
            <a:r>
              <a:rPr lang="en-US" sz="2900" dirty="0" err="1"/>
              <a:t>Boiss</a:t>
            </a:r>
            <a:r>
              <a:rPr lang="en-US" sz="2900" dirty="0"/>
              <a:t>., 1000-1300 m., </a:t>
            </a:r>
            <a:r>
              <a:rPr lang="en-US" sz="2900" dirty="0" err="1"/>
              <a:t>endemik</a:t>
            </a:r>
            <a:r>
              <a:rPr lang="en-US" sz="2900" dirty="0"/>
              <a:t>,</a:t>
            </a:r>
            <a:endParaRPr lang="tr-TR" sz="2900" dirty="0"/>
          </a:p>
          <a:p>
            <a:pPr hangingPunct="0"/>
            <a:r>
              <a:rPr lang="en-US" sz="2900" i="1" dirty="0" err="1"/>
              <a:t>Rhamnus</a:t>
            </a:r>
            <a:r>
              <a:rPr lang="en-US" sz="2900" i="1" dirty="0"/>
              <a:t> </a:t>
            </a:r>
            <a:r>
              <a:rPr lang="en-US" sz="2900" i="1" dirty="0" err="1"/>
              <a:t>rhodopeus</a:t>
            </a:r>
            <a:r>
              <a:rPr lang="en-US" sz="2900" dirty="0"/>
              <a:t> </a:t>
            </a:r>
            <a:r>
              <a:rPr lang="en-US" sz="2900" dirty="0" err="1"/>
              <a:t>Velenovsky</a:t>
            </a:r>
            <a:r>
              <a:rPr lang="en-US" sz="2900" dirty="0"/>
              <a:t> subsp. </a:t>
            </a:r>
            <a:r>
              <a:rPr lang="en-US" sz="2900" i="1" dirty="0" err="1"/>
              <a:t>anatolicus</a:t>
            </a:r>
            <a:r>
              <a:rPr lang="en-US" sz="2900" dirty="0"/>
              <a:t> (Grub.) </a:t>
            </a:r>
            <a:r>
              <a:rPr lang="en-US" sz="2900" dirty="0" err="1"/>
              <a:t>Browicz</a:t>
            </a:r>
            <a:r>
              <a:rPr lang="en-US" sz="2900" dirty="0"/>
              <a:t>. &amp; Zielinski,          100-900 m.</a:t>
            </a:r>
            <a:endParaRPr lang="tr-TR" sz="2900" dirty="0"/>
          </a:p>
          <a:p>
            <a:pPr hangingPunct="0"/>
            <a:r>
              <a:rPr lang="en-US" sz="2900" i="1" dirty="0" err="1"/>
              <a:t>Rhamnus</a:t>
            </a:r>
            <a:r>
              <a:rPr lang="en-US" sz="2900" i="1" dirty="0"/>
              <a:t> </a:t>
            </a:r>
            <a:r>
              <a:rPr lang="en-US" sz="2900" i="1" dirty="0" err="1"/>
              <a:t>thymifolius</a:t>
            </a:r>
            <a:r>
              <a:rPr lang="en-US" sz="2900" dirty="0"/>
              <a:t> </a:t>
            </a:r>
            <a:r>
              <a:rPr lang="en-US" sz="2900" dirty="0" err="1"/>
              <a:t>Bornm</a:t>
            </a:r>
            <a:r>
              <a:rPr lang="en-US" sz="2900" dirty="0"/>
              <a:t>., 100-2000 m., </a:t>
            </a:r>
            <a:r>
              <a:rPr lang="en-US" sz="2900" dirty="0" err="1"/>
              <a:t>endemik</a:t>
            </a:r>
            <a:endParaRPr lang="tr-TR" sz="2900" dirty="0"/>
          </a:p>
          <a:p>
            <a:pPr hangingPunct="0"/>
            <a:r>
              <a:rPr lang="en-US" sz="2900" i="1" dirty="0"/>
              <a:t>Sedum album</a:t>
            </a:r>
            <a:r>
              <a:rPr lang="en-US" sz="2900" dirty="0"/>
              <a:t> L., 100-2500 m.</a:t>
            </a:r>
            <a:endParaRPr lang="tr-TR" sz="2900" dirty="0"/>
          </a:p>
          <a:p>
            <a:pPr hangingPunct="0"/>
            <a:r>
              <a:rPr lang="en-US" sz="2900" i="1" dirty="0" err="1"/>
              <a:t>Saxifraga</a:t>
            </a:r>
            <a:r>
              <a:rPr lang="en-US" sz="2900" i="1" dirty="0"/>
              <a:t> </a:t>
            </a:r>
            <a:r>
              <a:rPr lang="en-US" sz="2900" i="1" dirty="0" err="1"/>
              <a:t>kotschyi</a:t>
            </a:r>
            <a:r>
              <a:rPr lang="en-US" sz="2900" dirty="0"/>
              <a:t> </a:t>
            </a:r>
            <a:r>
              <a:rPr lang="en-US" sz="2900" dirty="0" err="1"/>
              <a:t>Boiss</a:t>
            </a:r>
            <a:r>
              <a:rPr lang="en-US" sz="2900" dirty="0"/>
              <a:t>., 1300-3650 m.</a:t>
            </a:r>
            <a:endParaRPr lang="tr-TR" sz="2900" dirty="0"/>
          </a:p>
          <a:p>
            <a:pPr hangingPunct="0"/>
            <a:r>
              <a:rPr lang="en-US" sz="2900" i="1" dirty="0" err="1"/>
              <a:t>Malabaila</a:t>
            </a:r>
            <a:r>
              <a:rPr lang="en-US" sz="2900" i="1" dirty="0"/>
              <a:t> </a:t>
            </a:r>
            <a:r>
              <a:rPr lang="en-US" sz="2900" i="1" dirty="0" err="1"/>
              <a:t>secacul</a:t>
            </a:r>
            <a:r>
              <a:rPr lang="en-US" sz="2900" dirty="0"/>
              <a:t> Banks. &amp; Sol., 100-2000 m.</a:t>
            </a:r>
            <a:endParaRPr lang="tr-TR" sz="2900" dirty="0"/>
          </a:p>
          <a:p>
            <a:pPr hangingPunct="0"/>
            <a:r>
              <a:rPr lang="en-US" sz="2900" i="1" dirty="0"/>
              <a:t>Campanula </a:t>
            </a:r>
            <a:r>
              <a:rPr lang="en-US" sz="2900" i="1" dirty="0" err="1"/>
              <a:t>lyrata</a:t>
            </a:r>
            <a:r>
              <a:rPr lang="en-US" sz="2900" dirty="0"/>
              <a:t> Lam., subsp</a:t>
            </a:r>
            <a:r>
              <a:rPr lang="en-US" sz="2900" i="1" dirty="0"/>
              <a:t>. </a:t>
            </a:r>
            <a:r>
              <a:rPr lang="en-US" sz="2900" i="1" dirty="0" err="1"/>
              <a:t>lyrata</a:t>
            </a:r>
            <a:r>
              <a:rPr lang="en-US" sz="2900" i="1" dirty="0"/>
              <a:t>,</a:t>
            </a:r>
            <a:r>
              <a:rPr lang="en-US" sz="2900" dirty="0"/>
              <a:t> 0-1700 m., </a:t>
            </a:r>
            <a:r>
              <a:rPr lang="en-US" sz="2900" dirty="0" err="1"/>
              <a:t>endemik</a:t>
            </a:r>
            <a:r>
              <a:rPr lang="en-US" sz="2900" dirty="0"/>
              <a:t>,</a:t>
            </a:r>
            <a:endParaRPr lang="tr-TR" sz="2900" dirty="0"/>
          </a:p>
          <a:p>
            <a:pPr hangingPunct="0"/>
            <a:r>
              <a:rPr lang="en-US" sz="2900" i="1" dirty="0" err="1"/>
              <a:t>Lamium</a:t>
            </a:r>
            <a:r>
              <a:rPr lang="en-US" sz="2900" i="1" dirty="0"/>
              <a:t> </a:t>
            </a:r>
            <a:r>
              <a:rPr lang="en-US" sz="2900" i="1" dirty="0" err="1"/>
              <a:t>garganicum</a:t>
            </a:r>
            <a:r>
              <a:rPr lang="en-US" sz="2900" dirty="0"/>
              <a:t> L. subsp. </a:t>
            </a:r>
            <a:r>
              <a:rPr lang="en-US" sz="2900" i="1" dirty="0" err="1"/>
              <a:t>reniforme</a:t>
            </a:r>
            <a:r>
              <a:rPr lang="en-US" sz="2900" dirty="0"/>
              <a:t> (</a:t>
            </a:r>
            <a:r>
              <a:rPr lang="en-US" sz="2900" dirty="0" err="1"/>
              <a:t>Montbr</a:t>
            </a:r>
            <a:r>
              <a:rPr lang="en-US" sz="2900" dirty="0"/>
              <a:t>&amp; &amp; </a:t>
            </a:r>
            <a:r>
              <a:rPr lang="en-US" sz="2900" dirty="0" err="1"/>
              <a:t>Aucher</a:t>
            </a:r>
            <a:r>
              <a:rPr lang="en-US" sz="2900" dirty="0"/>
              <a:t> ex Bentham) R. Mill.,    400-2300 m.</a:t>
            </a:r>
            <a:endParaRPr lang="tr-TR" sz="2900" dirty="0"/>
          </a:p>
          <a:p>
            <a:pPr hangingPunct="0"/>
            <a:r>
              <a:rPr lang="en-US" sz="2900" i="1" dirty="0"/>
              <a:t>Salvia </a:t>
            </a:r>
            <a:r>
              <a:rPr lang="en-US" sz="2900" i="1" dirty="0" err="1"/>
              <a:t>cadmica</a:t>
            </a:r>
            <a:r>
              <a:rPr lang="en-US" sz="2900" dirty="0"/>
              <a:t> </a:t>
            </a:r>
            <a:r>
              <a:rPr lang="en-US" sz="2900" dirty="0" err="1"/>
              <a:t>Boiss</a:t>
            </a:r>
            <a:r>
              <a:rPr lang="en-US" sz="2900" dirty="0"/>
              <a:t>., 900-1810 m., </a:t>
            </a:r>
            <a:r>
              <a:rPr lang="en-US" sz="2900" dirty="0" err="1"/>
              <a:t>endemik</a:t>
            </a:r>
            <a:r>
              <a:rPr lang="en-US" sz="2900" dirty="0"/>
              <a:t>,</a:t>
            </a:r>
            <a:endParaRPr lang="tr-TR" sz="2900" dirty="0"/>
          </a:p>
          <a:p>
            <a:pPr hangingPunct="0"/>
            <a:r>
              <a:rPr lang="en-US" sz="2900" i="1" dirty="0"/>
              <a:t>Euphorbia </a:t>
            </a:r>
            <a:r>
              <a:rPr lang="en-US" sz="2900" i="1" dirty="0" err="1"/>
              <a:t>herniariifolia</a:t>
            </a:r>
            <a:r>
              <a:rPr lang="en-US" sz="2900" dirty="0"/>
              <a:t> </a:t>
            </a:r>
            <a:r>
              <a:rPr lang="en-US" sz="2900" dirty="0" err="1"/>
              <a:t>Willd</a:t>
            </a:r>
            <a:r>
              <a:rPr lang="en-US" sz="2900" dirty="0"/>
              <a:t>. var. </a:t>
            </a:r>
            <a:r>
              <a:rPr lang="en-US" sz="2900" i="1" dirty="0" err="1"/>
              <a:t>herniariifolia</a:t>
            </a:r>
            <a:r>
              <a:rPr lang="en-US" sz="2900" dirty="0"/>
              <a:t>, 50-3050 m.</a:t>
            </a:r>
            <a:endParaRPr lang="tr-TR" sz="2900" dirty="0"/>
          </a:p>
          <a:p>
            <a:pPr hangingPunct="0"/>
            <a:r>
              <a:rPr lang="en-US" sz="2900" i="1" dirty="0" err="1"/>
              <a:t>Galium</a:t>
            </a:r>
            <a:r>
              <a:rPr lang="en-US" sz="2900" i="1" dirty="0"/>
              <a:t> </a:t>
            </a:r>
            <a:r>
              <a:rPr lang="en-US" sz="2900" i="1" dirty="0" err="1"/>
              <a:t>subuliferum</a:t>
            </a:r>
            <a:r>
              <a:rPr lang="en-US" sz="2900" dirty="0"/>
              <a:t> </a:t>
            </a:r>
            <a:r>
              <a:rPr lang="en-US" sz="2900" dirty="0" err="1"/>
              <a:t>Somm</a:t>
            </a:r>
            <a:r>
              <a:rPr lang="en-US" sz="2900" dirty="0"/>
              <a:t>. &amp; Lev., 200-2200 m.</a:t>
            </a:r>
            <a:endParaRPr lang="tr-TR" sz="2900" dirty="0"/>
          </a:p>
          <a:p>
            <a:pPr hangingPunct="0"/>
            <a:r>
              <a:rPr lang="en-US" sz="2900" i="1" dirty="0" err="1"/>
              <a:t>Piptatherum</a:t>
            </a:r>
            <a:r>
              <a:rPr lang="en-US" sz="2900" i="1" dirty="0"/>
              <a:t> </a:t>
            </a:r>
            <a:r>
              <a:rPr lang="en-US" sz="2900" i="1" dirty="0" err="1"/>
              <a:t>coerulescens</a:t>
            </a:r>
            <a:r>
              <a:rPr lang="en-US" sz="2900" dirty="0"/>
              <a:t> (</a:t>
            </a:r>
            <a:r>
              <a:rPr lang="en-US" sz="2900" dirty="0" err="1"/>
              <a:t>Desf</a:t>
            </a:r>
            <a:r>
              <a:rPr lang="en-US" sz="2900" dirty="0"/>
              <a:t>.) </a:t>
            </a:r>
            <a:r>
              <a:rPr lang="en-US" sz="2900" dirty="0" err="1"/>
              <a:t>P.Beauv</a:t>
            </a:r>
            <a:r>
              <a:rPr lang="en-US" sz="2900" dirty="0"/>
              <a:t>., 0-1420 m.</a:t>
            </a:r>
            <a:endParaRPr lang="tr-TR" sz="2900" dirty="0"/>
          </a:p>
          <a:p>
            <a:pPr hangingPunct="0">
              <a:buNone/>
            </a:pPr>
            <a:endParaRPr lang="tr-TR" dirty="0" smtClean="0"/>
          </a:p>
        </p:txBody>
      </p:sp>
    </p:spTree>
    <p:extLst>
      <p:ext uri="{BB962C8B-B14F-4D97-AF65-F5344CB8AC3E}">
        <p14:creationId xmlns:p14="http://schemas.microsoft.com/office/powerpoint/2010/main" val="257909266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19536" y="980728"/>
            <a:ext cx="8229600" cy="4539208"/>
          </a:xfrm>
        </p:spPr>
        <p:txBody>
          <a:bodyPr>
            <a:noAutofit/>
          </a:bodyPr>
          <a:lstStyle/>
          <a:p>
            <a:pPr algn="ctr" hangingPunct="0">
              <a:buNone/>
            </a:pPr>
            <a:r>
              <a:rPr lang="tr-TR" b="1" dirty="0">
                <a:solidFill>
                  <a:srgbClr val="7030A0"/>
                </a:solidFill>
              </a:rPr>
              <a:t>Akdeniz elementi olan karakteristik bitkiler </a:t>
            </a:r>
          </a:p>
          <a:p>
            <a:pPr algn="just" hangingPunct="0">
              <a:buNone/>
            </a:pPr>
            <a:endParaRPr lang="tr-TR" b="1" dirty="0"/>
          </a:p>
          <a:p>
            <a:pPr algn="just" hangingPunct="0"/>
            <a:r>
              <a:rPr lang="en-US" i="1" dirty="0" err="1"/>
              <a:t>Hypericum</a:t>
            </a:r>
            <a:r>
              <a:rPr lang="en-US" i="1" dirty="0"/>
              <a:t> </a:t>
            </a:r>
            <a:r>
              <a:rPr lang="en-US" i="1" dirty="0" err="1"/>
              <a:t>olympicum</a:t>
            </a:r>
            <a:r>
              <a:rPr lang="en-US" dirty="0"/>
              <a:t> L. subsp. </a:t>
            </a:r>
            <a:r>
              <a:rPr lang="en-US" i="1" dirty="0" err="1"/>
              <a:t>olympicum</a:t>
            </a:r>
            <a:r>
              <a:rPr lang="en-US" i="1" dirty="0"/>
              <a:t>,</a:t>
            </a:r>
            <a:r>
              <a:rPr lang="en-US" dirty="0"/>
              <a:t> 0-3000 m., </a:t>
            </a:r>
            <a:r>
              <a:rPr lang="en-US" dirty="0" err="1"/>
              <a:t>Doğu</a:t>
            </a:r>
            <a:r>
              <a:rPr lang="en-US" dirty="0"/>
              <a:t> </a:t>
            </a:r>
            <a:r>
              <a:rPr lang="en-US" dirty="0" err="1"/>
              <a:t>Akdeniz</a:t>
            </a:r>
            <a:r>
              <a:rPr lang="en-US" dirty="0"/>
              <a:t> </a:t>
            </a:r>
            <a:r>
              <a:rPr lang="en-US" dirty="0" err="1"/>
              <a:t>elementi</a:t>
            </a:r>
            <a:endParaRPr lang="tr-TR" dirty="0"/>
          </a:p>
          <a:p>
            <a:pPr algn="just" hangingPunct="0"/>
            <a:r>
              <a:rPr lang="en-US" i="1" dirty="0" err="1"/>
              <a:t>Hypericum</a:t>
            </a:r>
            <a:r>
              <a:rPr lang="en-US" i="1" dirty="0"/>
              <a:t> </a:t>
            </a:r>
            <a:r>
              <a:rPr lang="en-US" i="1" dirty="0" err="1"/>
              <a:t>aviculariifolium</a:t>
            </a:r>
            <a:r>
              <a:rPr lang="en-US" dirty="0"/>
              <a:t> </a:t>
            </a:r>
            <a:r>
              <a:rPr lang="en-US" dirty="0" err="1"/>
              <a:t>Jaub</a:t>
            </a:r>
            <a:r>
              <a:rPr lang="en-US" dirty="0"/>
              <a:t>. &amp; </a:t>
            </a:r>
            <a:r>
              <a:rPr lang="en-US" dirty="0" err="1"/>
              <a:t>Spach</a:t>
            </a:r>
            <a:r>
              <a:rPr lang="en-US" dirty="0"/>
              <a:t> </a:t>
            </a:r>
            <a:r>
              <a:rPr lang="en-US" dirty="0" err="1"/>
              <a:t>subsp</a:t>
            </a:r>
            <a:r>
              <a:rPr lang="en-US" dirty="0"/>
              <a:t> </a:t>
            </a:r>
            <a:r>
              <a:rPr lang="en-US" i="1" dirty="0" err="1"/>
              <a:t>aviculariifolium</a:t>
            </a:r>
            <a:r>
              <a:rPr lang="en-US" i="1" dirty="0"/>
              <a:t> </a:t>
            </a:r>
            <a:r>
              <a:rPr lang="en-US" dirty="0"/>
              <a:t>	var. </a:t>
            </a:r>
            <a:r>
              <a:rPr lang="en-US" i="1" dirty="0" err="1"/>
              <a:t>aviculariifolium</a:t>
            </a:r>
            <a:r>
              <a:rPr lang="en-US" dirty="0"/>
              <a:t> , 50-1300 m., </a:t>
            </a:r>
            <a:r>
              <a:rPr lang="en-US" dirty="0" err="1"/>
              <a:t>endemik</a:t>
            </a:r>
            <a:r>
              <a:rPr lang="en-US" dirty="0"/>
              <a:t>, </a:t>
            </a:r>
            <a:r>
              <a:rPr lang="en-US" dirty="0" err="1"/>
              <a:t>Doğu</a:t>
            </a:r>
            <a:r>
              <a:rPr lang="en-US" dirty="0"/>
              <a:t> </a:t>
            </a:r>
            <a:r>
              <a:rPr lang="en-US" dirty="0" err="1"/>
              <a:t>Akdeniz</a:t>
            </a:r>
            <a:r>
              <a:rPr lang="en-US" dirty="0"/>
              <a:t> </a:t>
            </a:r>
            <a:r>
              <a:rPr lang="en-US" dirty="0" err="1"/>
              <a:t>elementi</a:t>
            </a:r>
            <a:endParaRPr lang="tr-TR" dirty="0"/>
          </a:p>
          <a:p>
            <a:pPr algn="just" hangingPunct="0"/>
            <a:r>
              <a:rPr lang="en-US" i="1" dirty="0"/>
              <a:t>Sedum </a:t>
            </a:r>
            <a:r>
              <a:rPr lang="en-US" i="1" dirty="0" err="1"/>
              <a:t>laconicum</a:t>
            </a:r>
            <a:r>
              <a:rPr lang="en-US" dirty="0"/>
              <a:t> </a:t>
            </a:r>
            <a:r>
              <a:rPr lang="en-US" dirty="0" err="1"/>
              <a:t>Boiss</a:t>
            </a:r>
            <a:r>
              <a:rPr lang="en-US" dirty="0"/>
              <a:t>. &amp; </a:t>
            </a:r>
            <a:r>
              <a:rPr lang="en-US" dirty="0" err="1"/>
              <a:t>Heldr</a:t>
            </a:r>
            <a:r>
              <a:rPr lang="en-US" dirty="0"/>
              <a:t>., 1200-2900 m., </a:t>
            </a:r>
            <a:r>
              <a:rPr lang="en-US" dirty="0" err="1"/>
              <a:t>Doğu</a:t>
            </a:r>
            <a:r>
              <a:rPr lang="en-US" dirty="0"/>
              <a:t> </a:t>
            </a:r>
            <a:r>
              <a:rPr lang="en-US" dirty="0" err="1"/>
              <a:t>Akdeniz</a:t>
            </a:r>
            <a:r>
              <a:rPr lang="en-US" dirty="0"/>
              <a:t> </a:t>
            </a:r>
            <a:r>
              <a:rPr lang="en-US" dirty="0" err="1"/>
              <a:t>elementi</a:t>
            </a:r>
            <a:endParaRPr lang="tr-TR" dirty="0"/>
          </a:p>
          <a:p>
            <a:pPr algn="just" hangingPunct="0"/>
            <a:r>
              <a:rPr lang="en-US" i="1" dirty="0" err="1"/>
              <a:t>Inula</a:t>
            </a:r>
            <a:r>
              <a:rPr lang="en-US" i="1" dirty="0"/>
              <a:t> </a:t>
            </a:r>
            <a:r>
              <a:rPr lang="en-US" i="1" dirty="0" err="1"/>
              <a:t>heterolepis</a:t>
            </a:r>
            <a:r>
              <a:rPr lang="en-US" dirty="0"/>
              <a:t> </a:t>
            </a:r>
            <a:r>
              <a:rPr lang="en-US" dirty="0" err="1"/>
              <a:t>Boiss</a:t>
            </a:r>
            <a:r>
              <a:rPr lang="en-US" dirty="0"/>
              <a:t>., 0-1500 m. </a:t>
            </a:r>
            <a:r>
              <a:rPr lang="en-US" dirty="0" err="1"/>
              <a:t>Doğu</a:t>
            </a:r>
            <a:r>
              <a:rPr lang="en-US" dirty="0"/>
              <a:t> </a:t>
            </a:r>
            <a:r>
              <a:rPr lang="en-US" dirty="0" err="1"/>
              <a:t>Akdeniz</a:t>
            </a:r>
            <a:r>
              <a:rPr lang="en-US" dirty="0"/>
              <a:t> </a:t>
            </a:r>
            <a:r>
              <a:rPr lang="en-US" dirty="0" err="1"/>
              <a:t>elementi</a:t>
            </a:r>
            <a:endParaRPr lang="tr-TR" dirty="0"/>
          </a:p>
          <a:p>
            <a:pPr algn="just" hangingPunct="0"/>
            <a:r>
              <a:rPr lang="en-US" i="1" dirty="0" err="1"/>
              <a:t>Origanum</a:t>
            </a:r>
            <a:r>
              <a:rPr lang="en-US" i="1" dirty="0"/>
              <a:t> </a:t>
            </a:r>
            <a:r>
              <a:rPr lang="en-US" i="1" dirty="0" err="1"/>
              <a:t>onites</a:t>
            </a:r>
            <a:r>
              <a:rPr lang="en-US" dirty="0"/>
              <a:t> L., 0-1400 m., </a:t>
            </a:r>
            <a:r>
              <a:rPr lang="en-US" dirty="0" err="1"/>
              <a:t>Doğu</a:t>
            </a:r>
            <a:r>
              <a:rPr lang="en-US" dirty="0"/>
              <a:t> </a:t>
            </a:r>
            <a:r>
              <a:rPr lang="en-US" dirty="0" err="1"/>
              <a:t>Akdeniz</a:t>
            </a:r>
            <a:r>
              <a:rPr lang="en-US" dirty="0"/>
              <a:t> </a:t>
            </a:r>
            <a:r>
              <a:rPr lang="en-US" dirty="0" err="1"/>
              <a:t>elementi</a:t>
            </a:r>
            <a:endParaRPr lang="tr-TR" dirty="0"/>
          </a:p>
          <a:p>
            <a:pPr algn="just" hangingPunct="0"/>
            <a:r>
              <a:rPr lang="en-US" i="1" dirty="0" err="1"/>
              <a:t>Micromeria</a:t>
            </a:r>
            <a:r>
              <a:rPr lang="en-US" i="1" dirty="0"/>
              <a:t> </a:t>
            </a:r>
            <a:r>
              <a:rPr lang="en-US" i="1" dirty="0" err="1"/>
              <a:t>myrtifolia</a:t>
            </a:r>
            <a:r>
              <a:rPr lang="en-US" dirty="0"/>
              <a:t> </a:t>
            </a:r>
            <a:r>
              <a:rPr lang="en-US" dirty="0" err="1"/>
              <a:t>Boiss</a:t>
            </a:r>
            <a:r>
              <a:rPr lang="en-US" dirty="0"/>
              <a:t>. &amp; </a:t>
            </a:r>
            <a:r>
              <a:rPr lang="en-US" dirty="0" err="1"/>
              <a:t>Hohen</a:t>
            </a:r>
            <a:r>
              <a:rPr lang="en-US" dirty="0"/>
              <a:t>., 0-1900 m., </a:t>
            </a:r>
            <a:r>
              <a:rPr lang="en-US" dirty="0" err="1"/>
              <a:t>Doğu</a:t>
            </a:r>
            <a:r>
              <a:rPr lang="en-US" dirty="0"/>
              <a:t> </a:t>
            </a:r>
            <a:r>
              <a:rPr lang="en-US" dirty="0" err="1"/>
              <a:t>Akdeniz</a:t>
            </a:r>
            <a:r>
              <a:rPr lang="en-US" dirty="0"/>
              <a:t> </a:t>
            </a:r>
            <a:r>
              <a:rPr lang="en-US" dirty="0" err="1"/>
              <a:t>elementi</a:t>
            </a:r>
            <a:endParaRPr lang="tr-TR" dirty="0"/>
          </a:p>
          <a:p>
            <a:pPr algn="just" hangingPunct="0"/>
            <a:r>
              <a:rPr lang="de-DE" i="1" dirty="0" err="1"/>
              <a:t>Galium</a:t>
            </a:r>
            <a:r>
              <a:rPr lang="de-DE" i="1" dirty="0"/>
              <a:t> </a:t>
            </a:r>
            <a:r>
              <a:rPr lang="de-DE" i="1" dirty="0" err="1"/>
              <a:t>heldreichii</a:t>
            </a:r>
            <a:r>
              <a:rPr lang="de-DE" dirty="0"/>
              <a:t> Hal., 0-1800 m., </a:t>
            </a:r>
            <a:r>
              <a:rPr lang="de-DE" dirty="0" err="1"/>
              <a:t>Doğu</a:t>
            </a:r>
            <a:r>
              <a:rPr lang="de-DE" dirty="0"/>
              <a:t> Akdeniz </a:t>
            </a:r>
            <a:r>
              <a:rPr lang="de-DE" dirty="0" err="1"/>
              <a:t>elementi</a:t>
            </a:r>
            <a:endParaRPr lang="tr-TR" dirty="0"/>
          </a:p>
          <a:p>
            <a:pPr algn="just" hangingPunct="0"/>
            <a:r>
              <a:rPr lang="de-DE" i="1" dirty="0" err="1"/>
              <a:t>Galium</a:t>
            </a:r>
            <a:r>
              <a:rPr lang="de-DE" i="1" dirty="0"/>
              <a:t> </a:t>
            </a:r>
            <a:r>
              <a:rPr lang="de-DE" i="1" dirty="0" err="1"/>
              <a:t>cilicicum</a:t>
            </a:r>
            <a:r>
              <a:rPr lang="de-DE" dirty="0"/>
              <a:t> </a:t>
            </a:r>
            <a:r>
              <a:rPr lang="de-DE" dirty="0" err="1"/>
              <a:t>Boiss</a:t>
            </a:r>
            <a:r>
              <a:rPr lang="de-DE" dirty="0"/>
              <a:t>., 1250-2700 m., </a:t>
            </a:r>
            <a:r>
              <a:rPr lang="de-DE" dirty="0" err="1"/>
              <a:t>endemik</a:t>
            </a:r>
            <a:r>
              <a:rPr lang="de-DE" dirty="0"/>
              <a:t>, </a:t>
            </a:r>
            <a:r>
              <a:rPr lang="de-DE" dirty="0" err="1"/>
              <a:t>Doğu</a:t>
            </a:r>
            <a:r>
              <a:rPr lang="de-DE" dirty="0"/>
              <a:t> Akdeniz </a:t>
            </a:r>
            <a:r>
              <a:rPr lang="de-DE" dirty="0" err="1"/>
              <a:t>elementi</a:t>
            </a:r>
            <a:endParaRPr lang="tr-TR" dirty="0"/>
          </a:p>
          <a:p>
            <a:pPr algn="just"/>
            <a:endParaRPr lang="tr-TR" dirty="0"/>
          </a:p>
        </p:txBody>
      </p:sp>
    </p:spTree>
    <p:extLst>
      <p:ext uri="{BB962C8B-B14F-4D97-AF65-F5344CB8AC3E}">
        <p14:creationId xmlns:p14="http://schemas.microsoft.com/office/powerpoint/2010/main" val="376166992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75520" y="980728"/>
            <a:ext cx="8568952" cy="5115272"/>
          </a:xfrm>
        </p:spPr>
        <p:txBody>
          <a:bodyPr>
            <a:normAutofit fontScale="85000" lnSpcReduction="10000"/>
          </a:bodyPr>
          <a:lstStyle/>
          <a:p>
            <a:pPr algn="ctr" hangingPunct="0">
              <a:buNone/>
            </a:pPr>
            <a:r>
              <a:rPr lang="tr-TR" b="1" dirty="0" smtClean="0">
                <a:solidFill>
                  <a:srgbClr val="7030A0"/>
                </a:solidFill>
              </a:rPr>
              <a:t>İran-Turan elementi olan karakteristik bitkiler</a:t>
            </a:r>
          </a:p>
          <a:p>
            <a:pPr hangingPunct="0">
              <a:buNone/>
            </a:pPr>
            <a:endParaRPr lang="tr-TR" b="1" dirty="0" smtClean="0"/>
          </a:p>
          <a:p>
            <a:pPr algn="just" hangingPunct="0"/>
            <a:r>
              <a:rPr lang="de-DE" i="1" dirty="0" err="1" smtClean="0"/>
              <a:t>Hypericum</a:t>
            </a:r>
            <a:r>
              <a:rPr lang="de-DE" i="1" dirty="0" smtClean="0"/>
              <a:t> </a:t>
            </a:r>
            <a:r>
              <a:rPr lang="de-DE" i="1" dirty="0" err="1" smtClean="0"/>
              <a:t>aviculariifolium</a:t>
            </a:r>
            <a:r>
              <a:rPr lang="de-DE" dirty="0" smtClean="0"/>
              <a:t> </a:t>
            </a:r>
            <a:r>
              <a:rPr lang="de-DE" dirty="0" err="1" smtClean="0"/>
              <a:t>Jaub</a:t>
            </a:r>
            <a:r>
              <a:rPr lang="de-DE" dirty="0" smtClean="0"/>
              <a:t>. &amp; </a:t>
            </a:r>
            <a:r>
              <a:rPr lang="de-DE" dirty="0" err="1" smtClean="0"/>
              <a:t>Spach</a:t>
            </a:r>
            <a:r>
              <a:rPr lang="de-DE" dirty="0" smtClean="0"/>
              <a:t> </a:t>
            </a:r>
            <a:r>
              <a:rPr lang="de-DE" dirty="0" err="1" smtClean="0"/>
              <a:t>subsp</a:t>
            </a:r>
            <a:r>
              <a:rPr lang="de-DE" dirty="0" smtClean="0"/>
              <a:t>. </a:t>
            </a:r>
            <a:r>
              <a:rPr lang="de-DE" i="1" dirty="0" err="1" smtClean="0"/>
              <a:t>depilatum</a:t>
            </a:r>
            <a:r>
              <a:rPr lang="de-DE" dirty="0" smtClean="0"/>
              <a:t> (</a:t>
            </a:r>
            <a:r>
              <a:rPr lang="de-DE" dirty="0" err="1" smtClean="0"/>
              <a:t>Freyn</a:t>
            </a:r>
            <a:r>
              <a:rPr lang="de-DE" dirty="0" smtClean="0"/>
              <a:t>. &amp; </a:t>
            </a:r>
            <a:r>
              <a:rPr lang="de-DE" dirty="0" err="1" smtClean="0"/>
              <a:t>Bornm</a:t>
            </a:r>
            <a:r>
              <a:rPr lang="de-DE" dirty="0" smtClean="0"/>
              <a:t>.) Robson</a:t>
            </a:r>
            <a:endParaRPr lang="tr-TR" dirty="0" smtClean="0"/>
          </a:p>
          <a:p>
            <a:pPr algn="just" hangingPunct="0"/>
            <a:r>
              <a:rPr lang="de-DE" dirty="0" err="1" smtClean="0"/>
              <a:t>var</a:t>
            </a:r>
            <a:r>
              <a:rPr lang="de-DE" dirty="0" smtClean="0"/>
              <a:t>. </a:t>
            </a:r>
            <a:r>
              <a:rPr lang="de-DE" i="1" dirty="0" err="1" smtClean="0"/>
              <a:t>depilatum</a:t>
            </a:r>
            <a:r>
              <a:rPr lang="de-DE" i="1" dirty="0" smtClean="0"/>
              <a:t>,</a:t>
            </a:r>
            <a:r>
              <a:rPr lang="de-DE" dirty="0" smtClean="0"/>
              <a:t> 50-2300 m., </a:t>
            </a:r>
            <a:r>
              <a:rPr lang="de-DE" dirty="0" err="1" smtClean="0"/>
              <a:t>endemik</a:t>
            </a:r>
            <a:r>
              <a:rPr lang="de-DE" dirty="0" smtClean="0"/>
              <a:t>, Iran-Turan </a:t>
            </a:r>
            <a:r>
              <a:rPr lang="de-DE" dirty="0" err="1" smtClean="0"/>
              <a:t>elementi</a:t>
            </a:r>
            <a:r>
              <a:rPr lang="de-DE" dirty="0" smtClean="0"/>
              <a:t>.</a:t>
            </a:r>
            <a:endParaRPr lang="tr-TR" dirty="0" smtClean="0"/>
          </a:p>
          <a:p>
            <a:pPr algn="just" hangingPunct="0"/>
            <a:r>
              <a:rPr lang="de-DE" i="1" dirty="0" err="1" smtClean="0"/>
              <a:t>Amygdalus</a:t>
            </a:r>
            <a:r>
              <a:rPr lang="de-DE" i="1" dirty="0" smtClean="0"/>
              <a:t> </a:t>
            </a:r>
            <a:r>
              <a:rPr lang="de-DE" i="1" dirty="0" err="1" smtClean="0"/>
              <a:t>orientalis</a:t>
            </a:r>
            <a:r>
              <a:rPr lang="de-DE" dirty="0" smtClean="0"/>
              <a:t> Miller, 600-1500 m., Iran-Turan </a:t>
            </a:r>
            <a:r>
              <a:rPr lang="de-DE" dirty="0" err="1" smtClean="0"/>
              <a:t>elementi</a:t>
            </a:r>
            <a:endParaRPr lang="tr-TR" dirty="0" smtClean="0"/>
          </a:p>
          <a:p>
            <a:pPr algn="just" hangingPunct="0"/>
            <a:r>
              <a:rPr lang="de-DE" i="1" dirty="0" smtClean="0"/>
              <a:t>Sedum </a:t>
            </a:r>
            <a:r>
              <a:rPr lang="de-DE" i="1" dirty="0" err="1" smtClean="0"/>
              <a:t>steudelii</a:t>
            </a:r>
            <a:r>
              <a:rPr lang="de-DE" dirty="0" smtClean="0"/>
              <a:t> </a:t>
            </a:r>
            <a:r>
              <a:rPr lang="de-DE" dirty="0" err="1" smtClean="0"/>
              <a:t>Boiss</a:t>
            </a:r>
            <a:r>
              <a:rPr lang="de-DE" dirty="0" smtClean="0"/>
              <a:t>., 750-2000 m., Iran-Turan </a:t>
            </a:r>
            <a:r>
              <a:rPr lang="de-DE" dirty="0" err="1" smtClean="0"/>
              <a:t>elementi</a:t>
            </a:r>
            <a:r>
              <a:rPr lang="de-DE" dirty="0" smtClean="0"/>
              <a:t>.</a:t>
            </a:r>
            <a:endParaRPr lang="tr-TR" dirty="0" smtClean="0"/>
          </a:p>
          <a:p>
            <a:pPr algn="just" hangingPunct="0"/>
            <a:r>
              <a:rPr lang="fr-FR" i="1" dirty="0" err="1" smtClean="0"/>
              <a:t>Centaurea</a:t>
            </a:r>
            <a:r>
              <a:rPr lang="fr-FR" i="1" dirty="0" smtClean="0"/>
              <a:t> </a:t>
            </a:r>
            <a:r>
              <a:rPr lang="fr-FR" i="1" dirty="0" err="1" smtClean="0"/>
              <a:t>mucronifera</a:t>
            </a:r>
            <a:r>
              <a:rPr lang="fr-FR" dirty="0" smtClean="0"/>
              <a:t> DC., 1600-3000 m., </a:t>
            </a:r>
            <a:r>
              <a:rPr lang="fr-FR" dirty="0" err="1" smtClean="0"/>
              <a:t>endemik</a:t>
            </a:r>
            <a:r>
              <a:rPr lang="fr-FR" dirty="0" smtClean="0"/>
              <a:t>, Iran-</a:t>
            </a:r>
            <a:r>
              <a:rPr lang="fr-FR" dirty="0" err="1" smtClean="0"/>
              <a:t>Turan</a:t>
            </a:r>
            <a:r>
              <a:rPr lang="fr-FR" dirty="0" smtClean="0"/>
              <a:t> </a:t>
            </a:r>
            <a:r>
              <a:rPr lang="fr-FR" dirty="0" err="1" smtClean="0"/>
              <a:t>elementi</a:t>
            </a:r>
            <a:r>
              <a:rPr lang="fr-FR" dirty="0" smtClean="0"/>
              <a:t>.</a:t>
            </a:r>
            <a:endParaRPr lang="tr-TR" dirty="0" smtClean="0"/>
          </a:p>
          <a:p>
            <a:pPr algn="just" hangingPunct="0"/>
            <a:r>
              <a:rPr lang="fr-FR" i="1" dirty="0" err="1" smtClean="0"/>
              <a:t>Crepis</a:t>
            </a:r>
            <a:r>
              <a:rPr lang="fr-FR" i="1" dirty="0" smtClean="0"/>
              <a:t> </a:t>
            </a:r>
            <a:r>
              <a:rPr lang="fr-FR" i="1" dirty="0" err="1" smtClean="0"/>
              <a:t>macropus</a:t>
            </a:r>
            <a:r>
              <a:rPr lang="fr-FR" dirty="0" smtClean="0"/>
              <a:t> </a:t>
            </a:r>
            <a:r>
              <a:rPr lang="fr-FR" dirty="0" err="1" smtClean="0"/>
              <a:t>Boiss</a:t>
            </a:r>
            <a:r>
              <a:rPr lang="fr-FR" dirty="0" smtClean="0"/>
              <a:t>. &amp; </a:t>
            </a:r>
            <a:r>
              <a:rPr lang="fr-FR" dirty="0" err="1" smtClean="0"/>
              <a:t>Heldr</a:t>
            </a:r>
            <a:r>
              <a:rPr lang="fr-FR" dirty="0" smtClean="0"/>
              <a:t>., 750-1600 m., </a:t>
            </a:r>
            <a:r>
              <a:rPr lang="fr-FR" dirty="0" err="1" smtClean="0"/>
              <a:t>endemik</a:t>
            </a:r>
            <a:r>
              <a:rPr lang="fr-FR" dirty="0" smtClean="0"/>
              <a:t>,-Iran-</a:t>
            </a:r>
            <a:r>
              <a:rPr lang="fr-FR" dirty="0" err="1" smtClean="0"/>
              <a:t>Turan</a:t>
            </a:r>
            <a:r>
              <a:rPr lang="fr-FR" dirty="0" smtClean="0"/>
              <a:t> </a:t>
            </a:r>
            <a:r>
              <a:rPr lang="fr-FR" dirty="0" err="1" smtClean="0"/>
              <a:t>elementi</a:t>
            </a:r>
            <a:endParaRPr lang="tr-TR" dirty="0" smtClean="0"/>
          </a:p>
          <a:p>
            <a:pPr algn="just" hangingPunct="0"/>
            <a:r>
              <a:rPr lang="fr-FR" i="1" dirty="0" err="1" smtClean="0"/>
              <a:t>Daphne</a:t>
            </a:r>
            <a:r>
              <a:rPr lang="fr-FR" i="1" dirty="0" smtClean="0"/>
              <a:t> </a:t>
            </a:r>
            <a:r>
              <a:rPr lang="fr-FR" i="1" dirty="0" err="1" smtClean="0"/>
              <a:t>oleoides</a:t>
            </a:r>
            <a:r>
              <a:rPr lang="fr-FR" dirty="0" smtClean="0"/>
              <a:t> </a:t>
            </a:r>
            <a:r>
              <a:rPr lang="fr-FR" dirty="0" err="1" smtClean="0"/>
              <a:t>Schreber</a:t>
            </a:r>
            <a:r>
              <a:rPr lang="fr-FR" dirty="0" smtClean="0"/>
              <a:t> </a:t>
            </a:r>
            <a:r>
              <a:rPr lang="fr-FR" dirty="0" err="1" smtClean="0"/>
              <a:t>subsp</a:t>
            </a:r>
            <a:r>
              <a:rPr lang="fr-FR" dirty="0" smtClean="0"/>
              <a:t>. </a:t>
            </a:r>
            <a:r>
              <a:rPr lang="fr-FR" dirty="0" err="1" smtClean="0"/>
              <a:t>kurdica</a:t>
            </a:r>
            <a:r>
              <a:rPr lang="fr-FR" dirty="0" smtClean="0"/>
              <a:t> (</a:t>
            </a:r>
            <a:r>
              <a:rPr lang="fr-FR" dirty="0" err="1" smtClean="0"/>
              <a:t>Bornm</a:t>
            </a:r>
            <a:r>
              <a:rPr lang="fr-FR" dirty="0" smtClean="0"/>
              <a:t>.) </a:t>
            </a:r>
            <a:r>
              <a:rPr lang="fr-FR" dirty="0" err="1" smtClean="0"/>
              <a:t>Bornm</a:t>
            </a:r>
            <a:r>
              <a:rPr lang="fr-FR" dirty="0" smtClean="0"/>
              <a:t>., 700-3000 m. Iran-</a:t>
            </a:r>
            <a:r>
              <a:rPr lang="fr-FR" dirty="0" err="1" smtClean="0"/>
              <a:t>Turan</a:t>
            </a:r>
            <a:r>
              <a:rPr lang="fr-FR" dirty="0" smtClean="0"/>
              <a:t> el.</a:t>
            </a:r>
            <a:endParaRPr lang="tr-TR" dirty="0" smtClean="0"/>
          </a:p>
          <a:p>
            <a:pPr algn="just" hangingPunct="0"/>
            <a:r>
              <a:rPr lang="de-DE" i="1" dirty="0" err="1" smtClean="0"/>
              <a:t>Allium</a:t>
            </a:r>
            <a:r>
              <a:rPr lang="de-DE" i="1" dirty="0" smtClean="0"/>
              <a:t> </a:t>
            </a:r>
            <a:r>
              <a:rPr lang="de-DE" i="1" dirty="0" err="1" smtClean="0"/>
              <a:t>tauricola</a:t>
            </a:r>
            <a:r>
              <a:rPr lang="de-DE" dirty="0" smtClean="0"/>
              <a:t> </a:t>
            </a:r>
            <a:r>
              <a:rPr lang="de-DE" dirty="0" err="1" smtClean="0"/>
              <a:t>Boiss</a:t>
            </a:r>
            <a:r>
              <a:rPr lang="de-DE" dirty="0" smtClean="0"/>
              <a:t>., 1200-2900 m., </a:t>
            </a:r>
            <a:r>
              <a:rPr lang="de-DE" dirty="0" err="1" smtClean="0"/>
              <a:t>endemik</a:t>
            </a:r>
            <a:r>
              <a:rPr lang="de-DE" dirty="0" smtClean="0"/>
              <a:t>, Iran-Turan </a:t>
            </a:r>
            <a:r>
              <a:rPr lang="de-DE" dirty="0" err="1" smtClean="0"/>
              <a:t>elementi</a:t>
            </a:r>
            <a:r>
              <a:rPr lang="de-DE" dirty="0" smtClean="0"/>
              <a:t>.</a:t>
            </a:r>
            <a:endParaRPr lang="tr-TR" dirty="0" smtClean="0"/>
          </a:p>
          <a:p>
            <a:pPr>
              <a:buNone/>
            </a:pPr>
            <a:endParaRPr lang="tr-TR" dirty="0" smtClean="0"/>
          </a:p>
        </p:txBody>
      </p:sp>
    </p:spTree>
    <p:extLst>
      <p:ext uri="{BB962C8B-B14F-4D97-AF65-F5344CB8AC3E}">
        <p14:creationId xmlns:p14="http://schemas.microsoft.com/office/powerpoint/2010/main" val="116881481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gn="ctr" hangingPunct="0">
              <a:buNone/>
            </a:pPr>
            <a:r>
              <a:rPr lang="tr-TR" b="1" dirty="0" smtClean="0">
                <a:solidFill>
                  <a:srgbClr val="7030A0"/>
                </a:solidFill>
              </a:rPr>
              <a:t>Avrupa-Sibirya elementi olan karakteristik bitkiler</a:t>
            </a:r>
          </a:p>
          <a:p>
            <a:pPr algn="just" hangingPunct="0">
              <a:buNone/>
            </a:pPr>
            <a:endParaRPr lang="tr-TR" b="1" dirty="0" smtClean="0"/>
          </a:p>
          <a:p>
            <a:pPr algn="just" hangingPunct="0"/>
            <a:r>
              <a:rPr lang="de-DE" i="1" dirty="0" smtClean="0"/>
              <a:t>Origanum </a:t>
            </a:r>
            <a:r>
              <a:rPr lang="de-DE" i="1" dirty="0" err="1" smtClean="0"/>
              <a:t>vulgare</a:t>
            </a:r>
            <a:r>
              <a:rPr lang="de-DE" dirty="0" smtClean="0"/>
              <a:t> L., </a:t>
            </a:r>
            <a:r>
              <a:rPr lang="de-DE" dirty="0" err="1" smtClean="0"/>
              <a:t>subsp</a:t>
            </a:r>
            <a:r>
              <a:rPr lang="de-DE" i="1" dirty="0" smtClean="0"/>
              <a:t>. </a:t>
            </a:r>
            <a:r>
              <a:rPr lang="de-DE" i="1" dirty="0" err="1" smtClean="0"/>
              <a:t>vulgare</a:t>
            </a:r>
            <a:r>
              <a:rPr lang="de-DE" dirty="0" smtClean="0"/>
              <a:t>, 0-2500 m., </a:t>
            </a:r>
            <a:r>
              <a:rPr lang="de-DE" dirty="0" err="1" smtClean="0"/>
              <a:t>Avrupa-Sibirya</a:t>
            </a:r>
            <a:r>
              <a:rPr lang="de-DE" dirty="0" smtClean="0"/>
              <a:t> </a:t>
            </a:r>
            <a:r>
              <a:rPr lang="de-DE" dirty="0" err="1" smtClean="0"/>
              <a:t>elementi</a:t>
            </a:r>
            <a:endParaRPr lang="tr-TR" dirty="0" smtClean="0"/>
          </a:p>
          <a:p>
            <a:pPr algn="just" hangingPunct="0"/>
            <a:r>
              <a:rPr lang="fr-FR" i="1" dirty="0" err="1" smtClean="0"/>
              <a:t>Origanum</a:t>
            </a:r>
            <a:r>
              <a:rPr lang="fr-FR" i="1" dirty="0" smtClean="0"/>
              <a:t> </a:t>
            </a:r>
            <a:r>
              <a:rPr lang="fr-FR" i="1" dirty="0" err="1" smtClean="0"/>
              <a:t>vulgare</a:t>
            </a:r>
            <a:r>
              <a:rPr lang="fr-FR" dirty="0" smtClean="0"/>
              <a:t> L., </a:t>
            </a:r>
            <a:r>
              <a:rPr lang="fr-FR" dirty="0" err="1" smtClean="0"/>
              <a:t>subsp</a:t>
            </a:r>
            <a:r>
              <a:rPr lang="fr-FR" dirty="0" smtClean="0"/>
              <a:t>. </a:t>
            </a:r>
            <a:r>
              <a:rPr lang="fr-FR" i="1" dirty="0" err="1" smtClean="0"/>
              <a:t>viride</a:t>
            </a:r>
            <a:r>
              <a:rPr lang="fr-FR" dirty="0" smtClean="0"/>
              <a:t> (</a:t>
            </a:r>
            <a:r>
              <a:rPr lang="fr-FR" dirty="0" err="1" smtClean="0"/>
              <a:t>Boiss</a:t>
            </a:r>
            <a:r>
              <a:rPr lang="fr-FR" dirty="0" smtClean="0"/>
              <a:t>.) Hayek, 0-2500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algn="just" hangingPunct="0"/>
            <a:r>
              <a:rPr lang="fr-FR" i="1" dirty="0" smtClean="0"/>
              <a:t>Asperula </a:t>
            </a:r>
            <a:r>
              <a:rPr lang="fr-FR" i="1" dirty="0" err="1" smtClean="0"/>
              <a:t>laxiflora</a:t>
            </a:r>
            <a:r>
              <a:rPr lang="fr-FR" dirty="0" smtClean="0"/>
              <a:t> </a:t>
            </a:r>
            <a:r>
              <a:rPr lang="fr-FR" dirty="0" err="1" smtClean="0"/>
              <a:t>Boiss</a:t>
            </a:r>
            <a:r>
              <a:rPr lang="fr-FR" dirty="0" smtClean="0"/>
              <a:t>., 1300-3900 m., </a:t>
            </a:r>
            <a:r>
              <a:rPr lang="fr-FR" dirty="0" err="1" smtClean="0"/>
              <a:t>Öksin</a:t>
            </a:r>
            <a:r>
              <a:rPr lang="fr-FR" dirty="0" smtClean="0"/>
              <a:t> (</a:t>
            </a:r>
            <a:r>
              <a:rPr lang="fr-FR" dirty="0" err="1" smtClean="0"/>
              <a:t>dağlık</a:t>
            </a:r>
            <a:r>
              <a:rPr lang="fr-FR" dirty="0" smtClean="0"/>
              <a:t>) </a:t>
            </a:r>
            <a:r>
              <a:rPr lang="fr-FR" dirty="0" err="1" smtClean="0"/>
              <a:t>elementi</a:t>
            </a:r>
            <a:r>
              <a:rPr lang="fr-FR" dirty="0" smtClean="0"/>
              <a:t>.</a:t>
            </a:r>
            <a:endParaRPr lang="tr-TR" dirty="0" smtClean="0"/>
          </a:p>
          <a:p>
            <a:pPr algn="just"/>
            <a:endParaRPr lang="tr-TR" dirty="0"/>
          </a:p>
        </p:txBody>
      </p:sp>
    </p:spTree>
    <p:extLst>
      <p:ext uri="{BB962C8B-B14F-4D97-AF65-F5344CB8AC3E}">
        <p14:creationId xmlns:p14="http://schemas.microsoft.com/office/powerpoint/2010/main" val="112872352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81200" y="548680"/>
            <a:ext cx="8229600" cy="5976664"/>
          </a:xfrm>
        </p:spPr>
        <p:txBody>
          <a:bodyPr numCol="2">
            <a:normAutofit fontScale="62500" lnSpcReduction="20000"/>
          </a:bodyPr>
          <a:lstStyle/>
          <a:p>
            <a:pPr algn="ctr" hangingPunct="0">
              <a:buNone/>
            </a:pPr>
            <a:r>
              <a:rPr lang="tr-TR" sz="2900" b="1" dirty="0">
                <a:solidFill>
                  <a:srgbClr val="7030A0"/>
                </a:solidFill>
              </a:rPr>
              <a:t>2.2.2. STEP (BOZKIR) HABİTATLARININ KARAKTERİSTİK BİTKİLERİ </a:t>
            </a:r>
            <a:endParaRPr lang="tr-TR" sz="2900" dirty="0">
              <a:solidFill>
                <a:srgbClr val="7030A0"/>
              </a:solidFill>
            </a:endParaRPr>
          </a:p>
          <a:p>
            <a:pPr algn="ctr" hangingPunct="0">
              <a:buNone/>
            </a:pPr>
            <a:r>
              <a:rPr lang="tr-TR" sz="2900" b="1" dirty="0">
                <a:solidFill>
                  <a:srgbClr val="7030A0"/>
                </a:solidFill>
              </a:rPr>
              <a:t>2.2.2.1. Kireçli Step Habitatlarının Karakteristik Bitkileri</a:t>
            </a:r>
          </a:p>
          <a:p>
            <a:pPr hangingPunct="0">
              <a:buNone/>
            </a:pPr>
            <a:endParaRPr lang="tr-TR" dirty="0" smtClean="0"/>
          </a:p>
          <a:p>
            <a:pPr hangingPunct="0"/>
            <a:r>
              <a:rPr lang="tr-TR" i="1" dirty="0" err="1" smtClean="0"/>
              <a:t>Alyssum</a:t>
            </a:r>
            <a:r>
              <a:rPr lang="tr-TR" i="1" dirty="0" smtClean="0"/>
              <a:t> </a:t>
            </a:r>
            <a:r>
              <a:rPr lang="tr-TR" i="1" dirty="0" err="1" smtClean="0"/>
              <a:t>condensatum</a:t>
            </a:r>
            <a:r>
              <a:rPr lang="tr-TR" dirty="0" smtClean="0"/>
              <a:t> </a:t>
            </a:r>
            <a:r>
              <a:rPr lang="tr-TR" dirty="0" err="1" smtClean="0"/>
              <a:t>Boiss</a:t>
            </a:r>
            <a:r>
              <a:rPr lang="tr-TR" dirty="0" smtClean="0"/>
              <a:t>. &amp; </a:t>
            </a:r>
            <a:r>
              <a:rPr lang="tr-TR" dirty="0" err="1" smtClean="0"/>
              <a:t>Hausskn</a:t>
            </a:r>
            <a:r>
              <a:rPr lang="tr-TR" dirty="0" smtClean="0"/>
              <a:t>. </a:t>
            </a:r>
            <a:r>
              <a:rPr lang="tr-TR" dirty="0" err="1" smtClean="0"/>
              <a:t>subsp</a:t>
            </a:r>
            <a:r>
              <a:rPr lang="tr-TR" dirty="0" smtClean="0"/>
              <a:t>. </a:t>
            </a:r>
            <a:r>
              <a:rPr lang="tr-TR" i="1" dirty="0" err="1" smtClean="0"/>
              <a:t>condensatum</a:t>
            </a:r>
            <a:r>
              <a:rPr lang="tr-TR" dirty="0" smtClean="0"/>
              <a:t>, 400-3000 m.</a:t>
            </a:r>
          </a:p>
          <a:p>
            <a:pPr hangingPunct="0"/>
            <a:r>
              <a:rPr lang="tr-TR" i="1" dirty="0" err="1" smtClean="0"/>
              <a:t>Alyssum</a:t>
            </a:r>
            <a:r>
              <a:rPr lang="tr-TR" i="1" dirty="0" smtClean="0"/>
              <a:t> </a:t>
            </a:r>
            <a:r>
              <a:rPr lang="tr-TR" i="1" dirty="0" err="1" smtClean="0"/>
              <a:t>sibiricum</a:t>
            </a:r>
            <a:r>
              <a:rPr lang="tr-TR" dirty="0" smtClean="0"/>
              <a:t> </a:t>
            </a:r>
            <a:r>
              <a:rPr lang="tr-TR" dirty="0" err="1" smtClean="0"/>
              <a:t>Willd</a:t>
            </a:r>
            <a:r>
              <a:rPr lang="tr-TR" dirty="0" smtClean="0"/>
              <a:t>., 100-2200 m.</a:t>
            </a:r>
          </a:p>
          <a:p>
            <a:pPr hangingPunct="0"/>
            <a:r>
              <a:rPr lang="tr-TR" i="1" dirty="0" err="1" smtClean="0"/>
              <a:t>Paronychia</a:t>
            </a:r>
            <a:r>
              <a:rPr lang="tr-TR" i="1" dirty="0" smtClean="0"/>
              <a:t> </a:t>
            </a:r>
            <a:r>
              <a:rPr lang="tr-TR" i="1" dirty="0" err="1" smtClean="0"/>
              <a:t>kurdica</a:t>
            </a:r>
            <a:r>
              <a:rPr lang="tr-TR" dirty="0" smtClean="0"/>
              <a:t> </a:t>
            </a:r>
            <a:r>
              <a:rPr lang="tr-TR" dirty="0" err="1" smtClean="0"/>
              <a:t>Boiss</a:t>
            </a:r>
            <a:r>
              <a:rPr lang="tr-TR" dirty="0" smtClean="0"/>
              <a:t>. </a:t>
            </a:r>
            <a:r>
              <a:rPr lang="tr-TR" dirty="0" err="1" smtClean="0"/>
              <a:t>subsp</a:t>
            </a:r>
            <a:r>
              <a:rPr lang="tr-TR" dirty="0" smtClean="0"/>
              <a:t>. </a:t>
            </a:r>
            <a:r>
              <a:rPr lang="tr-TR" i="1" dirty="0" err="1" smtClean="0"/>
              <a:t>kurdica</a:t>
            </a:r>
            <a:r>
              <a:rPr lang="tr-TR" dirty="0" smtClean="0"/>
              <a:t> var. </a:t>
            </a:r>
            <a:r>
              <a:rPr lang="tr-TR" i="1" dirty="0" err="1" smtClean="0"/>
              <a:t>kurdica</a:t>
            </a:r>
            <a:endParaRPr lang="tr-TR" dirty="0" smtClean="0"/>
          </a:p>
          <a:p>
            <a:pPr hangingPunct="0"/>
            <a:r>
              <a:rPr lang="en-US" i="1" dirty="0" err="1" smtClean="0"/>
              <a:t>Noeana</a:t>
            </a:r>
            <a:r>
              <a:rPr lang="en-US" i="1" dirty="0" smtClean="0"/>
              <a:t> </a:t>
            </a:r>
            <a:r>
              <a:rPr lang="en-US" i="1" dirty="0" err="1" smtClean="0"/>
              <a:t>mucronata</a:t>
            </a:r>
            <a:r>
              <a:rPr lang="en-US" dirty="0" smtClean="0"/>
              <a:t> (</a:t>
            </a:r>
            <a:r>
              <a:rPr lang="en-US" dirty="0" err="1" smtClean="0"/>
              <a:t>Forssk</a:t>
            </a:r>
            <a:r>
              <a:rPr lang="en-US" dirty="0" smtClean="0"/>
              <a:t>.) </a:t>
            </a:r>
            <a:r>
              <a:rPr lang="en-US" dirty="0" err="1" smtClean="0"/>
              <a:t>Aschers</a:t>
            </a:r>
            <a:r>
              <a:rPr lang="en-US" dirty="0" smtClean="0"/>
              <a:t> &amp; </a:t>
            </a:r>
            <a:r>
              <a:rPr lang="en-US" dirty="0" err="1" smtClean="0"/>
              <a:t>Schveinf</a:t>
            </a:r>
            <a:r>
              <a:rPr lang="en-US" dirty="0" smtClean="0"/>
              <a:t>. subsp. </a:t>
            </a:r>
            <a:r>
              <a:rPr lang="en-US" i="1" dirty="0" err="1" smtClean="0"/>
              <a:t>mucronata</a:t>
            </a:r>
            <a:r>
              <a:rPr lang="en-US" dirty="0" smtClean="0"/>
              <a:t>, 500-2000 m.</a:t>
            </a:r>
            <a:endParaRPr lang="tr-TR" dirty="0" smtClean="0"/>
          </a:p>
          <a:p>
            <a:pPr hangingPunct="0"/>
            <a:r>
              <a:rPr lang="en-US" i="1" dirty="0" err="1" smtClean="0"/>
              <a:t>Hypericum</a:t>
            </a:r>
            <a:r>
              <a:rPr lang="en-US" i="1" dirty="0" smtClean="0"/>
              <a:t> </a:t>
            </a:r>
            <a:r>
              <a:rPr lang="en-US" i="1" dirty="0" err="1" smtClean="0"/>
              <a:t>scabrum</a:t>
            </a:r>
            <a:r>
              <a:rPr lang="en-US" dirty="0" smtClean="0"/>
              <a:t> L., 750-3200 m.</a:t>
            </a:r>
            <a:endParaRPr lang="tr-TR" dirty="0" smtClean="0"/>
          </a:p>
          <a:p>
            <a:pPr hangingPunct="0"/>
            <a:r>
              <a:rPr lang="en-US" i="1" dirty="0" err="1" smtClean="0"/>
              <a:t>Hypericum</a:t>
            </a:r>
            <a:r>
              <a:rPr lang="en-US" i="1" dirty="0" smtClean="0"/>
              <a:t> </a:t>
            </a:r>
            <a:r>
              <a:rPr lang="en-US" i="1" dirty="0" err="1" smtClean="0"/>
              <a:t>origanifolium</a:t>
            </a:r>
            <a:r>
              <a:rPr lang="en-US" dirty="0" smtClean="0"/>
              <a:t> </a:t>
            </a:r>
            <a:r>
              <a:rPr lang="en-US" dirty="0" err="1" smtClean="0"/>
              <a:t>Willd</a:t>
            </a:r>
            <a:r>
              <a:rPr lang="en-US" dirty="0" smtClean="0"/>
              <a:t>., 50-2400 m.</a:t>
            </a:r>
            <a:endParaRPr lang="tr-TR" dirty="0" smtClean="0"/>
          </a:p>
          <a:p>
            <a:pPr hangingPunct="0"/>
            <a:r>
              <a:rPr lang="en-US" i="1" dirty="0" err="1" smtClean="0"/>
              <a:t>Astragalus</a:t>
            </a:r>
            <a:r>
              <a:rPr lang="en-US" i="1" dirty="0" smtClean="0"/>
              <a:t> </a:t>
            </a:r>
            <a:r>
              <a:rPr lang="en-US" i="1" dirty="0" err="1" smtClean="0"/>
              <a:t>lycius</a:t>
            </a:r>
            <a:r>
              <a:rPr lang="en-US" dirty="0" smtClean="0"/>
              <a:t> </a:t>
            </a:r>
            <a:r>
              <a:rPr lang="en-US" dirty="0" err="1" smtClean="0"/>
              <a:t>Boiss</a:t>
            </a:r>
            <a:r>
              <a:rPr lang="en-US" dirty="0" smtClean="0"/>
              <a:t>., 400-1800 m., </a:t>
            </a:r>
            <a:r>
              <a:rPr lang="en-US" dirty="0" err="1" smtClean="0"/>
              <a:t>endemik</a:t>
            </a:r>
            <a:r>
              <a:rPr lang="en-US" dirty="0" smtClean="0"/>
              <a:t>,</a:t>
            </a:r>
            <a:endParaRPr lang="tr-TR" dirty="0" smtClean="0"/>
          </a:p>
          <a:p>
            <a:pPr hangingPunct="0"/>
            <a:r>
              <a:rPr lang="en-US" i="1" dirty="0" err="1" smtClean="0"/>
              <a:t>Astragalus</a:t>
            </a:r>
            <a:r>
              <a:rPr lang="en-US" i="1" dirty="0" smtClean="0"/>
              <a:t> </a:t>
            </a:r>
            <a:r>
              <a:rPr lang="en-US" i="1" dirty="0" err="1" smtClean="0"/>
              <a:t>angustifolius</a:t>
            </a:r>
            <a:r>
              <a:rPr lang="en-US" dirty="0" smtClean="0"/>
              <a:t> Lam. subsp</a:t>
            </a:r>
            <a:r>
              <a:rPr lang="en-US" i="1" dirty="0" smtClean="0"/>
              <a:t>. </a:t>
            </a:r>
            <a:r>
              <a:rPr lang="en-US" i="1" dirty="0" err="1" smtClean="0"/>
              <a:t>angustifolius</a:t>
            </a:r>
            <a:r>
              <a:rPr lang="en-US" dirty="0" smtClean="0"/>
              <a:t> var. </a:t>
            </a:r>
            <a:r>
              <a:rPr lang="en-US" i="1" dirty="0" err="1" smtClean="0"/>
              <a:t>angustifolius</a:t>
            </a:r>
            <a:r>
              <a:rPr lang="en-US" dirty="0" smtClean="0"/>
              <a:t>, 800-2900 m.</a:t>
            </a:r>
            <a:endParaRPr lang="tr-TR" dirty="0" smtClean="0"/>
          </a:p>
          <a:p>
            <a:pPr hangingPunct="0"/>
            <a:endParaRPr lang="tr-TR" i="1" dirty="0" smtClean="0"/>
          </a:p>
          <a:p>
            <a:pPr hangingPunct="0"/>
            <a:endParaRPr lang="tr-TR" i="1" dirty="0" smtClean="0"/>
          </a:p>
          <a:p>
            <a:pPr hangingPunct="0"/>
            <a:endParaRPr lang="tr-TR" i="1" dirty="0" smtClean="0"/>
          </a:p>
          <a:p>
            <a:pPr hangingPunct="0"/>
            <a:r>
              <a:rPr lang="fr-FR" i="1" dirty="0" err="1" smtClean="0"/>
              <a:t>Onobrychis</a:t>
            </a:r>
            <a:r>
              <a:rPr lang="fr-FR" i="1" dirty="0" smtClean="0"/>
              <a:t> </a:t>
            </a:r>
            <a:r>
              <a:rPr lang="fr-FR" i="1" dirty="0" err="1" smtClean="0"/>
              <a:t>armena</a:t>
            </a:r>
            <a:r>
              <a:rPr lang="fr-FR" dirty="0" smtClean="0"/>
              <a:t> </a:t>
            </a:r>
            <a:r>
              <a:rPr lang="fr-FR" dirty="0" err="1" smtClean="0"/>
              <a:t>Boiss</a:t>
            </a:r>
            <a:r>
              <a:rPr lang="fr-FR" dirty="0" smtClean="0"/>
              <a:t>. &amp; Hu&amp;., 100-2000 m., </a:t>
            </a:r>
            <a:r>
              <a:rPr lang="fr-FR" dirty="0" err="1" smtClean="0"/>
              <a:t>endemik</a:t>
            </a:r>
            <a:r>
              <a:rPr lang="fr-FR" dirty="0" smtClean="0"/>
              <a:t>,</a:t>
            </a:r>
            <a:endParaRPr lang="tr-TR" dirty="0" smtClean="0"/>
          </a:p>
          <a:p>
            <a:pPr hangingPunct="0"/>
            <a:r>
              <a:rPr lang="fr-FR" i="1" dirty="0" err="1" smtClean="0"/>
              <a:t>Torilis</a:t>
            </a:r>
            <a:r>
              <a:rPr lang="fr-FR" i="1" dirty="0" smtClean="0"/>
              <a:t> </a:t>
            </a:r>
            <a:r>
              <a:rPr lang="fr-FR" i="1" dirty="0" err="1" smtClean="0"/>
              <a:t>leptophylla</a:t>
            </a:r>
            <a:r>
              <a:rPr lang="fr-FR" dirty="0" smtClean="0"/>
              <a:t> (L.) </a:t>
            </a:r>
            <a:r>
              <a:rPr lang="fr-FR" dirty="0" err="1" smtClean="0"/>
              <a:t>Reichb</a:t>
            </a:r>
            <a:r>
              <a:rPr lang="fr-FR" dirty="0" smtClean="0"/>
              <a:t>., 0-2500 m.</a:t>
            </a:r>
            <a:endParaRPr lang="tr-TR" dirty="0" smtClean="0"/>
          </a:p>
          <a:p>
            <a:pPr hangingPunct="0"/>
            <a:r>
              <a:rPr lang="fr-FR" i="1" dirty="0" err="1" smtClean="0"/>
              <a:t>Anthemis</a:t>
            </a:r>
            <a:r>
              <a:rPr lang="fr-FR" i="1" dirty="0" smtClean="0"/>
              <a:t> </a:t>
            </a:r>
            <a:r>
              <a:rPr lang="fr-FR" i="1" dirty="0" err="1" smtClean="0"/>
              <a:t>cretica</a:t>
            </a:r>
            <a:r>
              <a:rPr lang="fr-FR" dirty="0" smtClean="0"/>
              <a:t> L., </a:t>
            </a:r>
            <a:r>
              <a:rPr lang="fr-FR" dirty="0" err="1" smtClean="0"/>
              <a:t>subsp</a:t>
            </a:r>
            <a:r>
              <a:rPr lang="fr-FR" dirty="0" smtClean="0"/>
              <a:t>. </a:t>
            </a:r>
            <a:r>
              <a:rPr lang="fr-FR" i="1" dirty="0" err="1" smtClean="0"/>
              <a:t>anatolica</a:t>
            </a:r>
            <a:r>
              <a:rPr lang="fr-FR" dirty="0" smtClean="0"/>
              <a:t> (</a:t>
            </a:r>
            <a:r>
              <a:rPr lang="fr-FR" dirty="0" err="1" smtClean="0"/>
              <a:t>Boiss</a:t>
            </a:r>
            <a:r>
              <a:rPr lang="fr-FR" dirty="0" smtClean="0"/>
              <a:t>.) Grierson, 280-2285 m.</a:t>
            </a:r>
            <a:endParaRPr lang="tr-TR" dirty="0" smtClean="0"/>
          </a:p>
          <a:p>
            <a:pPr hangingPunct="0"/>
            <a:r>
              <a:rPr lang="fr-FR" i="1" dirty="0" err="1" smtClean="0"/>
              <a:t>Anthemis</a:t>
            </a:r>
            <a:r>
              <a:rPr lang="fr-FR" i="1" dirty="0" smtClean="0"/>
              <a:t> </a:t>
            </a:r>
            <a:r>
              <a:rPr lang="fr-FR" i="1" dirty="0" err="1" smtClean="0"/>
              <a:t>cretica</a:t>
            </a:r>
            <a:r>
              <a:rPr lang="fr-FR" dirty="0" smtClean="0"/>
              <a:t> L., </a:t>
            </a:r>
            <a:r>
              <a:rPr lang="fr-FR" dirty="0" err="1" smtClean="0"/>
              <a:t>subsp</a:t>
            </a:r>
            <a:r>
              <a:rPr lang="fr-FR" dirty="0" smtClean="0"/>
              <a:t>. </a:t>
            </a:r>
            <a:r>
              <a:rPr lang="fr-FR" i="1" dirty="0" err="1" smtClean="0"/>
              <a:t>tenuiloba</a:t>
            </a:r>
            <a:r>
              <a:rPr lang="fr-FR" dirty="0" smtClean="0"/>
              <a:t> (DC.) Grierson, 300-2100 m.</a:t>
            </a:r>
            <a:endParaRPr lang="tr-TR" dirty="0" smtClean="0"/>
          </a:p>
          <a:p>
            <a:pPr hangingPunct="0"/>
            <a:r>
              <a:rPr lang="de-DE" i="1" dirty="0" smtClean="0"/>
              <a:t>Anthemis </a:t>
            </a:r>
            <a:r>
              <a:rPr lang="de-DE" i="1" dirty="0" err="1" smtClean="0"/>
              <a:t>wiedemanniana</a:t>
            </a:r>
            <a:r>
              <a:rPr lang="de-DE" dirty="0" smtClean="0"/>
              <a:t> Fisch. &amp; Mey., 400-1800 m., </a:t>
            </a:r>
            <a:r>
              <a:rPr lang="de-DE" dirty="0" err="1" smtClean="0"/>
              <a:t>endemik</a:t>
            </a:r>
            <a:r>
              <a:rPr lang="de-DE" dirty="0" smtClean="0"/>
              <a:t>,</a:t>
            </a:r>
            <a:endParaRPr lang="tr-TR" dirty="0" smtClean="0"/>
          </a:p>
          <a:p>
            <a:pPr hangingPunct="0"/>
            <a:r>
              <a:rPr lang="fr-FR" i="1" dirty="0" err="1" smtClean="0"/>
              <a:t>Crupina</a:t>
            </a:r>
            <a:r>
              <a:rPr lang="fr-FR" i="1" dirty="0" smtClean="0"/>
              <a:t> </a:t>
            </a:r>
            <a:r>
              <a:rPr lang="fr-FR" i="1" dirty="0" err="1" smtClean="0"/>
              <a:t>crupinastrum</a:t>
            </a:r>
            <a:r>
              <a:rPr lang="fr-FR" dirty="0" smtClean="0"/>
              <a:t> (</a:t>
            </a:r>
            <a:r>
              <a:rPr lang="fr-FR" dirty="0" err="1" smtClean="0"/>
              <a:t>Moris</a:t>
            </a:r>
            <a:r>
              <a:rPr lang="fr-FR" dirty="0" smtClean="0"/>
              <a:t>) Vis., 100-1400 m.</a:t>
            </a:r>
            <a:endParaRPr lang="tr-TR" dirty="0" smtClean="0"/>
          </a:p>
          <a:p>
            <a:pPr hangingPunct="0"/>
            <a:r>
              <a:rPr lang="fr-FR" i="1" dirty="0" err="1" smtClean="0"/>
              <a:t>Acinos</a:t>
            </a:r>
            <a:r>
              <a:rPr lang="fr-FR" i="1" dirty="0" smtClean="0"/>
              <a:t> </a:t>
            </a:r>
            <a:r>
              <a:rPr lang="fr-FR" i="1" dirty="0" err="1" smtClean="0"/>
              <a:t>rotundifolius</a:t>
            </a:r>
            <a:r>
              <a:rPr lang="fr-FR" dirty="0" smtClean="0"/>
              <a:t> Pers., 0-2200 m.</a:t>
            </a:r>
            <a:endParaRPr lang="tr-TR" dirty="0" smtClean="0"/>
          </a:p>
          <a:p>
            <a:pPr hangingPunct="0"/>
            <a:r>
              <a:rPr lang="fr-FR" i="1" dirty="0" smtClean="0"/>
              <a:t>Thymus </a:t>
            </a:r>
            <a:r>
              <a:rPr lang="fr-FR" i="1" dirty="0" err="1" smtClean="0"/>
              <a:t>sipyleus</a:t>
            </a:r>
            <a:r>
              <a:rPr lang="fr-FR" dirty="0" smtClean="0"/>
              <a:t> </a:t>
            </a:r>
            <a:r>
              <a:rPr lang="fr-FR" dirty="0" err="1" smtClean="0"/>
              <a:t>Boiss</a:t>
            </a:r>
            <a:r>
              <a:rPr lang="fr-FR" dirty="0" smtClean="0"/>
              <a:t>. </a:t>
            </a:r>
            <a:r>
              <a:rPr lang="fr-FR" dirty="0" err="1" smtClean="0"/>
              <a:t>subsp</a:t>
            </a:r>
            <a:r>
              <a:rPr lang="fr-FR" i="1" dirty="0" smtClean="0"/>
              <a:t>. </a:t>
            </a:r>
            <a:r>
              <a:rPr lang="fr-FR" i="1" dirty="0" err="1" smtClean="0"/>
              <a:t>sipyleus</a:t>
            </a:r>
            <a:r>
              <a:rPr lang="fr-FR" dirty="0" smtClean="0"/>
              <a:t> var. </a:t>
            </a:r>
            <a:r>
              <a:rPr lang="fr-FR" i="1" dirty="0" err="1" smtClean="0"/>
              <a:t>sipyleus</a:t>
            </a:r>
            <a:r>
              <a:rPr lang="fr-FR" dirty="0" smtClean="0"/>
              <a:t>, 400-2700 m. </a:t>
            </a:r>
            <a:r>
              <a:rPr lang="fr-FR" dirty="0" err="1" smtClean="0"/>
              <a:t>endemik</a:t>
            </a:r>
            <a:r>
              <a:rPr lang="fr-FR" dirty="0" smtClean="0"/>
              <a:t>,</a:t>
            </a:r>
            <a:endParaRPr lang="tr-TR" dirty="0" smtClean="0"/>
          </a:p>
          <a:p>
            <a:pPr hangingPunct="0"/>
            <a:r>
              <a:rPr lang="fr-FR" i="1" dirty="0" smtClean="0"/>
              <a:t>Thymus </a:t>
            </a:r>
            <a:r>
              <a:rPr lang="fr-FR" i="1" dirty="0" err="1" smtClean="0"/>
              <a:t>sipyleus</a:t>
            </a:r>
            <a:r>
              <a:rPr lang="fr-FR" dirty="0" smtClean="0"/>
              <a:t> </a:t>
            </a:r>
            <a:r>
              <a:rPr lang="fr-FR" dirty="0" err="1" smtClean="0"/>
              <a:t>Boiss</a:t>
            </a:r>
            <a:r>
              <a:rPr lang="fr-FR" dirty="0" smtClean="0"/>
              <a:t>. </a:t>
            </a:r>
            <a:r>
              <a:rPr lang="fr-FR" dirty="0" err="1" smtClean="0"/>
              <a:t>subsp</a:t>
            </a:r>
            <a:r>
              <a:rPr lang="fr-FR" i="1" dirty="0" smtClean="0"/>
              <a:t>. </a:t>
            </a:r>
            <a:r>
              <a:rPr lang="fr-FR" i="1" dirty="0" err="1" smtClean="0"/>
              <a:t>rosulans</a:t>
            </a:r>
            <a:r>
              <a:rPr lang="fr-FR" dirty="0" smtClean="0"/>
              <a:t> (</a:t>
            </a:r>
            <a:r>
              <a:rPr lang="fr-FR" dirty="0" err="1" smtClean="0"/>
              <a:t>Borbas</a:t>
            </a:r>
            <a:r>
              <a:rPr lang="fr-FR" dirty="0" smtClean="0"/>
              <a:t>) </a:t>
            </a:r>
            <a:r>
              <a:rPr lang="fr-FR" dirty="0" err="1" smtClean="0"/>
              <a:t>Jalas</a:t>
            </a:r>
            <a:r>
              <a:rPr lang="fr-FR" dirty="0" smtClean="0"/>
              <a:t>, 400-2700 m.</a:t>
            </a:r>
            <a:endParaRPr lang="tr-TR" dirty="0" smtClean="0"/>
          </a:p>
          <a:p>
            <a:pPr hangingPunct="0"/>
            <a:r>
              <a:rPr lang="en-US" i="1" dirty="0" smtClean="0"/>
              <a:t>Salvia </a:t>
            </a:r>
            <a:r>
              <a:rPr lang="en-US" i="1" dirty="0" err="1" smtClean="0"/>
              <a:t>aethiopis</a:t>
            </a:r>
            <a:r>
              <a:rPr lang="en-US" dirty="0" smtClean="0"/>
              <a:t> L., 0-2100 m.</a:t>
            </a:r>
            <a:endParaRPr lang="tr-TR" dirty="0" smtClean="0"/>
          </a:p>
          <a:p>
            <a:pPr hangingPunct="0"/>
            <a:r>
              <a:rPr lang="en-US" i="1" dirty="0" err="1" smtClean="0"/>
              <a:t>Aegilops</a:t>
            </a:r>
            <a:r>
              <a:rPr lang="en-US" i="1" dirty="0" smtClean="0"/>
              <a:t> </a:t>
            </a:r>
            <a:r>
              <a:rPr lang="en-US" i="1" dirty="0" err="1" smtClean="0"/>
              <a:t>triuncialis</a:t>
            </a:r>
            <a:r>
              <a:rPr lang="en-US" dirty="0" smtClean="0"/>
              <a:t> L. subsp</a:t>
            </a:r>
            <a:r>
              <a:rPr lang="en-US" i="1" dirty="0" smtClean="0"/>
              <a:t>. </a:t>
            </a:r>
            <a:r>
              <a:rPr lang="en-US" i="1" dirty="0" err="1" smtClean="0"/>
              <a:t>triuncialis</a:t>
            </a:r>
            <a:r>
              <a:rPr lang="en-US" dirty="0" smtClean="0"/>
              <a:t>, 0-1900 m.</a:t>
            </a:r>
            <a:endParaRPr lang="tr-TR" dirty="0" smtClean="0"/>
          </a:p>
        </p:txBody>
      </p:sp>
    </p:spTree>
    <p:extLst>
      <p:ext uri="{BB962C8B-B14F-4D97-AF65-F5344CB8AC3E}">
        <p14:creationId xmlns:p14="http://schemas.microsoft.com/office/powerpoint/2010/main" val="668432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75520" y="908720"/>
            <a:ext cx="8435280" cy="5400600"/>
          </a:xfrm>
        </p:spPr>
        <p:txBody>
          <a:bodyPr>
            <a:normAutofit/>
          </a:bodyPr>
          <a:lstStyle/>
          <a:p>
            <a:pPr algn="just"/>
            <a:r>
              <a:rPr lang="tr-TR" b="1" dirty="0" err="1" smtClean="0">
                <a:solidFill>
                  <a:srgbClr val="7030A0"/>
                </a:solidFill>
              </a:rPr>
              <a:t>Davis</a:t>
            </a:r>
            <a:r>
              <a:rPr lang="tr-TR" dirty="0" smtClean="0"/>
              <a:t> ilk defa 1938 yılında ülkemize gelerek </a:t>
            </a:r>
            <a:r>
              <a:rPr lang="tr-TR" dirty="0" err="1" smtClean="0"/>
              <a:t>Bozdağ</a:t>
            </a:r>
            <a:r>
              <a:rPr lang="tr-TR" dirty="0" smtClean="0"/>
              <a:t>, Babadağ ve </a:t>
            </a:r>
            <a:r>
              <a:rPr lang="tr-TR" dirty="0" err="1" smtClean="0"/>
              <a:t>Horozdağı’nda</a:t>
            </a:r>
            <a:r>
              <a:rPr lang="tr-TR" dirty="0" smtClean="0"/>
              <a:t> bitki toplamış ve bundan sonraki yıllarda ise ya kendi başına ya da diğer araştırıcılarla ülkemizin hemen her yanını dolaşarak 27.000 kadar bitki örneği toplamıştır. </a:t>
            </a:r>
          </a:p>
          <a:p>
            <a:pPr algn="just"/>
            <a:endParaRPr lang="tr-TR" dirty="0" smtClean="0"/>
          </a:p>
          <a:p>
            <a:pPr algn="just"/>
            <a:r>
              <a:rPr lang="tr-TR" dirty="0" smtClean="0"/>
              <a:t>Bu araştırıcı kendi topladığı örnekleri ve bugüne kadar birçok yerli ve yabancı araştırıcılar tarafından toplananları da değerlendirerek tamamı 10 ciltten oluşan </a:t>
            </a:r>
            <a:r>
              <a:rPr lang="tr-TR" b="1" dirty="0" smtClean="0"/>
              <a:t>“</a:t>
            </a:r>
            <a:r>
              <a:rPr lang="tr-TR" b="1" dirty="0" smtClean="0">
                <a:solidFill>
                  <a:srgbClr val="7030A0"/>
                </a:solidFill>
              </a:rPr>
              <a:t>Flora of </a:t>
            </a:r>
            <a:r>
              <a:rPr lang="tr-TR" b="1" dirty="0" err="1" smtClean="0">
                <a:solidFill>
                  <a:srgbClr val="7030A0"/>
                </a:solidFill>
              </a:rPr>
              <a:t>Tukey</a:t>
            </a:r>
            <a:r>
              <a:rPr lang="tr-TR" b="1" dirty="0" smtClean="0">
                <a:solidFill>
                  <a:srgbClr val="7030A0"/>
                </a:solidFill>
              </a:rPr>
              <a:t> </a:t>
            </a:r>
            <a:r>
              <a:rPr lang="tr-TR" b="1" dirty="0" err="1" smtClean="0">
                <a:solidFill>
                  <a:srgbClr val="7030A0"/>
                </a:solidFill>
              </a:rPr>
              <a:t>and</a:t>
            </a:r>
            <a:r>
              <a:rPr lang="tr-TR" b="1" dirty="0" smtClean="0">
                <a:solidFill>
                  <a:srgbClr val="7030A0"/>
                </a:solidFill>
              </a:rPr>
              <a:t> the East </a:t>
            </a:r>
            <a:r>
              <a:rPr lang="tr-TR" b="1" dirty="0" err="1" smtClean="0">
                <a:solidFill>
                  <a:srgbClr val="7030A0"/>
                </a:solidFill>
              </a:rPr>
              <a:t>Aegean</a:t>
            </a:r>
            <a:r>
              <a:rPr lang="tr-TR" b="1" dirty="0" smtClean="0">
                <a:solidFill>
                  <a:srgbClr val="7030A0"/>
                </a:solidFill>
              </a:rPr>
              <a:t> </a:t>
            </a:r>
            <a:r>
              <a:rPr lang="tr-TR" b="1" dirty="0" err="1" smtClean="0">
                <a:solidFill>
                  <a:srgbClr val="7030A0"/>
                </a:solidFill>
              </a:rPr>
              <a:t>Islans</a:t>
            </a:r>
            <a:r>
              <a:rPr lang="tr-TR" b="1" dirty="0" smtClean="0">
                <a:solidFill>
                  <a:srgbClr val="7030A0"/>
                </a:solidFill>
              </a:rPr>
              <a:t> I-X</a:t>
            </a:r>
            <a:r>
              <a:rPr lang="tr-TR" b="1" dirty="0" smtClean="0"/>
              <a:t>” </a:t>
            </a:r>
            <a:r>
              <a:rPr lang="tr-TR" dirty="0" smtClean="0"/>
              <a:t>adlı eseri yayınlamıştır. </a:t>
            </a:r>
          </a:p>
          <a:p>
            <a:pPr algn="just"/>
            <a:endParaRPr lang="tr-TR" dirty="0" smtClean="0"/>
          </a:p>
          <a:p>
            <a:pPr algn="just"/>
            <a:r>
              <a:rPr lang="tr-TR" dirty="0" smtClean="0"/>
              <a:t>Daha sonra  yerli botanikçilerin (A. </a:t>
            </a:r>
            <a:r>
              <a:rPr lang="tr-TR" dirty="0" err="1" smtClean="0"/>
              <a:t>Güner</a:t>
            </a:r>
            <a:r>
              <a:rPr lang="tr-TR" dirty="0" smtClean="0"/>
              <a:t>, N.</a:t>
            </a:r>
            <a:r>
              <a:rPr lang="tr-TR" dirty="0" err="1" smtClean="0"/>
              <a:t>Özhatay</a:t>
            </a:r>
            <a:r>
              <a:rPr lang="tr-TR" dirty="0" smtClean="0"/>
              <a:t>, T.Ekim, K.H.C. </a:t>
            </a:r>
            <a:r>
              <a:rPr lang="tr-TR" dirty="0" err="1" smtClean="0"/>
              <a:t>Başer</a:t>
            </a:r>
            <a:r>
              <a:rPr lang="tr-TR" dirty="0" smtClean="0"/>
              <a:t>) katkısıyla </a:t>
            </a:r>
            <a:r>
              <a:rPr lang="tr-TR" b="1" dirty="0" smtClean="0">
                <a:solidFill>
                  <a:srgbClr val="7030A0"/>
                </a:solidFill>
              </a:rPr>
              <a:t>Türkiye Florası</a:t>
            </a:r>
            <a:r>
              <a:rPr lang="tr-TR" dirty="0" smtClean="0"/>
              <a:t>’nın 11. cildi çıkartılmıştır.</a:t>
            </a:r>
          </a:p>
          <a:p>
            <a:pPr algn="just"/>
            <a:endParaRPr lang="tr-TR" dirty="0"/>
          </a:p>
        </p:txBody>
      </p:sp>
    </p:spTree>
    <p:extLst>
      <p:ext uri="{BB962C8B-B14F-4D97-AF65-F5344CB8AC3E}">
        <p14:creationId xmlns:p14="http://schemas.microsoft.com/office/powerpoint/2010/main" val="32935816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03512" y="404664"/>
            <a:ext cx="8784976" cy="6264696"/>
          </a:xfrm>
        </p:spPr>
        <p:txBody>
          <a:bodyPr numCol="3">
            <a:normAutofit fontScale="40000" lnSpcReduction="20000"/>
          </a:bodyPr>
          <a:lstStyle/>
          <a:p>
            <a:pPr algn="ctr" hangingPunct="0">
              <a:buNone/>
            </a:pPr>
            <a:r>
              <a:rPr lang="de-DE" sz="2900" b="1" dirty="0">
                <a:solidFill>
                  <a:srgbClr val="7030A0"/>
                </a:solidFill>
              </a:rPr>
              <a:t>Iran-Turan </a:t>
            </a:r>
            <a:r>
              <a:rPr lang="de-DE" sz="2900" b="1" dirty="0" err="1">
                <a:solidFill>
                  <a:srgbClr val="7030A0"/>
                </a:solidFill>
              </a:rPr>
              <a:t>elementi</a:t>
            </a:r>
            <a:r>
              <a:rPr lang="de-DE" sz="2900" b="1" dirty="0">
                <a:solidFill>
                  <a:srgbClr val="7030A0"/>
                </a:solidFill>
              </a:rPr>
              <a:t> </a:t>
            </a:r>
            <a:r>
              <a:rPr lang="de-DE" sz="2900" b="1" dirty="0" err="1">
                <a:solidFill>
                  <a:srgbClr val="7030A0"/>
                </a:solidFill>
              </a:rPr>
              <a:t>olan</a:t>
            </a:r>
            <a:r>
              <a:rPr lang="de-DE" sz="2900" b="1" dirty="0">
                <a:solidFill>
                  <a:srgbClr val="7030A0"/>
                </a:solidFill>
              </a:rPr>
              <a:t> </a:t>
            </a:r>
            <a:r>
              <a:rPr lang="de-DE" sz="2900" b="1" dirty="0" err="1">
                <a:solidFill>
                  <a:srgbClr val="7030A0"/>
                </a:solidFill>
              </a:rPr>
              <a:t>karakteristik</a:t>
            </a:r>
            <a:r>
              <a:rPr lang="de-DE" sz="2900" b="1" dirty="0">
                <a:solidFill>
                  <a:srgbClr val="7030A0"/>
                </a:solidFill>
              </a:rPr>
              <a:t> </a:t>
            </a:r>
            <a:r>
              <a:rPr lang="de-DE" sz="2900" b="1" dirty="0" err="1">
                <a:solidFill>
                  <a:srgbClr val="7030A0"/>
                </a:solidFill>
              </a:rPr>
              <a:t>bitkiler</a:t>
            </a:r>
            <a:r>
              <a:rPr lang="de-DE" sz="2900" b="1" dirty="0">
                <a:solidFill>
                  <a:srgbClr val="7030A0"/>
                </a:solidFill>
              </a:rPr>
              <a:t> </a:t>
            </a:r>
            <a:endParaRPr lang="tr-TR" sz="2900" dirty="0">
              <a:solidFill>
                <a:srgbClr val="7030A0"/>
              </a:solidFill>
            </a:endParaRPr>
          </a:p>
          <a:p>
            <a:pPr hangingPunct="0"/>
            <a:r>
              <a:rPr lang="tr-TR" i="1" dirty="0" smtClean="0"/>
              <a:t>Silene </a:t>
            </a:r>
            <a:r>
              <a:rPr lang="tr-TR" i="1" dirty="0" err="1" smtClean="0"/>
              <a:t>spergulifolia</a:t>
            </a:r>
            <a:r>
              <a:rPr lang="tr-TR" dirty="0" smtClean="0"/>
              <a:t> (</a:t>
            </a:r>
            <a:r>
              <a:rPr lang="tr-TR" dirty="0" err="1" smtClean="0"/>
              <a:t>Desf</a:t>
            </a:r>
            <a:r>
              <a:rPr lang="tr-TR" dirty="0" smtClean="0"/>
              <a:t>.) </a:t>
            </a:r>
            <a:r>
              <a:rPr lang="tr-TR" dirty="0" err="1" smtClean="0"/>
              <a:t>Bieb</a:t>
            </a:r>
            <a:r>
              <a:rPr lang="tr-TR" dirty="0" smtClean="0"/>
              <a:t>., 800-3100 m., Iran-Turan element</a:t>
            </a:r>
            <a:endParaRPr lang="tr-TR" b="1" dirty="0" smtClean="0"/>
          </a:p>
          <a:p>
            <a:pPr hangingPunct="0"/>
            <a:r>
              <a:rPr lang="de-DE" i="1" dirty="0" smtClean="0"/>
              <a:t>Silene </a:t>
            </a:r>
            <a:r>
              <a:rPr lang="de-DE" i="1" dirty="0" err="1" smtClean="0"/>
              <a:t>montbretiana</a:t>
            </a:r>
            <a:r>
              <a:rPr lang="de-DE" dirty="0" smtClean="0"/>
              <a:t> (</a:t>
            </a:r>
            <a:r>
              <a:rPr lang="de-DE" dirty="0" err="1" smtClean="0"/>
              <a:t>Desf</a:t>
            </a:r>
            <a:r>
              <a:rPr lang="de-DE" dirty="0" smtClean="0"/>
              <a:t>.) </a:t>
            </a:r>
            <a:r>
              <a:rPr lang="de-DE" dirty="0" err="1" smtClean="0"/>
              <a:t>Bieb</a:t>
            </a:r>
            <a:r>
              <a:rPr lang="de-DE" dirty="0" smtClean="0"/>
              <a:t>., 1300-2000 m., Iran-Turan </a:t>
            </a:r>
            <a:r>
              <a:rPr lang="de-DE" dirty="0" err="1" smtClean="0"/>
              <a:t>elementi</a:t>
            </a:r>
            <a:endParaRPr lang="tr-TR" dirty="0" smtClean="0"/>
          </a:p>
          <a:p>
            <a:pPr hangingPunct="0"/>
            <a:r>
              <a:rPr lang="de-DE" i="1" dirty="0" smtClean="0"/>
              <a:t>Linum </a:t>
            </a:r>
            <a:r>
              <a:rPr lang="de-DE" i="1" dirty="0" err="1" smtClean="0"/>
              <a:t>mucronatum</a:t>
            </a:r>
            <a:r>
              <a:rPr lang="de-DE" dirty="0" smtClean="0"/>
              <a:t> </a:t>
            </a:r>
            <a:r>
              <a:rPr lang="de-DE" dirty="0" err="1" smtClean="0"/>
              <a:t>Bertol</a:t>
            </a:r>
            <a:r>
              <a:rPr lang="de-DE" dirty="0" smtClean="0"/>
              <a:t>. </a:t>
            </a:r>
            <a:r>
              <a:rPr lang="de-DE" dirty="0" err="1" smtClean="0"/>
              <a:t>subsp</a:t>
            </a:r>
            <a:r>
              <a:rPr lang="de-DE" dirty="0" smtClean="0"/>
              <a:t>. </a:t>
            </a:r>
            <a:r>
              <a:rPr lang="de-DE" i="1" dirty="0" err="1" smtClean="0"/>
              <a:t>armenum</a:t>
            </a:r>
            <a:r>
              <a:rPr lang="de-DE" dirty="0" smtClean="0"/>
              <a:t> (</a:t>
            </a:r>
            <a:r>
              <a:rPr lang="de-DE" dirty="0" err="1" smtClean="0"/>
              <a:t>Bordz</a:t>
            </a:r>
            <a:r>
              <a:rPr lang="de-DE" dirty="0" smtClean="0"/>
              <a:t>.) Davis, 600-3000 m., Iran-Turan </a:t>
            </a:r>
            <a:r>
              <a:rPr lang="de-DE" dirty="0" err="1" smtClean="0"/>
              <a:t>elementi</a:t>
            </a:r>
            <a:endParaRPr lang="tr-TR" dirty="0" smtClean="0"/>
          </a:p>
          <a:p>
            <a:pPr hangingPunct="0"/>
            <a:r>
              <a:rPr lang="de-DE" i="1" dirty="0" smtClean="0"/>
              <a:t>Linum </a:t>
            </a:r>
            <a:r>
              <a:rPr lang="de-DE" i="1" dirty="0" err="1" smtClean="0"/>
              <a:t>flavum</a:t>
            </a:r>
            <a:r>
              <a:rPr lang="de-DE" dirty="0" smtClean="0"/>
              <a:t> L. </a:t>
            </a:r>
            <a:r>
              <a:rPr lang="de-DE" dirty="0" err="1" smtClean="0"/>
              <a:t>subsp</a:t>
            </a:r>
            <a:r>
              <a:rPr lang="de-DE" dirty="0" smtClean="0"/>
              <a:t>. </a:t>
            </a:r>
            <a:r>
              <a:rPr lang="de-DE" i="1" dirty="0" err="1" smtClean="0"/>
              <a:t>scabrinerve</a:t>
            </a:r>
            <a:r>
              <a:rPr lang="de-DE" i="1" dirty="0" smtClean="0"/>
              <a:t> </a:t>
            </a:r>
            <a:r>
              <a:rPr lang="de-DE" dirty="0" smtClean="0"/>
              <a:t>(Davis) Davis, </a:t>
            </a:r>
            <a:r>
              <a:rPr lang="de-DE" dirty="0" err="1" smtClean="0"/>
              <a:t>endemik</a:t>
            </a:r>
            <a:r>
              <a:rPr lang="de-DE" dirty="0" smtClean="0"/>
              <a:t>, Iran-Turan </a:t>
            </a:r>
            <a:r>
              <a:rPr lang="de-DE" dirty="0" err="1" smtClean="0"/>
              <a:t>elementi</a:t>
            </a:r>
            <a:endParaRPr lang="tr-TR" dirty="0" smtClean="0"/>
          </a:p>
          <a:p>
            <a:pPr hangingPunct="0"/>
            <a:r>
              <a:rPr lang="de-DE" i="1" dirty="0" smtClean="0"/>
              <a:t>Linum </a:t>
            </a:r>
            <a:r>
              <a:rPr lang="de-DE" i="1" dirty="0" err="1" smtClean="0"/>
              <a:t>hirsutum</a:t>
            </a:r>
            <a:r>
              <a:rPr lang="de-DE" dirty="0" smtClean="0"/>
              <a:t> L. </a:t>
            </a:r>
            <a:r>
              <a:rPr lang="de-DE" dirty="0" err="1" smtClean="0"/>
              <a:t>subsp</a:t>
            </a:r>
            <a:r>
              <a:rPr lang="de-DE" dirty="0" smtClean="0"/>
              <a:t>. </a:t>
            </a:r>
            <a:r>
              <a:rPr lang="de-DE" i="1" dirty="0" err="1" smtClean="0"/>
              <a:t>anatolicum</a:t>
            </a:r>
            <a:r>
              <a:rPr lang="de-DE" dirty="0" smtClean="0"/>
              <a:t> (</a:t>
            </a:r>
            <a:r>
              <a:rPr lang="de-DE" dirty="0" err="1" smtClean="0"/>
              <a:t>Boiss</a:t>
            </a:r>
            <a:r>
              <a:rPr lang="de-DE" dirty="0" smtClean="0"/>
              <a:t>.) Hayek </a:t>
            </a:r>
            <a:r>
              <a:rPr lang="de-DE" dirty="0" err="1" smtClean="0"/>
              <a:t>var</a:t>
            </a:r>
            <a:r>
              <a:rPr lang="de-DE" dirty="0" smtClean="0"/>
              <a:t>. </a:t>
            </a:r>
            <a:r>
              <a:rPr lang="de-DE" i="1" dirty="0" err="1" smtClean="0"/>
              <a:t>anatolicum</a:t>
            </a:r>
            <a:r>
              <a:rPr lang="de-DE" i="1" dirty="0" smtClean="0"/>
              <a:t>, </a:t>
            </a:r>
            <a:r>
              <a:rPr lang="de-DE" dirty="0" smtClean="0"/>
              <a:t>200-1400 m., </a:t>
            </a:r>
            <a:r>
              <a:rPr lang="de-DE" dirty="0" err="1" smtClean="0"/>
              <a:t>endemik</a:t>
            </a:r>
            <a:r>
              <a:rPr lang="de-DE" dirty="0" smtClean="0"/>
              <a:t>, Iran-Turan </a:t>
            </a:r>
            <a:r>
              <a:rPr lang="de-DE" dirty="0" err="1" smtClean="0"/>
              <a:t>elementi</a:t>
            </a:r>
            <a:endParaRPr lang="tr-TR" dirty="0" smtClean="0"/>
          </a:p>
          <a:p>
            <a:pPr hangingPunct="0"/>
            <a:r>
              <a:rPr lang="de-DE" i="1" dirty="0" err="1" smtClean="0"/>
              <a:t>Erodium</a:t>
            </a:r>
            <a:r>
              <a:rPr lang="de-DE" i="1" dirty="0" smtClean="0"/>
              <a:t> </a:t>
            </a:r>
            <a:r>
              <a:rPr lang="de-DE" i="1" dirty="0" err="1" smtClean="0"/>
              <a:t>absinthoides</a:t>
            </a:r>
            <a:r>
              <a:rPr lang="de-DE" dirty="0" smtClean="0"/>
              <a:t> </a:t>
            </a:r>
            <a:r>
              <a:rPr lang="de-DE" dirty="0" err="1" smtClean="0"/>
              <a:t>Willd</a:t>
            </a:r>
            <a:r>
              <a:rPr lang="de-DE" dirty="0" smtClean="0"/>
              <a:t>. </a:t>
            </a:r>
            <a:r>
              <a:rPr lang="de-DE" dirty="0" err="1" smtClean="0"/>
              <a:t>subsp</a:t>
            </a:r>
            <a:r>
              <a:rPr lang="de-DE" dirty="0" smtClean="0"/>
              <a:t>. </a:t>
            </a:r>
            <a:r>
              <a:rPr lang="de-DE" i="1" dirty="0" err="1" smtClean="0"/>
              <a:t>absinthoides</a:t>
            </a:r>
            <a:r>
              <a:rPr lang="de-DE" dirty="0" smtClean="0"/>
              <a:t>, 100-1600 m., </a:t>
            </a:r>
            <a:r>
              <a:rPr lang="de-DE" dirty="0" err="1" smtClean="0"/>
              <a:t>endemik</a:t>
            </a:r>
            <a:r>
              <a:rPr lang="de-DE" dirty="0" smtClean="0"/>
              <a:t>, Iran-Turan </a:t>
            </a:r>
            <a:r>
              <a:rPr lang="de-DE" dirty="0" err="1" smtClean="0"/>
              <a:t>elementi</a:t>
            </a:r>
            <a:endParaRPr lang="tr-TR" dirty="0" smtClean="0"/>
          </a:p>
          <a:p>
            <a:pPr hangingPunct="0"/>
            <a:r>
              <a:rPr lang="de-DE" i="1" dirty="0" err="1" smtClean="0"/>
              <a:t>Astragalus</a:t>
            </a:r>
            <a:r>
              <a:rPr lang="de-DE" i="1" dirty="0" smtClean="0"/>
              <a:t> </a:t>
            </a:r>
            <a:r>
              <a:rPr lang="de-DE" i="1" dirty="0" err="1" smtClean="0"/>
              <a:t>densifolius</a:t>
            </a:r>
            <a:r>
              <a:rPr lang="de-DE" dirty="0" smtClean="0"/>
              <a:t> Lam. </a:t>
            </a:r>
            <a:r>
              <a:rPr lang="de-DE" dirty="0" err="1" smtClean="0"/>
              <a:t>subsp</a:t>
            </a:r>
            <a:r>
              <a:rPr lang="de-DE" dirty="0" smtClean="0"/>
              <a:t>. </a:t>
            </a:r>
            <a:r>
              <a:rPr lang="de-DE" i="1" dirty="0" err="1" smtClean="0"/>
              <a:t>densifolius</a:t>
            </a:r>
            <a:r>
              <a:rPr lang="de-DE" dirty="0" smtClean="0"/>
              <a:t>, 1200-2400 m., </a:t>
            </a:r>
            <a:r>
              <a:rPr lang="de-DE" dirty="0" err="1" smtClean="0"/>
              <a:t>endemik</a:t>
            </a:r>
            <a:r>
              <a:rPr lang="de-DE" dirty="0" smtClean="0"/>
              <a:t>, Iran-Turan </a:t>
            </a:r>
            <a:r>
              <a:rPr lang="de-DE" dirty="0" err="1" smtClean="0"/>
              <a:t>elementi</a:t>
            </a:r>
            <a:endParaRPr lang="tr-TR" dirty="0" smtClean="0"/>
          </a:p>
          <a:p>
            <a:pPr hangingPunct="0"/>
            <a:r>
              <a:rPr lang="de-DE" i="1" dirty="0" err="1" smtClean="0"/>
              <a:t>Astragalus</a:t>
            </a:r>
            <a:r>
              <a:rPr lang="de-DE" i="1" dirty="0" smtClean="0"/>
              <a:t> </a:t>
            </a:r>
            <a:r>
              <a:rPr lang="de-DE" i="1" dirty="0" err="1" smtClean="0"/>
              <a:t>micropterus</a:t>
            </a:r>
            <a:r>
              <a:rPr lang="de-DE" dirty="0" smtClean="0"/>
              <a:t> Fischer, 850-1860 m., </a:t>
            </a:r>
            <a:r>
              <a:rPr lang="de-DE" dirty="0" err="1" smtClean="0"/>
              <a:t>endemik</a:t>
            </a:r>
            <a:r>
              <a:rPr lang="de-DE" dirty="0" smtClean="0"/>
              <a:t>, Iran-Turan </a:t>
            </a:r>
            <a:r>
              <a:rPr lang="de-DE" dirty="0" err="1" smtClean="0"/>
              <a:t>elementi</a:t>
            </a:r>
            <a:endParaRPr lang="tr-TR" dirty="0" smtClean="0"/>
          </a:p>
          <a:p>
            <a:pPr hangingPunct="0"/>
            <a:r>
              <a:rPr lang="de-DE" i="1" dirty="0" err="1" smtClean="0"/>
              <a:t>Astragalus</a:t>
            </a:r>
            <a:r>
              <a:rPr lang="de-DE" i="1" dirty="0" smtClean="0"/>
              <a:t> </a:t>
            </a:r>
            <a:r>
              <a:rPr lang="de-DE" i="1" dirty="0" err="1" smtClean="0"/>
              <a:t>condensatus</a:t>
            </a:r>
            <a:r>
              <a:rPr lang="de-DE" dirty="0" smtClean="0"/>
              <a:t> </a:t>
            </a:r>
            <a:r>
              <a:rPr lang="de-DE" dirty="0" err="1" smtClean="0"/>
              <a:t>Ledeb</a:t>
            </a:r>
            <a:r>
              <a:rPr lang="de-DE" dirty="0" smtClean="0"/>
              <a:t>., 900-3000 m., </a:t>
            </a:r>
            <a:r>
              <a:rPr lang="de-DE" dirty="0" err="1" smtClean="0"/>
              <a:t>endemik</a:t>
            </a:r>
            <a:r>
              <a:rPr lang="de-DE" dirty="0" smtClean="0"/>
              <a:t>, Iran-Turan </a:t>
            </a:r>
            <a:r>
              <a:rPr lang="de-DE" dirty="0" err="1" smtClean="0"/>
              <a:t>elementi</a:t>
            </a:r>
            <a:endParaRPr lang="tr-TR" dirty="0" smtClean="0"/>
          </a:p>
          <a:p>
            <a:pPr hangingPunct="0"/>
            <a:r>
              <a:rPr lang="de-DE" i="1" dirty="0" err="1" smtClean="0"/>
              <a:t>Astragalus</a:t>
            </a:r>
            <a:r>
              <a:rPr lang="de-DE" i="1" dirty="0" smtClean="0"/>
              <a:t> </a:t>
            </a:r>
            <a:r>
              <a:rPr lang="de-DE" i="1" dirty="0" err="1" smtClean="0"/>
              <a:t>brachypterus</a:t>
            </a:r>
            <a:r>
              <a:rPr lang="de-DE" dirty="0" smtClean="0"/>
              <a:t> Fischer, 650-2130 m., </a:t>
            </a:r>
            <a:r>
              <a:rPr lang="de-DE" dirty="0" err="1" smtClean="0"/>
              <a:t>endemik</a:t>
            </a:r>
            <a:r>
              <a:rPr lang="de-DE" dirty="0" smtClean="0"/>
              <a:t>, Iran-Turan </a:t>
            </a:r>
            <a:r>
              <a:rPr lang="de-DE" dirty="0" err="1" smtClean="0"/>
              <a:t>elementi</a:t>
            </a:r>
            <a:endParaRPr lang="tr-TR" dirty="0" smtClean="0"/>
          </a:p>
          <a:p>
            <a:pPr hangingPunct="0"/>
            <a:r>
              <a:rPr lang="de-DE" i="1" dirty="0" err="1" smtClean="0"/>
              <a:t>Astragalus</a:t>
            </a:r>
            <a:r>
              <a:rPr lang="de-DE" i="1" dirty="0" smtClean="0"/>
              <a:t> </a:t>
            </a:r>
            <a:r>
              <a:rPr lang="de-DE" i="1" dirty="0" err="1" smtClean="0"/>
              <a:t>wiedemannianus</a:t>
            </a:r>
            <a:r>
              <a:rPr lang="de-DE" dirty="0" smtClean="0"/>
              <a:t> Fischer, 900-2200 m., </a:t>
            </a:r>
            <a:r>
              <a:rPr lang="de-DE" dirty="0" err="1" smtClean="0"/>
              <a:t>endemik</a:t>
            </a:r>
            <a:r>
              <a:rPr lang="de-DE" dirty="0" smtClean="0"/>
              <a:t>, Iran-Turan </a:t>
            </a:r>
            <a:r>
              <a:rPr lang="de-DE" dirty="0" err="1" smtClean="0"/>
              <a:t>elementi</a:t>
            </a:r>
            <a:endParaRPr lang="tr-TR" dirty="0" smtClean="0"/>
          </a:p>
          <a:p>
            <a:pPr hangingPunct="0"/>
            <a:r>
              <a:rPr lang="fr-FR" i="1" dirty="0" err="1" smtClean="0"/>
              <a:t>Trigonella</a:t>
            </a:r>
            <a:r>
              <a:rPr lang="fr-FR" i="1" dirty="0" smtClean="0"/>
              <a:t> </a:t>
            </a:r>
            <a:r>
              <a:rPr lang="fr-FR" i="1" dirty="0" err="1" smtClean="0"/>
              <a:t>velutina</a:t>
            </a:r>
            <a:r>
              <a:rPr lang="fr-FR" dirty="0" smtClean="0"/>
              <a:t> </a:t>
            </a:r>
            <a:r>
              <a:rPr lang="fr-FR" dirty="0" err="1" smtClean="0"/>
              <a:t>Boiss</a:t>
            </a:r>
            <a:r>
              <a:rPr lang="fr-FR" dirty="0" smtClean="0"/>
              <a:t>., 500-1900 m., Iran-</a:t>
            </a:r>
            <a:r>
              <a:rPr lang="fr-FR" dirty="0" err="1" smtClean="0"/>
              <a:t>Turan</a:t>
            </a:r>
            <a:r>
              <a:rPr lang="fr-FR" dirty="0" smtClean="0"/>
              <a:t> </a:t>
            </a:r>
            <a:r>
              <a:rPr lang="fr-FR" dirty="0" err="1" smtClean="0"/>
              <a:t>elementi</a:t>
            </a:r>
            <a:endParaRPr lang="tr-TR" dirty="0" smtClean="0"/>
          </a:p>
          <a:p>
            <a:pPr hangingPunct="0"/>
            <a:r>
              <a:rPr lang="fr-FR" i="1" dirty="0" err="1" smtClean="0"/>
              <a:t>Trigonella</a:t>
            </a:r>
            <a:r>
              <a:rPr lang="fr-FR" i="1" dirty="0" smtClean="0"/>
              <a:t> </a:t>
            </a:r>
            <a:r>
              <a:rPr lang="fr-FR" i="1" dirty="0" err="1" smtClean="0"/>
              <a:t>monantha</a:t>
            </a:r>
            <a:r>
              <a:rPr lang="fr-FR" dirty="0" smtClean="0"/>
              <a:t> </a:t>
            </a:r>
            <a:r>
              <a:rPr lang="fr-FR" dirty="0" err="1" smtClean="0"/>
              <a:t>C.A.Meyer</a:t>
            </a:r>
            <a:r>
              <a:rPr lang="fr-FR" dirty="0" smtClean="0"/>
              <a:t> </a:t>
            </a:r>
            <a:r>
              <a:rPr lang="fr-FR" dirty="0" err="1" smtClean="0"/>
              <a:t>subsp</a:t>
            </a:r>
            <a:r>
              <a:rPr lang="fr-FR" i="1" dirty="0" smtClean="0"/>
              <a:t>. </a:t>
            </a:r>
            <a:r>
              <a:rPr lang="fr-FR" i="1" dirty="0" err="1" smtClean="0"/>
              <a:t>monantha</a:t>
            </a:r>
            <a:r>
              <a:rPr lang="fr-FR" dirty="0" smtClean="0"/>
              <a:t>, 300-1850 m., Iran-</a:t>
            </a:r>
            <a:r>
              <a:rPr lang="fr-FR" dirty="0" err="1" smtClean="0"/>
              <a:t>Turan</a:t>
            </a:r>
            <a:r>
              <a:rPr lang="fr-FR" dirty="0" smtClean="0"/>
              <a:t> </a:t>
            </a:r>
            <a:r>
              <a:rPr lang="fr-FR" dirty="0" err="1" smtClean="0"/>
              <a:t>elementi</a:t>
            </a:r>
            <a:endParaRPr lang="tr-TR" dirty="0" smtClean="0"/>
          </a:p>
          <a:p>
            <a:pPr hangingPunct="0"/>
            <a:endParaRPr lang="tr-TR" i="1" dirty="0" smtClean="0"/>
          </a:p>
          <a:p>
            <a:pPr hangingPunct="0"/>
            <a:endParaRPr lang="tr-TR" i="1" dirty="0" smtClean="0"/>
          </a:p>
          <a:p>
            <a:pPr hangingPunct="0"/>
            <a:r>
              <a:rPr lang="fr-FR" i="1" dirty="0" err="1" smtClean="0"/>
              <a:t>Hedysarum</a:t>
            </a:r>
            <a:r>
              <a:rPr lang="fr-FR" i="1" dirty="0" smtClean="0"/>
              <a:t> </a:t>
            </a:r>
            <a:r>
              <a:rPr lang="fr-FR" i="1" dirty="0" err="1" smtClean="0"/>
              <a:t>varium</a:t>
            </a:r>
            <a:r>
              <a:rPr lang="fr-FR" dirty="0" smtClean="0"/>
              <a:t> </a:t>
            </a:r>
            <a:r>
              <a:rPr lang="fr-FR" dirty="0" err="1" smtClean="0"/>
              <a:t>Willd</a:t>
            </a:r>
            <a:r>
              <a:rPr lang="fr-FR" dirty="0" smtClean="0"/>
              <a:t>., 300-2100 m., Iran-</a:t>
            </a:r>
            <a:r>
              <a:rPr lang="fr-FR" dirty="0" err="1" smtClean="0"/>
              <a:t>Turan</a:t>
            </a:r>
            <a:r>
              <a:rPr lang="fr-FR" dirty="0" smtClean="0"/>
              <a:t> </a:t>
            </a:r>
            <a:r>
              <a:rPr lang="fr-FR" dirty="0" err="1" smtClean="0"/>
              <a:t>elementi</a:t>
            </a:r>
            <a:endParaRPr lang="tr-TR" dirty="0" smtClean="0"/>
          </a:p>
          <a:p>
            <a:pPr hangingPunct="0"/>
            <a:r>
              <a:rPr lang="fr-FR" i="1" dirty="0" err="1" smtClean="0"/>
              <a:t>Eryngium</a:t>
            </a:r>
            <a:r>
              <a:rPr lang="fr-FR" i="1" dirty="0" smtClean="0"/>
              <a:t> </a:t>
            </a:r>
            <a:r>
              <a:rPr lang="fr-FR" i="1" dirty="0" err="1" smtClean="0"/>
              <a:t>bithynicum</a:t>
            </a:r>
            <a:r>
              <a:rPr lang="fr-FR" dirty="0" smtClean="0"/>
              <a:t> </a:t>
            </a:r>
            <a:r>
              <a:rPr lang="fr-FR" dirty="0" err="1" smtClean="0"/>
              <a:t>Boiss</a:t>
            </a:r>
            <a:r>
              <a:rPr lang="fr-FR" dirty="0" smtClean="0"/>
              <a:t>., 100-1400 m., </a:t>
            </a:r>
            <a:r>
              <a:rPr lang="fr-FR" dirty="0" err="1" smtClean="0"/>
              <a:t>endemik</a:t>
            </a:r>
            <a:r>
              <a:rPr lang="fr-FR" dirty="0" smtClean="0"/>
              <a:t>, Iran-</a:t>
            </a:r>
            <a:r>
              <a:rPr lang="fr-FR" dirty="0" err="1" smtClean="0"/>
              <a:t>Turan</a:t>
            </a:r>
            <a:r>
              <a:rPr lang="fr-FR" dirty="0" smtClean="0"/>
              <a:t> </a:t>
            </a:r>
            <a:r>
              <a:rPr lang="fr-FR" dirty="0" err="1" smtClean="0"/>
              <a:t>elementi</a:t>
            </a:r>
            <a:endParaRPr lang="tr-TR" dirty="0" smtClean="0"/>
          </a:p>
          <a:p>
            <a:pPr hangingPunct="0"/>
            <a:r>
              <a:rPr lang="fr-FR" i="1" dirty="0" err="1" smtClean="0"/>
              <a:t>Echinophora</a:t>
            </a:r>
            <a:r>
              <a:rPr lang="fr-FR" i="1" dirty="0" smtClean="0"/>
              <a:t> </a:t>
            </a:r>
            <a:r>
              <a:rPr lang="fr-FR" i="1" dirty="0" err="1" smtClean="0"/>
              <a:t>tenuifolia</a:t>
            </a:r>
            <a:r>
              <a:rPr lang="fr-FR" dirty="0" smtClean="0"/>
              <a:t> L., </a:t>
            </a:r>
            <a:r>
              <a:rPr lang="fr-FR" dirty="0" err="1" smtClean="0"/>
              <a:t>subsp</a:t>
            </a:r>
            <a:r>
              <a:rPr lang="fr-FR" dirty="0" smtClean="0"/>
              <a:t>. </a:t>
            </a:r>
            <a:r>
              <a:rPr lang="fr-FR" i="1" dirty="0" err="1" smtClean="0"/>
              <a:t>sibthorpiana</a:t>
            </a:r>
            <a:r>
              <a:rPr lang="fr-FR" dirty="0" smtClean="0"/>
              <a:t> (</a:t>
            </a:r>
            <a:r>
              <a:rPr lang="fr-FR" dirty="0" err="1" smtClean="0"/>
              <a:t>Gass</a:t>
            </a:r>
            <a:r>
              <a:rPr lang="fr-FR" dirty="0" smtClean="0"/>
              <a:t>.) </a:t>
            </a:r>
            <a:r>
              <a:rPr lang="fr-FR" dirty="0" err="1" smtClean="0"/>
              <a:t>Tutin</a:t>
            </a:r>
            <a:r>
              <a:rPr lang="fr-FR" dirty="0" smtClean="0"/>
              <a:t>., 0-1100 m., Iran-</a:t>
            </a:r>
            <a:r>
              <a:rPr lang="fr-FR" dirty="0" err="1" smtClean="0"/>
              <a:t>Turan</a:t>
            </a:r>
            <a:r>
              <a:rPr lang="fr-FR" dirty="0" smtClean="0"/>
              <a:t> </a:t>
            </a:r>
            <a:r>
              <a:rPr lang="fr-FR" dirty="0" err="1" smtClean="0"/>
              <a:t>elementi</a:t>
            </a:r>
            <a:endParaRPr lang="tr-TR" dirty="0" smtClean="0"/>
          </a:p>
          <a:p>
            <a:pPr hangingPunct="0"/>
            <a:r>
              <a:rPr lang="fr-FR" i="1" dirty="0" err="1" smtClean="0"/>
              <a:t>Bupleurum</a:t>
            </a:r>
            <a:r>
              <a:rPr lang="fr-FR" i="1" dirty="0" smtClean="0"/>
              <a:t> </a:t>
            </a:r>
            <a:r>
              <a:rPr lang="fr-FR" i="1" dirty="0" err="1" smtClean="0"/>
              <a:t>sulphureum</a:t>
            </a:r>
            <a:r>
              <a:rPr lang="fr-FR" dirty="0" smtClean="0"/>
              <a:t> </a:t>
            </a:r>
            <a:r>
              <a:rPr lang="fr-FR" dirty="0" err="1" smtClean="0"/>
              <a:t>Boiss</a:t>
            </a:r>
            <a:r>
              <a:rPr lang="fr-FR" dirty="0" smtClean="0"/>
              <a:t>. &amp; Bal., </a:t>
            </a:r>
            <a:r>
              <a:rPr lang="fr-FR" dirty="0" err="1" smtClean="0"/>
              <a:t>endemik</a:t>
            </a:r>
            <a:r>
              <a:rPr lang="fr-FR" dirty="0" smtClean="0"/>
              <a:t>, Iran-</a:t>
            </a:r>
            <a:r>
              <a:rPr lang="fr-FR" dirty="0" err="1" smtClean="0"/>
              <a:t>Turan</a:t>
            </a:r>
            <a:r>
              <a:rPr lang="fr-FR" dirty="0" smtClean="0"/>
              <a:t> </a:t>
            </a:r>
            <a:r>
              <a:rPr lang="fr-FR" dirty="0" err="1" smtClean="0"/>
              <a:t>elementi</a:t>
            </a:r>
            <a:r>
              <a:rPr lang="fr-FR" dirty="0" smtClean="0"/>
              <a:t>, 400-1500 m.</a:t>
            </a:r>
            <a:endParaRPr lang="tr-TR" dirty="0" smtClean="0"/>
          </a:p>
          <a:p>
            <a:pPr hangingPunct="0"/>
            <a:r>
              <a:rPr lang="de-DE" i="1" dirty="0" err="1" smtClean="0"/>
              <a:t>Helichrysum</a:t>
            </a:r>
            <a:r>
              <a:rPr lang="de-DE" i="1" dirty="0" smtClean="0"/>
              <a:t> </a:t>
            </a:r>
            <a:r>
              <a:rPr lang="de-DE" i="1" dirty="0" err="1" smtClean="0"/>
              <a:t>arenarium</a:t>
            </a:r>
            <a:r>
              <a:rPr lang="de-DE" dirty="0" smtClean="0"/>
              <a:t> (L.) </a:t>
            </a:r>
            <a:r>
              <a:rPr lang="de-DE" dirty="0" err="1" smtClean="0"/>
              <a:t>Moench</a:t>
            </a:r>
            <a:r>
              <a:rPr lang="de-DE" dirty="0" smtClean="0"/>
              <a:t>. </a:t>
            </a:r>
            <a:r>
              <a:rPr lang="de-DE" dirty="0" err="1" smtClean="0"/>
              <a:t>subsp</a:t>
            </a:r>
            <a:r>
              <a:rPr lang="de-DE" dirty="0" smtClean="0"/>
              <a:t>. </a:t>
            </a:r>
            <a:r>
              <a:rPr lang="de-DE" i="1" dirty="0" err="1" smtClean="0"/>
              <a:t>aucheri</a:t>
            </a:r>
            <a:r>
              <a:rPr lang="de-DE" i="1" dirty="0" smtClean="0"/>
              <a:t> </a:t>
            </a:r>
            <a:r>
              <a:rPr lang="de-DE" dirty="0" smtClean="0"/>
              <a:t>(</a:t>
            </a:r>
            <a:r>
              <a:rPr lang="de-DE" dirty="0" err="1" smtClean="0"/>
              <a:t>Boiss</a:t>
            </a:r>
            <a:r>
              <a:rPr lang="de-DE" dirty="0" smtClean="0"/>
              <a:t>.) Davis &amp; </a:t>
            </a:r>
            <a:r>
              <a:rPr lang="de-DE" dirty="0" err="1" smtClean="0"/>
              <a:t>Kupicha</a:t>
            </a:r>
            <a:r>
              <a:rPr lang="de-DE" dirty="0" smtClean="0"/>
              <a:t>, </a:t>
            </a:r>
            <a:endParaRPr lang="tr-TR" dirty="0" smtClean="0"/>
          </a:p>
          <a:p>
            <a:pPr hangingPunct="0"/>
            <a:r>
              <a:rPr lang="de-DE" dirty="0" smtClean="0"/>
              <a:t>250-3200 m., </a:t>
            </a:r>
            <a:r>
              <a:rPr lang="de-DE" dirty="0" err="1" smtClean="0"/>
              <a:t>endemik</a:t>
            </a:r>
            <a:r>
              <a:rPr lang="de-DE" dirty="0" smtClean="0"/>
              <a:t>, Iran-Turan </a:t>
            </a:r>
            <a:r>
              <a:rPr lang="de-DE" dirty="0" err="1" smtClean="0"/>
              <a:t>elementi</a:t>
            </a:r>
            <a:endParaRPr lang="tr-TR" dirty="0" smtClean="0"/>
          </a:p>
          <a:p>
            <a:pPr hangingPunct="0"/>
            <a:r>
              <a:rPr lang="de-DE" i="1" dirty="0" err="1" smtClean="0"/>
              <a:t>Cousinia</a:t>
            </a:r>
            <a:r>
              <a:rPr lang="de-DE" i="1" dirty="0" smtClean="0"/>
              <a:t> </a:t>
            </a:r>
            <a:r>
              <a:rPr lang="de-DE" i="1" dirty="0" err="1" smtClean="0"/>
              <a:t>birandiana</a:t>
            </a:r>
            <a:r>
              <a:rPr lang="de-DE" dirty="0" smtClean="0"/>
              <a:t> </a:t>
            </a:r>
            <a:r>
              <a:rPr lang="de-DE" dirty="0" err="1" smtClean="0"/>
              <a:t>Hub.-Mor</a:t>
            </a:r>
            <a:r>
              <a:rPr lang="de-DE" dirty="0" smtClean="0"/>
              <a:t>., 850-1200 m., </a:t>
            </a:r>
            <a:r>
              <a:rPr lang="de-DE" dirty="0" err="1" smtClean="0"/>
              <a:t>endemik</a:t>
            </a:r>
            <a:r>
              <a:rPr lang="de-DE" dirty="0" smtClean="0"/>
              <a:t>, Iran-Turan </a:t>
            </a:r>
            <a:r>
              <a:rPr lang="de-DE" dirty="0" err="1" smtClean="0"/>
              <a:t>elementi</a:t>
            </a:r>
            <a:endParaRPr lang="tr-TR" dirty="0" smtClean="0"/>
          </a:p>
          <a:p>
            <a:pPr hangingPunct="0"/>
            <a:r>
              <a:rPr lang="de-DE" i="1" dirty="0" err="1" smtClean="0"/>
              <a:t>Cousinia</a:t>
            </a:r>
            <a:r>
              <a:rPr lang="de-DE" i="1" dirty="0" smtClean="0"/>
              <a:t> </a:t>
            </a:r>
            <a:r>
              <a:rPr lang="de-DE" i="1" dirty="0" err="1" smtClean="0"/>
              <a:t>canescens</a:t>
            </a:r>
            <a:r>
              <a:rPr lang="de-DE" dirty="0" smtClean="0"/>
              <a:t> DC., 950-2400 m., Iran-Turan </a:t>
            </a:r>
            <a:r>
              <a:rPr lang="de-DE" dirty="0" err="1" smtClean="0"/>
              <a:t>elementi</a:t>
            </a:r>
            <a:endParaRPr lang="tr-TR" dirty="0" smtClean="0"/>
          </a:p>
          <a:p>
            <a:pPr hangingPunct="0"/>
            <a:r>
              <a:rPr lang="de-DE" i="1" dirty="0" err="1" smtClean="0"/>
              <a:t>Onopordum</a:t>
            </a:r>
            <a:r>
              <a:rPr lang="de-DE" i="1" dirty="0" smtClean="0"/>
              <a:t> </a:t>
            </a:r>
            <a:r>
              <a:rPr lang="de-DE" i="1" dirty="0" err="1" smtClean="0"/>
              <a:t>turcicum</a:t>
            </a:r>
            <a:r>
              <a:rPr lang="de-DE" dirty="0" smtClean="0"/>
              <a:t> </a:t>
            </a:r>
            <a:r>
              <a:rPr lang="de-DE" dirty="0" err="1" smtClean="0"/>
              <a:t>Danin</a:t>
            </a:r>
            <a:r>
              <a:rPr lang="de-DE" dirty="0" smtClean="0"/>
              <a:t>, 800-2150 m., Iran-Turan </a:t>
            </a:r>
            <a:r>
              <a:rPr lang="de-DE" dirty="0" err="1" smtClean="0"/>
              <a:t>elementi</a:t>
            </a:r>
            <a:endParaRPr lang="tr-TR" dirty="0" smtClean="0"/>
          </a:p>
          <a:p>
            <a:pPr hangingPunct="0"/>
            <a:r>
              <a:rPr lang="de-DE" i="1" dirty="0" err="1" smtClean="0"/>
              <a:t>Centaurea</a:t>
            </a:r>
            <a:r>
              <a:rPr lang="de-DE" i="1" dirty="0" smtClean="0"/>
              <a:t> </a:t>
            </a:r>
            <a:r>
              <a:rPr lang="de-DE" i="1" dirty="0" err="1" smtClean="0"/>
              <a:t>patula</a:t>
            </a:r>
            <a:r>
              <a:rPr lang="de-DE" dirty="0" smtClean="0"/>
              <a:t> DC., 400-1400 m., Iran-Turan </a:t>
            </a:r>
            <a:r>
              <a:rPr lang="de-DE" dirty="0" err="1" smtClean="0"/>
              <a:t>elementi</a:t>
            </a:r>
            <a:endParaRPr lang="tr-TR" dirty="0" smtClean="0"/>
          </a:p>
          <a:p>
            <a:pPr hangingPunct="0"/>
            <a:r>
              <a:rPr lang="de-DE" i="1" dirty="0" err="1" smtClean="0"/>
              <a:t>Scorzonera</a:t>
            </a:r>
            <a:r>
              <a:rPr lang="de-DE" i="1" dirty="0" smtClean="0"/>
              <a:t> </a:t>
            </a:r>
            <a:r>
              <a:rPr lang="de-DE" dirty="0" err="1" smtClean="0"/>
              <a:t>tomentosa</a:t>
            </a:r>
            <a:r>
              <a:rPr lang="de-DE" dirty="0" smtClean="0"/>
              <a:t> L., 800-2600 m., </a:t>
            </a:r>
            <a:r>
              <a:rPr lang="de-DE" dirty="0" err="1" smtClean="0"/>
              <a:t>endemik</a:t>
            </a:r>
            <a:r>
              <a:rPr lang="de-DE" dirty="0" smtClean="0"/>
              <a:t>, Iran-Turan </a:t>
            </a:r>
            <a:r>
              <a:rPr lang="de-DE" dirty="0" err="1" smtClean="0"/>
              <a:t>elementi</a:t>
            </a:r>
            <a:endParaRPr lang="tr-TR" dirty="0" smtClean="0"/>
          </a:p>
          <a:p>
            <a:pPr hangingPunct="0"/>
            <a:r>
              <a:rPr lang="en-US" i="1" dirty="0" err="1" smtClean="0"/>
              <a:t>Leontodon</a:t>
            </a:r>
            <a:r>
              <a:rPr lang="en-US" i="1" dirty="0" smtClean="0"/>
              <a:t> </a:t>
            </a:r>
            <a:r>
              <a:rPr lang="en-US" i="1" dirty="0" err="1" smtClean="0"/>
              <a:t>asperrimus</a:t>
            </a:r>
            <a:r>
              <a:rPr lang="en-US" dirty="0" smtClean="0"/>
              <a:t> (</a:t>
            </a:r>
            <a:r>
              <a:rPr lang="en-US" dirty="0" err="1" smtClean="0"/>
              <a:t>Willd</a:t>
            </a:r>
            <a:r>
              <a:rPr lang="en-US" dirty="0" smtClean="0"/>
              <a:t>.) Bal., 500-2000 m., Iran-</a:t>
            </a:r>
            <a:r>
              <a:rPr lang="en-US" dirty="0" err="1" smtClean="0"/>
              <a:t>Turan</a:t>
            </a:r>
            <a:r>
              <a:rPr lang="en-US" dirty="0" smtClean="0"/>
              <a:t> </a:t>
            </a:r>
            <a:r>
              <a:rPr lang="en-US" dirty="0" err="1" smtClean="0"/>
              <a:t>elementi</a:t>
            </a:r>
            <a:endParaRPr lang="tr-TR" dirty="0" smtClean="0"/>
          </a:p>
          <a:p>
            <a:pPr hangingPunct="0"/>
            <a:r>
              <a:rPr lang="en-US" i="1" dirty="0" err="1" smtClean="0"/>
              <a:t>Picris</a:t>
            </a:r>
            <a:r>
              <a:rPr lang="en-US" i="1" dirty="0" smtClean="0"/>
              <a:t> </a:t>
            </a:r>
            <a:r>
              <a:rPr lang="en-US" i="1" dirty="0" err="1" smtClean="0"/>
              <a:t>strigosa</a:t>
            </a:r>
            <a:r>
              <a:rPr lang="en-US" dirty="0" smtClean="0"/>
              <a:t> </a:t>
            </a:r>
            <a:r>
              <a:rPr lang="en-US" dirty="0" err="1" smtClean="0"/>
              <a:t>Bieb</a:t>
            </a:r>
            <a:r>
              <a:rPr lang="en-US" dirty="0" smtClean="0"/>
              <a:t>. subsp. </a:t>
            </a:r>
            <a:r>
              <a:rPr lang="en-US" i="1" dirty="0" err="1" smtClean="0"/>
              <a:t>strigosa</a:t>
            </a:r>
            <a:r>
              <a:rPr lang="en-US" dirty="0" smtClean="0"/>
              <a:t>, 600-2000 m., Iran-</a:t>
            </a:r>
            <a:r>
              <a:rPr lang="en-US" dirty="0" err="1" smtClean="0"/>
              <a:t>Turan</a:t>
            </a:r>
            <a:r>
              <a:rPr lang="en-US" dirty="0" smtClean="0"/>
              <a:t> </a:t>
            </a:r>
            <a:r>
              <a:rPr lang="en-US" dirty="0" err="1" smtClean="0"/>
              <a:t>elementi</a:t>
            </a:r>
            <a:endParaRPr lang="tr-TR" dirty="0" smtClean="0"/>
          </a:p>
          <a:p>
            <a:pPr hangingPunct="0"/>
            <a:r>
              <a:rPr lang="en-US" i="1" dirty="0" err="1" smtClean="0"/>
              <a:t>Onosma</a:t>
            </a:r>
            <a:r>
              <a:rPr lang="en-US" i="1" dirty="0" smtClean="0"/>
              <a:t> </a:t>
            </a:r>
            <a:r>
              <a:rPr lang="en-US" i="1" dirty="0" err="1" smtClean="0"/>
              <a:t>isauricum</a:t>
            </a:r>
            <a:r>
              <a:rPr lang="en-US" dirty="0" smtClean="0"/>
              <a:t> </a:t>
            </a:r>
            <a:r>
              <a:rPr lang="en-US" dirty="0" err="1" smtClean="0"/>
              <a:t>Boiss</a:t>
            </a:r>
            <a:r>
              <a:rPr lang="en-US" dirty="0" smtClean="0"/>
              <a:t>. &amp; </a:t>
            </a:r>
            <a:r>
              <a:rPr lang="en-US" dirty="0" err="1" smtClean="0"/>
              <a:t>Heldr</a:t>
            </a:r>
            <a:r>
              <a:rPr lang="en-US" dirty="0" smtClean="0"/>
              <a:t>., 300-3000 m., </a:t>
            </a:r>
            <a:r>
              <a:rPr lang="en-US" dirty="0" err="1" smtClean="0"/>
              <a:t>endemik</a:t>
            </a:r>
            <a:r>
              <a:rPr lang="en-US" dirty="0" smtClean="0"/>
              <a:t>, Iran-</a:t>
            </a:r>
            <a:r>
              <a:rPr lang="en-US" dirty="0" err="1" smtClean="0"/>
              <a:t>Turan</a:t>
            </a:r>
            <a:r>
              <a:rPr lang="en-US" dirty="0" smtClean="0"/>
              <a:t> </a:t>
            </a:r>
            <a:r>
              <a:rPr lang="en-US" dirty="0" err="1" smtClean="0"/>
              <a:t>elementi</a:t>
            </a:r>
            <a:endParaRPr lang="tr-TR" dirty="0" smtClean="0"/>
          </a:p>
          <a:p>
            <a:pPr hangingPunct="0"/>
            <a:endParaRPr lang="tr-TR" i="1" dirty="0" smtClean="0"/>
          </a:p>
          <a:p>
            <a:pPr hangingPunct="0"/>
            <a:endParaRPr lang="tr-TR" i="1" dirty="0" smtClean="0"/>
          </a:p>
          <a:p>
            <a:pPr hangingPunct="0"/>
            <a:endParaRPr lang="tr-TR" i="1" dirty="0" smtClean="0"/>
          </a:p>
          <a:p>
            <a:pPr hangingPunct="0"/>
            <a:r>
              <a:rPr lang="en-US" i="1" dirty="0" err="1" smtClean="0"/>
              <a:t>Verbascum</a:t>
            </a:r>
            <a:r>
              <a:rPr lang="en-US" i="1" dirty="0" smtClean="0"/>
              <a:t> </a:t>
            </a:r>
            <a:r>
              <a:rPr lang="en-US" i="1" dirty="0" err="1" smtClean="0"/>
              <a:t>natolicum</a:t>
            </a:r>
            <a:r>
              <a:rPr lang="en-US" i="1" dirty="0" smtClean="0"/>
              <a:t> </a:t>
            </a:r>
            <a:r>
              <a:rPr lang="en-US" dirty="0" smtClean="0"/>
              <a:t>(</a:t>
            </a:r>
            <a:r>
              <a:rPr lang="en-US" dirty="0" err="1" smtClean="0"/>
              <a:t>Fisch</a:t>
            </a:r>
            <a:r>
              <a:rPr lang="en-US" dirty="0" smtClean="0"/>
              <a:t>. &amp; </a:t>
            </a:r>
            <a:r>
              <a:rPr lang="en-US" dirty="0" err="1" smtClean="0"/>
              <a:t>Mey</a:t>
            </a:r>
            <a:r>
              <a:rPr lang="en-US" dirty="0" smtClean="0"/>
              <a:t>.) </a:t>
            </a:r>
            <a:r>
              <a:rPr lang="en-US" dirty="0" err="1" smtClean="0"/>
              <a:t>Hub.-Mor</a:t>
            </a:r>
            <a:r>
              <a:rPr lang="en-US" dirty="0" smtClean="0"/>
              <a:t>., 1100-1700 m., </a:t>
            </a:r>
            <a:r>
              <a:rPr lang="en-US" dirty="0" err="1" smtClean="0"/>
              <a:t>endemik</a:t>
            </a:r>
            <a:r>
              <a:rPr lang="en-US" dirty="0" smtClean="0"/>
              <a:t>, Iran-</a:t>
            </a:r>
            <a:r>
              <a:rPr lang="en-US" dirty="0" err="1" smtClean="0"/>
              <a:t>Turan</a:t>
            </a:r>
            <a:r>
              <a:rPr lang="en-US" dirty="0" smtClean="0"/>
              <a:t> </a:t>
            </a:r>
            <a:r>
              <a:rPr lang="en-US" dirty="0" err="1" smtClean="0"/>
              <a:t>elementi</a:t>
            </a:r>
            <a:endParaRPr lang="tr-TR" i="1" dirty="0" smtClean="0"/>
          </a:p>
          <a:p>
            <a:pPr hangingPunct="0"/>
            <a:r>
              <a:rPr lang="en-US" i="1" dirty="0" err="1" smtClean="0"/>
              <a:t>Linaria</a:t>
            </a:r>
            <a:r>
              <a:rPr lang="en-US" i="1" dirty="0" smtClean="0"/>
              <a:t> </a:t>
            </a:r>
            <a:r>
              <a:rPr lang="en-US" i="1" dirty="0" err="1" smtClean="0"/>
              <a:t>iconia</a:t>
            </a:r>
            <a:r>
              <a:rPr lang="en-US" dirty="0" smtClean="0"/>
              <a:t> </a:t>
            </a:r>
            <a:r>
              <a:rPr lang="en-US" dirty="0" err="1" smtClean="0"/>
              <a:t>Boiss</a:t>
            </a:r>
            <a:r>
              <a:rPr lang="en-US" dirty="0" smtClean="0"/>
              <a:t>. &amp; </a:t>
            </a:r>
            <a:r>
              <a:rPr lang="en-US" dirty="0" err="1" smtClean="0"/>
              <a:t>Heldr</a:t>
            </a:r>
            <a:r>
              <a:rPr lang="en-US" dirty="0" smtClean="0"/>
              <a:t>., 900-1350 m., </a:t>
            </a:r>
            <a:r>
              <a:rPr lang="en-US" dirty="0" err="1" smtClean="0"/>
              <a:t>endemik</a:t>
            </a:r>
            <a:r>
              <a:rPr lang="en-US" dirty="0" smtClean="0"/>
              <a:t>, Iran-</a:t>
            </a:r>
            <a:r>
              <a:rPr lang="en-US" dirty="0" err="1" smtClean="0"/>
              <a:t>Turan</a:t>
            </a:r>
            <a:r>
              <a:rPr lang="en-US" dirty="0" smtClean="0"/>
              <a:t> </a:t>
            </a:r>
            <a:r>
              <a:rPr lang="en-US" dirty="0" err="1" smtClean="0"/>
              <a:t>elementi</a:t>
            </a:r>
            <a:endParaRPr lang="tr-TR" dirty="0" smtClean="0"/>
          </a:p>
          <a:p>
            <a:pPr hangingPunct="0"/>
            <a:r>
              <a:rPr lang="en-US" i="1" dirty="0" err="1" smtClean="0"/>
              <a:t>Globularia</a:t>
            </a:r>
            <a:r>
              <a:rPr lang="en-US" i="1" dirty="0" smtClean="0"/>
              <a:t> </a:t>
            </a:r>
            <a:r>
              <a:rPr lang="en-US" i="1" dirty="0" err="1" smtClean="0"/>
              <a:t>orientalis</a:t>
            </a:r>
            <a:r>
              <a:rPr lang="en-US" dirty="0" smtClean="0"/>
              <a:t> L., 600-1200 m., Iran-</a:t>
            </a:r>
            <a:r>
              <a:rPr lang="en-US" dirty="0" err="1" smtClean="0"/>
              <a:t>Turan</a:t>
            </a:r>
            <a:r>
              <a:rPr lang="en-US" dirty="0" smtClean="0"/>
              <a:t> </a:t>
            </a:r>
            <a:r>
              <a:rPr lang="en-US" dirty="0" err="1" smtClean="0"/>
              <a:t>elementi</a:t>
            </a:r>
            <a:endParaRPr lang="tr-TR" dirty="0" smtClean="0"/>
          </a:p>
          <a:p>
            <a:pPr hangingPunct="0"/>
            <a:r>
              <a:rPr lang="en-US" i="1" dirty="0" smtClean="0"/>
              <a:t>Thymus </a:t>
            </a:r>
            <a:r>
              <a:rPr lang="en-US" i="1" dirty="0" err="1" smtClean="0"/>
              <a:t>leucostomus</a:t>
            </a:r>
            <a:r>
              <a:rPr lang="en-US" dirty="0" smtClean="0"/>
              <a:t> </a:t>
            </a:r>
            <a:r>
              <a:rPr lang="en-US" dirty="0" err="1" smtClean="0"/>
              <a:t>Hausskn</a:t>
            </a:r>
            <a:r>
              <a:rPr lang="en-US" dirty="0" smtClean="0"/>
              <a:t>. &amp; </a:t>
            </a:r>
            <a:r>
              <a:rPr lang="en-US" dirty="0" err="1" smtClean="0"/>
              <a:t>Velen</a:t>
            </a:r>
            <a:r>
              <a:rPr lang="en-US" dirty="0" smtClean="0"/>
              <a:t>. var. </a:t>
            </a:r>
            <a:r>
              <a:rPr lang="en-US" i="1" dirty="0" err="1" smtClean="0"/>
              <a:t>leucostomus</a:t>
            </a:r>
            <a:r>
              <a:rPr lang="en-US" dirty="0" smtClean="0"/>
              <a:t>, 670-1600 m., </a:t>
            </a:r>
            <a:r>
              <a:rPr lang="en-US" dirty="0" err="1" smtClean="0"/>
              <a:t>endemik</a:t>
            </a:r>
            <a:r>
              <a:rPr lang="en-US" dirty="0" smtClean="0"/>
              <a:t>, Iran-</a:t>
            </a:r>
            <a:r>
              <a:rPr lang="en-US" dirty="0" err="1" smtClean="0"/>
              <a:t>Turan</a:t>
            </a:r>
            <a:r>
              <a:rPr lang="en-US" dirty="0" smtClean="0"/>
              <a:t> </a:t>
            </a:r>
            <a:r>
              <a:rPr lang="en-US" dirty="0" err="1" smtClean="0"/>
              <a:t>elementi</a:t>
            </a:r>
            <a:endParaRPr lang="tr-TR" dirty="0" smtClean="0"/>
          </a:p>
          <a:p>
            <a:pPr hangingPunct="0"/>
            <a:r>
              <a:rPr lang="en-US" i="1" dirty="0" smtClean="0"/>
              <a:t>Salvia </a:t>
            </a:r>
            <a:r>
              <a:rPr lang="en-US" i="1" dirty="0" err="1" smtClean="0"/>
              <a:t>cryptantha</a:t>
            </a:r>
            <a:r>
              <a:rPr lang="en-US" dirty="0" smtClean="0"/>
              <a:t> </a:t>
            </a:r>
            <a:r>
              <a:rPr lang="en-US" dirty="0" err="1" smtClean="0"/>
              <a:t>Montbr</a:t>
            </a:r>
            <a:r>
              <a:rPr lang="en-US" dirty="0" smtClean="0"/>
              <a:t>&amp; &amp; </a:t>
            </a:r>
            <a:r>
              <a:rPr lang="en-US" dirty="0" err="1" smtClean="0"/>
              <a:t>Aucher</a:t>
            </a:r>
            <a:r>
              <a:rPr lang="en-US" dirty="0" smtClean="0"/>
              <a:t> ex Bentham, 700-2500 m., </a:t>
            </a:r>
            <a:r>
              <a:rPr lang="en-US" dirty="0" err="1" smtClean="0"/>
              <a:t>endemik</a:t>
            </a:r>
            <a:r>
              <a:rPr lang="en-US" dirty="0" smtClean="0"/>
              <a:t>, Iran-</a:t>
            </a:r>
            <a:r>
              <a:rPr lang="en-US" dirty="0" err="1" smtClean="0"/>
              <a:t>Turan</a:t>
            </a:r>
            <a:r>
              <a:rPr lang="en-US" dirty="0" smtClean="0"/>
              <a:t> </a:t>
            </a:r>
            <a:r>
              <a:rPr lang="en-US" dirty="0" err="1" smtClean="0"/>
              <a:t>elementi</a:t>
            </a:r>
            <a:endParaRPr lang="tr-TR" dirty="0" smtClean="0"/>
          </a:p>
          <a:p>
            <a:pPr hangingPunct="0"/>
            <a:r>
              <a:rPr lang="en-US" i="1" dirty="0" smtClean="0"/>
              <a:t>Salvia </a:t>
            </a:r>
            <a:r>
              <a:rPr lang="en-US" i="1" dirty="0" err="1" smtClean="0"/>
              <a:t>syriaca</a:t>
            </a:r>
            <a:r>
              <a:rPr lang="en-US" dirty="0" smtClean="0"/>
              <a:t> L., 450-1850 m., Iran-</a:t>
            </a:r>
            <a:r>
              <a:rPr lang="en-US" dirty="0" err="1" smtClean="0"/>
              <a:t>Turan</a:t>
            </a:r>
            <a:r>
              <a:rPr lang="en-US" dirty="0" smtClean="0"/>
              <a:t> </a:t>
            </a:r>
            <a:r>
              <a:rPr lang="en-US" dirty="0" err="1" smtClean="0"/>
              <a:t>elementi</a:t>
            </a:r>
            <a:endParaRPr lang="tr-TR" dirty="0" smtClean="0"/>
          </a:p>
          <a:p>
            <a:pPr hangingPunct="0"/>
            <a:r>
              <a:rPr lang="en-US" i="1" dirty="0" smtClean="0"/>
              <a:t>Salvia </a:t>
            </a:r>
            <a:r>
              <a:rPr lang="en-US" i="1" dirty="0" err="1" smtClean="0"/>
              <a:t>hypargeia</a:t>
            </a:r>
            <a:r>
              <a:rPr lang="en-US" dirty="0" smtClean="0"/>
              <a:t> </a:t>
            </a:r>
            <a:r>
              <a:rPr lang="en-US" dirty="0" err="1" smtClean="0"/>
              <a:t>Fisch</a:t>
            </a:r>
            <a:r>
              <a:rPr lang="en-US" dirty="0" smtClean="0"/>
              <a:t> &amp; </a:t>
            </a:r>
            <a:r>
              <a:rPr lang="en-US" dirty="0" err="1" smtClean="0"/>
              <a:t>Mey</a:t>
            </a:r>
            <a:r>
              <a:rPr lang="en-US" dirty="0" smtClean="0"/>
              <a:t>., 800-2000 m., </a:t>
            </a:r>
            <a:r>
              <a:rPr lang="en-US" dirty="0" err="1" smtClean="0"/>
              <a:t>endemik</a:t>
            </a:r>
            <a:r>
              <a:rPr lang="en-US" dirty="0" smtClean="0"/>
              <a:t>, Iran-</a:t>
            </a:r>
            <a:r>
              <a:rPr lang="en-US" dirty="0" err="1" smtClean="0"/>
              <a:t>Turan</a:t>
            </a:r>
            <a:r>
              <a:rPr lang="en-US" dirty="0" smtClean="0"/>
              <a:t> </a:t>
            </a:r>
            <a:r>
              <a:rPr lang="en-US" dirty="0" err="1" smtClean="0"/>
              <a:t>elementi</a:t>
            </a:r>
            <a:r>
              <a:rPr lang="en-US" dirty="0" smtClean="0"/>
              <a:t> </a:t>
            </a:r>
            <a:endParaRPr lang="tr-TR" dirty="0" smtClean="0"/>
          </a:p>
          <a:p>
            <a:pPr hangingPunct="0"/>
            <a:r>
              <a:rPr lang="en-US" i="1" dirty="0" err="1" smtClean="0"/>
              <a:t>Acantholimon</a:t>
            </a:r>
            <a:r>
              <a:rPr lang="en-US" i="1" dirty="0" smtClean="0"/>
              <a:t> </a:t>
            </a:r>
            <a:r>
              <a:rPr lang="en-US" i="1" dirty="0" err="1" smtClean="0"/>
              <a:t>puberulum</a:t>
            </a:r>
            <a:r>
              <a:rPr lang="en-US" dirty="0" smtClean="0"/>
              <a:t> </a:t>
            </a:r>
            <a:r>
              <a:rPr lang="en-US" dirty="0" err="1" smtClean="0"/>
              <a:t>Boiss</a:t>
            </a:r>
            <a:r>
              <a:rPr lang="en-US" dirty="0" smtClean="0"/>
              <a:t>. &amp; Bal. var. </a:t>
            </a:r>
            <a:r>
              <a:rPr lang="en-US" i="1" dirty="0" err="1" smtClean="0"/>
              <a:t>puberulum</a:t>
            </a:r>
            <a:r>
              <a:rPr lang="en-US" i="1" dirty="0" smtClean="0"/>
              <a:t>,</a:t>
            </a:r>
            <a:r>
              <a:rPr lang="en-US" dirty="0" smtClean="0"/>
              <a:t> 830-3450 m., Iran-</a:t>
            </a:r>
            <a:r>
              <a:rPr lang="en-US" dirty="0" err="1" smtClean="0"/>
              <a:t>Turan</a:t>
            </a:r>
            <a:r>
              <a:rPr lang="en-US" dirty="0" smtClean="0"/>
              <a:t> </a:t>
            </a:r>
            <a:r>
              <a:rPr lang="en-US" dirty="0" err="1" smtClean="0"/>
              <a:t>elementi</a:t>
            </a:r>
            <a:endParaRPr lang="tr-TR" dirty="0" smtClean="0"/>
          </a:p>
          <a:p>
            <a:pPr hangingPunct="0"/>
            <a:r>
              <a:rPr lang="en-US" i="1" dirty="0" err="1" smtClean="0"/>
              <a:t>Asperula</a:t>
            </a:r>
            <a:r>
              <a:rPr lang="en-US" i="1" dirty="0" smtClean="0"/>
              <a:t> </a:t>
            </a:r>
            <a:r>
              <a:rPr lang="en-US" i="1" dirty="0" err="1" smtClean="0"/>
              <a:t>stricta</a:t>
            </a:r>
            <a:r>
              <a:rPr lang="en-US" dirty="0" smtClean="0"/>
              <a:t> </a:t>
            </a:r>
            <a:r>
              <a:rPr lang="en-US" dirty="0" err="1" smtClean="0"/>
              <a:t>Boiss</a:t>
            </a:r>
            <a:r>
              <a:rPr lang="en-US" dirty="0" smtClean="0"/>
              <a:t>. subsp. </a:t>
            </a:r>
            <a:r>
              <a:rPr lang="en-US" i="1" dirty="0" err="1" smtClean="0"/>
              <a:t>latibracteata</a:t>
            </a:r>
            <a:r>
              <a:rPr lang="en-US" i="1" dirty="0" smtClean="0"/>
              <a:t> </a:t>
            </a:r>
            <a:r>
              <a:rPr lang="en-US" dirty="0" smtClean="0"/>
              <a:t>(</a:t>
            </a:r>
            <a:r>
              <a:rPr lang="en-US" dirty="0" err="1" smtClean="0"/>
              <a:t>Boiss</a:t>
            </a:r>
            <a:r>
              <a:rPr lang="en-US" dirty="0" smtClean="0"/>
              <a:t>.) </a:t>
            </a:r>
            <a:r>
              <a:rPr lang="en-US" dirty="0" err="1" smtClean="0"/>
              <a:t>Ehrend</a:t>
            </a:r>
            <a:r>
              <a:rPr lang="en-US" dirty="0" smtClean="0"/>
              <a:t>., 50-2650 m., </a:t>
            </a:r>
            <a:r>
              <a:rPr lang="en-US" dirty="0" err="1" smtClean="0"/>
              <a:t>endemik</a:t>
            </a:r>
            <a:r>
              <a:rPr lang="en-US" dirty="0" smtClean="0"/>
              <a:t>, Iran-</a:t>
            </a:r>
            <a:r>
              <a:rPr lang="en-US" dirty="0" err="1" smtClean="0"/>
              <a:t>Turan</a:t>
            </a:r>
            <a:r>
              <a:rPr lang="en-US" dirty="0" smtClean="0"/>
              <a:t> </a:t>
            </a:r>
            <a:r>
              <a:rPr lang="en-US" dirty="0" err="1" smtClean="0"/>
              <a:t>elementi</a:t>
            </a:r>
            <a:endParaRPr lang="tr-TR" dirty="0" smtClean="0"/>
          </a:p>
          <a:p>
            <a:pPr hangingPunct="0"/>
            <a:r>
              <a:rPr lang="en-US" i="1" dirty="0" err="1" smtClean="0"/>
              <a:t>Elymus</a:t>
            </a:r>
            <a:r>
              <a:rPr lang="en-US" i="1" dirty="0" smtClean="0"/>
              <a:t> </a:t>
            </a:r>
            <a:r>
              <a:rPr lang="en-US" i="1" dirty="0" err="1" smtClean="0"/>
              <a:t>lazicus</a:t>
            </a:r>
            <a:r>
              <a:rPr lang="en-US" dirty="0" smtClean="0"/>
              <a:t> (</a:t>
            </a:r>
            <a:r>
              <a:rPr lang="en-US" dirty="0" err="1" smtClean="0"/>
              <a:t>Boiss</a:t>
            </a:r>
            <a:r>
              <a:rPr lang="en-US" dirty="0" smtClean="0"/>
              <a:t>.) </a:t>
            </a:r>
            <a:r>
              <a:rPr lang="en-US" dirty="0" err="1" smtClean="0"/>
              <a:t>Melderis</a:t>
            </a:r>
            <a:r>
              <a:rPr lang="en-US" dirty="0" smtClean="0"/>
              <a:t> subsp. </a:t>
            </a:r>
            <a:r>
              <a:rPr lang="en-US" i="1" dirty="0" err="1" smtClean="0"/>
              <a:t>divaricatus</a:t>
            </a:r>
            <a:r>
              <a:rPr lang="en-US" dirty="0" smtClean="0"/>
              <a:t> (</a:t>
            </a:r>
            <a:r>
              <a:rPr lang="en-US" dirty="0" err="1" smtClean="0"/>
              <a:t>Boiss</a:t>
            </a:r>
            <a:r>
              <a:rPr lang="en-US" dirty="0" smtClean="0"/>
              <a:t>. &amp; bal.) </a:t>
            </a:r>
            <a:r>
              <a:rPr lang="en-US" dirty="0" err="1" smtClean="0"/>
              <a:t>Melderis</a:t>
            </a:r>
            <a:r>
              <a:rPr lang="en-US" dirty="0" smtClean="0"/>
              <a:t>, 1000-2700 m., </a:t>
            </a:r>
            <a:r>
              <a:rPr lang="en-US" dirty="0" err="1" smtClean="0"/>
              <a:t>endemik</a:t>
            </a:r>
            <a:r>
              <a:rPr lang="en-US" dirty="0" smtClean="0"/>
              <a:t>, Iran-</a:t>
            </a:r>
            <a:r>
              <a:rPr lang="en-US" dirty="0" err="1" smtClean="0"/>
              <a:t>Turan</a:t>
            </a:r>
            <a:r>
              <a:rPr lang="en-US" dirty="0" smtClean="0"/>
              <a:t> </a:t>
            </a:r>
            <a:r>
              <a:rPr lang="en-US" dirty="0" err="1" smtClean="0"/>
              <a:t>elementi</a:t>
            </a:r>
            <a:endParaRPr lang="tr-TR" dirty="0" smtClean="0"/>
          </a:p>
          <a:p>
            <a:pPr hangingPunct="0"/>
            <a:r>
              <a:rPr lang="en-US" i="1" dirty="0" err="1" smtClean="0"/>
              <a:t>Aegilops</a:t>
            </a:r>
            <a:r>
              <a:rPr lang="en-US" i="1" dirty="0" smtClean="0"/>
              <a:t> </a:t>
            </a:r>
            <a:r>
              <a:rPr lang="en-US" i="1" dirty="0" err="1" smtClean="0"/>
              <a:t>umbellulata</a:t>
            </a:r>
            <a:r>
              <a:rPr lang="en-US" dirty="0" smtClean="0"/>
              <a:t> </a:t>
            </a:r>
            <a:r>
              <a:rPr lang="en-US" dirty="0" err="1" smtClean="0"/>
              <a:t>Zhakovsky</a:t>
            </a:r>
            <a:r>
              <a:rPr lang="en-US" dirty="0" smtClean="0"/>
              <a:t> subsp. </a:t>
            </a:r>
            <a:r>
              <a:rPr lang="en-US" i="1" dirty="0" err="1" smtClean="0"/>
              <a:t>umbellulata</a:t>
            </a:r>
            <a:r>
              <a:rPr lang="en-US" dirty="0" smtClean="0"/>
              <a:t>, 0-1500 m., Iran-</a:t>
            </a:r>
            <a:r>
              <a:rPr lang="en-US" dirty="0" err="1" smtClean="0"/>
              <a:t>Turan</a:t>
            </a:r>
            <a:r>
              <a:rPr lang="en-US" dirty="0" smtClean="0"/>
              <a:t> </a:t>
            </a:r>
            <a:r>
              <a:rPr lang="en-US" dirty="0" err="1" smtClean="0"/>
              <a:t>elementi</a:t>
            </a:r>
            <a:endParaRPr lang="tr-TR" dirty="0" smtClean="0"/>
          </a:p>
          <a:p>
            <a:endParaRPr lang="tr-TR" dirty="0"/>
          </a:p>
        </p:txBody>
      </p:sp>
    </p:spTree>
    <p:extLst>
      <p:ext uri="{BB962C8B-B14F-4D97-AF65-F5344CB8AC3E}">
        <p14:creationId xmlns:p14="http://schemas.microsoft.com/office/powerpoint/2010/main" val="49526442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47528" y="260648"/>
            <a:ext cx="8640960" cy="6264696"/>
          </a:xfrm>
        </p:spPr>
        <p:txBody>
          <a:bodyPr numCol="2">
            <a:normAutofit fontScale="55000" lnSpcReduction="20000"/>
          </a:bodyPr>
          <a:lstStyle/>
          <a:p>
            <a:pPr algn="ctr" hangingPunct="0">
              <a:buNone/>
            </a:pPr>
            <a:r>
              <a:rPr lang="de-DE" sz="2900" b="1" dirty="0">
                <a:solidFill>
                  <a:srgbClr val="7030A0"/>
                </a:solidFill>
              </a:rPr>
              <a:t>2.2.2.2.</a:t>
            </a:r>
            <a:r>
              <a:rPr lang="tr-TR" sz="2900" b="1" dirty="0">
                <a:solidFill>
                  <a:srgbClr val="7030A0"/>
                </a:solidFill>
              </a:rPr>
              <a:t> </a:t>
            </a:r>
            <a:r>
              <a:rPr lang="de-DE" sz="2900" b="1" dirty="0" err="1">
                <a:solidFill>
                  <a:srgbClr val="7030A0"/>
                </a:solidFill>
              </a:rPr>
              <a:t>Jipsli</a:t>
            </a:r>
            <a:r>
              <a:rPr lang="de-DE" sz="2900" b="1" dirty="0">
                <a:solidFill>
                  <a:srgbClr val="7030A0"/>
                </a:solidFill>
              </a:rPr>
              <a:t> </a:t>
            </a:r>
            <a:r>
              <a:rPr lang="de-DE" sz="2900" b="1" dirty="0" err="1">
                <a:solidFill>
                  <a:srgbClr val="7030A0"/>
                </a:solidFill>
              </a:rPr>
              <a:t>Step</a:t>
            </a:r>
            <a:r>
              <a:rPr lang="de-DE" sz="2900" b="1" dirty="0">
                <a:solidFill>
                  <a:srgbClr val="7030A0"/>
                </a:solidFill>
              </a:rPr>
              <a:t> </a:t>
            </a:r>
            <a:r>
              <a:rPr lang="de-DE" sz="2900" b="1" dirty="0" err="1">
                <a:solidFill>
                  <a:srgbClr val="7030A0"/>
                </a:solidFill>
              </a:rPr>
              <a:t>Habitatlarının</a:t>
            </a:r>
            <a:r>
              <a:rPr lang="de-DE" sz="2900" b="1" dirty="0">
                <a:solidFill>
                  <a:srgbClr val="7030A0"/>
                </a:solidFill>
              </a:rPr>
              <a:t> </a:t>
            </a:r>
            <a:r>
              <a:rPr lang="de-DE" sz="2900" b="1" dirty="0" err="1">
                <a:solidFill>
                  <a:srgbClr val="7030A0"/>
                </a:solidFill>
              </a:rPr>
              <a:t>Karakteristik</a:t>
            </a:r>
            <a:r>
              <a:rPr lang="de-DE" sz="2900" b="1" dirty="0">
                <a:solidFill>
                  <a:srgbClr val="7030A0"/>
                </a:solidFill>
              </a:rPr>
              <a:t> </a:t>
            </a:r>
            <a:r>
              <a:rPr lang="de-DE" sz="2900" b="1" dirty="0" err="1">
                <a:solidFill>
                  <a:srgbClr val="7030A0"/>
                </a:solidFill>
              </a:rPr>
              <a:t>Bitkileri</a:t>
            </a:r>
            <a:endParaRPr lang="tr-TR" sz="2900" dirty="0">
              <a:solidFill>
                <a:srgbClr val="7030A0"/>
              </a:solidFill>
            </a:endParaRPr>
          </a:p>
          <a:p>
            <a:pPr algn="ctr" hangingPunct="0">
              <a:buNone/>
            </a:pPr>
            <a:r>
              <a:rPr lang="tr-TR" sz="2900" b="1" dirty="0">
                <a:solidFill>
                  <a:srgbClr val="7030A0"/>
                </a:solidFill>
              </a:rPr>
              <a:t>İ</a:t>
            </a:r>
            <a:r>
              <a:rPr lang="de-DE" sz="2900" b="1" dirty="0">
                <a:solidFill>
                  <a:srgbClr val="7030A0"/>
                </a:solidFill>
              </a:rPr>
              <a:t>ran-Turan </a:t>
            </a:r>
            <a:r>
              <a:rPr lang="de-DE" sz="2900" b="1" dirty="0" err="1">
                <a:solidFill>
                  <a:srgbClr val="7030A0"/>
                </a:solidFill>
              </a:rPr>
              <a:t>elementi</a:t>
            </a:r>
            <a:r>
              <a:rPr lang="de-DE" sz="2900" b="1" dirty="0">
                <a:solidFill>
                  <a:srgbClr val="7030A0"/>
                </a:solidFill>
              </a:rPr>
              <a:t> </a:t>
            </a:r>
            <a:r>
              <a:rPr lang="de-DE" sz="2900" b="1" dirty="0" err="1">
                <a:solidFill>
                  <a:srgbClr val="7030A0"/>
                </a:solidFill>
              </a:rPr>
              <a:t>olan</a:t>
            </a:r>
            <a:r>
              <a:rPr lang="de-DE" sz="2900" b="1" dirty="0">
                <a:solidFill>
                  <a:srgbClr val="7030A0"/>
                </a:solidFill>
              </a:rPr>
              <a:t> </a:t>
            </a:r>
            <a:r>
              <a:rPr lang="de-DE" sz="2900" b="1" dirty="0" err="1">
                <a:solidFill>
                  <a:srgbClr val="7030A0"/>
                </a:solidFill>
              </a:rPr>
              <a:t>karakteristik</a:t>
            </a:r>
            <a:r>
              <a:rPr lang="de-DE" sz="2900" b="1" dirty="0">
                <a:solidFill>
                  <a:srgbClr val="7030A0"/>
                </a:solidFill>
              </a:rPr>
              <a:t> </a:t>
            </a:r>
            <a:r>
              <a:rPr lang="de-DE" sz="2900" b="1" dirty="0" err="1">
                <a:solidFill>
                  <a:srgbClr val="7030A0"/>
                </a:solidFill>
              </a:rPr>
              <a:t>bitkiler</a:t>
            </a:r>
            <a:r>
              <a:rPr lang="de-DE" sz="2900" b="1" dirty="0">
                <a:solidFill>
                  <a:srgbClr val="7030A0"/>
                </a:solidFill>
              </a:rPr>
              <a:t> </a:t>
            </a:r>
            <a:endParaRPr lang="tr-TR" sz="2900" dirty="0">
              <a:solidFill>
                <a:srgbClr val="7030A0"/>
              </a:solidFill>
            </a:endParaRPr>
          </a:p>
          <a:p>
            <a:pPr hangingPunct="0"/>
            <a:r>
              <a:rPr lang="de-DE" i="1" dirty="0" err="1" smtClean="0"/>
              <a:t>Chrysocamela</a:t>
            </a:r>
            <a:r>
              <a:rPr lang="de-DE" i="1" dirty="0" smtClean="0"/>
              <a:t> </a:t>
            </a:r>
            <a:r>
              <a:rPr lang="de-DE" i="1" dirty="0" err="1" smtClean="0"/>
              <a:t>noeana</a:t>
            </a:r>
            <a:r>
              <a:rPr lang="de-DE" i="1" dirty="0" smtClean="0"/>
              <a:t> </a:t>
            </a:r>
            <a:r>
              <a:rPr lang="de-DE" dirty="0" smtClean="0"/>
              <a:t>(</a:t>
            </a:r>
            <a:r>
              <a:rPr lang="de-DE" dirty="0" err="1" smtClean="0"/>
              <a:t>Boiss</a:t>
            </a:r>
            <a:r>
              <a:rPr lang="de-DE" dirty="0" smtClean="0"/>
              <a:t>.) </a:t>
            </a:r>
            <a:r>
              <a:rPr lang="de-DE" dirty="0" err="1" smtClean="0"/>
              <a:t>Boiss</a:t>
            </a:r>
            <a:r>
              <a:rPr lang="de-DE" dirty="0" smtClean="0"/>
              <a:t>., 1000-1400 m., </a:t>
            </a:r>
            <a:r>
              <a:rPr lang="de-DE" dirty="0" err="1" smtClean="0"/>
              <a:t>endemik</a:t>
            </a:r>
            <a:r>
              <a:rPr lang="de-DE" dirty="0" smtClean="0"/>
              <a:t>, Iran-Turan </a:t>
            </a:r>
            <a:r>
              <a:rPr lang="de-DE" dirty="0" err="1" smtClean="0"/>
              <a:t>elementi</a:t>
            </a:r>
            <a:endParaRPr lang="tr-TR" dirty="0" smtClean="0"/>
          </a:p>
          <a:p>
            <a:pPr hangingPunct="0"/>
            <a:r>
              <a:rPr lang="de-DE" i="1" dirty="0" smtClean="0"/>
              <a:t>Isatis </a:t>
            </a:r>
            <a:r>
              <a:rPr lang="de-DE" i="1" dirty="0" err="1" smtClean="0"/>
              <a:t>sivasica</a:t>
            </a:r>
            <a:r>
              <a:rPr lang="de-DE" dirty="0" smtClean="0"/>
              <a:t> Davis, 1200-1400 m., </a:t>
            </a:r>
            <a:r>
              <a:rPr lang="de-DE" dirty="0" err="1" smtClean="0"/>
              <a:t>endemik</a:t>
            </a:r>
            <a:r>
              <a:rPr lang="de-DE" dirty="0" smtClean="0"/>
              <a:t>, Iran-Turan </a:t>
            </a:r>
            <a:r>
              <a:rPr lang="de-DE" dirty="0" err="1" smtClean="0"/>
              <a:t>elementi</a:t>
            </a:r>
            <a:endParaRPr lang="tr-TR" dirty="0" smtClean="0"/>
          </a:p>
          <a:p>
            <a:pPr hangingPunct="0"/>
            <a:r>
              <a:rPr lang="de-DE" i="1" dirty="0" err="1" smtClean="0"/>
              <a:t>Gypsophila</a:t>
            </a:r>
            <a:r>
              <a:rPr lang="de-DE" i="1" dirty="0" smtClean="0"/>
              <a:t> </a:t>
            </a:r>
            <a:r>
              <a:rPr lang="de-DE" i="1" dirty="0" err="1" smtClean="0"/>
              <a:t>eriocalyx</a:t>
            </a:r>
            <a:r>
              <a:rPr lang="de-DE" dirty="0" smtClean="0"/>
              <a:t> </a:t>
            </a:r>
            <a:r>
              <a:rPr lang="de-DE" dirty="0" err="1" smtClean="0"/>
              <a:t>Boiss</a:t>
            </a:r>
            <a:r>
              <a:rPr lang="de-DE" dirty="0" smtClean="0"/>
              <a:t>., 650-1550 m., </a:t>
            </a:r>
            <a:r>
              <a:rPr lang="de-DE" dirty="0" err="1" smtClean="0"/>
              <a:t>endemik</a:t>
            </a:r>
            <a:r>
              <a:rPr lang="de-DE" dirty="0" smtClean="0"/>
              <a:t>, Iran-Turan </a:t>
            </a:r>
            <a:r>
              <a:rPr lang="de-DE" dirty="0" err="1" smtClean="0"/>
              <a:t>elementi</a:t>
            </a:r>
            <a:endParaRPr lang="tr-TR" dirty="0" smtClean="0"/>
          </a:p>
          <a:p>
            <a:pPr hangingPunct="0"/>
            <a:r>
              <a:rPr lang="de-DE" i="1" dirty="0" err="1" smtClean="0"/>
              <a:t>Gypsophila</a:t>
            </a:r>
            <a:r>
              <a:rPr lang="de-DE" i="1" dirty="0" smtClean="0"/>
              <a:t> </a:t>
            </a:r>
            <a:r>
              <a:rPr lang="de-DE" i="1" dirty="0" err="1" smtClean="0"/>
              <a:t>parva</a:t>
            </a:r>
            <a:r>
              <a:rPr lang="de-DE" dirty="0" smtClean="0"/>
              <a:t> Bark., 600-700 m., </a:t>
            </a:r>
            <a:r>
              <a:rPr lang="de-DE" dirty="0" err="1" smtClean="0"/>
              <a:t>endemik</a:t>
            </a:r>
            <a:r>
              <a:rPr lang="de-DE" dirty="0" smtClean="0"/>
              <a:t>, Iran-Turan </a:t>
            </a:r>
            <a:r>
              <a:rPr lang="de-DE" dirty="0" err="1" smtClean="0"/>
              <a:t>elementi</a:t>
            </a:r>
            <a:endParaRPr lang="tr-TR" dirty="0" smtClean="0"/>
          </a:p>
          <a:p>
            <a:pPr hangingPunct="0"/>
            <a:r>
              <a:rPr lang="de-DE" i="1" dirty="0" err="1" smtClean="0"/>
              <a:t>Genista</a:t>
            </a:r>
            <a:r>
              <a:rPr lang="de-DE" i="1" dirty="0" smtClean="0"/>
              <a:t> </a:t>
            </a:r>
            <a:r>
              <a:rPr lang="de-DE" i="1" dirty="0" err="1" smtClean="0"/>
              <a:t>involucrata</a:t>
            </a:r>
            <a:r>
              <a:rPr lang="de-DE" dirty="0" smtClean="0"/>
              <a:t> </a:t>
            </a:r>
            <a:r>
              <a:rPr lang="de-DE" dirty="0" err="1" smtClean="0"/>
              <a:t>Spach</a:t>
            </a:r>
            <a:r>
              <a:rPr lang="de-DE" dirty="0" smtClean="0"/>
              <a:t>, 600-1500 m., </a:t>
            </a:r>
            <a:r>
              <a:rPr lang="de-DE" dirty="0" err="1" smtClean="0"/>
              <a:t>endemik</a:t>
            </a:r>
            <a:r>
              <a:rPr lang="de-DE" dirty="0" smtClean="0"/>
              <a:t>, Iran-Turan </a:t>
            </a:r>
            <a:r>
              <a:rPr lang="de-DE" dirty="0" err="1" smtClean="0"/>
              <a:t>elementi</a:t>
            </a:r>
            <a:endParaRPr lang="tr-TR" dirty="0" smtClean="0"/>
          </a:p>
          <a:p>
            <a:pPr hangingPunct="0"/>
            <a:r>
              <a:rPr lang="de-DE" i="1" dirty="0" err="1" smtClean="0"/>
              <a:t>Astragalus</a:t>
            </a:r>
            <a:r>
              <a:rPr lang="de-DE" i="1" dirty="0" smtClean="0"/>
              <a:t> </a:t>
            </a:r>
            <a:r>
              <a:rPr lang="de-DE" i="1" dirty="0" err="1" smtClean="0"/>
              <a:t>noeanus</a:t>
            </a:r>
            <a:r>
              <a:rPr lang="de-DE" dirty="0" smtClean="0"/>
              <a:t> </a:t>
            </a:r>
            <a:r>
              <a:rPr lang="de-DE" dirty="0" err="1" smtClean="0"/>
              <a:t>Boiss</a:t>
            </a:r>
            <a:r>
              <a:rPr lang="de-DE" dirty="0" smtClean="0"/>
              <a:t>., 350-1550 m., </a:t>
            </a:r>
            <a:r>
              <a:rPr lang="de-DE" dirty="0" err="1" smtClean="0"/>
              <a:t>endemik</a:t>
            </a:r>
            <a:r>
              <a:rPr lang="de-DE" dirty="0" smtClean="0"/>
              <a:t>, Iran-Turan </a:t>
            </a:r>
            <a:r>
              <a:rPr lang="de-DE" dirty="0" err="1" smtClean="0"/>
              <a:t>elementi</a:t>
            </a:r>
            <a:endParaRPr lang="tr-TR" dirty="0" smtClean="0"/>
          </a:p>
          <a:p>
            <a:pPr hangingPunct="0"/>
            <a:r>
              <a:rPr lang="de-DE" i="1" dirty="0" err="1" smtClean="0"/>
              <a:t>Astragalus</a:t>
            </a:r>
            <a:r>
              <a:rPr lang="de-DE" i="1" dirty="0" smtClean="0"/>
              <a:t> </a:t>
            </a:r>
            <a:r>
              <a:rPr lang="de-DE" i="1" dirty="0" err="1" smtClean="0"/>
              <a:t>karamasicus</a:t>
            </a:r>
            <a:r>
              <a:rPr lang="de-DE" dirty="0" smtClean="0"/>
              <a:t> </a:t>
            </a:r>
            <a:r>
              <a:rPr lang="de-DE" dirty="0" err="1" smtClean="0"/>
              <a:t>Boiss</a:t>
            </a:r>
            <a:r>
              <a:rPr lang="de-DE" dirty="0" smtClean="0"/>
              <a:t>. &amp; </a:t>
            </a:r>
            <a:r>
              <a:rPr lang="de-DE" dirty="0" err="1" smtClean="0"/>
              <a:t>Bal</a:t>
            </a:r>
            <a:r>
              <a:rPr lang="de-DE" dirty="0" smtClean="0"/>
              <a:t>., 450-2060 m., </a:t>
            </a:r>
            <a:r>
              <a:rPr lang="de-DE" dirty="0" err="1" smtClean="0"/>
              <a:t>endemik</a:t>
            </a:r>
            <a:r>
              <a:rPr lang="de-DE" dirty="0" smtClean="0"/>
              <a:t>, Iran-Turan </a:t>
            </a:r>
            <a:r>
              <a:rPr lang="de-DE" dirty="0" err="1" smtClean="0"/>
              <a:t>elementi</a:t>
            </a:r>
            <a:endParaRPr lang="tr-TR" dirty="0" smtClean="0"/>
          </a:p>
          <a:p>
            <a:pPr hangingPunct="0"/>
            <a:r>
              <a:rPr lang="de-DE" i="1" dirty="0" err="1" smtClean="0"/>
              <a:t>Astragalus</a:t>
            </a:r>
            <a:r>
              <a:rPr lang="de-DE" i="1" dirty="0" smtClean="0"/>
              <a:t> </a:t>
            </a:r>
            <a:r>
              <a:rPr lang="de-DE" i="1" dirty="0" err="1" smtClean="0"/>
              <a:t>strigillosus</a:t>
            </a:r>
            <a:r>
              <a:rPr lang="de-DE" dirty="0" smtClean="0"/>
              <a:t> Bunge, 800-1500 m., </a:t>
            </a:r>
            <a:r>
              <a:rPr lang="de-DE" dirty="0" err="1" smtClean="0"/>
              <a:t>endemik</a:t>
            </a:r>
            <a:r>
              <a:rPr lang="de-DE" dirty="0" smtClean="0"/>
              <a:t>, Iran-Turan </a:t>
            </a:r>
            <a:r>
              <a:rPr lang="de-DE" dirty="0" err="1" smtClean="0"/>
              <a:t>elementi</a:t>
            </a:r>
            <a:endParaRPr lang="tr-TR" dirty="0" smtClean="0"/>
          </a:p>
          <a:p>
            <a:pPr hangingPunct="0"/>
            <a:r>
              <a:rPr lang="de-DE" i="1" dirty="0" err="1" smtClean="0"/>
              <a:t>Astragalus</a:t>
            </a:r>
            <a:r>
              <a:rPr lang="de-DE" i="1" dirty="0" smtClean="0"/>
              <a:t> </a:t>
            </a:r>
            <a:r>
              <a:rPr lang="de-DE" i="1" dirty="0" err="1" smtClean="0"/>
              <a:t>aduncus</a:t>
            </a:r>
            <a:r>
              <a:rPr lang="de-DE" dirty="0" smtClean="0"/>
              <a:t> </a:t>
            </a:r>
            <a:r>
              <a:rPr lang="de-DE" dirty="0" err="1" smtClean="0"/>
              <a:t>Willd</a:t>
            </a:r>
            <a:r>
              <a:rPr lang="de-DE" dirty="0" smtClean="0"/>
              <a:t>., 300-2370 m., Iran-Turan </a:t>
            </a:r>
            <a:r>
              <a:rPr lang="de-DE" dirty="0" err="1" smtClean="0"/>
              <a:t>elementi</a:t>
            </a:r>
            <a:endParaRPr lang="tr-TR" dirty="0" smtClean="0"/>
          </a:p>
          <a:p>
            <a:pPr hangingPunct="0"/>
            <a:r>
              <a:rPr lang="de-DE" i="1" dirty="0" err="1" smtClean="0"/>
              <a:t>Astragalus</a:t>
            </a:r>
            <a:r>
              <a:rPr lang="de-DE" i="1" dirty="0" smtClean="0"/>
              <a:t> </a:t>
            </a:r>
            <a:r>
              <a:rPr lang="de-DE" i="1" dirty="0" err="1" smtClean="0"/>
              <a:t>aucheri</a:t>
            </a:r>
            <a:r>
              <a:rPr lang="de-DE" dirty="0" smtClean="0"/>
              <a:t> </a:t>
            </a:r>
            <a:r>
              <a:rPr lang="de-DE" dirty="0" err="1" smtClean="0"/>
              <a:t>Boiss</a:t>
            </a:r>
            <a:r>
              <a:rPr lang="de-DE" dirty="0" smtClean="0"/>
              <a:t>., </a:t>
            </a:r>
            <a:r>
              <a:rPr lang="de-DE" dirty="0" err="1" smtClean="0"/>
              <a:t>endemik</a:t>
            </a:r>
            <a:r>
              <a:rPr lang="de-DE" dirty="0" smtClean="0"/>
              <a:t>, 1200-1300 m., Iran-Turan </a:t>
            </a:r>
            <a:r>
              <a:rPr lang="de-DE" dirty="0" err="1" smtClean="0"/>
              <a:t>elementi</a:t>
            </a:r>
            <a:endParaRPr lang="tr-TR" dirty="0" smtClean="0"/>
          </a:p>
          <a:p>
            <a:pPr hangingPunct="0"/>
            <a:r>
              <a:rPr lang="de-DE" i="1" dirty="0" err="1" smtClean="0"/>
              <a:t>Helichrysum</a:t>
            </a:r>
            <a:r>
              <a:rPr lang="de-DE" i="1" dirty="0" smtClean="0"/>
              <a:t> </a:t>
            </a:r>
            <a:r>
              <a:rPr lang="de-DE" i="1" dirty="0" err="1" smtClean="0"/>
              <a:t>noeanum</a:t>
            </a:r>
            <a:r>
              <a:rPr lang="de-DE" dirty="0" smtClean="0"/>
              <a:t> </a:t>
            </a:r>
            <a:r>
              <a:rPr lang="de-DE" dirty="0" err="1" smtClean="0"/>
              <a:t>Boiss</a:t>
            </a:r>
            <a:r>
              <a:rPr lang="de-DE" dirty="0" smtClean="0"/>
              <a:t>., 900-1500 m., </a:t>
            </a:r>
            <a:r>
              <a:rPr lang="de-DE" dirty="0" err="1" smtClean="0"/>
              <a:t>endemik</a:t>
            </a:r>
            <a:r>
              <a:rPr lang="de-DE" dirty="0" smtClean="0"/>
              <a:t>, Iran-Turan </a:t>
            </a:r>
            <a:r>
              <a:rPr lang="de-DE" dirty="0" err="1" smtClean="0"/>
              <a:t>elementi</a:t>
            </a:r>
            <a:endParaRPr lang="tr-TR" dirty="0" smtClean="0"/>
          </a:p>
          <a:p>
            <a:pPr hangingPunct="0"/>
            <a:r>
              <a:rPr lang="de-DE" i="1" dirty="0" smtClean="0"/>
              <a:t>Anthemis </a:t>
            </a:r>
            <a:r>
              <a:rPr lang="de-DE" i="1" dirty="0" err="1" smtClean="0"/>
              <a:t>sintenisii</a:t>
            </a:r>
            <a:r>
              <a:rPr lang="de-DE" dirty="0" smtClean="0"/>
              <a:t> </a:t>
            </a:r>
            <a:r>
              <a:rPr lang="de-DE" dirty="0" err="1" smtClean="0"/>
              <a:t>Freyn</a:t>
            </a:r>
            <a:r>
              <a:rPr lang="de-DE" dirty="0" smtClean="0"/>
              <a:t>, 300-1525 m., </a:t>
            </a:r>
            <a:r>
              <a:rPr lang="de-DE" dirty="0" err="1" smtClean="0"/>
              <a:t>endemik</a:t>
            </a:r>
            <a:r>
              <a:rPr lang="de-DE" dirty="0" smtClean="0"/>
              <a:t>, Iran-Turan </a:t>
            </a:r>
            <a:r>
              <a:rPr lang="de-DE" dirty="0" err="1" smtClean="0"/>
              <a:t>elementi</a:t>
            </a:r>
            <a:endParaRPr lang="tr-TR" dirty="0" smtClean="0"/>
          </a:p>
          <a:p>
            <a:pPr hangingPunct="0"/>
            <a:r>
              <a:rPr lang="en-US" i="1" dirty="0" err="1" smtClean="0"/>
              <a:t>Achillea</a:t>
            </a:r>
            <a:r>
              <a:rPr lang="en-US" i="1" dirty="0" smtClean="0"/>
              <a:t> </a:t>
            </a:r>
            <a:r>
              <a:rPr lang="en-US" i="1" dirty="0" err="1" smtClean="0"/>
              <a:t>gypsicola</a:t>
            </a:r>
            <a:r>
              <a:rPr lang="en-US" dirty="0" smtClean="0"/>
              <a:t> </a:t>
            </a:r>
            <a:r>
              <a:rPr lang="en-US" dirty="0" err="1" smtClean="0"/>
              <a:t>Hub.-Mor</a:t>
            </a:r>
            <a:r>
              <a:rPr lang="en-US" dirty="0" smtClean="0"/>
              <a:t>., 670-800 m., </a:t>
            </a:r>
            <a:r>
              <a:rPr lang="en-US" dirty="0" err="1" smtClean="0"/>
              <a:t>endemik</a:t>
            </a:r>
            <a:r>
              <a:rPr lang="en-US" dirty="0" smtClean="0"/>
              <a:t>, Iran-</a:t>
            </a:r>
            <a:r>
              <a:rPr lang="en-US" dirty="0" err="1" smtClean="0"/>
              <a:t>Turan</a:t>
            </a:r>
            <a:r>
              <a:rPr lang="en-US" dirty="0" smtClean="0"/>
              <a:t> </a:t>
            </a:r>
            <a:r>
              <a:rPr lang="en-US" dirty="0" err="1" smtClean="0"/>
              <a:t>elementi</a:t>
            </a:r>
            <a:endParaRPr lang="tr-TR" dirty="0" smtClean="0"/>
          </a:p>
          <a:p>
            <a:pPr hangingPunct="0"/>
            <a:r>
              <a:rPr lang="en-US" i="1" dirty="0" err="1" smtClean="0"/>
              <a:t>Achillea</a:t>
            </a:r>
            <a:r>
              <a:rPr lang="en-US" i="1" dirty="0" smtClean="0"/>
              <a:t> </a:t>
            </a:r>
            <a:r>
              <a:rPr lang="en-US" i="1" dirty="0" err="1" smtClean="0"/>
              <a:t>sintenisii</a:t>
            </a:r>
            <a:r>
              <a:rPr lang="en-US" dirty="0" smtClean="0"/>
              <a:t> </a:t>
            </a:r>
            <a:r>
              <a:rPr lang="en-US" dirty="0" err="1" smtClean="0"/>
              <a:t>Hub.-Mor</a:t>
            </a:r>
            <a:r>
              <a:rPr lang="en-US" dirty="0" smtClean="0"/>
              <a:t>., 1200-1550 m., </a:t>
            </a:r>
            <a:r>
              <a:rPr lang="en-US" dirty="0" err="1" smtClean="0"/>
              <a:t>endemik</a:t>
            </a:r>
            <a:r>
              <a:rPr lang="en-US" dirty="0" smtClean="0"/>
              <a:t>, Iran-</a:t>
            </a:r>
            <a:r>
              <a:rPr lang="en-US" dirty="0" err="1" smtClean="0"/>
              <a:t>Turan</a:t>
            </a:r>
            <a:r>
              <a:rPr lang="en-US" dirty="0" smtClean="0"/>
              <a:t> </a:t>
            </a:r>
            <a:r>
              <a:rPr lang="en-US" dirty="0" err="1" smtClean="0"/>
              <a:t>elementi</a:t>
            </a:r>
            <a:endParaRPr lang="tr-TR" dirty="0" smtClean="0"/>
          </a:p>
          <a:p>
            <a:pPr hangingPunct="0"/>
            <a:r>
              <a:rPr lang="en-US" i="1" dirty="0" err="1" smtClean="0"/>
              <a:t>Scorzonera</a:t>
            </a:r>
            <a:r>
              <a:rPr lang="en-US" i="1" dirty="0" smtClean="0"/>
              <a:t> </a:t>
            </a:r>
            <a:r>
              <a:rPr lang="en-US" i="1" dirty="0" err="1" smtClean="0"/>
              <a:t>aucherana</a:t>
            </a:r>
            <a:r>
              <a:rPr lang="en-US" dirty="0" smtClean="0"/>
              <a:t> DC., 1300-1500 m., </a:t>
            </a:r>
            <a:r>
              <a:rPr lang="en-US" dirty="0" err="1" smtClean="0"/>
              <a:t>endemik</a:t>
            </a:r>
            <a:r>
              <a:rPr lang="en-US" dirty="0" smtClean="0"/>
              <a:t>, Iran-</a:t>
            </a:r>
            <a:r>
              <a:rPr lang="en-US" dirty="0" err="1" smtClean="0"/>
              <a:t>Turan</a:t>
            </a:r>
            <a:r>
              <a:rPr lang="en-US" dirty="0" smtClean="0"/>
              <a:t> </a:t>
            </a:r>
            <a:r>
              <a:rPr lang="en-US" dirty="0" err="1" smtClean="0"/>
              <a:t>elementi</a:t>
            </a:r>
            <a:endParaRPr lang="tr-TR" dirty="0" smtClean="0"/>
          </a:p>
          <a:p>
            <a:pPr hangingPunct="0"/>
            <a:r>
              <a:rPr lang="en-US" i="1" dirty="0" err="1" smtClean="0"/>
              <a:t>Haplophyllum</a:t>
            </a:r>
            <a:r>
              <a:rPr lang="en-US" dirty="0" smtClean="0"/>
              <a:t> </a:t>
            </a:r>
            <a:r>
              <a:rPr lang="en-US" i="1" dirty="0" err="1" smtClean="0"/>
              <a:t>telephioides</a:t>
            </a:r>
            <a:r>
              <a:rPr lang="en-US" dirty="0" smtClean="0"/>
              <a:t> </a:t>
            </a:r>
            <a:r>
              <a:rPr lang="en-US" dirty="0" err="1" smtClean="0"/>
              <a:t>Boiss</a:t>
            </a:r>
            <a:r>
              <a:rPr lang="en-US" dirty="0" smtClean="0"/>
              <a:t>., 1500 m., </a:t>
            </a:r>
            <a:r>
              <a:rPr lang="en-US" dirty="0" err="1" smtClean="0"/>
              <a:t>endemik</a:t>
            </a:r>
            <a:r>
              <a:rPr lang="en-US" dirty="0" smtClean="0"/>
              <a:t>, Iran-</a:t>
            </a:r>
            <a:r>
              <a:rPr lang="en-US" dirty="0" err="1" smtClean="0"/>
              <a:t>Turan</a:t>
            </a:r>
            <a:r>
              <a:rPr lang="en-US" dirty="0" smtClean="0"/>
              <a:t> </a:t>
            </a:r>
            <a:r>
              <a:rPr lang="en-US" dirty="0" err="1" smtClean="0"/>
              <a:t>elementi</a:t>
            </a:r>
            <a:endParaRPr lang="tr-TR" dirty="0" smtClean="0"/>
          </a:p>
          <a:p>
            <a:pPr hangingPunct="0"/>
            <a:r>
              <a:rPr lang="en-US" i="1" dirty="0" err="1" smtClean="0"/>
              <a:t>Haplophyllum</a:t>
            </a:r>
            <a:r>
              <a:rPr lang="en-US" i="1" dirty="0" smtClean="0"/>
              <a:t> </a:t>
            </a:r>
            <a:r>
              <a:rPr lang="en-US" i="1" dirty="0" err="1" smtClean="0"/>
              <a:t>cappadocicum</a:t>
            </a:r>
            <a:r>
              <a:rPr lang="en-US" dirty="0" smtClean="0"/>
              <a:t> </a:t>
            </a:r>
            <a:r>
              <a:rPr lang="en-US" dirty="0" err="1" smtClean="0"/>
              <a:t>Spach</a:t>
            </a:r>
            <a:r>
              <a:rPr lang="en-US" dirty="0" smtClean="0"/>
              <a:t>, 700-1500 m., </a:t>
            </a:r>
            <a:r>
              <a:rPr lang="en-US" dirty="0" err="1" smtClean="0"/>
              <a:t>endemik</a:t>
            </a:r>
            <a:r>
              <a:rPr lang="en-US" dirty="0" smtClean="0"/>
              <a:t>, Iran-</a:t>
            </a:r>
            <a:r>
              <a:rPr lang="en-US" dirty="0" err="1" smtClean="0"/>
              <a:t>Turan</a:t>
            </a:r>
            <a:r>
              <a:rPr lang="en-US" dirty="0" smtClean="0"/>
              <a:t> </a:t>
            </a:r>
            <a:r>
              <a:rPr lang="en-US" dirty="0" err="1" smtClean="0"/>
              <a:t>elementi</a:t>
            </a:r>
            <a:endParaRPr lang="tr-TR" dirty="0" smtClean="0"/>
          </a:p>
          <a:p>
            <a:pPr hangingPunct="0"/>
            <a:r>
              <a:rPr lang="de-DE" i="1" dirty="0" err="1" smtClean="0"/>
              <a:t>Paracaryum</a:t>
            </a:r>
            <a:r>
              <a:rPr lang="de-DE" i="1" dirty="0" smtClean="0"/>
              <a:t> </a:t>
            </a:r>
            <a:r>
              <a:rPr lang="de-DE" i="1" dirty="0" err="1" smtClean="0"/>
              <a:t>racemosum</a:t>
            </a:r>
            <a:r>
              <a:rPr lang="de-DE" dirty="0" smtClean="0"/>
              <a:t> (</a:t>
            </a:r>
            <a:r>
              <a:rPr lang="de-DE" dirty="0" err="1" smtClean="0"/>
              <a:t>Schreber</a:t>
            </a:r>
            <a:r>
              <a:rPr lang="de-DE" dirty="0" smtClean="0"/>
              <a:t>) Britten </a:t>
            </a:r>
            <a:r>
              <a:rPr lang="de-DE" dirty="0" err="1" smtClean="0"/>
              <a:t>var</a:t>
            </a:r>
            <a:r>
              <a:rPr lang="de-DE" i="1" dirty="0" smtClean="0"/>
              <a:t>. </a:t>
            </a:r>
            <a:r>
              <a:rPr lang="de-DE" i="1" dirty="0" err="1" smtClean="0"/>
              <a:t>racemosum</a:t>
            </a:r>
            <a:r>
              <a:rPr lang="de-DE" dirty="0" smtClean="0"/>
              <a:t>, 1200-2700 m., </a:t>
            </a:r>
            <a:r>
              <a:rPr lang="de-DE" dirty="0" err="1" smtClean="0"/>
              <a:t>endemik</a:t>
            </a:r>
            <a:r>
              <a:rPr lang="de-DE" dirty="0" smtClean="0"/>
              <a:t>, Iran-Turan </a:t>
            </a:r>
            <a:r>
              <a:rPr lang="de-DE" dirty="0" err="1" smtClean="0"/>
              <a:t>elementi</a:t>
            </a:r>
            <a:endParaRPr lang="tr-TR" dirty="0" smtClean="0"/>
          </a:p>
          <a:p>
            <a:pPr hangingPunct="0"/>
            <a:r>
              <a:rPr lang="fr-FR" i="1" dirty="0" smtClean="0"/>
              <a:t>Thymus </a:t>
            </a:r>
            <a:r>
              <a:rPr lang="fr-FR" i="1" dirty="0" err="1" smtClean="0"/>
              <a:t>cappadocicus</a:t>
            </a:r>
            <a:r>
              <a:rPr lang="fr-FR" dirty="0" smtClean="0"/>
              <a:t> </a:t>
            </a:r>
            <a:r>
              <a:rPr lang="fr-FR" dirty="0" err="1" smtClean="0"/>
              <a:t>Boiss</a:t>
            </a:r>
            <a:r>
              <a:rPr lang="fr-FR" dirty="0" smtClean="0"/>
              <a:t>. var. </a:t>
            </a:r>
            <a:r>
              <a:rPr lang="fr-FR" i="1" dirty="0" err="1" smtClean="0"/>
              <a:t>cappadocicus</a:t>
            </a:r>
            <a:r>
              <a:rPr lang="fr-FR" i="1" dirty="0" smtClean="0"/>
              <a:t>,</a:t>
            </a:r>
            <a:r>
              <a:rPr lang="fr-FR" dirty="0" smtClean="0"/>
              <a:t> 1000-1800 m., </a:t>
            </a:r>
            <a:r>
              <a:rPr lang="fr-FR" dirty="0" err="1" smtClean="0"/>
              <a:t>endemik</a:t>
            </a:r>
            <a:r>
              <a:rPr lang="fr-FR" dirty="0" smtClean="0"/>
              <a:t>, Iran-</a:t>
            </a:r>
            <a:r>
              <a:rPr lang="fr-FR" dirty="0" err="1" smtClean="0"/>
              <a:t>Turan</a:t>
            </a:r>
            <a:r>
              <a:rPr lang="fr-FR" dirty="0" smtClean="0"/>
              <a:t> </a:t>
            </a:r>
            <a:r>
              <a:rPr lang="fr-FR" dirty="0" err="1" smtClean="0"/>
              <a:t>elementi</a:t>
            </a:r>
            <a:endParaRPr lang="tr-TR" dirty="0" smtClean="0"/>
          </a:p>
          <a:p>
            <a:pPr hangingPunct="0"/>
            <a:r>
              <a:rPr lang="fr-FR" i="1" dirty="0" smtClean="0"/>
              <a:t>Thymus </a:t>
            </a:r>
            <a:r>
              <a:rPr lang="fr-FR" i="1" dirty="0" err="1" smtClean="0"/>
              <a:t>leucostomus</a:t>
            </a:r>
            <a:r>
              <a:rPr lang="fr-FR" dirty="0" smtClean="0"/>
              <a:t> </a:t>
            </a:r>
            <a:r>
              <a:rPr lang="fr-FR" dirty="0" err="1" smtClean="0"/>
              <a:t>Hausskn</a:t>
            </a:r>
            <a:r>
              <a:rPr lang="fr-FR" dirty="0" smtClean="0"/>
              <a:t>. &amp; </a:t>
            </a:r>
            <a:r>
              <a:rPr lang="fr-FR" dirty="0" err="1" smtClean="0"/>
              <a:t>Velen</a:t>
            </a:r>
            <a:r>
              <a:rPr lang="fr-FR" dirty="0" smtClean="0"/>
              <a:t>., var. </a:t>
            </a:r>
            <a:r>
              <a:rPr lang="fr-FR" i="1" dirty="0" err="1" smtClean="0"/>
              <a:t>gypsaceus</a:t>
            </a:r>
            <a:r>
              <a:rPr lang="fr-FR" dirty="0" smtClean="0"/>
              <a:t> </a:t>
            </a:r>
            <a:r>
              <a:rPr lang="fr-FR" dirty="0" err="1" smtClean="0"/>
              <a:t>Jalas</a:t>
            </a:r>
            <a:r>
              <a:rPr lang="fr-FR" dirty="0" smtClean="0"/>
              <a:t>, 670-1600 m., </a:t>
            </a:r>
            <a:r>
              <a:rPr lang="fr-FR" dirty="0" err="1" smtClean="0"/>
              <a:t>endemik</a:t>
            </a:r>
            <a:r>
              <a:rPr lang="fr-FR" dirty="0" smtClean="0"/>
              <a:t>, Iran-</a:t>
            </a:r>
            <a:r>
              <a:rPr lang="fr-FR" dirty="0" err="1" smtClean="0"/>
              <a:t>Turan</a:t>
            </a:r>
            <a:r>
              <a:rPr lang="fr-FR" dirty="0" smtClean="0"/>
              <a:t> </a:t>
            </a:r>
            <a:r>
              <a:rPr lang="fr-FR" dirty="0" err="1" smtClean="0"/>
              <a:t>elementi</a:t>
            </a:r>
            <a:endParaRPr lang="tr-TR" dirty="0" smtClean="0"/>
          </a:p>
          <a:p>
            <a:pPr hangingPunct="0"/>
            <a:r>
              <a:rPr lang="fr-FR" i="1" dirty="0" err="1" smtClean="0"/>
              <a:t>Thesium</a:t>
            </a:r>
            <a:r>
              <a:rPr lang="fr-FR" i="1" dirty="0" smtClean="0"/>
              <a:t> </a:t>
            </a:r>
            <a:r>
              <a:rPr lang="fr-FR" i="1" dirty="0" err="1" smtClean="0"/>
              <a:t>stellerioides</a:t>
            </a:r>
            <a:r>
              <a:rPr lang="fr-FR" dirty="0" smtClean="0"/>
              <a:t> </a:t>
            </a:r>
            <a:r>
              <a:rPr lang="fr-FR" dirty="0" err="1" smtClean="0"/>
              <a:t>Jaub</a:t>
            </a:r>
            <a:r>
              <a:rPr lang="fr-FR" dirty="0" smtClean="0"/>
              <a:t>. &amp; </a:t>
            </a:r>
            <a:r>
              <a:rPr lang="fr-FR" dirty="0" err="1" smtClean="0"/>
              <a:t>Spach</a:t>
            </a:r>
            <a:r>
              <a:rPr lang="fr-FR" dirty="0" smtClean="0"/>
              <a:t>, 1410 m., </a:t>
            </a:r>
            <a:r>
              <a:rPr lang="fr-FR" dirty="0" err="1" smtClean="0"/>
              <a:t>endemik</a:t>
            </a:r>
            <a:r>
              <a:rPr lang="fr-FR" dirty="0" smtClean="0"/>
              <a:t>, Iran-</a:t>
            </a:r>
            <a:r>
              <a:rPr lang="fr-FR" dirty="0" err="1" smtClean="0"/>
              <a:t>Turan</a:t>
            </a:r>
            <a:r>
              <a:rPr lang="fr-FR" dirty="0" smtClean="0"/>
              <a:t> </a:t>
            </a:r>
            <a:r>
              <a:rPr lang="fr-FR" dirty="0" err="1" smtClean="0"/>
              <a:t>elementi</a:t>
            </a:r>
            <a:endParaRPr lang="tr-TR" dirty="0" smtClean="0"/>
          </a:p>
          <a:p>
            <a:pPr hangingPunct="0"/>
            <a:r>
              <a:rPr lang="fr-FR" i="1" dirty="0" smtClean="0"/>
              <a:t>Asperula </a:t>
            </a:r>
            <a:r>
              <a:rPr lang="fr-FR" i="1" dirty="0" err="1" smtClean="0"/>
              <a:t>bornmuelleri</a:t>
            </a:r>
            <a:r>
              <a:rPr lang="fr-FR" dirty="0" smtClean="0"/>
              <a:t> </a:t>
            </a:r>
            <a:r>
              <a:rPr lang="fr-FR" dirty="0" err="1" smtClean="0"/>
              <a:t>Velen</a:t>
            </a:r>
            <a:r>
              <a:rPr lang="fr-FR" dirty="0" smtClean="0"/>
              <a:t>, 700-1500 m., </a:t>
            </a:r>
            <a:r>
              <a:rPr lang="fr-FR" dirty="0" err="1" smtClean="0"/>
              <a:t>endemik</a:t>
            </a:r>
            <a:r>
              <a:rPr lang="fr-FR" dirty="0" smtClean="0"/>
              <a:t>, Iran-</a:t>
            </a:r>
            <a:r>
              <a:rPr lang="fr-FR" dirty="0" err="1" smtClean="0"/>
              <a:t>Turan</a:t>
            </a:r>
            <a:r>
              <a:rPr lang="fr-FR" dirty="0" smtClean="0"/>
              <a:t> </a:t>
            </a:r>
            <a:r>
              <a:rPr lang="fr-FR" dirty="0" err="1" smtClean="0"/>
              <a:t>elementi</a:t>
            </a:r>
            <a:endParaRPr lang="tr-TR" dirty="0" smtClean="0"/>
          </a:p>
          <a:p>
            <a:pPr hangingPunct="0"/>
            <a:r>
              <a:rPr lang="fr-FR" i="1" dirty="0" smtClean="0"/>
              <a:t>Allium </a:t>
            </a:r>
            <a:r>
              <a:rPr lang="fr-FR" i="1" dirty="0" err="1" smtClean="0"/>
              <a:t>sivasicum</a:t>
            </a:r>
            <a:r>
              <a:rPr lang="fr-FR" dirty="0" smtClean="0"/>
              <a:t> </a:t>
            </a:r>
            <a:r>
              <a:rPr lang="fr-FR" dirty="0" err="1" smtClean="0"/>
              <a:t>Özhatay</a:t>
            </a:r>
            <a:r>
              <a:rPr lang="fr-FR" dirty="0" smtClean="0"/>
              <a:t> &amp; </a:t>
            </a:r>
            <a:r>
              <a:rPr lang="fr-FR" dirty="0" err="1" smtClean="0"/>
              <a:t>Kollmann</a:t>
            </a:r>
            <a:r>
              <a:rPr lang="fr-FR" dirty="0" smtClean="0"/>
              <a:t>, 900-1800 m., </a:t>
            </a:r>
            <a:r>
              <a:rPr lang="fr-FR" dirty="0" err="1" smtClean="0"/>
              <a:t>endemik</a:t>
            </a:r>
            <a:r>
              <a:rPr lang="fr-FR" dirty="0" smtClean="0"/>
              <a:t>, Iran-</a:t>
            </a:r>
            <a:r>
              <a:rPr lang="fr-FR" dirty="0" err="1" smtClean="0"/>
              <a:t>Turan</a:t>
            </a:r>
            <a:r>
              <a:rPr lang="fr-FR" dirty="0" smtClean="0"/>
              <a:t> </a:t>
            </a:r>
            <a:r>
              <a:rPr lang="fr-FR" dirty="0" err="1" smtClean="0"/>
              <a:t>elementi</a:t>
            </a:r>
            <a:endParaRPr lang="tr-TR" dirty="0" smtClean="0"/>
          </a:p>
          <a:p>
            <a:endParaRPr lang="tr-TR" dirty="0"/>
          </a:p>
        </p:txBody>
      </p:sp>
    </p:spTree>
    <p:extLst>
      <p:ext uri="{BB962C8B-B14F-4D97-AF65-F5344CB8AC3E}">
        <p14:creationId xmlns:p14="http://schemas.microsoft.com/office/powerpoint/2010/main" val="9027078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81200" y="908720"/>
            <a:ext cx="8229600" cy="5544616"/>
          </a:xfrm>
        </p:spPr>
        <p:txBody>
          <a:bodyPr>
            <a:normAutofit/>
          </a:bodyPr>
          <a:lstStyle/>
          <a:p>
            <a:pPr algn="ctr" hangingPunct="0">
              <a:buNone/>
            </a:pPr>
            <a:r>
              <a:rPr lang="fr-FR" b="1" dirty="0" smtClean="0">
                <a:solidFill>
                  <a:srgbClr val="7030A0"/>
                </a:solidFill>
              </a:rPr>
              <a:t>2.2.2.3.</a:t>
            </a:r>
            <a:r>
              <a:rPr lang="tr-TR" b="1" dirty="0" smtClean="0">
                <a:solidFill>
                  <a:srgbClr val="7030A0"/>
                </a:solidFill>
              </a:rPr>
              <a:t> </a:t>
            </a:r>
            <a:r>
              <a:rPr lang="fr-FR" b="1" dirty="0" err="1" smtClean="0">
                <a:solidFill>
                  <a:srgbClr val="7030A0"/>
                </a:solidFill>
              </a:rPr>
              <a:t>Tuzlu</a:t>
            </a:r>
            <a:r>
              <a:rPr lang="fr-FR" b="1" dirty="0" smtClean="0">
                <a:solidFill>
                  <a:srgbClr val="7030A0"/>
                </a:solidFill>
              </a:rPr>
              <a:t> </a:t>
            </a:r>
            <a:r>
              <a:rPr lang="fr-FR" b="1" dirty="0" err="1" smtClean="0">
                <a:solidFill>
                  <a:srgbClr val="7030A0"/>
                </a:solidFill>
              </a:rPr>
              <a:t>step</a:t>
            </a:r>
            <a:r>
              <a:rPr lang="fr-FR" b="1" dirty="0" smtClean="0">
                <a:solidFill>
                  <a:srgbClr val="7030A0"/>
                </a:solidFill>
              </a:rPr>
              <a:t> </a:t>
            </a:r>
            <a:r>
              <a:rPr lang="fr-FR" b="1" dirty="0" err="1" smtClean="0">
                <a:solidFill>
                  <a:srgbClr val="7030A0"/>
                </a:solidFill>
              </a:rPr>
              <a:t>habitatlarının</a:t>
            </a:r>
            <a:r>
              <a:rPr lang="fr-FR" b="1" dirty="0" smtClean="0">
                <a:solidFill>
                  <a:srgbClr val="7030A0"/>
                </a:solidFill>
              </a:rPr>
              <a:t> </a:t>
            </a:r>
            <a:r>
              <a:rPr lang="fr-FR" b="1" dirty="0" err="1" smtClean="0">
                <a:solidFill>
                  <a:srgbClr val="7030A0"/>
                </a:solidFill>
              </a:rPr>
              <a:t>karakteristik</a:t>
            </a:r>
            <a:r>
              <a:rPr lang="fr-FR" b="1" dirty="0" smtClean="0">
                <a:solidFill>
                  <a:srgbClr val="7030A0"/>
                </a:solidFill>
              </a:rPr>
              <a:t> </a:t>
            </a:r>
            <a:r>
              <a:rPr lang="fr-FR" b="1" dirty="0" err="1" smtClean="0">
                <a:solidFill>
                  <a:srgbClr val="7030A0"/>
                </a:solidFill>
              </a:rPr>
              <a:t>bitkileri</a:t>
            </a:r>
            <a:endParaRPr lang="tr-TR" b="1" dirty="0" smtClean="0">
              <a:solidFill>
                <a:srgbClr val="7030A0"/>
              </a:solidFill>
            </a:endParaRPr>
          </a:p>
          <a:p>
            <a:pPr hangingPunct="0">
              <a:buNone/>
            </a:pPr>
            <a:endParaRPr lang="tr-TR" dirty="0" smtClean="0"/>
          </a:p>
          <a:p>
            <a:pPr algn="just" hangingPunct="0"/>
            <a:r>
              <a:rPr lang="en-US" i="1" dirty="0" err="1" smtClean="0"/>
              <a:t>Erysimum</a:t>
            </a:r>
            <a:r>
              <a:rPr lang="en-US" i="1" dirty="0" smtClean="0"/>
              <a:t> </a:t>
            </a:r>
            <a:r>
              <a:rPr lang="en-US" i="1" dirty="0" err="1" smtClean="0"/>
              <a:t>sisymbrioides</a:t>
            </a:r>
            <a:r>
              <a:rPr lang="en-US" dirty="0" smtClean="0"/>
              <a:t> </a:t>
            </a:r>
            <a:r>
              <a:rPr lang="en-US" dirty="0" err="1" smtClean="0"/>
              <a:t>C.A.Mey</a:t>
            </a:r>
            <a:r>
              <a:rPr lang="en-US" dirty="0" smtClean="0"/>
              <a:t>., 900-1000 m.</a:t>
            </a:r>
            <a:endParaRPr lang="tr-TR" dirty="0" smtClean="0"/>
          </a:p>
          <a:p>
            <a:pPr algn="just" hangingPunct="0"/>
            <a:r>
              <a:rPr lang="en-US" i="1" dirty="0" err="1" smtClean="0"/>
              <a:t>Erysimum</a:t>
            </a:r>
            <a:r>
              <a:rPr lang="en-US" i="1" dirty="0" smtClean="0"/>
              <a:t> </a:t>
            </a:r>
            <a:r>
              <a:rPr lang="en-US" i="1" dirty="0" err="1" smtClean="0"/>
              <a:t>torulosum</a:t>
            </a:r>
            <a:r>
              <a:rPr lang="en-US" dirty="0" smtClean="0"/>
              <a:t> </a:t>
            </a:r>
            <a:r>
              <a:rPr lang="en-US" dirty="0" err="1" smtClean="0"/>
              <a:t>Hub.-Mor</a:t>
            </a:r>
            <a:r>
              <a:rPr lang="en-US" dirty="0" smtClean="0"/>
              <a:t>., 900-1000 m., </a:t>
            </a:r>
            <a:r>
              <a:rPr lang="en-US" dirty="0" err="1" smtClean="0"/>
              <a:t>endemik</a:t>
            </a:r>
            <a:endParaRPr lang="tr-TR" dirty="0" smtClean="0"/>
          </a:p>
          <a:p>
            <a:pPr algn="just" hangingPunct="0"/>
            <a:r>
              <a:rPr lang="en-US" i="1" dirty="0" err="1" smtClean="0"/>
              <a:t>Camphorosma</a:t>
            </a:r>
            <a:r>
              <a:rPr lang="en-US" i="1" dirty="0" smtClean="0"/>
              <a:t> </a:t>
            </a:r>
            <a:r>
              <a:rPr lang="en-US" i="1" dirty="0" err="1" smtClean="0"/>
              <a:t>monspeliaca</a:t>
            </a:r>
            <a:r>
              <a:rPr lang="en-US" dirty="0" smtClean="0"/>
              <a:t> L. subsp. </a:t>
            </a:r>
            <a:r>
              <a:rPr lang="en-US" i="1" dirty="0" err="1" smtClean="0"/>
              <a:t>monspeliaca</a:t>
            </a:r>
            <a:r>
              <a:rPr lang="en-US" dirty="0" smtClean="0"/>
              <a:t>, 0-3000 m.</a:t>
            </a:r>
            <a:endParaRPr lang="tr-TR" dirty="0" smtClean="0"/>
          </a:p>
          <a:p>
            <a:pPr algn="just" hangingPunct="0"/>
            <a:r>
              <a:rPr lang="en-US" i="1" dirty="0" err="1" smtClean="0"/>
              <a:t>Camphorosma</a:t>
            </a:r>
            <a:r>
              <a:rPr lang="en-US" i="1" dirty="0" smtClean="0"/>
              <a:t> </a:t>
            </a:r>
            <a:r>
              <a:rPr lang="en-US" i="1" dirty="0" err="1" smtClean="0"/>
              <a:t>monspeliaca</a:t>
            </a:r>
            <a:r>
              <a:rPr lang="en-US" dirty="0" smtClean="0"/>
              <a:t> L. subsp</a:t>
            </a:r>
            <a:r>
              <a:rPr lang="en-US" i="1" dirty="0" smtClean="0"/>
              <a:t>. </a:t>
            </a:r>
            <a:r>
              <a:rPr lang="en-US" i="1" dirty="0" err="1" smtClean="0"/>
              <a:t>lessingi</a:t>
            </a:r>
            <a:r>
              <a:rPr lang="en-US" dirty="0" smtClean="0"/>
              <a:t> (</a:t>
            </a:r>
            <a:r>
              <a:rPr lang="en-US" dirty="0" err="1" smtClean="0"/>
              <a:t>Litw</a:t>
            </a:r>
            <a:r>
              <a:rPr lang="en-US" dirty="0" smtClean="0"/>
              <a:t>.) </a:t>
            </a:r>
            <a:r>
              <a:rPr lang="de-DE" dirty="0" err="1" smtClean="0"/>
              <a:t>Aellen</a:t>
            </a:r>
            <a:r>
              <a:rPr lang="de-DE" dirty="0" smtClean="0"/>
              <a:t>, 0-1400 m. </a:t>
            </a:r>
            <a:endParaRPr lang="tr-TR" dirty="0" smtClean="0"/>
          </a:p>
          <a:p>
            <a:pPr algn="just" hangingPunct="0"/>
            <a:r>
              <a:rPr lang="de-DE" i="1" dirty="0" err="1" smtClean="0"/>
              <a:t>Kochia</a:t>
            </a:r>
            <a:r>
              <a:rPr lang="de-DE" i="1" dirty="0" smtClean="0"/>
              <a:t> </a:t>
            </a:r>
            <a:r>
              <a:rPr lang="de-DE" i="1" dirty="0" err="1" smtClean="0"/>
              <a:t>prostrata</a:t>
            </a:r>
            <a:r>
              <a:rPr lang="de-DE" dirty="0" smtClean="0"/>
              <a:t> (L.) </a:t>
            </a:r>
            <a:r>
              <a:rPr lang="en-US" dirty="0" err="1" smtClean="0"/>
              <a:t>Schrad</a:t>
            </a:r>
            <a:r>
              <a:rPr lang="en-US" dirty="0" smtClean="0"/>
              <a:t>., 0-1900 m.</a:t>
            </a:r>
            <a:endParaRPr lang="tr-TR" dirty="0" smtClean="0"/>
          </a:p>
          <a:p>
            <a:pPr algn="just" hangingPunct="0"/>
            <a:r>
              <a:rPr lang="en-US" i="1" dirty="0" err="1" smtClean="0"/>
              <a:t>Scorzonera</a:t>
            </a:r>
            <a:r>
              <a:rPr lang="en-US" i="1" dirty="0" smtClean="0"/>
              <a:t> </a:t>
            </a:r>
            <a:r>
              <a:rPr lang="en-US" i="1" dirty="0" err="1" smtClean="0"/>
              <a:t>laciniata</a:t>
            </a:r>
            <a:r>
              <a:rPr lang="en-US" dirty="0" smtClean="0"/>
              <a:t> L. subsp. </a:t>
            </a:r>
            <a:r>
              <a:rPr lang="en-US" i="1" dirty="0" err="1" smtClean="0"/>
              <a:t>laciniata</a:t>
            </a:r>
            <a:r>
              <a:rPr lang="en-US" i="1" dirty="0" smtClean="0"/>
              <a:t>,</a:t>
            </a:r>
            <a:r>
              <a:rPr lang="en-US" dirty="0" smtClean="0"/>
              <a:t> 0-2300 m.</a:t>
            </a:r>
            <a:endParaRPr lang="tr-TR" dirty="0" smtClean="0"/>
          </a:p>
          <a:p>
            <a:pPr hangingPunct="0">
              <a:buNone/>
            </a:pPr>
            <a:endParaRPr lang="tr-TR" dirty="0" smtClean="0"/>
          </a:p>
          <a:p>
            <a:endParaRPr lang="tr-TR" dirty="0"/>
          </a:p>
        </p:txBody>
      </p:sp>
    </p:spTree>
    <p:extLst>
      <p:ext uri="{BB962C8B-B14F-4D97-AF65-F5344CB8AC3E}">
        <p14:creationId xmlns:p14="http://schemas.microsoft.com/office/powerpoint/2010/main" val="285920832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81200" y="764704"/>
            <a:ext cx="8229600" cy="5760640"/>
          </a:xfrm>
        </p:spPr>
        <p:txBody>
          <a:bodyPr>
            <a:normAutofit fontScale="77500" lnSpcReduction="20000"/>
          </a:bodyPr>
          <a:lstStyle/>
          <a:p>
            <a:pPr algn="ctr" hangingPunct="0">
              <a:buNone/>
            </a:pPr>
            <a:r>
              <a:rPr lang="tr-TR" sz="3100" b="1" dirty="0">
                <a:solidFill>
                  <a:srgbClr val="7030A0"/>
                </a:solidFill>
              </a:rPr>
              <a:t>İ</a:t>
            </a:r>
            <a:r>
              <a:rPr lang="de-DE" sz="3100" b="1" dirty="0">
                <a:solidFill>
                  <a:srgbClr val="7030A0"/>
                </a:solidFill>
              </a:rPr>
              <a:t>ran-Turan </a:t>
            </a:r>
            <a:r>
              <a:rPr lang="de-DE" sz="3100" b="1" dirty="0" err="1">
                <a:solidFill>
                  <a:srgbClr val="7030A0"/>
                </a:solidFill>
              </a:rPr>
              <a:t>elementi</a:t>
            </a:r>
            <a:r>
              <a:rPr lang="de-DE" sz="3100" b="1" dirty="0">
                <a:solidFill>
                  <a:srgbClr val="7030A0"/>
                </a:solidFill>
              </a:rPr>
              <a:t> </a:t>
            </a:r>
            <a:r>
              <a:rPr lang="de-DE" sz="3100" b="1" dirty="0" err="1">
                <a:solidFill>
                  <a:srgbClr val="7030A0"/>
                </a:solidFill>
              </a:rPr>
              <a:t>olan</a:t>
            </a:r>
            <a:r>
              <a:rPr lang="de-DE" sz="3100" b="1" dirty="0">
                <a:solidFill>
                  <a:srgbClr val="7030A0"/>
                </a:solidFill>
              </a:rPr>
              <a:t> </a:t>
            </a:r>
            <a:r>
              <a:rPr lang="de-DE" sz="3100" b="1" dirty="0" err="1">
                <a:solidFill>
                  <a:srgbClr val="7030A0"/>
                </a:solidFill>
              </a:rPr>
              <a:t>karakteristik</a:t>
            </a:r>
            <a:r>
              <a:rPr lang="de-DE" sz="3100" b="1" dirty="0">
                <a:solidFill>
                  <a:srgbClr val="7030A0"/>
                </a:solidFill>
              </a:rPr>
              <a:t> </a:t>
            </a:r>
            <a:r>
              <a:rPr lang="de-DE" sz="3100" b="1" dirty="0" err="1">
                <a:solidFill>
                  <a:srgbClr val="7030A0"/>
                </a:solidFill>
              </a:rPr>
              <a:t>bitkiler</a:t>
            </a:r>
            <a:r>
              <a:rPr lang="de-DE" sz="3100" b="1" dirty="0">
                <a:solidFill>
                  <a:srgbClr val="7030A0"/>
                </a:solidFill>
              </a:rPr>
              <a:t> </a:t>
            </a:r>
            <a:endParaRPr lang="tr-TR" sz="3100" b="1" dirty="0">
              <a:solidFill>
                <a:srgbClr val="7030A0"/>
              </a:solidFill>
            </a:endParaRPr>
          </a:p>
          <a:p>
            <a:pPr hangingPunct="0">
              <a:buNone/>
            </a:pPr>
            <a:endParaRPr lang="tr-TR" dirty="0" smtClean="0"/>
          </a:p>
          <a:p>
            <a:pPr algn="just" hangingPunct="0"/>
            <a:r>
              <a:rPr lang="de-DE" i="1" dirty="0" err="1" smtClean="0"/>
              <a:t>Alyssum</a:t>
            </a:r>
            <a:r>
              <a:rPr lang="de-DE" i="1" dirty="0" smtClean="0"/>
              <a:t> </a:t>
            </a:r>
            <a:r>
              <a:rPr lang="de-DE" i="1" dirty="0" err="1" smtClean="0"/>
              <a:t>blepharocarpum</a:t>
            </a:r>
            <a:r>
              <a:rPr lang="de-DE" dirty="0" smtClean="0"/>
              <a:t> Dudley &amp; </a:t>
            </a:r>
            <a:r>
              <a:rPr lang="de-DE" dirty="0" err="1" smtClean="0"/>
              <a:t>Hub.-Mor</a:t>
            </a:r>
            <a:r>
              <a:rPr lang="de-DE" dirty="0" smtClean="0"/>
              <a:t>., 500-1650 m., </a:t>
            </a:r>
            <a:r>
              <a:rPr lang="de-DE" dirty="0" err="1" smtClean="0"/>
              <a:t>endemik</a:t>
            </a:r>
            <a:r>
              <a:rPr lang="de-DE" dirty="0" smtClean="0"/>
              <a:t>, Iran-Turan </a:t>
            </a:r>
            <a:r>
              <a:rPr lang="de-DE" dirty="0" err="1" smtClean="0"/>
              <a:t>elementi</a:t>
            </a:r>
            <a:endParaRPr lang="tr-TR" dirty="0" smtClean="0"/>
          </a:p>
          <a:p>
            <a:pPr algn="just" hangingPunct="0"/>
            <a:r>
              <a:rPr lang="de-DE" i="1" dirty="0" err="1" smtClean="0"/>
              <a:t>Minuartia</a:t>
            </a:r>
            <a:r>
              <a:rPr lang="de-DE" i="1" dirty="0" smtClean="0"/>
              <a:t> </a:t>
            </a:r>
            <a:r>
              <a:rPr lang="de-DE" i="1" dirty="0" err="1" smtClean="0"/>
              <a:t>urumiensis</a:t>
            </a:r>
            <a:r>
              <a:rPr lang="de-DE" dirty="0" smtClean="0"/>
              <a:t> (</a:t>
            </a:r>
            <a:r>
              <a:rPr lang="de-DE" dirty="0" err="1" smtClean="0"/>
              <a:t>Bornm</a:t>
            </a:r>
            <a:r>
              <a:rPr lang="de-DE" dirty="0" smtClean="0"/>
              <a:t>.) </a:t>
            </a:r>
            <a:r>
              <a:rPr lang="de-DE" dirty="0" err="1" smtClean="0"/>
              <a:t>Bornm</a:t>
            </a:r>
            <a:r>
              <a:rPr lang="de-DE" dirty="0" smtClean="0"/>
              <a:t>., 110 m., Iran-Turan </a:t>
            </a:r>
            <a:r>
              <a:rPr lang="de-DE" dirty="0" err="1" smtClean="0"/>
              <a:t>elementi</a:t>
            </a:r>
            <a:endParaRPr lang="tr-TR" dirty="0" smtClean="0"/>
          </a:p>
          <a:p>
            <a:pPr algn="just" hangingPunct="0"/>
            <a:r>
              <a:rPr lang="de-DE" i="1" dirty="0" err="1" smtClean="0"/>
              <a:t>Suaeda</a:t>
            </a:r>
            <a:r>
              <a:rPr lang="de-DE" i="1" dirty="0" smtClean="0"/>
              <a:t> </a:t>
            </a:r>
            <a:r>
              <a:rPr lang="de-DE" i="1" dirty="0" err="1" smtClean="0"/>
              <a:t>carnosissima</a:t>
            </a:r>
            <a:r>
              <a:rPr lang="de-DE" dirty="0" smtClean="0"/>
              <a:t> post, 900-1200 m., Iran-Turan </a:t>
            </a:r>
            <a:r>
              <a:rPr lang="de-DE" dirty="0" err="1" smtClean="0"/>
              <a:t>elementi</a:t>
            </a:r>
            <a:endParaRPr lang="tr-TR" dirty="0" smtClean="0"/>
          </a:p>
          <a:p>
            <a:pPr algn="just" hangingPunct="0"/>
            <a:r>
              <a:rPr lang="de-DE" i="1" dirty="0" err="1" smtClean="0"/>
              <a:t>Salsola</a:t>
            </a:r>
            <a:r>
              <a:rPr lang="de-DE" i="1" dirty="0" smtClean="0"/>
              <a:t> </a:t>
            </a:r>
            <a:r>
              <a:rPr lang="de-DE" i="1" dirty="0" err="1" smtClean="0"/>
              <a:t>macera</a:t>
            </a:r>
            <a:r>
              <a:rPr lang="de-DE" dirty="0" smtClean="0"/>
              <a:t> </a:t>
            </a:r>
            <a:r>
              <a:rPr lang="de-DE" dirty="0" err="1" smtClean="0"/>
              <a:t>Litm</a:t>
            </a:r>
            <a:r>
              <a:rPr lang="de-DE" dirty="0" smtClean="0"/>
              <a:t>., 800-950 m., Iran-Turan </a:t>
            </a:r>
            <a:r>
              <a:rPr lang="de-DE" dirty="0" err="1" smtClean="0"/>
              <a:t>elementi</a:t>
            </a:r>
            <a:endParaRPr lang="tr-TR" dirty="0" smtClean="0"/>
          </a:p>
          <a:p>
            <a:pPr algn="just" hangingPunct="0"/>
            <a:r>
              <a:rPr lang="de-DE" i="1" dirty="0" err="1" smtClean="0"/>
              <a:t>Reaumuria</a:t>
            </a:r>
            <a:r>
              <a:rPr lang="de-DE" i="1" dirty="0" smtClean="0"/>
              <a:t> </a:t>
            </a:r>
            <a:r>
              <a:rPr lang="de-DE" i="1" dirty="0" err="1" smtClean="0"/>
              <a:t>alternifolia</a:t>
            </a:r>
            <a:r>
              <a:rPr lang="de-DE" dirty="0" smtClean="0"/>
              <a:t> (Lab.) Britten, 900-1050 m., Iran-Turan </a:t>
            </a:r>
            <a:r>
              <a:rPr lang="de-DE" dirty="0" err="1" smtClean="0"/>
              <a:t>elementi</a:t>
            </a:r>
            <a:endParaRPr lang="tr-TR" dirty="0" smtClean="0"/>
          </a:p>
          <a:p>
            <a:pPr algn="just" hangingPunct="0"/>
            <a:r>
              <a:rPr lang="de-DE" i="1" dirty="0" err="1" smtClean="0"/>
              <a:t>Alhagi</a:t>
            </a:r>
            <a:r>
              <a:rPr lang="de-DE" i="1" dirty="0" smtClean="0"/>
              <a:t> </a:t>
            </a:r>
            <a:r>
              <a:rPr lang="de-DE" i="1" dirty="0" err="1" smtClean="0"/>
              <a:t>pseudoalhagi</a:t>
            </a:r>
            <a:r>
              <a:rPr lang="de-DE" dirty="0" smtClean="0"/>
              <a:t> (</a:t>
            </a:r>
            <a:r>
              <a:rPr lang="de-DE" dirty="0" err="1" smtClean="0"/>
              <a:t>Bieb</a:t>
            </a:r>
            <a:r>
              <a:rPr lang="de-DE" dirty="0" smtClean="0"/>
              <a:t>.) </a:t>
            </a:r>
            <a:r>
              <a:rPr lang="de-DE" dirty="0" err="1" smtClean="0"/>
              <a:t>Desv</a:t>
            </a:r>
            <a:r>
              <a:rPr lang="de-DE" dirty="0" smtClean="0"/>
              <a:t>, 0-1300 m., Iran-Turan </a:t>
            </a:r>
            <a:r>
              <a:rPr lang="de-DE" dirty="0" err="1" smtClean="0"/>
              <a:t>elementi</a:t>
            </a:r>
            <a:endParaRPr lang="tr-TR" dirty="0" smtClean="0"/>
          </a:p>
          <a:p>
            <a:pPr algn="just" hangingPunct="0"/>
            <a:r>
              <a:rPr lang="de-DE" i="1" dirty="0" smtClean="0"/>
              <a:t>Anthemis </a:t>
            </a:r>
            <a:r>
              <a:rPr lang="de-DE" i="1" dirty="0" err="1" smtClean="0"/>
              <a:t>fumariifolia</a:t>
            </a:r>
            <a:r>
              <a:rPr lang="de-DE" dirty="0" smtClean="0"/>
              <a:t> </a:t>
            </a:r>
            <a:r>
              <a:rPr lang="de-DE" dirty="0" err="1" smtClean="0"/>
              <a:t>Boiss</a:t>
            </a:r>
            <a:r>
              <a:rPr lang="de-DE" dirty="0" smtClean="0"/>
              <a:t>., 870-1675 m., </a:t>
            </a:r>
            <a:r>
              <a:rPr lang="de-DE" dirty="0" err="1" smtClean="0"/>
              <a:t>endemik</a:t>
            </a:r>
            <a:r>
              <a:rPr lang="de-DE" dirty="0" smtClean="0"/>
              <a:t>, Iran-Turan </a:t>
            </a:r>
            <a:r>
              <a:rPr lang="de-DE" dirty="0" err="1" smtClean="0"/>
              <a:t>elementi</a:t>
            </a:r>
            <a:endParaRPr lang="tr-TR" dirty="0" smtClean="0"/>
          </a:p>
          <a:p>
            <a:pPr algn="just" hangingPunct="0"/>
            <a:r>
              <a:rPr lang="de-DE" i="1" dirty="0" err="1" smtClean="0"/>
              <a:t>Ferula</a:t>
            </a:r>
            <a:r>
              <a:rPr lang="de-DE" i="1" dirty="0" smtClean="0"/>
              <a:t> </a:t>
            </a:r>
            <a:r>
              <a:rPr lang="de-DE" i="1" dirty="0" err="1" smtClean="0"/>
              <a:t>halophila</a:t>
            </a:r>
            <a:r>
              <a:rPr lang="de-DE" dirty="0" smtClean="0"/>
              <a:t> </a:t>
            </a:r>
            <a:r>
              <a:rPr lang="de-DE" dirty="0" err="1" smtClean="0"/>
              <a:t>Peşmen</a:t>
            </a:r>
            <a:r>
              <a:rPr lang="de-DE" dirty="0" smtClean="0"/>
              <a:t>, c.900 m., </a:t>
            </a:r>
            <a:r>
              <a:rPr lang="de-DE" dirty="0" err="1" smtClean="0"/>
              <a:t>endemik</a:t>
            </a:r>
            <a:r>
              <a:rPr lang="de-DE" dirty="0" smtClean="0"/>
              <a:t>, Iran-Turan </a:t>
            </a:r>
            <a:r>
              <a:rPr lang="de-DE" dirty="0" err="1" smtClean="0"/>
              <a:t>elementi</a:t>
            </a:r>
            <a:endParaRPr lang="tr-TR" dirty="0" smtClean="0"/>
          </a:p>
          <a:p>
            <a:pPr algn="just" hangingPunct="0"/>
            <a:r>
              <a:rPr lang="de-DE" i="1" dirty="0" err="1" smtClean="0"/>
              <a:t>Acantholimon</a:t>
            </a:r>
            <a:r>
              <a:rPr lang="de-DE" i="1" dirty="0" smtClean="0"/>
              <a:t> </a:t>
            </a:r>
            <a:r>
              <a:rPr lang="de-DE" i="1" dirty="0" err="1" smtClean="0"/>
              <a:t>halophilum</a:t>
            </a:r>
            <a:r>
              <a:rPr lang="de-DE" dirty="0" smtClean="0"/>
              <a:t> </a:t>
            </a:r>
            <a:r>
              <a:rPr lang="de-DE" dirty="0" err="1" smtClean="0"/>
              <a:t>Bokhari</a:t>
            </a:r>
            <a:r>
              <a:rPr lang="de-DE" dirty="0" smtClean="0"/>
              <a:t>, 900-1100 m., </a:t>
            </a:r>
            <a:r>
              <a:rPr lang="de-DE" dirty="0" err="1" smtClean="0"/>
              <a:t>endemik</a:t>
            </a:r>
            <a:r>
              <a:rPr lang="de-DE" dirty="0" smtClean="0"/>
              <a:t>, Iran-Turan </a:t>
            </a:r>
            <a:r>
              <a:rPr lang="de-DE" dirty="0" err="1" smtClean="0"/>
              <a:t>elementi</a:t>
            </a:r>
            <a:endParaRPr lang="tr-TR" dirty="0" smtClean="0"/>
          </a:p>
          <a:p>
            <a:pPr algn="just" hangingPunct="0"/>
            <a:r>
              <a:rPr lang="en-US" i="1" dirty="0" err="1" smtClean="0"/>
              <a:t>Thesium</a:t>
            </a:r>
            <a:r>
              <a:rPr lang="en-US" i="1" dirty="0" smtClean="0"/>
              <a:t> </a:t>
            </a:r>
            <a:r>
              <a:rPr lang="en-US" i="1" dirty="0" err="1" smtClean="0"/>
              <a:t>compressum</a:t>
            </a:r>
            <a:r>
              <a:rPr lang="en-US" dirty="0" smtClean="0"/>
              <a:t> </a:t>
            </a:r>
            <a:r>
              <a:rPr lang="en-US" dirty="0" err="1" smtClean="0"/>
              <a:t>Boiss</a:t>
            </a:r>
            <a:r>
              <a:rPr lang="en-US" dirty="0" smtClean="0"/>
              <a:t>. &amp; </a:t>
            </a:r>
            <a:r>
              <a:rPr lang="en-US" dirty="0" err="1" smtClean="0"/>
              <a:t>Heldr</a:t>
            </a:r>
            <a:r>
              <a:rPr lang="en-US" dirty="0" smtClean="0"/>
              <a:t>., 1000-1100 m., Iran-</a:t>
            </a:r>
            <a:r>
              <a:rPr lang="en-US" dirty="0" err="1" smtClean="0"/>
              <a:t>Turan</a:t>
            </a:r>
            <a:r>
              <a:rPr lang="en-US" dirty="0" smtClean="0"/>
              <a:t> </a:t>
            </a:r>
            <a:r>
              <a:rPr lang="en-US" dirty="0" err="1" smtClean="0"/>
              <a:t>elementi</a:t>
            </a:r>
            <a:endParaRPr lang="tr-TR" dirty="0" smtClean="0"/>
          </a:p>
          <a:p>
            <a:pPr algn="just" hangingPunct="0"/>
            <a:r>
              <a:rPr lang="fr-FR" i="1" dirty="0" smtClean="0"/>
              <a:t>Allium </a:t>
            </a:r>
            <a:r>
              <a:rPr lang="fr-FR" i="1" dirty="0" err="1" smtClean="0"/>
              <a:t>scabriflorum</a:t>
            </a:r>
            <a:r>
              <a:rPr lang="fr-FR" dirty="0" smtClean="0"/>
              <a:t> </a:t>
            </a:r>
            <a:r>
              <a:rPr lang="fr-FR" dirty="0" err="1" smtClean="0"/>
              <a:t>Boiss</a:t>
            </a:r>
            <a:r>
              <a:rPr lang="fr-FR" dirty="0" smtClean="0"/>
              <a:t>., 700-1700 m., </a:t>
            </a:r>
            <a:r>
              <a:rPr lang="fr-FR" dirty="0" err="1" smtClean="0"/>
              <a:t>endemik</a:t>
            </a:r>
            <a:r>
              <a:rPr lang="fr-FR" dirty="0" smtClean="0"/>
              <a:t>, Iran-</a:t>
            </a:r>
            <a:r>
              <a:rPr lang="fr-FR" dirty="0" err="1" smtClean="0"/>
              <a:t>Turan</a:t>
            </a:r>
            <a:r>
              <a:rPr lang="fr-FR" dirty="0" smtClean="0"/>
              <a:t> </a:t>
            </a:r>
            <a:r>
              <a:rPr lang="fr-FR" dirty="0" err="1" smtClean="0"/>
              <a:t>elementi</a:t>
            </a:r>
            <a:endParaRPr lang="tr-TR" dirty="0" smtClean="0"/>
          </a:p>
          <a:p>
            <a:pPr algn="just" hangingPunct="0"/>
            <a:r>
              <a:rPr lang="fr-FR" i="1" dirty="0" err="1" smtClean="0"/>
              <a:t>Leymus</a:t>
            </a:r>
            <a:r>
              <a:rPr lang="fr-FR" i="1" dirty="0" smtClean="0"/>
              <a:t> </a:t>
            </a:r>
            <a:r>
              <a:rPr lang="fr-FR" i="1" dirty="0" err="1" smtClean="0"/>
              <a:t>cappadocicus</a:t>
            </a:r>
            <a:r>
              <a:rPr lang="fr-FR" dirty="0" smtClean="0"/>
              <a:t> (</a:t>
            </a:r>
            <a:r>
              <a:rPr lang="fr-FR" dirty="0" err="1" smtClean="0"/>
              <a:t>Boiss</a:t>
            </a:r>
            <a:r>
              <a:rPr lang="fr-FR" dirty="0" smtClean="0"/>
              <a:t>. </a:t>
            </a:r>
            <a:r>
              <a:rPr lang="de-DE" dirty="0" smtClean="0"/>
              <a:t>&amp; </a:t>
            </a:r>
            <a:r>
              <a:rPr lang="de-DE" dirty="0" err="1" smtClean="0"/>
              <a:t>Bal</a:t>
            </a:r>
            <a:r>
              <a:rPr lang="de-DE" dirty="0" smtClean="0"/>
              <a:t>.) </a:t>
            </a:r>
            <a:r>
              <a:rPr lang="de-DE" dirty="0" err="1" smtClean="0"/>
              <a:t>Melderis</a:t>
            </a:r>
            <a:r>
              <a:rPr lang="de-DE" dirty="0" smtClean="0"/>
              <a:t>, 900-1100 m., Iran-Turan </a:t>
            </a:r>
            <a:r>
              <a:rPr lang="de-DE" dirty="0" err="1" smtClean="0"/>
              <a:t>elementi</a:t>
            </a:r>
            <a:endParaRPr lang="tr-TR" dirty="0" smtClean="0"/>
          </a:p>
        </p:txBody>
      </p:sp>
    </p:spTree>
    <p:extLst>
      <p:ext uri="{BB962C8B-B14F-4D97-AF65-F5344CB8AC3E}">
        <p14:creationId xmlns:p14="http://schemas.microsoft.com/office/powerpoint/2010/main" val="350403509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75520" y="404664"/>
            <a:ext cx="8712968" cy="6453336"/>
          </a:xfrm>
        </p:spPr>
        <p:txBody>
          <a:bodyPr numCol="3">
            <a:normAutofit fontScale="40000" lnSpcReduction="20000"/>
          </a:bodyPr>
          <a:lstStyle/>
          <a:p>
            <a:pPr algn="ctr" hangingPunct="0">
              <a:buNone/>
            </a:pPr>
            <a:r>
              <a:rPr lang="de-DE" sz="2900" b="1" dirty="0">
                <a:solidFill>
                  <a:srgbClr val="7030A0"/>
                </a:solidFill>
              </a:rPr>
              <a:t>2.2.2.4.</a:t>
            </a:r>
            <a:r>
              <a:rPr lang="tr-TR" sz="2900" b="1" dirty="0">
                <a:solidFill>
                  <a:srgbClr val="7030A0"/>
                </a:solidFill>
              </a:rPr>
              <a:t> </a:t>
            </a:r>
            <a:r>
              <a:rPr lang="de-DE" sz="2900" b="1" dirty="0">
                <a:solidFill>
                  <a:srgbClr val="7030A0"/>
                </a:solidFill>
              </a:rPr>
              <a:t>Her </a:t>
            </a:r>
            <a:r>
              <a:rPr lang="de-DE" sz="2900" b="1" dirty="0" err="1">
                <a:solidFill>
                  <a:srgbClr val="7030A0"/>
                </a:solidFill>
              </a:rPr>
              <a:t>türlü</a:t>
            </a:r>
            <a:r>
              <a:rPr lang="de-DE" sz="2900" b="1" dirty="0">
                <a:solidFill>
                  <a:srgbClr val="7030A0"/>
                </a:solidFill>
              </a:rPr>
              <a:t> </a:t>
            </a:r>
            <a:r>
              <a:rPr lang="de-DE" sz="2900" b="1" dirty="0" err="1">
                <a:solidFill>
                  <a:srgbClr val="7030A0"/>
                </a:solidFill>
              </a:rPr>
              <a:t>step</a:t>
            </a:r>
            <a:r>
              <a:rPr lang="de-DE" sz="2900" b="1" dirty="0">
                <a:solidFill>
                  <a:srgbClr val="7030A0"/>
                </a:solidFill>
              </a:rPr>
              <a:t> </a:t>
            </a:r>
            <a:r>
              <a:rPr lang="de-DE" sz="2900" b="1" dirty="0" err="1">
                <a:solidFill>
                  <a:srgbClr val="7030A0"/>
                </a:solidFill>
              </a:rPr>
              <a:t>habitatlarında</a:t>
            </a:r>
            <a:r>
              <a:rPr lang="de-DE" sz="2900" b="1" dirty="0">
                <a:solidFill>
                  <a:srgbClr val="7030A0"/>
                </a:solidFill>
              </a:rPr>
              <a:t> </a:t>
            </a:r>
            <a:r>
              <a:rPr lang="de-DE" sz="2900" b="1" dirty="0" err="1">
                <a:solidFill>
                  <a:srgbClr val="7030A0"/>
                </a:solidFill>
              </a:rPr>
              <a:t>bulunan</a:t>
            </a:r>
            <a:r>
              <a:rPr lang="de-DE" sz="2900" b="1" dirty="0">
                <a:solidFill>
                  <a:srgbClr val="7030A0"/>
                </a:solidFill>
              </a:rPr>
              <a:t> </a:t>
            </a:r>
            <a:r>
              <a:rPr lang="de-DE" sz="2900" b="1" dirty="0" err="1">
                <a:solidFill>
                  <a:srgbClr val="7030A0"/>
                </a:solidFill>
              </a:rPr>
              <a:t>karakteristik</a:t>
            </a:r>
            <a:r>
              <a:rPr lang="de-DE" sz="2900" b="1" dirty="0">
                <a:solidFill>
                  <a:srgbClr val="7030A0"/>
                </a:solidFill>
              </a:rPr>
              <a:t> </a:t>
            </a:r>
            <a:r>
              <a:rPr lang="de-DE" sz="2900" b="1" dirty="0" err="1">
                <a:solidFill>
                  <a:srgbClr val="7030A0"/>
                </a:solidFill>
              </a:rPr>
              <a:t>bitkiler</a:t>
            </a:r>
            <a:endParaRPr lang="tr-TR" sz="2900" b="1" dirty="0">
              <a:solidFill>
                <a:srgbClr val="7030A0"/>
              </a:solidFill>
            </a:endParaRPr>
          </a:p>
          <a:p>
            <a:pPr hangingPunct="0"/>
            <a:endParaRPr lang="tr-TR" dirty="0" smtClean="0"/>
          </a:p>
          <a:p>
            <a:pPr hangingPunct="0"/>
            <a:r>
              <a:rPr lang="en-US" i="1" dirty="0" err="1" smtClean="0"/>
              <a:t>Ceratocephalus</a:t>
            </a:r>
            <a:r>
              <a:rPr lang="en-US" i="1" dirty="0" smtClean="0"/>
              <a:t> </a:t>
            </a:r>
            <a:r>
              <a:rPr lang="en-US" i="1" dirty="0" err="1" smtClean="0"/>
              <a:t>falcatus</a:t>
            </a:r>
            <a:r>
              <a:rPr lang="en-US" dirty="0" smtClean="0"/>
              <a:t> (L.) Pers., 0-1800 m.</a:t>
            </a:r>
            <a:endParaRPr lang="tr-TR" dirty="0" smtClean="0"/>
          </a:p>
          <a:p>
            <a:pPr hangingPunct="0"/>
            <a:r>
              <a:rPr lang="en-US" i="1" dirty="0" smtClean="0"/>
              <a:t>Alyssum </a:t>
            </a:r>
            <a:r>
              <a:rPr lang="en-US" i="1" dirty="0" err="1" smtClean="0"/>
              <a:t>linifolium</a:t>
            </a:r>
            <a:r>
              <a:rPr lang="en-US" dirty="0" smtClean="0"/>
              <a:t> </a:t>
            </a:r>
            <a:r>
              <a:rPr lang="en-US" dirty="0" err="1" smtClean="0"/>
              <a:t>Steph</a:t>
            </a:r>
            <a:r>
              <a:rPr lang="en-US" dirty="0" smtClean="0"/>
              <a:t>. </a:t>
            </a:r>
            <a:r>
              <a:rPr lang="de-DE" dirty="0" smtClean="0"/>
              <a:t>Ex </a:t>
            </a:r>
            <a:r>
              <a:rPr lang="de-DE" dirty="0" err="1" smtClean="0"/>
              <a:t>Willd</a:t>
            </a:r>
            <a:r>
              <a:rPr lang="de-DE" dirty="0" smtClean="0"/>
              <a:t>. </a:t>
            </a:r>
            <a:r>
              <a:rPr lang="de-DE" dirty="0" err="1" smtClean="0"/>
              <a:t>var</a:t>
            </a:r>
            <a:r>
              <a:rPr lang="de-DE" dirty="0" smtClean="0"/>
              <a:t>. </a:t>
            </a:r>
            <a:r>
              <a:rPr lang="de-DE" i="1" dirty="0" err="1" smtClean="0"/>
              <a:t>linifolium</a:t>
            </a:r>
            <a:r>
              <a:rPr lang="de-DE" i="1" dirty="0" smtClean="0"/>
              <a:t>,</a:t>
            </a:r>
            <a:r>
              <a:rPr lang="de-DE" dirty="0" smtClean="0"/>
              <a:t> 100-2700 m.</a:t>
            </a:r>
            <a:endParaRPr lang="tr-TR" dirty="0" smtClean="0"/>
          </a:p>
          <a:p>
            <a:pPr hangingPunct="0"/>
            <a:r>
              <a:rPr lang="de-DE" i="1" dirty="0" err="1" smtClean="0"/>
              <a:t>Alyssum</a:t>
            </a:r>
            <a:r>
              <a:rPr lang="de-DE" i="1" dirty="0" smtClean="0"/>
              <a:t> </a:t>
            </a:r>
            <a:r>
              <a:rPr lang="de-DE" i="1" dirty="0" err="1" smtClean="0"/>
              <a:t>desertorum</a:t>
            </a:r>
            <a:r>
              <a:rPr lang="de-DE" dirty="0" smtClean="0"/>
              <a:t> Stapf. </a:t>
            </a:r>
            <a:r>
              <a:rPr lang="de-DE" dirty="0" err="1" smtClean="0"/>
              <a:t>var</a:t>
            </a:r>
            <a:r>
              <a:rPr lang="de-DE" dirty="0" smtClean="0"/>
              <a:t>. </a:t>
            </a:r>
            <a:r>
              <a:rPr lang="de-DE" i="1" dirty="0" err="1" smtClean="0"/>
              <a:t>desertorum</a:t>
            </a:r>
            <a:r>
              <a:rPr lang="de-DE" dirty="0" smtClean="0"/>
              <a:t>, 0-2000 m.</a:t>
            </a:r>
            <a:endParaRPr lang="tr-TR" dirty="0" smtClean="0"/>
          </a:p>
          <a:p>
            <a:pPr hangingPunct="0"/>
            <a:r>
              <a:rPr lang="de-DE" i="1" dirty="0" err="1" smtClean="0"/>
              <a:t>Alyssum</a:t>
            </a:r>
            <a:r>
              <a:rPr lang="de-DE" i="1" dirty="0" smtClean="0"/>
              <a:t> </a:t>
            </a:r>
            <a:r>
              <a:rPr lang="de-DE" i="1" dirty="0" err="1" smtClean="0"/>
              <a:t>minutum</a:t>
            </a:r>
            <a:r>
              <a:rPr lang="de-DE" dirty="0" smtClean="0"/>
              <a:t> Schlecht. Ex DC., 800-2300 m.</a:t>
            </a:r>
            <a:endParaRPr lang="tr-TR" dirty="0" smtClean="0"/>
          </a:p>
          <a:p>
            <a:pPr hangingPunct="0"/>
            <a:r>
              <a:rPr lang="de-DE" i="1" dirty="0" err="1" smtClean="0"/>
              <a:t>Alyssum</a:t>
            </a:r>
            <a:r>
              <a:rPr lang="de-DE" i="1" dirty="0" smtClean="0"/>
              <a:t> </a:t>
            </a:r>
            <a:r>
              <a:rPr lang="de-DE" i="1" dirty="0" err="1" smtClean="0"/>
              <a:t>szowitsianum</a:t>
            </a:r>
            <a:r>
              <a:rPr lang="de-DE" dirty="0" smtClean="0"/>
              <a:t> Fisch. &amp; Mey., 200-2800 m.</a:t>
            </a:r>
            <a:endParaRPr lang="tr-TR" dirty="0" smtClean="0"/>
          </a:p>
          <a:p>
            <a:pPr hangingPunct="0"/>
            <a:r>
              <a:rPr lang="de-DE" i="1" dirty="0" err="1" smtClean="0"/>
              <a:t>Erysimum</a:t>
            </a:r>
            <a:r>
              <a:rPr lang="de-DE" i="1" dirty="0" smtClean="0"/>
              <a:t> </a:t>
            </a:r>
            <a:r>
              <a:rPr lang="de-DE" i="1" dirty="0" err="1" smtClean="0"/>
              <a:t>cuspidatum</a:t>
            </a:r>
            <a:r>
              <a:rPr lang="de-DE" i="1" dirty="0" smtClean="0"/>
              <a:t> </a:t>
            </a:r>
            <a:r>
              <a:rPr lang="de-DE" dirty="0" smtClean="0"/>
              <a:t>(</a:t>
            </a:r>
            <a:r>
              <a:rPr lang="de-DE" dirty="0" err="1" smtClean="0"/>
              <a:t>Bieb</a:t>
            </a:r>
            <a:r>
              <a:rPr lang="de-DE" dirty="0" smtClean="0"/>
              <a:t>.) DC., 0-2300 m.</a:t>
            </a:r>
            <a:endParaRPr lang="tr-TR" dirty="0" smtClean="0"/>
          </a:p>
          <a:p>
            <a:pPr hangingPunct="0"/>
            <a:r>
              <a:rPr lang="de-DE" i="1" dirty="0" err="1" smtClean="0"/>
              <a:t>Erysimum</a:t>
            </a:r>
            <a:r>
              <a:rPr lang="de-DE" i="1" dirty="0" smtClean="0"/>
              <a:t> </a:t>
            </a:r>
            <a:r>
              <a:rPr lang="de-DE" i="1" dirty="0" err="1" smtClean="0"/>
              <a:t>crassipes</a:t>
            </a:r>
            <a:r>
              <a:rPr lang="de-DE" dirty="0" smtClean="0"/>
              <a:t> Fisch. </a:t>
            </a:r>
            <a:r>
              <a:rPr lang="en-US" dirty="0" smtClean="0"/>
              <a:t>&amp; </a:t>
            </a:r>
            <a:r>
              <a:rPr lang="en-US" dirty="0" err="1" smtClean="0"/>
              <a:t>Mey</a:t>
            </a:r>
            <a:r>
              <a:rPr lang="en-US" dirty="0" smtClean="0"/>
              <a:t>., 0-2100 m.</a:t>
            </a:r>
            <a:endParaRPr lang="tr-TR" dirty="0" smtClean="0"/>
          </a:p>
          <a:p>
            <a:pPr hangingPunct="0"/>
            <a:r>
              <a:rPr lang="en-US" i="1" dirty="0" err="1" smtClean="0"/>
              <a:t>Helianthemum</a:t>
            </a:r>
            <a:r>
              <a:rPr lang="en-US" i="1" dirty="0" smtClean="0"/>
              <a:t> </a:t>
            </a:r>
            <a:r>
              <a:rPr lang="en-US" i="1" dirty="0" err="1" smtClean="0"/>
              <a:t>nummularium</a:t>
            </a:r>
            <a:r>
              <a:rPr lang="en-US" dirty="0" smtClean="0"/>
              <a:t> (L.) Miller subsp. </a:t>
            </a:r>
            <a:r>
              <a:rPr lang="en-US" i="1" dirty="0" err="1" smtClean="0"/>
              <a:t>nummularium</a:t>
            </a:r>
            <a:r>
              <a:rPr lang="en-US" dirty="0" smtClean="0"/>
              <a:t>, 1000-2100 m.</a:t>
            </a:r>
            <a:endParaRPr lang="tr-TR" dirty="0" smtClean="0"/>
          </a:p>
          <a:p>
            <a:pPr hangingPunct="0"/>
            <a:r>
              <a:rPr lang="en-US" i="1" dirty="0" err="1" smtClean="0"/>
              <a:t>Helianthemum</a:t>
            </a:r>
            <a:r>
              <a:rPr lang="en-US" i="1" dirty="0" smtClean="0"/>
              <a:t> </a:t>
            </a:r>
            <a:r>
              <a:rPr lang="en-US" i="1" dirty="0" err="1" smtClean="0"/>
              <a:t>canum</a:t>
            </a:r>
            <a:r>
              <a:rPr lang="en-US" dirty="0" smtClean="0"/>
              <a:t> (L.) </a:t>
            </a:r>
            <a:r>
              <a:rPr lang="de-DE" dirty="0" err="1" smtClean="0"/>
              <a:t>Baumg</a:t>
            </a:r>
            <a:r>
              <a:rPr lang="de-DE" dirty="0" smtClean="0"/>
              <a:t>., 800-2500 m.</a:t>
            </a:r>
            <a:endParaRPr lang="tr-TR" dirty="0" smtClean="0"/>
          </a:p>
          <a:p>
            <a:pPr hangingPunct="0"/>
            <a:r>
              <a:rPr lang="de-DE" i="1" dirty="0" err="1" smtClean="0"/>
              <a:t>Fumana</a:t>
            </a:r>
            <a:r>
              <a:rPr lang="de-DE" i="1" dirty="0" smtClean="0"/>
              <a:t> </a:t>
            </a:r>
            <a:r>
              <a:rPr lang="de-DE" i="1" dirty="0" err="1" smtClean="0"/>
              <a:t>procumbens</a:t>
            </a:r>
            <a:r>
              <a:rPr lang="de-DE" dirty="0" smtClean="0"/>
              <a:t> (Dun.) </a:t>
            </a:r>
            <a:r>
              <a:rPr lang="de-DE" dirty="0" err="1" smtClean="0"/>
              <a:t>Gren</a:t>
            </a:r>
            <a:r>
              <a:rPr lang="de-DE" dirty="0" smtClean="0"/>
              <a:t>. </a:t>
            </a:r>
            <a:r>
              <a:rPr lang="fr-FR" dirty="0" smtClean="0"/>
              <a:t>&amp; </a:t>
            </a:r>
            <a:r>
              <a:rPr lang="fr-FR" dirty="0" err="1" smtClean="0"/>
              <a:t>Godr</a:t>
            </a:r>
            <a:r>
              <a:rPr lang="fr-FR" dirty="0" smtClean="0"/>
              <a:t>., 600-1700 m.</a:t>
            </a:r>
            <a:endParaRPr lang="tr-TR" dirty="0" smtClean="0"/>
          </a:p>
          <a:p>
            <a:pPr hangingPunct="0"/>
            <a:r>
              <a:rPr lang="fr-FR" i="1" dirty="0" smtClean="0"/>
              <a:t>Polygala </a:t>
            </a:r>
            <a:r>
              <a:rPr lang="fr-FR" i="1" dirty="0" err="1" smtClean="0"/>
              <a:t>pruinosa</a:t>
            </a:r>
            <a:r>
              <a:rPr lang="fr-FR" dirty="0" smtClean="0"/>
              <a:t> </a:t>
            </a:r>
            <a:r>
              <a:rPr lang="fr-FR" dirty="0" err="1" smtClean="0"/>
              <a:t>Boiss</a:t>
            </a:r>
            <a:r>
              <a:rPr lang="fr-FR" dirty="0" smtClean="0"/>
              <a:t>. </a:t>
            </a:r>
            <a:r>
              <a:rPr lang="fr-FR" dirty="0" err="1" smtClean="0"/>
              <a:t>subsp</a:t>
            </a:r>
            <a:r>
              <a:rPr lang="fr-FR" dirty="0" smtClean="0"/>
              <a:t>. </a:t>
            </a:r>
            <a:r>
              <a:rPr lang="fr-FR" i="1" dirty="0" err="1" smtClean="0"/>
              <a:t>pruinosa</a:t>
            </a:r>
            <a:r>
              <a:rPr lang="fr-FR" dirty="0" smtClean="0"/>
              <a:t>, 0-2000 m.</a:t>
            </a:r>
            <a:endParaRPr lang="tr-TR" dirty="0" smtClean="0"/>
          </a:p>
          <a:p>
            <a:pPr hangingPunct="0"/>
            <a:r>
              <a:rPr lang="fr-FR" i="1" dirty="0" smtClean="0"/>
              <a:t>Polygala </a:t>
            </a:r>
            <a:r>
              <a:rPr lang="fr-FR" i="1" dirty="0" err="1" smtClean="0"/>
              <a:t>anatolica</a:t>
            </a:r>
            <a:r>
              <a:rPr lang="fr-FR" dirty="0" smtClean="0"/>
              <a:t> </a:t>
            </a:r>
            <a:r>
              <a:rPr lang="fr-FR" dirty="0" err="1" smtClean="0"/>
              <a:t>Boiss</a:t>
            </a:r>
            <a:r>
              <a:rPr lang="fr-FR" dirty="0" smtClean="0"/>
              <a:t>. &amp; </a:t>
            </a:r>
            <a:r>
              <a:rPr lang="fr-FR" dirty="0" err="1" smtClean="0"/>
              <a:t>Hledr</a:t>
            </a:r>
            <a:r>
              <a:rPr lang="fr-FR" dirty="0" smtClean="0"/>
              <a:t>., 30-2500 m.</a:t>
            </a:r>
            <a:endParaRPr lang="tr-TR" dirty="0" smtClean="0"/>
          </a:p>
          <a:p>
            <a:pPr hangingPunct="0"/>
            <a:r>
              <a:rPr lang="fr-FR" i="1" dirty="0" err="1" smtClean="0"/>
              <a:t>Arenaria</a:t>
            </a:r>
            <a:r>
              <a:rPr lang="fr-FR" i="1" dirty="0" smtClean="0"/>
              <a:t> </a:t>
            </a:r>
            <a:r>
              <a:rPr lang="fr-FR" i="1" dirty="0" err="1" smtClean="0"/>
              <a:t>serpyllifolia</a:t>
            </a:r>
            <a:r>
              <a:rPr lang="fr-FR" dirty="0" smtClean="0"/>
              <a:t> L., 30-2500 m.</a:t>
            </a:r>
            <a:endParaRPr lang="tr-TR" dirty="0" smtClean="0"/>
          </a:p>
          <a:p>
            <a:pPr hangingPunct="0"/>
            <a:r>
              <a:rPr lang="fr-FR" i="1" dirty="0" err="1" smtClean="0"/>
              <a:t>Arenaria</a:t>
            </a:r>
            <a:r>
              <a:rPr lang="fr-FR" i="1" dirty="0" smtClean="0"/>
              <a:t> </a:t>
            </a:r>
            <a:r>
              <a:rPr lang="fr-FR" i="1" dirty="0" err="1" smtClean="0"/>
              <a:t>ledebouriana</a:t>
            </a:r>
            <a:r>
              <a:rPr lang="fr-FR" dirty="0" smtClean="0"/>
              <a:t> </a:t>
            </a:r>
            <a:r>
              <a:rPr lang="fr-FR" dirty="0" err="1" smtClean="0"/>
              <a:t>Fenzl</a:t>
            </a:r>
            <a:r>
              <a:rPr lang="fr-FR" dirty="0" smtClean="0"/>
              <a:t>. var. </a:t>
            </a:r>
            <a:r>
              <a:rPr lang="fr-FR" i="1" dirty="0" err="1" smtClean="0"/>
              <a:t>ledebouriana</a:t>
            </a:r>
            <a:r>
              <a:rPr lang="fr-FR" dirty="0" smtClean="0"/>
              <a:t>, 1000-2700 m., </a:t>
            </a:r>
            <a:r>
              <a:rPr lang="fr-FR" dirty="0" err="1" smtClean="0"/>
              <a:t>endemik</a:t>
            </a:r>
            <a:endParaRPr lang="tr-TR"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r>
              <a:rPr lang="fr-FR" i="1" dirty="0" err="1" smtClean="0"/>
              <a:t>Dianthus</a:t>
            </a:r>
            <a:r>
              <a:rPr lang="fr-FR" dirty="0" smtClean="0"/>
              <a:t> </a:t>
            </a:r>
            <a:r>
              <a:rPr lang="fr-FR" i="1" dirty="0" err="1" smtClean="0"/>
              <a:t>zonatus</a:t>
            </a:r>
            <a:r>
              <a:rPr lang="fr-FR" dirty="0" smtClean="0"/>
              <a:t> </a:t>
            </a:r>
            <a:r>
              <a:rPr lang="fr-FR" dirty="0" err="1" smtClean="0"/>
              <a:t>Fenzl</a:t>
            </a:r>
            <a:r>
              <a:rPr lang="fr-FR" dirty="0" smtClean="0"/>
              <a:t>. var. </a:t>
            </a:r>
            <a:r>
              <a:rPr lang="fr-FR" i="1" dirty="0" err="1" smtClean="0"/>
              <a:t>zonatus</a:t>
            </a:r>
            <a:r>
              <a:rPr lang="fr-FR" dirty="0" smtClean="0"/>
              <a:t>, 700-2600 m.</a:t>
            </a:r>
            <a:endParaRPr lang="tr-TR" dirty="0" smtClean="0"/>
          </a:p>
          <a:p>
            <a:pPr hangingPunct="0"/>
            <a:r>
              <a:rPr lang="en-US" i="1" dirty="0" err="1" smtClean="0"/>
              <a:t>Velezia</a:t>
            </a:r>
            <a:r>
              <a:rPr lang="en-US" i="1" dirty="0" smtClean="0"/>
              <a:t> </a:t>
            </a:r>
            <a:r>
              <a:rPr lang="en-US" i="1" dirty="0" err="1" smtClean="0"/>
              <a:t>rigida</a:t>
            </a:r>
            <a:r>
              <a:rPr lang="en-US" dirty="0" smtClean="0"/>
              <a:t> L., 0-2000 m.</a:t>
            </a:r>
            <a:endParaRPr lang="tr-TR" dirty="0" smtClean="0"/>
          </a:p>
          <a:p>
            <a:pPr hangingPunct="0"/>
            <a:r>
              <a:rPr lang="en-US" i="1" dirty="0" err="1" smtClean="0"/>
              <a:t>Linum</a:t>
            </a:r>
            <a:r>
              <a:rPr lang="en-US" i="1" dirty="0" smtClean="0"/>
              <a:t> </a:t>
            </a:r>
            <a:r>
              <a:rPr lang="en-US" i="1" dirty="0" err="1" smtClean="0"/>
              <a:t>tenuifolium</a:t>
            </a:r>
            <a:r>
              <a:rPr lang="en-US" dirty="0" smtClean="0"/>
              <a:t> L., 200-2500 m.</a:t>
            </a:r>
            <a:endParaRPr lang="tr-TR" dirty="0" smtClean="0"/>
          </a:p>
          <a:p>
            <a:pPr hangingPunct="0"/>
            <a:r>
              <a:rPr lang="en-US" i="1" dirty="0" err="1" smtClean="0"/>
              <a:t>Scabiosa</a:t>
            </a:r>
            <a:r>
              <a:rPr lang="en-US" i="1" dirty="0" smtClean="0"/>
              <a:t> </a:t>
            </a:r>
            <a:r>
              <a:rPr lang="en-US" i="1" dirty="0" err="1" smtClean="0"/>
              <a:t>argentea</a:t>
            </a:r>
            <a:r>
              <a:rPr lang="en-US" dirty="0" smtClean="0"/>
              <a:t> L., 0-2500 m.</a:t>
            </a:r>
            <a:endParaRPr lang="tr-TR" dirty="0" smtClean="0"/>
          </a:p>
          <a:p>
            <a:pPr hangingPunct="0"/>
            <a:r>
              <a:rPr lang="en-US" i="1" dirty="0" err="1" smtClean="0"/>
              <a:t>Logfia</a:t>
            </a:r>
            <a:r>
              <a:rPr lang="en-US" i="1" dirty="0" smtClean="0"/>
              <a:t> </a:t>
            </a:r>
            <a:r>
              <a:rPr lang="en-US" i="1" dirty="0" err="1" smtClean="0"/>
              <a:t>arvensis</a:t>
            </a:r>
            <a:r>
              <a:rPr lang="en-US" dirty="0" smtClean="0"/>
              <a:t> (L.) </a:t>
            </a:r>
            <a:r>
              <a:rPr lang="en-US" dirty="0" err="1" smtClean="0"/>
              <a:t>Holub</a:t>
            </a:r>
            <a:r>
              <a:rPr lang="en-US" dirty="0" smtClean="0"/>
              <a:t>., 0-3000 m.</a:t>
            </a:r>
            <a:endParaRPr lang="tr-TR" dirty="0" smtClean="0"/>
          </a:p>
          <a:p>
            <a:pPr hangingPunct="0"/>
            <a:r>
              <a:rPr lang="fr-FR" i="1" dirty="0" err="1" smtClean="0"/>
              <a:t>Anthemis</a:t>
            </a:r>
            <a:r>
              <a:rPr lang="fr-FR" i="1" dirty="0" smtClean="0"/>
              <a:t> </a:t>
            </a:r>
            <a:r>
              <a:rPr lang="fr-FR" i="1" dirty="0" err="1" smtClean="0"/>
              <a:t>tinctoria</a:t>
            </a:r>
            <a:r>
              <a:rPr lang="fr-FR" dirty="0" smtClean="0"/>
              <a:t> L. var</a:t>
            </a:r>
            <a:r>
              <a:rPr lang="fr-FR" i="1" dirty="0" smtClean="0"/>
              <a:t>. </a:t>
            </a:r>
            <a:r>
              <a:rPr lang="fr-FR" i="1" dirty="0" err="1" smtClean="0"/>
              <a:t>pallida</a:t>
            </a:r>
            <a:r>
              <a:rPr lang="fr-FR" dirty="0" smtClean="0"/>
              <a:t> DC.</a:t>
            </a:r>
            <a:endParaRPr lang="tr-TR" dirty="0" smtClean="0"/>
          </a:p>
          <a:p>
            <a:pPr hangingPunct="0"/>
            <a:r>
              <a:rPr lang="fr-FR" i="1" dirty="0" err="1" smtClean="0"/>
              <a:t>Centaurea</a:t>
            </a:r>
            <a:r>
              <a:rPr lang="fr-FR" i="1" dirty="0" smtClean="0"/>
              <a:t> </a:t>
            </a:r>
            <a:r>
              <a:rPr lang="fr-FR" i="1" dirty="0" err="1" smtClean="0"/>
              <a:t>pichleri</a:t>
            </a:r>
            <a:r>
              <a:rPr lang="fr-FR" dirty="0" smtClean="0"/>
              <a:t> </a:t>
            </a:r>
            <a:r>
              <a:rPr lang="fr-FR" dirty="0" err="1" smtClean="0"/>
              <a:t>Boiss</a:t>
            </a:r>
            <a:r>
              <a:rPr lang="fr-FR" dirty="0" smtClean="0"/>
              <a:t>. </a:t>
            </a:r>
            <a:r>
              <a:rPr lang="fr-FR" dirty="0" err="1" smtClean="0"/>
              <a:t>subsp</a:t>
            </a:r>
            <a:r>
              <a:rPr lang="fr-FR" dirty="0" smtClean="0"/>
              <a:t>. </a:t>
            </a:r>
            <a:r>
              <a:rPr lang="fr-FR" i="1" dirty="0" err="1" smtClean="0"/>
              <a:t>pichleri</a:t>
            </a:r>
            <a:r>
              <a:rPr lang="fr-FR" dirty="0" smtClean="0"/>
              <a:t>, 900-2440 m.</a:t>
            </a:r>
            <a:endParaRPr lang="tr-TR" dirty="0" smtClean="0"/>
          </a:p>
          <a:p>
            <a:pPr hangingPunct="0"/>
            <a:r>
              <a:rPr lang="fr-FR" i="1" dirty="0" err="1" smtClean="0"/>
              <a:t>Xeranthemum</a:t>
            </a:r>
            <a:r>
              <a:rPr lang="fr-FR" dirty="0" smtClean="0"/>
              <a:t> </a:t>
            </a:r>
            <a:r>
              <a:rPr lang="fr-FR" i="1" dirty="0" err="1" smtClean="0"/>
              <a:t>annuum</a:t>
            </a:r>
            <a:r>
              <a:rPr lang="fr-FR" dirty="0" smtClean="0"/>
              <a:t> L., 0-1950 m.</a:t>
            </a:r>
            <a:endParaRPr lang="tr-TR" dirty="0" smtClean="0"/>
          </a:p>
          <a:p>
            <a:pPr hangingPunct="0"/>
            <a:r>
              <a:rPr lang="fr-FR" i="1" dirty="0" err="1" smtClean="0"/>
              <a:t>Crepis</a:t>
            </a:r>
            <a:r>
              <a:rPr lang="fr-FR" i="1" dirty="0" smtClean="0"/>
              <a:t> </a:t>
            </a:r>
            <a:r>
              <a:rPr lang="fr-FR" i="1" dirty="0" err="1" smtClean="0"/>
              <a:t>sancta</a:t>
            </a:r>
            <a:r>
              <a:rPr lang="fr-FR" dirty="0" smtClean="0"/>
              <a:t> (L.) Babcock, 0-2450.</a:t>
            </a:r>
            <a:endParaRPr lang="tr-TR" dirty="0" smtClean="0"/>
          </a:p>
          <a:p>
            <a:pPr hangingPunct="0"/>
            <a:r>
              <a:rPr lang="fr-FR" i="1" dirty="0" err="1" smtClean="0"/>
              <a:t>Asyneuma</a:t>
            </a:r>
            <a:r>
              <a:rPr lang="fr-FR" i="1" dirty="0" smtClean="0"/>
              <a:t> </a:t>
            </a:r>
            <a:r>
              <a:rPr lang="fr-FR" i="1" dirty="0" err="1" smtClean="0"/>
              <a:t>limonifolium</a:t>
            </a:r>
            <a:r>
              <a:rPr lang="fr-FR" dirty="0" smtClean="0"/>
              <a:t> (L.) </a:t>
            </a:r>
            <a:r>
              <a:rPr lang="fr-FR" dirty="0" err="1" smtClean="0"/>
              <a:t>Janchen</a:t>
            </a:r>
            <a:r>
              <a:rPr lang="fr-FR" dirty="0" smtClean="0"/>
              <a:t> </a:t>
            </a:r>
            <a:r>
              <a:rPr lang="fr-FR" dirty="0" err="1" smtClean="0"/>
              <a:t>subsp</a:t>
            </a:r>
            <a:r>
              <a:rPr lang="fr-FR" dirty="0" smtClean="0"/>
              <a:t>. </a:t>
            </a:r>
            <a:r>
              <a:rPr lang="fr-FR" i="1" dirty="0" err="1" smtClean="0"/>
              <a:t>pestalozzae</a:t>
            </a:r>
            <a:r>
              <a:rPr lang="fr-FR" dirty="0" smtClean="0"/>
              <a:t> (</a:t>
            </a:r>
            <a:r>
              <a:rPr lang="fr-FR" dirty="0" err="1" smtClean="0"/>
              <a:t>Boiss</a:t>
            </a:r>
            <a:r>
              <a:rPr lang="fr-FR" dirty="0" smtClean="0"/>
              <a:t>.) </a:t>
            </a:r>
            <a:r>
              <a:rPr lang="fr-FR" dirty="0" err="1" smtClean="0"/>
              <a:t>Damboldt</a:t>
            </a:r>
            <a:r>
              <a:rPr lang="fr-FR" dirty="0" smtClean="0"/>
              <a:t>., 400-2400 m., </a:t>
            </a:r>
            <a:r>
              <a:rPr lang="fr-FR" dirty="0" err="1" smtClean="0"/>
              <a:t>endemik</a:t>
            </a:r>
            <a:r>
              <a:rPr lang="fr-FR" dirty="0" smtClean="0"/>
              <a:t>,</a:t>
            </a:r>
            <a:endParaRPr lang="tr-TR" dirty="0" smtClean="0"/>
          </a:p>
          <a:p>
            <a:pPr hangingPunct="0"/>
            <a:r>
              <a:rPr lang="fr-FR" i="1" dirty="0" smtClean="0"/>
              <a:t>Androsace maxima</a:t>
            </a:r>
            <a:r>
              <a:rPr lang="fr-FR" dirty="0" smtClean="0"/>
              <a:t> L., 300-1850 m.</a:t>
            </a:r>
            <a:endParaRPr lang="tr-TR" dirty="0" smtClean="0"/>
          </a:p>
          <a:p>
            <a:pPr hangingPunct="0"/>
            <a:r>
              <a:rPr lang="fr-FR" i="1" dirty="0" smtClean="0"/>
              <a:t>Convolvulus </a:t>
            </a:r>
            <a:r>
              <a:rPr lang="fr-FR" i="1" dirty="0" err="1" smtClean="0"/>
              <a:t>lineatus</a:t>
            </a:r>
            <a:r>
              <a:rPr lang="fr-FR" dirty="0" smtClean="0"/>
              <a:t> L., 800-2135 m.</a:t>
            </a:r>
            <a:endParaRPr lang="tr-TR" dirty="0" smtClean="0"/>
          </a:p>
          <a:p>
            <a:pPr hangingPunct="0"/>
            <a:r>
              <a:rPr lang="fr-FR" i="1" dirty="0" smtClean="0"/>
              <a:t>Convolvulus </a:t>
            </a:r>
            <a:r>
              <a:rPr lang="fr-FR" i="1" dirty="0" err="1" smtClean="0"/>
              <a:t>holosericeus</a:t>
            </a:r>
            <a:r>
              <a:rPr lang="fr-FR" dirty="0" smtClean="0"/>
              <a:t> </a:t>
            </a:r>
            <a:r>
              <a:rPr lang="fr-FR" dirty="0" err="1" smtClean="0"/>
              <a:t>Bieb</a:t>
            </a:r>
            <a:r>
              <a:rPr lang="fr-FR" dirty="0" smtClean="0"/>
              <a:t>. </a:t>
            </a:r>
            <a:r>
              <a:rPr lang="fr-FR" dirty="0" err="1" smtClean="0"/>
              <a:t>subsp</a:t>
            </a:r>
            <a:r>
              <a:rPr lang="fr-FR" dirty="0" smtClean="0"/>
              <a:t>. </a:t>
            </a:r>
            <a:r>
              <a:rPr lang="fr-FR" i="1" dirty="0" err="1" smtClean="0"/>
              <a:t>holosericeus</a:t>
            </a:r>
            <a:r>
              <a:rPr lang="fr-FR" i="1" dirty="0" smtClean="0"/>
              <a:t>,</a:t>
            </a:r>
            <a:r>
              <a:rPr lang="fr-FR" dirty="0" smtClean="0"/>
              <a:t> 250-1700 m.</a:t>
            </a:r>
            <a:endParaRPr lang="tr-TR" dirty="0" smtClean="0"/>
          </a:p>
          <a:p>
            <a:pPr hangingPunct="0"/>
            <a:r>
              <a:rPr lang="de-DE" i="1" dirty="0" err="1" smtClean="0"/>
              <a:t>Onosma</a:t>
            </a:r>
            <a:r>
              <a:rPr lang="de-DE" i="1" dirty="0" smtClean="0"/>
              <a:t> </a:t>
            </a:r>
            <a:r>
              <a:rPr lang="de-DE" i="1" dirty="0" err="1" smtClean="0"/>
              <a:t>armenum</a:t>
            </a:r>
            <a:r>
              <a:rPr lang="de-DE" dirty="0" smtClean="0"/>
              <a:t> DC., 60-3000 m., </a:t>
            </a:r>
            <a:r>
              <a:rPr lang="de-DE" dirty="0" err="1" smtClean="0"/>
              <a:t>endemik</a:t>
            </a:r>
            <a:r>
              <a:rPr lang="de-DE" dirty="0" smtClean="0"/>
              <a:t>,</a:t>
            </a:r>
            <a:endParaRPr lang="tr-TR" dirty="0" smtClean="0"/>
          </a:p>
          <a:p>
            <a:pPr hangingPunct="0"/>
            <a:r>
              <a:rPr lang="en-US" i="1" dirty="0" err="1" smtClean="0"/>
              <a:t>Anchusa</a:t>
            </a:r>
            <a:r>
              <a:rPr lang="en-US" i="1" dirty="0" smtClean="0"/>
              <a:t> </a:t>
            </a:r>
            <a:r>
              <a:rPr lang="en-US" i="1" dirty="0" err="1" smtClean="0"/>
              <a:t>azurea</a:t>
            </a:r>
            <a:r>
              <a:rPr lang="en-US" dirty="0" smtClean="0"/>
              <a:t> Miller var. </a:t>
            </a:r>
            <a:r>
              <a:rPr lang="en-US" i="1" dirty="0" err="1" smtClean="0"/>
              <a:t>azurea</a:t>
            </a:r>
            <a:r>
              <a:rPr lang="en-US" dirty="0" smtClean="0"/>
              <a:t>, 0-2500 m.</a:t>
            </a:r>
            <a:endParaRPr lang="tr-TR" dirty="0" smtClean="0"/>
          </a:p>
          <a:p>
            <a:pPr hangingPunct="0"/>
            <a:r>
              <a:rPr lang="en-US" i="1" dirty="0" err="1" smtClean="0"/>
              <a:t>Ajuga</a:t>
            </a:r>
            <a:r>
              <a:rPr lang="en-US" i="1" dirty="0" smtClean="0"/>
              <a:t> </a:t>
            </a:r>
            <a:r>
              <a:rPr lang="en-US" i="1" dirty="0" err="1" smtClean="0"/>
              <a:t>chamaepitys</a:t>
            </a:r>
            <a:r>
              <a:rPr lang="en-US" dirty="0" smtClean="0"/>
              <a:t> (L.) </a:t>
            </a:r>
            <a:r>
              <a:rPr lang="en-US" dirty="0" err="1" smtClean="0"/>
              <a:t>Schreber</a:t>
            </a:r>
            <a:r>
              <a:rPr lang="en-US" dirty="0" smtClean="0"/>
              <a:t> subsp. </a:t>
            </a:r>
            <a:r>
              <a:rPr lang="en-US" i="1" dirty="0" err="1" smtClean="0"/>
              <a:t>chia</a:t>
            </a:r>
            <a:r>
              <a:rPr lang="en-US" dirty="0" smtClean="0"/>
              <a:t> (</a:t>
            </a:r>
            <a:r>
              <a:rPr lang="en-US" dirty="0" err="1" smtClean="0"/>
              <a:t>Schreber</a:t>
            </a:r>
            <a:r>
              <a:rPr lang="en-US" dirty="0" smtClean="0"/>
              <a:t>) </a:t>
            </a:r>
            <a:r>
              <a:rPr lang="en-US" dirty="0" err="1" smtClean="0"/>
              <a:t>Arcangeli</a:t>
            </a:r>
            <a:r>
              <a:rPr lang="en-US" dirty="0" smtClean="0"/>
              <a:t> var. </a:t>
            </a:r>
            <a:r>
              <a:rPr lang="en-US" i="1" dirty="0" err="1" smtClean="0"/>
              <a:t>chia</a:t>
            </a:r>
            <a:r>
              <a:rPr lang="en-US" i="1" dirty="0" smtClean="0"/>
              <a:t>,</a:t>
            </a:r>
            <a:r>
              <a:rPr lang="en-US" dirty="0" smtClean="0"/>
              <a:t> 0-2000 m.</a:t>
            </a:r>
            <a:endParaRPr lang="tr-TR"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r>
              <a:rPr lang="en-US" i="1" dirty="0" err="1" smtClean="0"/>
              <a:t>Teucrium</a:t>
            </a:r>
            <a:r>
              <a:rPr lang="en-US" i="1" dirty="0" smtClean="0"/>
              <a:t> </a:t>
            </a:r>
            <a:r>
              <a:rPr lang="en-US" i="1" dirty="0" err="1" smtClean="0"/>
              <a:t>orientale</a:t>
            </a:r>
            <a:r>
              <a:rPr lang="en-US" dirty="0" smtClean="0"/>
              <a:t> L., var. </a:t>
            </a:r>
            <a:r>
              <a:rPr lang="en-US" i="1" dirty="0" err="1" smtClean="0"/>
              <a:t>glabrescens</a:t>
            </a:r>
            <a:r>
              <a:rPr lang="en-US" dirty="0" smtClean="0"/>
              <a:t> </a:t>
            </a:r>
            <a:r>
              <a:rPr lang="en-US" dirty="0" err="1" smtClean="0"/>
              <a:t>Hausskn</a:t>
            </a:r>
            <a:r>
              <a:rPr lang="en-US" dirty="0" smtClean="0"/>
              <a:t>. ex </a:t>
            </a:r>
            <a:r>
              <a:rPr lang="en-US" dirty="0" err="1" smtClean="0"/>
              <a:t>Bornm</a:t>
            </a:r>
            <a:r>
              <a:rPr lang="en-US" dirty="0" smtClean="0"/>
              <a:t>. 800-3000 m.</a:t>
            </a:r>
            <a:endParaRPr lang="tr-TR" dirty="0" smtClean="0"/>
          </a:p>
          <a:p>
            <a:pPr hangingPunct="0"/>
            <a:r>
              <a:rPr lang="en-US" i="1" dirty="0" err="1" smtClean="0"/>
              <a:t>Teucrium</a:t>
            </a:r>
            <a:r>
              <a:rPr lang="en-US" i="1" dirty="0" smtClean="0"/>
              <a:t> </a:t>
            </a:r>
            <a:r>
              <a:rPr lang="en-US" i="1" dirty="0" err="1" smtClean="0"/>
              <a:t>polium</a:t>
            </a:r>
            <a:r>
              <a:rPr lang="en-US" dirty="0" smtClean="0"/>
              <a:t> L., 0-2050 m.</a:t>
            </a:r>
            <a:endParaRPr lang="tr-TR" dirty="0" smtClean="0"/>
          </a:p>
          <a:p>
            <a:pPr hangingPunct="0"/>
            <a:r>
              <a:rPr lang="en-US" i="1" dirty="0" err="1" smtClean="0"/>
              <a:t>Phlomis</a:t>
            </a:r>
            <a:r>
              <a:rPr lang="en-US" i="1" dirty="0" smtClean="0"/>
              <a:t> </a:t>
            </a:r>
            <a:r>
              <a:rPr lang="en-US" i="1" dirty="0" err="1" smtClean="0"/>
              <a:t>pungens</a:t>
            </a:r>
            <a:r>
              <a:rPr lang="en-US" dirty="0" smtClean="0"/>
              <a:t> </a:t>
            </a:r>
            <a:r>
              <a:rPr lang="en-US" dirty="0" err="1" smtClean="0"/>
              <a:t>Willd</a:t>
            </a:r>
            <a:r>
              <a:rPr lang="en-US" dirty="0" smtClean="0"/>
              <a:t>. var</a:t>
            </a:r>
            <a:r>
              <a:rPr lang="en-US" i="1" dirty="0" smtClean="0"/>
              <a:t>. </a:t>
            </a:r>
            <a:r>
              <a:rPr lang="en-US" i="1" dirty="0" err="1" smtClean="0"/>
              <a:t>hirta</a:t>
            </a:r>
            <a:r>
              <a:rPr lang="en-US" dirty="0" smtClean="0"/>
              <a:t> </a:t>
            </a:r>
            <a:r>
              <a:rPr lang="en-US" dirty="0" err="1" smtClean="0"/>
              <a:t>Velene</a:t>
            </a:r>
            <a:r>
              <a:rPr lang="en-US" dirty="0" smtClean="0"/>
              <a:t>, 250-2400 m.</a:t>
            </a:r>
            <a:endParaRPr lang="tr-TR" dirty="0" smtClean="0"/>
          </a:p>
          <a:p>
            <a:pPr hangingPunct="0"/>
            <a:r>
              <a:rPr lang="en-US" i="1" dirty="0" err="1" smtClean="0"/>
              <a:t>Thymelaea</a:t>
            </a:r>
            <a:r>
              <a:rPr lang="en-US" i="1" dirty="0" smtClean="0"/>
              <a:t> </a:t>
            </a:r>
            <a:r>
              <a:rPr lang="en-US" i="1" dirty="0" err="1" smtClean="0"/>
              <a:t>passerina</a:t>
            </a:r>
            <a:r>
              <a:rPr lang="en-US" dirty="0" smtClean="0"/>
              <a:t> (L.) </a:t>
            </a:r>
            <a:r>
              <a:rPr lang="en-US" dirty="0" err="1" smtClean="0"/>
              <a:t>Cosson</a:t>
            </a:r>
            <a:r>
              <a:rPr lang="en-US" dirty="0" smtClean="0"/>
              <a:t> &amp; Germ., 10-2000 m</a:t>
            </a:r>
            <a:endParaRPr lang="tr-TR" dirty="0" smtClean="0"/>
          </a:p>
          <a:p>
            <a:pPr hangingPunct="0"/>
            <a:r>
              <a:rPr lang="en-US" i="1" dirty="0" err="1" smtClean="0"/>
              <a:t>Allium</a:t>
            </a:r>
            <a:r>
              <a:rPr lang="en-US" i="1" dirty="0" smtClean="0"/>
              <a:t> </a:t>
            </a:r>
            <a:r>
              <a:rPr lang="en-US" i="1" dirty="0" err="1" smtClean="0"/>
              <a:t>scorodoprasum</a:t>
            </a:r>
            <a:r>
              <a:rPr lang="en-US" dirty="0" smtClean="0"/>
              <a:t> L., subsp. </a:t>
            </a:r>
            <a:r>
              <a:rPr lang="en-US" i="1" dirty="0" err="1" smtClean="0"/>
              <a:t>rotundum</a:t>
            </a:r>
            <a:r>
              <a:rPr lang="en-US" dirty="0" smtClean="0"/>
              <a:t> (L.) </a:t>
            </a:r>
            <a:r>
              <a:rPr lang="en-US" dirty="0" err="1" smtClean="0"/>
              <a:t>Stearn</a:t>
            </a:r>
            <a:r>
              <a:rPr lang="en-US" dirty="0" smtClean="0"/>
              <a:t>, 10-2000 .</a:t>
            </a:r>
            <a:endParaRPr lang="tr-TR" dirty="0" smtClean="0"/>
          </a:p>
          <a:p>
            <a:pPr hangingPunct="0"/>
            <a:r>
              <a:rPr lang="en-US" i="1" dirty="0" err="1" smtClean="0"/>
              <a:t>Bromus</a:t>
            </a:r>
            <a:r>
              <a:rPr lang="en-US" i="1" dirty="0" smtClean="0"/>
              <a:t> </a:t>
            </a:r>
            <a:r>
              <a:rPr lang="en-US" i="1" dirty="0" err="1" smtClean="0"/>
              <a:t>japonicus</a:t>
            </a:r>
            <a:r>
              <a:rPr lang="en-US" dirty="0" smtClean="0"/>
              <a:t> </a:t>
            </a:r>
            <a:r>
              <a:rPr lang="en-US" dirty="0" err="1" smtClean="0"/>
              <a:t>Thunb</a:t>
            </a:r>
            <a:r>
              <a:rPr lang="en-US" dirty="0" smtClean="0"/>
              <a:t>. subsp. </a:t>
            </a:r>
            <a:r>
              <a:rPr lang="en-US" i="1" dirty="0" err="1" smtClean="0"/>
              <a:t>japonicus</a:t>
            </a:r>
            <a:r>
              <a:rPr lang="en-US" i="1" dirty="0" smtClean="0"/>
              <a:t>,</a:t>
            </a:r>
            <a:r>
              <a:rPr lang="en-US" dirty="0" smtClean="0"/>
              <a:t> 0-2300 m.</a:t>
            </a:r>
            <a:endParaRPr lang="tr-TR" dirty="0" smtClean="0"/>
          </a:p>
          <a:p>
            <a:pPr hangingPunct="0"/>
            <a:r>
              <a:rPr lang="en-US" i="1" dirty="0" err="1" smtClean="0"/>
              <a:t>Bromus</a:t>
            </a:r>
            <a:r>
              <a:rPr lang="en-US" i="1" dirty="0" smtClean="0"/>
              <a:t> </a:t>
            </a:r>
            <a:r>
              <a:rPr lang="en-US" i="1" dirty="0" err="1" smtClean="0"/>
              <a:t>squarrosus</a:t>
            </a:r>
            <a:r>
              <a:rPr lang="en-US" dirty="0" smtClean="0"/>
              <a:t> L., 0-2200 m.</a:t>
            </a:r>
            <a:endParaRPr lang="tr-TR" dirty="0" smtClean="0"/>
          </a:p>
          <a:p>
            <a:pPr hangingPunct="0"/>
            <a:r>
              <a:rPr lang="en-US" i="1" dirty="0" err="1" smtClean="0"/>
              <a:t>Bromus</a:t>
            </a:r>
            <a:r>
              <a:rPr lang="en-US" i="1" dirty="0" smtClean="0"/>
              <a:t> </a:t>
            </a:r>
            <a:r>
              <a:rPr lang="en-US" i="1" dirty="0" err="1" smtClean="0"/>
              <a:t>tectorum</a:t>
            </a:r>
            <a:r>
              <a:rPr lang="en-US" dirty="0" smtClean="0"/>
              <a:t> L., 0-2000 m.</a:t>
            </a:r>
            <a:endParaRPr lang="tr-TR" dirty="0" smtClean="0"/>
          </a:p>
          <a:p>
            <a:pPr hangingPunct="0"/>
            <a:r>
              <a:rPr lang="en-US" i="1" dirty="0" err="1" smtClean="0"/>
              <a:t>Koeleria</a:t>
            </a:r>
            <a:r>
              <a:rPr lang="en-US" i="1" dirty="0" smtClean="0"/>
              <a:t> </a:t>
            </a:r>
            <a:r>
              <a:rPr lang="en-US" i="1" dirty="0" err="1" smtClean="0"/>
              <a:t>cristata</a:t>
            </a:r>
            <a:r>
              <a:rPr lang="en-US" dirty="0" smtClean="0"/>
              <a:t> (L.) </a:t>
            </a:r>
            <a:r>
              <a:rPr lang="en-US" dirty="0" err="1" smtClean="0"/>
              <a:t>Pers</a:t>
            </a:r>
            <a:r>
              <a:rPr lang="en-US" dirty="0" smtClean="0"/>
              <a:t>,  0-3000 .</a:t>
            </a:r>
            <a:endParaRPr lang="tr-TR" dirty="0" smtClean="0"/>
          </a:p>
          <a:p>
            <a:pPr hangingPunct="0"/>
            <a:r>
              <a:rPr lang="en-US" i="1" dirty="0" err="1" smtClean="0"/>
              <a:t>Phleum</a:t>
            </a:r>
            <a:r>
              <a:rPr lang="en-US" i="1" dirty="0" smtClean="0"/>
              <a:t> </a:t>
            </a:r>
            <a:r>
              <a:rPr lang="en-US" i="1" dirty="0" err="1" smtClean="0"/>
              <a:t>montanum</a:t>
            </a:r>
            <a:r>
              <a:rPr lang="en-US" dirty="0" smtClean="0"/>
              <a:t> </a:t>
            </a:r>
            <a:r>
              <a:rPr lang="en-US" dirty="0" err="1" smtClean="0"/>
              <a:t>C.Koch</a:t>
            </a:r>
            <a:r>
              <a:rPr lang="en-US" dirty="0" smtClean="0"/>
              <a:t> subsp</a:t>
            </a:r>
            <a:r>
              <a:rPr lang="en-US" i="1" dirty="0" smtClean="0"/>
              <a:t>. </a:t>
            </a:r>
            <a:r>
              <a:rPr lang="en-US" i="1" dirty="0" err="1" smtClean="0"/>
              <a:t>montanum</a:t>
            </a:r>
            <a:r>
              <a:rPr lang="en-US" dirty="0" smtClean="0"/>
              <a:t>, 265-2300 m.</a:t>
            </a:r>
            <a:endParaRPr lang="tr-TR" dirty="0" smtClean="0"/>
          </a:p>
          <a:p>
            <a:pPr hangingPunct="0"/>
            <a:r>
              <a:rPr lang="en-US" i="1" dirty="0" err="1" smtClean="0"/>
              <a:t>Phleum</a:t>
            </a:r>
            <a:r>
              <a:rPr lang="en-US" i="1" dirty="0" smtClean="0"/>
              <a:t> </a:t>
            </a:r>
            <a:r>
              <a:rPr lang="en-US" i="1" dirty="0" err="1" smtClean="0"/>
              <a:t>exaratum</a:t>
            </a:r>
            <a:r>
              <a:rPr lang="en-US" dirty="0" smtClean="0"/>
              <a:t> </a:t>
            </a:r>
            <a:r>
              <a:rPr lang="en-US" dirty="0" err="1" smtClean="0"/>
              <a:t>Hochst</a:t>
            </a:r>
            <a:r>
              <a:rPr lang="en-US" dirty="0" smtClean="0"/>
              <a:t>. </a:t>
            </a:r>
            <a:r>
              <a:rPr lang="fr-FR" dirty="0" smtClean="0"/>
              <a:t>Ex </a:t>
            </a:r>
            <a:r>
              <a:rPr lang="fr-FR" dirty="0" err="1" smtClean="0"/>
              <a:t>Griseb</a:t>
            </a:r>
            <a:r>
              <a:rPr lang="fr-FR" dirty="0" smtClean="0"/>
              <a:t>. </a:t>
            </a:r>
            <a:r>
              <a:rPr lang="fr-FR" dirty="0" err="1" smtClean="0"/>
              <a:t>subsp</a:t>
            </a:r>
            <a:r>
              <a:rPr lang="fr-FR" dirty="0" smtClean="0"/>
              <a:t>. </a:t>
            </a:r>
            <a:r>
              <a:rPr lang="fr-FR" i="1" dirty="0" err="1" smtClean="0"/>
              <a:t>exaratum</a:t>
            </a:r>
            <a:r>
              <a:rPr lang="fr-FR" dirty="0" smtClean="0"/>
              <a:t>, 0-2300 m.</a:t>
            </a:r>
            <a:endParaRPr lang="tr-TR" dirty="0" smtClean="0"/>
          </a:p>
          <a:p>
            <a:pPr hangingPunct="0"/>
            <a:r>
              <a:rPr lang="fr-FR" i="1" dirty="0" err="1" smtClean="0"/>
              <a:t>Festuca</a:t>
            </a:r>
            <a:r>
              <a:rPr lang="fr-FR" i="1" dirty="0" smtClean="0"/>
              <a:t> </a:t>
            </a:r>
            <a:r>
              <a:rPr lang="fr-FR" i="1" dirty="0" err="1" smtClean="0"/>
              <a:t>valesiaca</a:t>
            </a:r>
            <a:r>
              <a:rPr lang="fr-FR" dirty="0" smtClean="0"/>
              <a:t> </a:t>
            </a:r>
            <a:r>
              <a:rPr lang="fr-FR" dirty="0" err="1" smtClean="0"/>
              <a:t>Schreber</a:t>
            </a:r>
            <a:r>
              <a:rPr lang="fr-FR" dirty="0" smtClean="0"/>
              <a:t> ex Gaudin, 400-2800 m.</a:t>
            </a:r>
            <a:endParaRPr lang="tr-TR" dirty="0" smtClean="0"/>
          </a:p>
          <a:p>
            <a:pPr hangingPunct="0"/>
            <a:r>
              <a:rPr lang="en-US" i="1" dirty="0" err="1" smtClean="0"/>
              <a:t>Festuca</a:t>
            </a:r>
            <a:r>
              <a:rPr lang="en-US" i="1" dirty="0" smtClean="0"/>
              <a:t> </a:t>
            </a:r>
            <a:r>
              <a:rPr lang="en-US" i="1" dirty="0" err="1" smtClean="0"/>
              <a:t>callieri</a:t>
            </a:r>
            <a:r>
              <a:rPr lang="en-US" i="1" dirty="0" smtClean="0"/>
              <a:t> </a:t>
            </a:r>
            <a:r>
              <a:rPr lang="en-US" dirty="0" smtClean="0"/>
              <a:t>(</a:t>
            </a:r>
            <a:r>
              <a:rPr lang="en-US" dirty="0" err="1" smtClean="0"/>
              <a:t>hackel</a:t>
            </a:r>
            <a:r>
              <a:rPr lang="en-US" dirty="0" smtClean="0"/>
              <a:t> ex St.-</a:t>
            </a:r>
            <a:r>
              <a:rPr lang="en-US" dirty="0" err="1" smtClean="0"/>
              <a:t>Yues</a:t>
            </a:r>
            <a:r>
              <a:rPr lang="en-US" dirty="0" smtClean="0"/>
              <a:t>) F. </a:t>
            </a:r>
            <a:r>
              <a:rPr lang="en-US" dirty="0" err="1" smtClean="0"/>
              <a:t>Markgraf</a:t>
            </a:r>
            <a:r>
              <a:rPr lang="en-US" dirty="0" smtClean="0"/>
              <a:t> </a:t>
            </a:r>
            <a:r>
              <a:rPr lang="en-US" dirty="0" err="1" smtClean="0"/>
              <a:t>apud</a:t>
            </a:r>
            <a:r>
              <a:rPr lang="en-US" dirty="0" smtClean="0"/>
              <a:t> Hayek subsp. </a:t>
            </a:r>
            <a:r>
              <a:rPr lang="en-US" i="1" dirty="0" err="1" smtClean="0"/>
              <a:t>callieri</a:t>
            </a:r>
            <a:r>
              <a:rPr lang="en-US" dirty="0" smtClean="0"/>
              <a:t>, 0-2920 m.</a:t>
            </a:r>
            <a:endParaRPr lang="tr-TR" dirty="0" smtClean="0"/>
          </a:p>
          <a:p>
            <a:pPr hangingPunct="0"/>
            <a:r>
              <a:rPr lang="de-DE" i="1" dirty="0" err="1" smtClean="0"/>
              <a:t>Poa</a:t>
            </a:r>
            <a:r>
              <a:rPr lang="de-DE" i="1" dirty="0" smtClean="0"/>
              <a:t> </a:t>
            </a:r>
            <a:r>
              <a:rPr lang="de-DE" i="1" dirty="0" err="1" smtClean="0"/>
              <a:t>bulbosa</a:t>
            </a:r>
            <a:r>
              <a:rPr lang="de-DE" dirty="0" smtClean="0"/>
              <a:t> L., 0-3000 .</a:t>
            </a:r>
            <a:endParaRPr lang="tr-TR" dirty="0" smtClean="0"/>
          </a:p>
          <a:p>
            <a:endParaRPr lang="tr-TR" dirty="0"/>
          </a:p>
        </p:txBody>
      </p:sp>
    </p:spTree>
    <p:extLst>
      <p:ext uri="{BB962C8B-B14F-4D97-AF65-F5344CB8AC3E}">
        <p14:creationId xmlns:p14="http://schemas.microsoft.com/office/powerpoint/2010/main" val="387578320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75520" y="404664"/>
            <a:ext cx="8640960" cy="6264696"/>
          </a:xfrm>
        </p:spPr>
        <p:txBody>
          <a:bodyPr numCol="3">
            <a:normAutofit fontScale="40000" lnSpcReduction="20000"/>
          </a:bodyPr>
          <a:lstStyle/>
          <a:p>
            <a:pPr algn="ctr" hangingPunct="0">
              <a:buNone/>
            </a:pPr>
            <a:r>
              <a:rPr lang="tr-TR" sz="3400" b="1" dirty="0">
                <a:solidFill>
                  <a:srgbClr val="7030A0"/>
                </a:solidFill>
              </a:rPr>
              <a:t>İ</a:t>
            </a:r>
            <a:r>
              <a:rPr lang="de-DE" sz="3400" b="1" dirty="0">
                <a:solidFill>
                  <a:srgbClr val="7030A0"/>
                </a:solidFill>
              </a:rPr>
              <a:t>ran-Turan </a:t>
            </a:r>
            <a:r>
              <a:rPr lang="de-DE" sz="3400" b="1" dirty="0" err="1">
                <a:solidFill>
                  <a:srgbClr val="7030A0"/>
                </a:solidFill>
              </a:rPr>
              <a:t>elementi</a:t>
            </a:r>
            <a:r>
              <a:rPr lang="de-DE" sz="3400" b="1" dirty="0">
                <a:solidFill>
                  <a:srgbClr val="7030A0"/>
                </a:solidFill>
              </a:rPr>
              <a:t> </a:t>
            </a:r>
            <a:r>
              <a:rPr lang="de-DE" sz="3400" b="1" dirty="0" err="1">
                <a:solidFill>
                  <a:srgbClr val="7030A0"/>
                </a:solidFill>
              </a:rPr>
              <a:t>olan</a:t>
            </a:r>
            <a:r>
              <a:rPr lang="de-DE" sz="3400" b="1" dirty="0">
                <a:solidFill>
                  <a:srgbClr val="7030A0"/>
                </a:solidFill>
              </a:rPr>
              <a:t> </a:t>
            </a:r>
            <a:r>
              <a:rPr lang="de-DE" sz="3400" b="1" dirty="0" err="1">
                <a:solidFill>
                  <a:srgbClr val="7030A0"/>
                </a:solidFill>
              </a:rPr>
              <a:t>karakteristik</a:t>
            </a:r>
            <a:r>
              <a:rPr lang="de-DE" sz="3400" b="1" dirty="0">
                <a:solidFill>
                  <a:srgbClr val="7030A0"/>
                </a:solidFill>
              </a:rPr>
              <a:t> </a:t>
            </a:r>
            <a:r>
              <a:rPr lang="de-DE" sz="3400" b="1" dirty="0" err="1">
                <a:solidFill>
                  <a:srgbClr val="7030A0"/>
                </a:solidFill>
              </a:rPr>
              <a:t>bitkiler</a:t>
            </a:r>
            <a:r>
              <a:rPr lang="de-DE" sz="3400" b="1" dirty="0">
                <a:solidFill>
                  <a:srgbClr val="7030A0"/>
                </a:solidFill>
              </a:rPr>
              <a:t> </a:t>
            </a:r>
            <a:endParaRPr lang="tr-TR" sz="3400" dirty="0">
              <a:solidFill>
                <a:srgbClr val="7030A0"/>
              </a:solidFill>
            </a:endParaRPr>
          </a:p>
          <a:p>
            <a:pPr hangingPunct="0"/>
            <a:r>
              <a:rPr lang="de-DE" i="1" dirty="0" err="1" smtClean="0"/>
              <a:t>Alyssum</a:t>
            </a:r>
            <a:r>
              <a:rPr lang="de-DE" i="1" dirty="0" smtClean="0"/>
              <a:t> </a:t>
            </a:r>
            <a:r>
              <a:rPr lang="de-DE" i="1" dirty="0" err="1" smtClean="0"/>
              <a:t>pateri</a:t>
            </a:r>
            <a:r>
              <a:rPr lang="de-DE" dirty="0" smtClean="0"/>
              <a:t> </a:t>
            </a:r>
            <a:r>
              <a:rPr lang="de-DE" dirty="0" err="1" smtClean="0"/>
              <a:t>Nyar</a:t>
            </a:r>
            <a:r>
              <a:rPr lang="de-DE" dirty="0" smtClean="0"/>
              <a:t>. </a:t>
            </a:r>
            <a:r>
              <a:rPr lang="de-DE" dirty="0" err="1" smtClean="0"/>
              <a:t>subsp</a:t>
            </a:r>
            <a:r>
              <a:rPr lang="de-DE" i="1" dirty="0" smtClean="0"/>
              <a:t>. </a:t>
            </a:r>
            <a:r>
              <a:rPr lang="de-DE" i="1" dirty="0" err="1" smtClean="0"/>
              <a:t>pateri</a:t>
            </a:r>
            <a:r>
              <a:rPr lang="de-DE" dirty="0" smtClean="0"/>
              <a:t>, 500-3000 m., </a:t>
            </a:r>
            <a:r>
              <a:rPr lang="de-DE" dirty="0" err="1" smtClean="0"/>
              <a:t>endemik</a:t>
            </a:r>
            <a:r>
              <a:rPr lang="de-DE" dirty="0" smtClean="0"/>
              <a:t>, Iran-Turan </a:t>
            </a:r>
            <a:r>
              <a:rPr lang="de-DE" dirty="0" err="1" smtClean="0"/>
              <a:t>elementi</a:t>
            </a:r>
            <a:endParaRPr lang="tr-TR" dirty="0" smtClean="0"/>
          </a:p>
          <a:p>
            <a:pPr hangingPunct="0"/>
            <a:r>
              <a:rPr lang="de-DE" i="1" dirty="0" err="1" smtClean="0"/>
              <a:t>Minuartia</a:t>
            </a:r>
            <a:r>
              <a:rPr lang="de-DE" i="1" dirty="0" smtClean="0"/>
              <a:t> </a:t>
            </a:r>
            <a:r>
              <a:rPr lang="de-DE" i="1" dirty="0" err="1" smtClean="0"/>
              <a:t>anatolica</a:t>
            </a:r>
            <a:r>
              <a:rPr lang="de-DE" dirty="0" smtClean="0"/>
              <a:t> (</a:t>
            </a:r>
            <a:r>
              <a:rPr lang="de-DE" dirty="0" err="1" smtClean="0"/>
              <a:t>Boiss</a:t>
            </a:r>
            <a:r>
              <a:rPr lang="de-DE" dirty="0" smtClean="0"/>
              <a:t>.) Woron </a:t>
            </a:r>
            <a:r>
              <a:rPr lang="de-DE" dirty="0" err="1" smtClean="0"/>
              <a:t>var</a:t>
            </a:r>
            <a:r>
              <a:rPr lang="de-DE" dirty="0" smtClean="0"/>
              <a:t>. </a:t>
            </a:r>
            <a:r>
              <a:rPr lang="de-DE" i="1" dirty="0" err="1" smtClean="0"/>
              <a:t>arachnoidea</a:t>
            </a:r>
            <a:r>
              <a:rPr lang="de-DE" dirty="0" smtClean="0"/>
              <a:t> </a:t>
            </a:r>
            <a:r>
              <a:rPr lang="de-DE" dirty="0" err="1" smtClean="0"/>
              <a:t>Mc</a:t>
            </a:r>
            <a:r>
              <a:rPr lang="de-DE" dirty="0" smtClean="0"/>
              <a:t>. </a:t>
            </a:r>
            <a:r>
              <a:rPr lang="de-DE" dirty="0" err="1" smtClean="0"/>
              <a:t>Neill</a:t>
            </a:r>
            <a:r>
              <a:rPr lang="de-DE" dirty="0" smtClean="0"/>
              <a:t>, 500-1400 m., </a:t>
            </a:r>
            <a:r>
              <a:rPr lang="de-DE" dirty="0" err="1" smtClean="0"/>
              <a:t>endemik</a:t>
            </a:r>
            <a:r>
              <a:rPr lang="de-DE" dirty="0" smtClean="0"/>
              <a:t>, Iran-Turan </a:t>
            </a:r>
            <a:r>
              <a:rPr lang="de-DE" dirty="0" err="1" smtClean="0"/>
              <a:t>elementi</a:t>
            </a:r>
            <a:endParaRPr lang="tr-TR" dirty="0" smtClean="0"/>
          </a:p>
          <a:p>
            <a:pPr hangingPunct="0"/>
            <a:r>
              <a:rPr lang="de-DE" i="1" dirty="0" err="1" smtClean="0"/>
              <a:t>Astragalus</a:t>
            </a:r>
            <a:r>
              <a:rPr lang="de-DE" i="1" dirty="0" smtClean="0"/>
              <a:t> </a:t>
            </a:r>
            <a:r>
              <a:rPr lang="de-DE" i="1" dirty="0" err="1" smtClean="0"/>
              <a:t>microcephalus</a:t>
            </a:r>
            <a:r>
              <a:rPr lang="de-DE" dirty="0" smtClean="0"/>
              <a:t> </a:t>
            </a:r>
            <a:r>
              <a:rPr lang="de-DE" dirty="0" err="1" smtClean="0"/>
              <a:t>Willd</a:t>
            </a:r>
            <a:r>
              <a:rPr lang="de-DE" dirty="0" smtClean="0"/>
              <a:t>., 850-2700 m., Iran-Turan </a:t>
            </a:r>
            <a:r>
              <a:rPr lang="de-DE" dirty="0" err="1" smtClean="0"/>
              <a:t>elementi</a:t>
            </a:r>
            <a:endParaRPr lang="tr-TR" dirty="0" smtClean="0"/>
          </a:p>
          <a:p>
            <a:pPr hangingPunct="0"/>
            <a:r>
              <a:rPr lang="de-DE" i="1" dirty="0" err="1" smtClean="0"/>
              <a:t>Astragalus</a:t>
            </a:r>
            <a:r>
              <a:rPr lang="de-DE" i="1" dirty="0" smtClean="0"/>
              <a:t> </a:t>
            </a:r>
            <a:r>
              <a:rPr lang="de-DE" i="1" dirty="0" err="1" smtClean="0"/>
              <a:t>lydius</a:t>
            </a:r>
            <a:r>
              <a:rPr lang="de-DE" dirty="0" smtClean="0"/>
              <a:t> </a:t>
            </a:r>
            <a:r>
              <a:rPr lang="de-DE" dirty="0" err="1" smtClean="0"/>
              <a:t>Boiss</a:t>
            </a:r>
            <a:r>
              <a:rPr lang="de-DE" dirty="0" smtClean="0"/>
              <a:t>., 100-1400 m., </a:t>
            </a:r>
            <a:r>
              <a:rPr lang="de-DE" dirty="0" err="1" smtClean="0"/>
              <a:t>endemik</a:t>
            </a:r>
            <a:r>
              <a:rPr lang="de-DE" dirty="0" smtClean="0"/>
              <a:t>, Iran-Turan </a:t>
            </a:r>
            <a:r>
              <a:rPr lang="de-DE" dirty="0" err="1" smtClean="0"/>
              <a:t>elementi</a:t>
            </a:r>
            <a:endParaRPr lang="tr-TR" dirty="0" smtClean="0"/>
          </a:p>
          <a:p>
            <a:pPr hangingPunct="0"/>
            <a:r>
              <a:rPr lang="de-DE" i="1" dirty="0" err="1" smtClean="0"/>
              <a:t>Medicago</a:t>
            </a:r>
            <a:r>
              <a:rPr lang="de-DE" i="1" dirty="0" smtClean="0"/>
              <a:t> </a:t>
            </a:r>
            <a:r>
              <a:rPr lang="de-DE" i="1" dirty="0" err="1" smtClean="0"/>
              <a:t>radiata</a:t>
            </a:r>
            <a:r>
              <a:rPr lang="de-DE" dirty="0" smtClean="0"/>
              <a:t> L., 400-1850 m., Iran-Turan </a:t>
            </a:r>
            <a:r>
              <a:rPr lang="de-DE" dirty="0" err="1" smtClean="0"/>
              <a:t>elementi</a:t>
            </a:r>
            <a:endParaRPr lang="tr-TR" dirty="0" smtClean="0"/>
          </a:p>
          <a:p>
            <a:pPr hangingPunct="0"/>
            <a:r>
              <a:rPr lang="de-DE" i="1" dirty="0" err="1" smtClean="0"/>
              <a:t>Scabiosa</a:t>
            </a:r>
            <a:r>
              <a:rPr lang="de-DE" i="1" dirty="0" smtClean="0"/>
              <a:t> </a:t>
            </a:r>
            <a:r>
              <a:rPr lang="de-DE" i="1" dirty="0" err="1" smtClean="0"/>
              <a:t>rotata</a:t>
            </a:r>
            <a:r>
              <a:rPr lang="de-DE" dirty="0" smtClean="0"/>
              <a:t> </a:t>
            </a:r>
            <a:r>
              <a:rPr lang="de-DE" dirty="0" err="1" smtClean="0"/>
              <a:t>Bieb</a:t>
            </a:r>
            <a:r>
              <a:rPr lang="de-DE" dirty="0" smtClean="0"/>
              <a:t>., 350-2440 m., Iran-Turan </a:t>
            </a:r>
            <a:r>
              <a:rPr lang="de-DE" dirty="0" err="1" smtClean="0"/>
              <a:t>elementi</a:t>
            </a:r>
            <a:endParaRPr lang="tr-TR" dirty="0" smtClean="0"/>
          </a:p>
          <a:p>
            <a:pPr hangingPunct="0"/>
            <a:r>
              <a:rPr lang="de-DE" i="1" dirty="0" err="1" smtClean="0"/>
              <a:t>Inula</a:t>
            </a:r>
            <a:r>
              <a:rPr lang="de-DE" i="1" dirty="0" smtClean="0"/>
              <a:t> </a:t>
            </a:r>
            <a:r>
              <a:rPr lang="de-DE" i="1" dirty="0" err="1" smtClean="0"/>
              <a:t>montbretiana</a:t>
            </a:r>
            <a:r>
              <a:rPr lang="de-DE" dirty="0" smtClean="0"/>
              <a:t> DC., 850-2400 m., Iran-Turan </a:t>
            </a:r>
            <a:r>
              <a:rPr lang="de-DE" dirty="0" err="1" smtClean="0"/>
              <a:t>elementi</a:t>
            </a:r>
            <a:endParaRPr lang="tr-TR" dirty="0" smtClean="0"/>
          </a:p>
          <a:p>
            <a:pPr hangingPunct="0"/>
            <a:r>
              <a:rPr lang="de-DE" i="1" dirty="0" err="1" smtClean="0"/>
              <a:t>Achillea</a:t>
            </a:r>
            <a:r>
              <a:rPr lang="de-DE" i="1" dirty="0" smtClean="0"/>
              <a:t> </a:t>
            </a:r>
            <a:r>
              <a:rPr lang="de-DE" i="1" dirty="0" err="1" smtClean="0"/>
              <a:t>wilhelmsii</a:t>
            </a:r>
            <a:r>
              <a:rPr lang="de-DE" dirty="0" smtClean="0"/>
              <a:t> </a:t>
            </a:r>
            <a:r>
              <a:rPr lang="de-DE" dirty="0" err="1" smtClean="0"/>
              <a:t>C.Koch</a:t>
            </a:r>
            <a:r>
              <a:rPr lang="de-DE" dirty="0" smtClean="0"/>
              <a:t>, 500-2200 m., Iran-Turan </a:t>
            </a:r>
            <a:r>
              <a:rPr lang="de-DE" dirty="0" err="1" smtClean="0"/>
              <a:t>elementi</a:t>
            </a:r>
            <a:endParaRPr lang="tr-TR" dirty="0" smtClean="0"/>
          </a:p>
          <a:p>
            <a:pPr hangingPunct="0"/>
            <a:r>
              <a:rPr lang="de-DE" i="1" dirty="0" err="1" smtClean="0"/>
              <a:t>Centaurea</a:t>
            </a:r>
            <a:r>
              <a:rPr lang="de-DE" i="1" dirty="0" smtClean="0"/>
              <a:t> </a:t>
            </a:r>
            <a:r>
              <a:rPr lang="de-DE" i="1" dirty="0" err="1" smtClean="0"/>
              <a:t>virgata</a:t>
            </a:r>
            <a:r>
              <a:rPr lang="de-DE" dirty="0" smtClean="0"/>
              <a:t> Lam., 100-2000 m., Iran-Turan </a:t>
            </a:r>
            <a:r>
              <a:rPr lang="de-DE" dirty="0" err="1" smtClean="0"/>
              <a:t>elementi</a:t>
            </a:r>
            <a:endParaRPr lang="tr-TR" dirty="0" smtClean="0"/>
          </a:p>
          <a:p>
            <a:pPr hangingPunct="0"/>
            <a:r>
              <a:rPr lang="de-DE" i="1" dirty="0" err="1" smtClean="0"/>
              <a:t>Centaurea</a:t>
            </a:r>
            <a:r>
              <a:rPr lang="de-DE" i="1" dirty="0" smtClean="0"/>
              <a:t> </a:t>
            </a:r>
            <a:r>
              <a:rPr lang="de-DE" i="1" dirty="0" err="1" smtClean="0"/>
              <a:t>urvillei</a:t>
            </a:r>
            <a:r>
              <a:rPr lang="de-DE" dirty="0" smtClean="0"/>
              <a:t> DC. </a:t>
            </a:r>
            <a:r>
              <a:rPr lang="de-DE" dirty="0" err="1" smtClean="0"/>
              <a:t>subsp</a:t>
            </a:r>
            <a:r>
              <a:rPr lang="de-DE" dirty="0" smtClean="0"/>
              <a:t>. </a:t>
            </a:r>
            <a:r>
              <a:rPr lang="de-DE" i="1" dirty="0" err="1" smtClean="0"/>
              <a:t>stepposa</a:t>
            </a:r>
            <a:r>
              <a:rPr lang="de-DE" dirty="0" smtClean="0"/>
              <a:t> </a:t>
            </a:r>
            <a:r>
              <a:rPr lang="de-DE" dirty="0" err="1" smtClean="0"/>
              <a:t>Wagenitz</a:t>
            </a:r>
            <a:r>
              <a:rPr lang="de-DE" dirty="0" smtClean="0"/>
              <a:t>, 500-1500 m., Iran-Turan </a:t>
            </a:r>
            <a:r>
              <a:rPr lang="de-DE" dirty="0" err="1" smtClean="0"/>
              <a:t>elementi</a:t>
            </a:r>
            <a:endParaRPr lang="tr-TR" dirty="0" smtClean="0"/>
          </a:p>
          <a:p>
            <a:pPr hangingPunct="0"/>
            <a:r>
              <a:rPr lang="de-DE" i="1" dirty="0" err="1" smtClean="0"/>
              <a:t>Chardinia</a:t>
            </a:r>
            <a:r>
              <a:rPr lang="de-DE" i="1" dirty="0" smtClean="0"/>
              <a:t> </a:t>
            </a:r>
            <a:r>
              <a:rPr lang="de-DE" i="1" dirty="0" err="1" smtClean="0"/>
              <a:t>orientalis</a:t>
            </a:r>
            <a:r>
              <a:rPr lang="de-DE" dirty="0" smtClean="0"/>
              <a:t> (L.) </a:t>
            </a:r>
            <a:r>
              <a:rPr lang="de-DE" dirty="0" err="1" smtClean="0"/>
              <a:t>O.Kuntze</a:t>
            </a:r>
            <a:r>
              <a:rPr lang="de-DE" dirty="0" smtClean="0"/>
              <a:t>, 300-2050 m., Iran-Turan </a:t>
            </a:r>
            <a:r>
              <a:rPr lang="de-DE" dirty="0" err="1" smtClean="0"/>
              <a:t>elementi</a:t>
            </a:r>
            <a:endParaRPr lang="tr-TR" dirty="0" smtClean="0"/>
          </a:p>
          <a:p>
            <a:pPr hangingPunct="0"/>
            <a:r>
              <a:rPr lang="fr-FR" i="1" dirty="0" err="1" smtClean="0"/>
              <a:t>Crepis</a:t>
            </a:r>
            <a:r>
              <a:rPr lang="fr-FR" i="1" dirty="0" smtClean="0"/>
              <a:t> </a:t>
            </a:r>
            <a:r>
              <a:rPr lang="fr-FR" i="1" dirty="0" err="1" smtClean="0"/>
              <a:t>foetida</a:t>
            </a:r>
            <a:r>
              <a:rPr lang="fr-FR" dirty="0" smtClean="0"/>
              <a:t> L. </a:t>
            </a:r>
            <a:r>
              <a:rPr lang="fr-FR" dirty="0" err="1" smtClean="0"/>
              <a:t>subsp</a:t>
            </a:r>
            <a:r>
              <a:rPr lang="fr-FR" i="1" dirty="0" smtClean="0"/>
              <a:t>. </a:t>
            </a:r>
            <a:r>
              <a:rPr lang="fr-FR" i="1" dirty="0" err="1" smtClean="0"/>
              <a:t>rhoedifolia</a:t>
            </a:r>
            <a:r>
              <a:rPr lang="fr-FR" dirty="0" smtClean="0"/>
              <a:t> (</a:t>
            </a:r>
            <a:r>
              <a:rPr lang="fr-FR" dirty="0" err="1" smtClean="0"/>
              <a:t>Bieb</a:t>
            </a:r>
            <a:r>
              <a:rPr lang="fr-FR" dirty="0" smtClean="0"/>
              <a:t>.) </a:t>
            </a:r>
            <a:r>
              <a:rPr lang="fr-FR" dirty="0" err="1" smtClean="0"/>
              <a:t>Celak</a:t>
            </a:r>
            <a:r>
              <a:rPr lang="fr-FR" dirty="0" smtClean="0"/>
              <a:t>, 0-2000 m., Iran-</a:t>
            </a:r>
            <a:r>
              <a:rPr lang="fr-FR" dirty="0" err="1" smtClean="0"/>
              <a:t>Turan</a:t>
            </a:r>
            <a:r>
              <a:rPr lang="fr-FR" dirty="0" smtClean="0"/>
              <a:t> </a:t>
            </a:r>
            <a:r>
              <a:rPr lang="fr-FR" dirty="0" err="1" smtClean="0"/>
              <a:t>elementi</a:t>
            </a:r>
            <a:endParaRPr lang="tr-TR" dirty="0" smtClean="0"/>
          </a:p>
          <a:p>
            <a:pPr hangingPunct="0"/>
            <a:r>
              <a:rPr lang="fr-FR" i="1" dirty="0" err="1" smtClean="0"/>
              <a:t>Lappula</a:t>
            </a:r>
            <a:r>
              <a:rPr lang="fr-FR" i="1" dirty="0" smtClean="0"/>
              <a:t> </a:t>
            </a:r>
            <a:r>
              <a:rPr lang="fr-FR" i="1" dirty="0" err="1" smtClean="0"/>
              <a:t>barbata</a:t>
            </a:r>
            <a:r>
              <a:rPr lang="fr-FR" dirty="0" smtClean="0"/>
              <a:t> (</a:t>
            </a:r>
            <a:r>
              <a:rPr lang="fr-FR" dirty="0" err="1" smtClean="0"/>
              <a:t>Bieb</a:t>
            </a:r>
            <a:r>
              <a:rPr lang="fr-FR" dirty="0" smtClean="0"/>
              <a:t>.) </a:t>
            </a:r>
            <a:r>
              <a:rPr lang="fr-FR" dirty="0" err="1" smtClean="0"/>
              <a:t>Gürke</a:t>
            </a:r>
            <a:r>
              <a:rPr lang="fr-FR" dirty="0" smtClean="0"/>
              <a:t>, 830-3100 m., Iran-</a:t>
            </a:r>
            <a:r>
              <a:rPr lang="fr-FR" dirty="0" err="1" smtClean="0"/>
              <a:t>Turan</a:t>
            </a:r>
            <a:r>
              <a:rPr lang="fr-FR" dirty="0" smtClean="0"/>
              <a:t> </a:t>
            </a:r>
            <a:r>
              <a:rPr lang="fr-FR" dirty="0" err="1" smtClean="0"/>
              <a:t>elementi</a:t>
            </a:r>
            <a:endParaRPr lang="tr-TR" dirty="0" smtClean="0"/>
          </a:p>
          <a:p>
            <a:pPr hangingPunct="0"/>
            <a:r>
              <a:rPr lang="fr-FR" i="1" dirty="0" err="1" smtClean="0"/>
              <a:t>Moltkia</a:t>
            </a:r>
            <a:r>
              <a:rPr lang="fr-FR" i="1" dirty="0" smtClean="0"/>
              <a:t> </a:t>
            </a:r>
            <a:r>
              <a:rPr lang="fr-FR" i="1" dirty="0" err="1" smtClean="0"/>
              <a:t>coerulea</a:t>
            </a:r>
            <a:r>
              <a:rPr lang="fr-FR" dirty="0" smtClean="0"/>
              <a:t> (</a:t>
            </a:r>
            <a:r>
              <a:rPr lang="fr-FR" dirty="0" err="1" smtClean="0"/>
              <a:t>Willd</a:t>
            </a:r>
            <a:r>
              <a:rPr lang="fr-FR" dirty="0" smtClean="0"/>
              <a:t>.) Lehm., 700-1850 m. Iran-</a:t>
            </a:r>
            <a:r>
              <a:rPr lang="fr-FR" dirty="0" err="1" smtClean="0"/>
              <a:t>Turan</a:t>
            </a:r>
            <a:r>
              <a:rPr lang="fr-FR" dirty="0" smtClean="0"/>
              <a:t> </a:t>
            </a:r>
            <a:r>
              <a:rPr lang="fr-FR" dirty="0" err="1" smtClean="0"/>
              <a:t>elementi</a:t>
            </a:r>
            <a:endParaRPr lang="tr-TR" dirty="0" smtClean="0"/>
          </a:p>
          <a:p>
            <a:pPr hangingPunct="0"/>
            <a:r>
              <a:rPr lang="fr-FR" i="1" dirty="0" err="1" smtClean="0"/>
              <a:t>Nonea</a:t>
            </a:r>
            <a:r>
              <a:rPr lang="fr-FR" i="1" dirty="0" smtClean="0"/>
              <a:t> </a:t>
            </a:r>
            <a:r>
              <a:rPr lang="fr-FR" i="1" dirty="0" err="1" smtClean="0"/>
              <a:t>stenosolen</a:t>
            </a:r>
            <a:r>
              <a:rPr lang="fr-FR" dirty="0" smtClean="0"/>
              <a:t> </a:t>
            </a:r>
            <a:r>
              <a:rPr lang="fr-FR" dirty="0" err="1" smtClean="0"/>
              <a:t>Boiss</a:t>
            </a:r>
            <a:r>
              <a:rPr lang="fr-FR" dirty="0" smtClean="0"/>
              <a:t>. &amp; Bal., 1000-2140 m., </a:t>
            </a:r>
            <a:r>
              <a:rPr lang="fr-FR" dirty="0" err="1" smtClean="0"/>
              <a:t>endemik</a:t>
            </a:r>
            <a:r>
              <a:rPr lang="fr-FR" dirty="0" smtClean="0"/>
              <a:t>, Iran-</a:t>
            </a:r>
            <a:r>
              <a:rPr lang="fr-FR" dirty="0" err="1" smtClean="0"/>
              <a:t>Turan</a:t>
            </a:r>
            <a:r>
              <a:rPr lang="fr-FR" dirty="0" smtClean="0"/>
              <a:t> </a:t>
            </a:r>
            <a:r>
              <a:rPr lang="fr-FR" dirty="0" err="1" smtClean="0"/>
              <a:t>elementi</a:t>
            </a:r>
            <a:endParaRPr lang="tr-TR" dirty="0" smtClean="0"/>
          </a:p>
          <a:p>
            <a:pPr hangingPunct="0"/>
            <a:r>
              <a:rPr lang="de-DE" i="1" dirty="0" err="1" smtClean="0"/>
              <a:t>Verbascum</a:t>
            </a:r>
            <a:r>
              <a:rPr lang="de-DE" i="1" dirty="0" smtClean="0"/>
              <a:t> </a:t>
            </a:r>
            <a:r>
              <a:rPr lang="de-DE" i="1" dirty="0" err="1" smtClean="0"/>
              <a:t>wiedemannianum</a:t>
            </a:r>
            <a:r>
              <a:rPr lang="de-DE" dirty="0" smtClean="0"/>
              <a:t> Fisch. &amp; Mey., 400-1500 m., </a:t>
            </a:r>
            <a:r>
              <a:rPr lang="de-DE" dirty="0" err="1" smtClean="0"/>
              <a:t>endemik</a:t>
            </a:r>
            <a:r>
              <a:rPr lang="de-DE" dirty="0" smtClean="0"/>
              <a:t>, Iran-Turan </a:t>
            </a:r>
            <a:r>
              <a:rPr lang="de-DE" dirty="0" err="1" smtClean="0"/>
              <a:t>elementi</a:t>
            </a:r>
            <a:endParaRPr lang="tr-TR" dirty="0" smtClean="0"/>
          </a:p>
          <a:p>
            <a:pPr hangingPunct="0"/>
            <a:r>
              <a:rPr lang="de-DE" i="1" dirty="0" err="1" smtClean="0"/>
              <a:t>Verbascum</a:t>
            </a:r>
            <a:r>
              <a:rPr lang="de-DE" i="1" dirty="0" smtClean="0"/>
              <a:t> </a:t>
            </a:r>
            <a:r>
              <a:rPr lang="de-DE" i="1" dirty="0" err="1" smtClean="0"/>
              <a:t>caudatum</a:t>
            </a:r>
            <a:r>
              <a:rPr lang="de-DE" dirty="0" smtClean="0"/>
              <a:t> </a:t>
            </a:r>
            <a:r>
              <a:rPr lang="de-DE" dirty="0" err="1" smtClean="0"/>
              <a:t>Freyn</a:t>
            </a:r>
            <a:r>
              <a:rPr lang="de-DE" dirty="0" smtClean="0"/>
              <a:t>. &amp; </a:t>
            </a:r>
            <a:r>
              <a:rPr lang="de-DE" dirty="0" err="1" smtClean="0"/>
              <a:t>Bornm</a:t>
            </a:r>
            <a:r>
              <a:rPr lang="de-DE" dirty="0" smtClean="0"/>
              <a:t>., 920-1300 m., </a:t>
            </a:r>
            <a:r>
              <a:rPr lang="de-DE" dirty="0" err="1" smtClean="0"/>
              <a:t>endemik</a:t>
            </a:r>
            <a:r>
              <a:rPr lang="de-DE" dirty="0" smtClean="0"/>
              <a:t>, Iran-Turan </a:t>
            </a:r>
            <a:r>
              <a:rPr lang="de-DE" dirty="0" err="1" smtClean="0"/>
              <a:t>elementi</a:t>
            </a:r>
            <a:endParaRPr lang="tr-TR" dirty="0" smtClean="0"/>
          </a:p>
          <a:p>
            <a:pPr hangingPunct="0"/>
            <a:r>
              <a:rPr lang="de-DE" i="1" dirty="0" err="1" smtClean="0"/>
              <a:t>Verbascum</a:t>
            </a:r>
            <a:r>
              <a:rPr lang="de-DE" i="1" dirty="0" smtClean="0"/>
              <a:t> </a:t>
            </a:r>
            <a:r>
              <a:rPr lang="de-DE" i="1" dirty="0" err="1" smtClean="0"/>
              <a:t>tossiense</a:t>
            </a:r>
            <a:r>
              <a:rPr lang="de-DE" dirty="0" smtClean="0"/>
              <a:t> </a:t>
            </a:r>
            <a:r>
              <a:rPr lang="de-DE" dirty="0" err="1" smtClean="0"/>
              <a:t>Freyn</a:t>
            </a:r>
            <a:r>
              <a:rPr lang="de-DE" dirty="0" smtClean="0"/>
              <a:t>. &amp; </a:t>
            </a:r>
            <a:r>
              <a:rPr lang="de-DE" dirty="0" err="1" smtClean="0"/>
              <a:t>Sint</a:t>
            </a:r>
            <a:r>
              <a:rPr lang="de-DE" dirty="0" smtClean="0"/>
              <a:t>, 80-1700 m., </a:t>
            </a:r>
            <a:r>
              <a:rPr lang="de-DE" dirty="0" err="1" smtClean="0"/>
              <a:t>endemik</a:t>
            </a:r>
            <a:r>
              <a:rPr lang="de-DE" dirty="0" smtClean="0"/>
              <a:t>, Iran-Turan </a:t>
            </a:r>
            <a:r>
              <a:rPr lang="de-DE" dirty="0" err="1" smtClean="0"/>
              <a:t>elementi</a:t>
            </a:r>
            <a:endParaRPr lang="tr-TR" dirty="0" smtClean="0"/>
          </a:p>
          <a:p>
            <a:pPr hangingPunct="0"/>
            <a:r>
              <a:rPr lang="de-DE" i="1" dirty="0" err="1" smtClean="0"/>
              <a:t>Verbascum</a:t>
            </a:r>
            <a:r>
              <a:rPr lang="de-DE" i="1" dirty="0" smtClean="0"/>
              <a:t> </a:t>
            </a:r>
            <a:r>
              <a:rPr lang="de-DE" i="1" dirty="0" err="1" smtClean="0"/>
              <a:t>cherianthifolium</a:t>
            </a:r>
            <a:r>
              <a:rPr lang="de-DE" dirty="0" smtClean="0"/>
              <a:t> </a:t>
            </a:r>
            <a:r>
              <a:rPr lang="de-DE" dirty="0" err="1" smtClean="0"/>
              <a:t>Boiss</a:t>
            </a:r>
            <a:r>
              <a:rPr lang="de-DE" dirty="0" smtClean="0"/>
              <a:t>. </a:t>
            </a:r>
            <a:r>
              <a:rPr lang="de-DE" dirty="0" err="1" smtClean="0"/>
              <a:t>var</a:t>
            </a:r>
            <a:r>
              <a:rPr lang="de-DE" dirty="0" smtClean="0"/>
              <a:t>. </a:t>
            </a:r>
            <a:r>
              <a:rPr lang="de-DE" i="1" dirty="0" err="1" smtClean="0"/>
              <a:t>asperulum</a:t>
            </a:r>
            <a:r>
              <a:rPr lang="de-DE" dirty="0" smtClean="0"/>
              <a:t> (</a:t>
            </a:r>
            <a:r>
              <a:rPr lang="de-DE" dirty="0" err="1" smtClean="0"/>
              <a:t>Boiss</a:t>
            </a:r>
            <a:r>
              <a:rPr lang="de-DE" dirty="0" smtClean="0"/>
              <a:t>.) </a:t>
            </a:r>
            <a:r>
              <a:rPr lang="fr-FR" dirty="0" err="1" smtClean="0"/>
              <a:t>Burb</a:t>
            </a:r>
            <a:r>
              <a:rPr lang="fr-FR" dirty="0" smtClean="0"/>
              <a:t>., </a:t>
            </a:r>
            <a:r>
              <a:rPr lang="fr-FR" dirty="0" err="1" smtClean="0"/>
              <a:t>endemik</a:t>
            </a:r>
            <a:r>
              <a:rPr lang="fr-FR" dirty="0" smtClean="0"/>
              <a:t>, 680-1900 m.</a:t>
            </a:r>
            <a:endParaRPr lang="tr-TR" dirty="0" smtClean="0"/>
          </a:p>
          <a:p>
            <a:pPr hangingPunct="0"/>
            <a:r>
              <a:rPr lang="fr-FR" i="1" dirty="0" err="1" smtClean="0"/>
              <a:t>Scrophularia</a:t>
            </a:r>
            <a:r>
              <a:rPr lang="fr-FR" i="1" dirty="0" smtClean="0"/>
              <a:t> </a:t>
            </a:r>
            <a:r>
              <a:rPr lang="fr-FR" i="1" dirty="0" err="1" smtClean="0"/>
              <a:t>xanthoglossa</a:t>
            </a:r>
            <a:r>
              <a:rPr lang="fr-FR" dirty="0" smtClean="0"/>
              <a:t> </a:t>
            </a:r>
            <a:r>
              <a:rPr lang="fr-FR" dirty="0" err="1" smtClean="0"/>
              <a:t>Boiss</a:t>
            </a:r>
            <a:r>
              <a:rPr lang="fr-FR" dirty="0" smtClean="0"/>
              <a:t>. var. </a:t>
            </a:r>
            <a:r>
              <a:rPr lang="fr-FR" i="1" dirty="0" err="1" smtClean="0"/>
              <a:t>decipiens</a:t>
            </a:r>
            <a:r>
              <a:rPr lang="fr-FR" i="1" dirty="0" smtClean="0"/>
              <a:t> </a:t>
            </a:r>
            <a:r>
              <a:rPr lang="fr-FR" dirty="0" smtClean="0"/>
              <a:t>(</a:t>
            </a:r>
            <a:r>
              <a:rPr lang="fr-FR" dirty="0" err="1" smtClean="0"/>
              <a:t>Boiss</a:t>
            </a:r>
            <a:r>
              <a:rPr lang="fr-FR" dirty="0" smtClean="0"/>
              <a:t>. &amp; </a:t>
            </a:r>
            <a:r>
              <a:rPr lang="fr-FR" dirty="0" err="1" smtClean="0"/>
              <a:t>Kotschy</a:t>
            </a:r>
            <a:r>
              <a:rPr lang="fr-FR" dirty="0" smtClean="0"/>
              <a:t>.) </a:t>
            </a:r>
            <a:r>
              <a:rPr lang="fr-FR" dirty="0" err="1" smtClean="0"/>
              <a:t>Boiss</a:t>
            </a:r>
            <a:r>
              <a:rPr lang="fr-FR" dirty="0" smtClean="0"/>
              <a:t>., 0-2000 m., Iran-</a:t>
            </a:r>
            <a:r>
              <a:rPr lang="fr-FR" dirty="0" err="1" smtClean="0"/>
              <a:t>Turan</a:t>
            </a:r>
            <a:r>
              <a:rPr lang="fr-FR" dirty="0" smtClean="0"/>
              <a:t> </a:t>
            </a:r>
            <a:r>
              <a:rPr lang="fr-FR" dirty="0" err="1" smtClean="0"/>
              <a:t>elementi</a:t>
            </a:r>
            <a:endParaRPr lang="tr-TR" dirty="0" smtClean="0"/>
          </a:p>
          <a:p>
            <a:pPr hangingPunct="0"/>
            <a:r>
              <a:rPr lang="fr-FR" i="1" dirty="0" err="1" smtClean="0"/>
              <a:t>Linaria</a:t>
            </a:r>
            <a:r>
              <a:rPr lang="fr-FR" i="1" dirty="0" smtClean="0"/>
              <a:t> </a:t>
            </a:r>
            <a:r>
              <a:rPr lang="fr-FR" i="1" dirty="0" err="1" smtClean="0"/>
              <a:t>corifolia</a:t>
            </a:r>
            <a:r>
              <a:rPr lang="fr-FR" dirty="0" smtClean="0"/>
              <a:t> </a:t>
            </a:r>
            <a:r>
              <a:rPr lang="fr-FR" dirty="0" err="1" smtClean="0"/>
              <a:t>Desf</a:t>
            </a:r>
            <a:r>
              <a:rPr lang="fr-FR" dirty="0" smtClean="0"/>
              <a:t>., 0-2200 m., </a:t>
            </a:r>
            <a:r>
              <a:rPr lang="fr-FR" dirty="0" err="1" smtClean="0"/>
              <a:t>endemik</a:t>
            </a:r>
            <a:r>
              <a:rPr lang="fr-FR" dirty="0" smtClean="0"/>
              <a:t>, Iran-</a:t>
            </a:r>
            <a:r>
              <a:rPr lang="fr-FR" dirty="0" err="1" smtClean="0"/>
              <a:t>Turan</a:t>
            </a:r>
            <a:r>
              <a:rPr lang="fr-FR" dirty="0" smtClean="0"/>
              <a:t> </a:t>
            </a:r>
            <a:r>
              <a:rPr lang="fr-FR" dirty="0" err="1" smtClean="0"/>
              <a:t>elementi</a:t>
            </a:r>
            <a:endParaRPr lang="tr-TR" dirty="0" smtClean="0"/>
          </a:p>
          <a:p>
            <a:pPr hangingPunct="0"/>
            <a:r>
              <a:rPr lang="fr-FR" i="1" dirty="0" smtClean="0"/>
              <a:t>Veronica </a:t>
            </a:r>
            <a:r>
              <a:rPr lang="fr-FR" i="1" dirty="0" err="1" smtClean="0"/>
              <a:t>orientalis</a:t>
            </a:r>
            <a:r>
              <a:rPr lang="fr-FR" dirty="0" smtClean="0"/>
              <a:t> Miller. </a:t>
            </a:r>
            <a:r>
              <a:rPr lang="fr-FR" dirty="0" err="1" smtClean="0"/>
              <a:t>subsp</a:t>
            </a:r>
            <a:r>
              <a:rPr lang="fr-FR" dirty="0" smtClean="0"/>
              <a:t>. </a:t>
            </a:r>
            <a:r>
              <a:rPr lang="fr-FR" i="1" dirty="0" err="1" smtClean="0"/>
              <a:t>orientalis</a:t>
            </a:r>
            <a:r>
              <a:rPr lang="fr-FR" dirty="0" smtClean="0"/>
              <a:t>, 850-3050 m., Iran-</a:t>
            </a:r>
            <a:r>
              <a:rPr lang="fr-FR" dirty="0" err="1" smtClean="0"/>
              <a:t>Turan</a:t>
            </a:r>
            <a:r>
              <a:rPr lang="fr-FR" dirty="0" smtClean="0"/>
              <a:t> </a:t>
            </a:r>
            <a:r>
              <a:rPr lang="fr-FR" dirty="0" err="1" smtClean="0"/>
              <a:t>elementi</a:t>
            </a:r>
            <a:endParaRPr lang="tr-TR" dirty="0" smtClean="0"/>
          </a:p>
          <a:p>
            <a:pPr hangingPunct="0"/>
            <a:r>
              <a:rPr lang="fr-FR" i="1" dirty="0" smtClean="0"/>
              <a:t>Veronica </a:t>
            </a:r>
            <a:r>
              <a:rPr lang="fr-FR" i="1" dirty="0" err="1" smtClean="0"/>
              <a:t>multifida</a:t>
            </a:r>
            <a:r>
              <a:rPr lang="fr-FR" dirty="0" smtClean="0"/>
              <a:t> L., 100-2300 m., </a:t>
            </a:r>
            <a:r>
              <a:rPr lang="fr-FR" dirty="0" err="1" smtClean="0"/>
              <a:t>endemik</a:t>
            </a:r>
            <a:r>
              <a:rPr lang="fr-FR" dirty="0" smtClean="0"/>
              <a:t>, Iran-</a:t>
            </a:r>
            <a:r>
              <a:rPr lang="fr-FR" dirty="0" err="1" smtClean="0"/>
              <a:t>Turan</a:t>
            </a:r>
            <a:r>
              <a:rPr lang="fr-FR" dirty="0" smtClean="0"/>
              <a:t> </a:t>
            </a:r>
            <a:r>
              <a:rPr lang="fr-FR" dirty="0" err="1" smtClean="0"/>
              <a:t>elementi</a:t>
            </a:r>
            <a:endParaRPr lang="tr-TR" dirty="0" smtClean="0"/>
          </a:p>
          <a:p>
            <a:pPr hangingPunct="0"/>
            <a:r>
              <a:rPr lang="fr-FR" i="1" dirty="0" err="1" smtClean="0"/>
              <a:t>Bungea</a:t>
            </a:r>
            <a:r>
              <a:rPr lang="fr-FR" i="1" dirty="0" smtClean="0"/>
              <a:t> </a:t>
            </a:r>
            <a:r>
              <a:rPr lang="fr-FR" i="1" dirty="0" err="1" smtClean="0"/>
              <a:t>trifida</a:t>
            </a:r>
            <a:r>
              <a:rPr lang="fr-FR" dirty="0" smtClean="0"/>
              <a:t> (</a:t>
            </a:r>
            <a:r>
              <a:rPr lang="fr-FR" dirty="0" err="1" smtClean="0"/>
              <a:t>Vahl</a:t>
            </a:r>
            <a:r>
              <a:rPr lang="fr-FR" dirty="0" smtClean="0"/>
              <a:t>.) </a:t>
            </a:r>
            <a:r>
              <a:rPr lang="fr-FR" dirty="0" err="1" smtClean="0"/>
              <a:t>C.A.Meyer</a:t>
            </a:r>
            <a:r>
              <a:rPr lang="fr-FR" dirty="0" smtClean="0"/>
              <a:t>, 940-2500 m., Iran-</a:t>
            </a:r>
            <a:r>
              <a:rPr lang="fr-FR" dirty="0" err="1" smtClean="0"/>
              <a:t>Turan</a:t>
            </a:r>
            <a:r>
              <a:rPr lang="fr-FR" dirty="0" smtClean="0"/>
              <a:t> </a:t>
            </a:r>
            <a:r>
              <a:rPr lang="fr-FR" dirty="0" err="1" smtClean="0"/>
              <a:t>elementi</a:t>
            </a:r>
            <a:endParaRPr lang="tr-TR" dirty="0" smtClean="0"/>
          </a:p>
          <a:p>
            <a:pPr hangingPunct="0"/>
            <a:r>
              <a:rPr lang="fr-FR" i="1" dirty="0" err="1" smtClean="0"/>
              <a:t>Ajuga</a:t>
            </a:r>
            <a:r>
              <a:rPr lang="fr-FR" i="1" dirty="0" smtClean="0"/>
              <a:t> </a:t>
            </a:r>
            <a:r>
              <a:rPr lang="fr-FR" i="1" dirty="0" err="1" smtClean="0"/>
              <a:t>salicifolia</a:t>
            </a:r>
            <a:r>
              <a:rPr lang="fr-FR" dirty="0" smtClean="0"/>
              <a:t> (L.) </a:t>
            </a:r>
            <a:r>
              <a:rPr lang="fr-FR" dirty="0" err="1" smtClean="0"/>
              <a:t>Schreber</a:t>
            </a:r>
            <a:r>
              <a:rPr lang="fr-FR" dirty="0" smtClean="0"/>
              <a:t>, 0-1850, Iran-</a:t>
            </a:r>
            <a:r>
              <a:rPr lang="fr-FR" dirty="0" err="1" smtClean="0"/>
              <a:t>Turan</a:t>
            </a:r>
            <a:r>
              <a:rPr lang="fr-FR" dirty="0" smtClean="0"/>
              <a:t> </a:t>
            </a:r>
            <a:r>
              <a:rPr lang="fr-FR" dirty="0" err="1" smtClean="0"/>
              <a:t>elementi</a:t>
            </a:r>
            <a:endParaRPr lang="tr-TR" dirty="0" smtClean="0"/>
          </a:p>
          <a:p>
            <a:pPr hangingPunct="0"/>
            <a:r>
              <a:rPr lang="fr-FR" i="1" dirty="0" err="1" smtClean="0"/>
              <a:t>Teucrium</a:t>
            </a:r>
            <a:r>
              <a:rPr lang="fr-FR" i="1" dirty="0" smtClean="0"/>
              <a:t> </a:t>
            </a:r>
            <a:r>
              <a:rPr lang="fr-FR" i="1" dirty="0" err="1" smtClean="0"/>
              <a:t>chamaedrys</a:t>
            </a:r>
            <a:r>
              <a:rPr lang="fr-FR" dirty="0" smtClean="0"/>
              <a:t> L. </a:t>
            </a:r>
            <a:r>
              <a:rPr lang="fr-FR" dirty="0" err="1" smtClean="0"/>
              <a:t>subsp</a:t>
            </a:r>
            <a:r>
              <a:rPr lang="fr-FR" dirty="0" smtClean="0"/>
              <a:t>. </a:t>
            </a:r>
            <a:r>
              <a:rPr lang="fr-FR" i="1" dirty="0" err="1" smtClean="0"/>
              <a:t>syspirense</a:t>
            </a:r>
            <a:r>
              <a:rPr lang="fr-FR" dirty="0" smtClean="0"/>
              <a:t> (</a:t>
            </a:r>
            <a:r>
              <a:rPr lang="fr-FR" dirty="0" err="1" smtClean="0"/>
              <a:t>C.Koch</a:t>
            </a:r>
            <a:r>
              <a:rPr lang="fr-FR" dirty="0" smtClean="0"/>
              <a:t>) </a:t>
            </a:r>
            <a:r>
              <a:rPr lang="fr-FR" dirty="0" err="1" smtClean="0"/>
              <a:t>Rech</a:t>
            </a:r>
            <a:r>
              <a:rPr lang="fr-FR" dirty="0" smtClean="0"/>
              <a:t>., 90-2430 m., Iran-</a:t>
            </a:r>
            <a:r>
              <a:rPr lang="fr-FR" dirty="0" err="1" smtClean="0"/>
              <a:t>Turan</a:t>
            </a:r>
            <a:r>
              <a:rPr lang="fr-FR" dirty="0" smtClean="0"/>
              <a:t> </a:t>
            </a:r>
            <a:r>
              <a:rPr lang="fr-FR" dirty="0" err="1" smtClean="0"/>
              <a:t>elementi</a:t>
            </a:r>
            <a:endParaRPr lang="tr-TR" dirty="0" smtClean="0"/>
          </a:p>
          <a:p>
            <a:pPr hangingPunct="0"/>
            <a:r>
              <a:rPr lang="de-DE" i="1" dirty="0" err="1" smtClean="0"/>
              <a:t>Phlomis</a:t>
            </a:r>
            <a:r>
              <a:rPr lang="de-DE" i="1" dirty="0" smtClean="0"/>
              <a:t> </a:t>
            </a:r>
            <a:r>
              <a:rPr lang="de-DE" i="1" dirty="0" err="1" smtClean="0"/>
              <a:t>armeniaca</a:t>
            </a:r>
            <a:r>
              <a:rPr lang="de-DE" dirty="0" smtClean="0"/>
              <a:t> </a:t>
            </a:r>
            <a:r>
              <a:rPr lang="de-DE" dirty="0" err="1" smtClean="0"/>
              <a:t>Willd</a:t>
            </a:r>
            <a:r>
              <a:rPr lang="de-DE" dirty="0" smtClean="0"/>
              <a:t>., 800-2350 m., </a:t>
            </a:r>
            <a:r>
              <a:rPr lang="de-DE" dirty="0" err="1" smtClean="0"/>
              <a:t>endemik</a:t>
            </a:r>
            <a:r>
              <a:rPr lang="de-DE" dirty="0" smtClean="0"/>
              <a:t>, Iran-Turan </a:t>
            </a:r>
            <a:r>
              <a:rPr lang="de-DE" dirty="0" err="1" smtClean="0"/>
              <a:t>elementi</a:t>
            </a:r>
            <a:endParaRPr lang="tr-TR" dirty="0" smtClean="0"/>
          </a:p>
          <a:p>
            <a:pPr hangingPunct="0"/>
            <a:r>
              <a:rPr lang="de-DE" i="1" dirty="0" err="1" smtClean="0"/>
              <a:t>Marrubium</a:t>
            </a:r>
            <a:r>
              <a:rPr lang="de-DE" i="1" dirty="0" smtClean="0"/>
              <a:t> </a:t>
            </a:r>
            <a:r>
              <a:rPr lang="de-DE" i="1" dirty="0" err="1" smtClean="0"/>
              <a:t>parviflorum</a:t>
            </a:r>
            <a:r>
              <a:rPr lang="de-DE" dirty="0" smtClean="0"/>
              <a:t> Fisch. &amp; Mey. </a:t>
            </a:r>
            <a:r>
              <a:rPr lang="de-DE" dirty="0" err="1" smtClean="0"/>
              <a:t>subsp</a:t>
            </a:r>
            <a:r>
              <a:rPr lang="de-DE" i="1" dirty="0" smtClean="0"/>
              <a:t>. </a:t>
            </a:r>
            <a:r>
              <a:rPr lang="de-DE" i="1" dirty="0" err="1" smtClean="0"/>
              <a:t>parviflorum</a:t>
            </a:r>
            <a:r>
              <a:rPr lang="de-DE" dirty="0" smtClean="0"/>
              <a:t>, 430-1900 m., Iran-Turan </a:t>
            </a:r>
            <a:r>
              <a:rPr lang="de-DE" dirty="0" err="1" smtClean="0"/>
              <a:t>elementi</a:t>
            </a:r>
            <a:endParaRPr lang="tr-TR" dirty="0" smtClean="0"/>
          </a:p>
          <a:p>
            <a:pPr hangingPunct="0"/>
            <a:r>
              <a:rPr lang="de-DE" i="1" dirty="0" err="1" smtClean="0"/>
              <a:t>Stachys</a:t>
            </a:r>
            <a:r>
              <a:rPr lang="de-DE" i="1" dirty="0" smtClean="0"/>
              <a:t> </a:t>
            </a:r>
            <a:r>
              <a:rPr lang="de-DE" i="1" dirty="0" err="1" smtClean="0"/>
              <a:t>cretica</a:t>
            </a:r>
            <a:r>
              <a:rPr lang="de-DE" dirty="0" smtClean="0"/>
              <a:t> L. </a:t>
            </a:r>
            <a:r>
              <a:rPr lang="de-DE" dirty="0" err="1" smtClean="0"/>
              <a:t>subsp</a:t>
            </a:r>
            <a:r>
              <a:rPr lang="de-DE" i="1" dirty="0" smtClean="0"/>
              <a:t>. </a:t>
            </a:r>
            <a:r>
              <a:rPr lang="de-DE" i="1" dirty="0" err="1" smtClean="0"/>
              <a:t>anatolica</a:t>
            </a:r>
            <a:r>
              <a:rPr lang="de-DE" dirty="0" smtClean="0"/>
              <a:t> Rech., 100-2900 m., </a:t>
            </a:r>
            <a:r>
              <a:rPr lang="de-DE" dirty="0" err="1" smtClean="0"/>
              <a:t>endemik</a:t>
            </a:r>
            <a:r>
              <a:rPr lang="de-DE" dirty="0" smtClean="0"/>
              <a:t>, Iran-Turan </a:t>
            </a:r>
            <a:r>
              <a:rPr lang="de-DE" dirty="0" err="1" smtClean="0"/>
              <a:t>elementi</a:t>
            </a:r>
            <a:endParaRPr lang="tr-TR" dirty="0" smtClean="0"/>
          </a:p>
          <a:p>
            <a:pPr hangingPunct="0"/>
            <a:r>
              <a:rPr lang="de-DE" i="1" dirty="0" err="1" smtClean="0"/>
              <a:t>Ziziphora</a:t>
            </a:r>
            <a:r>
              <a:rPr lang="de-DE" i="1" dirty="0" smtClean="0"/>
              <a:t> </a:t>
            </a:r>
            <a:r>
              <a:rPr lang="de-DE" i="1" dirty="0" err="1" smtClean="0"/>
              <a:t>capitata</a:t>
            </a:r>
            <a:r>
              <a:rPr lang="de-DE" dirty="0" smtClean="0"/>
              <a:t> L., 0-2200 m., Iran-Turan </a:t>
            </a:r>
            <a:r>
              <a:rPr lang="de-DE" dirty="0" err="1" smtClean="0"/>
              <a:t>elementi</a:t>
            </a:r>
            <a:endParaRPr lang="tr-TR" dirty="0" smtClean="0"/>
          </a:p>
          <a:p>
            <a:pPr hangingPunct="0"/>
            <a:r>
              <a:rPr lang="de-DE" i="1" dirty="0" err="1" smtClean="0"/>
              <a:t>Ziziphora</a:t>
            </a:r>
            <a:r>
              <a:rPr lang="de-DE" i="1" dirty="0" smtClean="0"/>
              <a:t> </a:t>
            </a:r>
            <a:r>
              <a:rPr lang="de-DE" i="1" dirty="0" err="1" smtClean="0"/>
              <a:t>tenuior</a:t>
            </a:r>
            <a:r>
              <a:rPr lang="de-DE" i="1" dirty="0" smtClean="0"/>
              <a:t> </a:t>
            </a:r>
            <a:r>
              <a:rPr lang="de-DE" dirty="0" smtClean="0"/>
              <a:t>L., 0-1750 m., Iran-Turan </a:t>
            </a:r>
            <a:r>
              <a:rPr lang="de-DE" dirty="0" err="1" smtClean="0"/>
              <a:t>elementi</a:t>
            </a:r>
            <a:endParaRPr lang="tr-TR" dirty="0" smtClean="0"/>
          </a:p>
          <a:p>
            <a:pPr hangingPunct="0"/>
            <a:r>
              <a:rPr lang="de-DE" i="1" dirty="0" err="1" smtClean="0"/>
              <a:t>Ziziphora</a:t>
            </a:r>
            <a:r>
              <a:rPr lang="de-DE" i="1" dirty="0" smtClean="0"/>
              <a:t> </a:t>
            </a:r>
            <a:r>
              <a:rPr lang="de-DE" i="1" dirty="0" err="1" smtClean="0"/>
              <a:t>taurica</a:t>
            </a:r>
            <a:r>
              <a:rPr lang="de-DE" dirty="0" smtClean="0"/>
              <a:t> </a:t>
            </a:r>
            <a:r>
              <a:rPr lang="de-DE" dirty="0" err="1" smtClean="0"/>
              <a:t>Bieb</a:t>
            </a:r>
            <a:r>
              <a:rPr lang="de-DE" dirty="0" smtClean="0"/>
              <a:t>., </a:t>
            </a:r>
            <a:r>
              <a:rPr lang="de-DE" dirty="0" err="1" smtClean="0"/>
              <a:t>subsp</a:t>
            </a:r>
            <a:r>
              <a:rPr lang="de-DE" i="1" dirty="0" smtClean="0"/>
              <a:t>. </a:t>
            </a:r>
            <a:r>
              <a:rPr lang="de-DE" i="1" dirty="0" err="1" smtClean="0"/>
              <a:t>taurica</a:t>
            </a:r>
            <a:r>
              <a:rPr lang="de-DE" dirty="0" smtClean="0"/>
              <a:t>, 100-1500 m., Iran-Turan </a:t>
            </a:r>
            <a:r>
              <a:rPr lang="de-DE" dirty="0" err="1" smtClean="0"/>
              <a:t>elementi</a:t>
            </a:r>
            <a:endParaRPr lang="tr-TR" dirty="0" smtClean="0"/>
          </a:p>
          <a:p>
            <a:pPr hangingPunct="0"/>
            <a:r>
              <a:rPr lang="de-DE" i="1" dirty="0" err="1" smtClean="0"/>
              <a:t>Acantholimon</a:t>
            </a:r>
            <a:r>
              <a:rPr lang="de-DE" i="1" dirty="0" smtClean="0"/>
              <a:t> </a:t>
            </a:r>
            <a:r>
              <a:rPr lang="de-DE" i="1" dirty="0" err="1" smtClean="0"/>
              <a:t>acerosum</a:t>
            </a:r>
            <a:r>
              <a:rPr lang="de-DE" dirty="0" smtClean="0"/>
              <a:t> (</a:t>
            </a:r>
            <a:r>
              <a:rPr lang="de-DE" dirty="0" err="1" smtClean="0"/>
              <a:t>Willd</a:t>
            </a:r>
            <a:r>
              <a:rPr lang="de-DE" dirty="0" smtClean="0"/>
              <a:t>.) </a:t>
            </a:r>
            <a:r>
              <a:rPr lang="de-DE" dirty="0" err="1" smtClean="0"/>
              <a:t>Boiss</a:t>
            </a:r>
            <a:r>
              <a:rPr lang="de-DE" dirty="0" smtClean="0"/>
              <a:t>. </a:t>
            </a:r>
            <a:r>
              <a:rPr lang="de-DE" dirty="0" err="1" smtClean="0"/>
              <a:t>var</a:t>
            </a:r>
            <a:r>
              <a:rPr lang="de-DE" dirty="0" smtClean="0"/>
              <a:t>. </a:t>
            </a:r>
            <a:r>
              <a:rPr lang="de-DE" i="1" dirty="0" err="1" smtClean="0"/>
              <a:t>acerosum</a:t>
            </a:r>
            <a:r>
              <a:rPr lang="de-DE" dirty="0" smtClean="0"/>
              <a:t>, 500-2000 m., Iran-Turan </a:t>
            </a:r>
            <a:r>
              <a:rPr lang="de-DE" dirty="0" err="1" smtClean="0"/>
              <a:t>elementi</a:t>
            </a:r>
            <a:endParaRPr lang="tr-TR" dirty="0" smtClean="0"/>
          </a:p>
          <a:p>
            <a:pPr hangingPunct="0"/>
            <a:r>
              <a:rPr lang="fr-FR" i="1" dirty="0" err="1" smtClean="0"/>
              <a:t>Euphorbia</a:t>
            </a:r>
            <a:r>
              <a:rPr lang="fr-FR" i="1" dirty="0" smtClean="0"/>
              <a:t> </a:t>
            </a:r>
            <a:r>
              <a:rPr lang="fr-FR" i="1" dirty="0" err="1" smtClean="0"/>
              <a:t>macroclada</a:t>
            </a:r>
            <a:r>
              <a:rPr lang="fr-FR" dirty="0" smtClean="0"/>
              <a:t> </a:t>
            </a:r>
            <a:r>
              <a:rPr lang="fr-FR" dirty="0" err="1" smtClean="0"/>
              <a:t>Boiss</a:t>
            </a:r>
            <a:r>
              <a:rPr lang="fr-FR" dirty="0" smtClean="0"/>
              <a:t>., 250-2500 m., Iran-</a:t>
            </a:r>
            <a:r>
              <a:rPr lang="fr-FR" dirty="0" err="1" smtClean="0"/>
              <a:t>Turan</a:t>
            </a:r>
            <a:r>
              <a:rPr lang="fr-FR" dirty="0" smtClean="0"/>
              <a:t> </a:t>
            </a:r>
            <a:r>
              <a:rPr lang="fr-FR" dirty="0" err="1" smtClean="0"/>
              <a:t>elementi</a:t>
            </a:r>
            <a:endParaRPr lang="tr-TR" dirty="0" smtClean="0"/>
          </a:p>
          <a:p>
            <a:pPr hangingPunct="0"/>
            <a:r>
              <a:rPr lang="fr-FR" i="1" dirty="0" smtClean="0"/>
              <a:t>Galium </a:t>
            </a:r>
            <a:r>
              <a:rPr lang="fr-FR" i="1" dirty="0" err="1" smtClean="0"/>
              <a:t>incanum</a:t>
            </a:r>
            <a:r>
              <a:rPr lang="fr-FR" dirty="0" smtClean="0"/>
              <a:t> </a:t>
            </a:r>
            <a:r>
              <a:rPr lang="fr-FR" dirty="0" err="1" smtClean="0"/>
              <a:t>Sm</a:t>
            </a:r>
            <a:r>
              <a:rPr lang="fr-FR" dirty="0" smtClean="0"/>
              <a:t>. </a:t>
            </a:r>
            <a:r>
              <a:rPr lang="fr-FR" dirty="0" err="1" smtClean="0"/>
              <a:t>subsp</a:t>
            </a:r>
            <a:r>
              <a:rPr lang="fr-FR" dirty="0" smtClean="0"/>
              <a:t>. </a:t>
            </a:r>
            <a:r>
              <a:rPr lang="fr-FR" i="1" dirty="0" err="1" smtClean="0"/>
              <a:t>elatius</a:t>
            </a:r>
            <a:r>
              <a:rPr lang="fr-FR" dirty="0" smtClean="0"/>
              <a:t> (</a:t>
            </a:r>
            <a:r>
              <a:rPr lang="fr-FR" dirty="0" err="1" smtClean="0"/>
              <a:t>Boiss</a:t>
            </a:r>
            <a:r>
              <a:rPr lang="fr-FR" dirty="0" smtClean="0"/>
              <a:t>.) </a:t>
            </a:r>
            <a:r>
              <a:rPr lang="fr-FR" dirty="0" err="1" smtClean="0"/>
              <a:t>Ehrend</a:t>
            </a:r>
            <a:r>
              <a:rPr lang="fr-FR" dirty="0" smtClean="0"/>
              <a:t>, 400-2000 m., Iran-</a:t>
            </a:r>
            <a:r>
              <a:rPr lang="fr-FR" dirty="0" err="1" smtClean="0"/>
              <a:t>Turan</a:t>
            </a:r>
            <a:r>
              <a:rPr lang="fr-FR" dirty="0" smtClean="0"/>
              <a:t> </a:t>
            </a:r>
            <a:r>
              <a:rPr lang="fr-FR" dirty="0" err="1" smtClean="0"/>
              <a:t>elementi</a:t>
            </a:r>
            <a:endParaRPr lang="tr-TR" dirty="0" smtClean="0"/>
          </a:p>
          <a:p>
            <a:pPr hangingPunct="0"/>
            <a:r>
              <a:rPr lang="fr-FR" i="1" dirty="0" err="1" smtClean="0"/>
              <a:t>Cruciata</a:t>
            </a:r>
            <a:r>
              <a:rPr lang="fr-FR" i="1" dirty="0" smtClean="0"/>
              <a:t> </a:t>
            </a:r>
            <a:r>
              <a:rPr lang="fr-FR" i="1" dirty="0" err="1" smtClean="0"/>
              <a:t>taurica</a:t>
            </a:r>
            <a:r>
              <a:rPr lang="fr-FR" dirty="0" smtClean="0"/>
              <a:t> (</a:t>
            </a:r>
            <a:r>
              <a:rPr lang="fr-FR" dirty="0" err="1" smtClean="0"/>
              <a:t>Palls</a:t>
            </a:r>
            <a:r>
              <a:rPr lang="fr-FR" dirty="0" smtClean="0"/>
              <a:t> ex </a:t>
            </a:r>
            <a:r>
              <a:rPr lang="fr-FR" dirty="0" err="1" smtClean="0"/>
              <a:t>Willd</a:t>
            </a:r>
            <a:r>
              <a:rPr lang="fr-FR" dirty="0" smtClean="0"/>
              <a:t>.) </a:t>
            </a:r>
            <a:r>
              <a:rPr lang="fr-FR" dirty="0" err="1" smtClean="0"/>
              <a:t>Ehrend</a:t>
            </a:r>
            <a:r>
              <a:rPr lang="fr-FR" dirty="0" smtClean="0"/>
              <a:t>., 300-3300 m., Iran-</a:t>
            </a:r>
            <a:r>
              <a:rPr lang="fr-FR" dirty="0" err="1" smtClean="0"/>
              <a:t>Turan</a:t>
            </a:r>
            <a:r>
              <a:rPr lang="fr-FR" dirty="0" smtClean="0"/>
              <a:t> </a:t>
            </a:r>
            <a:r>
              <a:rPr lang="fr-FR" dirty="0" err="1" smtClean="0"/>
              <a:t>elementi</a:t>
            </a:r>
            <a:endParaRPr lang="tr-TR" dirty="0" smtClean="0"/>
          </a:p>
          <a:p>
            <a:pPr hangingPunct="0"/>
            <a:r>
              <a:rPr lang="en-US" i="1" dirty="0" err="1" smtClean="0"/>
              <a:t>Allium</a:t>
            </a:r>
            <a:r>
              <a:rPr lang="en-US" i="1" dirty="0" smtClean="0"/>
              <a:t> </a:t>
            </a:r>
            <a:r>
              <a:rPr lang="en-US" i="1" dirty="0" err="1" smtClean="0"/>
              <a:t>pseudoflavum</a:t>
            </a:r>
            <a:r>
              <a:rPr lang="en-US" dirty="0" smtClean="0"/>
              <a:t> </a:t>
            </a:r>
            <a:r>
              <a:rPr lang="en-US" dirty="0" err="1" smtClean="0"/>
              <a:t>Vved</a:t>
            </a:r>
            <a:r>
              <a:rPr lang="en-US" dirty="0" smtClean="0"/>
              <a:t>., 300-2000 m., Iran-</a:t>
            </a:r>
            <a:r>
              <a:rPr lang="en-US" dirty="0" err="1" smtClean="0"/>
              <a:t>Turan</a:t>
            </a:r>
            <a:r>
              <a:rPr lang="en-US" dirty="0" smtClean="0"/>
              <a:t> </a:t>
            </a:r>
            <a:r>
              <a:rPr lang="en-US" dirty="0" err="1" smtClean="0"/>
              <a:t>elementi</a:t>
            </a:r>
            <a:endParaRPr lang="tr-TR" dirty="0" smtClean="0"/>
          </a:p>
          <a:p>
            <a:pPr hangingPunct="0"/>
            <a:r>
              <a:rPr lang="en-US" i="1" dirty="0" err="1" smtClean="0"/>
              <a:t>Taeniatherum</a:t>
            </a:r>
            <a:r>
              <a:rPr lang="en-US" i="1" dirty="0" smtClean="0"/>
              <a:t> caput-</a:t>
            </a:r>
            <a:r>
              <a:rPr lang="en-US" i="1" dirty="0" err="1" smtClean="0"/>
              <a:t>medusae</a:t>
            </a:r>
            <a:r>
              <a:rPr lang="en-US" dirty="0" smtClean="0"/>
              <a:t> (L.) </a:t>
            </a:r>
            <a:r>
              <a:rPr lang="de-DE" dirty="0" err="1" smtClean="0"/>
              <a:t>Nevski</a:t>
            </a:r>
            <a:r>
              <a:rPr lang="de-DE" dirty="0" smtClean="0"/>
              <a:t> </a:t>
            </a:r>
            <a:r>
              <a:rPr lang="de-DE" dirty="0" err="1" smtClean="0"/>
              <a:t>subsp</a:t>
            </a:r>
            <a:r>
              <a:rPr lang="de-DE" i="1" dirty="0" smtClean="0"/>
              <a:t>. </a:t>
            </a:r>
            <a:r>
              <a:rPr lang="de-DE" i="1" dirty="0" err="1" smtClean="0"/>
              <a:t>crinitum</a:t>
            </a:r>
            <a:r>
              <a:rPr lang="de-DE" dirty="0" smtClean="0"/>
              <a:t> (</a:t>
            </a:r>
            <a:r>
              <a:rPr lang="de-DE" dirty="0" err="1" smtClean="0"/>
              <a:t>Schreber</a:t>
            </a:r>
            <a:r>
              <a:rPr lang="de-DE" dirty="0" smtClean="0"/>
              <a:t>) </a:t>
            </a:r>
            <a:r>
              <a:rPr lang="de-DE" dirty="0" err="1" smtClean="0"/>
              <a:t>Melderis</a:t>
            </a:r>
            <a:r>
              <a:rPr lang="de-DE" dirty="0" smtClean="0"/>
              <a:t>, </a:t>
            </a:r>
            <a:endParaRPr lang="tr-TR" dirty="0" smtClean="0"/>
          </a:p>
          <a:p>
            <a:pPr hangingPunct="0"/>
            <a:r>
              <a:rPr lang="de-DE" dirty="0" smtClean="0"/>
              <a:t>400-2050 m., Iran-Turan </a:t>
            </a:r>
            <a:r>
              <a:rPr lang="de-DE" dirty="0" err="1" smtClean="0"/>
              <a:t>elementi</a:t>
            </a:r>
            <a:endParaRPr lang="tr-TR" dirty="0" smtClean="0"/>
          </a:p>
          <a:p>
            <a:pPr hangingPunct="0"/>
            <a:r>
              <a:rPr lang="de-DE" i="1" dirty="0" err="1" smtClean="0"/>
              <a:t>Bromus</a:t>
            </a:r>
            <a:r>
              <a:rPr lang="de-DE" i="1" dirty="0" smtClean="0"/>
              <a:t> </a:t>
            </a:r>
            <a:r>
              <a:rPr lang="de-DE" i="1" dirty="0" err="1" smtClean="0"/>
              <a:t>tomentellus</a:t>
            </a:r>
            <a:r>
              <a:rPr lang="de-DE" dirty="0" smtClean="0"/>
              <a:t> </a:t>
            </a:r>
            <a:r>
              <a:rPr lang="de-DE" dirty="0" err="1" smtClean="0"/>
              <a:t>Boiss</a:t>
            </a:r>
            <a:r>
              <a:rPr lang="de-DE" dirty="0" smtClean="0"/>
              <a:t>., 1000-2700 m., Iran-Turan </a:t>
            </a:r>
            <a:r>
              <a:rPr lang="de-DE" dirty="0" err="1" smtClean="0"/>
              <a:t>elementi</a:t>
            </a:r>
            <a:endParaRPr lang="tr-TR" dirty="0" smtClean="0"/>
          </a:p>
          <a:p>
            <a:pPr hangingPunct="0"/>
            <a:r>
              <a:rPr lang="de-DE" i="1" dirty="0" err="1" smtClean="0"/>
              <a:t>Apera</a:t>
            </a:r>
            <a:r>
              <a:rPr lang="de-DE" i="1" dirty="0" smtClean="0"/>
              <a:t> </a:t>
            </a:r>
            <a:r>
              <a:rPr lang="de-DE" i="1" dirty="0" err="1" smtClean="0"/>
              <a:t>intermedia</a:t>
            </a:r>
            <a:r>
              <a:rPr lang="de-DE" dirty="0" smtClean="0"/>
              <a:t> Hackel </a:t>
            </a:r>
            <a:r>
              <a:rPr lang="de-DE" dirty="0" err="1" smtClean="0"/>
              <a:t>apud</a:t>
            </a:r>
            <a:r>
              <a:rPr lang="de-DE" dirty="0" smtClean="0"/>
              <a:t> </a:t>
            </a:r>
            <a:r>
              <a:rPr lang="de-DE" dirty="0" err="1" smtClean="0"/>
              <a:t>Zederbauer</a:t>
            </a:r>
            <a:r>
              <a:rPr lang="de-DE" dirty="0" smtClean="0"/>
              <a:t>, 0-2000 m., Iran-Turan </a:t>
            </a:r>
            <a:r>
              <a:rPr lang="de-DE" dirty="0" err="1" smtClean="0"/>
              <a:t>elementi</a:t>
            </a:r>
            <a:endParaRPr lang="tr-TR" dirty="0" smtClean="0"/>
          </a:p>
          <a:p>
            <a:pPr hangingPunct="0"/>
            <a:r>
              <a:rPr lang="de-DE" i="1" dirty="0" err="1" smtClean="0"/>
              <a:t>Stipa</a:t>
            </a:r>
            <a:r>
              <a:rPr lang="de-DE" i="1" dirty="0" smtClean="0"/>
              <a:t> </a:t>
            </a:r>
            <a:r>
              <a:rPr lang="de-DE" i="1" dirty="0" err="1" smtClean="0"/>
              <a:t>holosericea</a:t>
            </a:r>
            <a:r>
              <a:rPr lang="de-DE" dirty="0" smtClean="0"/>
              <a:t> </a:t>
            </a:r>
            <a:r>
              <a:rPr lang="de-DE" dirty="0" err="1" smtClean="0"/>
              <a:t>Trin</a:t>
            </a:r>
            <a:r>
              <a:rPr lang="de-DE" dirty="0" smtClean="0"/>
              <a:t>., 300-2500 m., Iran-Turan </a:t>
            </a:r>
            <a:r>
              <a:rPr lang="de-DE" dirty="0" err="1" smtClean="0"/>
              <a:t>elementi</a:t>
            </a:r>
            <a:endParaRPr lang="tr-TR" dirty="0" smtClean="0"/>
          </a:p>
          <a:p>
            <a:endParaRPr lang="tr-TR" dirty="0"/>
          </a:p>
        </p:txBody>
      </p:sp>
    </p:spTree>
    <p:extLst>
      <p:ext uri="{BB962C8B-B14F-4D97-AF65-F5344CB8AC3E}">
        <p14:creationId xmlns:p14="http://schemas.microsoft.com/office/powerpoint/2010/main" val="179385718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gn="ctr" hangingPunct="0">
              <a:buNone/>
            </a:pPr>
            <a:r>
              <a:rPr lang="de-DE" b="1" dirty="0" err="1" smtClean="0">
                <a:solidFill>
                  <a:srgbClr val="7030A0"/>
                </a:solidFill>
              </a:rPr>
              <a:t>Avrupa-Sibirya</a:t>
            </a:r>
            <a:r>
              <a:rPr lang="de-DE" b="1" dirty="0" smtClean="0">
                <a:solidFill>
                  <a:srgbClr val="7030A0"/>
                </a:solidFill>
              </a:rPr>
              <a:t> </a:t>
            </a:r>
            <a:r>
              <a:rPr lang="de-DE" b="1" dirty="0" err="1" smtClean="0">
                <a:solidFill>
                  <a:srgbClr val="7030A0"/>
                </a:solidFill>
              </a:rPr>
              <a:t>elementi</a:t>
            </a:r>
            <a:r>
              <a:rPr lang="de-DE" b="1" dirty="0" smtClean="0">
                <a:solidFill>
                  <a:srgbClr val="7030A0"/>
                </a:solidFill>
              </a:rPr>
              <a:t> </a:t>
            </a:r>
            <a:r>
              <a:rPr lang="de-DE" b="1" dirty="0" err="1" smtClean="0">
                <a:solidFill>
                  <a:srgbClr val="7030A0"/>
                </a:solidFill>
              </a:rPr>
              <a:t>olan</a:t>
            </a:r>
            <a:r>
              <a:rPr lang="de-DE" b="1" dirty="0" smtClean="0">
                <a:solidFill>
                  <a:srgbClr val="7030A0"/>
                </a:solidFill>
              </a:rPr>
              <a:t> </a:t>
            </a:r>
            <a:r>
              <a:rPr lang="de-DE" b="1" dirty="0" err="1" smtClean="0">
                <a:solidFill>
                  <a:srgbClr val="7030A0"/>
                </a:solidFill>
              </a:rPr>
              <a:t>karakteristik</a:t>
            </a:r>
            <a:r>
              <a:rPr lang="de-DE" b="1" dirty="0" smtClean="0">
                <a:solidFill>
                  <a:srgbClr val="7030A0"/>
                </a:solidFill>
              </a:rPr>
              <a:t> </a:t>
            </a:r>
            <a:r>
              <a:rPr lang="de-DE" b="1" dirty="0" err="1" smtClean="0">
                <a:solidFill>
                  <a:srgbClr val="7030A0"/>
                </a:solidFill>
              </a:rPr>
              <a:t>bitkiler</a:t>
            </a:r>
            <a:r>
              <a:rPr lang="de-DE" b="1" dirty="0" smtClean="0">
                <a:solidFill>
                  <a:srgbClr val="7030A0"/>
                </a:solidFill>
              </a:rPr>
              <a:t> </a:t>
            </a:r>
            <a:endParaRPr lang="tr-TR" b="1" dirty="0" smtClean="0">
              <a:solidFill>
                <a:srgbClr val="7030A0"/>
              </a:solidFill>
            </a:endParaRPr>
          </a:p>
          <a:p>
            <a:pPr algn="just" hangingPunct="0">
              <a:buNone/>
            </a:pPr>
            <a:endParaRPr lang="tr-TR" dirty="0" smtClean="0"/>
          </a:p>
          <a:p>
            <a:pPr algn="just" hangingPunct="0"/>
            <a:r>
              <a:rPr lang="fr-FR" i="1" dirty="0" err="1" smtClean="0"/>
              <a:t>Artemisia</a:t>
            </a:r>
            <a:r>
              <a:rPr lang="fr-FR" i="1" dirty="0" smtClean="0"/>
              <a:t> </a:t>
            </a:r>
            <a:r>
              <a:rPr lang="fr-FR" i="1" dirty="0" err="1" smtClean="0"/>
              <a:t>santonicum</a:t>
            </a:r>
            <a:r>
              <a:rPr lang="fr-FR" dirty="0" smtClean="0"/>
              <a:t> L., 0-1300 m., </a:t>
            </a:r>
            <a:r>
              <a:rPr lang="fr-FR" dirty="0" err="1" smtClean="0"/>
              <a:t>Avrupa</a:t>
            </a:r>
            <a:r>
              <a:rPr lang="fr-FR" dirty="0" smtClean="0"/>
              <a:t>-</a:t>
            </a:r>
            <a:r>
              <a:rPr lang="fr-FR" dirty="0" err="1" smtClean="0"/>
              <a:t>Sibirya</a:t>
            </a:r>
            <a:r>
              <a:rPr lang="fr-FR" dirty="0" smtClean="0"/>
              <a:t> </a:t>
            </a:r>
            <a:r>
              <a:rPr lang="fr-FR" dirty="0" err="1" smtClean="0"/>
              <a:t>elementi</a:t>
            </a:r>
            <a:endParaRPr lang="tr-TR" dirty="0" smtClean="0"/>
          </a:p>
          <a:p>
            <a:pPr algn="just"/>
            <a:endParaRPr lang="tr-TR" dirty="0"/>
          </a:p>
        </p:txBody>
      </p:sp>
    </p:spTree>
    <p:extLst>
      <p:ext uri="{BB962C8B-B14F-4D97-AF65-F5344CB8AC3E}">
        <p14:creationId xmlns:p14="http://schemas.microsoft.com/office/powerpoint/2010/main" val="59818108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75520" y="332656"/>
            <a:ext cx="8712968" cy="6336704"/>
          </a:xfrm>
        </p:spPr>
        <p:txBody>
          <a:bodyPr numCol="2">
            <a:normAutofit fontScale="55000" lnSpcReduction="20000"/>
          </a:bodyPr>
          <a:lstStyle/>
          <a:p>
            <a:pPr hangingPunct="0">
              <a:buNone/>
            </a:pPr>
            <a:r>
              <a:rPr lang="de-DE" sz="3400" b="1" dirty="0">
                <a:solidFill>
                  <a:srgbClr val="7030A0"/>
                </a:solidFill>
              </a:rPr>
              <a:t>2.2.3. ORMAN HAB</a:t>
            </a:r>
            <a:r>
              <a:rPr lang="tr-TR" sz="3400" b="1" dirty="0">
                <a:solidFill>
                  <a:srgbClr val="7030A0"/>
                </a:solidFill>
              </a:rPr>
              <a:t>İ</a:t>
            </a:r>
            <a:r>
              <a:rPr lang="de-DE" sz="3400" b="1" dirty="0">
                <a:solidFill>
                  <a:srgbClr val="7030A0"/>
                </a:solidFill>
              </a:rPr>
              <a:t>TATLARININ KARAKTER</a:t>
            </a:r>
            <a:r>
              <a:rPr lang="tr-TR" sz="3400" b="1" dirty="0">
                <a:solidFill>
                  <a:srgbClr val="7030A0"/>
                </a:solidFill>
              </a:rPr>
              <a:t>İ</a:t>
            </a:r>
            <a:r>
              <a:rPr lang="de-DE" sz="3400" b="1" dirty="0">
                <a:solidFill>
                  <a:srgbClr val="7030A0"/>
                </a:solidFill>
              </a:rPr>
              <a:t>ST</a:t>
            </a:r>
            <a:r>
              <a:rPr lang="tr-TR" sz="3400" b="1" dirty="0">
                <a:solidFill>
                  <a:srgbClr val="7030A0"/>
                </a:solidFill>
              </a:rPr>
              <a:t>İ</a:t>
            </a:r>
            <a:r>
              <a:rPr lang="de-DE" sz="3400" b="1" dirty="0">
                <a:solidFill>
                  <a:srgbClr val="7030A0"/>
                </a:solidFill>
              </a:rPr>
              <a:t>K B</a:t>
            </a:r>
            <a:r>
              <a:rPr lang="tr-TR" sz="3400" b="1" dirty="0">
                <a:solidFill>
                  <a:srgbClr val="7030A0"/>
                </a:solidFill>
              </a:rPr>
              <a:t>İ</a:t>
            </a:r>
            <a:r>
              <a:rPr lang="de-DE" sz="3400" b="1" dirty="0">
                <a:solidFill>
                  <a:srgbClr val="7030A0"/>
                </a:solidFill>
              </a:rPr>
              <a:t>TK</a:t>
            </a:r>
            <a:r>
              <a:rPr lang="tr-TR" sz="3400" b="1" dirty="0">
                <a:solidFill>
                  <a:srgbClr val="7030A0"/>
                </a:solidFill>
              </a:rPr>
              <a:t>İ</a:t>
            </a:r>
            <a:r>
              <a:rPr lang="de-DE" sz="3400" b="1" dirty="0">
                <a:solidFill>
                  <a:srgbClr val="7030A0"/>
                </a:solidFill>
              </a:rPr>
              <a:t>LER</a:t>
            </a:r>
            <a:r>
              <a:rPr lang="tr-TR" sz="3400" b="1" dirty="0">
                <a:solidFill>
                  <a:srgbClr val="7030A0"/>
                </a:solidFill>
              </a:rPr>
              <a:t>İ</a:t>
            </a:r>
            <a:endParaRPr lang="tr-TR" sz="3400" dirty="0">
              <a:solidFill>
                <a:srgbClr val="7030A0"/>
              </a:solidFill>
            </a:endParaRPr>
          </a:p>
          <a:p>
            <a:pPr hangingPunct="0">
              <a:buNone/>
            </a:pPr>
            <a:r>
              <a:rPr lang="de-DE" sz="3400" b="1" dirty="0">
                <a:solidFill>
                  <a:srgbClr val="7030A0"/>
                </a:solidFill>
              </a:rPr>
              <a:t>2.2.3.1.</a:t>
            </a:r>
            <a:r>
              <a:rPr lang="tr-TR" sz="3400" b="1" dirty="0">
                <a:solidFill>
                  <a:srgbClr val="7030A0"/>
                </a:solidFill>
              </a:rPr>
              <a:t> </a:t>
            </a:r>
            <a:r>
              <a:rPr lang="de-DE" sz="3400" b="1" dirty="0" err="1">
                <a:solidFill>
                  <a:srgbClr val="7030A0"/>
                </a:solidFill>
              </a:rPr>
              <a:t>Çalı</a:t>
            </a:r>
            <a:r>
              <a:rPr lang="de-DE" sz="3400" b="1" dirty="0">
                <a:solidFill>
                  <a:srgbClr val="7030A0"/>
                </a:solidFill>
              </a:rPr>
              <a:t> </a:t>
            </a:r>
            <a:r>
              <a:rPr lang="de-DE" sz="3400" b="1" dirty="0" err="1">
                <a:solidFill>
                  <a:srgbClr val="7030A0"/>
                </a:solidFill>
              </a:rPr>
              <a:t>Habitatlarının</a:t>
            </a:r>
            <a:r>
              <a:rPr lang="de-DE" sz="3400" b="1" dirty="0">
                <a:solidFill>
                  <a:srgbClr val="7030A0"/>
                </a:solidFill>
              </a:rPr>
              <a:t> </a:t>
            </a:r>
            <a:r>
              <a:rPr lang="de-DE" sz="3400" b="1" dirty="0" err="1">
                <a:solidFill>
                  <a:srgbClr val="7030A0"/>
                </a:solidFill>
              </a:rPr>
              <a:t>Karakteristik</a:t>
            </a:r>
            <a:r>
              <a:rPr lang="de-DE" sz="3400" b="1" dirty="0">
                <a:solidFill>
                  <a:srgbClr val="7030A0"/>
                </a:solidFill>
              </a:rPr>
              <a:t> </a:t>
            </a:r>
            <a:r>
              <a:rPr lang="de-DE" sz="3400" b="1" dirty="0" err="1">
                <a:solidFill>
                  <a:srgbClr val="7030A0"/>
                </a:solidFill>
              </a:rPr>
              <a:t>Bitkileri</a:t>
            </a:r>
            <a:endParaRPr lang="tr-TR" sz="3400" b="1" dirty="0">
              <a:solidFill>
                <a:srgbClr val="7030A0"/>
              </a:solidFill>
            </a:endParaRPr>
          </a:p>
          <a:p>
            <a:pPr hangingPunct="0">
              <a:buNone/>
            </a:pPr>
            <a:endParaRPr lang="tr-TR" dirty="0" smtClean="0"/>
          </a:p>
          <a:p>
            <a:pPr hangingPunct="0">
              <a:buNone/>
            </a:pPr>
            <a:endParaRPr lang="tr-TR" dirty="0" smtClean="0"/>
          </a:p>
          <a:p>
            <a:pPr hangingPunct="0"/>
            <a:r>
              <a:rPr lang="en-US" i="1" dirty="0" err="1" smtClean="0"/>
              <a:t>Paeonia</a:t>
            </a:r>
            <a:r>
              <a:rPr lang="en-US" i="1" dirty="0" smtClean="0"/>
              <a:t> </a:t>
            </a:r>
            <a:r>
              <a:rPr lang="en-US" i="1" dirty="0" err="1" smtClean="0"/>
              <a:t>mascula</a:t>
            </a:r>
            <a:r>
              <a:rPr lang="en-US" dirty="0" smtClean="0"/>
              <a:t> (L.) Miller subsp. </a:t>
            </a:r>
            <a:r>
              <a:rPr lang="en-US" i="1" dirty="0" err="1" smtClean="0"/>
              <a:t>arietina</a:t>
            </a:r>
            <a:r>
              <a:rPr lang="en-US" dirty="0" smtClean="0"/>
              <a:t> (Anders.) Cullen &amp; Heywood</a:t>
            </a:r>
            <a:endParaRPr lang="tr-TR" dirty="0" smtClean="0"/>
          </a:p>
          <a:p>
            <a:pPr hangingPunct="0"/>
            <a:r>
              <a:rPr lang="en-US" i="1" dirty="0" err="1" smtClean="0"/>
              <a:t>Cistus</a:t>
            </a:r>
            <a:r>
              <a:rPr lang="en-US" i="1" dirty="0" smtClean="0"/>
              <a:t> </a:t>
            </a:r>
            <a:r>
              <a:rPr lang="en-US" i="1" dirty="0" err="1" smtClean="0"/>
              <a:t>creticus</a:t>
            </a:r>
            <a:r>
              <a:rPr lang="en-US" dirty="0" smtClean="0"/>
              <a:t> L., 0-1000 m.</a:t>
            </a:r>
            <a:endParaRPr lang="tr-TR" dirty="0" smtClean="0"/>
          </a:p>
          <a:p>
            <a:pPr hangingPunct="0"/>
            <a:r>
              <a:rPr lang="en-US" i="1" dirty="0" err="1" smtClean="0"/>
              <a:t>Cistus</a:t>
            </a:r>
            <a:r>
              <a:rPr lang="en-US" dirty="0" smtClean="0"/>
              <a:t> </a:t>
            </a:r>
            <a:r>
              <a:rPr lang="en-US" i="1" dirty="0" err="1" smtClean="0"/>
              <a:t>salviifolius</a:t>
            </a:r>
            <a:r>
              <a:rPr lang="en-US" dirty="0" smtClean="0"/>
              <a:t> L., 0-500 m.</a:t>
            </a:r>
            <a:endParaRPr lang="tr-TR" dirty="0" smtClean="0"/>
          </a:p>
          <a:p>
            <a:pPr hangingPunct="0"/>
            <a:r>
              <a:rPr lang="en-US" i="1" dirty="0" err="1" smtClean="0"/>
              <a:t>Polygonum</a:t>
            </a:r>
            <a:r>
              <a:rPr lang="en-US" i="1" dirty="0" smtClean="0"/>
              <a:t> convolvulus</a:t>
            </a:r>
            <a:r>
              <a:rPr lang="en-US" dirty="0" smtClean="0"/>
              <a:t> L., 0-2500 m.</a:t>
            </a:r>
            <a:endParaRPr lang="tr-TR" dirty="0" smtClean="0"/>
          </a:p>
          <a:p>
            <a:pPr hangingPunct="0"/>
            <a:r>
              <a:rPr lang="en-US" i="1" dirty="0" err="1" smtClean="0"/>
              <a:t>Paliurus</a:t>
            </a:r>
            <a:r>
              <a:rPr lang="en-US" i="1" dirty="0" smtClean="0"/>
              <a:t> </a:t>
            </a:r>
            <a:r>
              <a:rPr lang="en-US" i="1" dirty="0" err="1" smtClean="0"/>
              <a:t>spina-christi</a:t>
            </a:r>
            <a:r>
              <a:rPr lang="en-US" dirty="0" smtClean="0"/>
              <a:t> Miller, 0-1400 m.</a:t>
            </a:r>
            <a:endParaRPr lang="tr-TR" dirty="0" smtClean="0"/>
          </a:p>
          <a:p>
            <a:pPr hangingPunct="0"/>
            <a:r>
              <a:rPr lang="en-US" i="1" dirty="0" err="1" smtClean="0"/>
              <a:t>Rhus</a:t>
            </a:r>
            <a:r>
              <a:rPr lang="en-US" i="1" dirty="0" smtClean="0"/>
              <a:t> </a:t>
            </a:r>
            <a:r>
              <a:rPr lang="en-US" i="1" dirty="0" err="1" smtClean="0"/>
              <a:t>coriaria</a:t>
            </a:r>
            <a:r>
              <a:rPr lang="en-US" dirty="0" smtClean="0"/>
              <a:t> L., 600-1900 m.</a:t>
            </a:r>
            <a:endParaRPr lang="tr-TR" dirty="0" smtClean="0"/>
          </a:p>
          <a:p>
            <a:pPr hangingPunct="0"/>
            <a:r>
              <a:rPr lang="en-US" i="1" dirty="0" err="1" smtClean="0"/>
              <a:t>Vicia</a:t>
            </a:r>
            <a:r>
              <a:rPr lang="en-US" i="1" dirty="0" smtClean="0"/>
              <a:t> </a:t>
            </a:r>
            <a:r>
              <a:rPr lang="en-US" i="1" dirty="0" err="1" smtClean="0"/>
              <a:t>peregrina</a:t>
            </a:r>
            <a:r>
              <a:rPr lang="en-US" dirty="0" smtClean="0"/>
              <a:t> L., 0-1400 m.</a:t>
            </a:r>
            <a:endParaRPr lang="tr-TR" dirty="0" smtClean="0"/>
          </a:p>
          <a:p>
            <a:pPr hangingPunct="0"/>
            <a:r>
              <a:rPr lang="en-US" i="1" dirty="0" err="1" smtClean="0"/>
              <a:t>Cerasus</a:t>
            </a:r>
            <a:r>
              <a:rPr lang="en-US" i="1" dirty="0" smtClean="0"/>
              <a:t> </a:t>
            </a:r>
            <a:r>
              <a:rPr lang="en-US" i="1" dirty="0" err="1" smtClean="0"/>
              <a:t>mahaleb</a:t>
            </a:r>
            <a:r>
              <a:rPr lang="en-US" dirty="0" smtClean="0"/>
              <a:t> (L.) Miller var. </a:t>
            </a:r>
            <a:r>
              <a:rPr lang="en-US" i="1" dirty="0" err="1" smtClean="0"/>
              <a:t>mahaleb</a:t>
            </a:r>
            <a:r>
              <a:rPr lang="en-US" dirty="0" smtClean="0"/>
              <a:t>, 300-1850 m.</a:t>
            </a:r>
            <a:endParaRPr lang="tr-TR" dirty="0" smtClean="0"/>
          </a:p>
          <a:p>
            <a:pPr hangingPunct="0"/>
            <a:r>
              <a:rPr lang="en-US" i="1" dirty="0" smtClean="0"/>
              <a:t>Cotoneaster </a:t>
            </a:r>
            <a:r>
              <a:rPr lang="en-US" i="1" dirty="0" err="1" smtClean="0"/>
              <a:t>integerrimus</a:t>
            </a:r>
            <a:r>
              <a:rPr lang="en-US" dirty="0" smtClean="0"/>
              <a:t> </a:t>
            </a:r>
            <a:r>
              <a:rPr lang="en-US" dirty="0" err="1" smtClean="0"/>
              <a:t>Medik</a:t>
            </a:r>
            <a:r>
              <a:rPr lang="en-US" dirty="0" smtClean="0"/>
              <a:t>, 1600-3400 m.</a:t>
            </a:r>
            <a:endParaRPr lang="tr-TR" dirty="0" smtClean="0"/>
          </a:p>
          <a:p>
            <a:pPr hangingPunct="0"/>
            <a:r>
              <a:rPr lang="en-US" i="1" dirty="0" smtClean="0"/>
              <a:t>Cotoneaster </a:t>
            </a:r>
            <a:r>
              <a:rPr lang="en-US" i="1" dirty="0" err="1" smtClean="0"/>
              <a:t>nummularia</a:t>
            </a:r>
            <a:r>
              <a:rPr lang="en-US" dirty="0" smtClean="0"/>
              <a:t> </a:t>
            </a:r>
            <a:r>
              <a:rPr lang="en-US" dirty="0" err="1" smtClean="0"/>
              <a:t>Fisch</a:t>
            </a:r>
            <a:r>
              <a:rPr lang="en-US" dirty="0" smtClean="0"/>
              <a:t>. &amp; </a:t>
            </a:r>
            <a:r>
              <a:rPr lang="en-US" dirty="0" err="1" smtClean="0"/>
              <a:t>Mey</a:t>
            </a:r>
            <a:r>
              <a:rPr lang="en-US" dirty="0" smtClean="0"/>
              <a:t>., 800-2300 m.</a:t>
            </a:r>
            <a:endParaRPr lang="tr-TR" dirty="0" smtClean="0"/>
          </a:p>
          <a:p>
            <a:pPr hangingPunct="0"/>
            <a:r>
              <a:rPr lang="de-DE" i="1" dirty="0" err="1" smtClean="0"/>
              <a:t>Bupleurum</a:t>
            </a:r>
            <a:r>
              <a:rPr lang="de-DE" i="1" dirty="0" smtClean="0"/>
              <a:t> </a:t>
            </a:r>
            <a:r>
              <a:rPr lang="de-DE" i="1" dirty="0" err="1" smtClean="0"/>
              <a:t>gerardii</a:t>
            </a:r>
            <a:r>
              <a:rPr lang="de-DE" dirty="0" smtClean="0"/>
              <a:t> All., 600-1200 m.</a:t>
            </a:r>
            <a:endParaRPr lang="tr-TR" dirty="0" smtClean="0"/>
          </a:p>
          <a:p>
            <a:pPr hangingPunct="0">
              <a:buNone/>
            </a:pPr>
            <a:endParaRPr lang="tr-TR" i="1" dirty="0" smtClean="0"/>
          </a:p>
          <a:p>
            <a:pPr hangingPunct="0">
              <a:buNone/>
            </a:pPr>
            <a:endParaRPr lang="tr-TR" i="1" dirty="0" smtClean="0"/>
          </a:p>
          <a:p>
            <a:pPr hangingPunct="0">
              <a:buNone/>
            </a:pPr>
            <a:endParaRPr lang="tr-TR" i="1" dirty="0" smtClean="0"/>
          </a:p>
          <a:p>
            <a:pPr hangingPunct="0">
              <a:buNone/>
            </a:pPr>
            <a:endParaRPr lang="tr-TR" i="1" dirty="0" smtClean="0"/>
          </a:p>
          <a:p>
            <a:pPr hangingPunct="0"/>
            <a:endParaRPr lang="tr-TR" i="1" dirty="0" smtClean="0"/>
          </a:p>
          <a:p>
            <a:pPr hangingPunct="0">
              <a:buNone/>
            </a:pPr>
            <a:endParaRPr lang="tr-TR" i="1" dirty="0" smtClean="0"/>
          </a:p>
          <a:p>
            <a:pPr hangingPunct="0"/>
            <a:endParaRPr lang="tr-TR" i="1" dirty="0" smtClean="0"/>
          </a:p>
          <a:p>
            <a:pPr hangingPunct="0">
              <a:buNone/>
            </a:pPr>
            <a:endParaRPr lang="tr-TR" i="1" dirty="0" smtClean="0"/>
          </a:p>
          <a:p>
            <a:pPr hangingPunct="0"/>
            <a:endParaRPr lang="tr-TR" i="1" dirty="0" smtClean="0"/>
          </a:p>
          <a:p>
            <a:pPr hangingPunct="0"/>
            <a:r>
              <a:rPr lang="de-DE" i="1" dirty="0" err="1" smtClean="0"/>
              <a:t>Tanacetum</a:t>
            </a:r>
            <a:r>
              <a:rPr lang="de-DE" i="1" dirty="0" smtClean="0"/>
              <a:t> </a:t>
            </a:r>
            <a:r>
              <a:rPr lang="de-DE" i="1" dirty="0" err="1" smtClean="0"/>
              <a:t>vulgare</a:t>
            </a:r>
            <a:r>
              <a:rPr lang="de-DE" dirty="0" smtClean="0"/>
              <a:t> L., 1000-2200 m.</a:t>
            </a:r>
            <a:endParaRPr lang="tr-TR" dirty="0" smtClean="0"/>
          </a:p>
          <a:p>
            <a:pPr hangingPunct="0"/>
            <a:r>
              <a:rPr lang="en-US" i="1" dirty="0" smtClean="0"/>
              <a:t>Erica </a:t>
            </a:r>
            <a:r>
              <a:rPr lang="en-US" i="1" dirty="0" err="1" smtClean="0"/>
              <a:t>arborea</a:t>
            </a:r>
            <a:r>
              <a:rPr lang="en-US" dirty="0" smtClean="0"/>
              <a:t> L., 0-900 m.</a:t>
            </a:r>
            <a:endParaRPr lang="tr-TR" dirty="0" smtClean="0"/>
          </a:p>
          <a:p>
            <a:pPr hangingPunct="0"/>
            <a:r>
              <a:rPr lang="en-US" i="1" dirty="0" smtClean="0"/>
              <a:t>Arbutus </a:t>
            </a:r>
            <a:r>
              <a:rPr lang="en-US" i="1" dirty="0" err="1" smtClean="0"/>
              <a:t>unedo</a:t>
            </a:r>
            <a:r>
              <a:rPr lang="en-US" dirty="0" smtClean="0"/>
              <a:t> L., 0-300 m.</a:t>
            </a:r>
            <a:endParaRPr lang="tr-TR" dirty="0" smtClean="0"/>
          </a:p>
          <a:p>
            <a:pPr hangingPunct="0"/>
            <a:r>
              <a:rPr lang="en-US" i="1" dirty="0" smtClean="0"/>
              <a:t>Arbutus </a:t>
            </a:r>
            <a:r>
              <a:rPr lang="en-US" i="1" dirty="0" err="1" smtClean="0"/>
              <a:t>andrachne</a:t>
            </a:r>
            <a:r>
              <a:rPr lang="en-US" dirty="0" smtClean="0"/>
              <a:t> L., 0-800 m.</a:t>
            </a:r>
            <a:endParaRPr lang="tr-TR" dirty="0" smtClean="0"/>
          </a:p>
          <a:p>
            <a:pPr hangingPunct="0"/>
            <a:r>
              <a:rPr lang="en-US" i="1" dirty="0" err="1" smtClean="0"/>
              <a:t>Styrax</a:t>
            </a:r>
            <a:r>
              <a:rPr lang="en-US" i="1" dirty="0" smtClean="0"/>
              <a:t> </a:t>
            </a:r>
            <a:r>
              <a:rPr lang="en-US" i="1" dirty="0" err="1" smtClean="0"/>
              <a:t>officinalis</a:t>
            </a:r>
            <a:r>
              <a:rPr lang="en-US" dirty="0" smtClean="0"/>
              <a:t> L., 0-1500 m.</a:t>
            </a:r>
            <a:endParaRPr lang="tr-TR" dirty="0" smtClean="0"/>
          </a:p>
          <a:p>
            <a:pPr hangingPunct="0"/>
            <a:r>
              <a:rPr lang="en-US" i="1" dirty="0" err="1" smtClean="0"/>
              <a:t>Verbascum</a:t>
            </a:r>
            <a:r>
              <a:rPr lang="en-US" i="1" dirty="0" smtClean="0"/>
              <a:t> </a:t>
            </a:r>
            <a:r>
              <a:rPr lang="en-US" i="1" dirty="0" err="1" smtClean="0"/>
              <a:t>blattaria</a:t>
            </a:r>
            <a:r>
              <a:rPr lang="en-US" dirty="0" smtClean="0"/>
              <a:t> L., 0-1330 m.</a:t>
            </a:r>
            <a:endParaRPr lang="tr-TR" dirty="0" smtClean="0"/>
          </a:p>
          <a:p>
            <a:pPr hangingPunct="0"/>
            <a:r>
              <a:rPr lang="en-US" i="1" dirty="0" err="1" smtClean="0"/>
              <a:t>Verbascum</a:t>
            </a:r>
            <a:r>
              <a:rPr lang="en-US" i="1" dirty="0" smtClean="0"/>
              <a:t> </a:t>
            </a:r>
            <a:r>
              <a:rPr lang="en-US" i="1" dirty="0" err="1" smtClean="0"/>
              <a:t>phoeniceum</a:t>
            </a:r>
            <a:r>
              <a:rPr lang="en-US" dirty="0" smtClean="0"/>
              <a:t> L., 250-2750 m.</a:t>
            </a:r>
            <a:endParaRPr lang="tr-TR" dirty="0" smtClean="0"/>
          </a:p>
          <a:p>
            <a:pPr hangingPunct="0"/>
            <a:r>
              <a:rPr lang="en-US" i="1" dirty="0" err="1" smtClean="0"/>
              <a:t>Scutellaria</a:t>
            </a:r>
            <a:r>
              <a:rPr lang="en-US" i="1" dirty="0" smtClean="0"/>
              <a:t> </a:t>
            </a:r>
            <a:r>
              <a:rPr lang="en-US" i="1" dirty="0" err="1" smtClean="0"/>
              <a:t>salviifolia</a:t>
            </a:r>
            <a:r>
              <a:rPr lang="en-US" dirty="0" smtClean="0"/>
              <a:t> Bentham, 400-1900 m., </a:t>
            </a:r>
            <a:r>
              <a:rPr lang="en-US" dirty="0" err="1" smtClean="0"/>
              <a:t>endemik</a:t>
            </a:r>
            <a:r>
              <a:rPr lang="en-US" dirty="0" smtClean="0"/>
              <a:t>,</a:t>
            </a:r>
            <a:endParaRPr lang="tr-TR" dirty="0" smtClean="0"/>
          </a:p>
          <a:p>
            <a:pPr hangingPunct="0"/>
            <a:r>
              <a:rPr lang="fr-FR" i="1" dirty="0" smtClean="0"/>
              <a:t>Nepeta </a:t>
            </a:r>
            <a:r>
              <a:rPr lang="fr-FR" i="1" dirty="0" err="1" smtClean="0"/>
              <a:t>italica</a:t>
            </a:r>
            <a:r>
              <a:rPr lang="fr-FR" dirty="0" smtClean="0"/>
              <a:t> L., 0-1800 m</a:t>
            </a:r>
            <a:endParaRPr lang="tr-TR" dirty="0" smtClean="0"/>
          </a:p>
          <a:p>
            <a:pPr hangingPunct="0"/>
            <a:r>
              <a:rPr lang="fr-FR" i="1" dirty="0" err="1" smtClean="0"/>
              <a:t>Chrozophora</a:t>
            </a:r>
            <a:r>
              <a:rPr lang="fr-FR" i="1" dirty="0" smtClean="0"/>
              <a:t> </a:t>
            </a:r>
            <a:r>
              <a:rPr lang="fr-FR" i="1" dirty="0" err="1" smtClean="0"/>
              <a:t>tinctoria</a:t>
            </a:r>
            <a:r>
              <a:rPr lang="fr-FR" dirty="0" smtClean="0"/>
              <a:t> (L.) </a:t>
            </a:r>
            <a:r>
              <a:rPr lang="fr-FR" dirty="0" err="1" smtClean="0"/>
              <a:t>Rafin</a:t>
            </a:r>
            <a:r>
              <a:rPr lang="fr-FR" dirty="0" smtClean="0"/>
              <a:t>., 0-1650 m.</a:t>
            </a:r>
            <a:endParaRPr lang="tr-TR" dirty="0" smtClean="0"/>
          </a:p>
          <a:p>
            <a:pPr hangingPunct="0"/>
            <a:r>
              <a:rPr lang="en-US" i="1" dirty="0" err="1" smtClean="0"/>
              <a:t>Galium</a:t>
            </a:r>
            <a:r>
              <a:rPr lang="en-US" i="1" dirty="0" smtClean="0"/>
              <a:t> </a:t>
            </a:r>
            <a:r>
              <a:rPr lang="en-US" i="1" dirty="0" err="1" smtClean="0"/>
              <a:t>aparine</a:t>
            </a:r>
            <a:r>
              <a:rPr lang="en-US" dirty="0" smtClean="0"/>
              <a:t> L., 30-1800 m.</a:t>
            </a:r>
            <a:endParaRPr lang="tr-TR" dirty="0" smtClean="0"/>
          </a:p>
          <a:p>
            <a:pPr hangingPunct="0"/>
            <a:r>
              <a:rPr lang="en-US" i="1" dirty="0" smtClean="0"/>
              <a:t>Smilax </a:t>
            </a:r>
            <a:r>
              <a:rPr lang="en-US" i="1" dirty="0" err="1" smtClean="0"/>
              <a:t>aspera</a:t>
            </a:r>
            <a:r>
              <a:rPr lang="en-US" dirty="0" smtClean="0"/>
              <a:t> L., 50-700 m.</a:t>
            </a:r>
            <a:endParaRPr lang="tr-TR" dirty="0" smtClean="0"/>
          </a:p>
          <a:p>
            <a:endParaRPr lang="tr-TR" dirty="0"/>
          </a:p>
        </p:txBody>
      </p:sp>
    </p:spTree>
    <p:extLst>
      <p:ext uri="{BB962C8B-B14F-4D97-AF65-F5344CB8AC3E}">
        <p14:creationId xmlns:p14="http://schemas.microsoft.com/office/powerpoint/2010/main" val="394241598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524000" y="404664"/>
            <a:ext cx="8964488" cy="6453336"/>
          </a:xfrm>
        </p:spPr>
        <p:txBody>
          <a:bodyPr numCol="2">
            <a:normAutofit fontScale="55000" lnSpcReduction="20000"/>
          </a:bodyPr>
          <a:lstStyle/>
          <a:p>
            <a:pPr algn="ctr" hangingPunct="0">
              <a:buNone/>
            </a:pPr>
            <a:r>
              <a:rPr lang="de-DE" sz="3600" b="1" dirty="0">
                <a:solidFill>
                  <a:srgbClr val="7030A0"/>
                </a:solidFill>
              </a:rPr>
              <a:t>Akdeniz </a:t>
            </a:r>
            <a:r>
              <a:rPr lang="de-DE" sz="3600" b="1" dirty="0" err="1">
                <a:solidFill>
                  <a:srgbClr val="7030A0"/>
                </a:solidFill>
              </a:rPr>
              <a:t>elementi</a:t>
            </a:r>
            <a:r>
              <a:rPr lang="de-DE" sz="3600" b="1" dirty="0">
                <a:solidFill>
                  <a:srgbClr val="7030A0"/>
                </a:solidFill>
              </a:rPr>
              <a:t> </a:t>
            </a:r>
            <a:r>
              <a:rPr lang="de-DE" sz="3600" b="1" dirty="0" err="1">
                <a:solidFill>
                  <a:srgbClr val="7030A0"/>
                </a:solidFill>
              </a:rPr>
              <a:t>olan</a:t>
            </a:r>
            <a:r>
              <a:rPr lang="de-DE" sz="3600" b="1" dirty="0">
                <a:solidFill>
                  <a:srgbClr val="7030A0"/>
                </a:solidFill>
              </a:rPr>
              <a:t> </a:t>
            </a:r>
            <a:r>
              <a:rPr lang="de-DE" sz="3600" b="1" dirty="0" err="1">
                <a:solidFill>
                  <a:srgbClr val="7030A0"/>
                </a:solidFill>
              </a:rPr>
              <a:t>karakteristik</a:t>
            </a:r>
            <a:r>
              <a:rPr lang="de-DE" sz="3600" b="1" dirty="0">
                <a:solidFill>
                  <a:srgbClr val="7030A0"/>
                </a:solidFill>
              </a:rPr>
              <a:t> </a:t>
            </a:r>
            <a:r>
              <a:rPr lang="de-DE" sz="3600" b="1" dirty="0" err="1">
                <a:solidFill>
                  <a:srgbClr val="7030A0"/>
                </a:solidFill>
              </a:rPr>
              <a:t>bitkiler</a:t>
            </a:r>
            <a:r>
              <a:rPr lang="de-DE" sz="3600" b="1" dirty="0">
                <a:solidFill>
                  <a:srgbClr val="7030A0"/>
                </a:solidFill>
              </a:rPr>
              <a:t> </a:t>
            </a:r>
            <a:endParaRPr lang="tr-TR" sz="3600" b="1" dirty="0">
              <a:solidFill>
                <a:srgbClr val="7030A0"/>
              </a:solidFill>
            </a:endParaRPr>
          </a:p>
          <a:p>
            <a:pPr hangingPunct="0">
              <a:buNone/>
            </a:pPr>
            <a:endParaRPr lang="tr-TR" dirty="0" smtClean="0"/>
          </a:p>
          <a:p>
            <a:pPr hangingPunct="0"/>
            <a:r>
              <a:rPr lang="de-DE" i="1" dirty="0" smtClean="0"/>
              <a:t>Linum </a:t>
            </a:r>
            <a:r>
              <a:rPr lang="de-DE" i="1" dirty="0" err="1" smtClean="0"/>
              <a:t>trigynum</a:t>
            </a:r>
            <a:r>
              <a:rPr lang="de-DE" dirty="0" smtClean="0"/>
              <a:t> L., 0-750 m. Akdeniz </a:t>
            </a:r>
            <a:r>
              <a:rPr lang="de-DE" dirty="0" err="1" smtClean="0"/>
              <a:t>elementi</a:t>
            </a:r>
            <a:endParaRPr lang="tr-TR" dirty="0" smtClean="0"/>
          </a:p>
          <a:p>
            <a:pPr hangingPunct="0"/>
            <a:r>
              <a:rPr lang="de-DE" i="1" dirty="0" err="1" smtClean="0"/>
              <a:t>Pistacia</a:t>
            </a:r>
            <a:r>
              <a:rPr lang="de-DE" i="1" dirty="0" smtClean="0"/>
              <a:t> </a:t>
            </a:r>
            <a:r>
              <a:rPr lang="de-DE" i="1" dirty="0" err="1" smtClean="0"/>
              <a:t>lentiscus</a:t>
            </a:r>
            <a:r>
              <a:rPr lang="de-DE" dirty="0" smtClean="0"/>
              <a:t> </a:t>
            </a:r>
            <a:r>
              <a:rPr lang="de-DE" dirty="0" err="1" smtClean="0"/>
              <a:t>L</a:t>
            </a:r>
            <a:r>
              <a:rPr lang="de-DE" dirty="0" smtClean="0"/>
              <a:t>., 0-200 m., Akdeniz </a:t>
            </a:r>
            <a:r>
              <a:rPr lang="de-DE" dirty="0" err="1" smtClean="0"/>
              <a:t>elementi</a:t>
            </a:r>
            <a:endParaRPr lang="tr-TR" dirty="0" smtClean="0"/>
          </a:p>
          <a:p>
            <a:pPr hangingPunct="0"/>
            <a:r>
              <a:rPr lang="de-DE" i="1" dirty="0" err="1" smtClean="0"/>
              <a:t>Pistacia</a:t>
            </a:r>
            <a:r>
              <a:rPr lang="de-DE" i="1" dirty="0" smtClean="0"/>
              <a:t> </a:t>
            </a:r>
            <a:r>
              <a:rPr lang="de-DE" i="1" dirty="0" err="1" smtClean="0"/>
              <a:t>terebinthus</a:t>
            </a:r>
            <a:r>
              <a:rPr lang="de-DE" dirty="0" smtClean="0"/>
              <a:t> L. </a:t>
            </a:r>
            <a:r>
              <a:rPr lang="de-DE" dirty="0" err="1" smtClean="0"/>
              <a:t>subsp</a:t>
            </a:r>
            <a:r>
              <a:rPr lang="de-DE" dirty="0" smtClean="0"/>
              <a:t>. </a:t>
            </a:r>
            <a:r>
              <a:rPr lang="de-DE" i="1" dirty="0" err="1" smtClean="0"/>
              <a:t>palaestina</a:t>
            </a:r>
            <a:r>
              <a:rPr lang="de-DE" dirty="0" smtClean="0"/>
              <a:t> (</a:t>
            </a:r>
            <a:r>
              <a:rPr lang="de-DE" dirty="0" err="1" smtClean="0"/>
              <a:t>Boiss</a:t>
            </a:r>
            <a:r>
              <a:rPr lang="de-DE" dirty="0" smtClean="0"/>
              <a:t>.) Engler, 50-1500 </a:t>
            </a:r>
            <a:r>
              <a:rPr lang="de-DE" dirty="0" err="1" smtClean="0"/>
              <a:t>m.,Doğu</a:t>
            </a:r>
            <a:r>
              <a:rPr lang="de-DE" dirty="0" smtClean="0"/>
              <a:t> Akdeniz </a:t>
            </a:r>
            <a:r>
              <a:rPr lang="de-DE" dirty="0" err="1" smtClean="0"/>
              <a:t>elementi</a:t>
            </a:r>
            <a:endParaRPr lang="tr-TR" dirty="0" smtClean="0"/>
          </a:p>
          <a:p>
            <a:pPr hangingPunct="0"/>
            <a:r>
              <a:rPr lang="de-DE" i="1" dirty="0" err="1" smtClean="0"/>
              <a:t>Ceratonia</a:t>
            </a:r>
            <a:r>
              <a:rPr lang="de-DE" i="1" dirty="0" smtClean="0"/>
              <a:t> </a:t>
            </a:r>
            <a:r>
              <a:rPr lang="de-DE" i="1" dirty="0" err="1" smtClean="0"/>
              <a:t>siliqua</a:t>
            </a:r>
            <a:r>
              <a:rPr lang="de-DE" dirty="0" smtClean="0"/>
              <a:t> L., 0-300 m., Akdeniz </a:t>
            </a:r>
            <a:r>
              <a:rPr lang="de-DE" dirty="0" err="1" smtClean="0"/>
              <a:t>elementi</a:t>
            </a:r>
            <a:endParaRPr lang="tr-TR" dirty="0" smtClean="0"/>
          </a:p>
          <a:p>
            <a:pPr hangingPunct="0"/>
            <a:r>
              <a:rPr lang="en-US" i="1" dirty="0" err="1" smtClean="0"/>
              <a:t>Gonocytisus</a:t>
            </a:r>
            <a:r>
              <a:rPr lang="en-US" i="1" dirty="0" smtClean="0"/>
              <a:t> </a:t>
            </a:r>
            <a:r>
              <a:rPr lang="en-US" i="1" dirty="0" err="1" smtClean="0"/>
              <a:t>angulatus</a:t>
            </a:r>
            <a:r>
              <a:rPr lang="en-US" dirty="0" smtClean="0"/>
              <a:t> (L.) </a:t>
            </a:r>
            <a:r>
              <a:rPr lang="en-US" dirty="0" err="1" smtClean="0"/>
              <a:t>Spach</a:t>
            </a:r>
            <a:r>
              <a:rPr lang="en-US" dirty="0" smtClean="0"/>
              <a:t>, 0-1000 m., </a:t>
            </a:r>
            <a:r>
              <a:rPr lang="en-US" dirty="0" err="1" smtClean="0"/>
              <a:t>Doğu</a:t>
            </a:r>
            <a:r>
              <a:rPr lang="en-US" dirty="0" smtClean="0"/>
              <a:t> </a:t>
            </a:r>
            <a:r>
              <a:rPr lang="en-US" dirty="0" err="1" smtClean="0"/>
              <a:t>Akdeniz</a:t>
            </a:r>
            <a:r>
              <a:rPr lang="en-US" dirty="0" smtClean="0"/>
              <a:t> </a:t>
            </a:r>
            <a:r>
              <a:rPr lang="en-US" dirty="0" err="1" smtClean="0"/>
              <a:t>elementi</a:t>
            </a:r>
            <a:endParaRPr lang="tr-TR" dirty="0" smtClean="0"/>
          </a:p>
          <a:p>
            <a:pPr hangingPunct="0"/>
            <a:r>
              <a:rPr lang="en-US" i="1" dirty="0" err="1" smtClean="0"/>
              <a:t>Spartium</a:t>
            </a:r>
            <a:r>
              <a:rPr lang="en-US" i="1" dirty="0" smtClean="0"/>
              <a:t> </a:t>
            </a:r>
            <a:r>
              <a:rPr lang="en-US" i="1" dirty="0" err="1" smtClean="0"/>
              <a:t>junceum</a:t>
            </a:r>
            <a:r>
              <a:rPr lang="en-US" dirty="0" smtClean="0"/>
              <a:t> L., 0-600 m., </a:t>
            </a:r>
            <a:r>
              <a:rPr lang="en-US" dirty="0" err="1" smtClean="0"/>
              <a:t>Akdeniz</a:t>
            </a:r>
            <a:r>
              <a:rPr lang="en-US" dirty="0" smtClean="0"/>
              <a:t> </a:t>
            </a:r>
            <a:r>
              <a:rPr lang="en-US" dirty="0" err="1" smtClean="0"/>
              <a:t>elementi</a:t>
            </a:r>
            <a:endParaRPr lang="tr-TR" dirty="0" smtClean="0"/>
          </a:p>
          <a:p>
            <a:pPr hangingPunct="0"/>
            <a:r>
              <a:rPr lang="en-US" i="1" dirty="0" err="1" smtClean="0"/>
              <a:t>Calicotome</a:t>
            </a:r>
            <a:r>
              <a:rPr lang="en-US" i="1" dirty="0" smtClean="0"/>
              <a:t> </a:t>
            </a:r>
            <a:r>
              <a:rPr lang="en-US" i="1" dirty="0" err="1" smtClean="0"/>
              <a:t>villosa</a:t>
            </a:r>
            <a:r>
              <a:rPr lang="en-US" dirty="0" smtClean="0"/>
              <a:t> (</a:t>
            </a:r>
            <a:r>
              <a:rPr lang="en-US" dirty="0" err="1" smtClean="0"/>
              <a:t>Poir</a:t>
            </a:r>
            <a:r>
              <a:rPr lang="en-US" dirty="0" smtClean="0"/>
              <a:t>&amp;) Link, 0-900 m., </a:t>
            </a:r>
            <a:r>
              <a:rPr lang="en-US" dirty="0" err="1" smtClean="0"/>
              <a:t>Akdeniz</a:t>
            </a:r>
            <a:r>
              <a:rPr lang="en-US" dirty="0" smtClean="0"/>
              <a:t> </a:t>
            </a:r>
            <a:r>
              <a:rPr lang="en-US" dirty="0" err="1" smtClean="0"/>
              <a:t>elementi</a:t>
            </a:r>
            <a:endParaRPr lang="tr-TR" dirty="0" smtClean="0"/>
          </a:p>
          <a:p>
            <a:pPr hangingPunct="0"/>
            <a:r>
              <a:rPr lang="en-US" i="1" dirty="0" err="1" smtClean="0"/>
              <a:t>Trifolium</a:t>
            </a:r>
            <a:r>
              <a:rPr lang="en-US" i="1" dirty="0" smtClean="0"/>
              <a:t> </a:t>
            </a:r>
            <a:r>
              <a:rPr lang="en-US" i="1" dirty="0" err="1" smtClean="0"/>
              <a:t>hirtum</a:t>
            </a:r>
            <a:r>
              <a:rPr lang="en-US" dirty="0" smtClean="0"/>
              <a:t> All., 50-1700 m., </a:t>
            </a:r>
            <a:r>
              <a:rPr lang="en-US" dirty="0" err="1" smtClean="0"/>
              <a:t>Akdeniz</a:t>
            </a:r>
            <a:r>
              <a:rPr lang="en-US" dirty="0" smtClean="0"/>
              <a:t> </a:t>
            </a:r>
            <a:r>
              <a:rPr lang="en-US" dirty="0" err="1" smtClean="0"/>
              <a:t>elementi</a:t>
            </a:r>
            <a:endParaRPr lang="tr-TR" dirty="0" smtClean="0"/>
          </a:p>
          <a:p>
            <a:pPr hangingPunct="0"/>
            <a:r>
              <a:rPr lang="en-US" i="1" dirty="0" err="1" smtClean="0"/>
              <a:t>Sarcopoterium</a:t>
            </a:r>
            <a:r>
              <a:rPr lang="en-US" i="1" dirty="0" smtClean="0"/>
              <a:t> </a:t>
            </a:r>
            <a:r>
              <a:rPr lang="en-US" i="1" dirty="0" err="1" smtClean="0"/>
              <a:t>spinosum</a:t>
            </a:r>
            <a:r>
              <a:rPr lang="en-US" dirty="0" smtClean="0"/>
              <a:t> (L.) </a:t>
            </a:r>
            <a:r>
              <a:rPr lang="en-US" dirty="0" err="1" smtClean="0"/>
              <a:t>Spach</a:t>
            </a:r>
            <a:r>
              <a:rPr lang="en-US" dirty="0" smtClean="0"/>
              <a:t>, 0-1000 m., </a:t>
            </a:r>
            <a:r>
              <a:rPr lang="en-US" dirty="0" err="1" smtClean="0"/>
              <a:t>Doğu</a:t>
            </a:r>
            <a:r>
              <a:rPr lang="en-US" dirty="0" smtClean="0"/>
              <a:t> </a:t>
            </a:r>
            <a:r>
              <a:rPr lang="en-US" dirty="0" err="1" smtClean="0"/>
              <a:t>Akdeniz</a:t>
            </a:r>
            <a:r>
              <a:rPr lang="en-US" dirty="0" smtClean="0"/>
              <a:t> </a:t>
            </a:r>
            <a:r>
              <a:rPr lang="en-US" dirty="0" err="1" smtClean="0"/>
              <a:t>elementi</a:t>
            </a:r>
            <a:endParaRPr lang="tr-TR" dirty="0" smtClean="0"/>
          </a:p>
          <a:p>
            <a:pPr hangingPunct="0"/>
            <a:r>
              <a:rPr lang="en-US" i="1" dirty="0" err="1" smtClean="0"/>
              <a:t>Eryngium</a:t>
            </a:r>
            <a:r>
              <a:rPr lang="en-US" i="1" dirty="0" smtClean="0"/>
              <a:t> </a:t>
            </a:r>
            <a:r>
              <a:rPr lang="en-US" i="1" dirty="0" err="1" smtClean="0"/>
              <a:t>creticum</a:t>
            </a:r>
            <a:r>
              <a:rPr lang="en-US" dirty="0" smtClean="0"/>
              <a:t> lam., 0-750 m., </a:t>
            </a:r>
            <a:r>
              <a:rPr lang="en-US" dirty="0" err="1" smtClean="0"/>
              <a:t>Doğu</a:t>
            </a:r>
            <a:r>
              <a:rPr lang="en-US" dirty="0" smtClean="0"/>
              <a:t> </a:t>
            </a:r>
            <a:r>
              <a:rPr lang="en-US" dirty="0" err="1" smtClean="0"/>
              <a:t>Akdeniz</a:t>
            </a:r>
            <a:r>
              <a:rPr lang="en-US" dirty="0" smtClean="0"/>
              <a:t> </a:t>
            </a:r>
            <a:r>
              <a:rPr lang="en-US" dirty="0" err="1" smtClean="0"/>
              <a:t>elementi</a:t>
            </a:r>
            <a:endParaRPr lang="tr-TR" dirty="0" smtClean="0"/>
          </a:p>
          <a:p>
            <a:pPr hangingPunct="0"/>
            <a:r>
              <a:rPr lang="en-US" i="1" dirty="0" err="1" smtClean="0"/>
              <a:t>Picnomon</a:t>
            </a:r>
            <a:r>
              <a:rPr lang="en-US" i="1" dirty="0" smtClean="0"/>
              <a:t> </a:t>
            </a:r>
            <a:r>
              <a:rPr lang="en-US" i="1" dirty="0" err="1" smtClean="0"/>
              <a:t>acarna</a:t>
            </a:r>
            <a:r>
              <a:rPr lang="en-US" dirty="0" smtClean="0"/>
              <a:t> (L.) Lass., 100-1600 m., </a:t>
            </a:r>
            <a:r>
              <a:rPr lang="en-US" dirty="0" err="1" smtClean="0"/>
              <a:t>Akdeniz</a:t>
            </a:r>
            <a:r>
              <a:rPr lang="en-US" dirty="0" smtClean="0"/>
              <a:t> </a:t>
            </a:r>
            <a:r>
              <a:rPr lang="en-US" dirty="0" err="1" smtClean="0"/>
              <a:t>elementi</a:t>
            </a:r>
            <a:endParaRPr lang="tr-TR" dirty="0" smtClean="0"/>
          </a:p>
          <a:p>
            <a:pPr hangingPunct="0"/>
            <a:r>
              <a:rPr lang="en-US" i="1" dirty="0" smtClean="0"/>
              <a:t>Erica </a:t>
            </a:r>
            <a:r>
              <a:rPr lang="en-US" i="1" dirty="0" err="1" smtClean="0"/>
              <a:t>manupulifera</a:t>
            </a:r>
            <a:r>
              <a:rPr lang="en-US" dirty="0" smtClean="0"/>
              <a:t> </a:t>
            </a:r>
            <a:r>
              <a:rPr lang="en-US" dirty="0" err="1" smtClean="0"/>
              <a:t>Salsb</a:t>
            </a:r>
            <a:r>
              <a:rPr lang="en-US" dirty="0" smtClean="0"/>
              <a:t>., 0-1530 m., </a:t>
            </a:r>
            <a:r>
              <a:rPr lang="en-US" dirty="0" err="1" smtClean="0"/>
              <a:t>Doğu</a:t>
            </a:r>
            <a:r>
              <a:rPr lang="en-US" dirty="0" smtClean="0"/>
              <a:t> </a:t>
            </a:r>
            <a:r>
              <a:rPr lang="en-US" dirty="0" err="1" smtClean="0"/>
              <a:t>Akdeniz</a:t>
            </a:r>
            <a:r>
              <a:rPr lang="en-US" dirty="0" smtClean="0"/>
              <a:t> </a:t>
            </a:r>
            <a:r>
              <a:rPr lang="en-US" dirty="0" err="1" smtClean="0"/>
              <a:t>elementi</a:t>
            </a:r>
            <a:endParaRPr lang="tr-TR" dirty="0" smtClean="0"/>
          </a:p>
          <a:p>
            <a:pPr hangingPunct="0"/>
            <a:r>
              <a:rPr lang="en-US" i="1" dirty="0" err="1" smtClean="0"/>
              <a:t>Lysimachia</a:t>
            </a:r>
            <a:r>
              <a:rPr lang="en-US" i="1" dirty="0" smtClean="0"/>
              <a:t> </a:t>
            </a:r>
            <a:r>
              <a:rPr lang="en-US" i="1" dirty="0" err="1" smtClean="0"/>
              <a:t>atropurpurea</a:t>
            </a:r>
            <a:r>
              <a:rPr lang="en-US" dirty="0" smtClean="0"/>
              <a:t> L., 0-1000 m., </a:t>
            </a:r>
            <a:r>
              <a:rPr lang="en-US" dirty="0" err="1" smtClean="0"/>
              <a:t>Doğu</a:t>
            </a:r>
            <a:r>
              <a:rPr lang="en-US" dirty="0" smtClean="0"/>
              <a:t> </a:t>
            </a:r>
            <a:r>
              <a:rPr lang="en-US" dirty="0" err="1" smtClean="0"/>
              <a:t>Akdeniz</a:t>
            </a:r>
            <a:r>
              <a:rPr lang="en-US" dirty="0" smtClean="0"/>
              <a:t> </a:t>
            </a:r>
            <a:r>
              <a:rPr lang="en-US" dirty="0" err="1" smtClean="0"/>
              <a:t>elementi</a:t>
            </a:r>
            <a:endParaRPr lang="tr-TR"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endParaRPr lang="tr-TR" i="1" dirty="0" smtClean="0"/>
          </a:p>
          <a:p>
            <a:pPr hangingPunct="0"/>
            <a:r>
              <a:rPr lang="en-US" i="1" dirty="0" err="1" smtClean="0"/>
              <a:t>Jasminum</a:t>
            </a:r>
            <a:r>
              <a:rPr lang="en-US" i="1" dirty="0" smtClean="0"/>
              <a:t> </a:t>
            </a:r>
            <a:r>
              <a:rPr lang="en-US" i="1" dirty="0" err="1" smtClean="0"/>
              <a:t>fruticans</a:t>
            </a:r>
            <a:r>
              <a:rPr lang="en-US" dirty="0" smtClean="0"/>
              <a:t> L., 0-1500 m., </a:t>
            </a:r>
            <a:r>
              <a:rPr lang="en-US" dirty="0" err="1" smtClean="0"/>
              <a:t>Akdeniz</a:t>
            </a:r>
            <a:r>
              <a:rPr lang="en-US" dirty="0" smtClean="0"/>
              <a:t> </a:t>
            </a:r>
            <a:r>
              <a:rPr lang="en-US" dirty="0" err="1" smtClean="0"/>
              <a:t>elementi</a:t>
            </a:r>
            <a:endParaRPr lang="tr-TR" dirty="0" smtClean="0"/>
          </a:p>
          <a:p>
            <a:pPr hangingPunct="0"/>
            <a:r>
              <a:rPr lang="en-US" i="1" dirty="0" err="1" smtClean="0"/>
              <a:t>Lithodora</a:t>
            </a:r>
            <a:r>
              <a:rPr lang="en-US" i="1" dirty="0" smtClean="0"/>
              <a:t> </a:t>
            </a:r>
            <a:r>
              <a:rPr lang="en-US" i="1" dirty="0" err="1" smtClean="0"/>
              <a:t>hispidula</a:t>
            </a:r>
            <a:r>
              <a:rPr lang="en-US" dirty="0" smtClean="0"/>
              <a:t> (Sm.) </a:t>
            </a:r>
            <a:r>
              <a:rPr lang="en-US" dirty="0" err="1" smtClean="0"/>
              <a:t>Griseb</a:t>
            </a:r>
            <a:r>
              <a:rPr lang="en-US" dirty="0" smtClean="0"/>
              <a:t>. Subsp. </a:t>
            </a:r>
            <a:r>
              <a:rPr lang="en-US" dirty="0" err="1" smtClean="0"/>
              <a:t>hispidula</a:t>
            </a:r>
            <a:r>
              <a:rPr lang="en-US" dirty="0" smtClean="0"/>
              <a:t>, </a:t>
            </a:r>
            <a:r>
              <a:rPr lang="en-US" dirty="0" err="1" smtClean="0"/>
              <a:t>Doğu</a:t>
            </a:r>
            <a:r>
              <a:rPr lang="en-US" dirty="0" smtClean="0"/>
              <a:t> </a:t>
            </a:r>
            <a:r>
              <a:rPr lang="en-US" dirty="0" err="1" smtClean="0"/>
              <a:t>Akdeniz</a:t>
            </a:r>
            <a:r>
              <a:rPr lang="en-US" dirty="0" smtClean="0"/>
              <a:t> </a:t>
            </a:r>
            <a:r>
              <a:rPr lang="en-US" dirty="0" err="1" smtClean="0"/>
              <a:t>elementi</a:t>
            </a:r>
            <a:endParaRPr lang="tr-TR" dirty="0" smtClean="0"/>
          </a:p>
          <a:p>
            <a:pPr hangingPunct="0"/>
            <a:r>
              <a:rPr lang="en-US" i="1" dirty="0" err="1" smtClean="0"/>
              <a:t>Verbascum</a:t>
            </a:r>
            <a:r>
              <a:rPr lang="en-US" i="1" dirty="0" smtClean="0"/>
              <a:t> </a:t>
            </a:r>
            <a:r>
              <a:rPr lang="en-US" i="1" dirty="0" err="1" smtClean="0"/>
              <a:t>orientale</a:t>
            </a:r>
            <a:r>
              <a:rPr lang="en-US" dirty="0" smtClean="0"/>
              <a:t> (L.) All., 0-1050 m., </a:t>
            </a:r>
            <a:r>
              <a:rPr lang="en-US" dirty="0" err="1" smtClean="0"/>
              <a:t>Doğu</a:t>
            </a:r>
            <a:r>
              <a:rPr lang="en-US" dirty="0" smtClean="0"/>
              <a:t> </a:t>
            </a:r>
            <a:r>
              <a:rPr lang="en-US" dirty="0" err="1" smtClean="0"/>
              <a:t>Akdeniz</a:t>
            </a:r>
            <a:r>
              <a:rPr lang="en-US" dirty="0" smtClean="0"/>
              <a:t> </a:t>
            </a:r>
            <a:r>
              <a:rPr lang="en-US" dirty="0" err="1" smtClean="0"/>
              <a:t>elementi</a:t>
            </a:r>
            <a:endParaRPr lang="tr-TR" dirty="0" smtClean="0"/>
          </a:p>
          <a:p>
            <a:pPr hangingPunct="0"/>
            <a:r>
              <a:rPr lang="en-US" i="1" dirty="0" err="1" smtClean="0"/>
              <a:t>Linaria</a:t>
            </a:r>
            <a:r>
              <a:rPr lang="en-US" i="1" dirty="0" smtClean="0"/>
              <a:t> </a:t>
            </a:r>
            <a:r>
              <a:rPr lang="en-US" i="1" dirty="0" err="1" smtClean="0"/>
              <a:t>pelisseriana</a:t>
            </a:r>
            <a:r>
              <a:rPr lang="en-US" dirty="0" smtClean="0"/>
              <a:t> (L.) Miller, 0-1200 m., </a:t>
            </a:r>
            <a:r>
              <a:rPr lang="en-US" dirty="0" err="1" smtClean="0"/>
              <a:t>Akdeniz</a:t>
            </a:r>
            <a:r>
              <a:rPr lang="en-US" dirty="0" smtClean="0"/>
              <a:t> </a:t>
            </a:r>
            <a:r>
              <a:rPr lang="en-US" dirty="0" err="1" smtClean="0"/>
              <a:t>elementi</a:t>
            </a:r>
            <a:endParaRPr lang="tr-TR" dirty="0" smtClean="0"/>
          </a:p>
          <a:p>
            <a:pPr hangingPunct="0"/>
            <a:r>
              <a:rPr lang="en-US" i="1" dirty="0" err="1" smtClean="0"/>
              <a:t>Coridothymus</a:t>
            </a:r>
            <a:r>
              <a:rPr lang="en-US" i="1" dirty="0" smtClean="0"/>
              <a:t> </a:t>
            </a:r>
            <a:r>
              <a:rPr lang="en-US" i="1" dirty="0" err="1" smtClean="0"/>
              <a:t>capitatus</a:t>
            </a:r>
            <a:r>
              <a:rPr lang="en-US" dirty="0" smtClean="0"/>
              <a:t> (L.) </a:t>
            </a:r>
            <a:r>
              <a:rPr lang="en-US" dirty="0" err="1" smtClean="0"/>
              <a:t>Rechb</a:t>
            </a:r>
            <a:r>
              <a:rPr lang="en-US" dirty="0" smtClean="0"/>
              <a:t>., 0-1400 m., </a:t>
            </a:r>
            <a:r>
              <a:rPr lang="en-US" dirty="0" err="1" smtClean="0"/>
              <a:t>Akdeniz</a:t>
            </a:r>
            <a:r>
              <a:rPr lang="en-US" dirty="0" smtClean="0"/>
              <a:t> </a:t>
            </a:r>
            <a:r>
              <a:rPr lang="en-US" dirty="0" err="1" smtClean="0"/>
              <a:t>elementi</a:t>
            </a:r>
            <a:endParaRPr lang="tr-TR" dirty="0" smtClean="0"/>
          </a:p>
          <a:p>
            <a:pPr hangingPunct="0"/>
            <a:r>
              <a:rPr lang="en-US" i="1" dirty="0" smtClean="0"/>
              <a:t>Salvia </a:t>
            </a:r>
            <a:r>
              <a:rPr lang="en-US" i="1" dirty="0" err="1" smtClean="0"/>
              <a:t>viridis</a:t>
            </a:r>
            <a:r>
              <a:rPr lang="en-US" dirty="0" smtClean="0"/>
              <a:t> L., 0-1300 m., </a:t>
            </a:r>
            <a:r>
              <a:rPr lang="en-US" dirty="0" err="1" smtClean="0"/>
              <a:t>Akdeniz</a:t>
            </a:r>
            <a:r>
              <a:rPr lang="en-US" dirty="0" smtClean="0"/>
              <a:t> </a:t>
            </a:r>
            <a:r>
              <a:rPr lang="en-US" dirty="0" err="1" smtClean="0"/>
              <a:t>elementi</a:t>
            </a:r>
            <a:endParaRPr lang="tr-TR" dirty="0" smtClean="0"/>
          </a:p>
          <a:p>
            <a:pPr hangingPunct="0"/>
            <a:r>
              <a:rPr lang="en-US" i="1" dirty="0" err="1" smtClean="0"/>
              <a:t>Laurus</a:t>
            </a:r>
            <a:r>
              <a:rPr lang="en-US" i="1" dirty="0" smtClean="0"/>
              <a:t> </a:t>
            </a:r>
            <a:r>
              <a:rPr lang="en-US" i="1" dirty="0" err="1" smtClean="0"/>
              <a:t>nobilis</a:t>
            </a:r>
            <a:r>
              <a:rPr lang="en-US" dirty="0" smtClean="0"/>
              <a:t> L., 0-1200 m., </a:t>
            </a:r>
            <a:r>
              <a:rPr lang="en-US" dirty="0" err="1" smtClean="0"/>
              <a:t>Akdeniz</a:t>
            </a:r>
            <a:r>
              <a:rPr lang="en-US" dirty="0" smtClean="0"/>
              <a:t> </a:t>
            </a:r>
            <a:r>
              <a:rPr lang="en-US" dirty="0" err="1" smtClean="0"/>
              <a:t>elementi</a:t>
            </a:r>
            <a:endParaRPr lang="tr-TR" dirty="0" smtClean="0"/>
          </a:p>
          <a:p>
            <a:pPr hangingPunct="0"/>
            <a:r>
              <a:rPr lang="en-US" i="1" dirty="0" err="1" smtClean="0"/>
              <a:t>Quercus</a:t>
            </a:r>
            <a:r>
              <a:rPr lang="en-US" i="1" dirty="0" smtClean="0"/>
              <a:t> ilex</a:t>
            </a:r>
            <a:r>
              <a:rPr lang="en-US" dirty="0" smtClean="0"/>
              <a:t> L., 0-450 m., </a:t>
            </a:r>
            <a:r>
              <a:rPr lang="en-US" dirty="0" err="1" smtClean="0"/>
              <a:t>Akdeniz</a:t>
            </a:r>
            <a:r>
              <a:rPr lang="en-US" dirty="0" smtClean="0"/>
              <a:t> </a:t>
            </a:r>
            <a:r>
              <a:rPr lang="en-US" dirty="0" err="1" smtClean="0"/>
              <a:t>elementi</a:t>
            </a:r>
            <a:endParaRPr lang="tr-TR" dirty="0" smtClean="0"/>
          </a:p>
          <a:p>
            <a:pPr hangingPunct="0"/>
            <a:r>
              <a:rPr lang="en-US" i="1" dirty="0" err="1" smtClean="0"/>
              <a:t>Quercus</a:t>
            </a:r>
            <a:r>
              <a:rPr lang="en-US" i="1" dirty="0" smtClean="0"/>
              <a:t> </a:t>
            </a:r>
            <a:r>
              <a:rPr lang="en-US" i="1" dirty="0" err="1" smtClean="0"/>
              <a:t>coccifera</a:t>
            </a:r>
            <a:r>
              <a:rPr lang="en-US" dirty="0" smtClean="0"/>
              <a:t> L., 0-1500 m., </a:t>
            </a:r>
            <a:r>
              <a:rPr lang="en-US" dirty="0" err="1" smtClean="0"/>
              <a:t>Akdeniz</a:t>
            </a:r>
            <a:r>
              <a:rPr lang="en-US" dirty="0" smtClean="0"/>
              <a:t> </a:t>
            </a:r>
            <a:r>
              <a:rPr lang="en-US" dirty="0" err="1" smtClean="0"/>
              <a:t>elementi</a:t>
            </a:r>
            <a:endParaRPr lang="tr-TR" dirty="0" smtClean="0"/>
          </a:p>
          <a:p>
            <a:pPr hangingPunct="0"/>
            <a:r>
              <a:rPr lang="en-US" i="1" dirty="0" smtClean="0"/>
              <a:t>Gladiolus </a:t>
            </a:r>
            <a:r>
              <a:rPr lang="en-US" i="1" dirty="0" err="1" smtClean="0"/>
              <a:t>anatolicus</a:t>
            </a:r>
            <a:r>
              <a:rPr lang="en-US" dirty="0" smtClean="0"/>
              <a:t> (</a:t>
            </a:r>
            <a:r>
              <a:rPr lang="en-US" dirty="0" err="1" smtClean="0"/>
              <a:t>Boiss</a:t>
            </a:r>
            <a:r>
              <a:rPr lang="en-US" dirty="0" smtClean="0"/>
              <a:t>.) </a:t>
            </a:r>
            <a:r>
              <a:rPr lang="en-US" dirty="0" err="1" smtClean="0"/>
              <a:t>Stapf</a:t>
            </a:r>
            <a:r>
              <a:rPr lang="en-US" dirty="0" smtClean="0"/>
              <a:t>., 0-1400 m., </a:t>
            </a:r>
            <a:r>
              <a:rPr lang="en-US" dirty="0" err="1" smtClean="0"/>
              <a:t>endemik</a:t>
            </a:r>
            <a:r>
              <a:rPr lang="en-US" dirty="0" smtClean="0"/>
              <a:t>, </a:t>
            </a:r>
            <a:r>
              <a:rPr lang="en-US" dirty="0" err="1" smtClean="0"/>
              <a:t>Doğu</a:t>
            </a:r>
            <a:r>
              <a:rPr lang="en-US" dirty="0" smtClean="0"/>
              <a:t> </a:t>
            </a:r>
            <a:r>
              <a:rPr lang="en-US" dirty="0" err="1" smtClean="0"/>
              <a:t>Akdeniz</a:t>
            </a:r>
            <a:r>
              <a:rPr lang="en-US" dirty="0" smtClean="0"/>
              <a:t> </a:t>
            </a:r>
            <a:r>
              <a:rPr lang="en-US" dirty="0" err="1" smtClean="0"/>
              <a:t>elementi</a:t>
            </a:r>
            <a:endParaRPr lang="tr-TR" dirty="0" smtClean="0"/>
          </a:p>
          <a:p>
            <a:pPr hangingPunct="0"/>
            <a:r>
              <a:rPr lang="en-US" i="1" dirty="0" err="1" smtClean="0"/>
              <a:t>Orchis</a:t>
            </a:r>
            <a:r>
              <a:rPr lang="en-US" i="1" dirty="0" smtClean="0"/>
              <a:t> </a:t>
            </a:r>
            <a:r>
              <a:rPr lang="en-US" i="1" dirty="0" err="1" smtClean="0"/>
              <a:t>tridentata</a:t>
            </a:r>
            <a:r>
              <a:rPr lang="en-US" dirty="0" smtClean="0"/>
              <a:t> </a:t>
            </a:r>
            <a:r>
              <a:rPr lang="en-US" dirty="0" err="1" smtClean="0"/>
              <a:t>Scop</a:t>
            </a:r>
            <a:r>
              <a:rPr lang="en-US" dirty="0" smtClean="0"/>
              <a:t>. 0-1600 m., </a:t>
            </a:r>
            <a:r>
              <a:rPr lang="en-US" dirty="0" err="1" smtClean="0"/>
              <a:t>Akdeniz</a:t>
            </a:r>
            <a:r>
              <a:rPr lang="en-US" dirty="0" smtClean="0"/>
              <a:t> </a:t>
            </a:r>
            <a:r>
              <a:rPr lang="en-US" dirty="0" err="1" smtClean="0"/>
              <a:t>elementi</a:t>
            </a:r>
            <a:endParaRPr lang="tr-TR" dirty="0" smtClean="0"/>
          </a:p>
          <a:p>
            <a:pPr hangingPunct="0"/>
            <a:r>
              <a:rPr lang="en-US" i="1" dirty="0" err="1" smtClean="0"/>
              <a:t>Orchis</a:t>
            </a:r>
            <a:r>
              <a:rPr lang="en-US" i="1" dirty="0" smtClean="0"/>
              <a:t> </a:t>
            </a:r>
            <a:r>
              <a:rPr lang="en-US" i="1" dirty="0" err="1" smtClean="0"/>
              <a:t>anatolica</a:t>
            </a:r>
            <a:r>
              <a:rPr lang="en-US" dirty="0" smtClean="0"/>
              <a:t> </a:t>
            </a:r>
            <a:r>
              <a:rPr lang="en-US" dirty="0" err="1" smtClean="0"/>
              <a:t>Boiss</a:t>
            </a:r>
            <a:r>
              <a:rPr lang="en-US" dirty="0" smtClean="0"/>
              <a:t>., 0-1650 m., </a:t>
            </a:r>
            <a:r>
              <a:rPr lang="en-US" dirty="0" err="1" smtClean="0"/>
              <a:t>Doğu</a:t>
            </a:r>
            <a:r>
              <a:rPr lang="en-US" dirty="0" smtClean="0"/>
              <a:t> </a:t>
            </a:r>
            <a:r>
              <a:rPr lang="en-US" dirty="0" err="1" smtClean="0"/>
              <a:t>Akdeniz</a:t>
            </a:r>
            <a:r>
              <a:rPr lang="en-US" dirty="0" smtClean="0"/>
              <a:t> </a:t>
            </a:r>
            <a:r>
              <a:rPr lang="en-US" dirty="0" err="1" smtClean="0"/>
              <a:t>elementi</a:t>
            </a:r>
            <a:endParaRPr lang="tr-TR" dirty="0" smtClean="0"/>
          </a:p>
          <a:p>
            <a:pPr hangingPunct="0"/>
            <a:r>
              <a:rPr lang="en-US" i="1" dirty="0" err="1" smtClean="0"/>
              <a:t>Orchis</a:t>
            </a:r>
            <a:r>
              <a:rPr lang="en-US" i="1" dirty="0" smtClean="0"/>
              <a:t> </a:t>
            </a:r>
            <a:r>
              <a:rPr lang="en-US" i="1" dirty="0" err="1" smtClean="0"/>
              <a:t>mascula</a:t>
            </a:r>
            <a:r>
              <a:rPr lang="en-US" dirty="0" smtClean="0"/>
              <a:t> (L.) subsp. </a:t>
            </a:r>
            <a:r>
              <a:rPr lang="en-US" i="1" dirty="0" err="1" smtClean="0"/>
              <a:t>pinetorum</a:t>
            </a:r>
            <a:r>
              <a:rPr lang="en-US" dirty="0" smtClean="0"/>
              <a:t> (</a:t>
            </a:r>
            <a:r>
              <a:rPr lang="en-US" dirty="0" err="1" smtClean="0"/>
              <a:t>Boiss</a:t>
            </a:r>
            <a:r>
              <a:rPr lang="en-US" dirty="0" smtClean="0"/>
              <a:t>. &amp; </a:t>
            </a:r>
            <a:r>
              <a:rPr lang="en-US" dirty="0" err="1" smtClean="0"/>
              <a:t>Kotschy</a:t>
            </a:r>
            <a:r>
              <a:rPr lang="en-US" dirty="0" smtClean="0"/>
              <a:t>) G. Camus, </a:t>
            </a:r>
            <a:endParaRPr lang="tr-TR" dirty="0" smtClean="0"/>
          </a:p>
          <a:p>
            <a:pPr hangingPunct="0"/>
            <a:r>
              <a:rPr lang="en-US" dirty="0" smtClean="0"/>
              <a:t>150-2400 m., </a:t>
            </a:r>
            <a:r>
              <a:rPr lang="en-US" dirty="0" err="1" smtClean="0"/>
              <a:t>Doğu</a:t>
            </a:r>
            <a:r>
              <a:rPr lang="en-US" dirty="0" smtClean="0"/>
              <a:t> </a:t>
            </a:r>
            <a:r>
              <a:rPr lang="en-US" dirty="0" err="1" smtClean="0"/>
              <a:t>Akdeniz</a:t>
            </a:r>
            <a:r>
              <a:rPr lang="en-US" dirty="0" smtClean="0"/>
              <a:t> </a:t>
            </a:r>
            <a:r>
              <a:rPr lang="en-US" dirty="0" err="1" smtClean="0"/>
              <a:t>elementi</a:t>
            </a:r>
            <a:endParaRPr lang="tr-TR" dirty="0" smtClean="0"/>
          </a:p>
          <a:p>
            <a:pPr hangingPunct="0"/>
            <a:r>
              <a:rPr lang="en-US" i="1" dirty="0" err="1" smtClean="0"/>
              <a:t>Trachynia</a:t>
            </a:r>
            <a:r>
              <a:rPr lang="en-US" i="1" dirty="0" smtClean="0"/>
              <a:t> </a:t>
            </a:r>
            <a:r>
              <a:rPr lang="en-US" i="1" dirty="0" err="1" smtClean="0"/>
              <a:t>distachya</a:t>
            </a:r>
            <a:r>
              <a:rPr lang="en-US" dirty="0" smtClean="0"/>
              <a:t> (L.) </a:t>
            </a:r>
            <a:r>
              <a:rPr lang="de-DE" dirty="0" smtClean="0"/>
              <a:t>Link, 0-1250 m., Akdeniz </a:t>
            </a:r>
            <a:r>
              <a:rPr lang="de-DE" dirty="0" err="1" smtClean="0"/>
              <a:t>elementi</a:t>
            </a:r>
            <a:endParaRPr lang="tr-TR" dirty="0" smtClean="0"/>
          </a:p>
          <a:p>
            <a:pPr hangingPunct="0">
              <a:buNone/>
            </a:pPr>
            <a:endParaRPr lang="tr-TR" dirty="0" smtClean="0"/>
          </a:p>
        </p:txBody>
      </p:sp>
    </p:spTree>
    <p:extLst>
      <p:ext uri="{BB962C8B-B14F-4D97-AF65-F5344CB8AC3E}">
        <p14:creationId xmlns:p14="http://schemas.microsoft.com/office/powerpoint/2010/main" val="377293277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75520" y="1052736"/>
            <a:ext cx="8363272" cy="4755232"/>
          </a:xfrm>
        </p:spPr>
        <p:txBody>
          <a:bodyPr>
            <a:normAutofit/>
          </a:bodyPr>
          <a:lstStyle/>
          <a:p>
            <a:pPr algn="ctr" hangingPunct="0">
              <a:buNone/>
            </a:pPr>
            <a:r>
              <a:rPr lang="de-DE" b="1" dirty="0" err="1" smtClean="0">
                <a:solidFill>
                  <a:srgbClr val="7030A0"/>
                </a:solidFill>
              </a:rPr>
              <a:t>Avrupa-Sibirya</a:t>
            </a:r>
            <a:r>
              <a:rPr lang="de-DE" b="1" dirty="0" smtClean="0">
                <a:solidFill>
                  <a:srgbClr val="7030A0"/>
                </a:solidFill>
              </a:rPr>
              <a:t> </a:t>
            </a:r>
            <a:r>
              <a:rPr lang="de-DE" b="1" dirty="0" err="1" smtClean="0">
                <a:solidFill>
                  <a:srgbClr val="7030A0"/>
                </a:solidFill>
              </a:rPr>
              <a:t>elementi</a:t>
            </a:r>
            <a:r>
              <a:rPr lang="de-DE" b="1" dirty="0" smtClean="0">
                <a:solidFill>
                  <a:srgbClr val="7030A0"/>
                </a:solidFill>
              </a:rPr>
              <a:t> </a:t>
            </a:r>
            <a:r>
              <a:rPr lang="de-DE" b="1" dirty="0" err="1" smtClean="0">
                <a:solidFill>
                  <a:srgbClr val="7030A0"/>
                </a:solidFill>
              </a:rPr>
              <a:t>olan</a:t>
            </a:r>
            <a:r>
              <a:rPr lang="de-DE" b="1" dirty="0" smtClean="0">
                <a:solidFill>
                  <a:srgbClr val="7030A0"/>
                </a:solidFill>
              </a:rPr>
              <a:t> </a:t>
            </a:r>
            <a:r>
              <a:rPr lang="de-DE" b="1" dirty="0" err="1" smtClean="0">
                <a:solidFill>
                  <a:srgbClr val="7030A0"/>
                </a:solidFill>
              </a:rPr>
              <a:t>karakteristik</a:t>
            </a:r>
            <a:r>
              <a:rPr lang="de-DE" b="1" dirty="0" smtClean="0">
                <a:solidFill>
                  <a:srgbClr val="7030A0"/>
                </a:solidFill>
              </a:rPr>
              <a:t> </a:t>
            </a:r>
            <a:r>
              <a:rPr lang="de-DE" b="1" dirty="0" err="1" smtClean="0">
                <a:solidFill>
                  <a:srgbClr val="7030A0"/>
                </a:solidFill>
              </a:rPr>
              <a:t>bitkiler</a:t>
            </a:r>
            <a:r>
              <a:rPr lang="de-DE" b="1" dirty="0" smtClean="0">
                <a:solidFill>
                  <a:srgbClr val="7030A0"/>
                </a:solidFill>
              </a:rPr>
              <a:t> </a:t>
            </a:r>
            <a:endParaRPr lang="tr-TR" b="1" dirty="0" smtClean="0">
              <a:solidFill>
                <a:srgbClr val="7030A0"/>
              </a:solidFill>
            </a:endParaRPr>
          </a:p>
          <a:p>
            <a:pPr hangingPunct="0">
              <a:buNone/>
            </a:pPr>
            <a:endParaRPr lang="tr-TR" dirty="0" smtClean="0"/>
          </a:p>
          <a:p>
            <a:pPr algn="just" hangingPunct="0"/>
            <a:r>
              <a:rPr lang="de-DE" i="1" dirty="0" err="1" smtClean="0"/>
              <a:t>Rhamnus</a:t>
            </a:r>
            <a:r>
              <a:rPr lang="de-DE" i="1" dirty="0" smtClean="0"/>
              <a:t> </a:t>
            </a:r>
            <a:r>
              <a:rPr lang="de-DE" i="1" dirty="0" err="1" smtClean="0"/>
              <a:t>catharticus</a:t>
            </a:r>
            <a:r>
              <a:rPr lang="de-DE" dirty="0" smtClean="0"/>
              <a:t> L., 400-1200 m., </a:t>
            </a:r>
            <a:r>
              <a:rPr lang="de-DE" dirty="0" err="1" smtClean="0"/>
              <a:t>Avrupa-Sibirya</a:t>
            </a:r>
            <a:r>
              <a:rPr lang="de-DE" dirty="0" smtClean="0"/>
              <a:t> </a:t>
            </a:r>
            <a:r>
              <a:rPr lang="de-DE" dirty="0" err="1" smtClean="0"/>
              <a:t>elementi</a:t>
            </a:r>
            <a:endParaRPr lang="tr-TR" dirty="0" smtClean="0"/>
          </a:p>
          <a:p>
            <a:pPr algn="just" hangingPunct="0"/>
            <a:r>
              <a:rPr lang="de-DE" i="1" dirty="0" err="1" smtClean="0"/>
              <a:t>Genista</a:t>
            </a:r>
            <a:r>
              <a:rPr lang="de-DE" i="1" dirty="0" smtClean="0"/>
              <a:t> </a:t>
            </a:r>
            <a:r>
              <a:rPr lang="de-DE" i="1" dirty="0" err="1" smtClean="0"/>
              <a:t>tinctoria</a:t>
            </a:r>
            <a:r>
              <a:rPr lang="de-DE" dirty="0" smtClean="0"/>
              <a:t> L., 0-2200 m., </a:t>
            </a:r>
            <a:r>
              <a:rPr lang="de-DE" dirty="0" err="1" smtClean="0"/>
              <a:t>Avrupa-Sibirya</a:t>
            </a:r>
            <a:r>
              <a:rPr lang="de-DE" dirty="0" smtClean="0"/>
              <a:t> </a:t>
            </a:r>
            <a:r>
              <a:rPr lang="de-DE" dirty="0" err="1" smtClean="0"/>
              <a:t>elementi</a:t>
            </a:r>
            <a:endParaRPr lang="tr-TR" dirty="0" smtClean="0"/>
          </a:p>
          <a:p>
            <a:pPr algn="just" hangingPunct="0"/>
            <a:r>
              <a:rPr lang="de-DE" i="1" dirty="0" err="1" smtClean="0"/>
              <a:t>Cynoglossum</a:t>
            </a:r>
            <a:r>
              <a:rPr lang="de-DE" i="1" dirty="0" smtClean="0"/>
              <a:t> </a:t>
            </a:r>
            <a:r>
              <a:rPr lang="de-DE" i="1" dirty="0" err="1" smtClean="0"/>
              <a:t>montanum</a:t>
            </a:r>
            <a:r>
              <a:rPr lang="de-DE" dirty="0" smtClean="0"/>
              <a:t> L., 360-2200 m., </a:t>
            </a:r>
            <a:r>
              <a:rPr lang="de-DE" dirty="0" err="1" smtClean="0"/>
              <a:t>Avrupa-Sibirya</a:t>
            </a:r>
            <a:r>
              <a:rPr lang="de-DE" dirty="0" smtClean="0"/>
              <a:t> </a:t>
            </a:r>
            <a:r>
              <a:rPr lang="de-DE" dirty="0" err="1" smtClean="0"/>
              <a:t>elementi</a:t>
            </a:r>
            <a:endParaRPr lang="tr-TR" dirty="0" smtClean="0"/>
          </a:p>
          <a:p>
            <a:pPr algn="just" hangingPunct="0"/>
            <a:r>
              <a:rPr lang="de-DE" i="1" dirty="0" err="1" smtClean="0"/>
              <a:t>Verbascum</a:t>
            </a:r>
            <a:r>
              <a:rPr lang="de-DE" i="1" dirty="0" smtClean="0"/>
              <a:t> </a:t>
            </a:r>
            <a:r>
              <a:rPr lang="de-DE" i="1" dirty="0" err="1" smtClean="0"/>
              <a:t>pyramidatum</a:t>
            </a:r>
            <a:r>
              <a:rPr lang="de-DE" dirty="0" smtClean="0"/>
              <a:t> </a:t>
            </a:r>
            <a:r>
              <a:rPr lang="de-DE" dirty="0" err="1" smtClean="0"/>
              <a:t>Bieb</a:t>
            </a:r>
            <a:r>
              <a:rPr lang="de-DE" dirty="0" smtClean="0"/>
              <a:t>., 0-2300 m. </a:t>
            </a:r>
            <a:r>
              <a:rPr lang="de-DE" dirty="0" err="1" smtClean="0"/>
              <a:t>Hycano-Öksin</a:t>
            </a:r>
            <a:r>
              <a:rPr lang="de-DE" dirty="0" smtClean="0"/>
              <a:t> </a:t>
            </a:r>
            <a:r>
              <a:rPr lang="de-DE" dirty="0" err="1" smtClean="0"/>
              <a:t>elementi</a:t>
            </a:r>
            <a:endParaRPr lang="tr-TR" dirty="0" smtClean="0"/>
          </a:p>
          <a:p>
            <a:pPr algn="just" hangingPunct="0"/>
            <a:r>
              <a:rPr lang="de-DE" i="1" dirty="0" err="1" smtClean="0"/>
              <a:t>Galium</a:t>
            </a:r>
            <a:r>
              <a:rPr lang="de-DE" i="1" dirty="0" smtClean="0"/>
              <a:t> </a:t>
            </a:r>
            <a:r>
              <a:rPr lang="de-DE" i="1" dirty="0" err="1" smtClean="0"/>
              <a:t>rivale</a:t>
            </a:r>
            <a:r>
              <a:rPr lang="de-DE" dirty="0" smtClean="0"/>
              <a:t> (</a:t>
            </a:r>
            <a:r>
              <a:rPr lang="de-DE" dirty="0" err="1" smtClean="0"/>
              <a:t>Sm</a:t>
            </a:r>
            <a:r>
              <a:rPr lang="de-DE" dirty="0" smtClean="0"/>
              <a:t>.) </a:t>
            </a:r>
            <a:r>
              <a:rPr lang="de-DE" dirty="0" err="1" smtClean="0"/>
              <a:t>Griseb</a:t>
            </a:r>
            <a:r>
              <a:rPr lang="de-DE" dirty="0" smtClean="0"/>
              <a:t>., 0-2300 m., </a:t>
            </a:r>
            <a:r>
              <a:rPr lang="de-DE" dirty="0" err="1" smtClean="0"/>
              <a:t>Avrupa-Sibirya</a:t>
            </a:r>
            <a:r>
              <a:rPr lang="de-DE" dirty="0" smtClean="0"/>
              <a:t> </a:t>
            </a:r>
            <a:r>
              <a:rPr lang="de-DE" dirty="0" err="1" smtClean="0"/>
              <a:t>elementi</a:t>
            </a:r>
            <a:endParaRPr lang="tr-TR" dirty="0" smtClean="0"/>
          </a:p>
          <a:p>
            <a:pPr algn="just" hangingPunct="0"/>
            <a:r>
              <a:rPr lang="de-DE" i="1" dirty="0" err="1" smtClean="0"/>
              <a:t>Galium</a:t>
            </a:r>
            <a:r>
              <a:rPr lang="de-DE" i="1" dirty="0" smtClean="0"/>
              <a:t> </a:t>
            </a:r>
            <a:r>
              <a:rPr lang="de-DE" i="1" dirty="0" err="1" smtClean="0"/>
              <a:t>spurium</a:t>
            </a:r>
            <a:r>
              <a:rPr lang="de-DE" dirty="0" smtClean="0"/>
              <a:t> L. </a:t>
            </a:r>
            <a:r>
              <a:rPr lang="de-DE" dirty="0" err="1" smtClean="0"/>
              <a:t>subsp</a:t>
            </a:r>
            <a:r>
              <a:rPr lang="de-DE" dirty="0" smtClean="0"/>
              <a:t>. </a:t>
            </a:r>
            <a:r>
              <a:rPr lang="de-DE" i="1" dirty="0" err="1" smtClean="0"/>
              <a:t>spurium</a:t>
            </a:r>
            <a:r>
              <a:rPr lang="de-DE" dirty="0" smtClean="0"/>
              <a:t>, 600-1800 m., </a:t>
            </a:r>
            <a:r>
              <a:rPr lang="de-DE" dirty="0" err="1" smtClean="0"/>
              <a:t>Avrupa-Sibirya</a:t>
            </a:r>
            <a:r>
              <a:rPr lang="de-DE" dirty="0" smtClean="0"/>
              <a:t> </a:t>
            </a:r>
            <a:r>
              <a:rPr lang="de-DE" dirty="0" err="1" smtClean="0"/>
              <a:t>elementi</a:t>
            </a:r>
            <a:endParaRPr lang="tr-TR" dirty="0" smtClean="0"/>
          </a:p>
          <a:p>
            <a:endParaRPr lang="tr-TR" dirty="0"/>
          </a:p>
        </p:txBody>
      </p:sp>
    </p:spTree>
    <p:extLst>
      <p:ext uri="{BB962C8B-B14F-4D97-AF65-F5344CB8AC3E}">
        <p14:creationId xmlns:p14="http://schemas.microsoft.com/office/powerpoint/2010/main" val="14425118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89</TotalTime>
  <Words>12289</Words>
  <Application>Microsoft Office PowerPoint</Application>
  <PresentationFormat>Geniş ekran</PresentationFormat>
  <Paragraphs>1458</Paragraphs>
  <Slides>125</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125</vt:i4>
      </vt:variant>
    </vt:vector>
  </HeadingPairs>
  <TitlesOfParts>
    <vt:vector size="131" baseType="lpstr">
      <vt:lpstr>Arial</vt:lpstr>
      <vt:lpstr>Bookman Old Style</vt:lpstr>
      <vt:lpstr>Calibri</vt:lpstr>
      <vt:lpstr>Rockwell</vt:lpstr>
      <vt:lpstr>Wingdings</vt:lpstr>
      <vt:lpstr>Damask</vt:lpstr>
      <vt:lpstr>BİY 483  ÇEVRESEL ETKİ DEĞERLENDİRME</vt:lpstr>
      <vt:lpstr>ÇED ÇALIŞMALARINDA FLORİSTİK ANALİZ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IUCN (Red Data Book) kategorileri açısından ülkemiz bitkilerinin durumu aşağıdaki tabloda özetlenmiştir (Ekim ve ark. 2000).</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BİY 308 EVRİM</dc:title>
  <dc:creator>aysenur2066@hotmail.com</dc:creator>
  <cp:lastModifiedBy>aysenur2066@hotmail.com</cp:lastModifiedBy>
  <cp:revision>7</cp:revision>
  <dcterms:created xsi:type="dcterms:W3CDTF">2017-12-05T08:59:28Z</dcterms:created>
  <dcterms:modified xsi:type="dcterms:W3CDTF">2018-01-16T11:54:48Z</dcterms:modified>
</cp:coreProperties>
</file>