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03.02.2020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Calibri"/>
              </a:rPr>
              <a:t>Biyolojik</a:t>
            </a:r>
            <a:r>
              <a:rPr lang="en-US" dirty="0">
                <a:solidFill>
                  <a:srgbClr val="000000"/>
                </a:solidFill>
                <a:latin typeface="Times New Roman"/>
                <a:ea typeface="Calibri"/>
              </a:rPr>
              <a:t> </a:t>
            </a:r>
            <a:r>
              <a:rPr lang="en-US" dirty="0" err="1">
                <a:solidFill>
                  <a:srgbClr val="000000"/>
                </a:solidFill>
                <a:latin typeface="Times New Roman"/>
                <a:ea typeface="Calibri"/>
              </a:rPr>
              <a:t>kayıtlar</a:t>
            </a:r>
            <a:r>
              <a:rPr lang="en-US" dirty="0">
                <a:solidFill>
                  <a:srgbClr val="000000"/>
                </a:solidFill>
                <a:latin typeface="Times New Roman"/>
                <a:ea typeface="Calibri"/>
              </a:rPr>
              <a:t>: </a:t>
            </a:r>
            <a:r>
              <a:rPr lang="en-US" dirty="0" err="1">
                <a:solidFill>
                  <a:srgbClr val="000000"/>
                </a:solidFill>
                <a:latin typeface="Times New Roman"/>
                <a:ea typeface="Calibri"/>
              </a:rPr>
              <a:t>polen</a:t>
            </a:r>
            <a:r>
              <a:rPr lang="en-US" dirty="0">
                <a:solidFill>
                  <a:srgbClr val="000000"/>
                </a:solidFill>
                <a:latin typeface="Times New Roman"/>
                <a:ea typeface="Calibri"/>
              </a:rPr>
              <a:t> </a:t>
            </a:r>
            <a:r>
              <a:rPr lang="en-US" dirty="0" err="1">
                <a:solidFill>
                  <a:srgbClr val="000000"/>
                </a:solidFill>
                <a:latin typeface="Times New Roman"/>
                <a:ea typeface="Calibri"/>
              </a:rPr>
              <a:t>analizi</a:t>
            </a:r>
            <a:endParaRPr lang="en-US" dirty="0"/>
          </a:p>
        </p:txBody>
      </p:sp>
      <p:sp>
        <p:nvSpPr>
          <p:cNvPr id="3" name="Alt Başlık 2"/>
          <p:cNvSpPr>
            <a:spLocks noGrp="1"/>
          </p:cNvSpPr>
          <p:nvPr>
            <p:ph type="subTitle" idx="1"/>
          </p:nvPr>
        </p:nvSpPr>
        <p:spPr/>
        <p:txBody>
          <a:bodyPr/>
          <a:lstStyle/>
          <a:p>
            <a:r>
              <a:rPr lang="tr-TR" dirty="0" smtClean="0">
                <a:solidFill>
                  <a:srgbClr val="C00000"/>
                </a:solidFill>
              </a:rPr>
              <a:t>12. hafta</a:t>
            </a:r>
            <a:endParaRPr lang="en-US" dirty="0">
              <a:solidFill>
                <a:srgbClr val="C00000"/>
              </a:solidFill>
            </a:endParaRPr>
          </a:p>
        </p:txBody>
      </p:sp>
    </p:spTree>
    <p:extLst>
      <p:ext uri="{BB962C8B-B14F-4D97-AF65-F5344CB8AC3E}">
        <p14:creationId xmlns:p14="http://schemas.microsoft.com/office/powerpoint/2010/main" xmlns="" val="279814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75348" y="437460"/>
            <a:ext cx="2925632" cy="4824000"/>
          </a:xfrm>
          <a:prstGeom prst="rect">
            <a:avLst/>
          </a:prstGeom>
        </p:spPr>
      </p:pic>
      <p:pic>
        <p:nvPicPr>
          <p:cNvPr id="5" name="Resim 4"/>
          <p:cNvPicPr>
            <a:picLocks noChangeAspect="1"/>
          </p:cNvPicPr>
          <p:nvPr/>
        </p:nvPicPr>
        <p:blipFill>
          <a:blip r:embed="rId3" cstate="print"/>
          <a:stretch>
            <a:fillRect/>
          </a:stretch>
        </p:blipFill>
        <p:spPr>
          <a:xfrm>
            <a:off x="7305351" y="622675"/>
            <a:ext cx="1782742" cy="3996000"/>
          </a:xfrm>
          <a:prstGeom prst="rect">
            <a:avLst/>
          </a:prstGeom>
        </p:spPr>
      </p:pic>
      <p:pic>
        <p:nvPicPr>
          <p:cNvPr id="6" name="Resim 5"/>
          <p:cNvPicPr>
            <a:picLocks noChangeAspect="1"/>
          </p:cNvPicPr>
          <p:nvPr/>
        </p:nvPicPr>
        <p:blipFill>
          <a:blip r:embed="rId4" cstate="print"/>
          <a:stretch>
            <a:fillRect/>
          </a:stretch>
        </p:blipFill>
        <p:spPr>
          <a:xfrm>
            <a:off x="5426771" y="641811"/>
            <a:ext cx="1861226" cy="1080000"/>
          </a:xfrm>
          <a:prstGeom prst="rect">
            <a:avLst/>
          </a:prstGeom>
        </p:spPr>
      </p:pic>
      <p:pic>
        <p:nvPicPr>
          <p:cNvPr id="7" name="Resim 6"/>
          <p:cNvPicPr>
            <a:picLocks noChangeAspect="1"/>
          </p:cNvPicPr>
          <p:nvPr/>
        </p:nvPicPr>
        <p:blipFill>
          <a:blip r:embed="rId5" cstate="print"/>
          <a:stretch>
            <a:fillRect/>
          </a:stretch>
        </p:blipFill>
        <p:spPr>
          <a:xfrm>
            <a:off x="3106012" y="419826"/>
            <a:ext cx="2052911" cy="3091673"/>
          </a:xfrm>
          <a:prstGeom prst="rect">
            <a:avLst/>
          </a:prstGeom>
        </p:spPr>
      </p:pic>
      <p:pic>
        <p:nvPicPr>
          <p:cNvPr id="8" name="Resim 7"/>
          <p:cNvPicPr>
            <a:picLocks noChangeAspect="1"/>
          </p:cNvPicPr>
          <p:nvPr/>
        </p:nvPicPr>
        <p:blipFill>
          <a:blip r:embed="rId6" cstate="print"/>
          <a:stretch>
            <a:fillRect/>
          </a:stretch>
        </p:blipFill>
        <p:spPr>
          <a:xfrm>
            <a:off x="3047201" y="3133225"/>
            <a:ext cx="4223442" cy="3600000"/>
          </a:xfrm>
          <a:prstGeom prst="rect">
            <a:avLst/>
          </a:prstGeom>
        </p:spPr>
      </p:pic>
      <p:sp>
        <p:nvSpPr>
          <p:cNvPr id="9" name="Yuvarlatılmış Dikdörtgen 8"/>
          <p:cNvSpPr/>
          <p:nvPr/>
        </p:nvSpPr>
        <p:spPr>
          <a:xfrm>
            <a:off x="7326550" y="5646317"/>
            <a:ext cx="1817450" cy="1086909"/>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ilk  polen diyagramının  icat edilmesi (von Post, 1913</a:t>
            </a:r>
            <a:r>
              <a:rPr lang="tr-TR" dirty="0"/>
              <a:t>) </a:t>
            </a:r>
          </a:p>
        </p:txBody>
      </p:sp>
      <p:sp>
        <p:nvSpPr>
          <p:cNvPr id="10" name="Yuvarlatılmış Dikdörtgen 9"/>
          <p:cNvSpPr/>
          <p:nvPr/>
        </p:nvSpPr>
        <p:spPr>
          <a:xfrm>
            <a:off x="175351" y="5301841"/>
            <a:ext cx="2925629" cy="61200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Toz benzeri bir madde, Maddenin bitkilerin üremesini kolaylaştırması</a:t>
            </a:r>
          </a:p>
        </p:txBody>
      </p:sp>
      <p:sp>
        <p:nvSpPr>
          <p:cNvPr id="11" name="Yuvarlatılmış Dikdörtgen 10"/>
          <p:cNvSpPr/>
          <p:nvPr/>
        </p:nvSpPr>
        <p:spPr>
          <a:xfrm>
            <a:off x="2886443" y="3177280"/>
            <a:ext cx="2492048" cy="43200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Mikroskobun icadı 1600 başları</a:t>
            </a:r>
          </a:p>
        </p:txBody>
      </p:sp>
      <p:sp>
        <p:nvSpPr>
          <p:cNvPr id="12" name="Sağ Ok 11"/>
          <p:cNvSpPr/>
          <p:nvPr/>
        </p:nvSpPr>
        <p:spPr>
          <a:xfrm>
            <a:off x="4689097" y="1830270"/>
            <a:ext cx="2801621" cy="1080000"/>
          </a:xfrm>
          <a:prstGeom prst="rightArrow">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Toz benzeri maddenin  üremedeki rolü, morfolojisi çalışmaları</a:t>
            </a:r>
          </a:p>
        </p:txBody>
      </p:sp>
    </p:spTree>
    <p:extLst>
      <p:ext uri="{BB962C8B-B14F-4D97-AF65-F5344CB8AC3E}">
        <p14:creationId xmlns:p14="http://schemas.microsoft.com/office/powerpoint/2010/main" xmlns="" val="357291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249"/>
                                          </p:stCondLst>
                                        </p:cTn>
                                        <p:tgtEl>
                                          <p:spTgt spid="7"/>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250"/>
                                  </p:stCondLst>
                                  <p:childTnLst>
                                    <p:set>
                                      <p:cBhvr>
                                        <p:cTn id="12" dur="1" fill="hold">
                                          <p:stCondLst>
                                            <p:cond delay="249"/>
                                          </p:stCondLst>
                                        </p:cTn>
                                        <p:tgtEl>
                                          <p:spTgt spid="5"/>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nodeType="afterEffect">
                                  <p:stCondLst>
                                    <p:cond delay="250"/>
                                  </p:stCondLst>
                                  <p:childTnLst>
                                    <p:set>
                                      <p:cBhvr>
                                        <p:cTn id="15" dur="1" fill="hold">
                                          <p:stCondLst>
                                            <p:cond delay="249"/>
                                          </p:stCondLst>
                                        </p:cTn>
                                        <p:tgtEl>
                                          <p:spTgt spid="6"/>
                                        </p:tgtEl>
                                        <p:attrNameLst>
                                          <p:attrName>style.visibility</p:attrName>
                                        </p:attrNameLst>
                                      </p:cBhvr>
                                      <p:to>
                                        <p:strVal val="visible"/>
                                      </p:to>
                                    </p:set>
                                  </p:childTnLst>
                                </p:cTn>
                              </p:par>
                            </p:childTnLst>
                          </p:cTn>
                        </p:par>
                        <p:par>
                          <p:cTn id="16" fill="hold">
                            <p:stCondLst>
                              <p:cond delay="1750"/>
                            </p:stCondLst>
                            <p:childTnLst>
                              <p:par>
                                <p:cTn id="17" presetID="1" presetClass="entr" presetSubtype="0" fill="hold" nodeType="afterEffect">
                                  <p:stCondLst>
                                    <p:cond delay="750"/>
                                  </p:stCondLst>
                                  <p:childTnLst>
                                    <p:set>
                                      <p:cBhvr>
                                        <p:cTn id="18" dur="1" fill="hold">
                                          <p:stCondLst>
                                            <p:cond delay="749"/>
                                          </p:stCondLst>
                                        </p:cTn>
                                        <p:tgtEl>
                                          <p:spTgt spid="8"/>
                                        </p:tgtEl>
                                        <p:attrNameLst>
                                          <p:attrName>style.visibility</p:attrName>
                                        </p:attrNameLst>
                                      </p:cBhvr>
                                      <p:to>
                                        <p:strVal val="visible"/>
                                      </p:to>
                                    </p:set>
                                  </p:childTnLst>
                                </p:cTn>
                              </p:par>
                            </p:childTnLst>
                          </p:cTn>
                        </p:par>
                        <p:par>
                          <p:cTn id="19" fill="hold">
                            <p:stCondLst>
                              <p:cond delay="3250"/>
                            </p:stCondLst>
                            <p:childTnLst>
                              <p:par>
                                <p:cTn id="20" presetID="1" presetClass="entr" presetSubtype="0" fill="hold" grpId="0" nodeType="afterEffect">
                                  <p:stCondLst>
                                    <p:cond delay="0"/>
                                  </p:stCondLst>
                                  <p:childTnLst>
                                    <p:set>
                                      <p:cBhvr>
                                        <p:cTn id="21" dur="1" fill="hold">
                                          <p:stCondLst>
                                            <p:cond delay="249"/>
                                          </p:stCondLst>
                                        </p:cTn>
                                        <p:tgtEl>
                                          <p:spTgt spid="9"/>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250"/>
                                  </p:stCondLst>
                                  <p:childTnLst>
                                    <p:set>
                                      <p:cBhvr>
                                        <p:cTn id="24" dur="1" fill="hold">
                                          <p:stCondLst>
                                            <p:cond delay="249"/>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26BB3F3-6CDC-4846-8403-A66F1F1DFE64}" type="slidenum">
              <a:rPr lang="tr-TR"/>
              <a:pPr eaLnBrk="1" hangingPunct="1"/>
              <a:t>11</a:t>
            </a:fld>
            <a:endParaRPr lang="tr-TR" dirty="0"/>
          </a:p>
        </p:txBody>
      </p:sp>
      <p:sp>
        <p:nvSpPr>
          <p:cNvPr id="14339" name="Text Box 5"/>
          <p:cNvSpPr txBox="1">
            <a:spLocks noChangeArrowheads="1"/>
          </p:cNvSpPr>
          <p:nvPr/>
        </p:nvSpPr>
        <p:spPr bwMode="auto">
          <a:xfrm>
            <a:off x="6741362" y="4437114"/>
            <a:ext cx="160011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tr-TR" sz="1000" dirty="0"/>
              <a:t>Kaynak; Adams, J., 2007</a:t>
            </a:r>
          </a:p>
        </p:txBody>
      </p:sp>
      <p:grpSp>
        <p:nvGrpSpPr>
          <p:cNvPr id="7" name="Group 16"/>
          <p:cNvGrpSpPr>
            <a:grpSpLocks/>
          </p:cNvGrpSpPr>
          <p:nvPr/>
        </p:nvGrpSpPr>
        <p:grpSpPr bwMode="auto">
          <a:xfrm>
            <a:off x="4547412" y="764704"/>
            <a:ext cx="4582078" cy="4084162"/>
            <a:chOff x="1791" y="-57"/>
            <a:chExt cx="5084" cy="4751"/>
          </a:xfrm>
        </p:grpSpPr>
        <p:pic>
          <p:nvPicPr>
            <p:cNvPr id="1434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l="8678" r="4829" b="5240"/>
            <a:stretch>
              <a:fillRect/>
            </a:stretch>
          </p:blipFill>
          <p:spPr bwMode="auto">
            <a:xfrm>
              <a:off x="1791" y="-57"/>
              <a:ext cx="2711" cy="4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343" name="Text Box 7"/>
            <p:cNvSpPr txBox="1">
              <a:spLocks noChangeArrowheads="1"/>
            </p:cNvSpPr>
            <p:nvPr/>
          </p:nvSpPr>
          <p:spPr bwMode="auto">
            <a:xfrm>
              <a:off x="1882" y="1117"/>
              <a:ext cx="3583" cy="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80000"/>
                </a:lnSpc>
                <a:spcBef>
                  <a:spcPct val="20000"/>
                </a:spcBef>
              </a:pPr>
              <a:r>
                <a:rPr lang="tr-TR" sz="1400" b="1" dirty="0">
                  <a:solidFill>
                    <a:srgbClr val="FF0000"/>
                  </a:solidFill>
                  <a:latin typeface="Times New Roman" pitchFamily="18" charset="0"/>
                  <a:cs typeface="Times New Roman" pitchFamily="18" charset="0"/>
                </a:rPr>
                <a:t>a) Orman</a:t>
              </a:r>
              <a:r>
                <a:rPr lang="tr-TR" sz="1400" dirty="0">
                  <a:latin typeface="Times New Roman" pitchFamily="18" charset="0"/>
                  <a:cs typeface="Times New Roman" pitchFamily="18" charset="0"/>
                </a:rPr>
                <a:t> (Ağaç türlerine ait oranlar % 70 ve üzeri ise)</a:t>
              </a:r>
            </a:p>
            <a:p>
              <a:pPr algn="l" eaLnBrk="1" hangingPunct="1">
                <a:spcBef>
                  <a:spcPct val="50000"/>
                </a:spcBef>
              </a:pPr>
              <a:endParaRPr lang="tr-TR" sz="1400" dirty="0">
                <a:latin typeface="Times New Roman" pitchFamily="18" charset="0"/>
                <a:cs typeface="Times New Roman" pitchFamily="18" charset="0"/>
              </a:endParaRPr>
            </a:p>
          </p:txBody>
        </p:sp>
        <p:sp>
          <p:nvSpPr>
            <p:cNvPr id="14344" name="Text Box 8"/>
            <p:cNvSpPr txBox="1">
              <a:spLocks noChangeArrowheads="1"/>
            </p:cNvSpPr>
            <p:nvPr/>
          </p:nvSpPr>
          <p:spPr bwMode="auto">
            <a:xfrm>
              <a:off x="1895" y="2378"/>
              <a:ext cx="4980" cy="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80000"/>
                </a:lnSpc>
                <a:spcBef>
                  <a:spcPct val="20000"/>
                </a:spcBef>
              </a:pPr>
              <a:r>
                <a:rPr lang="tr-TR" sz="1400" b="1" dirty="0">
                  <a:solidFill>
                    <a:srgbClr val="FF0000"/>
                  </a:solidFill>
                  <a:latin typeface="Times New Roman" pitchFamily="18" charset="0"/>
                  <a:cs typeface="Times New Roman" pitchFamily="18" charset="0"/>
                </a:rPr>
                <a:t>b) Step</a:t>
              </a:r>
              <a:r>
                <a:rPr lang="tr-TR" sz="1400" dirty="0">
                  <a:latin typeface="Times New Roman" pitchFamily="18" charset="0"/>
                  <a:cs typeface="Times New Roman" pitchFamily="18" charset="0"/>
                </a:rPr>
                <a:t> </a:t>
              </a:r>
              <a:r>
                <a:rPr lang="tr-TR" sz="1400" b="1" dirty="0">
                  <a:solidFill>
                    <a:srgbClr val="FF0000"/>
                  </a:solidFill>
                  <a:latin typeface="Times New Roman" pitchFamily="18" charset="0"/>
                  <a:cs typeface="Times New Roman" pitchFamily="18" charset="0"/>
                </a:rPr>
                <a:t>Ormanı </a:t>
              </a:r>
              <a:r>
                <a:rPr lang="tr-TR" sz="1400" dirty="0">
                  <a:latin typeface="Times New Roman" pitchFamily="18" charset="0"/>
                  <a:cs typeface="Times New Roman" pitchFamily="18" charset="0"/>
                </a:rPr>
                <a:t>(Ağaç türlerine ait oranlar % 70’in altı ise)</a:t>
              </a:r>
            </a:p>
            <a:p>
              <a:pPr algn="l" eaLnBrk="1" hangingPunct="1">
                <a:lnSpc>
                  <a:spcPct val="80000"/>
                </a:lnSpc>
                <a:spcBef>
                  <a:spcPct val="20000"/>
                </a:spcBef>
              </a:pPr>
              <a:endParaRPr lang="tr-TR" sz="1400" dirty="0">
                <a:latin typeface="Times New Roman" pitchFamily="18" charset="0"/>
                <a:cs typeface="Times New Roman" pitchFamily="18" charset="0"/>
              </a:endParaRPr>
            </a:p>
            <a:p>
              <a:pPr algn="l" eaLnBrk="1" hangingPunct="1"/>
              <a:endParaRPr lang="tr-TR" sz="1400" dirty="0">
                <a:latin typeface="Times New Roman" pitchFamily="18" charset="0"/>
                <a:cs typeface="Times New Roman" pitchFamily="18" charset="0"/>
              </a:endParaRPr>
            </a:p>
          </p:txBody>
        </p:sp>
        <p:sp>
          <p:nvSpPr>
            <p:cNvPr id="14345" name="Text Box 9"/>
            <p:cNvSpPr txBox="1">
              <a:spLocks noChangeArrowheads="1"/>
            </p:cNvSpPr>
            <p:nvPr/>
          </p:nvSpPr>
          <p:spPr bwMode="auto">
            <a:xfrm>
              <a:off x="1882" y="3156"/>
              <a:ext cx="3583" cy="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80000"/>
                </a:lnSpc>
                <a:spcBef>
                  <a:spcPct val="20000"/>
                </a:spcBef>
              </a:pPr>
              <a:r>
                <a:rPr lang="tr-TR" sz="1400" b="1" dirty="0">
                  <a:solidFill>
                    <a:srgbClr val="FF0000"/>
                  </a:solidFill>
                  <a:latin typeface="Times New Roman" pitchFamily="18" charset="0"/>
                  <a:cs typeface="Times New Roman" pitchFamily="18" charset="0"/>
                </a:rPr>
                <a:t>c) Çalılık</a:t>
              </a:r>
              <a:r>
                <a:rPr lang="tr-TR" sz="1400" dirty="0">
                  <a:latin typeface="Times New Roman" pitchFamily="18" charset="0"/>
                  <a:cs typeface="Times New Roman" pitchFamily="18" charset="0"/>
                </a:rPr>
                <a:t> (Ağaç türlerine ait oranlar % 20’nin altı ise)</a:t>
              </a:r>
            </a:p>
            <a:p>
              <a:pPr algn="l" eaLnBrk="1" hangingPunct="1">
                <a:spcBef>
                  <a:spcPct val="50000"/>
                </a:spcBef>
              </a:pPr>
              <a:endParaRPr lang="tr-TR" sz="1400" dirty="0">
                <a:latin typeface="Times New Roman" pitchFamily="18" charset="0"/>
                <a:cs typeface="Times New Roman" pitchFamily="18" charset="0"/>
              </a:endParaRPr>
            </a:p>
          </p:txBody>
        </p:sp>
        <p:sp>
          <p:nvSpPr>
            <p:cNvPr id="14346" name="Text Box 10"/>
            <p:cNvSpPr txBox="1">
              <a:spLocks noChangeArrowheads="1"/>
            </p:cNvSpPr>
            <p:nvPr/>
          </p:nvSpPr>
          <p:spPr bwMode="auto">
            <a:xfrm>
              <a:off x="1891" y="3652"/>
              <a:ext cx="3654" cy="1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80000"/>
                </a:lnSpc>
                <a:spcBef>
                  <a:spcPct val="20000"/>
                </a:spcBef>
              </a:pPr>
              <a:r>
                <a:rPr lang="tr-TR" sz="1400" b="1" dirty="0">
                  <a:solidFill>
                    <a:srgbClr val="FF0000"/>
                  </a:solidFill>
                  <a:latin typeface="Times New Roman" pitchFamily="18" charset="0"/>
                  <a:cs typeface="Times New Roman" pitchFamily="18" charset="0"/>
                </a:rPr>
                <a:t>d) Step</a:t>
              </a:r>
              <a:r>
                <a:rPr lang="tr-TR" sz="1400" dirty="0">
                  <a:latin typeface="Times New Roman" pitchFamily="18" charset="0"/>
                  <a:cs typeface="Times New Roman" pitchFamily="18" charset="0"/>
                </a:rPr>
                <a:t> (Ağaç türlerine ait oranlar % 10’un altı ise)</a:t>
              </a:r>
            </a:p>
            <a:p>
              <a:pPr algn="l" eaLnBrk="1" hangingPunct="1">
                <a:lnSpc>
                  <a:spcPct val="80000"/>
                </a:lnSpc>
                <a:spcBef>
                  <a:spcPct val="20000"/>
                </a:spcBef>
              </a:pPr>
              <a:endParaRPr lang="tr-TR" sz="1400" dirty="0">
                <a:latin typeface="Times New Roman" pitchFamily="18" charset="0"/>
                <a:cs typeface="Times New Roman" pitchFamily="18" charset="0"/>
              </a:endParaRPr>
            </a:p>
            <a:p>
              <a:pPr algn="l" eaLnBrk="1" hangingPunct="1"/>
              <a:endParaRPr lang="tr-TR" sz="1400" dirty="0">
                <a:latin typeface="Times New Roman" pitchFamily="18" charset="0"/>
                <a:cs typeface="Times New Roman" pitchFamily="18" charset="0"/>
              </a:endParaRPr>
            </a:p>
          </p:txBody>
        </p:sp>
        <p:sp>
          <p:nvSpPr>
            <p:cNvPr id="14347" name="Text Box 11"/>
            <p:cNvSpPr txBox="1">
              <a:spLocks noChangeArrowheads="1"/>
            </p:cNvSpPr>
            <p:nvPr/>
          </p:nvSpPr>
          <p:spPr bwMode="auto">
            <a:xfrm>
              <a:off x="1882" y="4135"/>
              <a:ext cx="1939" cy="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80000"/>
                </a:lnSpc>
                <a:spcBef>
                  <a:spcPct val="20000"/>
                </a:spcBef>
              </a:pPr>
              <a:r>
                <a:rPr lang="tr-TR" sz="1400" b="1" dirty="0">
                  <a:solidFill>
                    <a:srgbClr val="FF0000"/>
                  </a:solidFill>
                  <a:latin typeface="Times New Roman" pitchFamily="18" charset="0"/>
                  <a:cs typeface="Times New Roman" pitchFamily="18" charset="0"/>
                </a:rPr>
                <a:t>e) Çöl</a:t>
              </a:r>
              <a:r>
                <a:rPr lang="tr-TR" sz="1400" dirty="0">
                  <a:latin typeface="Times New Roman" pitchFamily="18" charset="0"/>
                  <a:cs typeface="Times New Roman" pitchFamily="18" charset="0"/>
                </a:rPr>
                <a:t> (Ağaç yok ise)</a:t>
              </a:r>
            </a:p>
            <a:p>
              <a:pPr algn="l" eaLnBrk="1" hangingPunct="1"/>
              <a:endParaRPr lang="tr-TR" sz="1400" dirty="0">
                <a:latin typeface="Times New Roman" pitchFamily="18" charset="0"/>
                <a:cs typeface="Times New Roman" pitchFamily="18" charset="0"/>
              </a:endParaRPr>
            </a:p>
          </p:txBody>
        </p:sp>
      </p:grpSp>
      <p:sp>
        <p:nvSpPr>
          <p:cNvPr id="2" name="Dikdörtgen 1"/>
          <p:cNvSpPr/>
          <p:nvPr/>
        </p:nvSpPr>
        <p:spPr>
          <a:xfrm>
            <a:off x="1143000" y="87017"/>
            <a:ext cx="6858000" cy="830997"/>
          </a:xfrm>
          <a:prstGeom prst="rect">
            <a:avLst/>
          </a:prstGeom>
        </p:spPr>
        <p:txBody>
          <a:bodyPr wrap="square">
            <a:spAutoFit/>
          </a:bodyPr>
          <a:lstStyle/>
          <a:p>
            <a:r>
              <a:rPr lang="tr-TR" sz="2400" b="1" dirty="0">
                <a:solidFill>
                  <a:srgbClr val="FF0000"/>
                </a:solidFill>
                <a:latin typeface="Times New Roman" pitchFamily="18" charset="0"/>
                <a:cs typeface="Times New Roman" pitchFamily="18" charset="0"/>
              </a:rPr>
              <a:t>Polen Analizi: Vejetasyon yapısı ve değişimi için nasıl bir gösterge?</a:t>
            </a:r>
          </a:p>
        </p:txBody>
      </p:sp>
      <p:pic>
        <p:nvPicPr>
          <p:cNvPr id="51201"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8170" y="1172391"/>
            <a:ext cx="2953800" cy="1464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0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8638" y="2709080"/>
            <a:ext cx="2953333"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052" t="87596" r="13184" b="1314"/>
          <a:stretch/>
        </p:blipFill>
        <p:spPr bwMode="auto">
          <a:xfrm>
            <a:off x="1331970" y="4180345"/>
            <a:ext cx="2970000" cy="400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1288902" y="1146230"/>
            <a:ext cx="1281120" cy="338554"/>
          </a:xfrm>
          <a:prstGeom prst="rect">
            <a:avLst/>
          </a:prstGeom>
          <a:noFill/>
        </p:spPr>
        <p:txBody>
          <a:bodyPr wrap="none" rtlCol="0">
            <a:spAutoFit/>
          </a:bodyPr>
          <a:lstStyle/>
          <a:p>
            <a:r>
              <a:rPr lang="tr-TR" sz="1600" dirty="0"/>
              <a:t>9 bin yıl önce</a:t>
            </a:r>
          </a:p>
        </p:txBody>
      </p:sp>
      <p:sp>
        <p:nvSpPr>
          <p:cNvPr id="17" name="Metin kutusu 16"/>
          <p:cNvSpPr txBox="1"/>
          <p:nvPr/>
        </p:nvSpPr>
        <p:spPr>
          <a:xfrm>
            <a:off x="1285295" y="2636912"/>
            <a:ext cx="1281120" cy="338554"/>
          </a:xfrm>
          <a:prstGeom prst="rect">
            <a:avLst/>
          </a:prstGeom>
          <a:noFill/>
        </p:spPr>
        <p:txBody>
          <a:bodyPr wrap="none" rtlCol="0">
            <a:spAutoFit/>
          </a:bodyPr>
          <a:lstStyle/>
          <a:p>
            <a:r>
              <a:rPr lang="tr-TR" sz="1600" dirty="0"/>
              <a:t>6 bin yıl önce</a:t>
            </a:r>
          </a:p>
        </p:txBody>
      </p:sp>
      <p:sp>
        <p:nvSpPr>
          <p:cNvPr id="4" name="Metin kutusu 3"/>
          <p:cNvSpPr txBox="1"/>
          <p:nvPr/>
        </p:nvSpPr>
        <p:spPr>
          <a:xfrm>
            <a:off x="2331252" y="4797152"/>
            <a:ext cx="4509000" cy="646331"/>
          </a:xfrm>
          <a:prstGeom prst="rect">
            <a:avLst/>
          </a:prstGeom>
          <a:gradFill>
            <a:gsLst>
              <a:gs pos="50000">
                <a:schemeClr val="accent3">
                  <a:lumMod val="60000"/>
                  <a:lumOff val="40000"/>
                </a:schemeClr>
              </a:gs>
              <a:gs pos="100000">
                <a:schemeClr val="accent1">
                  <a:tint val="23500"/>
                  <a:satMod val="160000"/>
                </a:schemeClr>
              </a:gs>
            </a:gsLst>
            <a:lin ang="5400000" scaled="0"/>
          </a:gradFill>
        </p:spPr>
        <p:txBody>
          <a:bodyPr wrap="square" rtlCol="0">
            <a:spAutoFit/>
          </a:bodyPr>
          <a:lstStyle/>
          <a:p>
            <a:pPr algn="ctr"/>
            <a:r>
              <a:rPr lang="tr-TR" dirty="0"/>
              <a:t>Birden fazla polen analizine dayalı vejetasyon rekonstrüksiyonu</a:t>
            </a:r>
          </a:p>
        </p:txBody>
      </p:sp>
      <p:sp>
        <p:nvSpPr>
          <p:cNvPr id="5" name="Metin kutusu 4"/>
          <p:cNvSpPr txBox="1"/>
          <p:nvPr/>
        </p:nvSpPr>
        <p:spPr>
          <a:xfrm>
            <a:off x="2519773" y="6509064"/>
            <a:ext cx="932691" cy="369332"/>
          </a:xfrm>
          <a:prstGeom prst="rect">
            <a:avLst/>
          </a:prstGeom>
          <a:noFill/>
        </p:spPr>
        <p:txBody>
          <a:bodyPr wrap="none" rtlCol="0">
            <a:spAutoFit/>
          </a:bodyPr>
          <a:lstStyle/>
          <a:p>
            <a:r>
              <a:rPr lang="tr-TR" dirty="0">
                <a:latin typeface="Times New Roman" pitchFamily="18" charset="0"/>
                <a:cs typeface="Times New Roman" pitchFamily="18" charset="0"/>
              </a:rPr>
              <a:t>11.5 bin</a:t>
            </a:r>
          </a:p>
        </p:txBody>
      </p:sp>
      <p:sp>
        <p:nvSpPr>
          <p:cNvPr id="22" name="Metin kutusu 21"/>
          <p:cNvSpPr txBox="1"/>
          <p:nvPr/>
        </p:nvSpPr>
        <p:spPr>
          <a:xfrm>
            <a:off x="3671846" y="6525344"/>
            <a:ext cx="768159" cy="369332"/>
          </a:xfrm>
          <a:prstGeom prst="rect">
            <a:avLst/>
          </a:prstGeom>
          <a:noFill/>
        </p:spPr>
        <p:txBody>
          <a:bodyPr wrap="none" rtlCol="0">
            <a:spAutoFit/>
          </a:bodyPr>
          <a:lstStyle/>
          <a:p>
            <a:r>
              <a:rPr lang="tr-TR" dirty="0">
                <a:latin typeface="Times New Roman" pitchFamily="18" charset="0"/>
                <a:cs typeface="Times New Roman" pitchFamily="18" charset="0"/>
              </a:rPr>
              <a:t>10 bin</a:t>
            </a:r>
          </a:p>
        </p:txBody>
      </p:sp>
      <p:sp>
        <p:nvSpPr>
          <p:cNvPr id="23" name="Metin kutusu 22"/>
          <p:cNvSpPr txBox="1"/>
          <p:nvPr/>
        </p:nvSpPr>
        <p:spPr>
          <a:xfrm>
            <a:off x="4892534" y="6518601"/>
            <a:ext cx="652743" cy="369332"/>
          </a:xfrm>
          <a:prstGeom prst="rect">
            <a:avLst/>
          </a:prstGeom>
          <a:noFill/>
        </p:spPr>
        <p:txBody>
          <a:bodyPr wrap="none" rtlCol="0">
            <a:spAutoFit/>
          </a:bodyPr>
          <a:lstStyle/>
          <a:p>
            <a:r>
              <a:rPr lang="tr-TR" dirty="0">
                <a:latin typeface="Times New Roman" pitchFamily="18" charset="0"/>
                <a:cs typeface="Times New Roman" pitchFamily="18" charset="0"/>
              </a:rPr>
              <a:t>7 bin</a:t>
            </a:r>
          </a:p>
        </p:txBody>
      </p:sp>
      <p:sp>
        <p:nvSpPr>
          <p:cNvPr id="24" name="Metin kutusu 23"/>
          <p:cNvSpPr txBox="1"/>
          <p:nvPr/>
        </p:nvSpPr>
        <p:spPr>
          <a:xfrm>
            <a:off x="5830872" y="6514970"/>
            <a:ext cx="1447832" cy="369332"/>
          </a:xfrm>
          <a:prstGeom prst="rect">
            <a:avLst/>
          </a:prstGeom>
          <a:noFill/>
        </p:spPr>
        <p:txBody>
          <a:bodyPr wrap="none" rtlCol="0">
            <a:spAutoFit/>
          </a:bodyPr>
          <a:lstStyle/>
          <a:p>
            <a:r>
              <a:rPr lang="tr-TR" dirty="0">
                <a:latin typeface="Times New Roman" pitchFamily="18" charset="0"/>
                <a:cs typeface="Times New Roman" pitchFamily="18" charset="0"/>
              </a:rPr>
              <a:t>2 bin yıl önce</a:t>
            </a:r>
          </a:p>
        </p:txBody>
      </p:sp>
      <p:sp>
        <p:nvSpPr>
          <p:cNvPr id="6" name="Sağ Ok 5"/>
          <p:cNvSpPr/>
          <p:nvPr/>
        </p:nvSpPr>
        <p:spPr>
          <a:xfrm>
            <a:off x="1871700" y="6669360"/>
            <a:ext cx="270030" cy="112658"/>
          </a:xfrm>
          <a:prstGeom prst="rightArrow">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Sağ Ok 25"/>
          <p:cNvSpPr/>
          <p:nvPr/>
        </p:nvSpPr>
        <p:spPr>
          <a:xfrm>
            <a:off x="6948264" y="6669360"/>
            <a:ext cx="270030" cy="112658"/>
          </a:xfrm>
          <a:prstGeom prst="rightArrow">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Metin kutusu 26"/>
          <p:cNvSpPr txBox="1"/>
          <p:nvPr/>
        </p:nvSpPr>
        <p:spPr>
          <a:xfrm>
            <a:off x="1361922" y="764706"/>
            <a:ext cx="2953800" cy="615553"/>
          </a:xfrm>
          <a:prstGeom prst="rect">
            <a:avLst/>
          </a:prstGeom>
          <a:gradFill>
            <a:gsLst>
              <a:gs pos="50000">
                <a:schemeClr val="accent3">
                  <a:lumMod val="60000"/>
                  <a:lumOff val="40000"/>
                </a:schemeClr>
              </a:gs>
              <a:gs pos="100000">
                <a:schemeClr val="accent1">
                  <a:tint val="23500"/>
                  <a:satMod val="160000"/>
                </a:schemeClr>
              </a:gs>
            </a:gsLst>
            <a:lin ang="5400000" scaled="0"/>
          </a:gradFill>
        </p:spPr>
        <p:txBody>
          <a:bodyPr wrap="square" rtlCol="0">
            <a:spAutoFit/>
          </a:bodyPr>
          <a:lstStyle/>
          <a:p>
            <a:pPr algn="ctr"/>
            <a:r>
              <a:rPr lang="tr-TR" sz="1700" dirty="0">
                <a:latin typeface="Times New Roman" pitchFamily="18" charset="0"/>
                <a:cs typeface="Times New Roman" pitchFamily="18" charset="0"/>
              </a:rPr>
              <a:t>Tek bir polen analizine ait rekonstrüksiyon</a:t>
            </a:r>
          </a:p>
        </p:txBody>
      </p:sp>
      <p:cxnSp>
        <p:nvCxnSpPr>
          <p:cNvPr id="8" name="Düz Bağlayıcı 7"/>
          <p:cNvCxnSpPr/>
          <p:nvPr/>
        </p:nvCxnSpPr>
        <p:spPr>
          <a:xfrm>
            <a:off x="1143000" y="4692411"/>
            <a:ext cx="6939390" cy="0"/>
          </a:xfrm>
          <a:prstGeom prst="line">
            <a:avLst/>
          </a:prstGeom>
          <a:ln w="222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Düz Bağlayıcı 29"/>
          <p:cNvCxnSpPr/>
          <p:nvPr/>
        </p:nvCxnSpPr>
        <p:spPr>
          <a:xfrm flipV="1">
            <a:off x="4517994" y="615129"/>
            <a:ext cx="0" cy="4066461"/>
          </a:xfrm>
          <a:prstGeom prst="line">
            <a:avLst/>
          </a:prstGeom>
          <a:ln w="222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1143000" y="615127"/>
            <a:ext cx="6939390" cy="0"/>
          </a:xfrm>
          <a:prstGeom prst="line">
            <a:avLst/>
          </a:prstGeom>
          <a:ln w="222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31253" y="5166484"/>
            <a:ext cx="4509000" cy="1431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4112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726696"/>
          </a:xfrm>
        </p:spPr>
        <p:txBody>
          <a:bodyPr>
            <a:normAutofit/>
          </a:bodyPr>
          <a:lstStyle/>
          <a:p>
            <a:r>
              <a:rPr lang="tr-TR" sz="2400" b="1" dirty="0">
                <a:solidFill>
                  <a:srgbClr val="FF0000"/>
                </a:solidFill>
              </a:rPr>
              <a:t>Türkiye’deki Fosil Polen Araştırmaları</a:t>
            </a:r>
          </a:p>
        </p:txBody>
      </p:sp>
      <p:sp>
        <p:nvSpPr>
          <p:cNvPr id="3" name="İçerik Yer Tutucusu 2"/>
          <p:cNvSpPr>
            <a:spLocks noGrp="1"/>
          </p:cNvSpPr>
          <p:nvPr>
            <p:ph idx="1"/>
          </p:nvPr>
        </p:nvSpPr>
        <p:spPr>
          <a:xfrm>
            <a:off x="242888" y="1091823"/>
            <a:ext cx="8815814" cy="5622877"/>
          </a:xfrm>
        </p:spPr>
        <p:txBody>
          <a:bodyPr>
            <a:normAutofit fontScale="25000" lnSpcReduction="20000"/>
          </a:bodyPr>
          <a:lstStyle/>
          <a:p>
            <a:pPr marL="0" indent="0" algn="just">
              <a:lnSpc>
                <a:spcPct val="170000"/>
              </a:lnSpc>
              <a:spcBef>
                <a:spcPts val="0"/>
              </a:spcBef>
              <a:buNone/>
            </a:pPr>
            <a:r>
              <a:rPr lang="tr-TR" sz="3300" dirty="0"/>
              <a:t>	</a:t>
            </a:r>
            <a:r>
              <a:rPr lang="tr-TR" sz="6800" dirty="0"/>
              <a:t>Türkiye’de bitki örtüsünün gelişim ve değişimini araştıran ilk polen analiz çalışmaları 1967 yılında Aytuğ tarafından Konya-</a:t>
            </a:r>
            <a:r>
              <a:rPr lang="tr-TR" sz="6800" dirty="0" err="1"/>
              <a:t>Süberde’de</a:t>
            </a:r>
            <a:r>
              <a:rPr lang="tr-TR" sz="6800" dirty="0"/>
              <a:t>, yine aynı yıl </a:t>
            </a:r>
            <a:r>
              <a:rPr lang="tr-TR" sz="6800" dirty="0" err="1"/>
              <a:t>Beug</a:t>
            </a:r>
            <a:r>
              <a:rPr lang="tr-TR" sz="6800" dirty="0"/>
              <a:t> tarafından Abant ve Yeniçağa göllerinde gerçekleştirilmiştir. Bu çalışmaların ardından 1970’li yıllarda Türkiye’nin farklı </a:t>
            </a:r>
            <a:r>
              <a:rPr lang="tr-TR" sz="6800" dirty="0" err="1"/>
              <a:t>lokasyonlarında</a:t>
            </a:r>
            <a:r>
              <a:rPr lang="tr-TR" sz="6800" dirty="0"/>
              <a:t> </a:t>
            </a:r>
            <a:r>
              <a:rPr lang="tr-TR" sz="6800" dirty="0" err="1"/>
              <a:t>van</a:t>
            </a:r>
            <a:r>
              <a:rPr lang="tr-TR" sz="6800" dirty="0"/>
              <a:t> </a:t>
            </a:r>
            <a:r>
              <a:rPr lang="tr-TR" sz="6800" dirty="0" err="1"/>
              <a:t>Zeist</a:t>
            </a:r>
            <a:r>
              <a:rPr lang="tr-TR" sz="6800" dirty="0"/>
              <a:t> ve </a:t>
            </a:r>
            <a:r>
              <a:rPr lang="tr-TR" sz="6800" dirty="0" err="1"/>
              <a:t>Bottema’nın</a:t>
            </a:r>
            <a:r>
              <a:rPr lang="tr-TR" sz="6800" dirty="0"/>
              <a:t> yaptığı çalışmalarla polen analizlerinin sayıları artmaya başlamıştır (</a:t>
            </a:r>
            <a:r>
              <a:rPr lang="tr-TR" sz="6800" dirty="0" err="1"/>
              <a:t>van</a:t>
            </a:r>
            <a:r>
              <a:rPr lang="tr-TR" sz="6800" dirty="0"/>
              <a:t> </a:t>
            </a:r>
            <a:r>
              <a:rPr lang="tr-TR" sz="6800" dirty="0" err="1"/>
              <a:t>Zeist</a:t>
            </a:r>
            <a:r>
              <a:rPr lang="tr-TR" sz="6800" dirty="0"/>
              <a:t> vd., 1975; </a:t>
            </a:r>
            <a:r>
              <a:rPr lang="tr-TR" sz="6800" dirty="0" err="1"/>
              <a:t>van</a:t>
            </a:r>
            <a:r>
              <a:rPr lang="tr-TR" sz="6800" dirty="0"/>
              <a:t> </a:t>
            </a:r>
            <a:r>
              <a:rPr lang="tr-TR" sz="6800" dirty="0" err="1"/>
              <a:t>Zeist</a:t>
            </a:r>
            <a:r>
              <a:rPr lang="tr-TR" sz="6800" dirty="0"/>
              <a:t> ve </a:t>
            </a:r>
            <a:r>
              <a:rPr lang="tr-TR" sz="6800" dirty="0" err="1"/>
              <a:t>Woldring</a:t>
            </a:r>
            <a:r>
              <a:rPr lang="tr-TR" sz="6800" dirty="0"/>
              <a:t>, 1978; </a:t>
            </a:r>
            <a:r>
              <a:rPr lang="tr-TR" sz="6800" dirty="0" err="1"/>
              <a:t>Bottema</a:t>
            </a:r>
            <a:r>
              <a:rPr lang="tr-TR" sz="6800" dirty="0"/>
              <a:t> ve </a:t>
            </a:r>
            <a:r>
              <a:rPr lang="tr-TR" sz="6800" dirty="0" err="1"/>
              <a:t>Woldring</a:t>
            </a:r>
            <a:r>
              <a:rPr lang="tr-TR" sz="6800" dirty="0"/>
              <a:t>, 1984 ; </a:t>
            </a:r>
            <a:r>
              <a:rPr lang="tr-TR" sz="6800" dirty="0" err="1"/>
              <a:t>Bottema</a:t>
            </a:r>
            <a:r>
              <a:rPr lang="tr-TR" sz="6800" dirty="0"/>
              <a:t> ve </a:t>
            </a:r>
            <a:r>
              <a:rPr lang="tr-TR" sz="6800" dirty="0" err="1"/>
              <a:t>Woldring</a:t>
            </a:r>
            <a:r>
              <a:rPr lang="tr-TR" sz="6800" dirty="0"/>
              <a:t>, 1990; </a:t>
            </a:r>
            <a:r>
              <a:rPr lang="tr-TR" sz="6800" dirty="0" err="1"/>
              <a:t>van</a:t>
            </a:r>
            <a:r>
              <a:rPr lang="tr-TR" sz="6800" dirty="0"/>
              <a:t> </a:t>
            </a:r>
            <a:r>
              <a:rPr lang="tr-TR" sz="6800" dirty="0" err="1"/>
              <a:t>Zeist</a:t>
            </a:r>
            <a:r>
              <a:rPr lang="tr-TR" sz="6800" dirty="0"/>
              <a:t> ve </a:t>
            </a:r>
            <a:r>
              <a:rPr lang="tr-TR" sz="6800" dirty="0" err="1"/>
              <a:t>Bottema</a:t>
            </a:r>
            <a:r>
              <a:rPr lang="tr-TR" sz="6800" dirty="0"/>
              <a:t>, 1991). Türkiye’de gerçekleştirilen 82 çalışmanın 5 tanesi 1960’lı yıllarda, 9 tanesi 1970’li yıllarda, 10 tanesi 1980’li yıllarda, 19 tanesi 1990’lı yıllarda, 24 tanesi 2000’li yıllarda ve 15 tanesi ise 2010’lu yıllarda tamamlanmıştır (Şenkul, 2017). Bu süre boyunca polen analizleri konusunda Türkiye’de çalışmaların artması, </a:t>
            </a:r>
            <a:r>
              <a:rPr lang="tr-TR" sz="6800" dirty="0" err="1"/>
              <a:t>paleovejetasyonun</a:t>
            </a:r>
            <a:r>
              <a:rPr lang="tr-TR" sz="6800" dirty="0"/>
              <a:t> yeniden kurgulanması, Türkiye’deki orman ilerleme ve gerileme dönemlerinin tespit edilmesi, vejetasyon üzerindeki insan etkisinin ortaya konulması ve polen analizleri ile Türkiye’nin </a:t>
            </a:r>
            <a:r>
              <a:rPr lang="tr-TR" sz="6800" dirty="0" err="1"/>
              <a:t>paleoiklim</a:t>
            </a:r>
            <a:r>
              <a:rPr lang="tr-TR" sz="6800" dirty="0"/>
              <a:t> özellikleri hakkında bilgiler elde edilmiştir. Bununla birlikte Fosil polen analizlerine dayanan projelerin yapılması (Şenkul vd., 2018b),  polen çalışmalarında farklı verilerin kullanılması (Roberts vd., 2001; Ocakoğlu vd., 2015; </a:t>
            </a:r>
            <a:r>
              <a:rPr lang="tr-TR" sz="6800" dirty="0" err="1"/>
              <a:t>Miebach</a:t>
            </a:r>
            <a:r>
              <a:rPr lang="tr-TR" sz="6800" dirty="0"/>
              <a:t> vd., 2016; </a:t>
            </a:r>
            <a:r>
              <a:rPr lang="tr-TR" sz="6800" dirty="0" err="1"/>
              <a:t>Shumilovskikh</a:t>
            </a:r>
            <a:r>
              <a:rPr lang="tr-TR" sz="6800" dirty="0"/>
              <a:t> vd., 2016), fosil polen çalışmalarına Avrupa Polen İzleme Protokolü’nün kabul ettiği yönteme göre üretilen güncel polen çalışmalarının dahil edilmesi (Şenkul ve Doğan, 2018) fosil polen çalışmaları konusundaki önemli gelişmelerdir. </a:t>
            </a:r>
          </a:p>
        </p:txBody>
      </p:sp>
    </p:spTree>
    <p:extLst>
      <p:ext uri="{BB962C8B-B14F-4D97-AF65-F5344CB8AC3E}">
        <p14:creationId xmlns:p14="http://schemas.microsoft.com/office/powerpoint/2010/main" xmlns="" val="84444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0846" y="620688"/>
            <a:ext cx="6819877" cy="5030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Başlık 1"/>
          <p:cNvSpPr>
            <a:spLocks noGrp="1"/>
          </p:cNvSpPr>
          <p:nvPr>
            <p:ph type="title"/>
          </p:nvPr>
        </p:nvSpPr>
        <p:spPr>
          <a:xfrm>
            <a:off x="0" y="0"/>
            <a:ext cx="6172200" cy="1143000"/>
          </a:xfrm>
        </p:spPr>
        <p:txBody>
          <a:bodyPr>
            <a:normAutofit/>
          </a:bodyPr>
          <a:lstStyle/>
          <a:p>
            <a:r>
              <a:rPr lang="tr-TR" sz="2400" b="1" dirty="0">
                <a:solidFill>
                  <a:srgbClr val="FF0000"/>
                </a:solidFill>
                <a:latin typeface="Times New Roman" pitchFamily="18" charset="0"/>
                <a:cs typeface="Times New Roman" pitchFamily="18" charset="0"/>
              </a:rPr>
              <a:t>NEDEN  ANADOLU ?</a:t>
            </a:r>
            <a:br>
              <a:rPr lang="tr-TR" sz="2400" b="1" dirty="0">
                <a:solidFill>
                  <a:srgbClr val="FF0000"/>
                </a:solidFill>
                <a:latin typeface="Times New Roman" pitchFamily="18" charset="0"/>
                <a:cs typeface="Times New Roman" pitchFamily="18" charset="0"/>
              </a:rPr>
            </a:br>
            <a:endParaRPr lang="tr-TR" sz="2400" b="1" dirty="0">
              <a:solidFill>
                <a:srgbClr val="FF0000"/>
              </a:solidFill>
              <a:latin typeface="Times New Roman" pitchFamily="18" charset="0"/>
              <a:cs typeface="Times New Roman" pitchFamily="18" charset="0"/>
            </a:endParaRPr>
          </a:p>
        </p:txBody>
      </p:sp>
      <p:grpSp>
        <p:nvGrpSpPr>
          <p:cNvPr id="5" name="Grup 7"/>
          <p:cNvGrpSpPr/>
          <p:nvPr/>
        </p:nvGrpSpPr>
        <p:grpSpPr>
          <a:xfrm>
            <a:off x="725642" y="676106"/>
            <a:ext cx="6788741" cy="6510917"/>
            <a:chOff x="514908" y="977001"/>
            <a:chExt cx="9051655" cy="6510917"/>
          </a:xfrm>
        </p:grpSpPr>
        <p:sp>
          <p:nvSpPr>
            <p:cNvPr id="3" name="Metin kutusu 2"/>
            <p:cNvSpPr txBox="1"/>
            <p:nvPr/>
          </p:nvSpPr>
          <p:spPr>
            <a:xfrm>
              <a:off x="514908" y="977001"/>
              <a:ext cx="246308" cy="369332"/>
            </a:xfrm>
            <a:prstGeom prst="rect">
              <a:avLst/>
            </a:prstGeom>
            <a:noFill/>
          </p:spPr>
          <p:txBody>
            <a:bodyPr wrap="none" rtlCol="0">
              <a:spAutoFit/>
            </a:bodyPr>
            <a:lstStyle/>
            <a:p>
              <a:endParaRPr lang="tr-TR" b="1" dirty="0">
                <a:solidFill>
                  <a:srgbClr val="FF0000"/>
                </a:solidFill>
              </a:endParaRPr>
            </a:p>
          </p:txBody>
        </p:sp>
        <p:sp>
          <p:nvSpPr>
            <p:cNvPr id="4" name="Metin kutusu 3"/>
            <p:cNvSpPr txBox="1"/>
            <p:nvPr/>
          </p:nvSpPr>
          <p:spPr>
            <a:xfrm>
              <a:off x="836533" y="5918258"/>
              <a:ext cx="8730030" cy="1569660"/>
            </a:xfrm>
            <a:prstGeom prst="rect">
              <a:avLst/>
            </a:prstGeom>
            <a:noFill/>
          </p:spPr>
          <p:txBody>
            <a:bodyPr wrap="square" rtlCol="0">
              <a:spAutoFit/>
            </a:bodyPr>
            <a:lstStyle/>
            <a:p>
              <a:r>
                <a:rPr lang="tr-TR" sz="1600" dirty="0">
                  <a:cs typeface="Times New Roman" pitchFamily="18" charset="0"/>
                </a:rPr>
                <a:t>Polen analiz noktalarının yoğunluğu ve </a:t>
              </a:r>
              <a:r>
                <a:rPr lang="tr-TR" sz="1600" dirty="0" err="1">
                  <a:cs typeface="Times New Roman" pitchFamily="18" charset="0"/>
                </a:rPr>
                <a:t>karotların</a:t>
              </a:r>
              <a:r>
                <a:rPr lang="tr-TR" sz="1600" dirty="0">
                  <a:cs typeface="Times New Roman" pitchFamily="18" charset="0"/>
                </a:rPr>
                <a:t> zaman spektrumunun uzun olması.</a:t>
              </a:r>
            </a:p>
            <a:p>
              <a:r>
                <a:rPr lang="tr-TR" sz="1600" dirty="0">
                  <a:cs typeface="Times New Roman" pitchFamily="18" charset="0"/>
                </a:rPr>
                <a:t>Bitki örtüsü zenginliği</a:t>
              </a:r>
            </a:p>
            <a:p>
              <a:r>
                <a:rPr lang="tr-TR" sz="1600" dirty="0">
                  <a:cs typeface="Times New Roman" pitchFamily="18" charset="0"/>
                </a:rPr>
                <a:t>Avrupa ve Orta Doğu ölçeğince bitki sığınma alanı (refuge </a:t>
              </a:r>
              <a:r>
                <a:rPr lang="tr-TR" sz="1600" dirty="0" err="1">
                  <a:cs typeface="Times New Roman" pitchFamily="18" charset="0"/>
                </a:rPr>
                <a:t>area</a:t>
              </a:r>
              <a:r>
                <a:rPr lang="tr-TR" sz="1600" dirty="0">
                  <a:cs typeface="Times New Roman" pitchFamily="18" charset="0"/>
                </a:rPr>
                <a:t>)</a:t>
              </a:r>
            </a:p>
            <a:p>
              <a:r>
                <a:rPr lang="tr-TR" sz="1600" dirty="0">
                  <a:cs typeface="Times New Roman" pitchFamily="18" charset="0"/>
                </a:rPr>
                <a:t>Kültürel miras </a:t>
              </a:r>
            </a:p>
            <a:p>
              <a:r>
                <a:rPr lang="tr-TR" sz="1600" dirty="0">
                  <a:cs typeface="Times New Roman" pitchFamily="18" charset="0"/>
                </a:rPr>
                <a:t>İklim değişiminin mekanizmasında kilit nokta</a:t>
              </a:r>
            </a:p>
          </p:txBody>
        </p:sp>
      </p:grpSp>
      <p:sp>
        <p:nvSpPr>
          <p:cNvPr id="7" name="Slayt Numarası Yer Tutucusu 6"/>
          <p:cNvSpPr>
            <a:spLocks noGrp="1"/>
          </p:cNvSpPr>
          <p:nvPr>
            <p:ph type="sldNum" sz="quarter" idx="12"/>
          </p:nvPr>
        </p:nvSpPr>
        <p:spPr/>
        <p:txBody>
          <a:bodyPr/>
          <a:lstStyle/>
          <a:p>
            <a:fld id="{6FA5B20F-35F3-4B26-B51E-90919056058E}" type="slidenum">
              <a:rPr lang="tr-TR" smtClean="0"/>
              <a:pPr/>
              <a:t>13</a:t>
            </a:fld>
            <a:endParaRPr lang="tr-TR"/>
          </a:p>
        </p:txBody>
      </p:sp>
    </p:spTree>
    <p:extLst>
      <p:ext uri="{BB962C8B-B14F-4D97-AF65-F5344CB8AC3E}">
        <p14:creationId xmlns:p14="http://schemas.microsoft.com/office/powerpoint/2010/main" xmlns="" val="2363411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4350" y="365126"/>
            <a:ext cx="7886700" cy="606425"/>
          </a:xfrm>
        </p:spPr>
        <p:txBody>
          <a:bodyPr>
            <a:normAutofit/>
          </a:bodyPr>
          <a:lstStyle/>
          <a:p>
            <a:r>
              <a:rPr lang="tr-TR" sz="2400" b="1" dirty="0">
                <a:latin typeface="+mn-lt"/>
              </a:rPr>
              <a:t>Kaynakça</a:t>
            </a:r>
          </a:p>
        </p:txBody>
      </p:sp>
      <p:sp>
        <p:nvSpPr>
          <p:cNvPr id="3" name="İçerik Yer Tutucusu 2"/>
          <p:cNvSpPr>
            <a:spLocks noGrp="1"/>
          </p:cNvSpPr>
          <p:nvPr>
            <p:ph idx="1"/>
          </p:nvPr>
        </p:nvSpPr>
        <p:spPr>
          <a:xfrm>
            <a:off x="171450" y="971551"/>
            <a:ext cx="8972550" cy="5205413"/>
          </a:xfrm>
        </p:spPr>
        <p:txBody>
          <a:bodyPr>
            <a:normAutofit fontScale="55000" lnSpcReduction="20000"/>
          </a:bodyPr>
          <a:lstStyle/>
          <a:p>
            <a:r>
              <a:rPr lang="tr-TR" sz="3100" dirty="0" err="1"/>
              <a:t>Erdtman</a:t>
            </a:r>
            <a:r>
              <a:rPr lang="tr-TR" sz="3100" dirty="0"/>
              <a:t>, G. 1943. An </a:t>
            </a:r>
            <a:r>
              <a:rPr lang="tr-TR" sz="3100" dirty="0" err="1"/>
              <a:t>Introduction</a:t>
            </a:r>
            <a:r>
              <a:rPr lang="tr-TR" sz="3100" dirty="0"/>
              <a:t> </a:t>
            </a:r>
            <a:r>
              <a:rPr lang="tr-TR" sz="3100" dirty="0" err="1"/>
              <a:t>to</a:t>
            </a:r>
            <a:r>
              <a:rPr lang="tr-TR" sz="3100" dirty="0"/>
              <a:t> </a:t>
            </a:r>
            <a:r>
              <a:rPr lang="tr-TR" sz="3100" dirty="0" err="1"/>
              <a:t>pollen</a:t>
            </a:r>
            <a:r>
              <a:rPr lang="tr-TR" sz="3100" dirty="0"/>
              <a:t> </a:t>
            </a:r>
            <a:r>
              <a:rPr lang="tr-TR" sz="3100" dirty="0" err="1"/>
              <a:t>analysis</a:t>
            </a:r>
            <a:r>
              <a:rPr lang="tr-TR" sz="3100" dirty="0"/>
              <a:t>. </a:t>
            </a:r>
            <a:r>
              <a:rPr lang="tr-TR" sz="3100" dirty="0" err="1"/>
              <a:t>Chronica</a:t>
            </a:r>
            <a:r>
              <a:rPr lang="tr-TR" sz="3100" dirty="0"/>
              <a:t> </a:t>
            </a:r>
            <a:r>
              <a:rPr lang="tr-TR" sz="3100" dirty="0" err="1"/>
              <a:t>Botanica</a:t>
            </a:r>
            <a:r>
              <a:rPr lang="tr-TR" sz="3100" dirty="0"/>
              <a:t>   </a:t>
            </a:r>
            <a:r>
              <a:rPr lang="tr-TR" sz="3100" dirty="0" err="1"/>
              <a:t>Company</a:t>
            </a:r>
            <a:r>
              <a:rPr lang="tr-TR" sz="3100" dirty="0"/>
              <a:t>, </a:t>
            </a:r>
            <a:r>
              <a:rPr lang="tr-TR" sz="3100" dirty="0" err="1"/>
              <a:t>Waltham</a:t>
            </a:r>
            <a:r>
              <a:rPr lang="tr-TR" sz="3100" dirty="0"/>
              <a:t>. </a:t>
            </a:r>
          </a:p>
          <a:p>
            <a:r>
              <a:rPr lang="tr-TR" sz="3100" dirty="0" err="1"/>
              <a:t>Birks</a:t>
            </a:r>
            <a:r>
              <a:rPr lang="tr-TR" sz="3100" dirty="0"/>
              <a:t> H.J.B. ve </a:t>
            </a:r>
            <a:r>
              <a:rPr lang="tr-TR" sz="3100" dirty="0" err="1"/>
              <a:t>Berglund</a:t>
            </a:r>
            <a:r>
              <a:rPr lang="tr-TR" sz="3100" dirty="0"/>
              <a:t>, B.E. 2017. </a:t>
            </a:r>
            <a:r>
              <a:rPr lang="tr-TR" sz="3100" dirty="0" err="1"/>
              <a:t>One</a:t>
            </a:r>
            <a:r>
              <a:rPr lang="tr-TR" sz="3100" dirty="0"/>
              <a:t> </a:t>
            </a:r>
            <a:r>
              <a:rPr lang="tr-TR" sz="3100" dirty="0" err="1"/>
              <a:t>hundred</a:t>
            </a:r>
            <a:r>
              <a:rPr lang="tr-TR" sz="3100" dirty="0"/>
              <a:t> </a:t>
            </a:r>
            <a:r>
              <a:rPr lang="tr-TR" sz="3100" dirty="0" err="1"/>
              <a:t>years</a:t>
            </a:r>
            <a:r>
              <a:rPr lang="tr-TR" sz="3100" dirty="0"/>
              <a:t> of </a:t>
            </a:r>
            <a:r>
              <a:rPr lang="tr-TR" sz="3100" dirty="0" err="1"/>
              <a:t>Quaternary</a:t>
            </a:r>
            <a:r>
              <a:rPr lang="tr-TR" sz="3100" dirty="0"/>
              <a:t> </a:t>
            </a:r>
            <a:r>
              <a:rPr lang="tr-TR" sz="3100" dirty="0" err="1"/>
              <a:t>pollen</a:t>
            </a:r>
            <a:r>
              <a:rPr lang="tr-TR" sz="3100" dirty="0"/>
              <a:t> </a:t>
            </a:r>
            <a:r>
              <a:rPr lang="tr-TR" sz="3100" dirty="0" err="1"/>
              <a:t>analysis</a:t>
            </a:r>
            <a:r>
              <a:rPr lang="tr-TR" sz="3100" dirty="0"/>
              <a:t> 1916–2016, </a:t>
            </a:r>
            <a:r>
              <a:rPr lang="tr-TR" sz="3100" dirty="0" err="1"/>
              <a:t>Vegetation</a:t>
            </a:r>
            <a:r>
              <a:rPr lang="tr-TR" sz="3100" dirty="0"/>
              <a:t> </a:t>
            </a:r>
            <a:r>
              <a:rPr lang="tr-TR" sz="3100" dirty="0" err="1"/>
              <a:t>History</a:t>
            </a:r>
            <a:r>
              <a:rPr lang="tr-TR" sz="3100" dirty="0"/>
              <a:t> </a:t>
            </a:r>
            <a:r>
              <a:rPr lang="tr-TR" sz="3100" dirty="0" err="1"/>
              <a:t>Archaeobotany</a:t>
            </a:r>
            <a:r>
              <a:rPr lang="tr-TR" sz="3100" dirty="0"/>
              <a:t>.</a:t>
            </a:r>
          </a:p>
          <a:p>
            <a:r>
              <a:rPr lang="tr-TR" sz="3100" dirty="0" err="1"/>
              <a:t>Bottema</a:t>
            </a:r>
            <a:r>
              <a:rPr lang="tr-TR" sz="3100" dirty="0"/>
              <a:t>, S. ve </a:t>
            </a:r>
            <a:r>
              <a:rPr lang="tr-TR" sz="3100" dirty="0" err="1"/>
              <a:t>Woldring</a:t>
            </a:r>
            <a:r>
              <a:rPr lang="tr-TR" sz="3100" dirty="0"/>
              <a:t>, H. 1990. </a:t>
            </a:r>
            <a:r>
              <a:rPr lang="tr-TR" sz="3100" dirty="0" err="1"/>
              <a:t>Anthropogenic</a:t>
            </a:r>
            <a:r>
              <a:rPr lang="tr-TR" sz="3100" dirty="0"/>
              <a:t> </a:t>
            </a:r>
            <a:r>
              <a:rPr lang="tr-TR" sz="3100" dirty="0" err="1"/>
              <a:t>indicators</a:t>
            </a:r>
            <a:r>
              <a:rPr lang="tr-TR" sz="3100" dirty="0"/>
              <a:t> in </a:t>
            </a:r>
            <a:r>
              <a:rPr lang="tr-TR" sz="3100" dirty="0" err="1"/>
              <a:t>the</a:t>
            </a:r>
            <a:r>
              <a:rPr lang="tr-TR" sz="3100" dirty="0"/>
              <a:t> </a:t>
            </a:r>
            <a:r>
              <a:rPr lang="tr-TR" sz="3100" dirty="0" err="1"/>
              <a:t>pollen</a:t>
            </a:r>
            <a:r>
              <a:rPr lang="tr-TR" sz="3100" dirty="0"/>
              <a:t> </a:t>
            </a:r>
            <a:r>
              <a:rPr lang="tr-TR" sz="3100" dirty="0" err="1"/>
              <a:t>record</a:t>
            </a:r>
            <a:r>
              <a:rPr lang="tr-TR" sz="3100" dirty="0"/>
              <a:t> of </a:t>
            </a:r>
            <a:r>
              <a:rPr lang="tr-TR" sz="3100" dirty="0" err="1"/>
              <a:t>the</a:t>
            </a:r>
            <a:r>
              <a:rPr lang="tr-TR" sz="3100" dirty="0"/>
              <a:t> </a:t>
            </a:r>
            <a:r>
              <a:rPr lang="tr-TR" sz="3100" dirty="0" err="1"/>
              <a:t>Eastern</a:t>
            </a:r>
            <a:r>
              <a:rPr lang="tr-TR" sz="3100" dirty="0"/>
              <a:t> </a:t>
            </a:r>
            <a:r>
              <a:rPr lang="tr-TR" sz="3100" dirty="0" err="1"/>
              <a:t>Mediterranean</a:t>
            </a:r>
            <a:r>
              <a:rPr lang="tr-TR" sz="3100" dirty="0"/>
              <a:t>. </a:t>
            </a:r>
            <a:r>
              <a:rPr lang="tr-TR" sz="3100" dirty="0" err="1"/>
              <a:t>In</a:t>
            </a:r>
            <a:r>
              <a:rPr lang="tr-TR" sz="3100" dirty="0"/>
              <a:t>: </a:t>
            </a:r>
            <a:r>
              <a:rPr lang="tr-TR" sz="3100" dirty="0" err="1"/>
              <a:t>Bottema</a:t>
            </a:r>
            <a:r>
              <a:rPr lang="tr-TR" sz="3100" dirty="0"/>
              <a:t>, S., </a:t>
            </a:r>
            <a:r>
              <a:rPr lang="tr-TR" sz="3100" dirty="0" err="1"/>
              <a:t>Entjes-Nieborg</a:t>
            </a:r>
            <a:r>
              <a:rPr lang="tr-TR" sz="3100" dirty="0"/>
              <a:t>, G., </a:t>
            </a:r>
            <a:r>
              <a:rPr lang="tr-TR" sz="3100" dirty="0" err="1"/>
              <a:t>van</a:t>
            </a:r>
            <a:r>
              <a:rPr lang="tr-TR" sz="3100" dirty="0"/>
              <a:t> </a:t>
            </a:r>
            <a:r>
              <a:rPr lang="tr-TR" sz="3100" dirty="0" err="1"/>
              <a:t>Zeist</a:t>
            </a:r>
            <a:r>
              <a:rPr lang="tr-TR" sz="3100" dirty="0"/>
              <a:t>, W. (</a:t>
            </a:r>
            <a:r>
              <a:rPr lang="tr-TR" sz="3100" dirty="0" err="1"/>
              <a:t>Eds</a:t>
            </a:r>
            <a:r>
              <a:rPr lang="tr-TR" sz="3100" dirty="0"/>
              <a:t>.), </a:t>
            </a:r>
            <a:r>
              <a:rPr lang="tr-TR" sz="3100" dirty="0" err="1"/>
              <a:t>Man's</a:t>
            </a:r>
            <a:r>
              <a:rPr lang="tr-TR" sz="3100" dirty="0"/>
              <a:t> Role in </a:t>
            </a:r>
            <a:r>
              <a:rPr lang="tr-TR" sz="3100" dirty="0" err="1"/>
              <a:t>the</a:t>
            </a:r>
            <a:r>
              <a:rPr lang="tr-TR" sz="3100" dirty="0"/>
              <a:t> </a:t>
            </a:r>
            <a:r>
              <a:rPr lang="tr-TR" sz="3100" dirty="0" err="1"/>
              <a:t>Shaping</a:t>
            </a:r>
            <a:r>
              <a:rPr lang="tr-TR" sz="3100" dirty="0"/>
              <a:t> of </a:t>
            </a:r>
            <a:r>
              <a:rPr lang="tr-TR" sz="3100" dirty="0" err="1"/>
              <a:t>the</a:t>
            </a:r>
            <a:r>
              <a:rPr lang="tr-TR" sz="3100" dirty="0"/>
              <a:t> </a:t>
            </a:r>
            <a:r>
              <a:rPr lang="tr-TR" sz="3100" dirty="0" err="1"/>
              <a:t>Eastern</a:t>
            </a:r>
            <a:r>
              <a:rPr lang="tr-TR" sz="3100" dirty="0"/>
              <a:t> </a:t>
            </a:r>
            <a:r>
              <a:rPr lang="tr-TR" sz="3100" dirty="0" err="1"/>
              <a:t>Mediterranean</a:t>
            </a:r>
            <a:r>
              <a:rPr lang="tr-TR" sz="3100" dirty="0"/>
              <a:t> </a:t>
            </a:r>
            <a:r>
              <a:rPr lang="tr-TR" sz="3100" dirty="0" err="1"/>
              <a:t>Landscape</a:t>
            </a:r>
            <a:r>
              <a:rPr lang="tr-TR" sz="3100" dirty="0"/>
              <a:t>. </a:t>
            </a:r>
            <a:r>
              <a:rPr lang="tr-TR" sz="3100" dirty="0" err="1"/>
              <a:t>Balkema</a:t>
            </a:r>
            <a:r>
              <a:rPr lang="tr-TR" sz="3100" dirty="0"/>
              <a:t>, Rotterdam, </a:t>
            </a:r>
            <a:r>
              <a:rPr lang="tr-TR" sz="3100" dirty="0" err="1"/>
              <a:t>pp</a:t>
            </a:r>
            <a:r>
              <a:rPr lang="tr-TR" sz="3100" dirty="0"/>
              <a:t>. 231-264.</a:t>
            </a:r>
          </a:p>
          <a:p>
            <a:r>
              <a:rPr lang="tr-TR" sz="3100" dirty="0" err="1"/>
              <a:t>Bottema</a:t>
            </a:r>
            <a:r>
              <a:rPr lang="tr-TR" sz="3100" dirty="0"/>
              <a:t>, S., </a:t>
            </a:r>
            <a:r>
              <a:rPr lang="tr-TR" sz="3100" dirty="0" err="1"/>
              <a:t>Woldring</a:t>
            </a:r>
            <a:r>
              <a:rPr lang="tr-TR" sz="3100" dirty="0"/>
              <a:t>, H. 1984. </a:t>
            </a:r>
            <a:r>
              <a:rPr lang="tr-TR" sz="3100" dirty="0" err="1"/>
              <a:t>Late</a:t>
            </a:r>
            <a:r>
              <a:rPr lang="tr-TR" sz="3100" dirty="0"/>
              <a:t> </a:t>
            </a:r>
            <a:r>
              <a:rPr lang="tr-TR" sz="3100" dirty="0" err="1"/>
              <a:t>quaternary</a:t>
            </a:r>
            <a:r>
              <a:rPr lang="tr-TR" sz="3100" dirty="0"/>
              <a:t> </a:t>
            </a:r>
            <a:r>
              <a:rPr lang="tr-TR" sz="3100" dirty="0" err="1"/>
              <a:t>vegetation</a:t>
            </a:r>
            <a:r>
              <a:rPr lang="tr-TR" sz="3100" dirty="0"/>
              <a:t> </a:t>
            </a:r>
            <a:r>
              <a:rPr lang="tr-TR" sz="3100" dirty="0" err="1"/>
              <a:t>and</a:t>
            </a:r>
            <a:r>
              <a:rPr lang="tr-TR" sz="3100" dirty="0"/>
              <a:t> </a:t>
            </a:r>
            <a:r>
              <a:rPr lang="tr-TR" sz="3100" dirty="0" err="1"/>
              <a:t>climate</a:t>
            </a:r>
            <a:r>
              <a:rPr lang="tr-TR" sz="3100" dirty="0"/>
              <a:t> of </a:t>
            </a:r>
            <a:r>
              <a:rPr lang="tr-TR" sz="3100" dirty="0" err="1"/>
              <a:t>southwestern</a:t>
            </a:r>
            <a:r>
              <a:rPr lang="tr-TR" sz="3100" dirty="0"/>
              <a:t> </a:t>
            </a:r>
            <a:r>
              <a:rPr lang="tr-TR" sz="3100" dirty="0" err="1"/>
              <a:t>Turkey</a:t>
            </a:r>
            <a:r>
              <a:rPr lang="tr-TR" sz="3100" dirty="0"/>
              <a:t> </a:t>
            </a:r>
            <a:r>
              <a:rPr lang="tr-TR" sz="3100" dirty="0" err="1"/>
              <a:t>Part</a:t>
            </a:r>
            <a:r>
              <a:rPr lang="tr-TR" sz="3100" dirty="0"/>
              <a:t> II. </a:t>
            </a:r>
            <a:r>
              <a:rPr lang="tr-TR" sz="3100" dirty="0" err="1"/>
              <a:t>Palaeohistoria</a:t>
            </a:r>
            <a:r>
              <a:rPr lang="tr-TR" sz="3100" dirty="0"/>
              <a:t> 26, 245–249.</a:t>
            </a:r>
          </a:p>
          <a:p>
            <a:r>
              <a:rPr lang="tr-TR" sz="3100" dirty="0" err="1"/>
              <a:t>Brever</a:t>
            </a:r>
            <a:r>
              <a:rPr lang="tr-TR" sz="3100" dirty="0"/>
              <a:t>, S. vd., (2002), </a:t>
            </a:r>
            <a:r>
              <a:rPr lang="tr-TR" sz="3100" dirty="0" err="1"/>
              <a:t>The</a:t>
            </a:r>
            <a:r>
              <a:rPr lang="tr-TR" sz="3100" dirty="0"/>
              <a:t> </a:t>
            </a:r>
            <a:r>
              <a:rPr lang="tr-TR" sz="3100" dirty="0" err="1"/>
              <a:t>Spead</a:t>
            </a:r>
            <a:r>
              <a:rPr lang="tr-TR" sz="3100" dirty="0"/>
              <a:t> of </a:t>
            </a:r>
            <a:r>
              <a:rPr lang="tr-TR" sz="3100" dirty="0" err="1"/>
              <a:t>Deciduous</a:t>
            </a:r>
            <a:r>
              <a:rPr lang="tr-TR" sz="3100" dirty="0"/>
              <a:t> Quercus </a:t>
            </a:r>
            <a:r>
              <a:rPr lang="tr-TR" sz="3100" dirty="0" err="1"/>
              <a:t>Throughout</a:t>
            </a:r>
            <a:r>
              <a:rPr lang="tr-TR" sz="3100" dirty="0"/>
              <a:t> Europe since </a:t>
            </a:r>
            <a:r>
              <a:rPr lang="tr-TR" sz="3100" dirty="0" err="1"/>
              <a:t>the</a:t>
            </a:r>
            <a:r>
              <a:rPr lang="tr-TR" sz="3100" dirty="0"/>
              <a:t> </a:t>
            </a:r>
            <a:r>
              <a:rPr lang="tr-TR" sz="3100" dirty="0" err="1"/>
              <a:t>Last</a:t>
            </a:r>
            <a:r>
              <a:rPr lang="tr-TR" sz="3100" dirty="0"/>
              <a:t> </a:t>
            </a:r>
            <a:r>
              <a:rPr lang="tr-TR" sz="3100" dirty="0" err="1"/>
              <a:t>Glacial</a:t>
            </a:r>
            <a:r>
              <a:rPr lang="tr-TR" sz="3100" dirty="0"/>
              <a:t> </a:t>
            </a:r>
            <a:r>
              <a:rPr lang="tr-TR" sz="3100" dirty="0" err="1"/>
              <a:t>Period</a:t>
            </a:r>
            <a:r>
              <a:rPr lang="tr-TR" sz="3100" dirty="0"/>
              <a:t>, </a:t>
            </a:r>
            <a:r>
              <a:rPr lang="tr-TR" sz="3100" dirty="0" err="1"/>
              <a:t>Forest</a:t>
            </a:r>
            <a:r>
              <a:rPr lang="tr-TR" sz="3100" dirty="0"/>
              <a:t> </a:t>
            </a:r>
            <a:r>
              <a:rPr lang="tr-TR" sz="3100" dirty="0" err="1"/>
              <a:t>Ecology</a:t>
            </a:r>
            <a:r>
              <a:rPr lang="tr-TR" sz="3100" dirty="0"/>
              <a:t> </a:t>
            </a:r>
            <a:r>
              <a:rPr lang="tr-TR" sz="3100" dirty="0" err="1"/>
              <a:t>and</a:t>
            </a:r>
            <a:r>
              <a:rPr lang="tr-TR" sz="3100" dirty="0"/>
              <a:t> Management 156, </a:t>
            </a:r>
            <a:r>
              <a:rPr lang="tr-TR" sz="3100" dirty="0" err="1"/>
              <a:t>ss</a:t>
            </a:r>
            <a:r>
              <a:rPr lang="tr-TR" sz="3100" dirty="0"/>
              <a:t>. 27-48.</a:t>
            </a:r>
          </a:p>
          <a:p>
            <a:r>
              <a:rPr lang="tr-TR" sz="3100" dirty="0" err="1"/>
              <a:t>Fægri</a:t>
            </a:r>
            <a:r>
              <a:rPr lang="tr-TR" sz="3100" dirty="0"/>
              <a:t>, K., </a:t>
            </a:r>
            <a:r>
              <a:rPr lang="tr-TR" sz="3100" dirty="0" err="1"/>
              <a:t>and</a:t>
            </a:r>
            <a:r>
              <a:rPr lang="tr-TR" sz="3100" dirty="0"/>
              <a:t> </a:t>
            </a:r>
            <a:r>
              <a:rPr lang="tr-TR" sz="3100" dirty="0" err="1"/>
              <a:t>Iversen</a:t>
            </a:r>
            <a:r>
              <a:rPr lang="tr-TR" sz="3100" dirty="0"/>
              <a:t>. J. 1975. </a:t>
            </a:r>
            <a:r>
              <a:rPr lang="tr-TR" sz="3100" dirty="0" err="1"/>
              <a:t>Textbook</a:t>
            </a:r>
            <a:r>
              <a:rPr lang="tr-TR" sz="3100" dirty="0"/>
              <a:t> of </a:t>
            </a:r>
            <a:r>
              <a:rPr lang="tr-TR" sz="3100" dirty="0" err="1"/>
              <a:t>Pollen</a:t>
            </a:r>
            <a:r>
              <a:rPr lang="tr-TR" sz="3100" dirty="0"/>
              <a:t> Analysis. 3rd ed., New York. </a:t>
            </a:r>
            <a:r>
              <a:rPr lang="tr-TR" sz="3100" dirty="0" err="1"/>
              <a:t>Hafner</a:t>
            </a:r>
            <a:r>
              <a:rPr lang="tr-TR" sz="3100" dirty="0"/>
              <a:t> </a:t>
            </a:r>
            <a:r>
              <a:rPr lang="tr-TR" sz="3100" dirty="0" err="1"/>
              <a:t>Press</a:t>
            </a:r>
            <a:r>
              <a:rPr lang="tr-TR" sz="3100" dirty="0"/>
              <a:t>.</a:t>
            </a:r>
          </a:p>
          <a:p>
            <a:r>
              <a:rPr lang="tr-TR" sz="3100" dirty="0" err="1"/>
              <a:t>Klerk</a:t>
            </a:r>
            <a:r>
              <a:rPr lang="tr-TR" sz="3100" dirty="0"/>
              <a:t>, P.D. 2017. </a:t>
            </a:r>
            <a:r>
              <a:rPr lang="tr-TR" sz="3100" dirty="0" err="1"/>
              <a:t>The</a:t>
            </a:r>
            <a:r>
              <a:rPr lang="tr-TR" sz="3100" dirty="0"/>
              <a:t> </a:t>
            </a:r>
            <a:r>
              <a:rPr lang="tr-TR" sz="3100" dirty="0" err="1"/>
              <a:t>roots</a:t>
            </a:r>
            <a:r>
              <a:rPr lang="tr-TR" sz="3100" dirty="0"/>
              <a:t> of </a:t>
            </a:r>
            <a:r>
              <a:rPr lang="tr-TR" sz="3100" dirty="0" err="1"/>
              <a:t>pollen</a:t>
            </a:r>
            <a:r>
              <a:rPr lang="tr-TR" sz="3100" dirty="0"/>
              <a:t> </a:t>
            </a:r>
            <a:r>
              <a:rPr lang="tr-TR" sz="3100" dirty="0" err="1"/>
              <a:t>analysis</a:t>
            </a:r>
            <a:r>
              <a:rPr lang="tr-TR" sz="3100" dirty="0"/>
              <a:t>: </a:t>
            </a:r>
            <a:r>
              <a:rPr lang="tr-TR" sz="3100" dirty="0" err="1"/>
              <a:t>the</a:t>
            </a:r>
            <a:r>
              <a:rPr lang="tr-TR" sz="3100" dirty="0"/>
              <a:t> </a:t>
            </a:r>
            <a:r>
              <a:rPr lang="tr-TR" sz="3100" dirty="0" err="1"/>
              <a:t>road</a:t>
            </a:r>
            <a:r>
              <a:rPr lang="tr-TR" sz="3100" dirty="0"/>
              <a:t> </a:t>
            </a:r>
            <a:r>
              <a:rPr lang="tr-TR" sz="3100" dirty="0" err="1"/>
              <a:t>to</a:t>
            </a:r>
            <a:r>
              <a:rPr lang="tr-TR" sz="3100" dirty="0"/>
              <a:t> </a:t>
            </a:r>
            <a:r>
              <a:rPr lang="tr-TR" sz="3100" dirty="0" err="1"/>
              <a:t>Lennart</a:t>
            </a:r>
            <a:r>
              <a:rPr lang="tr-TR" sz="3100" dirty="0"/>
              <a:t> </a:t>
            </a:r>
            <a:r>
              <a:rPr lang="tr-TR" sz="3100" dirty="0" err="1"/>
              <a:t>von</a:t>
            </a:r>
            <a:r>
              <a:rPr lang="tr-TR" sz="3100" dirty="0"/>
              <a:t> Post, </a:t>
            </a:r>
            <a:r>
              <a:rPr lang="tr-TR" sz="3100" dirty="0" err="1"/>
              <a:t>Vegetation</a:t>
            </a:r>
            <a:r>
              <a:rPr lang="tr-TR" sz="3100" dirty="0"/>
              <a:t> </a:t>
            </a:r>
            <a:r>
              <a:rPr lang="tr-TR" sz="3100" dirty="0" err="1"/>
              <a:t>History</a:t>
            </a:r>
            <a:r>
              <a:rPr lang="tr-TR" sz="3100" dirty="0"/>
              <a:t> </a:t>
            </a:r>
            <a:r>
              <a:rPr lang="tr-TR" sz="3100" dirty="0" err="1"/>
              <a:t>and</a:t>
            </a:r>
            <a:r>
              <a:rPr lang="tr-TR" sz="3100" dirty="0"/>
              <a:t> </a:t>
            </a:r>
            <a:r>
              <a:rPr lang="tr-TR" sz="3100" dirty="0" err="1"/>
              <a:t>Archaeobotany</a:t>
            </a:r>
            <a:r>
              <a:rPr lang="tr-TR" sz="3100" dirty="0"/>
              <a:t>.</a:t>
            </a:r>
          </a:p>
          <a:p>
            <a:r>
              <a:rPr lang="tr-TR" sz="3100" dirty="0" err="1"/>
              <a:t>Miebach</a:t>
            </a:r>
            <a:r>
              <a:rPr lang="tr-TR" sz="3100" dirty="0"/>
              <a:t>, A., </a:t>
            </a:r>
            <a:r>
              <a:rPr lang="tr-TR" sz="3100" dirty="0" err="1"/>
              <a:t>Niestrath</a:t>
            </a:r>
            <a:r>
              <a:rPr lang="tr-TR" sz="3100" dirty="0"/>
              <a:t>, P., </a:t>
            </a:r>
            <a:r>
              <a:rPr lang="tr-TR" sz="3100" dirty="0" err="1"/>
              <a:t>Roeser</a:t>
            </a:r>
            <a:r>
              <a:rPr lang="tr-TR" sz="3100" dirty="0"/>
              <a:t>, P., </a:t>
            </a:r>
            <a:r>
              <a:rPr lang="tr-TR" sz="3100" dirty="0" err="1"/>
              <a:t>Litt</a:t>
            </a:r>
            <a:r>
              <a:rPr lang="tr-TR" sz="3100" dirty="0"/>
              <a:t>, T. 2016. </a:t>
            </a:r>
            <a:r>
              <a:rPr lang="tr-TR" sz="3100" dirty="0" err="1"/>
              <a:t>Impact</a:t>
            </a:r>
            <a:r>
              <a:rPr lang="tr-TR" sz="3100" dirty="0"/>
              <a:t> of </a:t>
            </a:r>
            <a:r>
              <a:rPr lang="tr-TR" sz="3100" dirty="0" err="1"/>
              <a:t>climate</a:t>
            </a:r>
            <a:r>
              <a:rPr lang="tr-TR" sz="3100" dirty="0"/>
              <a:t> </a:t>
            </a:r>
            <a:r>
              <a:rPr lang="tr-TR" sz="3100" dirty="0" err="1"/>
              <a:t>and</a:t>
            </a:r>
            <a:r>
              <a:rPr lang="tr-TR" sz="3100" dirty="0"/>
              <a:t> </a:t>
            </a:r>
            <a:r>
              <a:rPr lang="tr-TR" sz="3100" dirty="0" err="1"/>
              <a:t>humans</a:t>
            </a:r>
            <a:r>
              <a:rPr lang="tr-TR" sz="3100" dirty="0"/>
              <a:t> on </a:t>
            </a:r>
            <a:r>
              <a:rPr lang="tr-TR" sz="3100" dirty="0" err="1"/>
              <a:t>the</a:t>
            </a:r>
            <a:r>
              <a:rPr lang="tr-TR" sz="3100" dirty="0"/>
              <a:t> </a:t>
            </a:r>
            <a:r>
              <a:rPr lang="tr-TR" sz="3100" dirty="0" err="1"/>
              <a:t>vegetation</a:t>
            </a:r>
            <a:r>
              <a:rPr lang="tr-TR" sz="3100" dirty="0"/>
              <a:t> in </a:t>
            </a:r>
            <a:r>
              <a:rPr lang="tr-TR" sz="3100" dirty="0" err="1"/>
              <a:t>northwestern</a:t>
            </a:r>
            <a:r>
              <a:rPr lang="tr-TR" sz="3100" dirty="0"/>
              <a:t> </a:t>
            </a:r>
            <a:r>
              <a:rPr lang="tr-TR" sz="3100" dirty="0" err="1"/>
              <a:t>Turkey</a:t>
            </a:r>
            <a:r>
              <a:rPr lang="tr-TR" sz="3100" dirty="0"/>
              <a:t>: </a:t>
            </a:r>
            <a:r>
              <a:rPr lang="tr-TR" sz="3100" dirty="0" err="1"/>
              <a:t>palynological</a:t>
            </a:r>
            <a:r>
              <a:rPr lang="tr-TR" sz="3100" dirty="0"/>
              <a:t> </a:t>
            </a:r>
            <a:r>
              <a:rPr lang="tr-TR" sz="3100" dirty="0" err="1"/>
              <a:t>insights</a:t>
            </a:r>
            <a:r>
              <a:rPr lang="tr-TR" sz="3100" dirty="0"/>
              <a:t> </a:t>
            </a:r>
            <a:r>
              <a:rPr lang="tr-TR" sz="3100" dirty="0" err="1"/>
              <a:t>from</a:t>
            </a:r>
            <a:r>
              <a:rPr lang="tr-TR" sz="3100" dirty="0"/>
              <a:t> Lake </a:t>
            </a:r>
            <a:r>
              <a:rPr lang="tr-TR" sz="3100" dirty="0" err="1"/>
              <a:t>Iznik</a:t>
            </a:r>
            <a:r>
              <a:rPr lang="tr-TR" sz="3100" dirty="0"/>
              <a:t> since </a:t>
            </a:r>
            <a:r>
              <a:rPr lang="tr-TR" sz="3100" dirty="0" err="1"/>
              <a:t>the</a:t>
            </a:r>
            <a:r>
              <a:rPr lang="tr-TR" sz="3100" dirty="0"/>
              <a:t> </a:t>
            </a:r>
            <a:r>
              <a:rPr lang="tr-TR" sz="3100" dirty="0" err="1"/>
              <a:t>Last</a:t>
            </a:r>
            <a:r>
              <a:rPr lang="tr-TR" sz="3100" dirty="0"/>
              <a:t> </a:t>
            </a:r>
            <a:r>
              <a:rPr lang="tr-TR" sz="3100" dirty="0" err="1"/>
              <a:t>Glacial</a:t>
            </a:r>
            <a:r>
              <a:rPr lang="tr-TR" sz="3100" dirty="0"/>
              <a:t>. </a:t>
            </a:r>
            <a:r>
              <a:rPr lang="tr-TR" sz="3100" dirty="0" err="1"/>
              <a:t>Clim</a:t>
            </a:r>
            <a:r>
              <a:rPr lang="tr-TR" sz="3100" dirty="0"/>
              <a:t>. </a:t>
            </a:r>
            <a:r>
              <a:rPr lang="tr-TR" sz="3100" dirty="0" err="1"/>
              <a:t>Past</a:t>
            </a:r>
            <a:r>
              <a:rPr lang="tr-TR" sz="3100" dirty="0"/>
              <a:t> 12, 575–593.</a:t>
            </a:r>
          </a:p>
          <a:p>
            <a:r>
              <a:rPr lang="tr-TR" sz="3100" dirty="0" err="1"/>
              <a:t>Moore</a:t>
            </a:r>
            <a:r>
              <a:rPr lang="tr-TR" sz="3100" dirty="0"/>
              <a:t>, P.D., </a:t>
            </a:r>
            <a:r>
              <a:rPr lang="tr-TR" sz="3100" dirty="0" err="1"/>
              <a:t>Webb</a:t>
            </a:r>
            <a:r>
              <a:rPr lang="tr-TR" sz="3100" dirty="0"/>
              <a:t>, J.A., </a:t>
            </a:r>
            <a:r>
              <a:rPr lang="tr-TR" sz="3100" dirty="0" err="1"/>
              <a:t>Collinson</a:t>
            </a:r>
            <a:r>
              <a:rPr lang="tr-TR" sz="3100" dirty="0"/>
              <a:t>, M.E. 1991. </a:t>
            </a:r>
            <a:r>
              <a:rPr lang="tr-TR" sz="3100" dirty="0" err="1"/>
              <a:t>Pollen</a:t>
            </a:r>
            <a:r>
              <a:rPr lang="tr-TR" sz="3100" dirty="0"/>
              <a:t> Analysis. </a:t>
            </a:r>
            <a:r>
              <a:rPr lang="tr-TR" sz="3100" dirty="0" err="1"/>
              <a:t>Blackwell</a:t>
            </a:r>
            <a:r>
              <a:rPr lang="tr-TR" sz="3100" dirty="0"/>
              <a:t>, Oxford. </a:t>
            </a:r>
          </a:p>
          <a:p>
            <a:r>
              <a:rPr lang="tr-TR" sz="3100" dirty="0" err="1"/>
              <a:t>Shumilovskikh</a:t>
            </a:r>
            <a:r>
              <a:rPr lang="tr-TR" sz="3100" dirty="0"/>
              <a:t>, L.S., </a:t>
            </a:r>
            <a:r>
              <a:rPr lang="tr-TR" sz="3100" dirty="0" err="1"/>
              <a:t>Seeliger</a:t>
            </a:r>
            <a:r>
              <a:rPr lang="tr-TR" sz="3100" dirty="0"/>
              <a:t>, M., </a:t>
            </a:r>
            <a:r>
              <a:rPr lang="tr-TR" sz="3100" dirty="0" err="1"/>
              <a:t>Feuser</a:t>
            </a:r>
            <a:r>
              <a:rPr lang="tr-TR" sz="3100" dirty="0"/>
              <a:t>, S., </a:t>
            </a:r>
            <a:r>
              <a:rPr lang="tr-TR" sz="3100" dirty="0" err="1"/>
              <a:t>Novenko</a:t>
            </a:r>
            <a:r>
              <a:rPr lang="tr-TR" sz="3100" dirty="0"/>
              <a:t>, E., </a:t>
            </a:r>
            <a:r>
              <a:rPr lang="tr-TR" sz="3100" dirty="0" err="1"/>
              <a:t>Schlütz</a:t>
            </a:r>
            <a:r>
              <a:rPr lang="tr-TR" sz="3100" dirty="0"/>
              <a:t>, F., </a:t>
            </a:r>
            <a:r>
              <a:rPr lang="tr-TR" sz="3100" dirty="0" err="1"/>
              <a:t>Pint</a:t>
            </a:r>
            <a:r>
              <a:rPr lang="tr-TR" sz="3100" dirty="0"/>
              <a:t>, A.,  </a:t>
            </a:r>
            <a:r>
              <a:rPr lang="tr-TR" sz="3100" dirty="0" err="1"/>
              <a:t>Pirson</a:t>
            </a:r>
            <a:r>
              <a:rPr lang="tr-TR" sz="3100" dirty="0"/>
              <a:t>, F., </a:t>
            </a:r>
            <a:r>
              <a:rPr lang="tr-TR" sz="3100" dirty="0" err="1"/>
              <a:t>Brückner</a:t>
            </a:r>
            <a:r>
              <a:rPr lang="tr-TR" sz="3100" dirty="0"/>
              <a:t>, H. 2016. </a:t>
            </a:r>
            <a:r>
              <a:rPr lang="tr-TR" sz="3100" dirty="0" err="1"/>
              <a:t>The</a:t>
            </a:r>
            <a:r>
              <a:rPr lang="tr-TR" sz="3100" dirty="0"/>
              <a:t> </a:t>
            </a:r>
            <a:r>
              <a:rPr lang="tr-TR" sz="3100" dirty="0" err="1"/>
              <a:t>harbour</a:t>
            </a:r>
            <a:r>
              <a:rPr lang="tr-TR" sz="3100" dirty="0"/>
              <a:t> of </a:t>
            </a:r>
            <a:r>
              <a:rPr lang="tr-TR" sz="3100" dirty="0" err="1"/>
              <a:t>Elaia</a:t>
            </a:r>
            <a:r>
              <a:rPr lang="tr-TR" sz="3100" dirty="0"/>
              <a:t>: A </a:t>
            </a:r>
            <a:r>
              <a:rPr lang="tr-TR" sz="3100" dirty="0" err="1"/>
              <a:t>palynological</a:t>
            </a:r>
            <a:r>
              <a:rPr lang="tr-TR" sz="3100" dirty="0"/>
              <a:t> </a:t>
            </a:r>
            <a:r>
              <a:rPr lang="tr-TR" sz="3100" dirty="0" err="1"/>
              <a:t>archive</a:t>
            </a:r>
            <a:r>
              <a:rPr lang="tr-TR" sz="3100" dirty="0"/>
              <a:t> </a:t>
            </a:r>
            <a:r>
              <a:rPr lang="tr-TR" sz="3100" dirty="0" err="1"/>
              <a:t>for</a:t>
            </a:r>
            <a:r>
              <a:rPr lang="tr-TR" sz="3100" dirty="0"/>
              <a:t> </a:t>
            </a:r>
            <a:r>
              <a:rPr lang="tr-TR" sz="3100" dirty="0" err="1"/>
              <a:t>human</a:t>
            </a:r>
            <a:r>
              <a:rPr lang="tr-TR" sz="3100" dirty="0"/>
              <a:t> </a:t>
            </a:r>
            <a:r>
              <a:rPr lang="tr-TR" sz="3100" dirty="0" err="1"/>
              <a:t>environmental</a:t>
            </a:r>
            <a:r>
              <a:rPr lang="tr-TR" sz="3100" dirty="0"/>
              <a:t> </a:t>
            </a:r>
            <a:r>
              <a:rPr lang="tr-TR" sz="3100" dirty="0" err="1"/>
              <a:t>interactions</a:t>
            </a:r>
            <a:r>
              <a:rPr lang="tr-TR" sz="3100" dirty="0"/>
              <a:t> </a:t>
            </a:r>
            <a:r>
              <a:rPr lang="tr-TR" sz="3100" dirty="0" err="1"/>
              <a:t>during</a:t>
            </a:r>
            <a:r>
              <a:rPr lang="tr-TR" sz="3100" dirty="0"/>
              <a:t> </a:t>
            </a:r>
            <a:r>
              <a:rPr lang="tr-TR" sz="3100" dirty="0" err="1"/>
              <a:t>the</a:t>
            </a:r>
            <a:r>
              <a:rPr lang="tr-TR" sz="3100" dirty="0"/>
              <a:t> </a:t>
            </a:r>
            <a:r>
              <a:rPr lang="tr-TR" sz="3100" dirty="0" err="1"/>
              <a:t>last</a:t>
            </a:r>
            <a:r>
              <a:rPr lang="tr-TR" sz="3100" dirty="0"/>
              <a:t> 7500 </a:t>
            </a:r>
            <a:r>
              <a:rPr lang="tr-TR" sz="3100" dirty="0" err="1"/>
              <a:t>years</a:t>
            </a:r>
            <a:r>
              <a:rPr lang="tr-TR" sz="3100" dirty="0"/>
              <a:t>. </a:t>
            </a:r>
            <a:r>
              <a:rPr lang="tr-TR" sz="3100" dirty="0" err="1"/>
              <a:t>Quaternary</a:t>
            </a:r>
            <a:r>
              <a:rPr lang="tr-TR" sz="3100" dirty="0"/>
              <a:t> </a:t>
            </a:r>
            <a:r>
              <a:rPr lang="tr-TR" sz="3100" dirty="0" err="1"/>
              <a:t>Science</a:t>
            </a:r>
            <a:r>
              <a:rPr lang="tr-TR" sz="3100" dirty="0"/>
              <a:t> </a:t>
            </a:r>
            <a:r>
              <a:rPr lang="tr-TR" sz="3100" dirty="0" err="1"/>
              <a:t>Reviews</a:t>
            </a:r>
            <a:r>
              <a:rPr lang="tr-TR" sz="3100" dirty="0"/>
              <a:t> 149:167-187.</a:t>
            </a:r>
          </a:p>
          <a:p>
            <a:r>
              <a:rPr lang="tr-TR" sz="3100" dirty="0"/>
              <a:t>Ocakoğlu, F., </a:t>
            </a:r>
            <a:r>
              <a:rPr lang="tr-TR" sz="3100" dirty="0" err="1"/>
              <a:t>Oybak</a:t>
            </a:r>
            <a:r>
              <a:rPr lang="tr-TR" sz="3100" dirty="0"/>
              <a:t>, </a:t>
            </a:r>
            <a:r>
              <a:rPr lang="tr-TR" sz="3100" dirty="0" err="1"/>
              <a:t>E.D.,Akbulut</a:t>
            </a:r>
            <a:r>
              <a:rPr lang="tr-TR" sz="3100" dirty="0"/>
              <a:t>, A.,</a:t>
            </a:r>
            <a:r>
              <a:rPr lang="tr-TR" sz="3100" dirty="0" err="1"/>
              <a:t>Tunoğlu</a:t>
            </a:r>
            <a:r>
              <a:rPr lang="tr-TR" sz="3100" dirty="0"/>
              <a:t>, C., Kır, </a:t>
            </a:r>
            <a:r>
              <a:rPr lang="tr-TR" sz="3100" dirty="0" err="1"/>
              <a:t>O.,Açıkalın</a:t>
            </a:r>
            <a:r>
              <a:rPr lang="tr-TR" sz="3100" dirty="0"/>
              <a:t>, S., </a:t>
            </a:r>
            <a:r>
              <a:rPr lang="tr-TR" sz="3100" dirty="0" err="1"/>
              <a:t>Erayık</a:t>
            </a:r>
            <a:r>
              <a:rPr lang="tr-TR" sz="3100" dirty="0"/>
              <a:t>, C., Yılmaz, İ.Ö., </a:t>
            </a:r>
            <a:r>
              <a:rPr lang="tr-TR" sz="3100" dirty="0" err="1"/>
              <a:t>Leroy</a:t>
            </a:r>
            <a:r>
              <a:rPr lang="tr-TR" sz="3100" dirty="0"/>
              <a:t>, S. A.G. 2015. A 2800-year </a:t>
            </a:r>
            <a:r>
              <a:rPr lang="tr-TR" sz="3100" dirty="0" err="1"/>
              <a:t>multi-proxy</a:t>
            </a:r>
            <a:r>
              <a:rPr lang="tr-TR" sz="3100" dirty="0"/>
              <a:t> </a:t>
            </a:r>
            <a:r>
              <a:rPr lang="tr-TR" sz="3100" dirty="0" err="1"/>
              <a:t>sedimentary</a:t>
            </a:r>
            <a:r>
              <a:rPr lang="tr-TR" sz="3100" dirty="0"/>
              <a:t> </a:t>
            </a:r>
            <a:r>
              <a:rPr lang="tr-TR" sz="3100" dirty="0" err="1"/>
              <a:t>record</a:t>
            </a:r>
            <a:r>
              <a:rPr lang="tr-TR" sz="3100" dirty="0"/>
              <a:t> of </a:t>
            </a:r>
            <a:r>
              <a:rPr lang="tr-TR" sz="3100" dirty="0" err="1"/>
              <a:t>climate</a:t>
            </a:r>
            <a:r>
              <a:rPr lang="tr-TR" sz="3100" dirty="0"/>
              <a:t> </a:t>
            </a:r>
            <a:r>
              <a:rPr lang="tr-TR" sz="3100" dirty="0" err="1"/>
              <a:t>change</a:t>
            </a:r>
            <a:r>
              <a:rPr lang="tr-TR" sz="3100" dirty="0"/>
              <a:t> </a:t>
            </a:r>
            <a:r>
              <a:rPr lang="tr-TR" sz="3100" dirty="0" err="1"/>
              <a:t>from</a:t>
            </a:r>
            <a:r>
              <a:rPr lang="tr-TR" sz="3100" dirty="0"/>
              <a:t> Lake Çubuk (Göynük, Bolu, NW Anatolia). </a:t>
            </a:r>
            <a:r>
              <a:rPr lang="tr-TR" sz="3100" dirty="0" err="1"/>
              <a:t>The</a:t>
            </a:r>
            <a:r>
              <a:rPr lang="tr-TR" sz="3100" dirty="0"/>
              <a:t> </a:t>
            </a:r>
            <a:r>
              <a:rPr lang="tr-TR" sz="3100" dirty="0" err="1"/>
              <a:t>Holocene</a:t>
            </a:r>
            <a:r>
              <a:rPr lang="tr-TR" sz="3100" dirty="0"/>
              <a:t>, </a:t>
            </a:r>
            <a:r>
              <a:rPr lang="tr-TR" sz="3100" dirty="0" err="1"/>
              <a:t>Vol</a:t>
            </a:r>
            <a:r>
              <a:rPr lang="tr-TR" sz="3100" dirty="0"/>
              <a:t>. 26(2) 205-221.</a:t>
            </a:r>
          </a:p>
          <a:p>
            <a:r>
              <a:rPr lang="tr-TR" sz="3100" dirty="0"/>
              <a:t>Roberts, N., </a:t>
            </a:r>
            <a:r>
              <a:rPr lang="tr-TR" sz="3100" dirty="0" err="1"/>
              <a:t>Reed</a:t>
            </a:r>
            <a:r>
              <a:rPr lang="tr-TR" sz="3100" dirty="0"/>
              <a:t>, J.M., </a:t>
            </a:r>
            <a:r>
              <a:rPr lang="tr-TR" sz="3100" dirty="0" err="1"/>
              <a:t>Leng</a:t>
            </a:r>
            <a:r>
              <a:rPr lang="tr-TR" sz="3100" dirty="0"/>
              <a:t>, M.J., Kuzucuoğlu, C., </a:t>
            </a:r>
            <a:r>
              <a:rPr lang="tr-TR" sz="3100" dirty="0" err="1"/>
              <a:t>Fontugne</a:t>
            </a:r>
            <a:r>
              <a:rPr lang="tr-TR" sz="3100" dirty="0"/>
              <a:t>, M., </a:t>
            </a:r>
            <a:r>
              <a:rPr lang="tr-TR" sz="3100" dirty="0" err="1"/>
              <a:t>Bertaux</a:t>
            </a:r>
            <a:r>
              <a:rPr lang="tr-TR" sz="3100" dirty="0"/>
              <a:t>, J., </a:t>
            </a:r>
            <a:r>
              <a:rPr lang="tr-TR" sz="3100" dirty="0" err="1"/>
              <a:t>Woldring</a:t>
            </a:r>
            <a:r>
              <a:rPr lang="tr-TR" sz="3100" dirty="0"/>
              <a:t>, H., </a:t>
            </a:r>
            <a:r>
              <a:rPr lang="tr-TR" sz="3100" dirty="0" err="1"/>
              <a:t>Bottema</a:t>
            </a:r>
            <a:r>
              <a:rPr lang="tr-TR" sz="3100" dirty="0"/>
              <a:t>, S., Black, S., </a:t>
            </a:r>
            <a:r>
              <a:rPr lang="tr-TR" sz="3100" dirty="0" err="1"/>
              <a:t>Hunt</a:t>
            </a:r>
            <a:r>
              <a:rPr lang="tr-TR" sz="3100" dirty="0"/>
              <a:t>, E., Karabıyıkoğlu, M. 2001. </a:t>
            </a:r>
            <a:r>
              <a:rPr lang="tr-TR" sz="3100" dirty="0" err="1"/>
              <a:t>The</a:t>
            </a:r>
            <a:r>
              <a:rPr lang="tr-TR" sz="3100" dirty="0"/>
              <a:t> tempo of </a:t>
            </a:r>
            <a:r>
              <a:rPr lang="tr-TR" sz="3100" dirty="0" err="1"/>
              <a:t>Holocene</a:t>
            </a:r>
            <a:r>
              <a:rPr lang="tr-TR" sz="3100" dirty="0"/>
              <a:t> </a:t>
            </a:r>
            <a:r>
              <a:rPr lang="tr-TR" sz="3100" dirty="0" err="1"/>
              <a:t>climatic</a:t>
            </a:r>
            <a:r>
              <a:rPr lang="tr-TR" sz="3100" dirty="0"/>
              <a:t> </a:t>
            </a:r>
            <a:r>
              <a:rPr lang="tr-TR" sz="3100" dirty="0" err="1"/>
              <a:t>change</a:t>
            </a:r>
            <a:r>
              <a:rPr lang="tr-TR" sz="3100" dirty="0"/>
              <a:t> in </a:t>
            </a:r>
            <a:r>
              <a:rPr lang="tr-TR" sz="3100" dirty="0" err="1"/>
              <a:t>the</a:t>
            </a:r>
            <a:r>
              <a:rPr lang="tr-TR" sz="3100" dirty="0"/>
              <a:t> </a:t>
            </a:r>
            <a:r>
              <a:rPr lang="tr-TR" sz="3100" dirty="0" err="1"/>
              <a:t>eastern</a:t>
            </a:r>
            <a:r>
              <a:rPr lang="tr-TR" sz="3100" dirty="0"/>
              <a:t> </a:t>
            </a:r>
            <a:r>
              <a:rPr lang="tr-TR" sz="3100" dirty="0" err="1"/>
              <a:t>Mediterranean</a:t>
            </a:r>
            <a:r>
              <a:rPr lang="tr-TR" sz="3100" dirty="0"/>
              <a:t> </a:t>
            </a:r>
            <a:r>
              <a:rPr lang="tr-TR" sz="3100" dirty="0" err="1"/>
              <a:t>region</a:t>
            </a:r>
            <a:r>
              <a:rPr lang="tr-TR" sz="3100" dirty="0"/>
              <a:t>: </a:t>
            </a:r>
            <a:r>
              <a:rPr lang="tr-TR" sz="3100" dirty="0" err="1"/>
              <a:t>new</a:t>
            </a:r>
            <a:r>
              <a:rPr lang="tr-TR" sz="3100" dirty="0"/>
              <a:t> </a:t>
            </a:r>
            <a:r>
              <a:rPr lang="tr-TR" sz="3100" dirty="0" err="1"/>
              <a:t>high-resolution</a:t>
            </a:r>
            <a:r>
              <a:rPr lang="tr-TR" sz="3100" dirty="0"/>
              <a:t> </a:t>
            </a:r>
            <a:r>
              <a:rPr lang="tr-TR" sz="3100" dirty="0" err="1"/>
              <a:t>crater</a:t>
            </a:r>
            <a:r>
              <a:rPr lang="tr-TR" sz="3100" dirty="0"/>
              <a:t>-lake </a:t>
            </a:r>
            <a:r>
              <a:rPr lang="tr-TR" sz="3100" dirty="0" err="1"/>
              <a:t>sediment</a:t>
            </a:r>
            <a:r>
              <a:rPr lang="tr-TR" sz="3100" dirty="0"/>
              <a:t> data </a:t>
            </a:r>
            <a:r>
              <a:rPr lang="tr-TR" sz="3100" dirty="0" err="1"/>
              <a:t>from</a:t>
            </a:r>
            <a:r>
              <a:rPr lang="tr-TR" sz="3100" dirty="0"/>
              <a:t> </a:t>
            </a:r>
            <a:r>
              <a:rPr lang="tr-TR" sz="3100" dirty="0" err="1"/>
              <a:t>central</a:t>
            </a:r>
            <a:r>
              <a:rPr lang="tr-TR" sz="3100" dirty="0"/>
              <a:t> </a:t>
            </a:r>
            <a:r>
              <a:rPr lang="tr-TR" sz="3100" dirty="0" err="1"/>
              <a:t>Turkey</a:t>
            </a:r>
            <a:r>
              <a:rPr lang="tr-TR" sz="3100" dirty="0"/>
              <a:t>. </a:t>
            </a:r>
            <a:r>
              <a:rPr lang="tr-TR" sz="3100" dirty="0" err="1"/>
              <a:t>Holocene</a:t>
            </a:r>
            <a:r>
              <a:rPr lang="tr-TR" sz="3100" dirty="0"/>
              <a:t> 11, 721.</a:t>
            </a:r>
          </a:p>
          <a:p>
            <a:endParaRPr lang="tr-TR" dirty="0"/>
          </a:p>
          <a:p>
            <a:endParaRPr lang="tr-TR" dirty="0"/>
          </a:p>
          <a:p>
            <a:endParaRPr lang="tr-TR" dirty="0"/>
          </a:p>
        </p:txBody>
      </p:sp>
    </p:spTree>
    <p:extLst>
      <p:ext uri="{BB962C8B-B14F-4D97-AF65-F5344CB8AC3E}">
        <p14:creationId xmlns:p14="http://schemas.microsoft.com/office/powerpoint/2010/main" xmlns="" val="254526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4350" y="365126"/>
            <a:ext cx="7886700" cy="606425"/>
          </a:xfrm>
        </p:spPr>
        <p:txBody>
          <a:bodyPr>
            <a:normAutofit/>
          </a:bodyPr>
          <a:lstStyle/>
          <a:p>
            <a:r>
              <a:rPr lang="tr-TR" sz="2400" b="1" dirty="0">
                <a:latin typeface="+mn-lt"/>
              </a:rPr>
              <a:t>Kaynakça</a:t>
            </a:r>
          </a:p>
        </p:txBody>
      </p:sp>
      <p:sp>
        <p:nvSpPr>
          <p:cNvPr id="3" name="İçerik Yer Tutucusu 2"/>
          <p:cNvSpPr>
            <a:spLocks noGrp="1"/>
          </p:cNvSpPr>
          <p:nvPr>
            <p:ph idx="1"/>
          </p:nvPr>
        </p:nvSpPr>
        <p:spPr>
          <a:xfrm>
            <a:off x="171450" y="1257301"/>
            <a:ext cx="8972550" cy="5205413"/>
          </a:xfrm>
        </p:spPr>
        <p:txBody>
          <a:bodyPr>
            <a:normAutofit fontScale="55000" lnSpcReduction="20000"/>
          </a:bodyPr>
          <a:lstStyle/>
          <a:p>
            <a:r>
              <a:rPr lang="tr-TR" sz="3100" dirty="0" err="1"/>
              <a:t>Seppa</a:t>
            </a:r>
            <a:r>
              <a:rPr lang="tr-TR" sz="3100" dirty="0"/>
              <a:t>, H. 2013. </a:t>
            </a:r>
            <a:r>
              <a:rPr lang="tr-TR" sz="3100" dirty="0" err="1"/>
              <a:t>Pollen</a:t>
            </a:r>
            <a:r>
              <a:rPr lang="tr-TR" sz="3100" dirty="0"/>
              <a:t> Analysis, </a:t>
            </a:r>
            <a:r>
              <a:rPr lang="tr-TR" sz="3100" dirty="0" err="1"/>
              <a:t>Principles</a:t>
            </a:r>
            <a:r>
              <a:rPr lang="tr-TR" sz="3100" dirty="0"/>
              <a:t>. </a:t>
            </a:r>
            <a:r>
              <a:rPr lang="tr-TR" sz="3100" dirty="0" err="1"/>
              <a:t>In</a:t>
            </a:r>
            <a:r>
              <a:rPr lang="tr-TR" sz="3100" dirty="0"/>
              <a:t> Encyclopedia of </a:t>
            </a:r>
            <a:r>
              <a:rPr lang="tr-TR" sz="3100" dirty="0" err="1"/>
              <a:t>QuaternaryScience</a:t>
            </a:r>
            <a:r>
              <a:rPr lang="tr-TR" sz="3100" dirty="0"/>
              <a:t>” (</a:t>
            </a:r>
            <a:r>
              <a:rPr lang="tr-TR" sz="3100" dirty="0" err="1"/>
              <a:t>Scott</a:t>
            </a:r>
            <a:r>
              <a:rPr lang="tr-TR" sz="3100" dirty="0"/>
              <a:t> </a:t>
            </a:r>
            <a:r>
              <a:rPr lang="tr-TR" sz="3100" dirty="0" err="1"/>
              <a:t>Elias</a:t>
            </a:r>
            <a:r>
              <a:rPr lang="tr-TR" sz="3100" dirty="0"/>
              <a:t>, </a:t>
            </a:r>
            <a:r>
              <a:rPr lang="tr-TR" sz="3100" dirty="0" err="1"/>
              <a:t>Cary</a:t>
            </a:r>
            <a:r>
              <a:rPr lang="tr-TR" sz="3100" dirty="0"/>
              <a:t> </a:t>
            </a:r>
            <a:r>
              <a:rPr lang="tr-TR" sz="3100" dirty="0" err="1"/>
              <a:t>Mock</a:t>
            </a:r>
            <a:r>
              <a:rPr lang="tr-TR" sz="3100" dirty="0"/>
              <a:t>), Second Edition, </a:t>
            </a:r>
            <a:r>
              <a:rPr lang="tr-TR" sz="3100" dirty="0" err="1"/>
              <a:t>Volome</a:t>
            </a:r>
            <a:r>
              <a:rPr lang="tr-TR" sz="3100" dirty="0"/>
              <a:t> 3, </a:t>
            </a:r>
            <a:r>
              <a:rPr lang="tr-TR" sz="3100" dirty="0" err="1"/>
              <a:t>Elsevier</a:t>
            </a:r>
            <a:r>
              <a:rPr lang="tr-TR" sz="3100" dirty="0"/>
              <a:t>, </a:t>
            </a:r>
            <a:r>
              <a:rPr lang="tr-TR" sz="3100" dirty="0" err="1"/>
              <a:t>ss</a:t>
            </a:r>
            <a:r>
              <a:rPr lang="tr-TR" sz="3100" dirty="0"/>
              <a:t>. 794-804.</a:t>
            </a:r>
          </a:p>
          <a:p>
            <a:r>
              <a:rPr lang="tr-TR" sz="3100" dirty="0" err="1"/>
              <a:t>Stockmarr</a:t>
            </a:r>
            <a:r>
              <a:rPr lang="tr-TR" sz="3100" dirty="0"/>
              <a:t>, J. 1971. </a:t>
            </a:r>
            <a:r>
              <a:rPr lang="tr-TR" sz="3100" dirty="0" err="1"/>
              <a:t>Tablets</a:t>
            </a:r>
            <a:r>
              <a:rPr lang="tr-TR" sz="3100" dirty="0"/>
              <a:t> </a:t>
            </a:r>
            <a:r>
              <a:rPr lang="tr-TR" sz="3100" dirty="0" err="1"/>
              <a:t>with</a:t>
            </a:r>
            <a:r>
              <a:rPr lang="tr-TR" sz="3100" dirty="0"/>
              <a:t> </a:t>
            </a:r>
            <a:r>
              <a:rPr lang="tr-TR" sz="3100" dirty="0" err="1"/>
              <a:t>Spores</a:t>
            </a:r>
            <a:r>
              <a:rPr lang="tr-TR" sz="3100" dirty="0"/>
              <a:t> </a:t>
            </a:r>
            <a:r>
              <a:rPr lang="tr-TR" sz="3100" dirty="0" err="1"/>
              <a:t>Used</a:t>
            </a:r>
            <a:r>
              <a:rPr lang="tr-TR" sz="3100" dirty="0"/>
              <a:t> in </a:t>
            </a:r>
            <a:r>
              <a:rPr lang="tr-TR" sz="3100" dirty="0" err="1"/>
              <a:t>Absolute</a:t>
            </a:r>
            <a:r>
              <a:rPr lang="tr-TR" sz="3100" dirty="0"/>
              <a:t> Polen Analysis. </a:t>
            </a:r>
            <a:r>
              <a:rPr lang="tr-TR" sz="3100" dirty="0" err="1"/>
              <a:t>Pollen</a:t>
            </a:r>
            <a:r>
              <a:rPr lang="tr-TR" sz="3100" dirty="0"/>
              <a:t> et </a:t>
            </a:r>
            <a:r>
              <a:rPr lang="tr-TR" sz="3100" dirty="0" err="1"/>
              <a:t>Spores</a:t>
            </a:r>
            <a:r>
              <a:rPr lang="tr-TR" sz="3100" dirty="0"/>
              <a:t>, 13, 615-21.</a:t>
            </a:r>
          </a:p>
          <a:p>
            <a:r>
              <a:rPr lang="tr-TR" sz="3100" dirty="0"/>
              <a:t>Şenkul, Ç., (2014), Polen Analizlerinin Temel Prensipleri ve </a:t>
            </a:r>
            <a:r>
              <a:rPr lang="tr-TR" sz="3100" dirty="0" err="1"/>
              <a:t>Kuvaterner</a:t>
            </a:r>
            <a:r>
              <a:rPr lang="tr-TR" sz="3100" dirty="0"/>
              <a:t> Ortam Koşullarının Yeniden Yapılandırılmasındaki Önemi, Türk Bilimsel Derlemeler Dergisi 7 (1): </a:t>
            </a:r>
            <a:r>
              <a:rPr lang="tr-TR" sz="3100" dirty="0" err="1"/>
              <a:t>ss</a:t>
            </a:r>
            <a:r>
              <a:rPr lang="tr-TR" sz="3100" dirty="0"/>
              <a:t>. 33-41.</a:t>
            </a:r>
          </a:p>
          <a:p>
            <a:r>
              <a:rPr lang="tr-TR" sz="3100" dirty="0"/>
              <a:t>Şenkul, Ç. 2017. Türkiye Fosil Polen Veri Tabanı; </a:t>
            </a:r>
            <a:r>
              <a:rPr lang="tr-TR" sz="3100" dirty="0" err="1"/>
              <a:t>Takson</a:t>
            </a:r>
            <a:r>
              <a:rPr lang="tr-TR" sz="3100" dirty="0"/>
              <a:t> Analizi, Türk Coğrafya Kurumu’nun 75. Kuruluş Yılı Uluslararası Kongre Bildiriler Kitabı, 8-10 Kasım 2017, Türk Coğrafya Kurumu Yayını, No:9, s. 693-707, Ankara. </a:t>
            </a:r>
          </a:p>
          <a:p>
            <a:r>
              <a:rPr lang="tr-TR" sz="3100" dirty="0"/>
              <a:t>Şenkul, Ç., Doğan, M. 2018. Fosil ve güncel polen analizleri ışığında Mucur Obruk Gölü çevresinin </a:t>
            </a:r>
            <a:r>
              <a:rPr lang="tr-TR" sz="3100" dirty="0" err="1"/>
              <a:t>Paloevejetasyon</a:t>
            </a:r>
            <a:r>
              <a:rPr lang="tr-TR" sz="3100" dirty="0"/>
              <a:t> değişimleri. Türk Coğrafya Dergisi, (70), 19-28. DOI:19.17211/tcd.342955.</a:t>
            </a:r>
          </a:p>
          <a:p>
            <a:r>
              <a:rPr lang="tr-TR" sz="3100" dirty="0"/>
              <a:t>Şenkul, Ç., </a:t>
            </a:r>
            <a:r>
              <a:rPr lang="tr-TR" sz="3100" dirty="0" err="1"/>
              <a:t>Karlıoğlu</a:t>
            </a:r>
            <a:r>
              <a:rPr lang="tr-TR" sz="3100" dirty="0"/>
              <a:t> Kılıç, N., </a:t>
            </a:r>
            <a:r>
              <a:rPr lang="tr-TR" sz="3100" dirty="0" err="1"/>
              <a:t>Kargıoğlu</a:t>
            </a:r>
            <a:r>
              <a:rPr lang="tr-TR" sz="3100" dirty="0"/>
              <a:t>, M., Kulakoğlu, F. 2018b. Kültepe (Kayseri) Çevresinin Fosil ve Güncel Polen Analizleri Işığında Holosen </a:t>
            </a:r>
            <a:r>
              <a:rPr lang="tr-TR" sz="3100" dirty="0" err="1"/>
              <a:t>Ortamsal</a:t>
            </a:r>
            <a:r>
              <a:rPr lang="tr-TR" sz="3100" dirty="0"/>
              <a:t> Değişimi, TÜBİTAK Proje No: 114Y578, Isparta.</a:t>
            </a:r>
          </a:p>
          <a:p>
            <a:r>
              <a:rPr lang="tr-TR" sz="3100" dirty="0" err="1"/>
              <a:t>Tauber</a:t>
            </a:r>
            <a:r>
              <a:rPr lang="tr-TR" sz="3100" dirty="0"/>
              <a:t>, H. 1964. </a:t>
            </a:r>
            <a:r>
              <a:rPr lang="tr-TR" sz="3100" dirty="0" err="1"/>
              <a:t>Differential</a:t>
            </a:r>
            <a:r>
              <a:rPr lang="tr-TR" sz="3100" dirty="0"/>
              <a:t> </a:t>
            </a:r>
            <a:r>
              <a:rPr lang="tr-TR" sz="3100" dirty="0" err="1"/>
              <a:t>Pollen</a:t>
            </a:r>
            <a:r>
              <a:rPr lang="tr-TR" sz="3100" dirty="0"/>
              <a:t> </a:t>
            </a:r>
            <a:r>
              <a:rPr lang="tr-TR" sz="3100" dirty="0" err="1"/>
              <a:t>Dispersion</a:t>
            </a:r>
            <a:r>
              <a:rPr lang="tr-TR" sz="3100" dirty="0"/>
              <a:t> </a:t>
            </a:r>
            <a:r>
              <a:rPr lang="tr-TR" sz="3100" dirty="0" err="1"/>
              <a:t>and</a:t>
            </a:r>
            <a:r>
              <a:rPr lang="tr-TR" sz="3100" dirty="0"/>
              <a:t> </a:t>
            </a:r>
            <a:r>
              <a:rPr lang="tr-TR" sz="3100" dirty="0" err="1"/>
              <a:t>the</a:t>
            </a:r>
            <a:r>
              <a:rPr lang="tr-TR" sz="3100" dirty="0"/>
              <a:t> </a:t>
            </a:r>
            <a:r>
              <a:rPr lang="tr-TR" sz="3100" dirty="0" err="1"/>
              <a:t>Interpretation</a:t>
            </a:r>
            <a:r>
              <a:rPr lang="tr-TR" sz="3100" dirty="0"/>
              <a:t> of </a:t>
            </a:r>
            <a:r>
              <a:rPr lang="tr-TR" sz="3100" dirty="0" err="1"/>
              <a:t>Pollen</a:t>
            </a:r>
            <a:r>
              <a:rPr lang="tr-TR" sz="3100" dirty="0"/>
              <a:t> </a:t>
            </a:r>
            <a:r>
              <a:rPr lang="tr-TR" sz="3100" dirty="0" err="1"/>
              <a:t>Diagrams</a:t>
            </a:r>
            <a:r>
              <a:rPr lang="tr-TR" sz="3100" dirty="0"/>
              <a:t>, </a:t>
            </a:r>
            <a:r>
              <a:rPr lang="tr-TR" sz="3100" dirty="0" err="1"/>
              <a:t>Danm</a:t>
            </a:r>
            <a:r>
              <a:rPr lang="tr-TR" sz="3100" dirty="0"/>
              <a:t>. </a:t>
            </a:r>
            <a:r>
              <a:rPr lang="tr-TR" sz="3100" dirty="0" err="1"/>
              <a:t>Geol</a:t>
            </a:r>
            <a:r>
              <a:rPr lang="tr-TR" sz="3100" dirty="0"/>
              <a:t>. </a:t>
            </a:r>
            <a:r>
              <a:rPr lang="tr-TR" sz="3100" dirty="0" err="1"/>
              <a:t>Unders</a:t>
            </a:r>
            <a:r>
              <a:rPr lang="tr-TR" sz="3100" dirty="0"/>
              <a:t> R., 89:1-69.</a:t>
            </a:r>
          </a:p>
          <a:p>
            <a:r>
              <a:rPr lang="tr-TR" sz="3100" dirty="0"/>
              <a:t>Van </a:t>
            </a:r>
            <a:r>
              <a:rPr lang="tr-TR" sz="3100" dirty="0" err="1"/>
              <a:t>Zeist</a:t>
            </a:r>
            <a:r>
              <a:rPr lang="tr-TR" sz="3100" dirty="0"/>
              <a:t>, W., </a:t>
            </a:r>
            <a:r>
              <a:rPr lang="tr-TR" sz="3100" dirty="0" err="1"/>
              <a:t>Woldring</a:t>
            </a:r>
            <a:r>
              <a:rPr lang="tr-TR" sz="3100" dirty="0"/>
              <a:t>, H., </a:t>
            </a:r>
            <a:r>
              <a:rPr lang="tr-TR" sz="3100" dirty="0" err="1"/>
              <a:t>Stapert</a:t>
            </a:r>
            <a:r>
              <a:rPr lang="tr-TR" sz="3100" dirty="0"/>
              <a:t>, D. 1975. </a:t>
            </a:r>
            <a:r>
              <a:rPr lang="tr-TR" sz="3100" dirty="0" err="1"/>
              <a:t>Late</a:t>
            </a:r>
            <a:r>
              <a:rPr lang="tr-TR" sz="3100" dirty="0"/>
              <a:t> </a:t>
            </a:r>
            <a:r>
              <a:rPr lang="tr-TR" sz="3100" dirty="0" err="1"/>
              <a:t>Quaternary</a:t>
            </a:r>
            <a:r>
              <a:rPr lang="tr-TR" sz="3100" dirty="0"/>
              <a:t> </a:t>
            </a:r>
            <a:r>
              <a:rPr lang="tr-TR" sz="3100" dirty="0" err="1"/>
              <a:t>Vegetation</a:t>
            </a:r>
            <a:r>
              <a:rPr lang="tr-TR" sz="3100" dirty="0"/>
              <a:t> </a:t>
            </a:r>
            <a:r>
              <a:rPr lang="tr-TR" sz="3100" dirty="0" err="1"/>
              <a:t>and</a:t>
            </a:r>
            <a:r>
              <a:rPr lang="tr-TR" sz="3100" dirty="0"/>
              <a:t> </a:t>
            </a:r>
            <a:r>
              <a:rPr lang="tr-TR" sz="3100" dirty="0" err="1"/>
              <a:t>Climate</a:t>
            </a:r>
            <a:r>
              <a:rPr lang="tr-TR" sz="3100" dirty="0"/>
              <a:t> of </a:t>
            </a:r>
            <a:r>
              <a:rPr lang="tr-TR" sz="3100" dirty="0" err="1"/>
              <a:t>The</a:t>
            </a:r>
            <a:r>
              <a:rPr lang="tr-TR" sz="3100" dirty="0"/>
              <a:t> </a:t>
            </a:r>
            <a:r>
              <a:rPr lang="tr-TR" sz="3100" dirty="0" err="1"/>
              <a:t>Southwestern</a:t>
            </a:r>
            <a:r>
              <a:rPr lang="tr-TR" sz="3100" dirty="0"/>
              <a:t> </a:t>
            </a:r>
            <a:r>
              <a:rPr lang="tr-TR" sz="3100" dirty="0" err="1"/>
              <a:t>Turkey</a:t>
            </a:r>
            <a:r>
              <a:rPr lang="tr-TR" sz="3100" dirty="0"/>
              <a:t>, </a:t>
            </a:r>
            <a:r>
              <a:rPr lang="tr-TR" sz="3100" dirty="0" err="1"/>
              <a:t>Paleohistoria</a:t>
            </a:r>
            <a:r>
              <a:rPr lang="tr-TR" sz="3100" dirty="0"/>
              <a:t> 17, 53-143.</a:t>
            </a:r>
          </a:p>
          <a:p>
            <a:r>
              <a:rPr lang="tr-TR" sz="3100" dirty="0"/>
              <a:t>Van </a:t>
            </a:r>
            <a:r>
              <a:rPr lang="tr-TR" sz="3100" dirty="0" err="1"/>
              <a:t>Zeist</a:t>
            </a:r>
            <a:r>
              <a:rPr lang="tr-TR" sz="3100" dirty="0"/>
              <a:t>, W., </a:t>
            </a:r>
            <a:r>
              <a:rPr lang="tr-TR" sz="3100" dirty="0" err="1"/>
              <a:t>Woldring</a:t>
            </a:r>
            <a:r>
              <a:rPr lang="tr-TR" sz="3100" dirty="0"/>
              <a:t>, H. 1978. A </a:t>
            </a:r>
            <a:r>
              <a:rPr lang="tr-TR" sz="3100" dirty="0" err="1"/>
              <a:t>Postglacial</a:t>
            </a:r>
            <a:r>
              <a:rPr lang="tr-TR" sz="3100" dirty="0"/>
              <a:t> Polen Diyagram </a:t>
            </a:r>
            <a:r>
              <a:rPr lang="tr-TR" sz="3100" dirty="0" err="1"/>
              <a:t>from</a:t>
            </a:r>
            <a:r>
              <a:rPr lang="tr-TR" sz="3100" dirty="0"/>
              <a:t> Lake Van in East Anatolia. </a:t>
            </a:r>
            <a:r>
              <a:rPr lang="tr-TR" sz="3100" dirty="0" err="1"/>
              <a:t>Reviev</a:t>
            </a:r>
            <a:r>
              <a:rPr lang="tr-TR" sz="3100" dirty="0"/>
              <a:t> of </a:t>
            </a:r>
            <a:r>
              <a:rPr lang="tr-TR" sz="3100" dirty="0" err="1"/>
              <a:t>Paleobotany</a:t>
            </a:r>
            <a:r>
              <a:rPr lang="tr-TR" sz="3100" dirty="0"/>
              <a:t> </a:t>
            </a:r>
            <a:r>
              <a:rPr lang="tr-TR" sz="3100" dirty="0" err="1"/>
              <a:t>and</a:t>
            </a:r>
            <a:r>
              <a:rPr lang="tr-TR" sz="3100" dirty="0"/>
              <a:t> </a:t>
            </a:r>
            <a:r>
              <a:rPr lang="tr-TR" sz="3100" dirty="0" err="1"/>
              <a:t>Palynology</a:t>
            </a:r>
            <a:r>
              <a:rPr lang="tr-TR" sz="3100" dirty="0"/>
              <a:t> 26, 249-276.</a:t>
            </a:r>
          </a:p>
          <a:p>
            <a:r>
              <a:rPr lang="tr-TR" sz="3100" dirty="0"/>
              <a:t>Van </a:t>
            </a:r>
            <a:r>
              <a:rPr lang="tr-TR" sz="3100" dirty="0" err="1"/>
              <a:t>Zeist,W</a:t>
            </a:r>
            <a:r>
              <a:rPr lang="tr-TR" sz="3100" dirty="0"/>
              <a:t>., </a:t>
            </a:r>
            <a:r>
              <a:rPr lang="tr-TR" sz="3100" dirty="0" err="1"/>
              <a:t>Bottema</a:t>
            </a:r>
            <a:r>
              <a:rPr lang="tr-TR" sz="3100" dirty="0"/>
              <a:t>, S. 1991. </a:t>
            </a:r>
            <a:r>
              <a:rPr lang="tr-TR" sz="3100" dirty="0" err="1"/>
              <a:t>Late</a:t>
            </a:r>
            <a:r>
              <a:rPr lang="tr-TR" sz="3100" dirty="0"/>
              <a:t> </a:t>
            </a:r>
            <a:r>
              <a:rPr lang="tr-TR" sz="3100" dirty="0" err="1"/>
              <a:t>Quaternary</a:t>
            </a:r>
            <a:r>
              <a:rPr lang="tr-TR" sz="3100" dirty="0"/>
              <a:t> </a:t>
            </a:r>
            <a:r>
              <a:rPr lang="tr-TR" sz="3100" dirty="0" err="1"/>
              <a:t>Vegetation</a:t>
            </a:r>
            <a:r>
              <a:rPr lang="tr-TR" sz="3100" dirty="0"/>
              <a:t> of </a:t>
            </a:r>
            <a:r>
              <a:rPr lang="tr-TR" sz="3100" dirty="0" err="1"/>
              <a:t>the</a:t>
            </a:r>
            <a:r>
              <a:rPr lang="tr-TR" sz="3100" dirty="0"/>
              <a:t> </a:t>
            </a:r>
            <a:r>
              <a:rPr lang="tr-TR" sz="3100" dirty="0" err="1"/>
              <a:t>Near</a:t>
            </a:r>
            <a:r>
              <a:rPr lang="tr-TR" sz="3100" dirty="0"/>
              <a:t> East. </a:t>
            </a:r>
            <a:r>
              <a:rPr lang="tr-TR" sz="3100" dirty="0" err="1"/>
              <a:t>Beihefte</a:t>
            </a:r>
            <a:r>
              <a:rPr lang="tr-TR" sz="3100" dirty="0"/>
              <a:t> zum </a:t>
            </a:r>
            <a:r>
              <a:rPr lang="tr-TR" sz="3100" dirty="0" err="1"/>
              <a:t>Tübinger</a:t>
            </a:r>
            <a:r>
              <a:rPr lang="tr-TR" sz="3100" dirty="0"/>
              <a:t> Atlas </a:t>
            </a:r>
            <a:r>
              <a:rPr lang="tr-TR" sz="3100" dirty="0" err="1"/>
              <a:t>des</a:t>
            </a:r>
            <a:r>
              <a:rPr lang="tr-TR" sz="3100" dirty="0"/>
              <a:t> </a:t>
            </a:r>
            <a:r>
              <a:rPr lang="tr-TR" sz="3100" dirty="0" err="1"/>
              <a:t>Vorderen</a:t>
            </a:r>
            <a:r>
              <a:rPr lang="tr-TR" sz="3100" dirty="0"/>
              <a:t> </a:t>
            </a:r>
            <a:r>
              <a:rPr lang="tr-TR" sz="3100" dirty="0" err="1"/>
              <a:t>Orients</a:t>
            </a:r>
            <a:r>
              <a:rPr lang="tr-TR" sz="3100" dirty="0"/>
              <a:t>, </a:t>
            </a:r>
            <a:r>
              <a:rPr lang="tr-TR" sz="3100" dirty="0" err="1"/>
              <a:t>Reihe</a:t>
            </a:r>
            <a:r>
              <a:rPr lang="tr-TR" sz="3100" dirty="0"/>
              <a:t> A (</a:t>
            </a:r>
            <a:r>
              <a:rPr lang="tr-TR" sz="3100" dirty="0" err="1"/>
              <a:t>Naturwissenschaften</a:t>
            </a:r>
            <a:r>
              <a:rPr lang="tr-TR" sz="3100" dirty="0"/>
              <a:t>) </a:t>
            </a:r>
            <a:r>
              <a:rPr lang="tr-TR" sz="3100" dirty="0" err="1"/>
              <a:t>Nr</a:t>
            </a:r>
            <a:r>
              <a:rPr lang="tr-TR" sz="3100" dirty="0"/>
              <a:t>. 18, </a:t>
            </a:r>
            <a:r>
              <a:rPr lang="tr-TR" sz="3100" dirty="0" err="1"/>
              <a:t>Wiesbaden</a:t>
            </a:r>
            <a:r>
              <a:rPr lang="tr-TR" sz="3100" dirty="0"/>
              <a:t>.</a:t>
            </a:r>
          </a:p>
          <a:p>
            <a:r>
              <a:rPr lang="tr-TR" sz="3100" dirty="0" err="1"/>
              <a:t>Vermoere</a:t>
            </a:r>
            <a:r>
              <a:rPr lang="tr-TR" sz="3100" dirty="0"/>
              <a:t>, M., (2004),  </a:t>
            </a:r>
            <a:r>
              <a:rPr lang="tr-TR" sz="3100" dirty="0" err="1"/>
              <a:t>Holocene</a:t>
            </a:r>
            <a:r>
              <a:rPr lang="tr-TR" sz="3100" dirty="0"/>
              <a:t> </a:t>
            </a:r>
            <a:r>
              <a:rPr lang="tr-TR" sz="3100" dirty="0" err="1"/>
              <a:t>Vegetation</a:t>
            </a:r>
            <a:r>
              <a:rPr lang="tr-TR" sz="3100" dirty="0"/>
              <a:t> </a:t>
            </a:r>
            <a:r>
              <a:rPr lang="tr-TR" sz="3100" dirty="0" err="1"/>
              <a:t>History</a:t>
            </a:r>
            <a:r>
              <a:rPr lang="tr-TR" sz="3100" dirty="0"/>
              <a:t> in </a:t>
            </a:r>
            <a:r>
              <a:rPr lang="tr-TR" sz="3100" dirty="0" err="1"/>
              <a:t>the</a:t>
            </a:r>
            <a:r>
              <a:rPr lang="tr-TR" sz="3100" dirty="0"/>
              <a:t> </a:t>
            </a:r>
            <a:r>
              <a:rPr lang="tr-TR" sz="3100" dirty="0" err="1"/>
              <a:t>Territory</a:t>
            </a:r>
            <a:r>
              <a:rPr lang="tr-TR" sz="3100" dirty="0"/>
              <a:t> of </a:t>
            </a:r>
            <a:r>
              <a:rPr lang="tr-TR" sz="3100" dirty="0" err="1"/>
              <a:t>Sagalassos</a:t>
            </a:r>
            <a:r>
              <a:rPr lang="tr-TR" sz="3100" dirty="0"/>
              <a:t> (</a:t>
            </a:r>
            <a:r>
              <a:rPr lang="tr-TR" sz="3100" dirty="0" err="1"/>
              <a:t>Southwest</a:t>
            </a:r>
            <a:r>
              <a:rPr lang="tr-TR" sz="3100" dirty="0"/>
              <a:t> </a:t>
            </a:r>
            <a:r>
              <a:rPr lang="tr-TR" sz="3100" dirty="0" err="1"/>
              <a:t>Turkey</a:t>
            </a:r>
            <a:r>
              <a:rPr lang="tr-TR" sz="3100" dirty="0"/>
              <a:t>) A </a:t>
            </a:r>
            <a:r>
              <a:rPr lang="tr-TR" sz="3100" dirty="0" err="1"/>
              <a:t>Palynogical</a:t>
            </a:r>
            <a:r>
              <a:rPr lang="tr-TR" sz="3100" dirty="0"/>
              <a:t> </a:t>
            </a:r>
            <a:r>
              <a:rPr lang="tr-TR" sz="3100" dirty="0" err="1"/>
              <a:t>Apporach</a:t>
            </a:r>
            <a:r>
              <a:rPr lang="tr-TR" sz="3100" dirty="0"/>
              <a:t>, Series, </a:t>
            </a:r>
            <a:r>
              <a:rPr lang="tr-TR" sz="3100" dirty="0" err="1"/>
              <a:t>Studies</a:t>
            </a:r>
            <a:r>
              <a:rPr lang="tr-TR" sz="3100" dirty="0"/>
              <a:t> in </a:t>
            </a:r>
            <a:r>
              <a:rPr lang="tr-TR" sz="3100" dirty="0" err="1"/>
              <a:t>Eastern</a:t>
            </a:r>
            <a:r>
              <a:rPr lang="tr-TR" sz="3100" dirty="0"/>
              <a:t> </a:t>
            </a:r>
            <a:r>
              <a:rPr lang="tr-TR" sz="3100" dirty="0" err="1"/>
              <a:t>Mediterranean</a:t>
            </a:r>
            <a:r>
              <a:rPr lang="tr-TR" sz="3100" dirty="0"/>
              <a:t> </a:t>
            </a:r>
            <a:r>
              <a:rPr lang="tr-TR" sz="3100" dirty="0" err="1"/>
              <a:t>Archaeology</a:t>
            </a:r>
            <a:r>
              <a:rPr lang="tr-TR" sz="3100" dirty="0"/>
              <a:t> VI, </a:t>
            </a:r>
            <a:r>
              <a:rPr lang="tr-TR" sz="3100" dirty="0" err="1"/>
              <a:t>Brepols</a:t>
            </a:r>
            <a:r>
              <a:rPr lang="tr-TR" sz="3100" dirty="0"/>
              <a:t> </a:t>
            </a:r>
            <a:r>
              <a:rPr lang="tr-TR" sz="3100" dirty="0" err="1"/>
              <a:t>Publishers</a:t>
            </a:r>
            <a:r>
              <a:rPr lang="tr-TR" sz="3100" dirty="0"/>
              <a:t>, </a:t>
            </a:r>
            <a:r>
              <a:rPr lang="tr-TR" sz="3100" dirty="0" err="1"/>
              <a:t>Belgium</a:t>
            </a:r>
            <a:endParaRPr lang="tr-TR" sz="3100" dirty="0"/>
          </a:p>
          <a:p>
            <a:endParaRPr lang="tr-TR" dirty="0"/>
          </a:p>
          <a:p>
            <a:endParaRPr lang="tr-TR" dirty="0"/>
          </a:p>
          <a:p>
            <a:endParaRPr lang="tr-TR" dirty="0"/>
          </a:p>
        </p:txBody>
      </p:sp>
    </p:spTree>
    <p:extLst>
      <p:ext uri="{BB962C8B-B14F-4D97-AF65-F5344CB8AC3E}">
        <p14:creationId xmlns:p14="http://schemas.microsoft.com/office/powerpoint/2010/main" xmlns="" val="367201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FC92BC-4BE6-415C-9155-304963195CFD}"/>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xmlns="" id="{8F6E8397-0DD2-4880-B20B-E15FFF30C17F}"/>
              </a:ext>
            </a:extLst>
          </p:cNvPr>
          <p:cNvSpPr>
            <a:spLocks noGrp="1"/>
          </p:cNvSpPr>
          <p:nvPr>
            <p:ph type="subTitle" idx="1"/>
          </p:nvPr>
        </p:nvSpPr>
        <p:spPr/>
        <p:txBody>
          <a:bodyPr/>
          <a:lstStyle/>
          <a:p>
            <a:endParaRPr lang="tr-TR"/>
          </a:p>
        </p:txBody>
      </p:sp>
      <p:pic>
        <p:nvPicPr>
          <p:cNvPr id="4" name="Picture 5" descr="C:\Documents and Settings\Jessie\My Documents\My Pictures\pollen.jpg">
            <a:extLst>
              <a:ext uri="{FF2B5EF4-FFF2-40B4-BE49-F238E27FC236}">
                <a16:creationId xmlns:a16="http://schemas.microsoft.com/office/drawing/2014/main" xmlns="" id="{9DFB93DD-4592-45D5-AA68-6C352A3DEE5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4208"/>
          <a:stretch/>
        </p:blipFill>
        <p:spPr bwMode="auto">
          <a:xfrm>
            <a:off x="0" y="1"/>
            <a:ext cx="9144000" cy="6934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Metin kutusu 4">
            <a:extLst>
              <a:ext uri="{FF2B5EF4-FFF2-40B4-BE49-F238E27FC236}">
                <a16:creationId xmlns:a16="http://schemas.microsoft.com/office/drawing/2014/main" xmlns="" id="{7BDA1EE5-F453-4C44-81D5-DC0FAD2AA556}"/>
              </a:ext>
            </a:extLst>
          </p:cNvPr>
          <p:cNvSpPr txBox="1"/>
          <p:nvPr/>
        </p:nvSpPr>
        <p:spPr>
          <a:xfrm>
            <a:off x="3361458" y="2586504"/>
            <a:ext cx="5026965" cy="923330"/>
          </a:xfrm>
          <a:prstGeom prst="rect">
            <a:avLst/>
          </a:prstGeom>
          <a:solidFill>
            <a:schemeClr val="bg1"/>
          </a:solidFill>
        </p:spPr>
        <p:txBody>
          <a:bodyPr wrap="square" rtlCol="0">
            <a:spAutoFit/>
          </a:bodyPr>
          <a:lstStyle/>
          <a:p>
            <a:pPr algn="ctr"/>
            <a:r>
              <a:rPr lang="tr-TR" sz="5400" b="1" dirty="0"/>
              <a:t>PALİNOLOJİ</a:t>
            </a:r>
          </a:p>
        </p:txBody>
      </p:sp>
    </p:spTree>
    <p:extLst>
      <p:ext uri="{BB962C8B-B14F-4D97-AF65-F5344CB8AC3E}">
        <p14:creationId xmlns:p14="http://schemas.microsoft.com/office/powerpoint/2010/main" xmlns="" val="68647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365126"/>
            <a:ext cx="7886700" cy="481036"/>
          </a:xfrm>
        </p:spPr>
        <p:txBody>
          <a:bodyPr>
            <a:normAutofit/>
          </a:bodyPr>
          <a:lstStyle/>
          <a:p>
            <a:r>
              <a:rPr lang="tr-TR" sz="1800" b="1" dirty="0">
                <a:solidFill>
                  <a:srgbClr val="FF0000"/>
                </a:solidFill>
                <a:latin typeface="+mn-lt"/>
              </a:rPr>
              <a:t>     Polen Nedir, Polenin  Yayılımı-</a:t>
            </a:r>
            <a:r>
              <a:rPr lang="tr-TR" sz="1800" b="1" dirty="0" err="1">
                <a:solidFill>
                  <a:srgbClr val="FF0000"/>
                </a:solidFill>
                <a:latin typeface="+mn-lt"/>
              </a:rPr>
              <a:t>Taşınımı</a:t>
            </a:r>
            <a:r>
              <a:rPr lang="tr-TR" sz="1800" b="1" dirty="0">
                <a:solidFill>
                  <a:srgbClr val="FF0000"/>
                </a:solidFill>
                <a:latin typeface="+mn-lt"/>
              </a:rPr>
              <a:t> ve Birikimi </a:t>
            </a:r>
          </a:p>
        </p:txBody>
      </p:sp>
      <p:sp>
        <p:nvSpPr>
          <p:cNvPr id="5" name="İçerik Yer Tutucusu 4"/>
          <p:cNvSpPr>
            <a:spLocks noGrp="1"/>
          </p:cNvSpPr>
          <p:nvPr>
            <p:ph idx="1"/>
          </p:nvPr>
        </p:nvSpPr>
        <p:spPr>
          <a:xfrm>
            <a:off x="142875" y="750628"/>
            <a:ext cx="8772525" cy="6907472"/>
          </a:xfrm>
        </p:spPr>
        <p:txBody>
          <a:bodyPr>
            <a:normAutofit fontScale="70000" lnSpcReduction="20000"/>
          </a:bodyPr>
          <a:lstStyle/>
          <a:p>
            <a:pPr marL="0" indent="0" algn="just">
              <a:lnSpc>
                <a:spcPct val="170000"/>
              </a:lnSpc>
              <a:spcBef>
                <a:spcPts val="0"/>
              </a:spcBef>
              <a:buNone/>
            </a:pPr>
            <a:r>
              <a:rPr lang="tr-TR" dirty="0"/>
              <a:t>	 </a:t>
            </a:r>
            <a:r>
              <a:rPr lang="tr-TR" sz="2200" dirty="0"/>
              <a:t>Bitkilerde üremeyi sağlayan polen taneleri erkek çiçeklerin </a:t>
            </a:r>
            <a:r>
              <a:rPr lang="tr-TR" sz="2200" dirty="0" err="1"/>
              <a:t>anterlerinde</a:t>
            </a:r>
            <a:r>
              <a:rPr lang="tr-TR" sz="2200" dirty="0"/>
              <a:t> üretilir ve dişi çiçekte bulunan yumurtada üremeyi gerçekleştirmek için çeşitli yollarda taşınır. Bu taşınma sürecinde polenler düzenli olarak her yıl atmosfere saçılmaktadır. Ancak saçılan polenlerin çok az bir kısmı tozlaşmaya katılmaktadır. Polen tanelerinin büyük çoğunluğu kara ve su yüzeylerine düşerek çürümektedir (</a:t>
            </a:r>
            <a:r>
              <a:rPr lang="tr-TR" sz="2200" dirty="0" err="1"/>
              <a:t>Seppä</a:t>
            </a:r>
            <a:r>
              <a:rPr lang="tr-TR" sz="2200" dirty="0"/>
              <a:t> 2013). Saçılan polen miktarı bitki türüne ve o yılki ortam şartlarına göre değişebilmektedir. Bazı türler polen üretiminde ön plana çıkabilmektedir.  Bu türlere </a:t>
            </a:r>
            <a:r>
              <a:rPr lang="tr-TR" sz="2200" i="1" dirty="0" err="1"/>
              <a:t>Pinus</a:t>
            </a:r>
            <a:r>
              <a:rPr lang="tr-TR" sz="2200" dirty="0"/>
              <a:t> (çam), </a:t>
            </a:r>
            <a:r>
              <a:rPr lang="tr-TR" sz="2200" i="1" dirty="0" err="1"/>
              <a:t>Alnus</a:t>
            </a:r>
            <a:r>
              <a:rPr lang="tr-TR" sz="2200" dirty="0"/>
              <a:t> (kızılağaç), </a:t>
            </a:r>
            <a:r>
              <a:rPr lang="tr-TR" sz="2200" i="1" dirty="0" err="1"/>
              <a:t>Corylus</a:t>
            </a:r>
            <a:r>
              <a:rPr lang="tr-TR" sz="2200" dirty="0"/>
              <a:t> (fındık), </a:t>
            </a:r>
            <a:r>
              <a:rPr lang="tr-TR" sz="2200" i="1" dirty="0" err="1"/>
              <a:t>Betula</a:t>
            </a:r>
            <a:r>
              <a:rPr lang="tr-TR" sz="2200" dirty="0"/>
              <a:t> (huş), </a:t>
            </a:r>
            <a:r>
              <a:rPr lang="tr-TR" sz="2200" i="1" dirty="0"/>
              <a:t>Quercus</a:t>
            </a:r>
            <a:r>
              <a:rPr lang="tr-TR" sz="2200" dirty="0"/>
              <a:t> (meşe), </a:t>
            </a:r>
            <a:r>
              <a:rPr lang="tr-TR" sz="2200" i="1" dirty="0" err="1"/>
              <a:t>Picea</a:t>
            </a:r>
            <a:r>
              <a:rPr lang="tr-TR" sz="2200" dirty="0"/>
              <a:t> (ladin), </a:t>
            </a:r>
            <a:r>
              <a:rPr lang="tr-TR" sz="2200" i="1" dirty="0" err="1"/>
              <a:t>Populus</a:t>
            </a:r>
            <a:r>
              <a:rPr lang="tr-TR" sz="2200" dirty="0"/>
              <a:t> (kavak), </a:t>
            </a:r>
            <a:r>
              <a:rPr lang="tr-TR" sz="2200" i="1" dirty="0" err="1"/>
              <a:t>Tilia</a:t>
            </a:r>
            <a:r>
              <a:rPr lang="tr-TR" sz="2200" dirty="0"/>
              <a:t> (ıhlamur) ve </a:t>
            </a:r>
            <a:r>
              <a:rPr lang="tr-TR" sz="2200" i="1" dirty="0" err="1"/>
              <a:t>Fagus</a:t>
            </a:r>
            <a:r>
              <a:rPr lang="tr-TR" sz="2200" dirty="0"/>
              <a:t> (kayın) örnek verilebilir. Bir yıl içerisinde tek bir </a:t>
            </a:r>
            <a:r>
              <a:rPr lang="tr-TR" sz="2200" i="1" dirty="0" err="1"/>
              <a:t>Pinus</a:t>
            </a:r>
            <a:r>
              <a:rPr lang="tr-TR" sz="2200" dirty="0"/>
              <a:t> ağacı ~12 milyar, </a:t>
            </a:r>
            <a:r>
              <a:rPr lang="tr-TR" sz="2200" i="1" dirty="0" err="1"/>
              <a:t>Fagus</a:t>
            </a:r>
            <a:r>
              <a:rPr lang="tr-TR" sz="2200" dirty="0"/>
              <a:t> ~2 milyar, </a:t>
            </a:r>
            <a:r>
              <a:rPr lang="tr-TR" sz="2200" i="1" dirty="0"/>
              <a:t>Quercus</a:t>
            </a:r>
            <a:r>
              <a:rPr lang="tr-TR" sz="2200" dirty="0"/>
              <a:t> ~1,5 milyar polen üretebilmektedir (Şenkul 2014). Polen taneleri genellikle çok küçüktür ve ortalama bir milimetrenin onda biri ile yüzde biri arasında bir çapa sahiptir. Bu nedenle de rüzgâr ile kolaylıkla taşınabilmektedir. Bazı polenler dikey hava hareketleri ile daha yüksek bölgelere taşınabilmekte ve dünya yüzeyinde sedimantasyona karışmadan önce atmosferde günlerce, haftalarca hatta aylarca kalabilmektedirler (</a:t>
            </a:r>
            <a:r>
              <a:rPr lang="tr-TR" sz="2200" dirty="0" err="1"/>
              <a:t>Erdtman</a:t>
            </a:r>
            <a:r>
              <a:rPr lang="tr-TR" sz="2200" dirty="0"/>
              <a:t> 1943). Polen taneleri çeşitli materyaller içerisinde bozulmadan korunabilir ve bu korunduğu alanlardan polenler alınıp tanımlanabilir.  Ancak polen tanelerinin </a:t>
            </a:r>
            <a:r>
              <a:rPr lang="tr-TR" sz="2200" dirty="0" err="1"/>
              <a:t>sediman</a:t>
            </a:r>
            <a:r>
              <a:rPr lang="tr-TR" sz="2200" dirty="0"/>
              <a:t> içerisinde bozulmadan korunabilmesi için ön koşul </a:t>
            </a:r>
            <a:r>
              <a:rPr lang="tr-TR" sz="2200" dirty="0" err="1"/>
              <a:t>sediman</a:t>
            </a:r>
            <a:r>
              <a:rPr lang="tr-TR" sz="2200" dirty="0"/>
              <a:t> içerisinde düşük </a:t>
            </a:r>
            <a:r>
              <a:rPr lang="tr-TR" sz="2200" dirty="0" err="1"/>
              <a:t>mikrobiyal</a:t>
            </a:r>
            <a:r>
              <a:rPr lang="tr-TR" sz="2200" dirty="0"/>
              <a:t> aktivitelerin olması ve oksijensiz olması gerekmektedir (</a:t>
            </a:r>
            <a:r>
              <a:rPr lang="tr-TR" sz="2200" dirty="0" err="1"/>
              <a:t>Brewer</a:t>
            </a:r>
            <a:r>
              <a:rPr lang="tr-TR" sz="2200" dirty="0"/>
              <a:t> vd., 2002; </a:t>
            </a:r>
            <a:r>
              <a:rPr lang="tr-TR" sz="2200" dirty="0" err="1"/>
              <a:t>Seppä</a:t>
            </a:r>
            <a:r>
              <a:rPr lang="tr-TR" sz="2200" dirty="0"/>
              <a:t>, 2013 </a:t>
            </a:r>
            <a:r>
              <a:rPr lang="tr-TR" sz="2200" dirty="0" err="1"/>
              <a:t>Vermoore</a:t>
            </a:r>
            <a:r>
              <a:rPr lang="tr-TR" sz="2200" dirty="0"/>
              <a:t>, 2004). Bu </a:t>
            </a:r>
            <a:r>
              <a:rPr lang="tr-TR" sz="2200" dirty="0" err="1"/>
              <a:t>nedenlede</a:t>
            </a:r>
            <a:r>
              <a:rPr lang="tr-TR" sz="2200" dirty="0"/>
              <a:t> polen taneleri yorumlanırken polenlerin biriktiği </a:t>
            </a:r>
            <a:r>
              <a:rPr lang="tr-TR" sz="2200" dirty="0" err="1"/>
              <a:t>sedimanların</a:t>
            </a:r>
            <a:r>
              <a:rPr lang="tr-TR" sz="2200" dirty="0"/>
              <a:t> özellikleri ve yapısı da hesaba katılmalıdır. Çünkü polen tanelerin taşınması ve korunması bir kaynaktan diğer kaynağa çeşitlilik göstermektedir. </a:t>
            </a:r>
          </a:p>
        </p:txBody>
      </p:sp>
    </p:spTree>
    <p:extLst>
      <p:ext uri="{BB962C8B-B14F-4D97-AF65-F5344CB8AC3E}">
        <p14:creationId xmlns:p14="http://schemas.microsoft.com/office/powerpoint/2010/main" xmlns="" val="231369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2" descr="Pollen pine-2">
            <a:extLst>
              <a:ext uri="{FF2B5EF4-FFF2-40B4-BE49-F238E27FC236}">
                <a16:creationId xmlns:a16="http://schemas.microsoft.com/office/drawing/2014/main" xmlns="" id="{4100D2F2-12E8-4629-9A21-8B8DC6D17AF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93" y="2058290"/>
            <a:ext cx="5185606" cy="4799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7D676701-1E30-489F-9BC8-C215E951905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7913" y="0"/>
            <a:ext cx="4016087" cy="6692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ikdörtgen 5">
            <a:extLst>
              <a:ext uri="{FF2B5EF4-FFF2-40B4-BE49-F238E27FC236}">
                <a16:creationId xmlns:a16="http://schemas.microsoft.com/office/drawing/2014/main" xmlns="" id="{4FB62C64-0FDB-4670-9830-3591F1999E05}"/>
              </a:ext>
            </a:extLst>
          </p:cNvPr>
          <p:cNvSpPr/>
          <p:nvPr/>
        </p:nvSpPr>
        <p:spPr>
          <a:xfrm>
            <a:off x="1082075" y="736758"/>
            <a:ext cx="4067717" cy="584775"/>
          </a:xfrm>
          <a:prstGeom prst="rect">
            <a:avLst/>
          </a:prstGeom>
        </p:spPr>
        <p:txBody>
          <a:bodyPr wrap="none">
            <a:spAutoFit/>
          </a:bodyPr>
          <a:lstStyle/>
          <a:p>
            <a:r>
              <a:rPr lang="tr-TR" sz="3200" b="1" dirty="0">
                <a:solidFill>
                  <a:srgbClr val="FF0000"/>
                </a:solidFill>
              </a:rPr>
              <a:t>Polen Yayılımı-</a:t>
            </a:r>
            <a:r>
              <a:rPr lang="tr-TR" sz="3200" b="1" dirty="0" err="1">
                <a:solidFill>
                  <a:srgbClr val="FF0000"/>
                </a:solidFill>
              </a:rPr>
              <a:t>Taşınımı</a:t>
            </a:r>
            <a:endParaRPr lang="tr-TR" sz="3200" dirty="0">
              <a:solidFill>
                <a:srgbClr val="FF0000"/>
              </a:solidFill>
            </a:endParaRPr>
          </a:p>
        </p:txBody>
      </p:sp>
    </p:spTree>
    <p:extLst>
      <p:ext uri="{BB962C8B-B14F-4D97-AF65-F5344CB8AC3E}">
        <p14:creationId xmlns:p14="http://schemas.microsoft.com/office/powerpoint/2010/main" xmlns="" val="10161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Resim 1" descr="POLEN TAŞINIM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49" y="2654424"/>
            <a:ext cx="9149486" cy="281853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27049" y="5426511"/>
            <a:ext cx="8915253" cy="1400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700" b="0" i="0" u="none" strike="noStrike" cap="none" normalizeH="0" baseline="0" dirty="0">
                <a:ln>
                  <a:noFill/>
                </a:ln>
                <a:solidFill>
                  <a:schemeClr val="tx1"/>
                </a:solidFill>
                <a:effectLst/>
              </a:rPr>
              <a:t>Ş</a:t>
            </a:r>
            <a:r>
              <a:rPr kumimoji="0" lang="tr-TR" altLang="tr-TR" sz="1700" b="0" i="0" u="none" strike="noStrike" cap="none" normalizeH="0" baseline="0" dirty="0" bmk="">
                <a:ln>
                  <a:noFill/>
                </a:ln>
                <a:solidFill>
                  <a:schemeClr val="tx1"/>
                </a:solidFill>
                <a:effectLst/>
              </a:rPr>
              <a:t>ekil </a:t>
            </a:r>
            <a:r>
              <a:rPr kumimoji="0" lang="tr-TR" altLang="tr-TR" sz="1700" b="0" i="0" u="none" strike="noStrike" cap="none" normalizeH="0" baseline="0" dirty="0" bmk="_Toc484695200">
                <a:ln>
                  <a:noFill/>
                </a:ln>
                <a:solidFill>
                  <a:schemeClr val="tx1"/>
                </a:solidFill>
                <a:effectLst/>
              </a:rPr>
              <a:t>2. Bitkiler tarafından üretilen polenlerin sedimantasyon sürecine geçiş aşamasındaki mekanizmanın  (Şenkul 2014’ten değiştirilmiştir) 1.Havada asılı olarak bulunan polenler, 2. Yağış ile yeryüzüne inen polenler, 3. Alt hava hareketleri ile taşınan polenler, </a:t>
            </a:r>
          </a:p>
          <a:p>
            <a:pPr marR="0" lvl="0" algn="just" defTabSz="914400" rtl="0" eaLnBrk="0" fontAlgn="base" latinLnBrk="0" hangingPunct="0">
              <a:lnSpc>
                <a:spcPct val="100000"/>
              </a:lnSpc>
              <a:spcBef>
                <a:spcPct val="0"/>
              </a:spcBef>
              <a:spcAft>
                <a:spcPct val="0"/>
              </a:spcAft>
              <a:buClrTx/>
              <a:buSzTx/>
              <a:tabLst/>
            </a:pPr>
            <a:r>
              <a:rPr kumimoji="0" lang="tr-TR" altLang="tr-TR" sz="1700" b="0" i="0" u="none" strike="noStrike" cap="none" normalizeH="0" baseline="0" dirty="0" bmk="_Toc484695200">
                <a:ln>
                  <a:noFill/>
                </a:ln>
                <a:solidFill>
                  <a:schemeClr val="tx1"/>
                </a:solidFill>
                <a:effectLst/>
              </a:rPr>
              <a:t>4. Yerel polenler,  5. Su ile taşınan ikincil polenler,  6. Yerçekimi etkisiyle direk sedimantasyona karışan polenler</a:t>
            </a:r>
            <a:endParaRPr kumimoji="0" lang="tr-TR" altLang="tr-TR" sz="1700" b="0" i="0" u="none" strike="noStrike" cap="none" normalizeH="0" baseline="0" dirty="0">
              <a:ln>
                <a:noFill/>
              </a:ln>
              <a:solidFill>
                <a:schemeClr val="tx1"/>
              </a:solidFill>
              <a:effectLst/>
            </a:endParaRPr>
          </a:p>
        </p:txBody>
      </p:sp>
      <p:sp>
        <p:nvSpPr>
          <p:cNvPr id="6" name="Dikdörtgen 5"/>
          <p:cNvSpPr/>
          <p:nvPr/>
        </p:nvSpPr>
        <p:spPr>
          <a:xfrm>
            <a:off x="27049" y="9881"/>
            <a:ext cx="9116951" cy="3254737"/>
          </a:xfrm>
          <a:prstGeom prst="rect">
            <a:avLst/>
          </a:prstGeom>
        </p:spPr>
        <p:txBody>
          <a:bodyPr wrap="square">
            <a:spAutoFit/>
          </a:bodyPr>
          <a:lstStyle/>
          <a:p>
            <a:pPr algn="just">
              <a:lnSpc>
                <a:spcPct val="150000"/>
              </a:lnSpc>
            </a:pPr>
            <a:r>
              <a:rPr lang="tr-TR" dirty="0"/>
              <a:t>	</a:t>
            </a:r>
            <a:r>
              <a:rPr lang="tr-TR" sz="1700" dirty="0"/>
              <a:t>Polen taneleri uygun sedimantasyon sürecine katıldığında ilk olarak polen tanelerinin hücresi çürümekte, sonrasında kaybolmakta ve geriye </a:t>
            </a:r>
            <a:r>
              <a:rPr lang="tr-TR" sz="1700" dirty="0" err="1"/>
              <a:t>ekzin</a:t>
            </a:r>
            <a:r>
              <a:rPr lang="tr-TR" sz="1700" dirty="0"/>
              <a:t> kalmaktadır (</a:t>
            </a:r>
            <a:r>
              <a:rPr lang="tr-TR" sz="1700" dirty="0" err="1"/>
              <a:t>Seppä</a:t>
            </a:r>
            <a:r>
              <a:rPr lang="tr-TR" sz="1700" dirty="0"/>
              <a:t> 2013).  </a:t>
            </a:r>
            <a:r>
              <a:rPr lang="tr-TR" sz="1700" dirty="0" err="1"/>
              <a:t>Ekzin</a:t>
            </a:r>
            <a:r>
              <a:rPr lang="tr-TR" sz="1700" dirty="0"/>
              <a:t> polen tanelerinin en dış kısmına denir ve oldukça dayanıklı bir yapıya sahiptir. </a:t>
            </a:r>
            <a:r>
              <a:rPr lang="tr-TR" sz="1700" dirty="0" err="1"/>
              <a:t>Ekzin</a:t>
            </a:r>
            <a:r>
              <a:rPr lang="tr-TR" sz="1700" dirty="0"/>
              <a:t> aynı zamanda polen duvarları </a:t>
            </a:r>
            <a:r>
              <a:rPr lang="tr-TR" sz="1700" dirty="0" err="1"/>
              <a:t>olarakda</a:t>
            </a:r>
            <a:r>
              <a:rPr lang="tr-TR" sz="1700" dirty="0"/>
              <a:t> adlandırılmaktadır. Bu duvar ardışık dayanıklı katmanlardan oluşmuştur ve polenlerin taşınmasında onların korunmasını sağlamaktadır (</a:t>
            </a:r>
            <a:r>
              <a:rPr lang="tr-TR" sz="1700" dirty="0" err="1"/>
              <a:t>Moore</a:t>
            </a:r>
            <a:r>
              <a:rPr lang="tr-TR" sz="1700" dirty="0"/>
              <a:t> vd., 1991). </a:t>
            </a:r>
            <a:r>
              <a:rPr lang="tr-TR" sz="1700" dirty="0" err="1"/>
              <a:t>Tauber</a:t>
            </a:r>
            <a:r>
              <a:rPr lang="tr-TR" sz="1700" dirty="0"/>
              <a:t> (1964) polenlerin taşınım sistemini açıklayan çeşitli mekanizmaların hesaplanmasını içeren bir model oluşturmuştur (</a:t>
            </a:r>
            <a:r>
              <a:rPr lang="tr-TR" sz="1700" dirty="0" err="1"/>
              <a:t>Moore</a:t>
            </a:r>
            <a:r>
              <a:rPr lang="tr-TR" sz="1700" dirty="0"/>
              <a:t> vd., 1991). Bu modelde bir yerde biriken polenler altı aşamada  (Şekil 2) gösterilmiştir (</a:t>
            </a:r>
            <a:r>
              <a:rPr lang="tr-TR" sz="1700" dirty="0" err="1"/>
              <a:t>Moore</a:t>
            </a:r>
            <a:r>
              <a:rPr lang="tr-TR" sz="1700" dirty="0"/>
              <a:t> vd., 1991; Şenkul, 2014). </a:t>
            </a:r>
          </a:p>
        </p:txBody>
      </p:sp>
    </p:spTree>
    <p:extLst>
      <p:ext uri="{BB962C8B-B14F-4D97-AF65-F5344CB8AC3E}">
        <p14:creationId xmlns:p14="http://schemas.microsoft.com/office/powerpoint/2010/main" xmlns="" val="371137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C:\Users\Administrator\AppData\Local\Microsoft\Windows\Temporary Internet Files\Content.Word\Başlıksız-1 kopy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699" y="362744"/>
            <a:ext cx="8568920" cy="4624892"/>
          </a:xfrm>
          <a:prstGeom prst="rect">
            <a:avLst/>
          </a:prstGeom>
          <a:noFill/>
          <a:ln>
            <a:noFill/>
          </a:ln>
        </p:spPr>
      </p:pic>
      <p:sp>
        <p:nvSpPr>
          <p:cNvPr id="5" name="Dikdörtgen 4"/>
          <p:cNvSpPr/>
          <p:nvPr/>
        </p:nvSpPr>
        <p:spPr>
          <a:xfrm>
            <a:off x="1299300" y="5048018"/>
            <a:ext cx="6621072" cy="1754326"/>
          </a:xfrm>
          <a:prstGeom prst="rect">
            <a:avLst/>
          </a:prstGeom>
        </p:spPr>
        <p:txBody>
          <a:bodyPr wrap="square">
            <a:spAutoFit/>
          </a:bodyPr>
          <a:lstStyle/>
          <a:p>
            <a:pPr algn="just"/>
            <a:r>
              <a:rPr lang="tr-TR" dirty="0"/>
              <a:t>Farklı türlere ait polen tiplerinin taramalı elektron mikroskobundaki (SEM) üç boyutlu görüntüleri; 1- Abies </a:t>
            </a:r>
            <a:r>
              <a:rPr lang="tr-TR" dirty="0" err="1"/>
              <a:t>cephalonica</a:t>
            </a:r>
            <a:r>
              <a:rPr lang="tr-TR" dirty="0"/>
              <a:t> 2- Pinus </a:t>
            </a:r>
            <a:r>
              <a:rPr lang="tr-TR" dirty="0" err="1"/>
              <a:t>strobus</a:t>
            </a:r>
            <a:r>
              <a:rPr lang="tr-TR" dirty="0"/>
              <a:t> 3- </a:t>
            </a:r>
            <a:r>
              <a:rPr lang="tr-TR" dirty="0" err="1"/>
              <a:t>Corylus</a:t>
            </a:r>
            <a:r>
              <a:rPr lang="tr-TR" dirty="0"/>
              <a:t> </a:t>
            </a:r>
            <a:r>
              <a:rPr lang="tr-TR" dirty="0" err="1"/>
              <a:t>avellana</a:t>
            </a:r>
            <a:r>
              <a:rPr lang="tr-TR" dirty="0"/>
              <a:t> 4- Juglans regia 5- Fraxinus ornus 6- Artemisia </a:t>
            </a:r>
            <a:r>
              <a:rPr lang="tr-TR" dirty="0" err="1"/>
              <a:t>pontica</a:t>
            </a:r>
            <a:r>
              <a:rPr lang="tr-TR" dirty="0"/>
              <a:t> 7- Alnus </a:t>
            </a:r>
            <a:r>
              <a:rPr lang="tr-TR" dirty="0" err="1"/>
              <a:t>viridis</a:t>
            </a:r>
            <a:r>
              <a:rPr lang="tr-TR" dirty="0"/>
              <a:t> 7- </a:t>
            </a:r>
            <a:r>
              <a:rPr lang="tr-TR" dirty="0" err="1"/>
              <a:t>Salix</a:t>
            </a:r>
            <a:r>
              <a:rPr lang="tr-TR" dirty="0"/>
              <a:t> alba (polenlerin alt kısımlarındaki bar 10 µ</a:t>
            </a:r>
            <a:r>
              <a:rPr lang="tr-TR" dirty="0" err="1"/>
              <a:t>m’u</a:t>
            </a:r>
            <a:r>
              <a:rPr lang="tr-TR" dirty="0"/>
              <a:t> göstermektedir) (</a:t>
            </a:r>
            <a:r>
              <a:rPr lang="tr-TR" dirty="0" err="1"/>
              <a:t>Hesse</a:t>
            </a:r>
            <a:r>
              <a:rPr lang="tr-TR" dirty="0"/>
              <a:t> vd.,2009’dan değiştirilerek tekrar oluşturulmuştur) </a:t>
            </a:r>
          </a:p>
        </p:txBody>
      </p:sp>
    </p:spTree>
    <p:extLst>
      <p:ext uri="{BB962C8B-B14F-4D97-AF65-F5344CB8AC3E}">
        <p14:creationId xmlns:p14="http://schemas.microsoft.com/office/powerpoint/2010/main" xmlns="" val="207044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4059286"/>
            <a:ext cx="8948057" cy="3624069"/>
          </a:xfrm>
          <a:prstGeom prst="rect">
            <a:avLst/>
          </a:prstGeom>
        </p:spPr>
        <p:txBody>
          <a:bodyPr wrap="square">
            <a:spAutoFit/>
          </a:bodyPr>
          <a:lstStyle/>
          <a:p>
            <a:pPr algn="just">
              <a:lnSpc>
                <a:spcPct val="150000"/>
              </a:lnSpc>
            </a:pPr>
            <a:r>
              <a:rPr lang="tr-TR" sz="1700" dirty="0"/>
              <a:t>Uygun korunma </a:t>
            </a:r>
            <a:r>
              <a:rPr lang="tr-TR" sz="1700" dirty="0" err="1"/>
              <a:t>alanarında</a:t>
            </a:r>
            <a:r>
              <a:rPr lang="tr-TR" sz="1700" dirty="0"/>
              <a:t> polen analizleri yapmanın ilk koşulu sondaj araçları (</a:t>
            </a:r>
            <a:r>
              <a:rPr lang="tr-TR" sz="1700" dirty="0" err="1"/>
              <a:t>Livingstone</a:t>
            </a:r>
            <a:r>
              <a:rPr lang="tr-TR" sz="1700" dirty="0"/>
              <a:t> örnek alıcısı ve Russian </a:t>
            </a:r>
            <a:r>
              <a:rPr lang="tr-TR" sz="1700" dirty="0" err="1"/>
              <a:t>corer</a:t>
            </a:r>
            <a:r>
              <a:rPr lang="tr-TR" sz="1700" dirty="0"/>
              <a:t> )  ile karo örneklerinin alınmasıdır. Alınan  </a:t>
            </a:r>
            <a:r>
              <a:rPr lang="tr-TR" sz="1700" dirty="0" err="1"/>
              <a:t>karotlar</a:t>
            </a:r>
            <a:r>
              <a:rPr lang="tr-TR" sz="1700" dirty="0"/>
              <a:t> üzerinde belirli aralıklar ile  yaklaşık 1 santimetre küp büyüklüğünde örnekler alınır. Farklı seviyeden alınan </a:t>
            </a:r>
            <a:r>
              <a:rPr lang="tr-TR" sz="1700" dirty="0" err="1"/>
              <a:t>sediman</a:t>
            </a:r>
            <a:r>
              <a:rPr lang="tr-TR" sz="1700" dirty="0"/>
              <a:t> örneklerine “klasik yöntem” uygulanarak fosil polen analizi gerçekleştirilir (</a:t>
            </a:r>
            <a:r>
              <a:rPr lang="tr-TR" sz="1700" dirty="0" err="1"/>
              <a:t>Faegri</a:t>
            </a:r>
            <a:r>
              <a:rPr lang="tr-TR" sz="1700" dirty="0"/>
              <a:t> ve </a:t>
            </a:r>
            <a:r>
              <a:rPr lang="tr-TR" sz="1700" dirty="0" err="1"/>
              <a:t>Iversen</a:t>
            </a:r>
            <a:r>
              <a:rPr lang="tr-TR" sz="1700" dirty="0"/>
              <a:t>, 1975; </a:t>
            </a:r>
            <a:r>
              <a:rPr lang="tr-TR" sz="1700" dirty="0" err="1"/>
              <a:t>Moore</a:t>
            </a:r>
            <a:r>
              <a:rPr lang="tr-TR" sz="1700" dirty="0"/>
              <a:t> vd., 1991). Bu yöntemde iyi bir çözücü olan  % 10 hidroklorik asit (HCL), % 10 Sodyum hidroksit  (NAOH), kil oranı yüksek </a:t>
            </a:r>
            <a:r>
              <a:rPr lang="tr-TR" sz="1700" dirty="0" err="1"/>
              <a:t>sediman</a:t>
            </a:r>
            <a:r>
              <a:rPr lang="tr-TR" sz="1700" dirty="0"/>
              <a:t> örnekleri için % 5 </a:t>
            </a:r>
            <a:r>
              <a:rPr lang="tr-TR" sz="1700" dirty="0" err="1"/>
              <a:t>Sodium</a:t>
            </a:r>
            <a:r>
              <a:rPr lang="tr-TR" sz="1700" dirty="0"/>
              <a:t> </a:t>
            </a:r>
            <a:r>
              <a:rPr lang="tr-TR" sz="1700" dirty="0" err="1"/>
              <a:t>pyrophosphate</a:t>
            </a:r>
            <a:r>
              <a:rPr lang="tr-TR" sz="1700" dirty="0"/>
              <a:t> (Na4P2O7), </a:t>
            </a:r>
            <a:r>
              <a:rPr lang="tr-TR" sz="1700" dirty="0" err="1"/>
              <a:t>minerolojik</a:t>
            </a:r>
            <a:r>
              <a:rPr lang="tr-TR" sz="1700" dirty="0"/>
              <a:t> bakımından zengin örneklere % 60 </a:t>
            </a:r>
            <a:r>
              <a:rPr lang="tr-TR" sz="1700" dirty="0" err="1"/>
              <a:t>hidroflorik</a:t>
            </a:r>
            <a:r>
              <a:rPr lang="tr-TR" sz="1700" dirty="0"/>
              <a:t> asit (HF) uygulanmıştır. Polen yoğunluğunu hesaplayabilmek için 1 adet </a:t>
            </a:r>
            <a:r>
              <a:rPr lang="tr-TR" sz="1700" dirty="0" err="1"/>
              <a:t>ekzotik</a:t>
            </a:r>
            <a:r>
              <a:rPr lang="tr-TR" sz="1700" dirty="0"/>
              <a:t> </a:t>
            </a:r>
            <a:r>
              <a:rPr lang="tr-TR" sz="1700" dirty="0" err="1"/>
              <a:t>Lycopodium</a:t>
            </a:r>
            <a:r>
              <a:rPr lang="tr-TR" sz="1700" dirty="0"/>
              <a:t> spor tablet eklenir (</a:t>
            </a:r>
            <a:r>
              <a:rPr lang="tr-TR" sz="1700" dirty="0" err="1"/>
              <a:t>Stockmarr</a:t>
            </a:r>
            <a:r>
              <a:rPr lang="tr-TR" sz="1700" dirty="0"/>
              <a:t> 1971). Son aşama  </a:t>
            </a:r>
            <a:r>
              <a:rPr lang="tr-TR" sz="1700" dirty="0" err="1"/>
              <a:t>asetoliz</a:t>
            </a:r>
            <a:r>
              <a:rPr lang="tr-TR" sz="1700" dirty="0"/>
              <a:t> işlemi uygulanır ve fosil polen </a:t>
            </a:r>
            <a:r>
              <a:rPr lang="tr-TR" sz="1700" dirty="0" err="1"/>
              <a:t>prepatları</a:t>
            </a:r>
            <a:r>
              <a:rPr lang="tr-TR" sz="1700" dirty="0"/>
              <a:t> yapılmaktadır.</a:t>
            </a:r>
          </a:p>
        </p:txBody>
      </p:sp>
      <p:pic>
        <p:nvPicPr>
          <p:cNvPr id="7" name="Resim 6" descr="D:\Makale ve Bilimsel Çalışmalar 2011-Mart\Devam Edenler\I- Polen Analizi Metod\Kaynakça\Başlıksız-325789 kopy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4720" y="77835"/>
            <a:ext cx="5749058" cy="3981450"/>
          </a:xfrm>
          <a:prstGeom prst="rect">
            <a:avLst/>
          </a:prstGeom>
          <a:noFill/>
          <a:ln>
            <a:noFill/>
          </a:ln>
        </p:spPr>
      </p:pic>
    </p:spTree>
    <p:extLst>
      <p:ext uri="{BB962C8B-B14F-4D97-AF65-F5344CB8AC3E}">
        <p14:creationId xmlns:p14="http://schemas.microsoft.com/office/powerpoint/2010/main" xmlns="" val="14763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82625"/>
            <a:ext cx="8972550" cy="5413375"/>
          </a:xfrm>
        </p:spPr>
        <p:txBody>
          <a:bodyPr>
            <a:normAutofit/>
          </a:bodyPr>
          <a:lstStyle/>
          <a:p>
            <a:pPr marL="0" indent="0" algn="just">
              <a:lnSpc>
                <a:spcPct val="150000"/>
              </a:lnSpc>
              <a:spcBef>
                <a:spcPts val="0"/>
              </a:spcBef>
              <a:buNone/>
            </a:pPr>
            <a:r>
              <a:rPr lang="tr-TR" sz="1700" dirty="0"/>
              <a:t>	Her seviyede  en az 350 kara poleni sayılır ve </a:t>
            </a:r>
            <a:r>
              <a:rPr lang="tr-TR" sz="1700" dirty="0" err="1"/>
              <a:t>Tilia</a:t>
            </a:r>
            <a:r>
              <a:rPr lang="tr-TR" sz="1700" dirty="0"/>
              <a:t>  vb. programlarda sayılan polen verilerinin yüzdesi bulunup polen diyagramı oluşturulur. Elde edilen polen diyagramı, polen analiz sürecinin son aşamasıdır. Polen analizleri temel olarak </a:t>
            </a:r>
            <a:r>
              <a:rPr lang="tr-TR" sz="1700" dirty="0" err="1"/>
              <a:t>Kuvaterner</a:t>
            </a:r>
            <a:r>
              <a:rPr lang="tr-TR" sz="1700" dirty="0"/>
              <a:t> dönemi ortam koşullarının yeniden yapılandırılmasına yönelik çalışmalarda kullanılmaktadır. Bu kayıtlar ile ana başlıklar halinde </a:t>
            </a:r>
            <a:r>
              <a:rPr lang="tr-TR" sz="1700" dirty="0" err="1"/>
              <a:t>paleovejetasyon</a:t>
            </a:r>
            <a:r>
              <a:rPr lang="tr-TR" sz="1700" dirty="0"/>
              <a:t> değişimleri, </a:t>
            </a:r>
            <a:r>
              <a:rPr lang="tr-TR" sz="1700" dirty="0" err="1"/>
              <a:t>paleoarazi</a:t>
            </a:r>
            <a:r>
              <a:rPr lang="tr-TR" sz="1700" dirty="0"/>
              <a:t> kullanımı ve </a:t>
            </a:r>
            <a:r>
              <a:rPr lang="tr-TR" sz="1700" dirty="0" err="1"/>
              <a:t>paleoiklim</a:t>
            </a:r>
            <a:r>
              <a:rPr lang="tr-TR" sz="1700" dirty="0"/>
              <a:t> değişimlerine dair bilgiler üretilmektedir.</a:t>
            </a:r>
            <a:endParaRPr lang="tr-TR" dirty="0"/>
          </a:p>
        </p:txBody>
      </p:sp>
    </p:spTree>
    <p:extLst>
      <p:ext uri="{BB962C8B-B14F-4D97-AF65-F5344CB8AC3E}">
        <p14:creationId xmlns:p14="http://schemas.microsoft.com/office/powerpoint/2010/main" xmlns="" val="265455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606425"/>
          </a:xfrm>
        </p:spPr>
        <p:txBody>
          <a:bodyPr>
            <a:normAutofit/>
          </a:bodyPr>
          <a:lstStyle/>
          <a:p>
            <a:r>
              <a:rPr lang="tr-TR" sz="2400" b="1" dirty="0">
                <a:solidFill>
                  <a:srgbClr val="FF0000"/>
                </a:solidFill>
                <a:latin typeface="+mn-lt"/>
              </a:rPr>
              <a:t>Polen analizlerinin tarihsel gelişimi</a:t>
            </a:r>
          </a:p>
        </p:txBody>
      </p:sp>
      <p:sp>
        <p:nvSpPr>
          <p:cNvPr id="3" name="İçerik Yer Tutucusu 2"/>
          <p:cNvSpPr>
            <a:spLocks noGrp="1"/>
          </p:cNvSpPr>
          <p:nvPr>
            <p:ph idx="1"/>
          </p:nvPr>
        </p:nvSpPr>
        <p:spPr>
          <a:xfrm>
            <a:off x="157163" y="971551"/>
            <a:ext cx="8829675" cy="5357813"/>
          </a:xfrm>
        </p:spPr>
        <p:txBody>
          <a:bodyPr>
            <a:normAutofit fontScale="77500" lnSpcReduction="20000"/>
          </a:bodyPr>
          <a:lstStyle/>
          <a:p>
            <a:pPr marL="0" indent="0" algn="just">
              <a:lnSpc>
                <a:spcPct val="170000"/>
              </a:lnSpc>
              <a:spcBef>
                <a:spcPts val="0"/>
              </a:spcBef>
              <a:buNone/>
            </a:pPr>
            <a:r>
              <a:rPr lang="tr-TR" dirty="0"/>
              <a:t>	</a:t>
            </a:r>
            <a:r>
              <a:rPr lang="tr-TR" sz="2200" dirty="0"/>
              <a:t>Dünyada fosil polen analizlerinin tarihi günümüzde kullanılan yöntemin ilksel hali ile 1916 yılında </a:t>
            </a:r>
            <a:r>
              <a:rPr lang="tr-TR" sz="2200" dirty="0" err="1"/>
              <a:t>von</a:t>
            </a:r>
            <a:r>
              <a:rPr lang="tr-TR" sz="2200" dirty="0"/>
              <a:t> Post tarafından yapılan ilk polen diyagramı ile başlamıştır. Ancak polen analizlerinin tarihi M.Ö. 2000 yılına kadar gitmektedir (</a:t>
            </a:r>
            <a:r>
              <a:rPr lang="tr-TR" sz="2200" dirty="0" err="1"/>
              <a:t>Klerk</a:t>
            </a:r>
            <a:r>
              <a:rPr lang="tr-TR" sz="2200" dirty="0"/>
              <a:t>, 2017). Bu dönemde polen analizleri toz benzeri bir madde olarak bilinmekteydi ve bu toz benzeri maddenin bitkilerin üremesini kolaylaştırdığı bilinmekteydi (</a:t>
            </a:r>
            <a:r>
              <a:rPr lang="tr-TR" sz="2200" dirty="0" err="1"/>
              <a:t>Klerk</a:t>
            </a:r>
            <a:r>
              <a:rPr lang="tr-TR" sz="2200" dirty="0"/>
              <a:t>, 2017). Gerçek anlamda polenlerin incelenmesi mikroskopların </a:t>
            </a:r>
            <a:r>
              <a:rPr lang="tr-TR" sz="2200" dirty="0" err="1"/>
              <a:t>icad</a:t>
            </a:r>
            <a:r>
              <a:rPr lang="tr-TR" sz="2200" dirty="0"/>
              <a:t> edilmesi ile birlikte polenler 17. yüzyıla gerçek anlamda incelenmeye başlanılmıştır (</a:t>
            </a:r>
            <a:r>
              <a:rPr lang="tr-TR" sz="2200" dirty="0" err="1"/>
              <a:t>Klerk</a:t>
            </a:r>
            <a:r>
              <a:rPr lang="tr-TR" sz="2200" dirty="0"/>
              <a:t>, 2017). 17. yüzyılda ilk polen çalışmaları polen morfolojisi ve polenin üremedeki rolünü anlamaya yönelikti. Polene dair çalışmalar 17. yüzyıldan sonra giderek artmış ve polene dair bilgi birikim artmıştır. Polene dair bilgi birikim artıkça polenlerin birbirinden farklı olduğu ve her bir bitki türünün kendine özgü bir poleni olduğu anlaşılmıştır. Polene dair bilgiler arttıkça polenler geçmiş dönemin vejetasyonu anlamak için kullanılmaya başlanmıştır (</a:t>
            </a:r>
            <a:r>
              <a:rPr lang="tr-TR" sz="2200" dirty="0" err="1"/>
              <a:t>Klerk</a:t>
            </a:r>
            <a:r>
              <a:rPr lang="tr-TR" sz="2200" dirty="0"/>
              <a:t>, 2017). 1916 yılında ilk fosil polen diyagramının oluşturulmasından sonra polen analizleri farklı bir boyuta kavuşmuştur. 1930’a kadar polen analizleri yeni Zelanda ve Amerika kıtası gibi dünyanın birçok bölgesine ulaşmıştır (</a:t>
            </a:r>
            <a:r>
              <a:rPr lang="tr-TR" sz="2200" dirty="0" err="1"/>
              <a:t>Birks</a:t>
            </a:r>
            <a:r>
              <a:rPr lang="tr-TR" sz="2200" dirty="0"/>
              <a:t> ve </a:t>
            </a:r>
            <a:r>
              <a:rPr lang="tr-TR" sz="2200" dirty="0" err="1"/>
              <a:t>Berglund</a:t>
            </a:r>
            <a:r>
              <a:rPr lang="tr-TR" sz="2200" dirty="0"/>
              <a:t>, 2017). Sonrasında polen analizleri yöntemsel olarak geliştirilmiş ve günümüze kadar birçok gelişme kaydetmiştir. </a:t>
            </a:r>
          </a:p>
          <a:p>
            <a:endParaRPr lang="tr-TR" dirty="0"/>
          </a:p>
        </p:txBody>
      </p:sp>
    </p:spTree>
    <p:extLst>
      <p:ext uri="{BB962C8B-B14F-4D97-AF65-F5344CB8AC3E}">
        <p14:creationId xmlns:p14="http://schemas.microsoft.com/office/powerpoint/2010/main" xmlns="" val="326809946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1303</Words>
  <Application>Microsoft Office PowerPoint</Application>
  <PresentationFormat>Ekran Gösterisi (4:3)</PresentationFormat>
  <Paragraphs>70</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Ofis Teması</vt:lpstr>
      <vt:lpstr>Biyolojik kayıtlar: polen analizi</vt:lpstr>
      <vt:lpstr>Slayt 2</vt:lpstr>
      <vt:lpstr>     Polen Nedir, Polenin  Yayılımı-Taşınımı ve Birikimi </vt:lpstr>
      <vt:lpstr>Slayt 4</vt:lpstr>
      <vt:lpstr>Slayt 5</vt:lpstr>
      <vt:lpstr>Slayt 6</vt:lpstr>
      <vt:lpstr>Slayt 7</vt:lpstr>
      <vt:lpstr>Slayt 8</vt:lpstr>
      <vt:lpstr>Polen analizlerinin tarihsel gelişimi</vt:lpstr>
      <vt:lpstr>Slayt 10</vt:lpstr>
      <vt:lpstr>Slayt 11</vt:lpstr>
      <vt:lpstr>Türkiye’deki Fosil Polen Araştırmaları</vt:lpstr>
      <vt:lpstr>NEDEN  ANADOLU ? </vt:lpstr>
      <vt:lpstr>Kaynakça</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Biyolojik kayıtlar: polen analizi</dc:title>
  <dc:creator>Kullanıcı</dc:creator>
  <cp:lastModifiedBy>-</cp:lastModifiedBy>
  <cp:revision>4</cp:revision>
  <dcterms:created xsi:type="dcterms:W3CDTF">2020-01-30T20:06:00Z</dcterms:created>
  <dcterms:modified xsi:type="dcterms:W3CDTF">2020-02-03T14:07:03Z</dcterms:modified>
</cp:coreProperties>
</file>