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837BBF-11A8-4092-BCBA-8DDA49F2CD8D}" type="datetimeFigureOut">
              <a:rPr lang="tr-TR" smtClean="0"/>
              <a:pPr/>
              <a:t>16.3.2019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D8B985-D504-418A-850F-9286D7F522E3}" type="slidenum">
              <a:rPr lang="tr-TR" smtClean="0"/>
              <a:pPr/>
              <a:t>‹#›</a:t>
            </a:fld>
            <a:endParaRPr lang="tr-TR"/>
          </a:p>
        </p:txBody>
      </p:sp>
    </p:spTree>
    <p:extLst>
      <p:ext uri="{BB962C8B-B14F-4D97-AF65-F5344CB8AC3E}">
        <p14:creationId xmlns:p14="http://schemas.microsoft.com/office/powerpoint/2010/main" val="3656550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BFD8B985-D504-418A-850F-9286D7F522E3}" type="slidenum">
              <a:rPr lang="tr-TR" smtClean="0"/>
              <a:pPr/>
              <a:t>7</a:t>
            </a:fld>
            <a:endParaRPr lang="tr-TR"/>
          </a:p>
        </p:txBody>
      </p:sp>
    </p:spTree>
    <p:extLst>
      <p:ext uri="{BB962C8B-B14F-4D97-AF65-F5344CB8AC3E}">
        <p14:creationId xmlns:p14="http://schemas.microsoft.com/office/powerpoint/2010/main" val="2456918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4168354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2825470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54258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417151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314698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D636882-9C9E-4685-A0C1-2BE026DFD78C}"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150696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D636882-9C9E-4685-A0C1-2BE026DFD78C}"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1115080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D636882-9C9E-4685-A0C1-2BE026DFD78C}"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1910954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636882-9C9E-4685-A0C1-2BE026DFD78C}"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267235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2829715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D636882-9C9E-4685-A0C1-2BE026DFD78C}"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3730381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ECA72902-8376-4A92-AC82-EA9DA6A6A65E}"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785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k: Sağ 1">
            <a:extLst>
              <a:ext uri="{FF2B5EF4-FFF2-40B4-BE49-F238E27FC236}">
                <a16:creationId xmlns:a16="http://schemas.microsoft.com/office/drawing/2014/main" xmlns="" id="{A497A146-2CA2-43FA-A7FF-628A5E070780}"/>
              </a:ext>
            </a:extLst>
          </p:cNvPr>
          <p:cNvSpPr/>
          <p:nvPr/>
        </p:nvSpPr>
        <p:spPr>
          <a:xfrm>
            <a:off x="3749842" y="3170321"/>
            <a:ext cx="3513221" cy="14437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Turizm Olgusunun Tarihsel Arka Planı</a:t>
            </a:r>
          </a:p>
        </p:txBody>
      </p:sp>
      <p:sp>
        <p:nvSpPr>
          <p:cNvPr id="3" name="Dikdörtgen 2">
            <a:extLst>
              <a:ext uri="{FF2B5EF4-FFF2-40B4-BE49-F238E27FC236}">
                <a16:creationId xmlns:a16="http://schemas.microsoft.com/office/drawing/2014/main" xmlns="" id="{1DE6D0CF-1004-4E11-83E8-0162B44AD2A3}"/>
              </a:ext>
            </a:extLst>
          </p:cNvPr>
          <p:cNvSpPr/>
          <p:nvPr/>
        </p:nvSpPr>
        <p:spPr>
          <a:xfrm>
            <a:off x="581192" y="3549316"/>
            <a:ext cx="2731169"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Turizm Sosyolojisi</a:t>
            </a:r>
          </a:p>
        </p:txBody>
      </p:sp>
      <p:sp>
        <p:nvSpPr>
          <p:cNvPr id="6" name="Dikdörtgen 5">
            <a:extLst>
              <a:ext uri="{FF2B5EF4-FFF2-40B4-BE49-F238E27FC236}">
                <a16:creationId xmlns:a16="http://schemas.microsoft.com/office/drawing/2014/main" xmlns="" id="{8E84B5E2-F17E-4733-92F8-F6E6FD460ABC}"/>
              </a:ext>
            </a:extLst>
          </p:cNvPr>
          <p:cNvSpPr/>
          <p:nvPr/>
        </p:nvSpPr>
        <p:spPr>
          <a:xfrm>
            <a:off x="7544135" y="2514600"/>
            <a:ext cx="4066673" cy="36412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dirty="0"/>
              <a:t>• GİRİŞ</a:t>
            </a:r>
          </a:p>
          <a:p>
            <a:r>
              <a:rPr lang="tr-TR" sz="2400" dirty="0"/>
              <a:t> • TARİHTE TURİZM FAALİYETİNE İLİŞKİN İLK ÖRNEKLER </a:t>
            </a:r>
          </a:p>
          <a:p>
            <a:r>
              <a:rPr lang="tr-TR" sz="2400" dirty="0"/>
              <a:t>• ORTA ÇAĞDA TURİZM </a:t>
            </a:r>
          </a:p>
          <a:p>
            <a:r>
              <a:rPr lang="tr-TR" sz="2400" dirty="0"/>
              <a:t>• AYDINLANMA VE RÖNESANS </a:t>
            </a:r>
          </a:p>
          <a:p>
            <a:r>
              <a:rPr lang="tr-TR" sz="2400" dirty="0"/>
              <a:t>• OSMANLI ETKİSİ</a:t>
            </a:r>
          </a:p>
          <a:p>
            <a:r>
              <a:rPr lang="tr-TR" sz="2400" dirty="0"/>
              <a:t> • SANAYİ DEVRİMİ </a:t>
            </a:r>
          </a:p>
        </p:txBody>
      </p:sp>
    </p:spTree>
    <p:extLst>
      <p:ext uri="{BB962C8B-B14F-4D97-AF65-F5344CB8AC3E}">
        <p14:creationId xmlns:p14="http://schemas.microsoft.com/office/powerpoint/2010/main" val="306631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C960E32-7458-499F-AB94-6A6FCAFDFCC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065D0F7B-DDCC-4B6C-AA12-36D953DFA5E2}"/>
              </a:ext>
            </a:extLst>
          </p:cNvPr>
          <p:cNvSpPr>
            <a:spLocks noGrp="1"/>
          </p:cNvSpPr>
          <p:nvPr>
            <p:ph idx="1"/>
          </p:nvPr>
        </p:nvSpPr>
        <p:spPr>
          <a:xfrm>
            <a:off x="581192" y="2180496"/>
            <a:ext cx="11029615" cy="4400778"/>
          </a:xfrm>
        </p:spPr>
        <p:txBody>
          <a:bodyPr>
            <a:normAutofit/>
          </a:bodyPr>
          <a:lstStyle/>
          <a:p>
            <a:r>
              <a:rPr lang="tr-TR" sz="2800" dirty="0"/>
              <a:t>Orta Çağ’da gezi ve seyahat faaliyetlerinde belirgin bir azalma görülür. Bunun başlıca nedeni, Orta Çağ ile birlikte, Hristiyanlığın etkisi ile gündelik yaşamın giderek dinin baskısı altına girmesi ve dolayısıyla yaşamdan zevk alma eğiliminin yerini, dinsellikle çerçevelenmiş bir yaşantının almasıdır. Bunun yan› sıra, güçlü Roma </a:t>
            </a:r>
            <a:r>
              <a:rPr lang="tr-TR" sz="2800" dirty="0" err="1"/>
              <a:t>ımparatorluğunun</a:t>
            </a:r>
            <a:r>
              <a:rPr lang="tr-TR" sz="2800" dirty="0"/>
              <a:t> yıkılması ile birlikte, seyahat için gerekli olan yol güvenliğinin ortadan kalkmasıdır.</a:t>
            </a:r>
          </a:p>
        </p:txBody>
      </p:sp>
    </p:spTree>
    <p:extLst>
      <p:ext uri="{BB962C8B-B14F-4D97-AF65-F5344CB8AC3E}">
        <p14:creationId xmlns:p14="http://schemas.microsoft.com/office/powerpoint/2010/main" val="1068471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23B3EA0-5D41-411B-8037-6F41714F684B}"/>
              </a:ext>
            </a:extLst>
          </p:cNvPr>
          <p:cNvSpPr>
            <a:spLocks noGrp="1"/>
          </p:cNvSpPr>
          <p:nvPr>
            <p:ph type="title"/>
          </p:nvPr>
        </p:nvSpPr>
        <p:spPr/>
        <p:txBody>
          <a:bodyPr>
            <a:normAutofit/>
          </a:bodyPr>
          <a:lstStyle/>
          <a:p>
            <a:r>
              <a:rPr lang="pt-BR" sz="4000" dirty="0"/>
              <a:t>ORTA ÇA</a:t>
            </a:r>
            <a:r>
              <a:rPr lang="tr-TR" sz="4000" dirty="0"/>
              <a:t>ğ</a:t>
            </a:r>
            <a:r>
              <a:rPr lang="pt-BR" sz="4000" dirty="0"/>
              <a:t>DA TUR</a:t>
            </a:r>
            <a:r>
              <a:rPr lang="tr-TR" sz="4000" dirty="0"/>
              <a:t>ı</a:t>
            </a:r>
            <a:r>
              <a:rPr lang="pt-BR" sz="4000" dirty="0"/>
              <a:t>ZM</a:t>
            </a:r>
            <a:endParaRPr lang="tr-TR" sz="4000" dirty="0"/>
          </a:p>
        </p:txBody>
      </p:sp>
      <p:sp>
        <p:nvSpPr>
          <p:cNvPr id="3" name="İçerik Yer Tutucusu 2">
            <a:extLst>
              <a:ext uri="{FF2B5EF4-FFF2-40B4-BE49-F238E27FC236}">
                <a16:creationId xmlns:a16="http://schemas.microsoft.com/office/drawing/2014/main" xmlns="" id="{BCEFCA97-2418-42BA-879C-9F91E99D1188}"/>
              </a:ext>
            </a:extLst>
          </p:cNvPr>
          <p:cNvSpPr>
            <a:spLocks noGrp="1"/>
          </p:cNvSpPr>
          <p:nvPr>
            <p:ph idx="1"/>
          </p:nvPr>
        </p:nvSpPr>
        <p:spPr>
          <a:xfrm>
            <a:off x="581192" y="2180496"/>
            <a:ext cx="11029615" cy="4412809"/>
          </a:xfrm>
        </p:spPr>
        <p:txBody>
          <a:bodyPr>
            <a:normAutofit/>
          </a:bodyPr>
          <a:lstStyle/>
          <a:p>
            <a:r>
              <a:rPr lang="tr-TR" sz="2800" dirty="0"/>
              <a:t>Orta Çağın ikinci yarısında dinsel temelli seyahatlerde bir artış görülmüştür. Hristiyanlığın ve Müslümanlığın kutsal saydığı yerlere olan dinsel ziyaretlerde artış ortaya çıkmıştır.</a:t>
            </a:r>
          </a:p>
        </p:txBody>
      </p:sp>
    </p:spTree>
    <p:extLst>
      <p:ext uri="{BB962C8B-B14F-4D97-AF65-F5344CB8AC3E}">
        <p14:creationId xmlns:p14="http://schemas.microsoft.com/office/powerpoint/2010/main" val="1572571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D33B90E-3BFF-457A-B7CA-1E3459261CB0}"/>
              </a:ext>
            </a:extLst>
          </p:cNvPr>
          <p:cNvSpPr>
            <a:spLocks noGrp="1"/>
          </p:cNvSpPr>
          <p:nvPr>
            <p:ph type="title"/>
          </p:nvPr>
        </p:nvSpPr>
        <p:spPr/>
        <p:txBody>
          <a:bodyPr>
            <a:normAutofit/>
          </a:bodyPr>
          <a:lstStyle/>
          <a:p>
            <a:r>
              <a:rPr lang="tr-TR" sz="4000" dirty="0"/>
              <a:t>AYDINLANMA VE RÖNESANS</a:t>
            </a:r>
          </a:p>
        </p:txBody>
      </p:sp>
      <p:sp>
        <p:nvSpPr>
          <p:cNvPr id="3" name="İçerik Yer Tutucusu 2">
            <a:extLst>
              <a:ext uri="{FF2B5EF4-FFF2-40B4-BE49-F238E27FC236}">
                <a16:creationId xmlns:a16="http://schemas.microsoft.com/office/drawing/2014/main" xmlns="" id="{F16EBF8D-9726-46F9-94A1-FE5ACCBA77DF}"/>
              </a:ext>
            </a:extLst>
          </p:cNvPr>
          <p:cNvSpPr>
            <a:spLocks noGrp="1"/>
          </p:cNvSpPr>
          <p:nvPr>
            <p:ph idx="1"/>
          </p:nvPr>
        </p:nvSpPr>
        <p:spPr>
          <a:xfrm>
            <a:off x="581192" y="2180496"/>
            <a:ext cx="11029615" cy="4280462"/>
          </a:xfrm>
        </p:spPr>
        <p:txBody>
          <a:bodyPr>
            <a:normAutofit/>
          </a:bodyPr>
          <a:lstStyle/>
          <a:p>
            <a:r>
              <a:rPr lang="tr-TR" sz="2400" dirty="0"/>
              <a:t>Kant’a göre Aydınlanma, insanlığın kendi iradesiyle, içinde bulunduğu ergin olmama durumundan çıkması ya da kurtulmasıdır. Bu tanımlamayı şu şekilde açmak mümkündür: Aydınlanma ile birlikte, Orta Çağda geçerli olan tanrı ve kutsallıkla temellendirilmiş varlık ve bilgi anlayışının yerini insan aklı, iradesi, yetenek ve kapasiteleri ile temellendirilmiş bir varlık ve bilgi anlayışı almıştır. </a:t>
            </a:r>
          </a:p>
          <a:p>
            <a:r>
              <a:rPr lang="tr-TR" sz="2400" dirty="0"/>
              <a:t>Aydınlanma dönemi ile birlikte, başka toplumlara ve kültürlere olan ilginin yanı sıra, doğayı keşfetmeye yönelik olarak da bir ilgi ve eğilim ortaya çıkmıştır. Bu ilgi ve eğilimin sonucunda deniz aşırı ülkelere yolculuklarda artışlar olmuştur.</a:t>
            </a:r>
          </a:p>
        </p:txBody>
      </p:sp>
    </p:spTree>
    <p:extLst>
      <p:ext uri="{BB962C8B-B14F-4D97-AF65-F5344CB8AC3E}">
        <p14:creationId xmlns:p14="http://schemas.microsoft.com/office/powerpoint/2010/main" val="4191707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5953550-75E5-4808-B6DB-8A4F0DBFC28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C7E47874-0BE8-47FB-9CAF-05D669B6D720}"/>
              </a:ext>
            </a:extLst>
          </p:cNvPr>
          <p:cNvSpPr>
            <a:spLocks noGrp="1"/>
          </p:cNvSpPr>
          <p:nvPr>
            <p:ph idx="1"/>
          </p:nvPr>
        </p:nvSpPr>
        <p:spPr>
          <a:xfrm>
            <a:off x="581192" y="2180496"/>
            <a:ext cx="11029615" cy="4448904"/>
          </a:xfrm>
        </p:spPr>
        <p:txBody>
          <a:bodyPr>
            <a:normAutofit/>
          </a:bodyPr>
          <a:lstStyle/>
          <a:p>
            <a:r>
              <a:rPr lang="tr-TR" sz="2800" dirty="0"/>
              <a:t>Özellikle bu dönemde , deniz ulaşımında ve teknolojisinde ortaya çıkan yenilikler, denizaşırı yolculukları kolaylaştırmış ve hızlandırmıştır. Bu dönemde ortaya çıkan deniz yolculuklarını kolaylaştıran ve hızlandıran en önemli teknolojik yenilik, pusulanın icadıdır.</a:t>
            </a:r>
          </a:p>
          <a:p>
            <a:r>
              <a:rPr lang="tr-TR" sz="2800" dirty="0"/>
              <a:t> Amerika’nın keşfi ile birlikte, denizaşırı ülkelere ve kıtalara olan yolculuk eğilimlerinde önemli bir artış gözlenmiştir.</a:t>
            </a:r>
          </a:p>
        </p:txBody>
      </p:sp>
    </p:spTree>
    <p:extLst>
      <p:ext uri="{BB962C8B-B14F-4D97-AF65-F5344CB8AC3E}">
        <p14:creationId xmlns:p14="http://schemas.microsoft.com/office/powerpoint/2010/main" val="3424305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988321C-F649-4E64-A338-5D30804DB422}"/>
              </a:ext>
            </a:extLst>
          </p:cNvPr>
          <p:cNvSpPr>
            <a:spLocks noGrp="1"/>
          </p:cNvSpPr>
          <p:nvPr>
            <p:ph type="title"/>
          </p:nvPr>
        </p:nvSpPr>
        <p:spPr/>
        <p:txBody>
          <a:bodyPr>
            <a:normAutofit/>
          </a:bodyPr>
          <a:lstStyle/>
          <a:p>
            <a:r>
              <a:rPr lang="tr-TR" sz="4000" dirty="0"/>
              <a:t>OSMANLI </a:t>
            </a:r>
            <a:r>
              <a:rPr lang="tr-TR" sz="4000" dirty="0" err="1"/>
              <a:t>ETKiSi</a:t>
            </a:r>
            <a:r>
              <a:rPr lang="tr-TR" sz="4000" dirty="0"/>
              <a:t> </a:t>
            </a:r>
          </a:p>
        </p:txBody>
      </p:sp>
      <p:sp>
        <p:nvSpPr>
          <p:cNvPr id="3" name="İçerik Yer Tutucusu 2">
            <a:extLst>
              <a:ext uri="{FF2B5EF4-FFF2-40B4-BE49-F238E27FC236}">
                <a16:creationId xmlns:a16="http://schemas.microsoft.com/office/drawing/2014/main" xmlns="" id="{ED9A6E66-7BCF-4ACC-A6C6-14C839775EAF}"/>
              </a:ext>
            </a:extLst>
          </p:cNvPr>
          <p:cNvSpPr>
            <a:spLocks noGrp="1"/>
          </p:cNvSpPr>
          <p:nvPr>
            <p:ph idx="1"/>
          </p:nvPr>
        </p:nvSpPr>
        <p:spPr>
          <a:xfrm>
            <a:off x="581192" y="2180496"/>
            <a:ext cx="11029615" cy="4376715"/>
          </a:xfrm>
        </p:spPr>
        <p:txBody>
          <a:bodyPr>
            <a:normAutofit/>
          </a:bodyPr>
          <a:lstStyle/>
          <a:p>
            <a:r>
              <a:rPr lang="tr-TR" sz="2400" dirty="0"/>
              <a:t>Osmanlı imparatorluğu döneminde, tüm Anadolu’da olduğu gibi, Avrupa’dan Asya’ya hatta Afrika’ya kadar geniş bir coğrafyada yollar ve yollar üzerinde hanlar ve kervansaraylar yapılmış, böylelikle Osmanlı toprakları üzerinde yolculuklar kolaylaşmıştır.</a:t>
            </a:r>
          </a:p>
        </p:txBody>
      </p:sp>
    </p:spTree>
    <p:extLst>
      <p:ext uri="{BB962C8B-B14F-4D97-AF65-F5344CB8AC3E}">
        <p14:creationId xmlns:p14="http://schemas.microsoft.com/office/powerpoint/2010/main" val="736920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D4FD1F2-5FFC-42F1-AEC5-817607E1B3E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DB366844-2B27-4775-8B89-85DED8600D1F}"/>
              </a:ext>
            </a:extLst>
          </p:cNvPr>
          <p:cNvSpPr>
            <a:spLocks noGrp="1"/>
          </p:cNvSpPr>
          <p:nvPr>
            <p:ph idx="1"/>
          </p:nvPr>
        </p:nvSpPr>
        <p:spPr>
          <a:xfrm>
            <a:off x="581192" y="2180496"/>
            <a:ext cx="11029615" cy="4328588"/>
          </a:xfrm>
        </p:spPr>
        <p:txBody>
          <a:bodyPr>
            <a:normAutofit/>
          </a:bodyPr>
          <a:lstStyle/>
          <a:p>
            <a:r>
              <a:rPr lang="tr-TR" sz="3200" dirty="0"/>
              <a:t>Osmanlı dönemindeki seyahatler ve seyahat edilen yerlerin tanıtılması açısından Evliya Çelebi’nin Seyahatnamesi önemli bir kaynak oluşturmaktadır.</a:t>
            </a:r>
          </a:p>
        </p:txBody>
      </p:sp>
    </p:spTree>
    <p:extLst>
      <p:ext uri="{BB962C8B-B14F-4D97-AF65-F5344CB8AC3E}">
        <p14:creationId xmlns:p14="http://schemas.microsoft.com/office/powerpoint/2010/main" val="2587736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C2DDB7A-3A1E-49F8-9999-09B382B5320C}"/>
              </a:ext>
            </a:extLst>
          </p:cNvPr>
          <p:cNvSpPr>
            <a:spLocks noGrp="1"/>
          </p:cNvSpPr>
          <p:nvPr>
            <p:ph type="title"/>
          </p:nvPr>
        </p:nvSpPr>
        <p:spPr/>
        <p:txBody>
          <a:bodyPr>
            <a:normAutofit/>
          </a:bodyPr>
          <a:lstStyle/>
          <a:p>
            <a:r>
              <a:rPr lang="tr-TR" sz="3200" dirty="0"/>
              <a:t>Turizm Olgusunun Tarihsel Arka Planı</a:t>
            </a:r>
          </a:p>
        </p:txBody>
      </p:sp>
      <p:sp>
        <p:nvSpPr>
          <p:cNvPr id="3" name="İçerik Yer Tutucusu 2">
            <a:extLst>
              <a:ext uri="{FF2B5EF4-FFF2-40B4-BE49-F238E27FC236}">
                <a16:creationId xmlns:a16="http://schemas.microsoft.com/office/drawing/2014/main" xmlns="" id="{0C67E49C-7F50-4919-A1A8-8B81F7DD4054}"/>
              </a:ext>
            </a:extLst>
          </p:cNvPr>
          <p:cNvSpPr>
            <a:spLocks noGrp="1"/>
          </p:cNvSpPr>
          <p:nvPr>
            <p:ph idx="1"/>
          </p:nvPr>
        </p:nvSpPr>
        <p:spPr>
          <a:xfrm>
            <a:off x="581192" y="2180496"/>
            <a:ext cx="11029615" cy="4424841"/>
          </a:xfrm>
        </p:spPr>
        <p:txBody>
          <a:bodyPr>
            <a:normAutofit/>
          </a:bodyPr>
          <a:lstStyle/>
          <a:p>
            <a:r>
              <a:rPr lang="tr-TR" sz="3200" dirty="0"/>
              <a:t>Turizm kitlesel anlamda sanayi devrimi ile birlikte ortaya çıkmış olmasına rağmen, tarihsel olarak; gezip, görme, eğlenme, dinlenme, sağlık amacıyla seyahate çıkma çok eski tarihlere dayanmaktadır.</a:t>
            </a:r>
          </a:p>
        </p:txBody>
      </p:sp>
    </p:spTree>
    <p:extLst>
      <p:ext uri="{BB962C8B-B14F-4D97-AF65-F5344CB8AC3E}">
        <p14:creationId xmlns:p14="http://schemas.microsoft.com/office/powerpoint/2010/main" val="398807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FD2165E-52CA-421B-B10C-AA40C58AFBC7}"/>
              </a:ext>
            </a:extLst>
          </p:cNvPr>
          <p:cNvSpPr>
            <a:spLocks noGrp="1"/>
          </p:cNvSpPr>
          <p:nvPr>
            <p:ph type="title"/>
          </p:nvPr>
        </p:nvSpPr>
        <p:spPr>
          <a:xfrm>
            <a:off x="581191" y="1167063"/>
            <a:ext cx="11029616" cy="613611"/>
          </a:xfrm>
        </p:spPr>
        <p:txBody>
          <a:bodyPr>
            <a:noAutofit/>
          </a:bodyPr>
          <a:lstStyle/>
          <a:p>
            <a:r>
              <a:rPr lang="tr-TR" sz="3600" dirty="0" err="1"/>
              <a:t>TARiHTE</a:t>
            </a:r>
            <a:r>
              <a:rPr lang="tr-TR" sz="3600" dirty="0"/>
              <a:t> </a:t>
            </a:r>
            <a:r>
              <a:rPr lang="tr-TR" sz="3600" dirty="0" err="1"/>
              <a:t>TURiZM</a:t>
            </a:r>
            <a:r>
              <a:rPr lang="tr-TR" sz="3600" dirty="0"/>
              <a:t> </a:t>
            </a:r>
            <a:r>
              <a:rPr lang="tr-TR" sz="3600" dirty="0" err="1"/>
              <a:t>FAALiYETiNE</a:t>
            </a:r>
            <a:r>
              <a:rPr lang="tr-TR" sz="3600" dirty="0"/>
              <a:t> </a:t>
            </a:r>
            <a:r>
              <a:rPr lang="tr-TR" sz="3600" dirty="0" err="1"/>
              <a:t>iLişKiN</a:t>
            </a:r>
            <a:r>
              <a:rPr lang="tr-TR" sz="3600" dirty="0"/>
              <a:t> </a:t>
            </a:r>
            <a:r>
              <a:rPr lang="tr-TR" sz="3600" dirty="0" err="1"/>
              <a:t>iLK</a:t>
            </a:r>
            <a:r>
              <a:rPr lang="tr-TR" sz="3600" dirty="0"/>
              <a:t> ÖRNEKLER</a:t>
            </a:r>
          </a:p>
        </p:txBody>
      </p:sp>
      <p:sp>
        <p:nvSpPr>
          <p:cNvPr id="3" name="İçerik Yer Tutucusu 2">
            <a:extLst>
              <a:ext uri="{FF2B5EF4-FFF2-40B4-BE49-F238E27FC236}">
                <a16:creationId xmlns:a16="http://schemas.microsoft.com/office/drawing/2014/main" xmlns="" id="{B30FB047-43B9-4D8B-900B-FEAE117E2D72}"/>
              </a:ext>
            </a:extLst>
          </p:cNvPr>
          <p:cNvSpPr>
            <a:spLocks noGrp="1"/>
          </p:cNvSpPr>
          <p:nvPr>
            <p:ph idx="1"/>
          </p:nvPr>
        </p:nvSpPr>
        <p:spPr>
          <a:xfrm>
            <a:off x="581192" y="1961147"/>
            <a:ext cx="11029615" cy="4596063"/>
          </a:xfrm>
        </p:spPr>
        <p:txBody>
          <a:bodyPr/>
          <a:lstStyle/>
          <a:p>
            <a:r>
              <a:rPr lang="tr-TR" sz="2800" dirty="0"/>
              <a:t>Gezip, görme, eğlenme, spor ve sağlık gibi nedenlerle seyahatlere çıkan ilk uygarlık Sümerlerdir. Sümerler, M.Ö. 4000’lerde yazıyı ve tekerleği bulmuşlardır. Bu buluşlar ulaşımı ve iletişimi dolayısıyla seyahati kolaylaştırmıştır</a:t>
            </a:r>
            <a:r>
              <a:rPr lang="tr-TR" dirty="0"/>
              <a:t>. </a:t>
            </a:r>
          </a:p>
        </p:txBody>
      </p:sp>
    </p:spTree>
    <p:extLst>
      <p:ext uri="{BB962C8B-B14F-4D97-AF65-F5344CB8AC3E}">
        <p14:creationId xmlns:p14="http://schemas.microsoft.com/office/powerpoint/2010/main" val="3224689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BE19F32-8D8A-4002-A182-823B9F0D3EE8}"/>
              </a:ext>
            </a:extLst>
          </p:cNvPr>
          <p:cNvSpPr>
            <a:spLocks noGrp="1"/>
          </p:cNvSpPr>
          <p:nvPr>
            <p:ph type="title"/>
          </p:nvPr>
        </p:nvSpPr>
        <p:spPr/>
        <p:txBody>
          <a:bodyPr>
            <a:normAutofit/>
          </a:bodyPr>
          <a:lstStyle/>
          <a:p>
            <a:r>
              <a:rPr lang="tr-TR" sz="4000" dirty="0"/>
              <a:t>Eski Mısır </a:t>
            </a:r>
          </a:p>
        </p:txBody>
      </p:sp>
      <p:sp>
        <p:nvSpPr>
          <p:cNvPr id="3" name="İçerik Yer Tutucusu 2">
            <a:extLst>
              <a:ext uri="{FF2B5EF4-FFF2-40B4-BE49-F238E27FC236}">
                <a16:creationId xmlns:a16="http://schemas.microsoft.com/office/drawing/2014/main" xmlns="" id="{36EEC138-11C1-43D3-A372-354EE52C8912}"/>
              </a:ext>
            </a:extLst>
          </p:cNvPr>
          <p:cNvSpPr>
            <a:spLocks noGrp="1"/>
          </p:cNvSpPr>
          <p:nvPr>
            <p:ph idx="1"/>
          </p:nvPr>
        </p:nvSpPr>
        <p:spPr>
          <a:xfrm>
            <a:off x="581192" y="2180496"/>
            <a:ext cx="11029615" cy="4352651"/>
          </a:xfrm>
        </p:spPr>
        <p:txBody>
          <a:bodyPr>
            <a:normAutofit/>
          </a:bodyPr>
          <a:lstStyle/>
          <a:p>
            <a:r>
              <a:rPr lang="tr-TR" sz="2800" dirty="0"/>
              <a:t>Eski Mısır, kendi döneminde önemli bir ziyaret merkeziydi. Bunun başlıca nedenleri, Mısır toplumunun o dönemde sahip olduğu refah ve zenginlik ile Mısır piramitleriydi.</a:t>
            </a:r>
          </a:p>
        </p:txBody>
      </p:sp>
    </p:spTree>
    <p:extLst>
      <p:ext uri="{BB962C8B-B14F-4D97-AF65-F5344CB8AC3E}">
        <p14:creationId xmlns:p14="http://schemas.microsoft.com/office/powerpoint/2010/main" val="3654692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24CE676-62EF-4AAE-807C-733B3B3AE4F1}"/>
              </a:ext>
            </a:extLst>
          </p:cNvPr>
          <p:cNvSpPr>
            <a:spLocks noGrp="1"/>
          </p:cNvSpPr>
          <p:nvPr>
            <p:ph idx="1"/>
          </p:nvPr>
        </p:nvSpPr>
        <p:spPr>
          <a:xfrm>
            <a:off x="581192" y="2180496"/>
            <a:ext cx="11029615" cy="2186967"/>
          </a:xfrm>
        </p:spPr>
        <p:txBody>
          <a:bodyPr>
            <a:normAutofit/>
          </a:bodyPr>
          <a:lstStyle/>
          <a:p>
            <a:r>
              <a:rPr lang="tr-TR" sz="2800" dirty="0"/>
              <a:t>Antik Yunan’da oynanan Olimpiyat Oyunlar› döneminin en önemli spor etkinliklerinden biri olarak aynı zamanda ilk turizm faaliyetlerinden de biri olarak kabul edilir.</a:t>
            </a:r>
          </a:p>
        </p:txBody>
      </p:sp>
      <p:sp>
        <p:nvSpPr>
          <p:cNvPr id="4" name="Dikdörtgen 3">
            <a:extLst>
              <a:ext uri="{FF2B5EF4-FFF2-40B4-BE49-F238E27FC236}">
                <a16:creationId xmlns:a16="http://schemas.microsoft.com/office/drawing/2014/main" xmlns="" id="{796D5D91-4B30-477C-A391-5B8C76B46288}"/>
              </a:ext>
            </a:extLst>
          </p:cNvPr>
          <p:cNvSpPr/>
          <p:nvPr/>
        </p:nvSpPr>
        <p:spPr>
          <a:xfrm>
            <a:off x="581192" y="4573687"/>
            <a:ext cx="11029615" cy="954107"/>
          </a:xfrm>
          <a:prstGeom prst="rect">
            <a:avLst/>
          </a:prstGeom>
        </p:spPr>
        <p:txBody>
          <a:bodyPr wrap="square">
            <a:spAutoFit/>
          </a:bodyPr>
          <a:lstStyle/>
          <a:p>
            <a:pPr marL="457200" indent="-457200">
              <a:buFont typeface="Wingdings" panose="05000000000000000000" pitchFamily="2" charset="2"/>
              <a:buChar char="§"/>
            </a:pPr>
            <a:r>
              <a:rPr lang="tr-TR" sz="2800" dirty="0"/>
              <a:t>Tarihin babası olarak bilinen Herodot aynı zamanda ilk turizm yazarlarından biri olarak kabul edilebilir.</a:t>
            </a:r>
          </a:p>
        </p:txBody>
      </p:sp>
    </p:spTree>
    <p:extLst>
      <p:ext uri="{BB962C8B-B14F-4D97-AF65-F5344CB8AC3E}">
        <p14:creationId xmlns:p14="http://schemas.microsoft.com/office/powerpoint/2010/main" val="77601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04E7938-656B-4248-87D1-5518076AE03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9CFBBA65-ADC4-4F6A-99E2-4632236C0753}"/>
              </a:ext>
            </a:extLst>
          </p:cNvPr>
          <p:cNvSpPr>
            <a:spLocks noGrp="1"/>
          </p:cNvSpPr>
          <p:nvPr>
            <p:ph idx="1"/>
          </p:nvPr>
        </p:nvSpPr>
        <p:spPr>
          <a:xfrm>
            <a:off x="581192" y="2180496"/>
            <a:ext cx="11029615" cy="4412809"/>
          </a:xfrm>
        </p:spPr>
        <p:txBody>
          <a:bodyPr>
            <a:normAutofit/>
          </a:bodyPr>
          <a:lstStyle/>
          <a:p>
            <a:r>
              <a:rPr lang="tr-TR" sz="2800" dirty="0"/>
              <a:t>Antik Roma döneminde, tüm Anadolu’yu kapsayan bir yol ağı kurulmuş ve bu yol ağı üzerinde hanlar, hamamlar ve yolcuların gereksinimlerini karşılayacak konaklama tesisleri inşa edilmiştir.</a:t>
            </a:r>
          </a:p>
        </p:txBody>
      </p:sp>
    </p:spTree>
    <p:extLst>
      <p:ext uri="{BB962C8B-B14F-4D97-AF65-F5344CB8AC3E}">
        <p14:creationId xmlns:p14="http://schemas.microsoft.com/office/powerpoint/2010/main" val="3015636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0A8A93E-4FC7-4D57-AA8C-58A2CDCBFED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875DC93C-FFA7-4ABF-8937-BA878BD82C96}"/>
              </a:ext>
            </a:extLst>
          </p:cNvPr>
          <p:cNvSpPr>
            <a:spLocks noGrp="1"/>
          </p:cNvSpPr>
          <p:nvPr>
            <p:ph idx="1"/>
          </p:nvPr>
        </p:nvSpPr>
        <p:spPr>
          <a:xfrm>
            <a:off x="581192" y="2165683"/>
            <a:ext cx="10584446" cy="4319337"/>
          </a:xfrm>
        </p:spPr>
        <p:txBody>
          <a:bodyPr>
            <a:normAutofit/>
          </a:bodyPr>
          <a:lstStyle/>
          <a:p>
            <a:r>
              <a:rPr lang="tr-TR" sz="2800" dirty="0"/>
              <a:t>Anadolu sahip olduğu zengin uygarlıklardan dolayı, ilk turizm faaliyetlerinin de yer aldığı coğrafyadır.</a:t>
            </a:r>
          </a:p>
          <a:p>
            <a:r>
              <a:rPr lang="tr-TR" sz="2800" dirty="0"/>
              <a:t> Antik Çağda Anadolu’nun sahip olduğu turizm potansiyeli ile bugün sahip olduğu turizm potansiyelini karşılaştırınız.</a:t>
            </a:r>
          </a:p>
        </p:txBody>
      </p:sp>
    </p:spTree>
    <p:extLst>
      <p:ext uri="{BB962C8B-B14F-4D97-AF65-F5344CB8AC3E}">
        <p14:creationId xmlns:p14="http://schemas.microsoft.com/office/powerpoint/2010/main" val="881096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0F5B1A9-61E3-4BAB-9C76-D03D42CDE9F3}"/>
              </a:ext>
            </a:extLst>
          </p:cNvPr>
          <p:cNvSpPr>
            <a:spLocks noGrp="1"/>
          </p:cNvSpPr>
          <p:nvPr>
            <p:ph type="title"/>
          </p:nvPr>
        </p:nvSpPr>
        <p:spPr>
          <a:xfrm>
            <a:off x="581191" y="846535"/>
            <a:ext cx="11029616" cy="934139"/>
          </a:xfrm>
        </p:spPr>
        <p:txBody>
          <a:bodyPr>
            <a:noAutofit/>
          </a:bodyPr>
          <a:lstStyle/>
          <a:p>
            <a:r>
              <a:rPr lang="tr-TR" sz="3200" dirty="0"/>
              <a:t>Antik Roma ve Helenistik Dönemde Anadolu’da Turizm </a:t>
            </a:r>
          </a:p>
        </p:txBody>
      </p:sp>
      <p:sp>
        <p:nvSpPr>
          <p:cNvPr id="3" name="İçerik Yer Tutucusu 2">
            <a:extLst>
              <a:ext uri="{FF2B5EF4-FFF2-40B4-BE49-F238E27FC236}">
                <a16:creationId xmlns:a16="http://schemas.microsoft.com/office/drawing/2014/main" xmlns="" id="{E461E7B9-DBA9-4396-AED0-3CEBED0DF512}"/>
              </a:ext>
            </a:extLst>
          </p:cNvPr>
          <p:cNvSpPr>
            <a:spLocks noGrp="1"/>
          </p:cNvSpPr>
          <p:nvPr>
            <p:ph idx="1"/>
          </p:nvPr>
        </p:nvSpPr>
        <p:spPr>
          <a:xfrm>
            <a:off x="581193" y="2180496"/>
            <a:ext cx="6168524" cy="4160146"/>
          </a:xfrm>
        </p:spPr>
        <p:txBody>
          <a:bodyPr>
            <a:normAutofit/>
          </a:bodyPr>
          <a:lstStyle/>
          <a:p>
            <a:r>
              <a:rPr lang="tr-TR" sz="2800" dirty="0"/>
              <a:t>Efes, Didim, Bergama, Milet gibi şehirler bugün olduğu gibi, Antik Çağda da önemli turizm destinasyonlar› arasında yer alıyordu. Antik Çağ’da Efes, gerçekleştirdiği çeşitli etkinliklerle, yılda 700.000 ziyaretçi çekiyordu.</a:t>
            </a:r>
          </a:p>
        </p:txBody>
      </p:sp>
    </p:spTree>
    <p:extLst>
      <p:ext uri="{BB962C8B-B14F-4D97-AF65-F5344CB8AC3E}">
        <p14:creationId xmlns:p14="http://schemas.microsoft.com/office/powerpoint/2010/main" val="2156974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0315792-A685-432D-9605-8BC35726948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745AF888-E15D-4146-BA1C-28C899D8A037}"/>
              </a:ext>
            </a:extLst>
          </p:cNvPr>
          <p:cNvSpPr>
            <a:spLocks noGrp="1"/>
          </p:cNvSpPr>
          <p:nvPr>
            <p:ph idx="1"/>
          </p:nvPr>
        </p:nvSpPr>
        <p:spPr>
          <a:xfrm>
            <a:off x="581192" y="2180496"/>
            <a:ext cx="11029615" cy="1958367"/>
          </a:xfrm>
        </p:spPr>
        <p:txBody>
          <a:bodyPr>
            <a:normAutofit/>
          </a:bodyPr>
          <a:lstStyle/>
          <a:p>
            <a:r>
              <a:rPr lang="tr-TR" sz="2800" dirty="0"/>
              <a:t>Dinsel olarak kutsal kabul edilen yerlerin ziyaret edilesi, Antik Çağ’daki en önemli turizm faaliyetlerinden birisidir. Antik Çağ’da ziyaret edilen kutsal yerlerin en bilinenlerden birisi, Didim’deki </a:t>
            </a:r>
            <a:r>
              <a:rPr lang="tr-TR" sz="2800" dirty="0" err="1"/>
              <a:t>Apollon</a:t>
            </a:r>
            <a:r>
              <a:rPr lang="tr-TR" sz="2800" dirty="0"/>
              <a:t> tapınağıdır. </a:t>
            </a:r>
          </a:p>
        </p:txBody>
      </p:sp>
      <p:sp>
        <p:nvSpPr>
          <p:cNvPr id="5" name="Dikdörtgen 4">
            <a:extLst>
              <a:ext uri="{FF2B5EF4-FFF2-40B4-BE49-F238E27FC236}">
                <a16:creationId xmlns:a16="http://schemas.microsoft.com/office/drawing/2014/main" xmlns="" id="{52311710-9D9A-4FE1-8A87-5963E5598DAD}"/>
              </a:ext>
            </a:extLst>
          </p:cNvPr>
          <p:cNvSpPr/>
          <p:nvPr/>
        </p:nvSpPr>
        <p:spPr>
          <a:xfrm>
            <a:off x="581192" y="4513530"/>
            <a:ext cx="11029614" cy="954107"/>
          </a:xfrm>
          <a:prstGeom prst="rect">
            <a:avLst/>
          </a:prstGeom>
        </p:spPr>
        <p:txBody>
          <a:bodyPr wrap="square">
            <a:spAutoFit/>
          </a:bodyPr>
          <a:lstStyle/>
          <a:p>
            <a:pPr marL="457200" indent="-457200">
              <a:buFont typeface="Wingdings" panose="05000000000000000000" pitchFamily="2" charset="2"/>
              <a:buChar char="§"/>
            </a:pPr>
            <a:r>
              <a:rPr lang="tr-TR" sz="2800" dirty="0"/>
              <a:t>Bergama Antik Çağ’da ziyaret edilen en önemli sağlık merkezlerinden biridir. </a:t>
            </a:r>
          </a:p>
        </p:txBody>
      </p:sp>
    </p:spTree>
    <p:extLst>
      <p:ext uri="{BB962C8B-B14F-4D97-AF65-F5344CB8AC3E}">
        <p14:creationId xmlns:p14="http://schemas.microsoft.com/office/powerpoint/2010/main" val="3880997114"/>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Kar Payı</Template>
  <TotalTime>145</TotalTime>
  <Words>645</Words>
  <Application>Microsoft Office PowerPoint</Application>
  <PresentationFormat>Özel</PresentationFormat>
  <Paragraphs>37</Paragraphs>
  <Slides>16</Slides>
  <Notes>1</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Kar Payı</vt:lpstr>
      <vt:lpstr>PowerPoint Sunusu</vt:lpstr>
      <vt:lpstr>Turizm Olgusunun Tarihsel Arka Planı</vt:lpstr>
      <vt:lpstr>TARiHTE TURiZM FAALiYETiNE iLişKiN iLK ÖRNEKLER</vt:lpstr>
      <vt:lpstr>Eski Mısır </vt:lpstr>
      <vt:lpstr>PowerPoint Sunusu</vt:lpstr>
      <vt:lpstr>PowerPoint Sunusu</vt:lpstr>
      <vt:lpstr>PowerPoint Sunusu</vt:lpstr>
      <vt:lpstr>Antik Roma ve Helenistik Dönemde Anadolu’da Turizm </vt:lpstr>
      <vt:lpstr>PowerPoint Sunusu</vt:lpstr>
      <vt:lpstr>PowerPoint Sunusu</vt:lpstr>
      <vt:lpstr>ORTA ÇAğDA TURıZM</vt:lpstr>
      <vt:lpstr>AYDINLANMA VE RÖNESANS</vt:lpstr>
      <vt:lpstr>PowerPoint Sunusu</vt:lpstr>
      <vt:lpstr>OSMANLI ETKiSi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SOSYOLOJiSi</dc:title>
  <dc:creator>eceats35@gmail.com</dc:creator>
  <cp:lastModifiedBy>kumsaal</cp:lastModifiedBy>
  <cp:revision>21</cp:revision>
  <dcterms:created xsi:type="dcterms:W3CDTF">2018-12-21T13:57:16Z</dcterms:created>
  <dcterms:modified xsi:type="dcterms:W3CDTF">2019-03-16T20:59:51Z</dcterms:modified>
</cp:coreProperties>
</file>