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01222B-D1CD-4047-B795-765C9DEE0E4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39505528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01222B-D1CD-4047-B795-765C9DEE0E4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2461339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01222B-D1CD-4047-B795-765C9DEE0E4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1858039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01222B-D1CD-4047-B795-765C9DEE0E4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29781704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01222B-D1CD-4047-B795-765C9DEE0E40}"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1643045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01222B-D1CD-4047-B795-765C9DEE0E40}"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1192715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01222B-D1CD-4047-B795-765C9DEE0E40}"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2253320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01222B-D1CD-4047-B795-765C9DEE0E40}"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2170258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01222B-D1CD-4047-B795-765C9DEE0E40}"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24175833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01222B-D1CD-4047-B795-765C9DEE0E40}"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36706320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01222B-D1CD-4047-B795-765C9DEE0E40}"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903DFA9-25CD-4877-83C0-F71D17C3E9E0}" type="slidenum">
              <a:rPr lang="tr-TR" smtClean="0"/>
              <a:t>‹#›</a:t>
            </a:fld>
            <a:endParaRPr lang="tr-TR"/>
          </a:p>
        </p:txBody>
      </p:sp>
    </p:spTree>
    <p:extLst>
      <p:ext uri="{BB962C8B-B14F-4D97-AF65-F5344CB8AC3E}">
        <p14:creationId xmlns:p14="http://schemas.microsoft.com/office/powerpoint/2010/main" val="375510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01222B-D1CD-4047-B795-765C9DEE0E40}"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03DFA9-25CD-4877-83C0-F71D17C3E9E0}" type="slidenum">
              <a:rPr lang="tr-TR" smtClean="0"/>
              <a:t>‹#›</a:t>
            </a:fld>
            <a:endParaRPr lang="tr-TR"/>
          </a:p>
        </p:txBody>
      </p:sp>
    </p:spTree>
    <p:extLst>
      <p:ext uri="{BB962C8B-B14F-4D97-AF65-F5344CB8AC3E}">
        <p14:creationId xmlns:p14="http://schemas.microsoft.com/office/powerpoint/2010/main" val="2520818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1524000" y="1662545"/>
            <a:ext cx="9144000" cy="3595255"/>
          </a:xfrm>
        </p:spPr>
        <p:txBody>
          <a:bodyPr>
            <a:normAutofit/>
          </a:bodyPr>
          <a:lstStyle/>
          <a:p>
            <a:pPr algn="just"/>
            <a:r>
              <a:rPr lang="tr-TR" sz="3200" dirty="0" smtClean="0"/>
              <a:t>18.Yüzyılda Almancanın etkisi yerini Fransız ve İtalyan dili ve kültürlerine terk eder. Bu dönemde Fransız veya İtalyan eğitimi almış olan </a:t>
            </a:r>
            <a:r>
              <a:rPr lang="tr-TR" sz="3200" dirty="0" err="1" smtClean="0"/>
              <a:t>Macra</a:t>
            </a:r>
            <a:r>
              <a:rPr lang="tr-TR" sz="3200" dirty="0" smtClean="0"/>
              <a:t> gençlerinin aracılığıyla Macarcaya İtalyanca ve Fransızcadan pek çok sözcük girer. Macarcadaki İtalyanca ve Fransızca kökenli alıntı sözcükler bu döneme aittir. </a:t>
            </a:r>
            <a:endParaRPr lang="tr-TR" sz="3200" dirty="0"/>
          </a:p>
        </p:txBody>
      </p:sp>
    </p:spTree>
    <p:extLst>
      <p:ext uri="{BB962C8B-B14F-4D97-AF65-F5344CB8AC3E}">
        <p14:creationId xmlns:p14="http://schemas.microsoft.com/office/powerpoint/2010/main" val="2260363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Yine bu dönemde Slav etkisi de Macar dili üzerinde devam eder, çünkü küçük ve orta soyluların büyük kısmı Slav kökenli ahalinin bulunduğu topraklarda yaşar. Özellikle tarım ve hayvancılıkla ilgili pek çok ödünç sözcük Slav dillerinden alınmıştır. </a:t>
            </a:r>
            <a:r>
              <a:rPr lang="tr-TR" sz="3200" dirty="0"/>
              <a:t>S</a:t>
            </a:r>
            <a:r>
              <a:rPr lang="tr-TR" sz="3200" dirty="0" smtClean="0"/>
              <a:t>lav dilleri içinde Sırpça-Hırvatçanın etkisi ön plandadır. Hatta Osmanlının Macar topraklarından geri çekilmesinin ardından Sırpça-Hırvatça aracılığıyla birçok Osmanlıca sözcük Macarcaya geçmiştir. </a:t>
            </a:r>
            <a:endParaRPr lang="tr-TR" sz="3200" dirty="0"/>
          </a:p>
        </p:txBody>
      </p:sp>
    </p:spTree>
    <p:extLst>
      <p:ext uri="{BB962C8B-B14F-4D97-AF65-F5344CB8AC3E}">
        <p14:creationId xmlns:p14="http://schemas.microsoft.com/office/powerpoint/2010/main" val="2300282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200" dirty="0" smtClean="0"/>
              <a:t>18. Yüzyılda Macar dilindeki en belirgin değişikliklerden birisi </a:t>
            </a:r>
            <a:r>
              <a:rPr lang="tr-TR" sz="3200" dirty="0" err="1" smtClean="0"/>
              <a:t>ikes-iktelen</a:t>
            </a:r>
            <a:r>
              <a:rPr lang="tr-TR" sz="3200" dirty="0" smtClean="0"/>
              <a:t> fiillerinin çekimidir. Özellikle </a:t>
            </a:r>
            <a:r>
              <a:rPr lang="tr-TR" sz="3200" dirty="0" err="1" smtClean="0"/>
              <a:t>ikli</a:t>
            </a:r>
            <a:r>
              <a:rPr lang="tr-TR" sz="3200" dirty="0" smtClean="0"/>
              <a:t> fiillerin çekim ekleriyle kullanılmasında birçok kural bu dönemde belirlenmiştir. </a:t>
            </a:r>
            <a:endParaRPr lang="tr-TR" sz="3200" dirty="0"/>
          </a:p>
        </p:txBody>
      </p:sp>
    </p:spTree>
    <p:extLst>
      <p:ext uri="{BB962C8B-B14F-4D97-AF65-F5344CB8AC3E}">
        <p14:creationId xmlns:p14="http://schemas.microsoft.com/office/powerpoint/2010/main" val="28951227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600" dirty="0"/>
              <a:t>Edebiyat dilinde zoraki uygulamalara gidilmiş, ancak en önemli değişiklik fiil zaman ve kiplerinde görülmüştür. Dereceli olarak </a:t>
            </a:r>
            <a:r>
              <a:rPr lang="tr-TR" sz="3600" dirty="0" smtClean="0"/>
              <a:t>v</a:t>
            </a:r>
            <a:r>
              <a:rPr lang="hu-HU" sz="3600" dirty="0" smtClean="0"/>
              <a:t>á</a:t>
            </a:r>
            <a:r>
              <a:rPr lang="tr-TR" sz="3600" dirty="0" err="1" smtClean="0"/>
              <a:t>ra</a:t>
            </a:r>
            <a:r>
              <a:rPr lang="tr-TR" sz="3600" dirty="0"/>
              <a:t>, </a:t>
            </a:r>
            <a:r>
              <a:rPr lang="tr-TR" sz="3600" dirty="0" smtClean="0"/>
              <a:t>v</a:t>
            </a:r>
            <a:r>
              <a:rPr lang="hu-HU" sz="3600" dirty="0" smtClean="0"/>
              <a:t>á</a:t>
            </a:r>
            <a:r>
              <a:rPr lang="tr-TR" sz="3600" dirty="0" err="1" smtClean="0"/>
              <a:t>rt</a:t>
            </a:r>
            <a:r>
              <a:rPr lang="tr-TR" sz="3600" dirty="0"/>
              <a:t>, </a:t>
            </a:r>
            <a:r>
              <a:rPr lang="tr-TR" sz="3600" dirty="0" smtClean="0"/>
              <a:t>v</a:t>
            </a:r>
            <a:r>
              <a:rPr lang="hu-HU" sz="3600" dirty="0" smtClean="0"/>
              <a:t>á</a:t>
            </a:r>
            <a:r>
              <a:rPr lang="tr-TR" sz="3600" dirty="0" smtClean="0"/>
              <a:t>r</a:t>
            </a:r>
            <a:r>
              <a:rPr lang="tr-TR" sz="3600" dirty="0"/>
              <a:t>, </a:t>
            </a:r>
            <a:r>
              <a:rPr lang="tr-TR" sz="3600" dirty="0" err="1"/>
              <a:t>vala</a:t>
            </a:r>
            <a:r>
              <a:rPr lang="tr-TR" sz="3600" dirty="0"/>
              <a:t> tipindeki fiil zamanları arasındaki işlev farklılığı ortadan kalkmış, özellikle konuşma dilinde tek geçmiş zaman kalmıştır.</a:t>
            </a:r>
          </a:p>
        </p:txBody>
      </p:sp>
    </p:spTree>
    <p:extLst>
      <p:ext uri="{BB962C8B-B14F-4D97-AF65-F5344CB8AC3E}">
        <p14:creationId xmlns:p14="http://schemas.microsoft.com/office/powerpoint/2010/main" val="478930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hu-HU" sz="3200" dirty="0" smtClean="0"/>
              <a:t>Ancak bunlar aras</a:t>
            </a:r>
            <a:r>
              <a:rPr lang="tr-TR" sz="3200" dirty="0" err="1" smtClean="0"/>
              <a:t>ındaki</a:t>
            </a:r>
            <a:r>
              <a:rPr lang="tr-TR" sz="3200" dirty="0" smtClean="0"/>
              <a:t> farklılık 18. yüzyılda kullanımdan kaldırılmış, gelecek zaman eki -</a:t>
            </a:r>
            <a:r>
              <a:rPr lang="tr-TR" sz="3200" dirty="0" err="1" smtClean="0"/>
              <a:t>and</a:t>
            </a:r>
            <a:r>
              <a:rPr lang="tr-TR" sz="3200" dirty="0" smtClean="0"/>
              <a:t>, -</a:t>
            </a:r>
            <a:r>
              <a:rPr lang="tr-TR" sz="3200" dirty="0" err="1" smtClean="0"/>
              <a:t>end</a:t>
            </a:r>
            <a:r>
              <a:rPr lang="tr-TR" sz="3200" dirty="0" smtClean="0"/>
              <a:t> yerini </a:t>
            </a:r>
            <a:r>
              <a:rPr lang="tr-TR" sz="3200" dirty="0" err="1" smtClean="0"/>
              <a:t>fog</a:t>
            </a:r>
            <a:r>
              <a:rPr lang="tr-TR" sz="3200" dirty="0" smtClean="0"/>
              <a:t> yardımcı fiiline bırakmıştır. Şart kipi ise Latincenin etkisiyle daha baskın hale gelmiştir. Fiil sisteminde zamanların kalkmasıyla birlikte fiil ön ekleri ortaya çıkmıştır. </a:t>
            </a:r>
            <a:endParaRPr lang="tr-TR" sz="3200" dirty="0"/>
          </a:p>
        </p:txBody>
      </p:sp>
    </p:spTree>
    <p:extLst>
      <p:ext uri="{BB962C8B-B14F-4D97-AF65-F5344CB8AC3E}">
        <p14:creationId xmlns:p14="http://schemas.microsoft.com/office/powerpoint/2010/main" val="3385064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marL="0" indent="0" algn="just">
              <a:buNone/>
            </a:pPr>
            <a:r>
              <a:rPr lang="tr-TR" sz="3600" dirty="0" smtClean="0"/>
              <a:t>Yine 18. yüzyılda edebiyat dili oluşmakla birlikte konuşma dilinde de farklı diyalektler kendini belli etmektedir. bu dönemde edebi Macarca dışında dört ayrı Macar diyalekti vardır. 18. yüzyıl ortalarında Macarca artık bilim dili olmaya da başlamıştır. </a:t>
            </a:r>
            <a:endParaRPr lang="tr-TR" sz="3600" dirty="0"/>
          </a:p>
        </p:txBody>
      </p:sp>
    </p:spTree>
    <p:extLst>
      <p:ext uri="{BB962C8B-B14F-4D97-AF65-F5344CB8AC3E}">
        <p14:creationId xmlns:p14="http://schemas.microsoft.com/office/powerpoint/2010/main" val="3752787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a:t>Kaynak: </a:t>
            </a:r>
            <a:r>
              <a:rPr lang="hu-HU" dirty="0"/>
              <a:t>Bárczi G., Benkő L., Berrár J., (1967), </a:t>
            </a:r>
            <a:r>
              <a:rPr lang="hu-HU" b="1" dirty="0"/>
              <a:t>A magyar nyelvtörténete</a:t>
            </a:r>
            <a:r>
              <a:rPr lang="hu-HU" dirty="0"/>
              <a:t>, Budapest: Nemzeti </a:t>
            </a:r>
            <a:r>
              <a:rPr lang="hu-HU" dirty="0" smtClean="0"/>
              <a:t>Tankön</a:t>
            </a:r>
            <a:r>
              <a:rPr lang="tr-TR" smtClean="0"/>
              <a:t>y</a:t>
            </a:r>
            <a:r>
              <a:rPr lang="hu-HU" smtClean="0"/>
              <a:t>vkiadó</a:t>
            </a:r>
            <a:r>
              <a:rPr lang="hu-HU" dirty="0"/>
              <a:t>. </a:t>
            </a:r>
            <a:endParaRPr lang="tr-TR" dirty="0"/>
          </a:p>
          <a:p>
            <a:pPr marL="0" indent="0">
              <a:buNone/>
            </a:pPr>
            <a:endParaRPr lang="tr-TR" dirty="0"/>
          </a:p>
        </p:txBody>
      </p:sp>
    </p:spTree>
    <p:extLst>
      <p:ext uri="{BB962C8B-B14F-4D97-AF65-F5344CB8AC3E}">
        <p14:creationId xmlns:p14="http://schemas.microsoft.com/office/powerpoint/2010/main" val="7116751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TotalTime>
  <Words>290</Words>
  <Application>Microsoft Office PowerPoint</Application>
  <PresentationFormat>Geniş ekran</PresentationFormat>
  <Paragraphs>7</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dc:creator>
  <cp:lastModifiedBy>Windows Kullanıcısı</cp:lastModifiedBy>
  <cp:revision>13</cp:revision>
  <dcterms:created xsi:type="dcterms:W3CDTF">2020-05-01T14:41:33Z</dcterms:created>
  <dcterms:modified xsi:type="dcterms:W3CDTF">2020-05-03T21:39:07Z</dcterms:modified>
</cp:coreProperties>
</file>