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66" r:id="rId3"/>
    <p:sldId id="267" r:id="rId4"/>
    <p:sldId id="275" r:id="rId5"/>
    <p:sldId id="268" r:id="rId6"/>
    <p:sldId id="269" r:id="rId7"/>
    <p:sldId id="265"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A56F85-F7CB-4827-8195-499BE9593B63}" type="datetimeFigureOut">
              <a:rPr lang="tr-TR" smtClean="0"/>
              <a:t>12.05.2019</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172DA-0131-443B-98BC-476B5A974148}" type="slidenum">
              <a:rPr lang="tr-TR" smtClean="0"/>
              <a:t>‹#›</a:t>
            </a:fld>
            <a:endParaRPr lang="tr-TR"/>
          </a:p>
        </p:txBody>
      </p:sp>
    </p:spTree>
    <p:extLst>
      <p:ext uri="{BB962C8B-B14F-4D97-AF65-F5344CB8AC3E}">
        <p14:creationId xmlns:p14="http://schemas.microsoft.com/office/powerpoint/2010/main" val="1260802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62D71-F3D5-4F1B-B9EC-C65E6EB4EFFC}" type="datetimeFigureOut">
              <a:rPr lang="tr-TR" smtClean="0"/>
              <a:t>12.05.2019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1E20E-082F-40E1-A456-6CA86F7A8EE9}" type="slidenum">
              <a:rPr lang="tr-TR" smtClean="0"/>
              <a:t>‹#›</a:t>
            </a:fld>
            <a:endParaRPr lang="tr-TR"/>
          </a:p>
        </p:txBody>
      </p:sp>
    </p:spTree>
    <p:extLst>
      <p:ext uri="{BB962C8B-B14F-4D97-AF65-F5344CB8AC3E}">
        <p14:creationId xmlns:p14="http://schemas.microsoft.com/office/powerpoint/2010/main" val="256619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7" name="Unvan 1"/>
          <p:cNvSpPr txBox="1">
            <a:spLocks/>
          </p:cNvSpPr>
          <p:nvPr userDrawn="1"/>
        </p:nvSpPr>
        <p:spPr>
          <a:xfrm rot="19943020">
            <a:off x="-241085" y="2704036"/>
            <a:ext cx="13088960" cy="1376998"/>
          </a:xfrm>
          <a:prstGeom prst="rect">
            <a:avLst/>
          </a:prstGeom>
          <a:no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b="0" cap="none"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2733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20443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59361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23045027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201325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1545950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681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618948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426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4710838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9109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E5D39-106A-4E4F-A1C0-1B1EA557D354}" type="slidenum">
              <a:rPr lang="tr-TR" smtClean="0"/>
              <a:t>‹#›</a:t>
            </a:fld>
            <a:endParaRPr lang="tr-TR"/>
          </a:p>
        </p:txBody>
      </p:sp>
    </p:spTree>
    <p:extLst>
      <p:ext uri="{BB962C8B-B14F-4D97-AF65-F5344CB8AC3E}">
        <p14:creationId xmlns:p14="http://schemas.microsoft.com/office/powerpoint/2010/main" val="194586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899524" y="1453557"/>
            <a:ext cx="7458075" cy="4171950"/>
          </a:xfrm>
          <a:prstGeom prst="rect">
            <a:avLst/>
          </a:prstGeom>
        </p:spPr>
      </p:pic>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0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605581" y="3479671"/>
            <a:ext cx="8194766" cy="3103414"/>
          </a:xfrm>
          <a:prstGeom prst="rect">
            <a:avLst/>
          </a:prstGeom>
        </p:spPr>
        <p:txBody>
          <a:bodyPr wrap="square">
            <a:spAutoFit/>
          </a:bodyPr>
          <a:lstStyle/>
          <a:p>
            <a:pPr>
              <a:lnSpc>
                <a:spcPct val="105000"/>
              </a:lnSpc>
              <a:spcAft>
                <a:spcPts val="800"/>
              </a:spcAft>
            </a:pPr>
            <a:r>
              <a:rPr lang="tr-TR" sz="2000" b="1" dirty="0" smtClean="0">
                <a:latin typeface="Times New Roman" panose="02020603050405020304" pitchFamily="18" charset="0"/>
                <a:ea typeface="Times New Roman" panose="02020603050405020304" pitchFamily="18" charset="0"/>
                <a:cs typeface="Times New Roman" panose="02020603050405020304" pitchFamily="18" charset="0"/>
              </a:rPr>
              <a:t>	ÇEVRE KORUMA KONUSUNDAKİ ENGELLER</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tr-TR" sz="2000" dirty="0" smtClean="0">
                <a:latin typeface="Times New Roman" panose="02020603050405020304" pitchFamily="18" charset="0"/>
                <a:ea typeface="Times New Roman" panose="02020603050405020304" pitchFamily="18" charset="0"/>
                <a:cs typeface="Times New Roman" panose="02020603050405020304" pitchFamily="18" charset="0"/>
              </a:rPr>
              <a:t>Gelişmekte olan veya az gelişmiş ülkelerde çevresel çalışmaların yürütülmesinin önünde bir takım daha belirli engeller vardır. Bu engeller, bu ülkelerin sosyal ve siyasal yapıları ile ilgilidir. Dolayısıyla, bunlar ülkeden ülkeye önemli oranda değişebilmektedir. Az gelişmiş ülkelerde bu engeller Türkiye’nin de dahil edildiği gelişmekte olan ülkelere göre daha net olarak görülebilmektedir. Ülkeden ülkeye farklılık gösteren sosyal ve siyasal yapılar üzerinde ya bir kaçı veya hepsi önemli çevresel riskler doğuran bu etkenler şunlardır: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rotWithShape="1">
          <a:blip r:embed="rId2"/>
          <a:srcRect b="3311"/>
          <a:stretch/>
        </p:blipFill>
        <p:spPr>
          <a:xfrm>
            <a:off x="6470469" y="266532"/>
            <a:ext cx="5137402" cy="2900792"/>
          </a:xfrm>
          <a:prstGeom prst="rect">
            <a:avLst/>
          </a:prstGeom>
        </p:spPr>
      </p:pic>
    </p:spTree>
    <p:extLst>
      <p:ext uri="{BB962C8B-B14F-4D97-AF65-F5344CB8AC3E}">
        <p14:creationId xmlns:p14="http://schemas.microsoft.com/office/powerpoint/2010/main" val="2648712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605581" y="2374968"/>
            <a:ext cx="10406743" cy="3804631"/>
          </a:xfrm>
          <a:prstGeom prst="rect">
            <a:avLst/>
          </a:prstGeom>
        </p:spPr>
        <p:txBody>
          <a:bodyPr wrap="square">
            <a:spAutoFit/>
          </a:bodyPr>
          <a:lstStyle/>
          <a:p>
            <a:pPr algn="just">
              <a:lnSpc>
                <a:spcPct val="105000"/>
              </a:lnSpc>
              <a:spcBef>
                <a:spcPts val="800"/>
              </a:spcBef>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1)Yetersiz Risk Verisi: Bu ülkeler ekonomik gelişme faaliyetleri ve diğer nedenlerden kaynaklanan çevre tahribatının ne boyutlara ulaştığını gösteren verilere sahip değillerdir.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Bef>
                <a:spcPts val="800"/>
              </a:spcBef>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2)Eğitilmiş İnsan Azlığı ve Risk Değerlendirme Donanımlarının Yetersizliği: Bu ülkelerde, çevresel tahribatın boyutları, nedenleri ve çözüm yolları üzerine çalışmalar yürütecek bilim adamı, teknik eleman ve yönetici oldukça azdır. Bununla birlikte, bu çalışmalara yardımcı olacak donanım bulunmamaktadır.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Bef>
                <a:spcPts val="800"/>
              </a:spcBef>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3)Finansal Kaynakların Sınırlı Olması: Finansal kaynakların kıt olması ve eldeki kaynakların da yoksullukla mücadele kapsamındaki ekonomik getiri sağlayacak alanlara yatırımı olanaksız hale getirmektedir.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4)Çevre Kanunlarının Yetersizliği: Çevre kanunlarının yetersiz oluşu, bir çoğunun güncel sorunlardan uzak oluşu, kanun koyucunun çevresel duyarlılığa sahip olmayışı, kanunlarda sorumluların açık olarak belirlenmemesi, uygulamaların izlenip kontrol edilmemesi gibi sorunlar bu ülkelerin çevre koruma konusundaki eksikliklerindendir.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1519260" y="1449406"/>
            <a:ext cx="5269456" cy="383182"/>
          </a:xfrm>
          <a:prstGeom prst="rect">
            <a:avLst/>
          </a:prstGeom>
        </p:spPr>
        <p:txBody>
          <a:bodyPr wrap="none">
            <a:spAutoFit/>
          </a:bodyPr>
          <a:lstStyle/>
          <a:p>
            <a:pPr>
              <a:lnSpc>
                <a:spcPct val="105000"/>
              </a:lnSpc>
              <a:spcAft>
                <a:spcPts val="8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ÇEVRE KORUMA KONUSUNDAKİ ENGELLER</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713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1519260" y="1449406"/>
            <a:ext cx="5269456" cy="383182"/>
          </a:xfrm>
          <a:prstGeom prst="rect">
            <a:avLst/>
          </a:prstGeom>
        </p:spPr>
        <p:txBody>
          <a:bodyPr wrap="none">
            <a:spAutoFit/>
          </a:bodyPr>
          <a:lstStyle/>
          <a:p>
            <a:pPr>
              <a:lnSpc>
                <a:spcPct val="105000"/>
              </a:lnSpc>
              <a:spcAft>
                <a:spcPts val="8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ÇEVRE KORUMA KONUSUNDAKİ ENGELLER</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269964" y="1963217"/>
            <a:ext cx="11582401" cy="4833118"/>
          </a:xfrm>
          <a:prstGeom prst="rect">
            <a:avLst/>
          </a:prstGeom>
        </p:spPr>
        <p:txBody>
          <a:bodyPr wrap="square">
            <a:spAutoFit/>
          </a:bodyPr>
          <a:lstStyle/>
          <a:p>
            <a:pPr algn="just">
              <a:lnSpc>
                <a:spcPct val="105000"/>
              </a:lnSpc>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5)Mevcut Çevre Kanunlarının Uygulanmasındaki Otorite Boşluğu: Bu ülkelerde bürokratik işlemlerin fazla oluşu ve ekonomik faaliyetlere tanınan öncülüğün çevre aleyhine bu denli belirgin olması çevre kanunlarına uyulmamasını temel nedenidir. Bunun yanında kontrol sistemlerinin eksikliği ve kontrol mekanizmalarında yolsuzluk, rüşvet gibi etkenler kanunların uygulanmasını zorlaştırmaktadır.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6)Kamuoyu ve Politikacıların Çevre Konusuna Yeterli İlgiyi Göstermemeleri: Tamamen ekonomik getiri sağlamaya ve yoksullukla mücadeleye endekslenmiş güncel politika arenasında kamuoyu ve politikacıların çevresel duyarlıkla faaliyetleri takip etmeleri pek rastlanmayan bir olaydır.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7)Teknolojik ve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Organizasyonel</a:t>
            </a:r>
            <a:r>
              <a:rPr lang="tr-TR" dirty="0">
                <a:latin typeface="Times New Roman" panose="02020603050405020304" pitchFamily="18" charset="0"/>
                <a:ea typeface="Times New Roman" panose="02020603050405020304" pitchFamily="18" charset="0"/>
                <a:cs typeface="Times New Roman" panose="02020603050405020304" pitchFamily="18" charset="0"/>
              </a:rPr>
              <a:t> Kaynakların Azlığı: Teknolojik yapıları gelişmiş ülkelerden teknoloji ithalatına bağlı olan bu ülkelerin çevre yönetimi de uzman yöneticilere sahip olmaması da çevre koruma çalışmaları açısından engel oluşturmaktadır.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8)Güvenlik Ekipmanlarına Yetersiz Yatırım: Finansal yapının zayıf oluşu çevre güvenliği alanına yatırımı zorlaştırmaktadır.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9)Politik İstikrarın Olmayışı: Bu ülkelerin kırılgan siyasi yapıları belki yoksulluktan sonra en büyük engeldir. Çünkü politik istikrardan uzak bir yapı içerisinde ne kanunların uygulanması, ne de çevre koruma alanında yatırımın yapılması söz konusu olmamaktadır.</a:t>
            </a:r>
            <a:br>
              <a:rPr lang="tr-TR" dirty="0">
                <a:latin typeface="Times New Roman" panose="02020603050405020304" pitchFamily="18" charset="0"/>
                <a:ea typeface="Times New Roman" panose="02020603050405020304" pitchFamily="18" charset="0"/>
                <a:cs typeface="Times New Roman" panose="02020603050405020304" pitchFamily="18" charset="0"/>
              </a:rPr>
            </a:b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7727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304798" y="2736086"/>
            <a:ext cx="10607042" cy="3922612"/>
          </a:xfrm>
          <a:prstGeom prst="rect">
            <a:avLst/>
          </a:prstGeom>
        </p:spPr>
        <p:txBody>
          <a:bodyPr wrap="square">
            <a:spAutoFit/>
          </a:bodyPr>
          <a:lstStyle/>
          <a:p>
            <a:pPr algn="just">
              <a:lnSpc>
                <a:spcPct val="105000"/>
              </a:lnSpc>
              <a:spcAft>
                <a:spcPts val="800"/>
              </a:spcAft>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SÜRDÜRÜLEBİLİRLİK VE SÜRDÜRÜLEBİLİR GELİŞME KAVRAMLARI</a:t>
            </a: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tr-TR" sz="2000" dirty="0">
                <a:latin typeface="Times New Roman" panose="02020603050405020304" pitchFamily="18" charset="0"/>
                <a:ea typeface="Times New Roman" panose="02020603050405020304" pitchFamily="18" charset="0"/>
                <a:cs typeface="Times New Roman" panose="02020603050405020304" pitchFamily="18" charset="0"/>
              </a:rPr>
              <a:t>Bir alandaki biyolojik çeşitlilik; o alanda yaşayan canlıların çeşitliliği, canlıların içinde yaşadıkları ortam ve birbirleri ile olan ilişkilerine göre ölçülmektedir. Bu zenginliğin oluşabilmesi için çok uzun sürelerin geçmesi gerekmektedir. Bu zenginliği tahrip ettikten sonra onarmak, ne yazık ki para ve emekle olası değildir. Oysa yapılması gereken, bu kaynakları teslim alındığı gibi korumak, hatta geliştirmek ve gelecek nesillere aktarmak olmalıdır. Sürdürülebilirlik kavramının temelinde bu yatmaktadır</a:t>
            </a:r>
            <a:r>
              <a:rPr lang="tr-TR"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5000"/>
              </a:lnSpc>
              <a:spcAft>
                <a:spcPts val="80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tr-TR" sz="2000" dirty="0">
                <a:latin typeface="Times New Roman" panose="02020603050405020304" pitchFamily="18" charset="0"/>
                <a:ea typeface="Times New Roman" panose="02020603050405020304" pitchFamily="18" charset="0"/>
                <a:cs typeface="Times New Roman" panose="02020603050405020304" pitchFamily="18" charset="0"/>
              </a:rPr>
              <a:t>Sürdürülebilir kalkınma ise; mevcut doğal kaynakların bugünkü kullanımını, gelecek nesillerin kullanımını da sağlamaya yönelik olarak optimal düzeyde gerçekleştirerek, ülkelerin kalkınmasının önünü tıkamamaktır.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rotWithShape="1">
          <a:blip r:embed="rId2"/>
          <a:srcRect r="4265"/>
          <a:stretch/>
        </p:blipFill>
        <p:spPr>
          <a:xfrm>
            <a:off x="8386356" y="130629"/>
            <a:ext cx="3518262" cy="2438400"/>
          </a:xfrm>
          <a:prstGeom prst="rect">
            <a:avLst/>
          </a:prstGeom>
        </p:spPr>
      </p:pic>
    </p:spTree>
    <p:extLst>
      <p:ext uri="{BB962C8B-B14F-4D97-AF65-F5344CB8AC3E}">
        <p14:creationId xmlns:p14="http://schemas.microsoft.com/office/powerpoint/2010/main" val="3652429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152735" y="2709172"/>
            <a:ext cx="11150991" cy="4148828"/>
          </a:xfrm>
          <a:prstGeom prst="rect">
            <a:avLst/>
          </a:prstGeom>
        </p:spPr>
        <p:txBody>
          <a:bodyPr wrap="square">
            <a:spAutoFit/>
          </a:bodyPr>
          <a:lstStyle/>
          <a:p>
            <a:pPr algn="just">
              <a:lnSpc>
                <a:spcPct val="105000"/>
              </a:lnSpc>
              <a:spcAft>
                <a:spcPts val="8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SÜRDÜRÜLEBİLİRLİK VE SÜRDÜRÜLEBİLİR GELİŞME KAVRAMLARI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Sürdürülebilir </a:t>
            </a:r>
            <a:r>
              <a:rPr lang="tr-TR" dirty="0">
                <a:latin typeface="Times New Roman" panose="02020603050405020304" pitchFamily="18" charset="0"/>
                <a:ea typeface="Times New Roman" panose="02020603050405020304" pitchFamily="18" charset="0"/>
                <a:cs typeface="Times New Roman" panose="02020603050405020304" pitchFamily="18" charset="0"/>
              </a:rPr>
              <a:t>kalkınma çerçevesinde bazı prensiplerin saptanması mümkün olabilmektedir. Bu prensipler birinci planda büyüme ve gelişmenin, toplumun ihtiyaçlarının tatmininde yaşamsal bir amaç gütmektedir. İkinci olarak, ekosistemlerin taşıma kapasitesine saygı ve canlı kaynakların sürekliliğin sağlanması ölçüsünde “büyüme ve çevre” arasında bir uyumdan tam anlamıyla söz edebilmektedir. Üçüncü olarak, bugünkü ve gelecek kuşaklar arasında, doğal kaynakların kullanımında dürüstlük kaygısının önemi üzerinde durulmaktadır. Son olarak;” sürdürülebilir kalkınma” felsefesini besleyen bu yemek prensipleri kısaca aşağıdaki şekilde özetlemek mümkündür</a:t>
            </a: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5000"/>
              </a:lnSpc>
              <a:spcAft>
                <a:spcPts val="800"/>
              </a:spcAft>
            </a:pP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0"/>
              </a:spcAft>
              <a:buFont typeface="+mj-lt"/>
              <a:buAutoNum type="arabicPeriod"/>
            </a:pPr>
            <a:r>
              <a:rPr lang="tr-TR" dirty="0">
                <a:latin typeface="Times New Roman" panose="02020603050405020304" pitchFamily="18" charset="0"/>
                <a:ea typeface="Times New Roman" panose="02020603050405020304" pitchFamily="18" charset="0"/>
                <a:cs typeface="Times New Roman" panose="02020603050405020304" pitchFamily="18" charset="0"/>
              </a:rPr>
              <a:t>Toplumun gereksinimlerine karşılık verebilen bir “niteliksel büyüme”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nin</a:t>
            </a:r>
            <a:r>
              <a:rPr lang="tr-TR" dirty="0">
                <a:latin typeface="Times New Roman" panose="02020603050405020304" pitchFamily="18" charset="0"/>
                <a:ea typeface="Times New Roman" panose="02020603050405020304" pitchFamily="18" charset="0"/>
                <a:cs typeface="Times New Roman" panose="02020603050405020304" pitchFamily="18" charset="0"/>
              </a:rPr>
              <a:t> önde tutulması,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0"/>
              </a:spcAft>
              <a:buFont typeface="+mj-lt"/>
              <a:buAutoNum type="arabicPeriod"/>
            </a:pPr>
            <a:r>
              <a:rPr lang="tr-TR" dirty="0">
                <a:latin typeface="Times New Roman" panose="02020603050405020304" pitchFamily="18" charset="0"/>
                <a:ea typeface="Times New Roman" panose="02020603050405020304" pitchFamily="18" charset="0"/>
                <a:cs typeface="Times New Roman" panose="02020603050405020304" pitchFamily="18" charset="0"/>
              </a:rPr>
              <a:t>Doğal, kültürel, ekolojik, biyolojik tüm yenilenen ve yenilenmeyen kaynaklara süreklilik sağlanması,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0"/>
              </a:spcAft>
              <a:buFont typeface="+mj-lt"/>
              <a:buAutoNum type="arabicPeriod"/>
            </a:pPr>
            <a:r>
              <a:rPr lang="tr-TR" dirty="0">
                <a:latin typeface="Times New Roman" panose="02020603050405020304" pitchFamily="18" charset="0"/>
                <a:ea typeface="Times New Roman" panose="02020603050405020304" pitchFamily="18" charset="0"/>
                <a:cs typeface="Times New Roman" panose="02020603050405020304" pitchFamily="18" charset="0"/>
              </a:rPr>
              <a:t>Nesiller ve uluslararasındaki kaynak kullanımında “dürüstlük ” üzerine gölge düşürülmemesi,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800"/>
              </a:spcAft>
              <a:buFont typeface="+mj-lt"/>
              <a:buAutoNum type="arabicPeriod"/>
            </a:pPr>
            <a:r>
              <a:rPr lang="tr-TR" dirty="0">
                <a:latin typeface="Times New Roman" panose="02020603050405020304" pitchFamily="18" charset="0"/>
                <a:ea typeface="Times New Roman" panose="02020603050405020304" pitchFamily="18" charset="0"/>
                <a:cs typeface="Times New Roman" panose="02020603050405020304" pitchFamily="18" charset="0"/>
              </a:rPr>
              <a:t>Çevre ve ekonomik yaşam ilişkisinde tutum, davranış ve anlayışlarda “ahlak” unsurunun egemen kılınması ve sürdürülebilir gelişmeye katkı sağlayabilecek etik kuralların saptanıp uygulanmasıdır.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634570" y="0"/>
            <a:ext cx="5557430" cy="2595827"/>
          </a:xfrm>
          <a:prstGeom prst="rect">
            <a:avLst/>
          </a:prstGeom>
        </p:spPr>
      </p:pic>
    </p:spTree>
    <p:extLst>
      <p:ext uri="{BB962C8B-B14F-4D97-AF65-F5344CB8AC3E}">
        <p14:creationId xmlns:p14="http://schemas.microsoft.com/office/powerpoint/2010/main" val="2684124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858799" y="1872192"/>
            <a:ext cx="1970989" cy="461665"/>
          </a:xfrm>
          <a:prstGeom prst="rect">
            <a:avLst/>
          </a:prstGeom>
        </p:spPr>
        <p:txBody>
          <a:bodyPr wrap="none">
            <a:spAutoFit/>
          </a:bodyPr>
          <a:lstStyle/>
          <a:p>
            <a:r>
              <a:rPr lang="tr-TR" sz="2400" b="1" dirty="0" smtClean="0">
                <a:latin typeface="Times New Roman" panose="02020603050405020304" pitchFamily="18" charset="0"/>
              </a:rPr>
              <a:t>KAYNAKÇA</a:t>
            </a:r>
            <a:endParaRPr lang="tr-TR" sz="2400" dirty="0"/>
          </a:p>
        </p:txBody>
      </p:sp>
      <p:sp>
        <p:nvSpPr>
          <p:cNvPr id="4" name="Dikdörtgen 3"/>
          <p:cNvSpPr/>
          <p:nvPr/>
        </p:nvSpPr>
        <p:spPr>
          <a:xfrm>
            <a:off x="522515" y="3217922"/>
            <a:ext cx="9953896" cy="1892826"/>
          </a:xfrm>
          <a:prstGeom prst="rect">
            <a:avLst/>
          </a:prstGeom>
        </p:spPr>
        <p:txBody>
          <a:bodyPr wrap="square">
            <a:spAutoFit/>
          </a:bodyPr>
          <a:lstStyle/>
          <a:p>
            <a:pPr marL="274320" indent="-182880" algn="just">
              <a:spcBef>
                <a:spcPts val="100"/>
              </a:spcBef>
              <a:spcAft>
                <a:spcPts val="100"/>
              </a:spcAft>
            </a:pPr>
            <a:r>
              <a:rPr lang="tr-TR" sz="2800" dirty="0" err="1">
                <a:latin typeface="Times New Roman" panose="02020603050405020304" pitchFamily="18" charset="0"/>
                <a:ea typeface="Times New Roman" panose="02020603050405020304" pitchFamily="18" charset="0"/>
                <a:cs typeface="Times New Roman" panose="02020603050405020304" pitchFamily="18" charset="0"/>
              </a:rPr>
              <a:t>Nüzhet</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Kahraman-Oğuz Türkay- Turizm Ve Çevre</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Çevirgen-Turizm ve Çevre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Çevirgen-Eko Turizm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Muammer Tuna- Turizm, Çevre ve Toplum</a:t>
            </a:r>
          </a:p>
        </p:txBody>
      </p:sp>
    </p:spTree>
    <p:extLst>
      <p:ext uri="{BB962C8B-B14F-4D97-AF65-F5344CB8AC3E}">
        <p14:creationId xmlns:p14="http://schemas.microsoft.com/office/powerpoint/2010/main" val="170168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613</Words>
  <Application>Microsoft Office PowerPoint</Application>
  <PresentationFormat>Geniş ekran</PresentationFormat>
  <Paragraphs>36</Paragraphs>
  <Slides>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Calibri Light</vt:lpstr>
      <vt:lpstr>Times New Roman</vt:lpstr>
      <vt:lpstr>Office Teması</vt:lpstr>
      <vt:lpstr>Turizm ve Çevre</vt:lpstr>
      <vt:lpstr>Turizm ve Çevre</vt:lpstr>
      <vt:lpstr>Turizm ve Çevre</vt:lpstr>
      <vt:lpstr>Turizm ve Çevre</vt:lpstr>
      <vt:lpstr>Turizm ve Çevre</vt:lpstr>
      <vt:lpstr>Turizm ve Çevre</vt:lpstr>
      <vt:lpstr>Turizm ve Çevre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ve Çevre</dc:title>
  <dc:creator>Fuat Atasoy</dc:creator>
  <cp:lastModifiedBy>Fuat Atasoy</cp:lastModifiedBy>
  <cp:revision>21</cp:revision>
  <dcterms:created xsi:type="dcterms:W3CDTF">2019-05-01T09:15:26Z</dcterms:created>
  <dcterms:modified xsi:type="dcterms:W3CDTF">2019-05-12T10:44:13Z</dcterms:modified>
</cp:coreProperties>
</file>