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74" r:id="rId4"/>
    <p:sldId id="675" r:id="rId5"/>
    <p:sldId id="676" r:id="rId6"/>
    <p:sldId id="677" r:id="rId7"/>
    <p:sldId id="678" r:id="rId8"/>
    <p:sldId id="679" r:id="rId9"/>
    <p:sldId id="680" r:id="rId10"/>
    <p:sldId id="681" r:id="rId11"/>
    <p:sldId id="682" r:id="rId12"/>
    <p:sldId id="68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GGY427</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Tesis Yönetimi Uygulamaları ve Stratejileri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412939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3680495"/>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err="1" smtClean="0"/>
              <a:t>Norbert</a:t>
            </a:r>
            <a:r>
              <a:rPr lang="tr-TR" sz="1400" dirty="0"/>
              <a:t>, P. ve </a:t>
            </a:r>
            <a:r>
              <a:rPr lang="tr-TR" sz="1400" dirty="0" err="1"/>
              <a:t>Schöne</a:t>
            </a:r>
            <a:r>
              <a:rPr lang="tr-TR" sz="1400" dirty="0"/>
              <a:t>, </a:t>
            </a:r>
            <a:r>
              <a:rPr lang="tr-TR" sz="1400" dirty="0" err="1"/>
              <a:t>Lars</a:t>
            </a:r>
            <a:r>
              <a:rPr lang="tr-TR" sz="1400" dirty="0"/>
              <a:t> </a:t>
            </a:r>
            <a:r>
              <a:rPr lang="tr-TR" sz="1400" dirty="0" err="1"/>
              <a:t>Bernhard</a:t>
            </a:r>
            <a:r>
              <a:rPr lang="tr-TR" sz="1400" dirty="0"/>
              <a:t>, 2005. Real </a:t>
            </a:r>
            <a:r>
              <a:rPr lang="tr-TR" sz="1400" dirty="0" err="1"/>
              <a:t>Estate</a:t>
            </a:r>
            <a:r>
              <a:rPr lang="tr-TR" sz="1400" dirty="0"/>
              <a:t> </a:t>
            </a:r>
            <a:r>
              <a:rPr lang="tr-TR" sz="1400" dirty="0" err="1"/>
              <a:t>and</a:t>
            </a:r>
            <a:r>
              <a:rPr lang="tr-TR" sz="1400" dirty="0"/>
              <a:t> </a:t>
            </a:r>
            <a:r>
              <a:rPr lang="tr-TR" sz="1400" dirty="0" err="1"/>
              <a:t>Facility</a:t>
            </a:r>
            <a:r>
              <a:rPr lang="tr-TR" sz="1400" dirty="0"/>
              <a:t> Management, </a:t>
            </a:r>
            <a:r>
              <a:rPr lang="tr-TR" sz="1400" dirty="0" err="1"/>
              <a:t>Springer</a:t>
            </a:r>
            <a:r>
              <a:rPr lang="tr-TR" sz="1400" dirty="0"/>
              <a:t>, </a:t>
            </a:r>
            <a:r>
              <a:rPr lang="tr-TR" sz="1400" dirty="0" err="1"/>
              <a:t>Verlag</a:t>
            </a:r>
            <a:r>
              <a:rPr lang="tr-TR" sz="1400" dirty="0"/>
              <a:t>, </a:t>
            </a:r>
            <a:r>
              <a:rPr lang="tr-TR" sz="1400" dirty="0" err="1"/>
              <a:t>Deutschland</a:t>
            </a:r>
            <a:r>
              <a:rPr lang="tr-TR" sz="1400" dirty="0"/>
              <a:t>.</a:t>
            </a:r>
          </a:p>
          <a:p>
            <a:pPr algn="just">
              <a:lnSpc>
                <a:spcPct val="150000"/>
              </a:lnSpc>
            </a:pPr>
            <a:r>
              <a:rPr lang="tr-TR" sz="1400" dirty="0"/>
              <a:t>Robert, N., 2005. </a:t>
            </a:r>
            <a:r>
              <a:rPr lang="tr-TR" sz="1400" dirty="0" err="1"/>
              <a:t>Facility</a:t>
            </a:r>
            <a:r>
              <a:rPr lang="tr-TR" sz="1400" dirty="0"/>
              <a:t> </a:t>
            </a:r>
            <a:r>
              <a:rPr lang="tr-TR" sz="1400" dirty="0" err="1"/>
              <a:t>Manager’s</a:t>
            </a:r>
            <a:r>
              <a:rPr lang="tr-TR" sz="1400" dirty="0"/>
              <a:t> Guide </a:t>
            </a:r>
            <a:r>
              <a:rPr lang="tr-TR" sz="1400" dirty="0" err="1"/>
              <a:t>to</a:t>
            </a:r>
            <a:r>
              <a:rPr lang="tr-TR" sz="1400" dirty="0"/>
              <a:t> Security </a:t>
            </a:r>
            <a:r>
              <a:rPr lang="tr-TR" sz="1400" dirty="0" err="1"/>
              <a:t>Protecting</a:t>
            </a:r>
            <a:r>
              <a:rPr lang="tr-TR" sz="1400" dirty="0"/>
              <a:t> </a:t>
            </a:r>
            <a:r>
              <a:rPr lang="tr-TR" sz="1400" dirty="0" err="1"/>
              <a:t>Your</a:t>
            </a:r>
            <a:r>
              <a:rPr lang="tr-TR" sz="1400" dirty="0"/>
              <a:t> </a:t>
            </a:r>
            <a:r>
              <a:rPr lang="tr-TR" sz="1400" dirty="0" err="1"/>
              <a:t>Assets</a:t>
            </a:r>
            <a:r>
              <a:rPr lang="tr-TR" sz="1400" dirty="0"/>
              <a:t>, </a:t>
            </a:r>
            <a:r>
              <a:rPr lang="tr-TR" sz="1400" dirty="0" err="1"/>
              <a:t>Fairmont</a:t>
            </a:r>
            <a:r>
              <a:rPr lang="tr-TR" sz="1400" dirty="0"/>
              <a:t> </a:t>
            </a:r>
            <a:r>
              <a:rPr lang="tr-TR" sz="1400" dirty="0" err="1"/>
              <a:t>Press</a:t>
            </a:r>
            <a:r>
              <a:rPr lang="tr-TR" sz="1400" dirty="0"/>
              <a:t>, </a:t>
            </a:r>
            <a:r>
              <a:rPr lang="tr-TR" sz="1400" dirty="0" err="1"/>
              <a:t>Deutschland</a:t>
            </a:r>
            <a:endParaRPr lang="tr-TR" sz="1400" dirty="0"/>
          </a:p>
          <a:p>
            <a:pPr algn="just">
              <a:lnSpc>
                <a:spcPct val="150000"/>
              </a:lnSpc>
            </a:pPr>
            <a:r>
              <a:rPr lang="tr-TR" sz="1400" dirty="0" err="1"/>
              <a:t>Schneider</a:t>
            </a:r>
            <a:r>
              <a:rPr lang="tr-TR" sz="1400" dirty="0"/>
              <a:t>, </a:t>
            </a:r>
            <a:r>
              <a:rPr lang="tr-TR" sz="1400" dirty="0" err="1"/>
              <a:t>Hermann</a:t>
            </a:r>
            <a:r>
              <a:rPr lang="tr-TR" sz="1400" dirty="0"/>
              <a:t> </a:t>
            </a:r>
            <a:r>
              <a:rPr lang="tr-TR" sz="1400" dirty="0" err="1"/>
              <a:t>and</a:t>
            </a:r>
            <a:r>
              <a:rPr lang="tr-TR" sz="1400" dirty="0"/>
              <a:t> </a:t>
            </a:r>
            <a:r>
              <a:rPr lang="tr-TR" sz="1400" dirty="0" err="1"/>
              <a:t>Schäffer</a:t>
            </a:r>
            <a:r>
              <a:rPr lang="tr-TR" sz="1400" dirty="0"/>
              <a:t>, </a:t>
            </a:r>
            <a:r>
              <a:rPr lang="tr-TR" sz="1400" dirty="0" err="1"/>
              <a:t>Poeschel</a:t>
            </a:r>
            <a:r>
              <a:rPr lang="tr-TR" sz="1400" dirty="0"/>
              <a:t>, 2004. </a:t>
            </a:r>
            <a:r>
              <a:rPr lang="tr-TR" sz="1400" dirty="0" err="1"/>
              <a:t>Facility</a:t>
            </a:r>
            <a:r>
              <a:rPr lang="tr-TR" sz="1400" dirty="0"/>
              <a:t> Management </a:t>
            </a:r>
            <a:r>
              <a:rPr lang="tr-TR" sz="1400" dirty="0" err="1"/>
              <a:t>Planen</a:t>
            </a:r>
            <a:r>
              <a:rPr lang="tr-TR" sz="1400" dirty="0"/>
              <a:t>–</a:t>
            </a:r>
            <a:r>
              <a:rPr lang="tr-TR" sz="1400" dirty="0" err="1"/>
              <a:t>Einführen</a:t>
            </a:r>
            <a:r>
              <a:rPr lang="tr-TR" sz="1400" dirty="0"/>
              <a:t>–</a:t>
            </a:r>
            <a:r>
              <a:rPr lang="tr-TR" sz="1400" dirty="0" err="1"/>
              <a:t>Nutzen</a:t>
            </a:r>
            <a:r>
              <a:rPr lang="tr-TR" sz="1400" dirty="0"/>
              <a:t>, </a:t>
            </a:r>
            <a:r>
              <a:rPr lang="tr-TR" sz="1400" dirty="0" err="1"/>
              <a:t>Deutschland</a:t>
            </a:r>
            <a:r>
              <a:rPr lang="tr-TR" sz="1400" dirty="0"/>
              <a:t>.</a:t>
            </a:r>
          </a:p>
          <a:p>
            <a:pPr algn="just">
              <a:lnSpc>
                <a:spcPct val="150000"/>
              </a:lnSpc>
            </a:pPr>
            <a:r>
              <a:rPr lang="tr-TR" sz="1400" dirty="0" err="1"/>
              <a:t>Schulte</a:t>
            </a:r>
            <a:r>
              <a:rPr lang="tr-TR" sz="1400" dirty="0"/>
              <a:t>, Karl </a:t>
            </a:r>
            <a:r>
              <a:rPr lang="tr-TR" sz="1400" dirty="0" err="1"/>
              <a:t>and</a:t>
            </a:r>
            <a:r>
              <a:rPr lang="tr-TR" sz="1400" dirty="0"/>
              <a:t> </a:t>
            </a:r>
            <a:r>
              <a:rPr lang="tr-TR" sz="1400" dirty="0" err="1"/>
              <a:t>Werner</a:t>
            </a:r>
            <a:r>
              <a:rPr lang="tr-TR" sz="1400" dirty="0"/>
              <a:t>, </a:t>
            </a:r>
            <a:r>
              <a:rPr lang="tr-TR" sz="1400" dirty="0" err="1"/>
              <a:t>Pierschke</a:t>
            </a:r>
            <a:r>
              <a:rPr lang="tr-TR" sz="1400" dirty="0"/>
              <a:t>, 2000. </a:t>
            </a:r>
            <a:r>
              <a:rPr lang="tr-TR" sz="1400" dirty="0" err="1"/>
              <a:t>Facilities</a:t>
            </a:r>
            <a:r>
              <a:rPr lang="tr-TR" sz="1400" dirty="0"/>
              <a:t> Management, </a:t>
            </a:r>
            <a:r>
              <a:rPr lang="tr-TR" sz="1400" dirty="0" err="1"/>
              <a:t>Immobilien</a:t>
            </a:r>
            <a:r>
              <a:rPr lang="tr-TR" sz="1400" dirty="0"/>
              <a:t> Manager, Barbara: </a:t>
            </a:r>
            <a:r>
              <a:rPr lang="tr-TR" sz="1400" dirty="0" err="1"/>
              <a:t>Verlag</a:t>
            </a:r>
            <a:r>
              <a:rPr lang="tr-TR" sz="1400" dirty="0"/>
              <a:t>, </a:t>
            </a:r>
            <a:r>
              <a:rPr lang="tr-TR" sz="1400" dirty="0" err="1"/>
              <a:t>Deutschland</a:t>
            </a:r>
            <a:r>
              <a:rPr lang="tr-TR" sz="1400" dirty="0"/>
              <a:t>.</a:t>
            </a:r>
          </a:p>
          <a:p>
            <a:pPr algn="just">
              <a:lnSpc>
                <a:spcPct val="150000"/>
              </a:lnSpc>
            </a:pPr>
            <a:r>
              <a:rPr lang="tr-TR" sz="1400" dirty="0" err="1"/>
              <a:t>Teicholz</a:t>
            </a:r>
            <a:r>
              <a:rPr lang="tr-TR" sz="1400" dirty="0"/>
              <a:t>, E., 2004. </a:t>
            </a:r>
            <a:r>
              <a:rPr lang="tr-TR" sz="1400" dirty="0" err="1"/>
              <a:t>Facility</a:t>
            </a:r>
            <a:r>
              <a:rPr lang="tr-TR" sz="1400" dirty="0"/>
              <a:t> Design </a:t>
            </a:r>
            <a:r>
              <a:rPr lang="tr-TR" sz="1400" dirty="0" err="1"/>
              <a:t>and</a:t>
            </a:r>
            <a:r>
              <a:rPr lang="tr-TR" sz="1400" dirty="0"/>
              <a:t> Management </a:t>
            </a:r>
            <a:r>
              <a:rPr lang="tr-TR" sz="1400" dirty="0" err="1"/>
              <a:t>Handbook</a:t>
            </a:r>
            <a:r>
              <a:rPr lang="tr-TR" sz="1400" dirty="0"/>
              <a:t>, </a:t>
            </a:r>
            <a:r>
              <a:rPr lang="tr-TR" sz="1400" dirty="0" err="1"/>
              <a:t>Hill</a:t>
            </a:r>
            <a:r>
              <a:rPr lang="tr-TR" sz="1400" dirty="0"/>
              <a:t> </a:t>
            </a:r>
            <a:r>
              <a:rPr lang="tr-TR" sz="1400" dirty="0" err="1"/>
              <a:t>McGraw</a:t>
            </a:r>
            <a:r>
              <a:rPr lang="tr-TR" sz="1400" dirty="0"/>
              <a:t>, USA.	</a:t>
            </a:r>
            <a:endParaRPr lang="tr-TR" sz="1400" spc="-50" dirty="0" smtClean="0">
              <a:latin typeface="Trebuchet MS" panose="020B0603020202020204" pitchFamily="34" charset="0"/>
              <a:ea typeface="Trebuchet MS" panose="020B0603020202020204" pitchFamily="34" charset="0"/>
              <a:cs typeface="Trebuchet MS" panose="020B0603020202020204" pitchFamily="34" charset="0"/>
            </a:endParaRPr>
          </a:p>
          <a:p>
            <a:pPr>
              <a:lnSpc>
                <a:spcPct val="150000"/>
              </a:lnSpc>
            </a:pPr>
            <a:endParaRPr lang="tr-TR" sz="1400" dirty="0"/>
          </a:p>
        </p:txBody>
      </p:sp>
    </p:spTree>
    <p:extLst>
      <p:ext uri="{BB962C8B-B14F-4D97-AF65-F5344CB8AC3E}">
        <p14:creationId xmlns:p14="http://schemas.microsoft.com/office/powerpoint/2010/main" val="7427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6" y="344884"/>
            <a:ext cx="7557471" cy="400110"/>
          </a:xfrm>
          <a:prstGeom prst="rect">
            <a:avLst/>
          </a:prstGeom>
        </p:spPr>
        <p:txBody>
          <a:bodyPr wrap="square">
            <a:spAutoFit/>
          </a:bodyPr>
          <a:lstStyle/>
          <a:p>
            <a:pPr marL="0" lvl="1" algn="ctr">
              <a:spcBef>
                <a:spcPct val="20000"/>
              </a:spcBef>
              <a:buClr>
                <a:schemeClr val="accent1"/>
              </a:buClr>
            </a:pPr>
            <a:r>
              <a:rPr lang="tr-TR" sz="2000" b="1" dirty="0" smtClean="0"/>
              <a:t>Tesis Yönetiminde  Sert ve Yumuşak Hizmetler</a:t>
            </a:r>
            <a:endParaRPr lang="en-US" sz="2000" b="1" dirty="0"/>
          </a:p>
        </p:txBody>
      </p:sp>
      <p:sp>
        <p:nvSpPr>
          <p:cNvPr id="4" name="Dikdörtgen 3"/>
          <p:cNvSpPr/>
          <p:nvPr/>
        </p:nvSpPr>
        <p:spPr>
          <a:xfrm>
            <a:off x="401338" y="1113746"/>
            <a:ext cx="5932727" cy="5016758"/>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a:solidFill>
                  <a:srgbClr val="000000"/>
                </a:solidFill>
                <a:latin typeface="+mj-lt"/>
                <a:ea typeface="Trebuchet MS" panose="020B0603020202020204" pitchFamily="34" charset="0"/>
                <a:cs typeface="Trebuchet MS" panose="020B0603020202020204" pitchFamily="34" charset="0"/>
              </a:rPr>
              <a:t>Tüm işletmelerin verimli çalışması için çeşitli hizmetler ve tesisler gerekir. </a:t>
            </a:r>
            <a:endParaRPr lang="tr-TR" sz="2000" spc="-50" dirty="0" smtClean="0">
              <a:solidFill>
                <a:srgbClr val="000000"/>
              </a:solidFill>
              <a:latin typeface="+mj-lt"/>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Bir </a:t>
            </a:r>
            <a:r>
              <a:rPr lang="tr-TR" sz="2000" spc="-50" dirty="0">
                <a:solidFill>
                  <a:srgbClr val="000000"/>
                </a:solidFill>
                <a:latin typeface="+mj-lt"/>
                <a:ea typeface="Trebuchet MS" panose="020B0603020202020204" pitchFamily="34" charset="0"/>
                <a:cs typeface="Trebuchet MS" panose="020B0603020202020204" pitchFamily="34" charset="0"/>
              </a:rPr>
              <a:t>şirketin ihtiyaç duyduğu bireysel veya benzersiz hizmetler türüne, boyutuna ve konumuna göre değişir; Bununla birlikte, yasaların gerektirdiği </a:t>
            </a:r>
            <a:r>
              <a:rPr lang="tr-TR" sz="2000" spc="-50" dirty="0" smtClean="0">
                <a:solidFill>
                  <a:srgbClr val="000000"/>
                </a:solidFill>
                <a:latin typeface="+mj-lt"/>
                <a:ea typeface="Trebuchet MS" panose="020B0603020202020204" pitchFamily="34" charset="0"/>
                <a:cs typeface="Trebuchet MS" panose="020B0603020202020204" pitchFamily="34" charset="0"/>
              </a:rPr>
              <a:t>zorunlu </a:t>
            </a:r>
            <a:r>
              <a:rPr lang="tr-TR" sz="2000" spc="-50" dirty="0">
                <a:solidFill>
                  <a:srgbClr val="000000"/>
                </a:solidFill>
                <a:latin typeface="+mj-lt"/>
                <a:ea typeface="Trebuchet MS" panose="020B0603020202020204" pitchFamily="34" charset="0"/>
                <a:cs typeface="Trebuchet MS" panose="020B0603020202020204" pitchFamily="34" charset="0"/>
              </a:rPr>
              <a:t>birkaç tesis </a:t>
            </a:r>
            <a:r>
              <a:rPr lang="tr-TR" sz="2000" spc="-50" dirty="0" smtClean="0">
                <a:solidFill>
                  <a:srgbClr val="000000"/>
                </a:solidFill>
                <a:latin typeface="+mj-lt"/>
                <a:ea typeface="Trebuchet MS" panose="020B0603020202020204" pitchFamily="34" charset="0"/>
                <a:cs typeface="Trebuchet MS" panose="020B0603020202020204" pitchFamily="34" charset="0"/>
              </a:rPr>
              <a:t>bulunmaktadır. </a:t>
            </a:r>
            <a:r>
              <a:rPr lang="tr-TR" sz="2000" spc="-50" dirty="0">
                <a:solidFill>
                  <a:srgbClr val="000000"/>
                </a:solidFill>
                <a:latin typeface="+mj-lt"/>
                <a:ea typeface="Trebuchet MS" panose="020B0603020202020204" pitchFamily="34" charset="0"/>
                <a:cs typeface="Trebuchet MS" panose="020B0603020202020204" pitchFamily="34" charset="0"/>
              </a:rPr>
              <a:t>Tesis Yöneticileri genellikle bu hizmetlerin bina içinde uygulandığından ve düzenli olarak muhafaza edildiğinden emin olmaktan sorumludur. </a:t>
            </a:r>
            <a:endParaRPr lang="tr-TR" sz="2000" spc="-50" dirty="0" smtClean="0">
              <a:solidFill>
                <a:srgbClr val="000000"/>
              </a:solidFill>
              <a:latin typeface="+mj-lt"/>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Çalışanların </a:t>
            </a:r>
            <a:r>
              <a:rPr lang="tr-TR" sz="2000" spc="-50" dirty="0">
                <a:solidFill>
                  <a:srgbClr val="000000"/>
                </a:solidFill>
                <a:latin typeface="+mj-lt"/>
                <a:ea typeface="Trebuchet MS" panose="020B0603020202020204" pitchFamily="34" charset="0"/>
                <a:cs typeface="Trebuchet MS" panose="020B0603020202020204" pitchFamily="34" charset="0"/>
              </a:rPr>
              <a:t>günlük sağlığını, güvenliğini ve genel refahını sağlamak, başarılı bir işletme kurmanın önemli bir parçasıdır, ancak </a:t>
            </a:r>
            <a:r>
              <a:rPr lang="tr-TR" sz="2000" spc="-50" dirty="0" smtClean="0">
                <a:solidFill>
                  <a:srgbClr val="000000"/>
                </a:solidFill>
                <a:latin typeface="+mj-lt"/>
                <a:ea typeface="Trebuchet MS" panose="020B0603020202020204" pitchFamily="34" charset="0"/>
                <a:cs typeface="Trebuchet MS" panose="020B0603020202020204" pitchFamily="34" charset="0"/>
              </a:rPr>
              <a:t>tesisin </a:t>
            </a:r>
            <a:r>
              <a:rPr lang="tr-TR" sz="2000" spc="-50" dirty="0">
                <a:solidFill>
                  <a:srgbClr val="000000"/>
                </a:solidFill>
                <a:latin typeface="+mj-lt"/>
                <a:ea typeface="Trebuchet MS" panose="020B0603020202020204" pitchFamily="34" charset="0"/>
                <a:cs typeface="Trebuchet MS" panose="020B0603020202020204" pitchFamily="34" charset="0"/>
              </a:rPr>
              <a:t>hangi hizmetleri gerektirdiği ve hangilerinin gereksiz olabileceği arasındaki farkı bilmek </a:t>
            </a:r>
            <a:r>
              <a:rPr lang="tr-TR" sz="2000" spc="-50" dirty="0" smtClean="0">
                <a:solidFill>
                  <a:srgbClr val="000000"/>
                </a:solidFill>
                <a:latin typeface="+mj-lt"/>
                <a:ea typeface="Trebuchet MS" panose="020B0603020202020204" pitchFamily="34" charset="0"/>
                <a:cs typeface="Trebuchet MS" panose="020B0603020202020204" pitchFamily="34" charset="0"/>
              </a:rPr>
              <a:t>gereksiz maliyetler oluşmasını önlemek açısından önemlidir</a:t>
            </a:r>
            <a:r>
              <a:rPr lang="tr-TR" sz="2000" spc="-50" dirty="0">
                <a:solidFill>
                  <a:srgbClr val="000000"/>
                </a:solidFill>
                <a:latin typeface="+mj-lt"/>
                <a:ea typeface="Trebuchet MS" panose="020B0603020202020204" pitchFamily="34" charset="0"/>
                <a:cs typeface="Trebuchet MS" panose="020B0603020202020204" pitchFamily="34" charset="0"/>
              </a:rPr>
              <a:t>.</a:t>
            </a:r>
            <a:endParaRPr lang="tr-TR" sz="2000" spc="-50" dirty="0" smtClean="0">
              <a:solidFill>
                <a:srgbClr val="000000"/>
              </a:solidFill>
              <a:latin typeface="+mj-lt"/>
              <a:ea typeface="Trebuchet MS" panose="020B0603020202020204" pitchFamily="34" charset="0"/>
              <a:cs typeface="Trebuchet MS" panose="020B0603020202020204" pitchFamily="34" charset="0"/>
            </a:endParaRPr>
          </a:p>
        </p:txBody>
      </p:sp>
      <p:pic>
        <p:nvPicPr>
          <p:cNvPr id="6148" name="Picture 4" descr="skyscraper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2873" y="1511779"/>
            <a:ext cx="1504298" cy="38108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61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6560" y="308163"/>
            <a:ext cx="7557471" cy="400110"/>
          </a:xfrm>
          <a:prstGeom prst="rect">
            <a:avLst/>
          </a:prstGeom>
        </p:spPr>
        <p:txBody>
          <a:bodyPr wrap="square">
            <a:spAutoFit/>
          </a:bodyPr>
          <a:lstStyle/>
          <a:p>
            <a:pPr marL="0" lvl="1" algn="ctr">
              <a:spcBef>
                <a:spcPct val="20000"/>
              </a:spcBef>
              <a:buClr>
                <a:schemeClr val="accent1"/>
              </a:buClr>
            </a:pPr>
            <a:r>
              <a:rPr lang="tr-TR" sz="2000" b="1" dirty="0" smtClean="0"/>
              <a:t>Tesis Yönetiminde  Sert ve Yumuşak Hizmetler</a:t>
            </a:r>
            <a:endParaRPr lang="en-US" sz="2000" b="1" dirty="0"/>
          </a:p>
        </p:txBody>
      </p:sp>
      <p:sp>
        <p:nvSpPr>
          <p:cNvPr id="4" name="Dikdörtgen 3"/>
          <p:cNvSpPr/>
          <p:nvPr/>
        </p:nvSpPr>
        <p:spPr>
          <a:xfrm>
            <a:off x="473293" y="1448583"/>
            <a:ext cx="8107571" cy="4708981"/>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Sert </a:t>
            </a:r>
            <a:r>
              <a:rPr lang="tr-TR" sz="2000" spc="-50" dirty="0">
                <a:solidFill>
                  <a:srgbClr val="000000"/>
                </a:solidFill>
                <a:latin typeface="+mj-lt"/>
                <a:ea typeface="Trebuchet MS" panose="020B0603020202020204" pitchFamily="34" charset="0"/>
                <a:cs typeface="Trebuchet MS" panose="020B0603020202020204" pitchFamily="34" charset="0"/>
              </a:rPr>
              <a:t>servisler, binanın fiziksel dokusuyla ilgili olan ve kaldırılamayan servislerdir. Çalışanların güvenliğini ve refahını sağlarlar ve genellikle yasalarca zorunludurlar. </a:t>
            </a:r>
            <a:endParaRPr lang="tr-TR" sz="2000" spc="-50" dirty="0" smtClean="0">
              <a:solidFill>
                <a:srgbClr val="000000"/>
              </a:solidFill>
              <a:latin typeface="+mj-lt"/>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Yumuşak </a:t>
            </a:r>
            <a:r>
              <a:rPr lang="tr-TR" sz="2000" spc="-50" dirty="0">
                <a:solidFill>
                  <a:srgbClr val="000000"/>
                </a:solidFill>
                <a:latin typeface="+mj-lt"/>
                <a:ea typeface="Trebuchet MS" panose="020B0603020202020204" pitchFamily="34" charset="0"/>
                <a:cs typeface="Trebuchet MS" panose="020B0603020202020204" pitchFamily="34" charset="0"/>
              </a:rPr>
              <a:t>hizmetler, işyerini çalışmayı daha keyifli veya güvenli hale getiren servislerdir. Bazıları zorunlu olmayabilir ve gerektiğinde eklenebilir ve çıkarılabilir. </a:t>
            </a:r>
            <a:endParaRPr lang="tr-TR" sz="2000" spc="-50" dirty="0" smtClean="0">
              <a:solidFill>
                <a:srgbClr val="000000"/>
              </a:solidFill>
              <a:latin typeface="+mj-lt"/>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b="1" spc="-50" dirty="0" smtClean="0">
                <a:solidFill>
                  <a:srgbClr val="000000"/>
                </a:solidFill>
                <a:latin typeface="+mj-lt"/>
                <a:ea typeface="Trebuchet MS" panose="020B0603020202020204" pitchFamily="34" charset="0"/>
                <a:cs typeface="Trebuchet MS" panose="020B0603020202020204" pitchFamily="34" charset="0"/>
              </a:rPr>
              <a:t>Tesis </a:t>
            </a:r>
            <a:r>
              <a:rPr lang="tr-TR" sz="2000" b="1" spc="-50" dirty="0">
                <a:solidFill>
                  <a:srgbClr val="000000"/>
                </a:solidFill>
                <a:latin typeface="+mj-lt"/>
                <a:ea typeface="Trebuchet MS" panose="020B0603020202020204" pitchFamily="34" charset="0"/>
                <a:cs typeface="Trebuchet MS" panose="020B0603020202020204" pitchFamily="34" charset="0"/>
              </a:rPr>
              <a:t>İhtiyaç Analizi</a:t>
            </a:r>
            <a:r>
              <a:rPr lang="tr-TR" sz="2000" spc="-50" dirty="0">
                <a:solidFill>
                  <a:srgbClr val="000000"/>
                </a:solidFill>
                <a:latin typeface="+mj-lt"/>
                <a:ea typeface="Trebuchet MS" panose="020B0603020202020204" pitchFamily="34" charset="0"/>
                <a:cs typeface="Trebuchet MS" panose="020B0603020202020204" pitchFamily="34" charset="0"/>
              </a:rPr>
              <a:t> yapılması, şirket için hangi hizmetlere gerçekten ihtiyaç duyulduğunu ve hangilerinin gereksiz olduğunu belirlemenize yardımcı olacaktır</a:t>
            </a:r>
            <a:r>
              <a:rPr lang="tr-TR" sz="2000" spc="-50" dirty="0" smtClean="0">
                <a:solidFill>
                  <a:srgbClr val="000000"/>
                </a:solidFill>
                <a:latin typeface="+mj-lt"/>
                <a:ea typeface="Trebuchet MS" panose="020B0603020202020204" pitchFamily="34" charset="0"/>
                <a:cs typeface="Trebuchet MS" panose="020B0603020202020204" pitchFamily="34" charset="0"/>
              </a:rPr>
              <a:t>.</a:t>
            </a:r>
          </a:p>
          <a:p>
            <a:pPr marL="342900" indent="-342900" algn="just">
              <a:spcBef>
                <a:spcPts val="600"/>
              </a:spcBef>
              <a:spcAft>
                <a:spcPts val="600"/>
              </a:spcAft>
              <a:buFont typeface="Wingdings" panose="05000000000000000000" pitchFamily="2" charset="2"/>
              <a:buChar char="Ø"/>
            </a:pPr>
            <a:r>
              <a:rPr lang="tr-TR" sz="2000" spc="-50" dirty="0">
                <a:solidFill>
                  <a:srgbClr val="000000"/>
                </a:solidFill>
                <a:ea typeface="Trebuchet MS" panose="020B0603020202020204" pitchFamily="34" charset="0"/>
                <a:cs typeface="Trebuchet MS" panose="020B0603020202020204" pitchFamily="34" charset="0"/>
              </a:rPr>
              <a:t>Tesis yönetimi hizmetleri, etkin mülkiyet yönetimi için gereklidir. Tesis yönetimi hizmetleri genel olarak 2 kategoriye ayrılır - zor servisler ve yumuşak servisler. Sert tesis yönetimi hizmetleri temel olarak bina içinde yapılandırılmış olan ve kaldırılamayan mekanik hizmetlerdir.</a:t>
            </a:r>
          </a:p>
          <a:p>
            <a:pPr marL="342900" indent="-342900" algn="just">
              <a:spcBef>
                <a:spcPts val="600"/>
              </a:spcBef>
              <a:spcAft>
                <a:spcPts val="600"/>
              </a:spcAft>
              <a:buFont typeface="Wingdings" panose="05000000000000000000" pitchFamily="2" charset="2"/>
              <a:buChar char="Ø"/>
            </a:pPr>
            <a:endParaRPr lang="tr-TR" sz="2000" spc="-50" dirty="0" smtClean="0">
              <a:solidFill>
                <a:srgbClr val="000000"/>
              </a:solidFill>
              <a:latin typeface="+mj-lt"/>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600879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22310" y="322024"/>
            <a:ext cx="7557471" cy="400110"/>
          </a:xfrm>
          <a:prstGeom prst="rect">
            <a:avLst/>
          </a:prstGeom>
        </p:spPr>
        <p:txBody>
          <a:bodyPr wrap="square">
            <a:spAutoFit/>
          </a:bodyPr>
          <a:lstStyle/>
          <a:p>
            <a:pPr marL="0" lvl="1" algn="ctr">
              <a:spcBef>
                <a:spcPct val="20000"/>
              </a:spcBef>
              <a:buClr>
                <a:schemeClr val="accent1"/>
              </a:buClr>
            </a:pPr>
            <a:r>
              <a:rPr lang="tr-TR" sz="2000" b="1" dirty="0" smtClean="0"/>
              <a:t>Tesis Yönetiminde Yumuşak Hizmetler</a:t>
            </a:r>
            <a:endParaRPr lang="en-US" sz="2000" b="1" dirty="0"/>
          </a:p>
        </p:txBody>
      </p:sp>
      <p:sp>
        <p:nvSpPr>
          <p:cNvPr id="4" name="Dikdörtgen 3"/>
          <p:cNvSpPr/>
          <p:nvPr/>
        </p:nvSpPr>
        <p:spPr>
          <a:xfrm>
            <a:off x="782857" y="1782409"/>
            <a:ext cx="7496924" cy="2862322"/>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a:solidFill>
                  <a:srgbClr val="000000"/>
                </a:solidFill>
                <a:latin typeface="+mj-lt"/>
                <a:ea typeface="Trebuchet MS" panose="020B0603020202020204" pitchFamily="34" charset="0"/>
                <a:cs typeface="Trebuchet MS" panose="020B0603020202020204" pitchFamily="34" charset="0"/>
              </a:rPr>
              <a:t>Tesis Yönetimindeki Yumuşak Hizmetler genellikle bir işletme çalışanı tarafından kullanılan ve çalışmak için daha keyifli ve daha güvenli bir ortam sağlayabilen bir dizi yumuşak hizmet yönetimini ifade </a:t>
            </a:r>
            <a:r>
              <a:rPr lang="tr-TR" sz="2000" spc="-50" dirty="0" smtClean="0">
                <a:solidFill>
                  <a:srgbClr val="000000"/>
                </a:solidFill>
                <a:latin typeface="+mj-lt"/>
                <a:ea typeface="Trebuchet MS" panose="020B0603020202020204" pitchFamily="34" charset="0"/>
                <a:cs typeface="Trebuchet MS" panose="020B0603020202020204" pitchFamily="34" charset="0"/>
              </a:rPr>
              <a:t>etmektedir.</a:t>
            </a: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Yumuşak </a:t>
            </a:r>
            <a:r>
              <a:rPr lang="tr-TR" sz="2000" spc="-50" dirty="0">
                <a:solidFill>
                  <a:srgbClr val="000000"/>
                </a:solidFill>
                <a:latin typeface="+mj-lt"/>
                <a:ea typeface="Trebuchet MS" panose="020B0603020202020204" pitchFamily="34" charset="0"/>
                <a:cs typeface="Trebuchet MS" panose="020B0603020202020204" pitchFamily="34" charset="0"/>
              </a:rPr>
              <a:t>tesis yönetimi hizmetleri </a:t>
            </a:r>
            <a:r>
              <a:rPr lang="tr-TR" sz="2000" spc="-50" dirty="0" smtClean="0">
                <a:solidFill>
                  <a:srgbClr val="000000"/>
                </a:solidFill>
                <a:latin typeface="+mj-lt"/>
                <a:ea typeface="Trebuchet MS" panose="020B0603020202020204" pitchFamily="34" charset="0"/>
                <a:cs typeface="Trebuchet MS" panose="020B0603020202020204" pitchFamily="34" charset="0"/>
              </a:rPr>
              <a:t>zorunlu olmamakla birlikte eklenebilir </a:t>
            </a:r>
            <a:r>
              <a:rPr lang="tr-TR" sz="2000" spc="-50" dirty="0">
                <a:solidFill>
                  <a:srgbClr val="000000"/>
                </a:solidFill>
                <a:latin typeface="+mj-lt"/>
                <a:ea typeface="Trebuchet MS" panose="020B0603020202020204" pitchFamily="34" charset="0"/>
                <a:cs typeface="Trebuchet MS" panose="020B0603020202020204" pitchFamily="34" charset="0"/>
              </a:rPr>
              <a:t>veya </a:t>
            </a:r>
            <a:r>
              <a:rPr lang="tr-TR" sz="2000" spc="-50" dirty="0" smtClean="0">
                <a:solidFill>
                  <a:srgbClr val="000000"/>
                </a:solidFill>
                <a:latin typeface="+mj-lt"/>
                <a:ea typeface="Trebuchet MS" panose="020B0603020202020204" pitchFamily="34" charset="0"/>
                <a:cs typeface="Trebuchet MS" panose="020B0603020202020204" pitchFamily="34" charset="0"/>
              </a:rPr>
              <a:t>kaldırılabilir niteliktedir. </a:t>
            </a: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Birçok </a:t>
            </a:r>
            <a:r>
              <a:rPr lang="tr-TR" sz="2000" spc="-50" dirty="0">
                <a:solidFill>
                  <a:srgbClr val="000000"/>
                </a:solidFill>
                <a:latin typeface="+mj-lt"/>
                <a:ea typeface="Trebuchet MS" panose="020B0603020202020204" pitchFamily="34" charset="0"/>
                <a:cs typeface="Trebuchet MS" panose="020B0603020202020204" pitchFamily="34" charset="0"/>
              </a:rPr>
              <a:t>şirket, kuruluşlarında yumuşak tesis yönetimine olan ihtiyacı genellikle hafife alır, ancak etkin bir yumuşak hizmet yönetimi, her işletmenin verimli bir şekilde çalışması için esastır.</a:t>
            </a:r>
            <a:endParaRPr lang="tr-TR" sz="2000" spc="-50" dirty="0" smtClean="0">
              <a:solidFill>
                <a:srgbClr val="000000"/>
              </a:solidFill>
              <a:latin typeface="+mj-lt"/>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644710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668557" y="449678"/>
            <a:ext cx="7557471" cy="400110"/>
          </a:xfrm>
          <a:prstGeom prst="rect">
            <a:avLst/>
          </a:prstGeom>
        </p:spPr>
        <p:txBody>
          <a:bodyPr wrap="square">
            <a:spAutoFit/>
          </a:bodyPr>
          <a:lstStyle/>
          <a:p>
            <a:pPr marL="0" lvl="1" algn="ctr">
              <a:spcBef>
                <a:spcPct val="20000"/>
              </a:spcBef>
              <a:buClr>
                <a:schemeClr val="accent1"/>
              </a:buClr>
            </a:pPr>
            <a:r>
              <a:rPr lang="tr-TR" sz="2000" b="1" dirty="0" smtClean="0"/>
              <a:t>Tesis Yönetiminde Yumuşak Hizmetler</a:t>
            </a:r>
            <a:endParaRPr lang="en-US" sz="2000" b="1" dirty="0"/>
          </a:p>
        </p:txBody>
      </p:sp>
      <p:sp>
        <p:nvSpPr>
          <p:cNvPr id="4" name="Dikdörtgen 3"/>
          <p:cNvSpPr/>
          <p:nvPr/>
        </p:nvSpPr>
        <p:spPr>
          <a:xfrm>
            <a:off x="843404" y="1297662"/>
            <a:ext cx="7496924" cy="4370427"/>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pc="-50" dirty="0" smtClean="0">
                <a:solidFill>
                  <a:srgbClr val="000000"/>
                </a:solidFill>
                <a:latin typeface="+mj-lt"/>
                <a:ea typeface="Trebuchet MS" panose="020B0603020202020204" pitchFamily="34" charset="0"/>
                <a:cs typeface="Trebuchet MS" panose="020B0603020202020204" pitchFamily="34" charset="0"/>
              </a:rPr>
              <a:t>Çeşitli yumuşak tesis yönetim hizmetleri genellikle tesis yönetim şirketleri tarafından sağlanır, bunlardan </a:t>
            </a:r>
            <a:r>
              <a:rPr lang="tr-TR" spc="-50" dirty="0" err="1" smtClean="0">
                <a:solidFill>
                  <a:srgbClr val="000000"/>
                </a:solidFill>
                <a:latin typeface="+mj-lt"/>
                <a:ea typeface="Trebuchet MS" panose="020B0603020202020204" pitchFamily="34" charset="0"/>
                <a:cs typeface="Trebuchet MS" panose="020B0603020202020204" pitchFamily="34" charset="0"/>
              </a:rPr>
              <a:t>başlıcaları</a:t>
            </a:r>
            <a:r>
              <a:rPr lang="tr-TR" spc="-50" dirty="0" smtClean="0">
                <a:solidFill>
                  <a:srgbClr val="000000"/>
                </a:solidFill>
                <a:latin typeface="+mj-lt"/>
                <a:ea typeface="Trebuchet MS" panose="020B0603020202020204" pitchFamily="34" charset="0"/>
                <a:cs typeface="Trebuchet MS" panose="020B0603020202020204" pitchFamily="34" charset="0"/>
              </a:rPr>
              <a:t>: ticari temizlik hizmetleri; atık yönetimi hizmetleri; güvenlik Servisi; dekorasyon; ofis hareketleri ve </a:t>
            </a:r>
            <a:r>
              <a:rPr lang="tr-TR" spc="-50" dirty="0" err="1" smtClean="0">
                <a:solidFill>
                  <a:srgbClr val="000000"/>
                </a:solidFill>
                <a:latin typeface="+mj-lt"/>
                <a:ea typeface="Trebuchet MS" panose="020B0603020202020204" pitchFamily="34" charset="0"/>
                <a:cs typeface="Trebuchet MS" panose="020B0603020202020204" pitchFamily="34" charset="0"/>
              </a:rPr>
              <a:t>catering</a:t>
            </a:r>
            <a:r>
              <a:rPr lang="tr-TR" spc="-50" dirty="0" smtClean="0">
                <a:solidFill>
                  <a:srgbClr val="000000"/>
                </a:solidFill>
                <a:latin typeface="+mj-lt"/>
                <a:ea typeface="Trebuchet MS" panose="020B0603020202020204" pitchFamily="34" charset="0"/>
                <a:cs typeface="Trebuchet MS" panose="020B0603020202020204" pitchFamily="34" charset="0"/>
              </a:rPr>
              <a:t>.</a:t>
            </a:r>
          </a:p>
          <a:p>
            <a:pPr marL="800100" lvl="1" indent="-342900" algn="just">
              <a:spcBef>
                <a:spcPts val="600"/>
              </a:spcBef>
              <a:spcAft>
                <a:spcPts val="600"/>
              </a:spcAft>
              <a:buFont typeface="Arial" panose="020B0604020202020204" pitchFamily="34" charset="0"/>
              <a:buChar char="•"/>
            </a:pPr>
            <a:r>
              <a:rPr lang="tr-TR" spc="-50" dirty="0" smtClean="0">
                <a:solidFill>
                  <a:srgbClr val="000000"/>
                </a:solidFill>
                <a:latin typeface="+mj-lt"/>
                <a:ea typeface="Trebuchet MS" panose="020B0603020202020204" pitchFamily="34" charset="0"/>
                <a:cs typeface="Trebuchet MS" panose="020B0603020202020204" pitchFamily="34" charset="0"/>
              </a:rPr>
              <a:t>Ticari temizlik hizmetleri</a:t>
            </a:r>
          </a:p>
          <a:p>
            <a:pPr marL="800100" lvl="1" indent="-342900" algn="just">
              <a:spcBef>
                <a:spcPts val="600"/>
              </a:spcBef>
              <a:spcAft>
                <a:spcPts val="600"/>
              </a:spcAft>
              <a:buFont typeface="Arial" panose="020B0604020202020204" pitchFamily="34" charset="0"/>
              <a:buChar char="•"/>
            </a:pPr>
            <a:r>
              <a:rPr lang="tr-TR" spc="-50" dirty="0" smtClean="0">
                <a:solidFill>
                  <a:srgbClr val="000000"/>
                </a:solidFill>
                <a:latin typeface="+mj-lt"/>
                <a:ea typeface="Trebuchet MS" panose="020B0603020202020204" pitchFamily="34" charset="0"/>
                <a:cs typeface="Trebuchet MS" panose="020B0603020202020204" pitchFamily="34" charset="0"/>
              </a:rPr>
              <a:t>Atık yönetimi hizmetleri</a:t>
            </a:r>
          </a:p>
          <a:p>
            <a:pPr marL="800100" lvl="1" indent="-342900" algn="just">
              <a:spcBef>
                <a:spcPts val="600"/>
              </a:spcBef>
              <a:spcAft>
                <a:spcPts val="600"/>
              </a:spcAft>
              <a:buFont typeface="Arial" panose="020B0604020202020204" pitchFamily="34" charset="0"/>
              <a:buChar char="•"/>
            </a:pPr>
            <a:r>
              <a:rPr lang="tr-TR" spc="-50" dirty="0" smtClean="0">
                <a:solidFill>
                  <a:srgbClr val="000000"/>
                </a:solidFill>
                <a:latin typeface="+mj-lt"/>
                <a:ea typeface="Trebuchet MS" panose="020B0603020202020204" pitchFamily="34" charset="0"/>
                <a:cs typeface="Trebuchet MS" panose="020B0603020202020204" pitchFamily="34" charset="0"/>
              </a:rPr>
              <a:t>Güvenlik Servisi</a:t>
            </a:r>
          </a:p>
          <a:p>
            <a:pPr marL="800100" lvl="1" indent="-342900" algn="just">
              <a:spcBef>
                <a:spcPts val="600"/>
              </a:spcBef>
              <a:spcAft>
                <a:spcPts val="600"/>
              </a:spcAft>
              <a:buFont typeface="Arial" panose="020B0604020202020204" pitchFamily="34" charset="0"/>
              <a:buChar char="•"/>
            </a:pPr>
            <a:r>
              <a:rPr lang="tr-TR" spc="-50" dirty="0" smtClean="0">
                <a:solidFill>
                  <a:srgbClr val="000000"/>
                </a:solidFill>
                <a:latin typeface="+mj-lt"/>
                <a:ea typeface="Trebuchet MS" panose="020B0603020202020204" pitchFamily="34" charset="0"/>
                <a:cs typeface="Trebuchet MS" panose="020B0603020202020204" pitchFamily="34" charset="0"/>
              </a:rPr>
              <a:t>Boyama ve dekorasyon</a:t>
            </a:r>
          </a:p>
          <a:p>
            <a:pPr marL="800100" lvl="1" indent="-342900" algn="just">
              <a:spcBef>
                <a:spcPts val="600"/>
              </a:spcBef>
              <a:spcAft>
                <a:spcPts val="600"/>
              </a:spcAft>
              <a:buFont typeface="Arial" panose="020B0604020202020204" pitchFamily="34" charset="0"/>
              <a:buChar char="•"/>
            </a:pPr>
            <a:r>
              <a:rPr lang="tr-TR" spc="-50" dirty="0" smtClean="0">
                <a:solidFill>
                  <a:srgbClr val="000000"/>
                </a:solidFill>
                <a:latin typeface="+mj-lt"/>
                <a:ea typeface="Trebuchet MS" panose="020B0603020202020204" pitchFamily="34" charset="0"/>
                <a:cs typeface="Trebuchet MS" panose="020B0603020202020204" pitchFamily="34" charset="0"/>
              </a:rPr>
              <a:t>Ticari zeminlerin bakımı ve peyzajı</a:t>
            </a:r>
          </a:p>
          <a:p>
            <a:pPr marL="800100" lvl="1" indent="-342900" algn="just">
              <a:spcBef>
                <a:spcPts val="600"/>
              </a:spcBef>
              <a:spcAft>
                <a:spcPts val="600"/>
              </a:spcAft>
              <a:buFont typeface="Arial" panose="020B0604020202020204" pitchFamily="34" charset="0"/>
              <a:buChar char="•"/>
            </a:pPr>
            <a:r>
              <a:rPr lang="tr-TR" spc="-50" dirty="0" smtClean="0">
                <a:solidFill>
                  <a:srgbClr val="000000"/>
                </a:solidFill>
                <a:latin typeface="+mj-lt"/>
                <a:ea typeface="Trebuchet MS" panose="020B0603020202020204" pitchFamily="34" charset="0"/>
                <a:cs typeface="Trebuchet MS" panose="020B0603020202020204" pitchFamily="34" charset="0"/>
              </a:rPr>
              <a:t>Office hareketleri</a:t>
            </a:r>
          </a:p>
          <a:p>
            <a:pPr marL="800100" lvl="1" indent="-342900" algn="just">
              <a:spcBef>
                <a:spcPts val="600"/>
              </a:spcBef>
              <a:spcAft>
                <a:spcPts val="600"/>
              </a:spcAft>
              <a:buFont typeface="Arial" panose="020B0604020202020204" pitchFamily="34" charset="0"/>
              <a:buChar char="•"/>
            </a:pPr>
            <a:r>
              <a:rPr lang="tr-TR" spc="-50" dirty="0" smtClean="0">
                <a:solidFill>
                  <a:srgbClr val="000000"/>
                </a:solidFill>
                <a:latin typeface="+mj-lt"/>
                <a:ea typeface="Trebuchet MS" panose="020B0603020202020204" pitchFamily="34" charset="0"/>
                <a:cs typeface="Trebuchet MS" panose="020B0603020202020204" pitchFamily="34" charset="0"/>
              </a:rPr>
              <a:t>Kış </a:t>
            </a:r>
            <a:r>
              <a:rPr lang="tr-TR" spc="-50" dirty="0" err="1" smtClean="0">
                <a:solidFill>
                  <a:srgbClr val="000000"/>
                </a:solidFill>
                <a:latin typeface="+mj-lt"/>
                <a:ea typeface="Trebuchet MS" panose="020B0603020202020204" pitchFamily="34" charset="0"/>
                <a:cs typeface="Trebuchet MS" panose="020B0603020202020204" pitchFamily="34" charset="0"/>
              </a:rPr>
              <a:t>grit</a:t>
            </a:r>
            <a:r>
              <a:rPr lang="tr-TR" spc="-50" dirty="0" smtClean="0">
                <a:solidFill>
                  <a:srgbClr val="000000"/>
                </a:solidFill>
                <a:latin typeface="+mj-lt"/>
                <a:ea typeface="Trebuchet MS" panose="020B0603020202020204" pitchFamily="34" charset="0"/>
                <a:cs typeface="Trebuchet MS" panose="020B0603020202020204" pitchFamily="34" charset="0"/>
              </a:rPr>
              <a:t> hizmetleri</a:t>
            </a:r>
          </a:p>
          <a:p>
            <a:pPr marL="800100" lvl="1" indent="-342900" algn="just">
              <a:spcBef>
                <a:spcPts val="600"/>
              </a:spcBef>
              <a:spcAft>
                <a:spcPts val="600"/>
              </a:spcAft>
              <a:buFont typeface="Arial" panose="020B0604020202020204" pitchFamily="34" charset="0"/>
              <a:buChar char="•"/>
            </a:pPr>
            <a:r>
              <a:rPr lang="tr-TR" spc="-50" dirty="0" smtClean="0">
                <a:solidFill>
                  <a:srgbClr val="000000"/>
                </a:solidFill>
                <a:latin typeface="+mj-lt"/>
                <a:ea typeface="Trebuchet MS" panose="020B0603020202020204" pitchFamily="34" charset="0"/>
                <a:cs typeface="Trebuchet MS" panose="020B0603020202020204" pitchFamily="34" charset="0"/>
              </a:rPr>
              <a:t>Ticari </a:t>
            </a:r>
            <a:r>
              <a:rPr lang="tr-TR" spc="-50" dirty="0" err="1" smtClean="0">
                <a:solidFill>
                  <a:srgbClr val="000000"/>
                </a:solidFill>
                <a:latin typeface="+mj-lt"/>
                <a:ea typeface="Trebuchet MS" panose="020B0603020202020204" pitchFamily="34" charset="0"/>
                <a:cs typeface="Trebuchet MS" panose="020B0603020202020204" pitchFamily="34" charset="0"/>
              </a:rPr>
              <a:t>catering</a:t>
            </a:r>
            <a:r>
              <a:rPr lang="tr-TR" spc="-50" dirty="0" smtClean="0">
                <a:solidFill>
                  <a:srgbClr val="000000"/>
                </a:solidFill>
                <a:latin typeface="+mj-lt"/>
                <a:ea typeface="Trebuchet MS" panose="020B0603020202020204" pitchFamily="34" charset="0"/>
                <a:cs typeface="Trebuchet MS" panose="020B0603020202020204" pitchFamily="34" charset="0"/>
              </a:rPr>
              <a:t> hizmetleri </a:t>
            </a:r>
          </a:p>
        </p:txBody>
      </p:sp>
    </p:spTree>
    <p:extLst>
      <p:ext uri="{BB962C8B-B14F-4D97-AF65-F5344CB8AC3E}">
        <p14:creationId xmlns:p14="http://schemas.microsoft.com/office/powerpoint/2010/main" val="2798011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668557" y="449678"/>
            <a:ext cx="7557471" cy="400110"/>
          </a:xfrm>
          <a:prstGeom prst="rect">
            <a:avLst/>
          </a:prstGeom>
        </p:spPr>
        <p:txBody>
          <a:bodyPr wrap="square">
            <a:spAutoFit/>
          </a:bodyPr>
          <a:lstStyle/>
          <a:p>
            <a:pPr marL="0" lvl="1" algn="ctr">
              <a:spcBef>
                <a:spcPct val="20000"/>
              </a:spcBef>
              <a:buClr>
                <a:schemeClr val="accent1"/>
              </a:buClr>
            </a:pPr>
            <a:r>
              <a:rPr lang="tr-TR" sz="2000" b="1" dirty="0" smtClean="0"/>
              <a:t>Tesis Yönetiminde Yumuşak Hizmetler</a:t>
            </a:r>
            <a:endParaRPr lang="en-US" sz="2000" b="1" dirty="0"/>
          </a:p>
        </p:txBody>
      </p:sp>
      <p:sp>
        <p:nvSpPr>
          <p:cNvPr id="4" name="Dikdörtgen 3"/>
          <p:cNvSpPr/>
          <p:nvPr/>
        </p:nvSpPr>
        <p:spPr>
          <a:xfrm>
            <a:off x="843405" y="1297663"/>
            <a:ext cx="3915379" cy="4678204"/>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pc="-50" dirty="0" smtClean="0">
                <a:solidFill>
                  <a:srgbClr val="000000"/>
                </a:solidFill>
                <a:latin typeface="+mj-lt"/>
                <a:ea typeface="Trebuchet MS" panose="020B0603020202020204" pitchFamily="34" charset="0"/>
                <a:cs typeface="Trebuchet MS" panose="020B0603020202020204" pitchFamily="34" charset="0"/>
              </a:rPr>
              <a:t>Ticari Temizlik Hizmetleri</a:t>
            </a:r>
          </a:p>
          <a:p>
            <a:pPr lvl="1" algn="just">
              <a:spcBef>
                <a:spcPts val="600"/>
              </a:spcBef>
              <a:spcAft>
                <a:spcPts val="600"/>
              </a:spcAft>
            </a:pPr>
            <a:r>
              <a:rPr lang="tr-TR" spc="-50" dirty="0">
                <a:solidFill>
                  <a:srgbClr val="000000"/>
                </a:solidFill>
                <a:latin typeface="+mj-lt"/>
                <a:ea typeface="Trebuchet MS" panose="020B0603020202020204" pitchFamily="34" charset="0"/>
                <a:cs typeface="Trebuchet MS" panose="020B0603020202020204" pitchFamily="34" charset="0"/>
              </a:rPr>
              <a:t>Temiz bir çalışma ortamının sağlıklı bir çalışma ortamını teşvik ettiği, çalışanları rahatça motive ettiği ve ilgisini çektiği bilinmektedir. Ayrıca, temiz bir ortamın tutulması, kirli bir ortam olması nedeniyle meydana gelen kaza riskini azaltır. Tehlikeli maddelerin kurum çalışanları için </a:t>
            </a:r>
            <a:r>
              <a:rPr lang="tr-TR" spc="-50" dirty="0" err="1">
                <a:solidFill>
                  <a:srgbClr val="000000"/>
                </a:solidFill>
                <a:latin typeface="+mj-lt"/>
                <a:ea typeface="Trebuchet MS" panose="020B0603020202020204" pitchFamily="34" charset="0"/>
                <a:cs typeface="Trebuchet MS" panose="020B0603020202020204" pitchFamily="34" charset="0"/>
              </a:rPr>
              <a:t>farkedilme</a:t>
            </a:r>
            <a:r>
              <a:rPr lang="tr-TR" spc="-50" dirty="0">
                <a:solidFill>
                  <a:srgbClr val="000000"/>
                </a:solidFill>
                <a:latin typeface="+mj-lt"/>
                <a:ea typeface="Trebuchet MS" panose="020B0603020202020204" pitchFamily="34" charset="0"/>
                <a:cs typeface="Trebuchet MS" panose="020B0603020202020204" pitchFamily="34" charset="0"/>
              </a:rPr>
              <a:t> eğilimi artar. Buna ek olarak, kirli bir ortamda hastalıklarla temas eden kuruluş işçilerinin riski de yüksektir. Bu tamamen şirketin verimliliğini azaltır ve tesis yönetim şirketi ile yapılan ticari temizlik hizmeti ile önlenebilir.</a:t>
            </a:r>
            <a:endParaRPr lang="tr-TR" spc="-50" dirty="0" smtClean="0">
              <a:solidFill>
                <a:srgbClr val="000000"/>
              </a:solidFill>
              <a:latin typeface="+mj-lt"/>
              <a:ea typeface="Trebuchet MS" panose="020B0603020202020204" pitchFamily="34" charset="0"/>
              <a:cs typeface="Trebuchet MS" panose="020B0603020202020204" pitchFamily="34" charset="0"/>
            </a:endParaRPr>
          </a:p>
        </p:txBody>
      </p:sp>
      <p:pic>
        <p:nvPicPr>
          <p:cNvPr id="1028"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330" y="2202883"/>
            <a:ext cx="3775385" cy="305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226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65614" y="402034"/>
            <a:ext cx="7557471" cy="400110"/>
          </a:xfrm>
          <a:prstGeom prst="rect">
            <a:avLst/>
          </a:prstGeom>
        </p:spPr>
        <p:txBody>
          <a:bodyPr wrap="square">
            <a:spAutoFit/>
          </a:bodyPr>
          <a:lstStyle/>
          <a:p>
            <a:pPr marL="0" lvl="1" algn="ctr">
              <a:spcBef>
                <a:spcPct val="20000"/>
              </a:spcBef>
              <a:buClr>
                <a:schemeClr val="accent1"/>
              </a:buClr>
            </a:pPr>
            <a:r>
              <a:rPr lang="tr-TR" sz="2000" b="1" dirty="0" smtClean="0"/>
              <a:t>Tesis Yönetiminde Yumuşak Hizmetler</a:t>
            </a:r>
            <a:endParaRPr lang="en-US" sz="2000" b="1" dirty="0"/>
          </a:p>
        </p:txBody>
      </p:sp>
      <p:sp>
        <p:nvSpPr>
          <p:cNvPr id="4" name="Dikdörtgen 3"/>
          <p:cNvSpPr/>
          <p:nvPr/>
        </p:nvSpPr>
        <p:spPr>
          <a:xfrm>
            <a:off x="3629722" y="1468617"/>
            <a:ext cx="4847249" cy="4708981"/>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a:solidFill>
                  <a:srgbClr val="000000"/>
                </a:solidFill>
                <a:latin typeface="+mj-lt"/>
                <a:ea typeface="Trebuchet MS" panose="020B0603020202020204" pitchFamily="34" charset="0"/>
                <a:cs typeface="Trebuchet MS" panose="020B0603020202020204" pitchFamily="34" charset="0"/>
              </a:rPr>
              <a:t>Atık Yönetimi Hizmeti</a:t>
            </a:r>
          </a:p>
          <a:p>
            <a:pPr lvl="1" algn="just">
              <a:spcBef>
                <a:spcPts val="600"/>
              </a:spcBef>
              <a:spcAft>
                <a:spcPts val="600"/>
              </a:spcAft>
            </a:pPr>
            <a:r>
              <a:rPr lang="tr-TR" sz="2000" spc="-50" dirty="0" smtClean="0">
                <a:solidFill>
                  <a:srgbClr val="000000"/>
                </a:solidFill>
                <a:latin typeface="+mj-lt"/>
                <a:ea typeface="Trebuchet MS" panose="020B0603020202020204" pitchFamily="34" charset="0"/>
                <a:cs typeface="Trebuchet MS" panose="020B0603020202020204" pitchFamily="34" charset="0"/>
              </a:rPr>
              <a:t>Çoğu </a:t>
            </a:r>
            <a:r>
              <a:rPr lang="tr-TR" sz="2000" spc="-50" dirty="0">
                <a:solidFill>
                  <a:srgbClr val="000000"/>
                </a:solidFill>
                <a:latin typeface="+mj-lt"/>
                <a:ea typeface="Trebuchet MS" panose="020B0603020202020204" pitchFamily="34" charset="0"/>
                <a:cs typeface="Trebuchet MS" panose="020B0603020202020204" pitchFamily="34" charset="0"/>
              </a:rPr>
              <a:t>tesis yönetimi şirketi, geri dönüştürülemeyen malzemelerin toplanması, aktarılması, işlenmesi, geri dönüşümü ve bazen atılmasını sağlayan atık yönetimi hizmetlerine sahiptir. Şirketlerin atık ürünlerine nasıl özen gösterdiğine çok fazla odaklanılan bir yüzyılda bu, önemli bir </a:t>
            </a:r>
            <a:r>
              <a:rPr lang="tr-TR" sz="2000" spc="-50" dirty="0" smtClean="0">
                <a:solidFill>
                  <a:srgbClr val="000000"/>
                </a:solidFill>
                <a:latin typeface="+mj-lt"/>
                <a:ea typeface="Trebuchet MS" panose="020B0603020202020204" pitchFamily="34" charset="0"/>
                <a:cs typeface="Trebuchet MS" panose="020B0603020202020204" pitchFamily="34" charset="0"/>
              </a:rPr>
              <a:t>hizmet olarak öne çıkmaktadır. </a:t>
            </a:r>
          </a:p>
          <a:p>
            <a:pPr lvl="1" algn="just">
              <a:spcBef>
                <a:spcPts val="600"/>
              </a:spcBef>
              <a:spcAft>
                <a:spcPts val="600"/>
              </a:spcAft>
            </a:pPr>
            <a:r>
              <a:rPr lang="tr-TR" sz="2000" spc="-50" dirty="0" smtClean="0">
                <a:solidFill>
                  <a:srgbClr val="000000"/>
                </a:solidFill>
                <a:latin typeface="+mj-lt"/>
                <a:ea typeface="Trebuchet MS" panose="020B0603020202020204" pitchFamily="34" charset="0"/>
                <a:cs typeface="Trebuchet MS" panose="020B0603020202020204" pitchFamily="34" charset="0"/>
              </a:rPr>
              <a:t>Kuruluşların </a:t>
            </a:r>
            <a:r>
              <a:rPr lang="tr-TR" sz="2000" spc="-50" dirty="0">
                <a:solidFill>
                  <a:srgbClr val="000000"/>
                </a:solidFill>
                <a:latin typeface="+mj-lt"/>
                <a:ea typeface="Trebuchet MS" panose="020B0603020202020204" pitchFamily="34" charset="0"/>
                <a:cs typeface="Trebuchet MS" panose="020B0603020202020204" pitchFamily="34" charset="0"/>
              </a:rPr>
              <a:t>atıklarını nasıl yönettiğine dair devlet ilgisinin artması, gelişmiş planlama ve kayıt tutma ihtiyacı doğurmaktadır. atık yönetimi süreçleri yerinde. Tesis yönetimi şirketleri bunu başarmaya yardımcı olur.</a:t>
            </a:r>
            <a:endParaRPr lang="tr-TR" sz="2000" spc="-50" dirty="0" smtClean="0">
              <a:solidFill>
                <a:srgbClr val="000000"/>
              </a:solidFill>
              <a:latin typeface="+mj-lt"/>
              <a:ea typeface="Trebuchet MS" panose="020B0603020202020204" pitchFamily="34" charset="0"/>
              <a:cs typeface="Trebuchet MS" panose="020B0603020202020204" pitchFamily="34" charset="0"/>
            </a:endParaRPr>
          </a:p>
        </p:txBody>
      </p:sp>
      <p:pic>
        <p:nvPicPr>
          <p:cNvPr id="2050" name="Picture 2" descr="AtÄ±k YÃ¶netimi Hizmet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2881"/>
            <a:ext cx="3998119" cy="355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68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679987" y="308163"/>
            <a:ext cx="7557471" cy="400110"/>
          </a:xfrm>
          <a:prstGeom prst="rect">
            <a:avLst/>
          </a:prstGeom>
        </p:spPr>
        <p:txBody>
          <a:bodyPr wrap="square">
            <a:spAutoFit/>
          </a:bodyPr>
          <a:lstStyle/>
          <a:p>
            <a:pPr marL="0" lvl="1" algn="ctr">
              <a:spcBef>
                <a:spcPct val="20000"/>
              </a:spcBef>
              <a:buClr>
                <a:schemeClr val="accent1"/>
              </a:buClr>
            </a:pPr>
            <a:r>
              <a:rPr lang="tr-TR" sz="2000" b="1" dirty="0" smtClean="0"/>
              <a:t>Tesis Yönetiminde Yumuşak Hizmetler</a:t>
            </a:r>
            <a:endParaRPr lang="en-US" sz="2000" b="1" dirty="0"/>
          </a:p>
        </p:txBody>
      </p:sp>
      <p:sp>
        <p:nvSpPr>
          <p:cNvPr id="4" name="Dikdörtgen 3"/>
          <p:cNvSpPr/>
          <p:nvPr/>
        </p:nvSpPr>
        <p:spPr>
          <a:xfrm>
            <a:off x="31107" y="1193543"/>
            <a:ext cx="4525480" cy="5047536"/>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a:solidFill>
                  <a:srgbClr val="000000"/>
                </a:solidFill>
                <a:latin typeface="+mj-lt"/>
                <a:ea typeface="Trebuchet MS" panose="020B0603020202020204" pitchFamily="34" charset="0"/>
                <a:cs typeface="Trebuchet MS" panose="020B0603020202020204" pitchFamily="34" charset="0"/>
              </a:rPr>
              <a:t>Ticari Güvenlik Hizmetleri</a:t>
            </a:r>
          </a:p>
          <a:p>
            <a:pPr marL="342900" indent="-342900" algn="just">
              <a:spcBef>
                <a:spcPts val="600"/>
              </a:spcBef>
              <a:spcAft>
                <a:spcPts val="600"/>
              </a:spcAft>
              <a:buFont typeface="Arial" panose="020B0604020202020204" pitchFamily="34" charset="0"/>
              <a:buChar char="•"/>
            </a:pPr>
            <a:r>
              <a:rPr lang="tr-TR" sz="2000" spc="-50" dirty="0">
                <a:solidFill>
                  <a:srgbClr val="000000"/>
                </a:solidFill>
                <a:latin typeface="+mj-lt"/>
                <a:ea typeface="Trebuchet MS" panose="020B0603020202020204" pitchFamily="34" charset="0"/>
                <a:cs typeface="Trebuchet MS" panose="020B0603020202020204" pitchFamily="34" charset="0"/>
              </a:rPr>
              <a:t>Bir şirketi rahatsız eden güvenlik sorunları, şirket varlıklarının korunmasından, tesislere verilen zararlara, şirket binalarına, şirketin imajını veya çalışmalarını etkileyebilecek binalara zarar verebilir. </a:t>
            </a:r>
            <a:endParaRPr lang="tr-TR" sz="2000" spc="-50" dirty="0" smtClean="0">
              <a:solidFill>
                <a:srgbClr val="000000"/>
              </a:solidFill>
              <a:latin typeface="+mj-lt"/>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Arial" panose="020B0604020202020204" pitchFamily="34" charset="0"/>
              <a:buChar char="•"/>
            </a:pPr>
            <a:r>
              <a:rPr lang="tr-TR" spc="-50" dirty="0" smtClean="0">
                <a:solidFill>
                  <a:srgbClr val="000000"/>
                </a:solidFill>
                <a:latin typeface="+mj-lt"/>
                <a:ea typeface="Trebuchet MS" panose="020B0603020202020204" pitchFamily="34" charset="0"/>
                <a:cs typeface="Trebuchet MS" panose="020B0603020202020204" pitchFamily="34" charset="0"/>
              </a:rPr>
              <a:t>Tesis </a:t>
            </a:r>
            <a:r>
              <a:rPr lang="tr-TR" spc="-50" dirty="0">
                <a:solidFill>
                  <a:srgbClr val="000000"/>
                </a:solidFill>
                <a:latin typeface="+mj-lt"/>
                <a:ea typeface="Trebuchet MS" panose="020B0603020202020204" pitchFamily="34" charset="0"/>
                <a:cs typeface="Trebuchet MS" panose="020B0603020202020204" pitchFamily="34" charset="0"/>
              </a:rPr>
              <a:t>yönetim şirketleri, güvenlik ve erişim kontrolü, acil durumla sınırlı olmayan hizmetler </a:t>
            </a:r>
            <a:r>
              <a:rPr lang="tr-TR" spc="-50" dirty="0" smtClean="0">
                <a:solidFill>
                  <a:srgbClr val="000000"/>
                </a:solidFill>
                <a:latin typeface="+mj-lt"/>
                <a:ea typeface="Trebuchet MS" panose="020B0603020202020204" pitchFamily="34" charset="0"/>
                <a:cs typeface="Trebuchet MS" panose="020B0603020202020204" pitchFamily="34" charset="0"/>
              </a:rPr>
              <a:t>sunmaktadır</a:t>
            </a:r>
            <a:r>
              <a:rPr lang="tr-TR" spc="-50" dirty="0">
                <a:solidFill>
                  <a:srgbClr val="000000"/>
                </a:solidFill>
                <a:latin typeface="+mj-lt"/>
                <a:ea typeface="Trebuchet MS" panose="020B0603020202020204" pitchFamily="34" charset="0"/>
                <a:cs typeface="Trebuchet MS" panose="020B0603020202020204" pitchFamily="34" charset="0"/>
              </a:rPr>
              <a:t>. </a:t>
            </a:r>
            <a:r>
              <a:rPr lang="tr-TR" spc="-50" dirty="0" smtClean="0">
                <a:solidFill>
                  <a:srgbClr val="000000"/>
                </a:solidFill>
                <a:latin typeface="+mj-lt"/>
                <a:ea typeface="Trebuchet MS" panose="020B0603020202020204" pitchFamily="34" charset="0"/>
                <a:cs typeface="Trebuchet MS" panose="020B0603020202020204" pitchFamily="34" charset="0"/>
              </a:rPr>
              <a:t>Otomatik yanıt </a:t>
            </a:r>
            <a:r>
              <a:rPr lang="tr-TR" spc="-50" dirty="0">
                <a:solidFill>
                  <a:srgbClr val="000000"/>
                </a:solidFill>
                <a:latin typeface="+mj-lt"/>
                <a:ea typeface="Trebuchet MS" panose="020B0603020202020204" pitchFamily="34" charset="0"/>
                <a:cs typeface="Trebuchet MS" panose="020B0603020202020204" pitchFamily="34" charset="0"/>
              </a:rPr>
              <a:t>hizmetleri, kapı, </a:t>
            </a:r>
            <a:r>
              <a:rPr lang="tr-TR" spc="-50" dirty="0" smtClean="0">
                <a:solidFill>
                  <a:srgbClr val="000000"/>
                </a:solidFill>
                <a:latin typeface="+mj-lt"/>
                <a:ea typeface="Trebuchet MS" panose="020B0603020202020204" pitchFamily="34" charset="0"/>
                <a:cs typeface="Trebuchet MS" panose="020B0603020202020204" pitchFamily="34" charset="0"/>
              </a:rPr>
              <a:t>kilitlerin yanında ayrıca </a:t>
            </a:r>
            <a:r>
              <a:rPr lang="tr-TR" spc="-50" dirty="0">
                <a:solidFill>
                  <a:srgbClr val="000000"/>
                </a:solidFill>
                <a:latin typeface="+mj-lt"/>
                <a:ea typeface="Trebuchet MS" panose="020B0603020202020204" pitchFamily="34" charset="0"/>
                <a:cs typeface="Trebuchet MS" panose="020B0603020202020204" pitchFamily="34" charset="0"/>
              </a:rPr>
              <a:t>güvenlik alarm sistemleri, veri toplama ve işleme sistemleri ve </a:t>
            </a:r>
            <a:r>
              <a:rPr lang="tr-TR" spc="-50" dirty="0" smtClean="0">
                <a:solidFill>
                  <a:srgbClr val="000000"/>
                </a:solidFill>
                <a:latin typeface="+mj-lt"/>
                <a:ea typeface="Trebuchet MS" panose="020B0603020202020204" pitchFamily="34" charset="0"/>
                <a:cs typeface="Trebuchet MS" panose="020B0603020202020204" pitchFamily="34" charset="0"/>
              </a:rPr>
              <a:t>kapalı devre kamera </a:t>
            </a:r>
            <a:r>
              <a:rPr lang="tr-TR" spc="-50" dirty="0">
                <a:solidFill>
                  <a:srgbClr val="000000"/>
                </a:solidFill>
                <a:latin typeface="+mj-lt"/>
                <a:ea typeface="Trebuchet MS" panose="020B0603020202020204" pitchFamily="34" charset="0"/>
                <a:cs typeface="Trebuchet MS" panose="020B0603020202020204" pitchFamily="34" charset="0"/>
              </a:rPr>
              <a:t>gibi modern güvenlik aygıtları sağlayabilir, yapılandırabilir, uygulayabilir ve bakımını yapabilirler. </a:t>
            </a:r>
            <a:endParaRPr lang="tr-TR" spc="-50" dirty="0" smtClean="0">
              <a:solidFill>
                <a:srgbClr val="000000"/>
              </a:solidFill>
              <a:latin typeface="+mj-lt"/>
              <a:ea typeface="Trebuchet MS" panose="020B0603020202020204" pitchFamily="34" charset="0"/>
              <a:cs typeface="Trebuchet MS" panose="020B0603020202020204" pitchFamily="34" charset="0"/>
            </a:endParaRPr>
          </a:p>
        </p:txBody>
      </p:sp>
      <p:pic>
        <p:nvPicPr>
          <p:cNvPr id="3074" name="Picture 2" descr="kapalÄ± devre kamera sistem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544" y="3293113"/>
            <a:ext cx="3320682" cy="271353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702192" y="1183365"/>
            <a:ext cx="4187283" cy="2031325"/>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Tesis yönetim şirketleri tarafından sunulan diğer yumuşak hizmetler arasında yazılım kurulum ve yükseltme, sistem veritabanı yedekleme, çekirdeğin işlevlerini test etme yer almaktadır. Ekipman ve küçük sorun giderme ile olası sorunların teşhisi gerçekleştirilebilmektedir.</a:t>
            </a:r>
          </a:p>
        </p:txBody>
      </p:sp>
    </p:spTree>
    <p:extLst>
      <p:ext uri="{BB962C8B-B14F-4D97-AF65-F5344CB8AC3E}">
        <p14:creationId xmlns:p14="http://schemas.microsoft.com/office/powerpoint/2010/main" val="3872968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4003660"/>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a:t>Armstrong, M. </a:t>
            </a:r>
            <a:r>
              <a:rPr lang="tr-TR" sz="1400" dirty="0" err="1"/>
              <a:t>and</a:t>
            </a:r>
            <a:r>
              <a:rPr lang="tr-TR" sz="1400" dirty="0"/>
              <a:t> Baron, A., 1998. </a:t>
            </a:r>
            <a:r>
              <a:rPr lang="tr-TR" sz="1400" dirty="0" err="1"/>
              <a:t>Performance</a:t>
            </a:r>
            <a:r>
              <a:rPr lang="tr-TR" sz="1400" dirty="0"/>
              <a:t> Management </a:t>
            </a:r>
            <a:r>
              <a:rPr lang="tr-TR" sz="1400" dirty="0" err="1"/>
              <a:t>Handbook</a:t>
            </a:r>
            <a:r>
              <a:rPr lang="tr-TR" sz="1400" dirty="0"/>
              <a:t>, IPM, </a:t>
            </a:r>
            <a:r>
              <a:rPr lang="tr-TR" sz="1400" dirty="0" err="1"/>
              <a:t>London</a:t>
            </a:r>
            <a:r>
              <a:rPr lang="tr-TR" sz="1400" dirty="0"/>
              <a:t>.</a:t>
            </a:r>
          </a:p>
          <a:p>
            <a:pPr algn="just">
              <a:lnSpc>
                <a:spcPct val="150000"/>
              </a:lnSpc>
            </a:pPr>
            <a:r>
              <a:rPr lang="tr-TR" sz="1400" dirty="0"/>
              <a:t>Erentürk, M.K. ve Güven, Ö.F., 2018. Temel Kavramlar ve Uygulamaları ile Tesis Yönetimi, Beta Yayınları, İstanbul.</a:t>
            </a:r>
          </a:p>
          <a:p>
            <a:pPr algn="just">
              <a:lnSpc>
                <a:spcPct val="150000"/>
              </a:lnSpc>
            </a:pPr>
            <a:r>
              <a:rPr lang="tr-TR" sz="1400" dirty="0" err="1"/>
              <a:t>Fennimore</a:t>
            </a:r>
            <a:r>
              <a:rPr lang="tr-TR" sz="1400" dirty="0"/>
              <a:t>, J.P., 2013. </a:t>
            </a:r>
            <a:r>
              <a:rPr lang="tr-TR" sz="1400" dirty="0" err="1"/>
              <a:t>Sustainable</a:t>
            </a:r>
            <a:r>
              <a:rPr lang="tr-TR" sz="1400" dirty="0"/>
              <a:t> </a:t>
            </a:r>
            <a:r>
              <a:rPr lang="tr-TR" sz="1400" dirty="0" err="1"/>
              <a:t>Facility</a:t>
            </a:r>
            <a:r>
              <a:rPr lang="tr-TR" sz="1400" dirty="0"/>
              <a:t> Management: </a:t>
            </a:r>
            <a:r>
              <a:rPr lang="tr-TR" sz="1400" dirty="0" err="1"/>
              <a:t>Operational</a:t>
            </a:r>
            <a:r>
              <a:rPr lang="tr-TR" sz="1400" dirty="0"/>
              <a:t> </a:t>
            </a:r>
            <a:r>
              <a:rPr lang="tr-TR" sz="1400" dirty="0" err="1"/>
              <a:t>Strategies</a:t>
            </a:r>
            <a:r>
              <a:rPr lang="tr-TR" sz="1400" dirty="0"/>
              <a:t> </a:t>
            </a:r>
            <a:r>
              <a:rPr lang="tr-TR" sz="1400" dirty="0" err="1"/>
              <a:t>for</a:t>
            </a:r>
            <a:r>
              <a:rPr lang="tr-TR" sz="1400" dirty="0"/>
              <a:t> </a:t>
            </a:r>
            <a:r>
              <a:rPr lang="tr-TR" sz="1400" dirty="0" err="1"/>
              <a:t>Today</a:t>
            </a:r>
            <a:r>
              <a:rPr lang="tr-TR" sz="1400" dirty="0"/>
              <a:t>, </a:t>
            </a:r>
            <a:r>
              <a:rPr lang="tr-TR" sz="1400" dirty="0" err="1"/>
              <a:t>Pearson</a:t>
            </a:r>
            <a:r>
              <a:rPr lang="tr-TR" sz="1400" dirty="0"/>
              <a:t>, UK.</a:t>
            </a:r>
          </a:p>
          <a:p>
            <a:pPr algn="just">
              <a:lnSpc>
                <a:spcPct val="150000"/>
              </a:lnSpc>
            </a:pPr>
            <a:r>
              <a:rPr lang="tr-TR" sz="1400" dirty="0"/>
              <a:t>Frank, B., 2009. </a:t>
            </a:r>
            <a:r>
              <a:rPr lang="tr-TR" sz="1400" dirty="0" err="1"/>
              <a:t>Facility</a:t>
            </a:r>
            <a:r>
              <a:rPr lang="tr-TR" sz="1400" dirty="0"/>
              <a:t> Management </a:t>
            </a:r>
            <a:r>
              <a:rPr lang="tr-TR" sz="1400" dirty="0" err="1"/>
              <a:t>Handbook</a:t>
            </a:r>
            <a:r>
              <a:rPr lang="tr-TR" sz="1400" dirty="0"/>
              <a:t>, </a:t>
            </a:r>
            <a:r>
              <a:rPr lang="tr-TR" sz="1400" dirty="0" err="1"/>
              <a:t>Butterworth-Heinemann</a:t>
            </a:r>
            <a:r>
              <a:rPr lang="tr-TR" sz="1400" dirty="0"/>
              <a:t>, USA</a:t>
            </a:r>
          </a:p>
          <a:p>
            <a:pPr algn="just">
              <a:lnSpc>
                <a:spcPct val="150000"/>
              </a:lnSpc>
            </a:pPr>
            <a:r>
              <a:rPr lang="tr-TR" sz="1400" dirty="0" err="1"/>
              <a:t>Jens</a:t>
            </a:r>
            <a:r>
              <a:rPr lang="tr-TR" sz="1400" dirty="0"/>
              <a:t>, N., 2007. </a:t>
            </a:r>
            <a:r>
              <a:rPr lang="tr-TR" sz="1400" dirty="0" err="1"/>
              <a:t>Facility</a:t>
            </a:r>
            <a:r>
              <a:rPr lang="tr-TR" sz="1400" dirty="0"/>
              <a:t> Management, </a:t>
            </a:r>
            <a:r>
              <a:rPr lang="tr-TR" sz="1400" dirty="0" err="1"/>
              <a:t>Grundlagen</a:t>
            </a:r>
            <a:r>
              <a:rPr lang="tr-TR" sz="1400" dirty="0"/>
              <a:t>, </a:t>
            </a:r>
            <a:r>
              <a:rPr lang="tr-TR" sz="1400" dirty="0" err="1"/>
              <a:t>Computerunterstützung</a:t>
            </a:r>
            <a:r>
              <a:rPr lang="tr-TR" sz="1400" dirty="0"/>
              <a:t>, </a:t>
            </a:r>
            <a:r>
              <a:rPr lang="tr-TR" sz="1400" dirty="0" err="1"/>
              <a:t>Systemeinführung</a:t>
            </a:r>
            <a:r>
              <a:rPr lang="tr-TR" sz="1400" dirty="0"/>
              <a:t>, </a:t>
            </a:r>
            <a:r>
              <a:rPr lang="tr-TR" sz="1400" dirty="0" err="1"/>
              <a:t>Anwendungsbeispiele</a:t>
            </a:r>
            <a:r>
              <a:rPr lang="tr-TR" sz="1400" dirty="0"/>
              <a:t>, </a:t>
            </a:r>
            <a:r>
              <a:rPr lang="tr-TR" sz="1400" dirty="0" err="1"/>
              <a:t>Deutschland</a:t>
            </a:r>
            <a:r>
              <a:rPr lang="tr-TR" sz="1400" dirty="0"/>
              <a:t>.</a:t>
            </a:r>
          </a:p>
          <a:p>
            <a:pPr algn="just">
              <a:lnSpc>
                <a:spcPct val="150000"/>
              </a:lnSpc>
            </a:pPr>
            <a:r>
              <a:rPr lang="tr-TR" sz="1400" dirty="0" err="1"/>
              <a:t>Michaela</a:t>
            </a:r>
            <a:r>
              <a:rPr lang="tr-TR" sz="1400" dirty="0"/>
              <a:t>, H., 2006. </a:t>
            </a:r>
            <a:r>
              <a:rPr lang="tr-TR" sz="1400" dirty="0" err="1"/>
              <a:t>Handbuch</a:t>
            </a:r>
            <a:r>
              <a:rPr lang="tr-TR" sz="1400" dirty="0"/>
              <a:t> </a:t>
            </a:r>
            <a:r>
              <a:rPr lang="tr-TR" sz="1400" dirty="0" err="1"/>
              <a:t>Facility</a:t>
            </a:r>
            <a:r>
              <a:rPr lang="tr-TR" sz="1400" dirty="0"/>
              <a:t> Management </a:t>
            </a:r>
            <a:r>
              <a:rPr lang="tr-TR" sz="1400" dirty="0" err="1"/>
              <a:t>Für</a:t>
            </a:r>
            <a:r>
              <a:rPr lang="tr-TR" sz="1400" dirty="0"/>
              <a:t> </a:t>
            </a:r>
            <a:r>
              <a:rPr lang="tr-TR" sz="1400" dirty="0" err="1"/>
              <a:t>Immobilienunternehmen</a:t>
            </a:r>
            <a:r>
              <a:rPr lang="tr-TR" sz="1400" dirty="0"/>
              <a:t>, </a:t>
            </a:r>
            <a:r>
              <a:rPr lang="tr-TR" sz="1400" dirty="0" err="1"/>
              <a:t>Springer-Verlag</a:t>
            </a:r>
            <a:r>
              <a:rPr lang="tr-TR" sz="1400" dirty="0"/>
              <a:t>, </a:t>
            </a:r>
            <a:r>
              <a:rPr lang="tr-TR" sz="1400" dirty="0" err="1"/>
              <a:t>Deutschland</a:t>
            </a:r>
            <a:r>
              <a:rPr lang="tr-TR" sz="1400" dirty="0"/>
              <a:t>.</a:t>
            </a:r>
          </a:p>
          <a:p>
            <a:pPr>
              <a:lnSpc>
                <a:spcPct val="150000"/>
              </a:lnSpc>
            </a:pPr>
            <a:endParaRPr lang="tr-TR" sz="1400" dirty="0"/>
          </a:p>
        </p:txBody>
      </p:sp>
    </p:spTree>
    <p:extLst>
      <p:ext uri="{BB962C8B-B14F-4D97-AF65-F5344CB8AC3E}">
        <p14:creationId xmlns:p14="http://schemas.microsoft.com/office/powerpoint/2010/main" val="3701653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17072</TotalTime>
  <Words>848</Words>
  <Application>Microsoft Office PowerPoint</Application>
  <PresentationFormat>Ekran Gösterisi (4:3)</PresentationFormat>
  <Paragraphs>51</Paragraphs>
  <Slides>10</Slides>
  <Notes>0</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853</cp:revision>
  <cp:lastPrinted>2016-10-24T07:53:35Z</cp:lastPrinted>
  <dcterms:created xsi:type="dcterms:W3CDTF">2016-09-18T09:35:24Z</dcterms:created>
  <dcterms:modified xsi:type="dcterms:W3CDTF">2020-02-24T10:34:35Z</dcterms:modified>
</cp:coreProperties>
</file>