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60288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15002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54598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3794524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45585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3677759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216263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63944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52718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31225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31886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873059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lstStyle/>
          <a:p>
            <a:pPr marL="0" indent="0" algn="ctr">
              <a:buNone/>
            </a:pPr>
            <a:r>
              <a:rPr lang="tr-TR" sz="3200" b="1" cap="all" dirty="0"/>
              <a:t>BORCU SONA ERDİREN SEBEPLER</a:t>
            </a:r>
          </a:p>
          <a:p>
            <a:pPr marL="0" indent="0" algn="ctr">
              <a:buNone/>
            </a:pPr>
            <a:r>
              <a:rPr lang="tr-TR" sz="3200" b="1" cap="all" dirty="0" smtClean="0"/>
              <a:t>GENİŞ </a:t>
            </a:r>
            <a:r>
              <a:rPr lang="tr-TR" sz="3200" b="1" cap="all" dirty="0"/>
              <a:t>ANLAMDA BORCUN, ÖZELLİKLE </a:t>
            </a:r>
            <a:r>
              <a:rPr lang="tr-TR" sz="3200" b="1" cap="all" dirty="0" smtClean="0"/>
              <a:t>SÖZLEŞME İLİŞKİSİNİN </a:t>
            </a:r>
            <a:r>
              <a:rPr lang="tr-TR" sz="3200" b="1" cap="all" dirty="0"/>
              <a:t>SONA ERMESİ</a:t>
            </a:r>
            <a:r>
              <a:rPr lang="tr-TR" sz="3200" cap="all" dirty="0"/>
              <a:t>	</a:t>
            </a:r>
            <a:endParaRPr lang="tr-TR" sz="3200" b="1" cap="all" dirty="0"/>
          </a:p>
          <a:p>
            <a:pPr marL="0" indent="0">
              <a:buNone/>
            </a:pPr>
            <a:r>
              <a:rPr lang="tr-TR" cap="all" dirty="0"/>
              <a:t>	</a:t>
            </a:r>
            <a:endParaRPr lang="tr-TR" cap="all" dirty="0" smtClean="0"/>
          </a:p>
          <a:p>
            <a:pPr marL="0" indent="0">
              <a:buNone/>
            </a:pPr>
            <a:endParaRPr lang="tr-TR" cap="all" dirty="0"/>
          </a:p>
          <a:p>
            <a:pPr marL="0" indent="0">
              <a:buNone/>
            </a:pPr>
            <a:r>
              <a:rPr lang="tr-TR" cap="all" dirty="0" smtClean="0"/>
              <a:t>     I.BOZMA </a:t>
            </a:r>
            <a:r>
              <a:rPr lang="tr-TR" cap="all" dirty="0"/>
              <a:t>SÖZLEŞMESİ (</a:t>
            </a:r>
            <a:r>
              <a:rPr lang="tr-TR" cap="all" dirty="0" smtClean="0"/>
              <a:t>İKALE)</a:t>
            </a:r>
            <a:endParaRPr lang="tr-TR" cap="all" dirty="0"/>
          </a:p>
          <a:p>
            <a:pPr marL="0" indent="0">
              <a:buNone/>
            </a:pPr>
            <a:r>
              <a:rPr lang="tr-TR" cap="all" dirty="0"/>
              <a:t> </a:t>
            </a:r>
            <a:r>
              <a:rPr lang="tr-TR" cap="all" dirty="0" smtClean="0"/>
              <a:t>    II.FESİH </a:t>
            </a:r>
            <a:r>
              <a:rPr lang="tr-TR" cap="all" dirty="0"/>
              <a:t>	</a:t>
            </a:r>
          </a:p>
          <a:p>
            <a:pPr marL="0" indent="0">
              <a:buNone/>
            </a:pPr>
            <a:r>
              <a:rPr lang="tr-TR" cap="all" dirty="0"/>
              <a:t> </a:t>
            </a:r>
            <a:r>
              <a:rPr lang="tr-TR" cap="all" dirty="0" smtClean="0"/>
              <a:t>    </a:t>
            </a:r>
            <a:r>
              <a:rPr lang="tr-TR" cap="all" dirty="0" smtClean="0"/>
              <a:t>III.DÖNME</a:t>
            </a:r>
            <a:r>
              <a:rPr lang="tr-TR" cap="all" dirty="0"/>
              <a:t>	</a:t>
            </a:r>
          </a:p>
          <a:p>
            <a:pPr marL="0" indent="0">
              <a:buNone/>
            </a:pPr>
            <a:r>
              <a:rPr lang="tr-TR" cap="all" dirty="0"/>
              <a:t> </a:t>
            </a:r>
            <a:r>
              <a:rPr lang="tr-TR" cap="all" dirty="0" smtClean="0"/>
              <a:t>    IV.GERİ </a:t>
            </a:r>
            <a:r>
              <a:rPr lang="tr-TR" cap="all" dirty="0"/>
              <a:t>ALMA 	</a:t>
            </a:r>
          </a:p>
          <a:p>
            <a:pPr marL="0" indent="0">
              <a:buNone/>
            </a:pPr>
            <a:r>
              <a:rPr lang="tr-TR" dirty="0" smtClean="0"/>
              <a:t>     </a:t>
            </a:r>
            <a:r>
              <a:rPr lang="en-GB" dirty="0" smtClean="0"/>
              <a:t>V.İPTAL </a:t>
            </a:r>
            <a:endParaRPr lang="tr-TR" dirty="0"/>
          </a:p>
        </p:txBody>
      </p:sp>
    </p:spTree>
    <p:extLst>
      <p:ext uri="{BB962C8B-B14F-4D97-AF65-F5344CB8AC3E}">
        <p14:creationId xmlns:p14="http://schemas.microsoft.com/office/powerpoint/2010/main" val="362832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268760"/>
            <a:ext cx="8640959" cy="5472608"/>
          </a:xfrm>
        </p:spPr>
        <p:txBody>
          <a:bodyPr>
            <a:normAutofit lnSpcReduction="10000"/>
          </a:bodyPr>
          <a:lstStyle/>
          <a:p>
            <a:pPr algn="just"/>
            <a:r>
              <a:rPr lang="tr-TR" dirty="0">
                <a:latin typeface="Times New Roman" pitchFamily="18" charset="0"/>
                <a:cs typeface="Times New Roman" pitchFamily="18" charset="0"/>
              </a:rPr>
              <a:t>Taraflar, diğer borç doğuran </a:t>
            </a:r>
            <a:r>
              <a:rPr lang="tr-TR" dirty="0" err="1">
                <a:latin typeface="Times New Roman" pitchFamily="18" charset="0"/>
                <a:cs typeface="Times New Roman" pitchFamily="18" charset="0"/>
              </a:rPr>
              <a:t>akidler</a:t>
            </a:r>
            <a:r>
              <a:rPr lang="tr-TR" dirty="0">
                <a:latin typeface="Times New Roman" pitchFamily="18" charset="0"/>
                <a:cs typeface="Times New Roman" pitchFamily="18" charset="0"/>
              </a:rPr>
              <a:t> gibi karşılıklı olarak kira sözleşmesini süresinden önce feshedebilirler </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ikale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Davacı kiralayan ile kiracısı olan </a:t>
            </a:r>
            <a:r>
              <a:rPr lang="tr-TR" dirty="0" smtClean="0">
                <a:latin typeface="Times New Roman" pitchFamily="18" charset="0"/>
                <a:cs typeface="Times New Roman" pitchFamily="18" charset="0"/>
              </a:rPr>
              <a:t>(dava dışı) …… </a:t>
            </a:r>
            <a:r>
              <a:rPr lang="tr-TR" dirty="0">
                <a:latin typeface="Times New Roman" pitchFamily="18" charset="0"/>
                <a:cs typeface="Times New Roman" pitchFamily="18" charset="0"/>
              </a:rPr>
              <a:t>da aynı yola başvurarak kira sözleşmesini karşılıklı anlaşma </a:t>
            </a:r>
            <a:r>
              <a:rPr lang="tr-TR" dirty="0" smtClean="0">
                <a:latin typeface="Times New Roman" pitchFamily="18" charset="0"/>
                <a:cs typeface="Times New Roman" pitchFamily="18" charset="0"/>
              </a:rPr>
              <a:t>(sözleşme) </a:t>
            </a:r>
            <a:r>
              <a:rPr lang="tr-TR" dirty="0">
                <a:latin typeface="Times New Roman" pitchFamily="18" charset="0"/>
                <a:cs typeface="Times New Roman" pitchFamily="18" charset="0"/>
              </a:rPr>
              <a:t>ile sona erdirmişlerdir. Burada hukuka aykırı bir yön bulunmamaktadır. Zira davacı belediyenin </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ikale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suretiyle kira sözleşmesini ortadan kaldırmasında üstün bir meşru menfaate sahip olmadığı </a:t>
            </a:r>
            <a:r>
              <a:rPr lang="tr-TR" dirty="0" smtClean="0">
                <a:latin typeface="Times New Roman" pitchFamily="18" charset="0"/>
                <a:cs typeface="Times New Roman" pitchFamily="18" charset="0"/>
              </a:rPr>
              <a:t>(aksi </a:t>
            </a:r>
            <a:r>
              <a:rPr lang="tr-TR" dirty="0">
                <a:latin typeface="Times New Roman" pitchFamily="18" charset="0"/>
                <a:cs typeface="Times New Roman" pitchFamily="18" charset="0"/>
              </a:rPr>
              <a:t>iddia ve ispat edilmediği </a:t>
            </a:r>
            <a:r>
              <a:rPr lang="tr-TR" dirty="0" smtClean="0">
                <a:latin typeface="Times New Roman" pitchFamily="18" charset="0"/>
                <a:cs typeface="Times New Roman" pitchFamily="18" charset="0"/>
              </a:rPr>
              <a:t>sürece) </a:t>
            </a:r>
            <a:r>
              <a:rPr lang="tr-TR" dirty="0">
                <a:latin typeface="Times New Roman" pitchFamily="18" charset="0"/>
                <a:cs typeface="Times New Roman" pitchFamily="18" charset="0"/>
              </a:rPr>
              <a:t>söylenemez. Fakat ilk kiralayan ve kiracı sırf alt kiracıyı zarara sokmak için ilk kira sözleşmesini bozmuşlarsa BK. mad. 41/2'de öngörülen genel davranış kuralını ihlal ettikleri için davalıya vermiş oldukları zararı tazmin etmekle yükümlü olurlar. Bu hükme göre, "Ahlaka mugayir bir fiil ile başka bir kimsenin zarara uğramasına bilerek sebebiyet veren şahıs... o zararı tazmine mecburdur". Bunun da ayrı bir davada ileri sürülüp ispat edilebilmesi gerekir. </a:t>
            </a:r>
          </a:p>
        </p:txBody>
      </p:sp>
      <p:sp>
        <p:nvSpPr>
          <p:cNvPr id="3" name="Başlık 2"/>
          <p:cNvSpPr>
            <a:spLocks noGrp="1"/>
          </p:cNvSpPr>
          <p:nvPr>
            <p:ph type="title"/>
          </p:nvPr>
        </p:nvSpPr>
        <p:spPr>
          <a:xfrm>
            <a:off x="457200" y="338328"/>
            <a:ext cx="8229600" cy="570392"/>
          </a:xfrm>
        </p:spPr>
        <p:txBody>
          <a:bodyPr>
            <a:normAutofit/>
          </a:bodyPr>
          <a:lstStyle/>
          <a:p>
            <a:r>
              <a:rPr lang="tr-TR" sz="2800" dirty="0" smtClean="0">
                <a:solidFill>
                  <a:schemeClr val="tx1"/>
                </a:solidFill>
                <a:latin typeface="Times New Roman" pitchFamily="18" charset="0"/>
                <a:cs typeface="Times New Roman" pitchFamily="18" charset="0"/>
              </a:rPr>
              <a:t>HGK. T. 14.11.2001, E. 2001/6-1042, K. 2001/1030</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112146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116632"/>
            <a:ext cx="9144000" cy="6741368"/>
          </a:xfrm>
        </p:spPr>
        <p:txBody>
          <a:bodyPr>
            <a:normAutofit/>
          </a:bodyPr>
          <a:lstStyle/>
          <a:p>
            <a:pPr marL="0" indent="0" algn="ctr">
              <a:buNone/>
            </a:pPr>
            <a:r>
              <a:rPr lang="tr-TR" sz="3500" b="1" cap="all" dirty="0" smtClean="0"/>
              <a:t>DAR </a:t>
            </a:r>
            <a:r>
              <a:rPr lang="tr-TR" sz="3500" b="1" cap="all" dirty="0"/>
              <a:t>ANLAMDA BORCUN SONA ERMESİ</a:t>
            </a:r>
            <a:r>
              <a:rPr lang="tr-TR" cap="all" dirty="0"/>
              <a:t>	</a:t>
            </a:r>
            <a:endParaRPr lang="tr-TR" b="1" cap="all" dirty="0"/>
          </a:p>
          <a:p>
            <a:pPr marL="0" indent="0" defTabSz="360000">
              <a:buNone/>
            </a:pPr>
            <a:r>
              <a:rPr lang="tr-TR" cap="all" dirty="0"/>
              <a:t>	</a:t>
            </a:r>
            <a:r>
              <a:rPr lang="tr-TR" cap="all" dirty="0" smtClean="0">
                <a:latin typeface="Times New Roman" pitchFamily="18" charset="0"/>
                <a:cs typeface="Times New Roman" pitchFamily="18" charset="0"/>
              </a:rPr>
              <a:t>I.DAR </a:t>
            </a:r>
            <a:r>
              <a:rPr lang="tr-TR" cap="all" dirty="0">
                <a:latin typeface="Times New Roman" pitchFamily="18" charset="0"/>
                <a:cs typeface="Times New Roman" pitchFamily="18" charset="0"/>
              </a:rPr>
              <a:t>ANLAMDA BORCU SONA ERDİREN SEBEPLER	</a:t>
            </a:r>
          </a:p>
          <a:p>
            <a:pPr marL="0" indent="0" defTabSz="360000">
              <a:buNone/>
            </a:pPr>
            <a:r>
              <a:rPr lang="tr-TR" dirty="0" smtClean="0">
                <a:latin typeface="Times New Roman" pitchFamily="18" charset="0"/>
                <a:cs typeface="Times New Roman" pitchFamily="18" charset="0"/>
              </a:rPr>
              <a:t>	1.Borcun </a:t>
            </a:r>
            <a:r>
              <a:rPr lang="tr-TR" dirty="0">
                <a:latin typeface="Times New Roman" pitchFamily="18" charset="0"/>
                <a:cs typeface="Times New Roman" pitchFamily="18" charset="0"/>
              </a:rPr>
              <a:t>yenilenmesi	</a:t>
            </a:r>
            <a:endParaRPr lang="tr-TR" dirty="0" smtClean="0">
              <a:latin typeface="Times New Roman" pitchFamily="18" charset="0"/>
              <a:cs typeface="Times New Roman" pitchFamily="18" charset="0"/>
            </a:endParaRPr>
          </a:p>
          <a:p>
            <a:pPr marL="0" indent="0" defTabSz="360000">
              <a:buNone/>
            </a:pPr>
            <a:r>
              <a:rPr lang="tr-TR" dirty="0" smtClean="0">
                <a:latin typeface="Times New Roman" pitchFamily="18" charset="0"/>
                <a:cs typeface="Times New Roman" pitchFamily="18" charset="0"/>
              </a:rPr>
              <a:t>     2.Alacaklı </a:t>
            </a:r>
            <a:r>
              <a:rPr lang="tr-TR" dirty="0">
                <a:latin typeface="Times New Roman" pitchFamily="18" charset="0"/>
                <a:cs typeface="Times New Roman" pitchFamily="18" charset="0"/>
              </a:rPr>
              <a:t>ve borçlu sıfatlarının birleşmesi	</a:t>
            </a:r>
          </a:p>
          <a:p>
            <a:pPr marL="0" indent="0" defTabSz="360000">
              <a:buNone/>
            </a:pPr>
            <a:r>
              <a:rPr lang="tr-TR" dirty="0" smtClean="0">
                <a:latin typeface="Times New Roman" pitchFamily="18" charset="0"/>
                <a:cs typeface="Times New Roman" pitchFamily="18" charset="0"/>
              </a:rPr>
              <a:t>    3</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İbra</a:t>
            </a:r>
          </a:p>
          <a:p>
            <a:pPr marL="0" indent="0" defTabSz="360000">
              <a:buNone/>
            </a:pPr>
            <a:r>
              <a:rPr lang="tr-TR" dirty="0" smtClean="0">
                <a:latin typeface="Times New Roman" pitchFamily="18" charset="0"/>
                <a:cs typeface="Times New Roman" pitchFamily="18" charset="0"/>
              </a:rPr>
              <a:t>    4</a:t>
            </a:r>
            <a:r>
              <a:rPr lang="tr-TR" dirty="0">
                <a:latin typeface="Times New Roman" pitchFamily="18" charset="0"/>
                <a:cs typeface="Times New Roman" pitchFamily="18" charset="0"/>
              </a:rPr>
              <a:t>. Takas</a:t>
            </a:r>
            <a:endParaRPr lang="tr-TR" dirty="0">
              <a:latin typeface="Times New Roman" pitchFamily="18" charset="0"/>
              <a:cs typeface="Times New Roman" pitchFamily="18" charset="0"/>
            </a:endParaRPr>
          </a:p>
          <a:p>
            <a:r>
              <a:rPr lang="tr-TR" b="1" u="sng" dirty="0" smtClean="0">
                <a:effectLst>
                  <a:outerShdw blurRad="38100" dist="38100" dir="2700000" algn="tl">
                    <a:srgbClr val="000000">
                      <a:alpha val="43137"/>
                    </a:srgbClr>
                  </a:outerShdw>
                </a:effectLst>
                <a:latin typeface="Times New Roman" pitchFamily="18" charset="0"/>
                <a:cs typeface="Times New Roman" pitchFamily="18" charset="0"/>
              </a:rPr>
              <a:t>HGK. T.  12.10.1994, E. 1994/12-251, K. 1994/593</a:t>
            </a:r>
          </a:p>
          <a:p>
            <a:r>
              <a:rPr lang="tr-TR" b="1" u="sng" dirty="0" smtClean="0">
                <a:effectLst>
                  <a:outerShdw blurRad="38100" dist="38100" dir="2700000" algn="tl">
                    <a:srgbClr val="000000">
                      <a:alpha val="43137"/>
                    </a:srgbClr>
                  </a:outerShdw>
                </a:effectLst>
                <a:latin typeface="Times New Roman" pitchFamily="18" charset="0"/>
                <a:cs typeface="Times New Roman" pitchFamily="18" charset="0"/>
              </a:rPr>
              <a:t> </a:t>
            </a:r>
            <a:r>
              <a:rPr lang="tr-TR" b="1" u="sng"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tr-TR" b="1" u="sng"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tr-TR" b="1" dirty="0" err="1" smtClean="0">
                <a:latin typeface="Times New Roman" pitchFamily="18" charset="0"/>
                <a:cs typeface="Times New Roman" pitchFamily="18" charset="0"/>
              </a:rPr>
              <a:t>ÖZET:</a:t>
            </a:r>
            <a:r>
              <a:rPr lang="tr-TR" dirty="0" err="1" smtClean="0">
                <a:latin typeface="Times New Roman" pitchFamily="18" charset="0"/>
                <a:cs typeface="Times New Roman" pitchFamily="18" charset="0"/>
              </a:rPr>
              <a:t>Takip</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hukuku bakımından takas-mahsup iddiası kural olarak üç halde nazara alınabilir.</a:t>
            </a:r>
          </a:p>
          <a:p>
            <a:r>
              <a:rPr lang="tr-TR" dirty="0">
                <a:latin typeface="Times New Roman" pitchFamily="18" charset="0"/>
                <a:cs typeface="Times New Roman" pitchFamily="18" charset="0"/>
              </a:rPr>
              <a:t>Bu hallerden "alacağın ilama bağlanmış olması" durumu için ilamın kesinleşmesi şart değilse de, Yargıtay bozması ile ortadan kalkan ilanı takas- mahsup iddiasına dayanak olamaz.</a:t>
            </a:r>
          </a:p>
          <a:p>
            <a:pPr marL="0" indent="0" defTabSz="360000">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734452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179</Words>
  <Application>Microsoft Office PowerPoint</Application>
  <PresentationFormat>Ekran Gösterisi (4:3)</PresentationFormat>
  <Paragraphs>21</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Dalga Biçimi</vt:lpstr>
      <vt:lpstr>PowerPoint Sunusu</vt:lpstr>
      <vt:lpstr>HGK. T. 14.11.2001, E. 2001/6-1042, K. 2001/1030</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5</cp:revision>
  <dcterms:created xsi:type="dcterms:W3CDTF">2018-02-28T13:04:28Z</dcterms:created>
  <dcterms:modified xsi:type="dcterms:W3CDTF">2018-03-03T15:00:04Z</dcterms:modified>
</cp:coreProperties>
</file>