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86" r:id="rId4"/>
    <p:sldId id="258" r:id="rId5"/>
    <p:sldId id="262" r:id="rId6"/>
    <p:sldId id="263" r:id="rId7"/>
    <p:sldId id="384" r:id="rId8"/>
    <p:sldId id="364" r:id="rId9"/>
    <p:sldId id="401" r:id="rId10"/>
    <p:sldId id="471" r:id="rId11"/>
    <p:sldId id="477" r:id="rId12"/>
    <p:sldId id="407" r:id="rId13"/>
    <p:sldId id="490" r:id="rId14"/>
    <p:sldId id="488" r:id="rId15"/>
    <p:sldId id="491" r:id="rId16"/>
    <p:sldId id="409" r:id="rId17"/>
    <p:sldId id="411" r:id="rId18"/>
    <p:sldId id="376" r:id="rId19"/>
    <p:sldId id="481" r:id="rId20"/>
    <p:sldId id="483" r:id="rId21"/>
    <p:sldId id="379" r:id="rId22"/>
    <p:sldId id="437" r:id="rId23"/>
    <p:sldId id="438" r:id="rId24"/>
    <p:sldId id="460" r:id="rId25"/>
    <p:sldId id="466" r:id="rId26"/>
    <p:sldId id="462" r:id="rId27"/>
    <p:sldId id="456" r:id="rId28"/>
    <p:sldId id="457" r:id="rId29"/>
    <p:sldId id="448" r:id="rId30"/>
    <p:sldId id="449" r:id="rId31"/>
    <p:sldId id="464" r:id="rId32"/>
    <p:sldId id="492" r:id="rId33"/>
    <p:sldId id="465" r:id="rId34"/>
    <p:sldId id="467" r:id="rId35"/>
    <p:sldId id="468" r:id="rId36"/>
    <p:sldId id="450" r:id="rId37"/>
    <p:sldId id="307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04" autoAdjust="0"/>
    <p:restoredTop sz="95179" autoAdjust="0"/>
  </p:normalViewPr>
  <p:slideViewPr>
    <p:cSldViewPr snapToGrid="0">
      <p:cViewPr varScale="1">
        <p:scale>
          <a:sx n="87" d="100"/>
          <a:sy n="87" d="100"/>
        </p:scale>
        <p:origin x="-27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2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30"/>
    </p:cViewPr>
  </p:sorterViewPr>
  <p:notesViewPr>
    <p:cSldViewPr snapToGrid="0">
      <p:cViewPr varScale="1">
        <p:scale>
          <a:sx n="46" d="100"/>
          <a:sy n="46" d="100"/>
        </p:scale>
        <p:origin x="-116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B580-C906-4A93-9F6E-79288B8B6B0A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4C3B3-BF0D-4CC9-94D2-8C1CA55767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153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CB8AB-061A-D844-8E5A-63B020611D33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86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CB8AB-061A-D844-8E5A-63B020611D3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5053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https://upload.wikimedia.org/wikipedia/commons/thumb/d/d8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C3B3-BF0D-4CC9-94D2-8C1CA55767F6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12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https://upload.wikimedia.org/wikipedia/commons/thumb/d/d8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C3B3-BF0D-4CC9-94D2-8C1CA55767F6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9679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https://upload.wikimedia.org/wikipedia/commons/thumb/d/d8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C3B3-BF0D-4CC9-94D2-8C1CA55767F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7802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https://upload.wikimedia.org/wikipedia/commons/thumb/d/d8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C3B3-BF0D-4CC9-94D2-8C1CA55767F6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5373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https://upload.wikimedia.org/wikipedia/commons/thumb/d/d8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C3B3-BF0D-4CC9-94D2-8C1CA55767F6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2175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6133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0002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2036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7647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836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3064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5388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961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397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1606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3060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EF23-8329-49E9-AB60-3102C4AC52BD}" type="datetimeFigureOut">
              <a:rPr lang="tr-TR" smtClean="0"/>
              <a:pPr/>
              <a:t>15/06/2020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A354-6C27-4588-8F2D-E3FD62B7A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332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yoclinic.org/diseases-conditions/endocarditis/symptoms-causes/syc-20352576" TargetMode="External"/><Relationship Id="rId3" Type="http://schemas.openxmlformats.org/officeDocument/2006/relationships/hyperlink" Target="https://www.asm.org/Articles/2019/February/Who-are-the-HACEK-organisms" TargetMode="External"/><Relationship Id="rId7" Type="http://schemas.openxmlformats.org/officeDocument/2006/relationships/hyperlink" Target="http://simple-cardio.blogspot.com/2012/06/peripheral-signs-of-infective.html" TargetMode="External"/><Relationship Id="rId2" Type="http://schemas.openxmlformats.org/officeDocument/2006/relationships/hyperlink" Target="https://www.escardio.org/Guidelines/Clinical-Practice-Guidelines/Infective-Endocarditis-Guidelines-on-Prevention-Diagnosis-and-Treatment-o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society.org/practice-guideline/laboratory-diagnosis-of-infectious-diseases/" TargetMode="External"/><Relationship Id="rId5" Type="http://schemas.openxmlformats.org/officeDocument/2006/relationships/hyperlink" Target="https://pedclerk.bsd.uchicago.edu/page/infective-endocarditis" TargetMode="External"/><Relationship Id="rId4" Type="http://schemas.openxmlformats.org/officeDocument/2006/relationships/hyperlink" Target="http://en.wikipedia.org/wiki/Infective_endocarditis" TargetMode="External"/><Relationship Id="rId9" Type="http://schemas.openxmlformats.org/officeDocument/2006/relationships/hyperlink" Target="https://www.google.com/search?q=blood+culture&amp;tbm=isch&amp;ved=2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fective_endocarditis" TargetMode="External"/><Relationship Id="rId2" Type="http://schemas.openxmlformats.org/officeDocument/2006/relationships/hyperlink" Target="http://en.wikipedia.org/wiki/Mitral_val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90880" y="1122362"/>
            <a:ext cx="10668000" cy="3043237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Etiological  </a:t>
            </a:r>
            <a:r>
              <a:rPr lang="tr-TR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</a:t>
            </a:r>
            <a:r>
              <a:rPr lang="tr-TR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İnfective</a:t>
            </a:r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Endocarditis</a:t>
            </a:r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tr-TR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Enterococcus</a:t>
            </a:r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tr-T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HACEK </a:t>
            </a:r>
            <a:r>
              <a:rPr lang="tr-TR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0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9247" y="322729"/>
            <a:ext cx="11214079" cy="7149225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Group</a:t>
            </a:r>
            <a:r>
              <a:rPr lang="tr-TR" dirty="0" smtClean="0"/>
              <a:t> A,</a:t>
            </a:r>
            <a:r>
              <a:rPr lang="en-US" b="1" u="sng" dirty="0"/>
              <a:t> Group A Streptococci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S. </a:t>
            </a:r>
            <a:r>
              <a:rPr lang="en-US" i="1" dirty="0" err="1" smtClean="0"/>
              <a:t>Pyogenes</a:t>
            </a:r>
            <a:r>
              <a:rPr lang="tr-TR" i="1" dirty="0" smtClean="0"/>
              <a:t>)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responsible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acute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en-US" dirty="0" smtClean="0"/>
              <a:t>Repeat </a:t>
            </a:r>
            <a:r>
              <a:rPr lang="en-US" dirty="0"/>
              <a:t>Sore throat </a:t>
            </a:r>
            <a:r>
              <a:rPr lang="en-US" dirty="0" smtClean="0"/>
              <a:t>infection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en-US" dirty="0" smtClean="0"/>
              <a:t>Develop </a:t>
            </a:r>
            <a:r>
              <a:rPr lang="en-US" dirty="0" err="1" smtClean="0"/>
              <a:t>Pos</a:t>
            </a:r>
            <a:r>
              <a:rPr lang="tr-TR" dirty="0" smtClean="0"/>
              <a:t>t</a:t>
            </a:r>
            <a:r>
              <a:rPr lang="en-US" dirty="0" smtClean="0"/>
              <a:t>-streptococcal Diseases</a:t>
            </a:r>
            <a:r>
              <a:rPr lang="tr-TR" dirty="0" smtClean="0"/>
              <a:t> (</a:t>
            </a:r>
            <a:r>
              <a:rPr lang="en-US" u="sng" dirty="0" smtClean="0"/>
              <a:t>Rheumatic </a:t>
            </a:r>
            <a:r>
              <a:rPr lang="en-US" u="sng" dirty="0"/>
              <a:t>heart </a:t>
            </a:r>
            <a:r>
              <a:rPr lang="en-US" u="sng" dirty="0" smtClean="0"/>
              <a:t>disease</a:t>
            </a:r>
            <a:r>
              <a:rPr lang="tr-TR" u="sng" dirty="0" smtClean="0"/>
              <a:t>)</a:t>
            </a:r>
          </a:p>
          <a:p>
            <a:pPr marL="0" indent="0">
              <a:buNone/>
            </a:pPr>
            <a:endParaRPr lang="tr-TR" u="sng" dirty="0" smtClean="0"/>
          </a:p>
          <a:p>
            <a:r>
              <a:rPr lang="tr-TR" dirty="0" err="1"/>
              <a:t>Group</a:t>
            </a:r>
            <a:r>
              <a:rPr lang="tr-TR" dirty="0"/>
              <a:t> B </a:t>
            </a:r>
            <a:r>
              <a:rPr lang="tr-TR" dirty="0" err="1"/>
              <a:t>Streptococci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 </a:t>
            </a:r>
            <a:r>
              <a:rPr lang="tr-TR" dirty="0" err="1"/>
              <a:t>cancer</a:t>
            </a:r>
            <a:r>
              <a:rPr lang="tr-TR" dirty="0"/>
              <a:t> , </a:t>
            </a:r>
            <a:r>
              <a:rPr lang="tr-TR" dirty="0" err="1"/>
              <a:t>diabetes</a:t>
            </a:r>
            <a:r>
              <a:rPr lang="tr-TR" dirty="0" smtClean="0"/>
              <a:t>, </a:t>
            </a:r>
            <a:r>
              <a:rPr lang="tr-TR" dirty="0" err="1" smtClean="0"/>
              <a:t>alcoholism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pregnant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at   </a:t>
            </a:r>
          </a:p>
          <a:p>
            <a:pPr marL="0" indent="0">
              <a:buNone/>
            </a:pPr>
            <a:r>
              <a:rPr lang="tr-TR" dirty="0"/>
              <a:t>  risk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 </a:t>
            </a:r>
            <a:r>
              <a:rPr lang="tr-TR" dirty="0" err="1"/>
              <a:t>disease</a:t>
            </a:r>
            <a:r>
              <a:rPr lang="tr-TR" dirty="0"/>
              <a:t>.    </a:t>
            </a:r>
            <a:r>
              <a:rPr lang="tr-TR" dirty="0" err="1"/>
              <a:t>Mortality</a:t>
            </a:r>
            <a:r>
              <a:rPr lang="tr-TR" dirty="0"/>
              <a:t> rate is %40  </a:t>
            </a:r>
          </a:p>
          <a:p>
            <a:pPr marL="0" indent="0">
              <a:buNone/>
            </a:pPr>
            <a:endParaRPr lang="tr-TR" u="sng" dirty="0" smtClean="0"/>
          </a:p>
          <a:p>
            <a:r>
              <a:rPr lang="tr-TR" dirty="0" err="1"/>
              <a:t>Group</a:t>
            </a:r>
            <a:r>
              <a:rPr lang="tr-TR" dirty="0"/>
              <a:t> C, G </a:t>
            </a:r>
            <a:r>
              <a:rPr lang="tr-TR" dirty="0" err="1"/>
              <a:t>Streptococci</a:t>
            </a:r>
            <a:endParaRPr lang="en-GB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9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617838"/>
            <a:ext cx="12653319" cy="7475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37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Group</a:t>
            </a:r>
            <a:r>
              <a:rPr lang="tr-TR" dirty="0" smtClean="0"/>
              <a:t> D </a:t>
            </a:r>
            <a:r>
              <a:rPr lang="tr-TR" dirty="0" err="1" smtClean="0"/>
              <a:t>Streptococci</a:t>
            </a:r>
            <a:r>
              <a:rPr lang="tr-TR" dirty="0" smtClean="0"/>
              <a:t> , </a:t>
            </a:r>
            <a:r>
              <a:rPr lang="en-US" dirty="0" smtClean="0"/>
              <a:t>Enterococci </a:t>
            </a:r>
            <a:r>
              <a:rPr lang="en-US" dirty="0"/>
              <a:t>account for 10% of cases overall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source</a:t>
            </a:r>
            <a:r>
              <a:rPr lang="tr-TR" dirty="0" smtClean="0"/>
              <a:t> is </a:t>
            </a:r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genitourinary</a:t>
            </a:r>
            <a:r>
              <a:rPr lang="tr-TR" dirty="0" smtClean="0"/>
              <a:t> </a:t>
            </a:r>
            <a:r>
              <a:rPr lang="tr-TR" dirty="0" err="1" smtClean="0"/>
              <a:t>tract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m</a:t>
            </a:r>
            <a:r>
              <a:rPr lang="tr-TR" dirty="0" err="1" smtClean="0"/>
              <a:t>ost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subacute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enterococcal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D </a:t>
            </a:r>
            <a:r>
              <a:rPr lang="tr-TR" dirty="0" err="1" smtClean="0"/>
              <a:t>Streptococci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clinical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 is </a:t>
            </a:r>
            <a:r>
              <a:rPr lang="tr-TR" dirty="0" err="1" smtClean="0"/>
              <a:t>subacute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infection</a:t>
            </a:r>
            <a:r>
              <a:rPr lang="tr-TR" dirty="0" smtClean="0"/>
              <a:t> </a:t>
            </a:r>
            <a:r>
              <a:rPr lang="tr-TR" dirty="0" err="1" smtClean="0"/>
              <a:t>reflects</a:t>
            </a:r>
            <a:r>
              <a:rPr lang="tr-TR" dirty="0" smtClean="0"/>
              <a:t> </a:t>
            </a:r>
            <a:r>
              <a:rPr lang="tr-TR" dirty="0" err="1" smtClean="0"/>
              <a:t>underlying</a:t>
            </a:r>
            <a:r>
              <a:rPr lang="tr-TR" dirty="0" smtClean="0"/>
              <a:t> </a:t>
            </a:r>
            <a:r>
              <a:rPr lang="tr-TR" dirty="0" err="1" smtClean="0"/>
              <a:t>abnormalities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bowel</a:t>
            </a:r>
            <a:r>
              <a:rPr lang="tr-TR" dirty="0" smtClean="0"/>
              <a:t> ( </a:t>
            </a:r>
            <a:r>
              <a:rPr lang="tr-TR" dirty="0" err="1" smtClean="0"/>
              <a:t>ulcerative</a:t>
            </a:r>
            <a:r>
              <a:rPr lang="tr-TR" dirty="0" smtClean="0"/>
              <a:t> </a:t>
            </a:r>
            <a:r>
              <a:rPr lang="tr-TR" dirty="0" err="1" smtClean="0"/>
              <a:t>colitis</a:t>
            </a:r>
            <a:r>
              <a:rPr lang="tr-TR" dirty="0" smtClean="0"/>
              <a:t>, </a:t>
            </a:r>
            <a:r>
              <a:rPr lang="tr-TR" dirty="0" err="1" smtClean="0"/>
              <a:t>polyps,cancer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484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1-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rgbClr val="FF0000"/>
                </a:solidFill>
              </a:rPr>
              <a:t>Gram-positive </a:t>
            </a:r>
            <a:r>
              <a:rPr lang="en-US" u="sng" dirty="0" err="1">
                <a:solidFill>
                  <a:srgbClr val="FF0000"/>
                </a:solidFill>
              </a:rPr>
              <a:t>cocci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facultative anaerobes, </a:t>
            </a:r>
            <a:r>
              <a:rPr lang="tr-TR" dirty="0" smtClean="0"/>
              <a:t>gram </a:t>
            </a: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en-US" dirty="0" err="1" smtClean="0"/>
              <a:t>cocci</a:t>
            </a:r>
            <a:r>
              <a:rPr lang="tr-TR" dirty="0" smtClean="0"/>
              <a:t>,/</a:t>
            </a:r>
            <a:r>
              <a:rPr lang="en-US" dirty="0" smtClean="0"/>
              <a:t> </a:t>
            </a:r>
            <a:r>
              <a:rPr lang="en-US" dirty="0"/>
              <a:t>chains/clusters or pairs </a:t>
            </a:r>
            <a:r>
              <a:rPr lang="en-US" dirty="0" err="1"/>
              <a:t>cocci</a:t>
            </a:r>
            <a:r>
              <a:rPr lang="en-US" dirty="0" smtClean="0"/>
              <a:t>. </a:t>
            </a:r>
            <a:r>
              <a:rPr lang="en-US" u="sng" dirty="0"/>
              <a:t>Catalase </a:t>
            </a:r>
            <a:r>
              <a:rPr lang="tr-TR" u="sng" dirty="0" smtClean="0"/>
              <a:t> </a:t>
            </a:r>
            <a:r>
              <a:rPr lang="tr-TR" u="sng" dirty="0" err="1" smtClean="0"/>
              <a:t>positive</a:t>
            </a:r>
            <a:r>
              <a:rPr lang="en-US" dirty="0" smtClean="0"/>
              <a:t> </a:t>
            </a:r>
            <a:r>
              <a:rPr lang="en-US" dirty="0"/>
              <a:t>/Staphylococci group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defRPr/>
            </a:pPr>
            <a:r>
              <a:rPr lang="en-US" u="sng" dirty="0" smtClean="0"/>
              <a:t>Catalase</a:t>
            </a:r>
            <a:r>
              <a:rPr lang="tr-TR" dirty="0" smtClean="0"/>
              <a:t> </a:t>
            </a:r>
            <a:r>
              <a:rPr lang="tr-TR" dirty="0" err="1" smtClean="0"/>
              <a:t>negati</a:t>
            </a:r>
            <a:r>
              <a:rPr lang="en-US" dirty="0" err="1" smtClean="0"/>
              <a:t>ve</a:t>
            </a:r>
            <a:r>
              <a:rPr lang="en-US" dirty="0"/>
              <a:t>/ Streptococci &amp; Enterococci groups.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u="sng" dirty="0">
                <a:solidFill>
                  <a:srgbClr val="FF0000"/>
                </a:solidFill>
              </a:rPr>
              <a:t>Streptococci </a:t>
            </a:r>
            <a:r>
              <a:rPr lang="en-US" dirty="0"/>
              <a:t>subdivided into groups according their hemolytic reaction on blood agar in vitro &amp; by serotypes according to </a:t>
            </a:r>
            <a:r>
              <a:rPr lang="en-US" u="sng" dirty="0"/>
              <a:t>surface cell wall specific carbohydrate antigens</a:t>
            </a:r>
            <a:r>
              <a:rPr lang="en-US" dirty="0"/>
              <a:t>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69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318" y="-147918"/>
            <a:ext cx="9843247" cy="6481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2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DC1A4D-585D-724D-A621-13096739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1 A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E745C-B53A-F047-BEE7-8DF0954C8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Viridans</a:t>
            </a:r>
            <a:r>
              <a:rPr lang="en-US" b="1" u="sng" dirty="0"/>
              <a:t> streptococci Group (VGS)</a:t>
            </a:r>
          </a:p>
          <a:p>
            <a:r>
              <a:rPr lang="en-US" dirty="0"/>
              <a:t>Normal oral-intestinal flora.. Common causes of </a:t>
            </a:r>
            <a:r>
              <a:rPr lang="en-US" u="sng" dirty="0"/>
              <a:t>dental caries</a:t>
            </a:r>
            <a:r>
              <a:rPr lang="en-US" dirty="0"/>
              <a:t>.. </a:t>
            </a:r>
            <a:r>
              <a:rPr lang="en-US" u="sng" dirty="0"/>
              <a:t>Oral abscesses Gingivitis </a:t>
            </a:r>
            <a:r>
              <a:rPr lang="en-US" dirty="0"/>
              <a:t>Deposit dextran, adhesins, Fibronectin-binding protein.</a:t>
            </a:r>
          </a:p>
          <a:p>
            <a:r>
              <a:rPr lang="en-US" i="1" dirty="0">
                <a:solidFill>
                  <a:srgbClr val="FF0000"/>
                </a:solidFill>
              </a:rPr>
              <a:t>St. </a:t>
            </a:r>
            <a:r>
              <a:rPr lang="en-US" i="1" dirty="0" err="1">
                <a:solidFill>
                  <a:srgbClr val="FF0000"/>
                </a:solidFill>
              </a:rPr>
              <a:t>mutans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i="1" dirty="0">
                <a:solidFill>
                  <a:srgbClr val="FF0000"/>
                </a:solidFill>
              </a:rPr>
              <a:t>mitis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accounted for many cases, and tend to be </a:t>
            </a:r>
            <a:r>
              <a:rPr lang="en-US" u="sng" dirty="0"/>
              <a:t>less susceptible to </a:t>
            </a:r>
            <a:r>
              <a:rPr lang="en-US" u="sng" dirty="0" err="1"/>
              <a:t>penicillins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74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509" y="287384"/>
            <a:ext cx="11040291" cy="588958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sz="3200" dirty="0"/>
              <a:t>A group of fastidious gram-negative bacteria can cause rarely endocarditis : </a:t>
            </a:r>
            <a:endParaRPr lang="tr-TR" sz="3200" dirty="0" smtClean="0"/>
          </a:p>
          <a:p>
            <a:r>
              <a:rPr lang="en-US" sz="3200" dirty="0" smtClean="0"/>
              <a:t>Gram</a:t>
            </a:r>
            <a:r>
              <a:rPr lang="tr-TR" sz="3200" dirty="0" smtClean="0"/>
              <a:t> </a:t>
            </a:r>
            <a:r>
              <a:rPr lang="tr-TR" sz="3200" dirty="0" err="1" smtClean="0"/>
              <a:t>negative</a:t>
            </a:r>
            <a:r>
              <a:rPr lang="en-US" sz="3200" dirty="0" smtClean="0"/>
              <a:t> </a:t>
            </a:r>
            <a:r>
              <a:rPr lang="en-US" sz="3200" i="1" dirty="0"/>
              <a:t>bacteria: </a:t>
            </a:r>
            <a:r>
              <a:rPr lang="en-US" sz="3200" i="1" dirty="0" err="1">
                <a:solidFill>
                  <a:srgbClr val="FF0000"/>
                </a:solidFill>
              </a:rPr>
              <a:t>Brucella</a:t>
            </a:r>
            <a:r>
              <a:rPr lang="en-US" sz="3200" i="1" dirty="0">
                <a:solidFill>
                  <a:srgbClr val="FF0000"/>
                </a:solidFill>
              </a:rPr>
              <a:t>, Salmonella, </a:t>
            </a:r>
            <a:r>
              <a:rPr lang="en-US" sz="3200" i="1" dirty="0" err="1">
                <a:solidFill>
                  <a:srgbClr val="FF0000"/>
                </a:solidFill>
              </a:rPr>
              <a:t>Haemophilus</a:t>
            </a:r>
            <a:r>
              <a:rPr lang="en-US" sz="3200" i="1" dirty="0">
                <a:solidFill>
                  <a:srgbClr val="FF0000"/>
                </a:solidFill>
              </a:rPr>
              <a:t>, </a:t>
            </a:r>
            <a:r>
              <a:rPr lang="en-US" sz="3200" i="1" dirty="0" err="1">
                <a:solidFill>
                  <a:srgbClr val="FF0000"/>
                </a:solidFill>
              </a:rPr>
              <a:t>Cardiobacterium</a:t>
            </a:r>
            <a:r>
              <a:rPr lang="en-US" sz="3200" i="1" dirty="0">
                <a:solidFill>
                  <a:srgbClr val="FF0000"/>
                </a:solidFill>
              </a:rPr>
              <a:t>, </a:t>
            </a:r>
            <a:r>
              <a:rPr lang="en-US" sz="3200" i="1" dirty="0" err="1">
                <a:solidFill>
                  <a:srgbClr val="FF0000"/>
                </a:solidFill>
              </a:rPr>
              <a:t>Eikenella</a:t>
            </a:r>
            <a:r>
              <a:rPr lang="en-US" sz="3200" i="1" dirty="0">
                <a:solidFill>
                  <a:srgbClr val="FF0000"/>
                </a:solidFill>
              </a:rPr>
              <a:t>, </a:t>
            </a:r>
            <a:endParaRPr lang="tr-TR" sz="32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r>
              <a:rPr lang="tr-TR" sz="3200" i="1" dirty="0" smtClean="0"/>
              <a:t> </a:t>
            </a:r>
            <a:r>
              <a:rPr lang="tr-TR" sz="3200" i="1" dirty="0" err="1" smtClean="0">
                <a:solidFill>
                  <a:srgbClr val="FF0000"/>
                </a:solidFill>
              </a:rPr>
              <a:t>Pseudomonas</a:t>
            </a:r>
            <a:r>
              <a:rPr lang="tr-TR" sz="3200" i="1" dirty="0" smtClean="0">
                <a:solidFill>
                  <a:srgbClr val="FF0000"/>
                </a:solidFill>
              </a:rPr>
              <a:t>  </a:t>
            </a:r>
            <a:r>
              <a:rPr lang="tr-TR" sz="3200" i="1" dirty="0" err="1" smtClean="0">
                <a:solidFill>
                  <a:srgbClr val="FF0000"/>
                </a:solidFill>
              </a:rPr>
              <a:t>aeruginosa</a:t>
            </a:r>
            <a:r>
              <a:rPr lang="tr-TR" sz="3200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tr-TR" sz="3200" i="1" dirty="0" smtClean="0"/>
              <a:t> </a:t>
            </a:r>
            <a:r>
              <a:rPr lang="tr-TR" sz="3200" i="1" dirty="0" err="1" smtClean="0"/>
              <a:t>Usually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acute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disease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occur</a:t>
            </a:r>
            <a:r>
              <a:rPr lang="tr-TR" sz="3200" i="1" dirty="0" smtClean="0"/>
              <a:t>. </a:t>
            </a:r>
            <a:r>
              <a:rPr lang="tr-TR" sz="3200" i="1" dirty="0" err="1" smtClean="0"/>
              <a:t>When</a:t>
            </a:r>
            <a:r>
              <a:rPr lang="tr-TR" sz="3200" i="1" dirty="0" smtClean="0"/>
              <a:t> it </a:t>
            </a:r>
            <a:r>
              <a:rPr lang="tr-TR" sz="3200" i="1" dirty="0" err="1" smtClean="0"/>
              <a:t>involves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the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right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side</a:t>
            </a:r>
            <a:r>
              <a:rPr lang="tr-TR" sz="3200" i="1" dirty="0" smtClean="0"/>
              <a:t> of </a:t>
            </a:r>
            <a:r>
              <a:rPr lang="tr-TR" sz="3200" i="1" dirty="0" err="1" smtClean="0"/>
              <a:t>the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heart</a:t>
            </a:r>
            <a:r>
              <a:rPr lang="tr-TR" sz="3200" i="1" dirty="0" smtClean="0"/>
              <a:t> in IE</a:t>
            </a:r>
            <a:endParaRPr lang="tr-TR" sz="3200" i="1" dirty="0"/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32862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</a:t>
            </a:r>
            <a:r>
              <a:rPr lang="en-US" b="1" dirty="0" smtClean="0"/>
              <a:t>Yeast </a:t>
            </a:r>
            <a:r>
              <a:rPr lang="en-US" b="1" dirty="0"/>
              <a:t>&amp; Filamentous Fungi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en-US" dirty="0" smtClean="0"/>
              <a:t>Fungal </a:t>
            </a:r>
            <a:r>
              <a:rPr lang="en-US" dirty="0"/>
              <a:t>endocarditis, usually Candida or </a:t>
            </a:r>
            <a:r>
              <a:rPr lang="en-US" dirty="0" err="1"/>
              <a:t>Aspergillus</a:t>
            </a:r>
            <a:r>
              <a:rPr lang="en-US" dirty="0"/>
              <a:t>, is rare but often fatal, arising in patients who are immunosuppressed or after cardiac surgery, mostly on prosthetic valves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defRPr/>
            </a:pPr>
            <a:r>
              <a:rPr lang="en-US" dirty="0"/>
              <a:t>Most cases of fungal endocarditis occur in patients who are receiving </a:t>
            </a:r>
            <a:r>
              <a:rPr lang="en-US" u="sng" dirty="0">
                <a:solidFill>
                  <a:srgbClr val="FF0000"/>
                </a:solidFill>
              </a:rPr>
              <a:t>prolonged antibiotics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intravenous nutrition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through central vascular </a:t>
            </a:r>
            <a:r>
              <a:rPr lang="en-US" dirty="0" smtClean="0"/>
              <a:t>catheters</a:t>
            </a: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9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235E6E8C-D7FA-BE4A-939C-6E2B7E62907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Yeast &amp; Filamentous Fungi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8949AEA1-1B5D-9A47-90E7-F9C9B2F6DE4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algn="l" rtl="0" eaLnBrk="1" hangingPunct="1">
              <a:defRPr/>
            </a:pPr>
            <a:endParaRPr lang="en-US" dirty="0"/>
          </a:p>
          <a:p>
            <a:pPr algn="l" rtl="0" eaLnBrk="1" hangingPunct="1">
              <a:defRPr/>
            </a:pPr>
            <a:r>
              <a:rPr lang="en-US" dirty="0"/>
              <a:t>The most common species is </a:t>
            </a:r>
            <a:r>
              <a:rPr lang="en-US" i="1" dirty="0">
                <a:solidFill>
                  <a:srgbClr val="FF0000"/>
                </a:solidFill>
              </a:rPr>
              <a:t>Candida </a:t>
            </a:r>
            <a:r>
              <a:rPr lang="en-US" i="1" dirty="0" err="1">
                <a:solidFill>
                  <a:srgbClr val="FF0000"/>
                </a:solidFill>
              </a:rPr>
              <a:t>albicans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followed by other less common </a:t>
            </a:r>
            <a:r>
              <a:rPr lang="en-US" i="1" dirty="0"/>
              <a:t>Candida spp.</a:t>
            </a:r>
            <a:r>
              <a:rPr lang="en-US" dirty="0"/>
              <a:t> ( C. </a:t>
            </a:r>
            <a:r>
              <a:rPr lang="en-US" dirty="0" err="1"/>
              <a:t>glabrata</a:t>
            </a:r>
            <a:r>
              <a:rPr lang="en-US" dirty="0"/>
              <a:t>, C. </a:t>
            </a:r>
            <a:r>
              <a:rPr lang="en-US" dirty="0" err="1"/>
              <a:t>krusei</a:t>
            </a:r>
            <a:r>
              <a:rPr lang="en-US" dirty="0"/>
              <a:t>, C. </a:t>
            </a:r>
            <a:r>
              <a:rPr lang="en-US" dirty="0" err="1"/>
              <a:t>tropicals</a:t>
            </a:r>
            <a:r>
              <a:rPr lang="en-US" dirty="0"/>
              <a:t>).</a:t>
            </a:r>
          </a:p>
          <a:p>
            <a:pPr algn="l" rtl="0" eaLnBrk="1" hangingPunct="1">
              <a:defRPr/>
            </a:pPr>
            <a:r>
              <a:rPr lang="en-US" dirty="0"/>
              <a:t>Candida part of human normal flora.. Oral-intestinal-Urinary tract (Vagina).. Infection often followed often using </a:t>
            </a:r>
            <a:r>
              <a:rPr lang="en-US" dirty="0">
                <a:solidFill>
                  <a:srgbClr val="FF0000"/>
                </a:solidFill>
              </a:rPr>
              <a:t>catheters or respiratory intubation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algn="l" rtl="0" eaLnBrk="1" hangingPunct="1">
              <a:defRPr/>
            </a:pPr>
            <a:r>
              <a:rPr lang="en-US" dirty="0" err="1"/>
              <a:t>Endocarditis</a:t>
            </a:r>
            <a:r>
              <a:rPr lang="en-US" dirty="0"/>
              <a:t> due to </a:t>
            </a:r>
            <a:r>
              <a:rPr lang="en-US" i="1" dirty="0" err="1">
                <a:solidFill>
                  <a:srgbClr val="FF0000"/>
                </a:solidFill>
              </a:rPr>
              <a:t>Histoplasma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capsulatum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i="1" dirty="0" err="1">
                <a:solidFill>
                  <a:srgbClr val="FF0000"/>
                </a:solidFill>
              </a:rPr>
              <a:t>Aspergillus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species is very rare.. </a:t>
            </a:r>
            <a:r>
              <a:rPr lang="en-US" dirty="0" err="1"/>
              <a:t>Immuno</a:t>
            </a:r>
            <a:r>
              <a:rPr lang="en-US" dirty="0"/>
              <a:t>-suppressed patients.</a:t>
            </a:r>
          </a:p>
        </p:txBody>
      </p:sp>
    </p:spTree>
    <p:extLst>
      <p:ext uri="{BB962C8B-B14F-4D97-AF65-F5344CB8AC3E}">
        <p14:creationId xmlns="" xmlns:p14="http://schemas.microsoft.com/office/powerpoint/2010/main" val="8961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T</a:t>
            </a:r>
            <a:r>
              <a:rPr lang="en-US" dirty="0">
                <a:solidFill>
                  <a:srgbClr val="505050"/>
                </a:solidFill>
                <a:latin typeface="Helvetica" panose="020B0604020202020204" pitchFamily="34" charset="0"/>
              </a:rPr>
              <a:t>he HACEK group of bacteria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HACEK bacteria </a:t>
            </a:r>
            <a:r>
              <a:rPr lang="en-US" dirty="0"/>
              <a:t>(</a:t>
            </a:r>
            <a:r>
              <a:rPr lang="en-US" i="1" dirty="0" err="1"/>
              <a:t>Haemophilus</a:t>
            </a:r>
            <a:r>
              <a:rPr lang="tr-TR" i="1" dirty="0"/>
              <a:t> </a:t>
            </a:r>
            <a:r>
              <a:rPr lang="tr-TR" i="1" dirty="0" err="1"/>
              <a:t>aphrophilus</a:t>
            </a:r>
            <a:r>
              <a:rPr lang="tr-TR" dirty="0"/>
              <a:t>, </a:t>
            </a:r>
            <a:endParaRPr lang="tr-TR" dirty="0" smtClean="0"/>
          </a:p>
          <a:p>
            <a:r>
              <a:rPr lang="en-US" dirty="0" err="1" smtClean="0"/>
              <a:t>Aggregatibacter</a:t>
            </a:r>
            <a:r>
              <a:rPr lang="tr-TR" dirty="0" smtClean="0"/>
              <a:t> </a:t>
            </a:r>
            <a:r>
              <a:rPr lang="tr-TR" dirty="0" err="1"/>
              <a:t>actinomycetemcomitans</a:t>
            </a:r>
            <a:r>
              <a:rPr lang="tr-TR" dirty="0"/>
              <a:t>, </a:t>
            </a:r>
            <a:endParaRPr lang="tr-TR" dirty="0" smtClean="0"/>
          </a:p>
          <a:p>
            <a:r>
              <a:rPr lang="en-US" dirty="0" err="1" smtClean="0"/>
              <a:t>Cardiobacterium</a:t>
            </a:r>
            <a:r>
              <a:rPr lang="tr-TR" dirty="0" smtClean="0"/>
              <a:t> </a:t>
            </a:r>
            <a:r>
              <a:rPr lang="tr-TR" dirty="0" err="1"/>
              <a:t>hominis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i="1" dirty="0" err="1" smtClean="0"/>
              <a:t>Eikenella</a:t>
            </a:r>
            <a:r>
              <a:rPr lang="en-US" i="1" dirty="0" smtClean="0"/>
              <a:t> </a:t>
            </a:r>
            <a:r>
              <a:rPr lang="en-US" i="1" dirty="0" err="1"/>
              <a:t>corrodens</a:t>
            </a:r>
            <a:r>
              <a:rPr lang="en-US" i="1" dirty="0"/>
              <a:t>,</a:t>
            </a:r>
            <a:r>
              <a:rPr lang="en-US" dirty="0"/>
              <a:t> </a:t>
            </a:r>
            <a:endParaRPr lang="tr-TR" dirty="0" smtClean="0"/>
          </a:p>
          <a:p>
            <a:r>
              <a:rPr lang="tr-TR" dirty="0" smtClean="0"/>
              <a:t>K</a:t>
            </a:r>
            <a:r>
              <a:rPr lang="en-US" dirty="0" err="1"/>
              <a:t>ingella</a:t>
            </a:r>
            <a:r>
              <a:rPr lang="tr-TR" dirty="0"/>
              <a:t> </a:t>
            </a:r>
            <a:r>
              <a:rPr lang="tr-TR" dirty="0" err="1"/>
              <a:t>kingea</a:t>
            </a:r>
            <a:r>
              <a:rPr lang="tr-TR" dirty="0"/>
              <a:t> </a:t>
            </a:r>
            <a:r>
              <a:rPr lang="en-US" dirty="0"/>
              <a:t>)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organisms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subacute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US" dirty="0"/>
              <a:t> about </a:t>
            </a:r>
            <a:r>
              <a:rPr lang="tr-TR" dirty="0"/>
              <a:t>5</a:t>
            </a:r>
            <a:r>
              <a:rPr lang="en-US" dirty="0"/>
              <a:t>% of cases</a:t>
            </a:r>
            <a:r>
              <a:rPr lang="tr-TR" dirty="0"/>
              <a:t>   of IE </a:t>
            </a:r>
          </a:p>
          <a:p>
            <a:pPr>
              <a:defRPr/>
            </a:pPr>
            <a:r>
              <a:rPr lang="tr-TR" dirty="0" err="1"/>
              <a:t>Complications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 smtClean="0"/>
              <a:t>congestive</a:t>
            </a:r>
            <a:r>
              <a:rPr lang="tr-TR" dirty="0" smtClean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massive</a:t>
            </a:r>
            <a:r>
              <a:rPr lang="tr-TR" dirty="0"/>
              <a:t> </a:t>
            </a:r>
            <a:r>
              <a:rPr lang="tr-TR" dirty="0" err="1"/>
              <a:t>arterial</a:t>
            </a:r>
            <a:r>
              <a:rPr lang="tr-TR" dirty="0"/>
              <a:t> </a:t>
            </a:r>
            <a:r>
              <a:rPr lang="tr-TR" dirty="0" err="1"/>
              <a:t>emboli</a:t>
            </a:r>
            <a:r>
              <a:rPr lang="tr-TR" dirty="0"/>
              <a:t> </a:t>
            </a:r>
            <a:r>
              <a:rPr lang="en-US" dirty="0"/>
              <a:t>from large </a:t>
            </a:r>
            <a:r>
              <a:rPr lang="en-US" dirty="0">
                <a:solidFill>
                  <a:srgbClr val="FF0000"/>
                </a:solidFill>
              </a:rPr>
              <a:t>biofilm </a:t>
            </a:r>
            <a:r>
              <a:rPr lang="en-US" dirty="0" err="1">
                <a:solidFill>
                  <a:srgbClr val="FF0000"/>
                </a:solidFill>
              </a:rPr>
              <a:t>vegetations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heart valves 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8828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infective</a:t>
            </a:r>
            <a:r>
              <a:rPr lang="tr-TR" dirty="0" smtClean="0"/>
              <a:t> </a:t>
            </a:r>
            <a:r>
              <a:rPr lang="tr-TR" dirty="0" err="1" smtClean="0"/>
              <a:t>endocarditis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İnfective</a:t>
            </a:r>
            <a:r>
              <a:rPr lang="tr-TR" dirty="0" smtClean="0"/>
              <a:t> </a:t>
            </a:r>
            <a:r>
              <a:rPr lang="tr-TR" dirty="0" err="1" smtClean="0"/>
              <a:t>Endocarditis</a:t>
            </a:r>
            <a:r>
              <a:rPr lang="tr-TR" dirty="0" smtClean="0"/>
              <a:t>  (IE) is </a:t>
            </a:r>
            <a:r>
              <a:rPr lang="tr-TR" dirty="0"/>
              <a:t>an </a:t>
            </a:r>
            <a:r>
              <a:rPr lang="tr-TR" dirty="0" err="1"/>
              <a:t>infection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endocardium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inner</a:t>
            </a:r>
            <a:r>
              <a:rPr lang="tr-TR" dirty="0"/>
              <a:t> </a:t>
            </a:r>
            <a:r>
              <a:rPr lang="tr-TR" dirty="0" err="1"/>
              <a:t>lining</a:t>
            </a:r>
            <a:r>
              <a:rPr lang="tr-TR" dirty="0"/>
              <a:t> of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chambers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valves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/>
              <a:t>G</a:t>
            </a:r>
            <a:r>
              <a:rPr lang="tr-TR" dirty="0" err="1" smtClean="0"/>
              <a:t>enerally</a:t>
            </a:r>
            <a:r>
              <a:rPr lang="tr-TR" dirty="0" smtClean="0"/>
              <a:t>  </a:t>
            </a:r>
            <a:r>
              <a:rPr lang="tr-TR" dirty="0" err="1" smtClean="0"/>
              <a:t>occurs</a:t>
            </a:r>
            <a:r>
              <a:rPr lang="tr-TR" dirty="0" smtClean="0"/>
              <a:t> 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/>
              <a:t>bacteria</a:t>
            </a:r>
            <a:r>
              <a:rPr lang="tr-TR" dirty="0"/>
              <a:t>, </a:t>
            </a:r>
            <a:r>
              <a:rPr lang="tr-TR" dirty="0" err="1"/>
              <a:t>fungi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 smtClean="0"/>
              <a:t>other</a:t>
            </a:r>
            <a:r>
              <a:rPr lang="tr-TR" dirty="0"/>
              <a:t> </a:t>
            </a:r>
            <a:r>
              <a:rPr lang="tr-TR" dirty="0" err="1" smtClean="0"/>
              <a:t>microorganisms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</a:t>
            </a:r>
            <a:r>
              <a:rPr lang="tr-TR" dirty="0" err="1"/>
              <a:t>your</a:t>
            </a:r>
            <a:r>
              <a:rPr lang="tr-TR" dirty="0"/>
              <a:t> body</a:t>
            </a:r>
            <a:r>
              <a:rPr lang="tr-TR" dirty="0" smtClean="0"/>
              <a:t>,  </a:t>
            </a:r>
            <a:r>
              <a:rPr lang="tr-TR" dirty="0" err="1"/>
              <a:t>such</a:t>
            </a:r>
            <a:r>
              <a:rPr lang="tr-TR" dirty="0"/>
              <a:t> as  </a:t>
            </a:r>
            <a:r>
              <a:rPr lang="tr-TR" dirty="0" smtClean="0"/>
              <a:t>flora spread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bloodstream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attach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damaged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 in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217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T</a:t>
            </a:r>
            <a:r>
              <a:rPr lang="en-US" dirty="0">
                <a:solidFill>
                  <a:srgbClr val="505050"/>
                </a:solidFill>
                <a:latin typeface="Helvetica" panose="020B0604020202020204" pitchFamily="34" charset="0"/>
              </a:rPr>
              <a:t>he HACEK group of bacteria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i="1" dirty="0" err="1">
                <a:solidFill>
                  <a:srgbClr val="505050"/>
                </a:solidFill>
                <a:cs typeface="Arial" panose="020B0604020202020204" pitchFamily="34" charset="0"/>
              </a:rPr>
              <a:t>H</a:t>
            </a:r>
            <a:r>
              <a:rPr lang="en-US" sz="2800" i="1" dirty="0" err="1">
                <a:solidFill>
                  <a:srgbClr val="505050"/>
                </a:solidFill>
                <a:cs typeface="Arial" panose="020B0604020202020204" pitchFamily="34" charset="0"/>
              </a:rPr>
              <a:t>aemophilus</a:t>
            </a:r>
            <a:r>
              <a:rPr lang="en-US" sz="2800" dirty="0">
                <a:solidFill>
                  <a:srgbClr val="505050"/>
                </a:solidFill>
                <a:cs typeface="Arial" panose="020B0604020202020204" pitchFamily="34" charset="0"/>
              </a:rPr>
              <a:t> species, </a:t>
            </a:r>
            <a:r>
              <a:rPr lang="tr-TR" sz="2800" b="1" i="1" dirty="0">
                <a:solidFill>
                  <a:srgbClr val="505050"/>
                </a:solidFill>
                <a:cs typeface="Arial" panose="020B0604020202020204" pitchFamily="34" charset="0"/>
              </a:rPr>
              <a:t>A</a:t>
            </a:r>
            <a:r>
              <a:rPr lang="en-US" sz="2800" i="1" dirty="0" err="1">
                <a:solidFill>
                  <a:srgbClr val="505050"/>
                </a:solidFill>
                <a:cs typeface="Arial" panose="020B0604020202020204" pitchFamily="34" charset="0"/>
              </a:rPr>
              <a:t>ggregatibacter</a:t>
            </a:r>
            <a:r>
              <a:rPr lang="en-US" sz="2800" dirty="0">
                <a:solidFill>
                  <a:srgbClr val="505050"/>
                </a:solidFill>
                <a:cs typeface="Arial" panose="020B0604020202020204" pitchFamily="34" charset="0"/>
              </a:rPr>
              <a:t> species, </a:t>
            </a:r>
            <a:r>
              <a:rPr lang="en-US" sz="2800" b="1" i="1" dirty="0" err="1">
                <a:solidFill>
                  <a:srgbClr val="505050"/>
                </a:solidFill>
                <a:cs typeface="Arial" panose="020B0604020202020204" pitchFamily="34" charset="0"/>
              </a:rPr>
              <a:t>C</a:t>
            </a:r>
            <a:r>
              <a:rPr lang="en-US" sz="2800" i="1" dirty="0" err="1">
                <a:solidFill>
                  <a:srgbClr val="505050"/>
                </a:solidFill>
                <a:cs typeface="Arial" panose="020B0604020202020204" pitchFamily="34" charset="0"/>
              </a:rPr>
              <a:t>ardiobacterium</a:t>
            </a:r>
            <a:r>
              <a:rPr lang="en-US" sz="2800" i="1" dirty="0">
                <a:solidFill>
                  <a:srgbClr val="505050"/>
                </a:solidFill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505050"/>
                </a:solidFill>
                <a:cs typeface="Arial" panose="020B0604020202020204" pitchFamily="34" charset="0"/>
              </a:rPr>
              <a:t>hominis</a:t>
            </a:r>
            <a:r>
              <a:rPr lang="en-US" sz="2800" dirty="0">
                <a:solidFill>
                  <a:srgbClr val="505050"/>
                </a:solidFill>
                <a:cs typeface="Arial" panose="020B0604020202020204" pitchFamily="34" charset="0"/>
              </a:rPr>
              <a:t>, </a:t>
            </a:r>
            <a:r>
              <a:rPr lang="en-US" sz="2800" b="1" i="1" dirty="0" err="1">
                <a:solidFill>
                  <a:srgbClr val="505050"/>
                </a:solidFill>
                <a:cs typeface="Arial" panose="020B0604020202020204" pitchFamily="34" charset="0"/>
              </a:rPr>
              <a:t>E</a:t>
            </a:r>
            <a:r>
              <a:rPr lang="en-US" sz="2800" i="1" dirty="0" err="1">
                <a:solidFill>
                  <a:srgbClr val="505050"/>
                </a:solidFill>
                <a:cs typeface="Arial" panose="020B0604020202020204" pitchFamily="34" charset="0"/>
              </a:rPr>
              <a:t>ikenella</a:t>
            </a:r>
            <a:r>
              <a:rPr lang="en-US" sz="2800" i="1" dirty="0">
                <a:solidFill>
                  <a:srgbClr val="505050"/>
                </a:solidFill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505050"/>
                </a:solidFill>
                <a:cs typeface="Arial" panose="020B0604020202020204" pitchFamily="34" charset="0"/>
              </a:rPr>
              <a:t>corrodens</a:t>
            </a:r>
            <a:r>
              <a:rPr lang="en-US" sz="2800" dirty="0">
                <a:solidFill>
                  <a:srgbClr val="505050"/>
                </a:solidFill>
                <a:cs typeface="Arial" panose="020B0604020202020204" pitchFamily="34" charset="0"/>
              </a:rPr>
              <a:t>, and </a:t>
            </a:r>
            <a:r>
              <a:rPr lang="en-US" sz="2800" b="1" i="1" dirty="0" err="1">
                <a:solidFill>
                  <a:srgbClr val="505050"/>
                </a:solidFill>
                <a:cs typeface="Arial" panose="020B0604020202020204" pitchFamily="34" charset="0"/>
              </a:rPr>
              <a:t>K</a:t>
            </a:r>
            <a:r>
              <a:rPr lang="en-US" sz="2800" i="1" dirty="0" err="1">
                <a:solidFill>
                  <a:srgbClr val="505050"/>
                </a:solidFill>
                <a:cs typeface="Arial" panose="020B0604020202020204" pitchFamily="34" charset="0"/>
              </a:rPr>
              <a:t>ingella</a:t>
            </a:r>
            <a:r>
              <a:rPr lang="en-US" sz="2800" dirty="0">
                <a:solidFill>
                  <a:srgbClr val="505050"/>
                </a:solidFill>
                <a:cs typeface="Arial" panose="020B0604020202020204" pitchFamily="34" charset="0"/>
              </a:rPr>
              <a:t> species) </a:t>
            </a:r>
            <a:endParaRPr lang="tr-TR" sz="2800" dirty="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505050"/>
                </a:solidFill>
                <a:cs typeface="Arial" panose="020B0604020202020204" pitchFamily="34" charset="0"/>
              </a:rPr>
              <a:t>are </a:t>
            </a:r>
            <a:r>
              <a:rPr lang="en-US" sz="2800" dirty="0">
                <a:solidFill>
                  <a:srgbClr val="505050"/>
                </a:solidFill>
                <a:cs typeface="Arial" panose="020B0604020202020204" pitchFamily="34" charset="0"/>
              </a:rPr>
              <a:t>fastidious Gram-negative bacilli that have long been recognized as a cause of infective endocarditis </a:t>
            </a:r>
            <a:endParaRPr lang="tr-TR" sz="2800" dirty="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tr-TR" sz="2800" dirty="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505050"/>
                </a:solidFill>
                <a:cs typeface="Arial" panose="020B0604020202020204" pitchFamily="34" charset="0"/>
              </a:rPr>
              <a:t>Common features of the HACEK group are frequent colonization of the </a:t>
            </a:r>
            <a:r>
              <a:rPr lang="en-US" sz="2800" dirty="0" err="1">
                <a:solidFill>
                  <a:srgbClr val="505050"/>
                </a:solidFill>
                <a:cs typeface="Arial" panose="020B0604020202020204" pitchFamily="34" charset="0"/>
              </a:rPr>
              <a:t>oropha</a:t>
            </a:r>
            <a:r>
              <a:rPr lang="tr-TR" sz="2800" dirty="0" err="1">
                <a:solidFill>
                  <a:srgbClr val="505050"/>
                </a:solidFill>
                <a:cs typeface="Arial" panose="020B0604020202020204" pitchFamily="34" charset="0"/>
              </a:rPr>
              <a:t>rynx</a:t>
            </a:r>
            <a:r>
              <a:rPr lang="en-US" sz="2800" dirty="0">
                <a:solidFill>
                  <a:srgbClr val="505050"/>
                </a:solidFill>
                <a:latin typeface="Helvetica" panose="020B0604020202020204" pitchFamily="34" charset="0"/>
              </a:rPr>
              <a:t> slow </a:t>
            </a: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growth </a:t>
            </a:r>
            <a:r>
              <a:rPr lang="en-US" sz="2800" dirty="0">
                <a:solidFill>
                  <a:srgbClr val="505050"/>
                </a:solidFill>
                <a:latin typeface="Helvetica" panose="020B0604020202020204" pitchFamily="34" charset="0"/>
              </a:rPr>
              <a:t>and enhanced growth in the presence of carbon dioxide.</a:t>
            </a:r>
            <a:endParaRPr lang="tr-TR" sz="2800" dirty="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tr-TR" sz="2800" dirty="0">
              <a:solidFill>
                <a:srgbClr val="505050"/>
              </a:solidFill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093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İs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</a:t>
            </a:r>
            <a:r>
              <a:rPr lang="tr-T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here</a:t>
            </a: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a problem </a:t>
            </a:r>
            <a:r>
              <a:rPr lang="en-US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HACEK </a:t>
            </a:r>
            <a:r>
              <a:rPr lang="en-US" dirty="0">
                <a:solidFill>
                  <a:srgbClr val="505050"/>
                </a:solidFill>
                <a:latin typeface="Helvetica" panose="020B0604020202020204" pitchFamily="34" charset="0"/>
              </a:rPr>
              <a:t>group of bacteria </a:t>
            </a: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tr-TR" sz="2800" dirty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This</a:t>
            </a:r>
            <a:r>
              <a:rPr lang="tr-TR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group</a:t>
            </a:r>
            <a:r>
              <a:rPr lang="tr-TR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of</a:t>
            </a: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bacteria</a:t>
            </a: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en-US" sz="2800" dirty="0">
                <a:solidFill>
                  <a:srgbClr val="505050"/>
                </a:solidFill>
                <a:latin typeface="Helvetica" panose="020B0604020202020204" pitchFamily="34" charset="0"/>
              </a:rPr>
              <a:t>may not be detected in routine blood culture systems unless enriched blood media are </a:t>
            </a: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used</a:t>
            </a:r>
            <a:r>
              <a:rPr lang="tr-TR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in diagnosis. </a:t>
            </a:r>
            <a:endParaRPr lang="tr-TR" sz="2800" dirty="0" smtClean="0">
              <a:solidFill>
                <a:srgbClr val="505050"/>
              </a:solidFill>
              <a:latin typeface="Helvetica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The </a:t>
            </a:r>
            <a:r>
              <a:rPr lang="en-US" sz="2800" dirty="0">
                <a:solidFill>
                  <a:srgbClr val="505050"/>
                </a:solidFill>
                <a:latin typeface="Helvetica" panose="020B0604020202020204" pitchFamily="34" charset="0"/>
              </a:rPr>
              <a:t>reported incidence of IE caused by </a:t>
            </a:r>
            <a:r>
              <a:rPr lang="tr-TR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g</a:t>
            </a: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ram-negative </a:t>
            </a:r>
            <a:r>
              <a:rPr lang="en-US" sz="2800" dirty="0">
                <a:solidFill>
                  <a:srgbClr val="505050"/>
                </a:solidFill>
                <a:latin typeface="Helvetica" panose="020B0604020202020204" pitchFamily="34" charset="0"/>
              </a:rPr>
              <a:t>bacteria ranges from </a:t>
            </a: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1.3</a:t>
            </a:r>
            <a:r>
              <a:rPr lang="tr-TR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% </a:t>
            </a:r>
            <a:r>
              <a:rPr lang="en-US" sz="2800" dirty="0">
                <a:solidFill>
                  <a:srgbClr val="505050"/>
                </a:solidFill>
                <a:latin typeface="Helvetica" panose="020B0604020202020204" pitchFamily="34" charset="0"/>
              </a:rPr>
              <a:t>to 10%, with HACEK group contributing to the majority of the </a:t>
            </a:r>
            <a:r>
              <a:rPr lang="en-US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cases</a:t>
            </a:r>
            <a:r>
              <a:rPr lang="tr-TR" sz="28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.</a:t>
            </a:r>
            <a:endParaRPr lang="tr-TR" sz="2800" dirty="0"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91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T</a:t>
            </a:r>
            <a:r>
              <a:rPr lang="en-US" dirty="0">
                <a:solidFill>
                  <a:srgbClr val="505050"/>
                </a:solidFill>
                <a:latin typeface="Helvetica" panose="020B0604020202020204" pitchFamily="34" charset="0"/>
              </a:rPr>
              <a:t>he HACEK group of bacteria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The</a:t>
            </a: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among</a:t>
            </a: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the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most</a:t>
            </a: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commonly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reported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pathogens</a:t>
            </a: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of HACEK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group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are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 </a:t>
            </a:r>
            <a:r>
              <a:rPr lang="tr-TR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Haemophilus</a:t>
            </a:r>
            <a:r>
              <a:rPr lang="tr-TR" i="1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spp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 </a:t>
            </a:r>
            <a:endParaRPr lang="tr-TR" dirty="0" smtClean="0">
              <a:solidFill>
                <a:srgbClr val="505050"/>
              </a:solidFill>
              <a:latin typeface="Helvetica" panose="020B0604020202020204" pitchFamily="34" charset="0"/>
            </a:endParaRPr>
          </a:p>
          <a:p>
            <a:r>
              <a:rPr lang="tr-T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However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,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the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taxonomy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of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this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group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has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recently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been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updated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,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and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today</a:t>
            </a: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;</a:t>
            </a:r>
          </a:p>
          <a:p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</a:t>
            </a:r>
            <a:r>
              <a:rPr lang="tr-T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he</a:t>
            </a: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genus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 </a:t>
            </a:r>
            <a:r>
              <a:rPr lang="tr-TR" b="1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Aggregatibacter</a:t>
            </a:r>
            <a:r>
              <a:rPr lang="tr-TR" b="1" i="1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b="1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spp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 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also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includes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subspecies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classically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known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as</a:t>
            </a:r>
            <a:r>
              <a:rPr lang="tr-TR" b="1" dirty="0">
                <a:solidFill>
                  <a:srgbClr val="505050"/>
                </a:solidFill>
                <a:latin typeface="Helvetica" panose="020B0604020202020204" pitchFamily="34" charset="0"/>
              </a:rPr>
              <a:t> </a:t>
            </a:r>
            <a:r>
              <a:rPr lang="tr-TR" b="1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Actinobacillus</a:t>
            </a:r>
            <a:r>
              <a:rPr lang="tr-TR" b="1" i="1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b="1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actinomycetemcomitans</a:t>
            </a:r>
            <a:r>
              <a:rPr lang="tr-TR" b="1" dirty="0">
                <a:solidFill>
                  <a:srgbClr val="505050"/>
                </a:solidFill>
                <a:latin typeface="Helvetica" panose="020B0604020202020204" pitchFamily="34" charset="0"/>
              </a:rPr>
              <a:t>, </a:t>
            </a:r>
            <a:r>
              <a:rPr lang="tr-TR" b="1" i="1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Haemophilus</a:t>
            </a:r>
            <a:r>
              <a:rPr lang="tr-TR" b="1" i="1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b="1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aphrophilus</a:t>
            </a:r>
            <a:r>
              <a:rPr lang="tr-TR" b="1" dirty="0">
                <a:solidFill>
                  <a:srgbClr val="505050"/>
                </a:solidFill>
                <a:latin typeface="Helvetica" panose="020B0604020202020204" pitchFamily="34" charset="0"/>
              </a:rPr>
              <a:t>, </a:t>
            </a:r>
            <a:r>
              <a:rPr lang="tr-TR" b="1" dirty="0" err="1">
                <a:solidFill>
                  <a:srgbClr val="505050"/>
                </a:solidFill>
                <a:latin typeface="Helvetica" panose="020B0604020202020204" pitchFamily="34" charset="0"/>
              </a:rPr>
              <a:t>and</a:t>
            </a:r>
            <a:r>
              <a:rPr lang="tr-TR" b="1" dirty="0">
                <a:solidFill>
                  <a:srgbClr val="505050"/>
                </a:solidFill>
                <a:latin typeface="Helvetica" panose="020B0604020202020204" pitchFamily="34" charset="0"/>
              </a:rPr>
              <a:t> </a:t>
            </a:r>
            <a:r>
              <a:rPr lang="tr-TR" b="1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Haemophilus</a:t>
            </a:r>
            <a:r>
              <a:rPr lang="tr-TR" b="1" i="1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b="1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segnis</a:t>
            </a:r>
            <a:r>
              <a:rPr lang="tr-TR" b="1" i="1" dirty="0">
                <a:solidFill>
                  <a:srgbClr val="505050"/>
                </a:solidFill>
                <a:latin typeface="Helvetica" panose="020B0604020202020204" pitchFamily="34" charset="0"/>
              </a:rPr>
              <a:t>.</a:t>
            </a:r>
            <a:r>
              <a:rPr lang="tr-TR" b="1" dirty="0">
                <a:solidFill>
                  <a:srgbClr val="505050"/>
                </a:solidFill>
                <a:latin typeface="Helvetica" panose="020B0604020202020204" pitchFamily="34" charset="0"/>
              </a:rPr>
              <a:t> </a:t>
            </a:r>
            <a:endParaRPr lang="tr-TR" b="1" dirty="0" smtClean="0">
              <a:solidFill>
                <a:srgbClr val="50505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3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T</a:t>
            </a:r>
            <a:r>
              <a:rPr lang="en-US" dirty="0">
                <a:solidFill>
                  <a:srgbClr val="505050"/>
                </a:solidFill>
                <a:latin typeface="Helvetica" panose="020B0604020202020204" pitchFamily="34" charset="0"/>
              </a:rPr>
              <a:t>he HACEK group of bacteria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solidFill>
                <a:srgbClr val="505050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rgbClr val="505050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With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the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current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classification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, </a:t>
            </a:r>
            <a:r>
              <a:rPr lang="tr-TR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Aggregatibacter</a:t>
            </a:r>
            <a:r>
              <a:rPr lang="tr-TR" i="1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i="1" dirty="0" err="1">
                <a:solidFill>
                  <a:srgbClr val="505050"/>
                </a:solidFill>
                <a:latin typeface="Helvetica" panose="020B0604020202020204" pitchFamily="34" charset="0"/>
              </a:rPr>
              <a:t>spp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 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might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be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the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dominant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etiology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of HACEK-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related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IE</a:t>
            </a:r>
            <a:endParaRPr lang="tr-TR" dirty="0"/>
          </a:p>
          <a:p>
            <a:pPr marL="0" indent="0">
              <a:buNone/>
            </a:pPr>
            <a:endParaRPr lang="tr-TR" dirty="0" smtClean="0">
              <a:solidFill>
                <a:srgbClr val="505050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HACEK-IE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tends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to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occur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in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young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and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middle-aged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adults</a:t>
            </a:r>
            <a:r>
              <a:rPr lang="tr-T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with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previous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dental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procedures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and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underlying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heart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r>
              <a:rPr lang="tr-TR" dirty="0" err="1">
                <a:solidFill>
                  <a:srgbClr val="505050"/>
                </a:solidFill>
                <a:latin typeface="Helvetica" panose="020B0604020202020204" pitchFamily="34" charset="0"/>
              </a:rPr>
              <a:t>disease</a:t>
            </a:r>
            <a:r>
              <a:rPr lang="tr-TR" dirty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951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Diagnosis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culture is the most important initial laboratory test in the workup of IE. Bacteremia is usually continuous and the majority of patients with IE have positive blood </a:t>
            </a:r>
            <a:r>
              <a:rPr lang="en-US" dirty="0" smtClean="0"/>
              <a:t>cultures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endocarditis</a:t>
            </a:r>
            <a:r>
              <a:rPr lang="tr-TR" dirty="0" smtClean="0"/>
              <a:t> is </a:t>
            </a:r>
            <a:r>
              <a:rPr lang="tr-TR" dirty="0" err="1" smtClean="0"/>
              <a:t>suspected</a:t>
            </a:r>
            <a:r>
              <a:rPr lang="tr-TR" dirty="0" smtClean="0"/>
              <a:t> 3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cultures</a:t>
            </a:r>
            <a:r>
              <a:rPr lang="tr-TR" dirty="0" smtClean="0"/>
              <a:t> (10 </a:t>
            </a:r>
            <a:r>
              <a:rPr lang="tr-TR" dirty="0" err="1" smtClean="0"/>
              <a:t>mL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)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obtained</a:t>
            </a:r>
            <a:r>
              <a:rPr lang="tr-TR" dirty="0" smtClean="0"/>
              <a:t> </a:t>
            </a:r>
            <a:r>
              <a:rPr lang="tr-TR" dirty="0" err="1" smtClean="0"/>
              <a:t>within</a:t>
            </a:r>
            <a:r>
              <a:rPr lang="tr-TR" dirty="0" smtClean="0"/>
              <a:t> 24 </a:t>
            </a:r>
            <a:r>
              <a:rPr lang="tr-TR" dirty="0" err="1" smtClean="0"/>
              <a:t>hours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clinical</a:t>
            </a:r>
            <a:r>
              <a:rPr lang="tr-TR" dirty="0" smtClean="0"/>
              <a:t> </a:t>
            </a:r>
            <a:r>
              <a:rPr lang="tr-TR" dirty="0" err="1" smtClean="0"/>
              <a:t>symptoms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Acute</a:t>
            </a:r>
            <a:r>
              <a:rPr lang="tr-TR" dirty="0" smtClean="0"/>
              <a:t> </a:t>
            </a:r>
            <a:r>
              <a:rPr lang="tr-TR" dirty="0" err="1" smtClean="0"/>
              <a:t>Bacterial</a:t>
            </a:r>
            <a:r>
              <a:rPr lang="tr-TR" dirty="0" smtClean="0"/>
              <a:t> </a:t>
            </a:r>
            <a:r>
              <a:rPr lang="tr-TR" dirty="0" err="1" smtClean="0"/>
              <a:t>Endocarditis</a:t>
            </a:r>
            <a:r>
              <a:rPr lang="tr-TR" dirty="0" smtClean="0"/>
              <a:t> (ABE),2 </a:t>
            </a:r>
            <a:r>
              <a:rPr lang="tr-TR" dirty="0" err="1" smtClean="0"/>
              <a:t>cultures</a:t>
            </a:r>
            <a:r>
              <a:rPr lang="tr-TR" dirty="0" smtClean="0"/>
              <a:t> </a:t>
            </a:r>
            <a:r>
              <a:rPr lang="tr-TR" dirty="0" err="1" smtClean="0"/>
              <a:t>within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1 </a:t>
            </a:r>
            <a:r>
              <a:rPr lang="tr-TR" dirty="0" err="1" smtClean="0"/>
              <a:t>to</a:t>
            </a:r>
            <a:r>
              <a:rPr lang="tr-TR" dirty="0" smtClean="0"/>
              <a:t> 2hour)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36611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Diagnosis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/>
              <a:t>Sampling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obtained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peripheral</a:t>
            </a:r>
            <a:r>
              <a:rPr lang="tr-TR" dirty="0"/>
              <a:t> </a:t>
            </a:r>
            <a:r>
              <a:rPr lang="tr-TR" dirty="0" err="1"/>
              <a:t>vein</a:t>
            </a:r>
            <a:r>
              <a:rPr lang="tr-TR" dirty="0"/>
              <a:t> </a:t>
            </a:r>
            <a:r>
              <a:rPr lang="tr-TR" dirty="0" err="1"/>
              <a:t>rather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central</a:t>
            </a:r>
            <a:r>
              <a:rPr lang="tr-TR" dirty="0"/>
              <a:t> </a:t>
            </a:r>
            <a:r>
              <a:rPr lang="tr-TR" dirty="0" err="1"/>
              <a:t>venous</a:t>
            </a:r>
            <a:r>
              <a:rPr lang="tr-TR" dirty="0"/>
              <a:t> </a:t>
            </a:r>
            <a:r>
              <a:rPr lang="tr-TR" dirty="0" err="1"/>
              <a:t>catheter</a:t>
            </a:r>
            <a:r>
              <a:rPr lang="tr-TR" dirty="0"/>
              <a:t> (</a:t>
            </a:r>
            <a:r>
              <a:rPr lang="tr-TR" dirty="0" err="1"/>
              <a:t>because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risk of </a:t>
            </a:r>
            <a:r>
              <a:rPr lang="tr-TR" dirty="0" err="1"/>
              <a:t>contamination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misleading</a:t>
            </a:r>
            <a:r>
              <a:rPr lang="tr-TR" dirty="0"/>
              <a:t> </a:t>
            </a:r>
            <a:r>
              <a:rPr lang="tr-TR" dirty="0" err="1"/>
              <a:t>interpretation</a:t>
            </a:r>
            <a:r>
              <a:rPr lang="tr-TR" dirty="0"/>
              <a:t>), </a:t>
            </a:r>
            <a:r>
              <a:rPr lang="tr-TR" dirty="0" err="1"/>
              <a:t>using</a:t>
            </a:r>
            <a:r>
              <a:rPr lang="tr-TR" dirty="0"/>
              <a:t> a </a:t>
            </a:r>
            <a:r>
              <a:rPr lang="tr-TR" dirty="0" err="1"/>
              <a:t>meticulous</a:t>
            </a:r>
            <a:r>
              <a:rPr lang="tr-TR" dirty="0"/>
              <a:t> sterile </a:t>
            </a:r>
            <a:r>
              <a:rPr lang="tr-TR" dirty="0" err="1" smtClean="0"/>
              <a:t>technique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/>
              <a:t>endocarditis</a:t>
            </a:r>
            <a:r>
              <a:rPr lang="tr-TR" dirty="0"/>
              <a:t> is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prior</a:t>
            </a:r>
            <a:r>
              <a:rPr lang="tr-TR" dirty="0"/>
              <a:t> </a:t>
            </a:r>
            <a:r>
              <a:rPr lang="tr-TR" dirty="0" err="1"/>
              <a:t>antibiotic</a:t>
            </a:r>
            <a:r>
              <a:rPr lang="tr-TR" dirty="0"/>
              <a:t> </a:t>
            </a:r>
            <a:r>
              <a:rPr lang="tr-TR" dirty="0" err="1"/>
              <a:t>therapy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, </a:t>
            </a:r>
            <a:r>
              <a:rPr lang="tr-TR" dirty="0" err="1"/>
              <a:t>all</a:t>
            </a:r>
            <a:r>
              <a:rPr lang="tr-TR" dirty="0"/>
              <a:t> 3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bacteremia</a:t>
            </a:r>
            <a:r>
              <a:rPr lang="tr-TR" dirty="0"/>
              <a:t> </a:t>
            </a:r>
            <a:r>
              <a:rPr lang="tr-TR" dirty="0" smtClean="0"/>
              <a:t>is </a:t>
            </a:r>
            <a:r>
              <a:rPr lang="tr-TR" dirty="0" err="1"/>
              <a:t>continuous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t </a:t>
            </a:r>
            <a:r>
              <a:rPr lang="tr-TR" dirty="0" err="1"/>
              <a:t>least</a:t>
            </a:r>
            <a:r>
              <a:rPr lang="tr-TR" dirty="0"/>
              <a:t> 1 </a:t>
            </a:r>
            <a:r>
              <a:rPr lang="tr-TR" dirty="0" err="1"/>
              <a:t>culture</a:t>
            </a:r>
            <a:r>
              <a:rPr lang="tr-TR" dirty="0"/>
              <a:t> is </a:t>
            </a:r>
            <a:r>
              <a:rPr lang="tr-TR" dirty="0" err="1"/>
              <a:t>positive</a:t>
            </a:r>
            <a:r>
              <a:rPr lang="tr-TR" dirty="0"/>
              <a:t> in 99 %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968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Premature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of </a:t>
            </a:r>
            <a:r>
              <a:rPr lang="tr-TR" dirty="0" err="1"/>
              <a:t>empiric</a:t>
            </a:r>
            <a:r>
              <a:rPr lang="tr-TR" dirty="0"/>
              <a:t> </a:t>
            </a:r>
            <a:r>
              <a:rPr lang="tr-TR" dirty="0" err="1"/>
              <a:t>antibiotic</a:t>
            </a:r>
            <a:r>
              <a:rPr lang="tr-TR" dirty="0"/>
              <a:t> </a:t>
            </a:r>
            <a:r>
              <a:rPr lang="tr-TR" dirty="0" err="1"/>
              <a:t>therapy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avoided</a:t>
            </a:r>
            <a:r>
              <a:rPr lang="tr-TR" dirty="0"/>
              <a:t> in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aquired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congenital</a:t>
            </a:r>
            <a:r>
              <a:rPr lang="tr-TR" dirty="0"/>
              <a:t> </a:t>
            </a:r>
            <a:r>
              <a:rPr lang="tr-TR" dirty="0" err="1"/>
              <a:t>valvular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shunt</a:t>
            </a:r>
            <a:r>
              <a:rPr lang="tr-TR" dirty="0"/>
              <a:t> </a:t>
            </a:r>
            <a:r>
              <a:rPr lang="tr-TR" dirty="0" err="1"/>
              <a:t>lesions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avoid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–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 smtClean="0"/>
              <a:t>endoarditis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prior</a:t>
            </a:r>
            <a:r>
              <a:rPr lang="tr-TR" dirty="0" smtClean="0"/>
              <a:t> </a:t>
            </a:r>
            <a:r>
              <a:rPr lang="tr-TR" dirty="0" err="1" smtClean="0"/>
              <a:t>antimicrobial</a:t>
            </a:r>
            <a:r>
              <a:rPr lang="tr-TR" dirty="0" smtClean="0"/>
              <a:t> </a:t>
            </a:r>
            <a:r>
              <a:rPr lang="tr-TR" dirty="0" err="1" smtClean="0"/>
              <a:t>therapy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cultures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still</a:t>
            </a:r>
            <a:r>
              <a:rPr lang="tr-TR" dirty="0" smtClean="0"/>
              <a:t> be </a:t>
            </a:r>
            <a:r>
              <a:rPr lang="tr-TR" dirty="0" err="1" smtClean="0"/>
              <a:t>obtained</a:t>
            </a:r>
            <a:r>
              <a:rPr lang="tr-TR" dirty="0" smtClean="0"/>
              <a:t> but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negative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068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r>
              <a:rPr lang="tr-TR" dirty="0" err="1" smtClean="0"/>
              <a:t>Automated</a:t>
            </a:r>
            <a:r>
              <a:rPr lang="tr-TR" dirty="0" smtClean="0"/>
              <a:t> Blood </a:t>
            </a:r>
            <a:r>
              <a:rPr lang="tr-TR" dirty="0" err="1"/>
              <a:t>C</a:t>
            </a:r>
            <a:r>
              <a:rPr lang="tr-TR" dirty="0" err="1" smtClean="0"/>
              <a:t>ulture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813" y="1398494"/>
            <a:ext cx="5701552" cy="523211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389" y="1398494"/>
            <a:ext cx="6194612" cy="5338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77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Aerobic</a:t>
            </a:r>
            <a:r>
              <a:rPr lang="tr-TR" dirty="0"/>
              <a:t>, </a:t>
            </a:r>
            <a:r>
              <a:rPr lang="tr-TR" dirty="0" err="1"/>
              <a:t>anaerobic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paediatric</a:t>
            </a:r>
            <a:r>
              <a:rPr lang="tr-TR" dirty="0"/>
              <a:t> </a:t>
            </a:r>
            <a:r>
              <a:rPr lang="tr-TR" dirty="0" err="1"/>
              <a:t>bottles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0988" y="1825625"/>
            <a:ext cx="10354236" cy="470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28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0" y="484095"/>
            <a:ext cx="6234953" cy="59570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125"/>
            <a:ext cx="6172200" cy="6328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81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/>
              <a:t>it's</a:t>
            </a:r>
            <a:r>
              <a:rPr lang="tr-TR" dirty="0"/>
              <a:t> not </a:t>
            </a:r>
            <a:r>
              <a:rPr lang="tr-TR" dirty="0" err="1"/>
              <a:t>treated</a:t>
            </a:r>
            <a:r>
              <a:rPr lang="tr-TR" dirty="0"/>
              <a:t> </a:t>
            </a:r>
            <a:r>
              <a:rPr lang="tr-TR" dirty="0" err="1"/>
              <a:t>quickly</a:t>
            </a:r>
            <a:r>
              <a:rPr lang="tr-TR" dirty="0"/>
              <a:t>, </a:t>
            </a:r>
            <a:r>
              <a:rPr lang="tr-TR" dirty="0" err="1"/>
              <a:t>endocarditis</a:t>
            </a:r>
            <a:r>
              <a:rPr lang="tr-TR" dirty="0"/>
              <a:t> can </a:t>
            </a:r>
            <a:r>
              <a:rPr lang="tr-TR" dirty="0" err="1"/>
              <a:t>damage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destroy</a:t>
            </a:r>
            <a:r>
              <a:rPr lang="tr-TR" dirty="0"/>
              <a:t>  </a:t>
            </a:r>
            <a:r>
              <a:rPr lang="tr-TR" dirty="0" err="1"/>
              <a:t>your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heart</a:t>
            </a:r>
            <a:r>
              <a:rPr lang="tr-TR" dirty="0" smtClean="0"/>
              <a:t> </a:t>
            </a:r>
            <a:r>
              <a:rPr lang="tr-TR" dirty="0" err="1"/>
              <a:t>valves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can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life-</a:t>
            </a:r>
            <a:r>
              <a:rPr lang="tr-TR" dirty="0" err="1"/>
              <a:t>threatening</a:t>
            </a:r>
            <a:r>
              <a:rPr lang="tr-TR" dirty="0"/>
              <a:t> </a:t>
            </a:r>
            <a:r>
              <a:rPr lang="tr-TR" dirty="0" err="1"/>
              <a:t>complications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Treatments</a:t>
            </a:r>
            <a:r>
              <a:rPr lang="tr-TR" dirty="0" smtClean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endocarditis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antibiotics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, in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cases</a:t>
            </a:r>
            <a:r>
              <a:rPr lang="tr-TR" dirty="0"/>
              <a:t>, </a:t>
            </a:r>
            <a:r>
              <a:rPr lang="tr-TR" dirty="0" err="1"/>
              <a:t>surgery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918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incubation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inoculation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agar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bottle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2729" y="1690688"/>
            <a:ext cx="10744199" cy="51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50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>
              <a:solidFill>
                <a:srgbClr val="474740"/>
              </a:solidFill>
              <a:latin typeface="Verdana" panose="020B0604030504040204" pitchFamily="34" charset="0"/>
            </a:endParaRPr>
          </a:p>
          <a:p>
            <a:r>
              <a:rPr lang="en-US" dirty="0" smtClean="0">
                <a:solidFill>
                  <a:srgbClr val="474740"/>
                </a:solidFill>
                <a:latin typeface="Verdana" panose="020B0604030504040204" pitchFamily="34" charset="0"/>
              </a:rPr>
              <a:t>A </a:t>
            </a:r>
            <a:r>
              <a:rPr lang="en-US" dirty="0">
                <a:solidFill>
                  <a:srgbClr val="474740"/>
                </a:solidFill>
                <a:latin typeface="Verdana" panose="020B0604030504040204" pitchFamily="34" charset="0"/>
              </a:rPr>
              <a:t>positive blood culture is a major criterion when </a:t>
            </a:r>
            <a:endParaRPr lang="tr-TR" dirty="0" smtClean="0">
              <a:solidFill>
                <a:srgbClr val="474740"/>
              </a:solidFill>
              <a:latin typeface="Verdana" panose="020B0604030504040204" pitchFamily="34" charset="0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474740"/>
                </a:solidFill>
                <a:latin typeface="Verdana" panose="020B0604030504040204" pitchFamily="34" charset="0"/>
              </a:rPr>
              <a:t>there </a:t>
            </a:r>
            <a:r>
              <a:rPr lang="en-US" dirty="0">
                <a:solidFill>
                  <a:srgbClr val="474740"/>
                </a:solidFill>
                <a:latin typeface="Verdana" panose="020B0604030504040204" pitchFamily="34" charset="0"/>
              </a:rPr>
              <a:t>is growth on </a:t>
            </a:r>
            <a:r>
              <a:rPr lang="en-US" b="1" dirty="0">
                <a:solidFill>
                  <a:srgbClr val="474740"/>
                </a:solidFill>
                <a:latin typeface="Verdana" panose="020B0604030504040204" pitchFamily="34" charset="0"/>
              </a:rPr>
              <a:t>two </a:t>
            </a:r>
            <a:r>
              <a:rPr lang="en-US" dirty="0">
                <a:solidFill>
                  <a:srgbClr val="474740"/>
                </a:solidFill>
                <a:latin typeface="Verdana" panose="020B0604030504040204" pitchFamily="34" charset="0"/>
              </a:rPr>
              <a:t>occasions of a microorganism typical for IE (</a:t>
            </a:r>
            <a:r>
              <a:rPr lang="en-US" dirty="0" err="1">
                <a:solidFill>
                  <a:srgbClr val="474740"/>
                </a:solidFill>
                <a:latin typeface="Verdana" panose="020B0604030504040204" pitchFamily="34" charset="0"/>
              </a:rPr>
              <a:t>eg</a:t>
            </a:r>
            <a:r>
              <a:rPr lang="en-US" dirty="0">
                <a:solidFill>
                  <a:srgbClr val="474740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474740"/>
                </a:solidFill>
                <a:latin typeface="Verdana" panose="020B0604030504040204" pitchFamily="34" charset="0"/>
              </a:rPr>
              <a:t>viridans</a:t>
            </a:r>
            <a:r>
              <a:rPr lang="en-US" dirty="0">
                <a:solidFill>
                  <a:srgbClr val="474740"/>
                </a:solidFill>
                <a:latin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474740"/>
                </a:solidFill>
                <a:latin typeface="Verdana" panose="020B0604030504040204" pitchFamily="34" charset="0"/>
              </a:rPr>
              <a:t>grou</a:t>
            </a:r>
            <a:r>
              <a:rPr lang="tr-TR" dirty="0" smtClean="0">
                <a:solidFill>
                  <a:srgbClr val="474740"/>
                </a:solidFill>
                <a:latin typeface="Verdana" panose="020B0604030504040204" pitchFamily="34" charset="0"/>
              </a:rPr>
              <a:t>p </a:t>
            </a:r>
            <a:r>
              <a:rPr lang="en-US" dirty="0" smtClean="0">
                <a:solidFill>
                  <a:srgbClr val="474740"/>
                </a:solidFill>
                <a:latin typeface="Verdana" panose="020B0604030504040204" pitchFamily="34" charset="0"/>
              </a:rPr>
              <a:t>Streptococcus</a:t>
            </a:r>
            <a:r>
              <a:rPr lang="en-US" dirty="0">
                <a:solidFill>
                  <a:srgbClr val="474740"/>
                </a:solidFill>
                <a:latin typeface="Verdana" panose="020B0604030504040204" pitchFamily="34" charset="0"/>
              </a:rPr>
              <a:t>, </a:t>
            </a:r>
            <a:endParaRPr lang="tr-TR" dirty="0" smtClean="0">
              <a:solidFill>
                <a:srgbClr val="47474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tr-TR" i="1" dirty="0">
                <a:solidFill>
                  <a:srgbClr val="474740"/>
                </a:solidFill>
                <a:latin typeface="Verdana" panose="020B0604030504040204" pitchFamily="34" charset="0"/>
              </a:rPr>
              <a:t> </a:t>
            </a:r>
            <a:r>
              <a:rPr lang="en-US" i="1" dirty="0" smtClean="0">
                <a:solidFill>
                  <a:srgbClr val="474740"/>
                </a:solidFill>
                <a:latin typeface="Verdana" panose="020B0604030504040204" pitchFamily="34" charset="0"/>
              </a:rPr>
              <a:t>Staphylococcus </a:t>
            </a:r>
            <a:r>
              <a:rPr lang="en-US" i="1" dirty="0" err="1">
                <a:solidFill>
                  <a:srgbClr val="474740"/>
                </a:solidFill>
                <a:latin typeface="Verdana" panose="020B0604030504040204" pitchFamily="34" charset="0"/>
              </a:rPr>
              <a:t>aureus</a:t>
            </a:r>
            <a:r>
              <a:rPr lang="en-US" dirty="0">
                <a:solidFill>
                  <a:srgbClr val="474740"/>
                </a:solidFill>
                <a:latin typeface="Verdana" panose="020B0604030504040204" pitchFamily="34" charset="0"/>
              </a:rPr>
              <a:t>, </a:t>
            </a:r>
            <a:endParaRPr lang="tr-TR" dirty="0" smtClean="0">
              <a:solidFill>
                <a:srgbClr val="47474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rgbClr val="474740"/>
                </a:solidFill>
                <a:latin typeface="Verdana" panose="020B0604030504040204" pitchFamily="34" charset="0"/>
              </a:rPr>
              <a:t> E</a:t>
            </a:r>
            <a:r>
              <a:rPr lang="en-US" dirty="0" err="1" smtClean="0">
                <a:solidFill>
                  <a:srgbClr val="474740"/>
                </a:solidFill>
                <a:latin typeface="Verdana" panose="020B0604030504040204" pitchFamily="34" charset="0"/>
              </a:rPr>
              <a:t>nterococcus</a:t>
            </a:r>
            <a:r>
              <a:rPr lang="tr-TR" dirty="0" smtClean="0">
                <a:solidFill>
                  <a:srgbClr val="474740"/>
                </a:solidFill>
                <a:latin typeface="Verdana" panose="020B0604030504040204" pitchFamily="34" charset="0"/>
              </a:rPr>
              <a:t> </a:t>
            </a:r>
            <a:r>
              <a:rPr lang="tr-TR" dirty="0" err="1" smtClean="0">
                <a:solidFill>
                  <a:srgbClr val="474740"/>
                </a:solidFill>
                <a:latin typeface="Verdana" panose="020B0604030504040204" pitchFamily="34" charset="0"/>
              </a:rPr>
              <a:t>and</a:t>
            </a:r>
            <a:r>
              <a:rPr lang="tr-TR" dirty="0" smtClean="0">
                <a:solidFill>
                  <a:srgbClr val="474740"/>
                </a:solidFill>
                <a:latin typeface="Verdana" panose="020B0604030504040204" pitchFamily="34" charset="0"/>
              </a:rPr>
              <a:t> HACEK </a:t>
            </a:r>
            <a:r>
              <a:rPr lang="tr-TR" dirty="0" err="1" smtClean="0">
                <a:solidFill>
                  <a:srgbClr val="474740"/>
                </a:solidFill>
                <a:latin typeface="Verdana" panose="020B0604030504040204" pitchFamily="34" charset="0"/>
              </a:rPr>
              <a:t>group</a:t>
            </a:r>
            <a:r>
              <a:rPr lang="en-US" dirty="0" smtClean="0">
                <a:solidFill>
                  <a:srgbClr val="474740"/>
                </a:solidFill>
                <a:latin typeface="Verdana" panose="020B0604030504040204" pitchFamily="34" charset="0"/>
              </a:rPr>
              <a:t>), </a:t>
            </a:r>
            <a:endParaRPr lang="tr-TR" dirty="0" smtClean="0">
              <a:solidFill>
                <a:srgbClr val="47474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2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30306" y="645460"/>
            <a:ext cx="11577918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74740"/>
                </a:solidFill>
                <a:latin typeface="Verdana" panose="020B0604030504040204" pitchFamily="34" charset="0"/>
              </a:rPr>
              <a:t>OR 2) there are </a:t>
            </a:r>
            <a:r>
              <a:rPr lang="en-US" sz="2800" b="1" dirty="0">
                <a:solidFill>
                  <a:srgbClr val="474740"/>
                </a:solidFill>
                <a:latin typeface="Verdana" panose="020B0604030504040204" pitchFamily="34" charset="0"/>
              </a:rPr>
              <a:t>persistently </a:t>
            </a:r>
            <a:r>
              <a:rPr lang="en-US" sz="2800" dirty="0" err="1">
                <a:solidFill>
                  <a:srgbClr val="474740"/>
                </a:solidFill>
                <a:latin typeface="Verdana" panose="020B0604030504040204" pitchFamily="34" charset="0"/>
              </a:rPr>
              <a:t>pos</a:t>
            </a:r>
            <a:r>
              <a:rPr lang="tr-TR" sz="2800" dirty="0">
                <a:solidFill>
                  <a:srgbClr val="474740"/>
                </a:solidFill>
                <a:latin typeface="Verdana" panose="020B0604030504040204" pitchFamily="34" charset="0"/>
              </a:rPr>
              <a:t>i</a:t>
            </a:r>
            <a:r>
              <a:rPr lang="en-US" sz="2800" dirty="0" err="1">
                <a:solidFill>
                  <a:srgbClr val="474740"/>
                </a:solidFill>
                <a:latin typeface="Verdana" panose="020B0604030504040204" pitchFamily="34" charset="0"/>
              </a:rPr>
              <a:t>tive</a:t>
            </a:r>
            <a:r>
              <a:rPr lang="en-US" sz="2800" dirty="0">
                <a:solidFill>
                  <a:srgbClr val="474740"/>
                </a:solidFill>
                <a:latin typeface="Verdana" panose="020B0604030504040204" pitchFamily="34" charset="0"/>
              </a:rPr>
              <a:t> blood cultures (two positive cultures from samples 12 h apart or three positive cultures drawn 1 h apart) of a microorganism consistent with IE, such as </a:t>
            </a:r>
            <a:r>
              <a:rPr lang="en-US" sz="2800" i="1" dirty="0" smtClean="0">
                <a:solidFill>
                  <a:srgbClr val="474740"/>
                </a:solidFill>
                <a:latin typeface="Verdana" panose="020B0604030504040204" pitchFamily="34" charset="0"/>
              </a:rPr>
              <a:t>S</a:t>
            </a:r>
            <a:r>
              <a:rPr lang="tr-TR" sz="2800" i="1" dirty="0" smtClean="0">
                <a:solidFill>
                  <a:srgbClr val="474740"/>
                </a:solidFill>
                <a:latin typeface="Verdana" panose="020B0604030504040204" pitchFamily="34" charset="0"/>
              </a:rPr>
              <a:t>.</a:t>
            </a:r>
            <a:r>
              <a:rPr lang="en-US" sz="2800" i="1" dirty="0" smtClean="0">
                <a:solidFill>
                  <a:srgbClr val="474740"/>
                </a:solidFill>
                <a:latin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474740"/>
                </a:solidFill>
                <a:latin typeface="Verdana" panose="020B0604030504040204" pitchFamily="34" charset="0"/>
              </a:rPr>
              <a:t>epidermidis</a:t>
            </a:r>
            <a:r>
              <a:rPr lang="en-US" sz="2800" dirty="0">
                <a:solidFill>
                  <a:srgbClr val="474740"/>
                </a:solidFill>
                <a:latin typeface="Verdana" panose="020B0604030504040204" pitchFamily="34" charset="0"/>
              </a:rPr>
              <a:t>, </a:t>
            </a:r>
            <a:endParaRPr lang="tr-TR" sz="2800" dirty="0" smtClean="0">
              <a:solidFill>
                <a:srgbClr val="474740"/>
              </a:solidFill>
              <a:latin typeface="Verdana" panose="020B060403050404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sz="2800" dirty="0">
              <a:solidFill>
                <a:srgbClr val="474740"/>
              </a:solidFill>
              <a:latin typeface="Verdan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tr-TR" sz="2800" dirty="0">
              <a:solidFill>
                <a:srgbClr val="474740"/>
              </a:solidFill>
              <a:latin typeface="Verdana" panose="020B060403050404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74740"/>
                </a:solidFill>
                <a:latin typeface="Verdana" panose="020B0604030504040204" pitchFamily="34" charset="0"/>
              </a:rPr>
              <a:t>OR 3) </a:t>
            </a:r>
            <a:r>
              <a:rPr lang="en-US" sz="2800" b="1" i="1" dirty="0" err="1">
                <a:solidFill>
                  <a:srgbClr val="474740"/>
                </a:solidFill>
                <a:latin typeface="Verdana" panose="020B0604030504040204" pitchFamily="34" charset="0"/>
              </a:rPr>
              <a:t>Coxiella</a:t>
            </a:r>
            <a:r>
              <a:rPr lang="en-US" sz="2800" b="1" i="1" dirty="0">
                <a:solidFill>
                  <a:srgbClr val="474740"/>
                </a:solidFill>
                <a:latin typeface="Verdana" panose="020B0604030504040204" pitchFamily="34" charset="0"/>
              </a:rPr>
              <a:t> </a:t>
            </a:r>
            <a:r>
              <a:rPr lang="en-US" sz="2800" b="1" i="1" dirty="0" err="1">
                <a:solidFill>
                  <a:srgbClr val="474740"/>
                </a:solidFill>
                <a:latin typeface="Verdana" panose="020B0604030504040204" pitchFamily="34" charset="0"/>
              </a:rPr>
              <a:t>burnetii</a:t>
            </a:r>
            <a:r>
              <a:rPr lang="en-US" sz="2800" b="1" i="1" dirty="0">
                <a:solidFill>
                  <a:srgbClr val="474740"/>
                </a:solidFill>
                <a:latin typeface="Verdana" panose="020B0604030504040204" pitchFamily="34" charset="0"/>
              </a:rPr>
              <a:t> </a:t>
            </a:r>
            <a:r>
              <a:rPr lang="en-US" sz="2800" b="1" dirty="0">
                <a:solidFill>
                  <a:srgbClr val="474740"/>
                </a:solidFill>
                <a:latin typeface="Verdana" panose="020B0604030504040204" pitchFamily="34" charset="0"/>
              </a:rPr>
              <a:t>(</a:t>
            </a:r>
            <a:r>
              <a:rPr lang="en-US" sz="2800" dirty="0">
                <a:solidFill>
                  <a:srgbClr val="474740"/>
                </a:solidFill>
                <a:latin typeface="Verdana" panose="020B0604030504040204" pitchFamily="34" charset="0"/>
              </a:rPr>
              <a:t>Q fever) grows from a single blood culture, or there is serologic evidence of </a:t>
            </a:r>
            <a:r>
              <a:rPr lang="en-US" sz="2800" i="1" dirty="0" smtClean="0">
                <a:solidFill>
                  <a:srgbClr val="474740"/>
                </a:solidFill>
                <a:latin typeface="Verdana" panose="020B0604030504040204" pitchFamily="34" charset="0"/>
              </a:rPr>
              <a:t>C</a:t>
            </a:r>
            <a:r>
              <a:rPr lang="tr-TR" sz="2800" i="1" dirty="0" smtClean="0">
                <a:solidFill>
                  <a:srgbClr val="474740"/>
                </a:solidFill>
                <a:latin typeface="Verdana" panose="020B0604030504040204" pitchFamily="34" charset="0"/>
              </a:rPr>
              <a:t>.</a:t>
            </a:r>
            <a:r>
              <a:rPr lang="en-US" sz="2800" i="1" dirty="0" smtClean="0">
                <a:solidFill>
                  <a:srgbClr val="474740"/>
                </a:solidFill>
                <a:latin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474740"/>
                </a:solidFill>
                <a:latin typeface="Verdana" panose="020B0604030504040204" pitchFamily="34" charset="0"/>
              </a:rPr>
              <a:t>burnetii</a:t>
            </a:r>
            <a:r>
              <a:rPr lang="en-US" sz="2800" i="1" dirty="0">
                <a:solidFill>
                  <a:srgbClr val="474740"/>
                </a:solidFill>
                <a:latin typeface="Verdana" panose="020B0604030504040204" pitchFamily="34" charset="0"/>
              </a:rPr>
              <a:t> </a:t>
            </a:r>
            <a:r>
              <a:rPr lang="en-US" sz="2800" dirty="0">
                <a:solidFill>
                  <a:srgbClr val="474740"/>
                </a:solidFill>
                <a:latin typeface="Verdana" panose="020B0604030504040204" pitchFamily="34" charset="0"/>
              </a:rPr>
              <a:t>(</a:t>
            </a:r>
            <a:r>
              <a:rPr lang="en-US" sz="2800" dirty="0" err="1">
                <a:solidFill>
                  <a:srgbClr val="474740"/>
                </a:solidFill>
                <a:latin typeface="Verdana" panose="020B0604030504040204" pitchFamily="34" charset="0"/>
              </a:rPr>
              <a:t>IgG</a:t>
            </a:r>
            <a:r>
              <a:rPr lang="en-US" sz="2800" dirty="0">
                <a:solidFill>
                  <a:srgbClr val="474740"/>
                </a:solidFill>
                <a:latin typeface="Verdana" panose="020B0604030504040204" pitchFamily="34" charset="0"/>
              </a:rPr>
              <a:t> titer </a:t>
            </a:r>
            <a:r>
              <a:rPr lang="tr-TR" sz="2800" dirty="0" smtClean="0">
                <a:solidFill>
                  <a:srgbClr val="474740"/>
                </a:solidFill>
                <a:latin typeface="Verdan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474740"/>
                </a:solidFill>
                <a:latin typeface="Verdana" panose="020B0604030504040204" pitchFamily="34" charset="0"/>
              </a:rPr>
              <a:t>1:800</a:t>
            </a:r>
            <a:r>
              <a:rPr lang="en-US" sz="2800" dirty="0">
                <a:solidFill>
                  <a:srgbClr val="474740"/>
                </a:solidFill>
                <a:latin typeface="Verdan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63741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541" y="255494"/>
            <a:ext cx="11687753" cy="6024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24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Blood </a:t>
            </a:r>
            <a:r>
              <a:rPr lang="tr-TR" dirty="0" err="1"/>
              <a:t>cultures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negative</a:t>
            </a:r>
            <a:r>
              <a:rPr lang="tr-TR" dirty="0"/>
              <a:t> in 2% </a:t>
            </a:r>
            <a:r>
              <a:rPr lang="tr-TR" dirty="0" err="1"/>
              <a:t>to</a:t>
            </a:r>
            <a:r>
              <a:rPr lang="tr-TR" dirty="0"/>
              <a:t> 40% of </a:t>
            </a:r>
            <a:r>
              <a:rPr lang="tr-TR" dirty="0" err="1"/>
              <a:t>cases</a:t>
            </a:r>
            <a:r>
              <a:rPr lang="tr-TR" dirty="0"/>
              <a:t> of </a:t>
            </a:r>
            <a:r>
              <a:rPr lang="tr-TR" dirty="0" err="1"/>
              <a:t>endocarditis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studies</a:t>
            </a:r>
            <a:r>
              <a:rPr lang="tr-TR" dirty="0"/>
              <a:t> </a:t>
            </a:r>
            <a:r>
              <a:rPr lang="tr-TR" dirty="0" err="1"/>
              <a:t>reporting</a:t>
            </a:r>
            <a:r>
              <a:rPr lang="tr-TR" dirty="0"/>
              <a:t>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culture-negative</a:t>
            </a:r>
            <a:r>
              <a:rPr lang="tr-TR" dirty="0"/>
              <a:t> </a:t>
            </a:r>
            <a:r>
              <a:rPr lang="tr-TR" dirty="0" err="1"/>
              <a:t>rates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causes</a:t>
            </a:r>
            <a:r>
              <a:rPr lang="tr-TR" dirty="0"/>
              <a:t> of </a:t>
            </a:r>
            <a:r>
              <a:rPr lang="tr-TR" dirty="0" err="1"/>
              <a:t>so-called</a:t>
            </a:r>
            <a:r>
              <a:rPr lang="tr-TR" dirty="0"/>
              <a:t> “</a:t>
            </a:r>
            <a:r>
              <a:rPr lang="tr-TR" dirty="0" err="1"/>
              <a:t>culture-negative</a:t>
            </a:r>
            <a:r>
              <a:rPr lang="tr-TR" dirty="0"/>
              <a:t> </a:t>
            </a:r>
            <a:r>
              <a:rPr lang="tr-TR" dirty="0" err="1"/>
              <a:t>endocarditis</a:t>
            </a:r>
            <a:r>
              <a:rPr lang="tr-TR" dirty="0"/>
              <a:t>” </a:t>
            </a:r>
            <a:r>
              <a:rPr lang="tr-TR" dirty="0" smtClean="0"/>
              <a:t>has 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/>
              <a:t>categories</a:t>
            </a:r>
            <a:r>
              <a:rPr lang="tr-TR" dirty="0"/>
              <a:t>: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1- </a:t>
            </a:r>
            <a:r>
              <a:rPr lang="tr-TR" dirty="0" err="1"/>
              <a:t>N</a:t>
            </a:r>
            <a:r>
              <a:rPr lang="tr-TR" dirty="0" err="1" smtClean="0"/>
              <a:t>egative</a:t>
            </a:r>
            <a:r>
              <a:rPr lang="tr-TR" dirty="0" smtClean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concomitant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antecedent</a:t>
            </a:r>
            <a:r>
              <a:rPr lang="tr-TR" dirty="0"/>
              <a:t> </a:t>
            </a:r>
            <a:r>
              <a:rPr lang="tr-TR" dirty="0" err="1"/>
              <a:t>antibacterial</a:t>
            </a:r>
            <a:r>
              <a:rPr lang="tr-TR" dirty="0"/>
              <a:t> </a:t>
            </a:r>
            <a:r>
              <a:rPr lang="tr-TR" dirty="0" err="1"/>
              <a:t>therapy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2- </a:t>
            </a:r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/>
              <a:t>presence of an </a:t>
            </a:r>
            <a:r>
              <a:rPr lang="tr-TR" dirty="0" err="1"/>
              <a:t>organism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not </a:t>
            </a:r>
            <a:r>
              <a:rPr lang="tr-TR" dirty="0" err="1"/>
              <a:t>grow</a:t>
            </a:r>
            <a:r>
              <a:rPr lang="tr-TR" dirty="0"/>
              <a:t> in </a:t>
            </a:r>
            <a:r>
              <a:rPr lang="tr-TR" dirty="0" err="1"/>
              <a:t>routine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former</a:t>
            </a:r>
            <a:r>
              <a:rPr lang="tr-TR" dirty="0"/>
              <a:t>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797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/>
              <a:t>etiologies</a:t>
            </a:r>
            <a:r>
              <a:rPr lang="tr-TR" dirty="0"/>
              <a:t> of </a:t>
            </a:r>
            <a:r>
              <a:rPr lang="tr-TR" dirty="0" err="1"/>
              <a:t>culture-negative</a:t>
            </a:r>
            <a:r>
              <a:rPr lang="tr-TR" dirty="0"/>
              <a:t> </a:t>
            </a:r>
            <a:r>
              <a:rPr lang="tr-TR" dirty="0" err="1"/>
              <a:t>endocarditis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 </a:t>
            </a:r>
            <a:r>
              <a:rPr lang="tr-TR" i="1" dirty="0" err="1"/>
              <a:t>Coxiella</a:t>
            </a:r>
            <a:r>
              <a:rPr lang="tr-TR" i="1" dirty="0"/>
              <a:t> </a:t>
            </a:r>
            <a:r>
              <a:rPr lang="tr-TR" i="1" dirty="0" err="1"/>
              <a:t>burnetii</a:t>
            </a:r>
            <a:r>
              <a:rPr lang="tr-TR" i="1" dirty="0"/>
              <a:t> </a:t>
            </a:r>
            <a:r>
              <a:rPr lang="tr-TR" dirty="0" err="1"/>
              <a:t>and</a:t>
            </a:r>
            <a:r>
              <a:rPr lang="tr-TR" dirty="0"/>
              <a:t> </a:t>
            </a:r>
            <a:r>
              <a:rPr lang="tr-TR" i="1" dirty="0" err="1"/>
              <a:t>Bartonella</a:t>
            </a:r>
            <a:r>
              <a:rPr lang="tr-TR" dirty="0"/>
              <a:t> </a:t>
            </a:r>
            <a:r>
              <a:rPr lang="tr-TR" dirty="0" err="1"/>
              <a:t>species</a:t>
            </a:r>
            <a:r>
              <a:rPr lang="tr-TR" dirty="0"/>
              <a:t>, </a:t>
            </a:r>
            <a:r>
              <a:rPr lang="tr-TR" i="1" dirty="0" err="1" smtClean="0"/>
              <a:t>Tropheryma</a:t>
            </a:r>
            <a:r>
              <a:rPr lang="tr-TR" i="1" dirty="0" smtClean="0"/>
              <a:t> </a:t>
            </a:r>
            <a:r>
              <a:rPr lang="tr-TR" i="1" dirty="0" err="1"/>
              <a:t>whipplei</a:t>
            </a:r>
            <a:r>
              <a:rPr lang="tr-TR" i="1" dirty="0"/>
              <a:t> </a:t>
            </a:r>
            <a:r>
              <a:rPr lang="tr-TR" dirty="0"/>
              <a:t> </a:t>
            </a:r>
            <a:r>
              <a:rPr lang="tr-TR" i="1" dirty="0" err="1"/>
              <a:t>Cutibacterium</a:t>
            </a:r>
            <a:r>
              <a:rPr lang="tr-TR" i="1" dirty="0"/>
              <a:t> </a:t>
            </a:r>
            <a:r>
              <a:rPr lang="tr-TR" i="1" dirty="0" err="1" smtClean="0"/>
              <a:t>acnes</a:t>
            </a:r>
            <a:r>
              <a:rPr lang="tr-TR" i="1" dirty="0" smtClean="0"/>
              <a:t>.</a:t>
            </a:r>
          </a:p>
          <a:p>
            <a:r>
              <a:rPr lang="tr-TR" dirty="0"/>
              <a:t> </a:t>
            </a:r>
            <a:r>
              <a:rPr lang="tr-TR" dirty="0" smtClean="0"/>
              <a:t>A </a:t>
            </a:r>
            <a:r>
              <a:rPr lang="tr-TR" dirty="0" err="1" smtClean="0"/>
              <a:t>rare</a:t>
            </a:r>
            <a:r>
              <a:rPr lang="tr-TR" dirty="0" smtClean="0"/>
              <a:t> </a:t>
            </a:r>
            <a:r>
              <a:rPr lang="tr-TR" dirty="0" err="1"/>
              <a:t>cause</a:t>
            </a:r>
            <a:r>
              <a:rPr lang="tr-TR" dirty="0"/>
              <a:t> of </a:t>
            </a:r>
            <a:r>
              <a:rPr lang="tr-TR" dirty="0" err="1"/>
              <a:t>endocarditis</a:t>
            </a:r>
            <a:r>
              <a:rPr lang="tr-TR" dirty="0"/>
              <a:t>,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culture-negative</a:t>
            </a:r>
            <a:r>
              <a:rPr lang="tr-TR" dirty="0"/>
              <a:t> </a:t>
            </a:r>
            <a:r>
              <a:rPr lang="tr-TR" dirty="0" err="1"/>
              <a:t>endocarditis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requirement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prolonged</a:t>
            </a:r>
            <a:r>
              <a:rPr lang="tr-TR" dirty="0"/>
              <a:t> </a:t>
            </a:r>
            <a:r>
              <a:rPr lang="tr-TR" dirty="0" err="1"/>
              <a:t>blood-culture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growth</a:t>
            </a:r>
            <a:r>
              <a:rPr lang="tr-TR" dirty="0"/>
              <a:t> of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strains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addition</a:t>
            </a:r>
            <a:r>
              <a:rPr lang="tr-TR" dirty="0"/>
              <a:t>,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strains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not </a:t>
            </a:r>
            <a:r>
              <a:rPr lang="tr-TR" dirty="0" err="1"/>
              <a:t>grow</a:t>
            </a:r>
            <a:r>
              <a:rPr lang="tr-TR" dirty="0"/>
              <a:t> in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. </a:t>
            </a:r>
            <a:r>
              <a:rPr lang="tr-TR" dirty="0" err="1"/>
              <a:t>Mycoplasmal</a:t>
            </a:r>
            <a:r>
              <a:rPr lang="tr-TR" dirty="0"/>
              <a:t> </a:t>
            </a:r>
            <a:r>
              <a:rPr lang="tr-TR" dirty="0" err="1"/>
              <a:t>endocarditis</a:t>
            </a:r>
            <a:r>
              <a:rPr lang="tr-TR" dirty="0"/>
              <a:t>,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rare</a:t>
            </a:r>
            <a:r>
              <a:rPr lang="tr-TR" dirty="0"/>
              <a:t>, is </a:t>
            </a:r>
            <a:r>
              <a:rPr lang="tr-TR" dirty="0" err="1"/>
              <a:t>primarily</a:t>
            </a:r>
            <a:r>
              <a:rPr lang="tr-TR" dirty="0"/>
              <a:t>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 </a:t>
            </a:r>
            <a:r>
              <a:rPr lang="tr-TR" i="1" dirty="0" err="1"/>
              <a:t>Mycoplasma</a:t>
            </a:r>
            <a:r>
              <a:rPr lang="tr-TR" i="1" dirty="0"/>
              <a:t> </a:t>
            </a:r>
            <a:r>
              <a:rPr lang="tr-TR" i="1" dirty="0" err="1"/>
              <a:t>hominis</a:t>
            </a:r>
            <a:r>
              <a:rPr lang="tr-TR" dirty="0"/>
              <a:t> </a:t>
            </a:r>
            <a:r>
              <a:rPr lang="tr-TR" dirty="0" err="1"/>
              <a:t>and</a:t>
            </a:r>
            <a:r>
              <a:rPr lang="tr-TR" dirty="0"/>
              <a:t> is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diagnosed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a </a:t>
            </a:r>
            <a:r>
              <a:rPr lang="tr-TR" dirty="0" err="1"/>
              <a:t>nucleic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 </a:t>
            </a:r>
            <a:r>
              <a:rPr lang="tr-TR" dirty="0" err="1"/>
              <a:t>amplification</a:t>
            </a:r>
            <a:r>
              <a:rPr lang="tr-TR" dirty="0"/>
              <a:t> test.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525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Non-Blood-Culture Tests : </a:t>
            </a:r>
            <a:endParaRPr lang="tr-TR" dirty="0" smtClean="0"/>
          </a:p>
          <a:p>
            <a:r>
              <a:rPr lang="en-US" dirty="0" smtClean="0"/>
              <a:t>Serologic </a:t>
            </a:r>
            <a:r>
              <a:rPr lang="en-US" dirty="0"/>
              <a:t>tests </a:t>
            </a:r>
            <a:endParaRPr lang="tr-TR" dirty="0"/>
          </a:p>
          <a:p>
            <a:r>
              <a:rPr lang="tr-TR" dirty="0" smtClean="0"/>
              <a:t> M</a:t>
            </a:r>
            <a:r>
              <a:rPr lang="en-US" dirty="0" err="1" smtClean="0"/>
              <a:t>icroscopic</a:t>
            </a:r>
            <a:r>
              <a:rPr lang="en-US" dirty="0" smtClean="0"/>
              <a:t> </a:t>
            </a:r>
            <a:r>
              <a:rPr lang="en-US" dirty="0"/>
              <a:t>examination with special stains, (i.e., the periodic acid–Schiff stain for T. </a:t>
            </a:r>
            <a:r>
              <a:rPr lang="en-US" dirty="0" err="1"/>
              <a:t>whipplei</a:t>
            </a:r>
            <a:r>
              <a:rPr lang="en-US" smtClean="0"/>
              <a:t>)  </a:t>
            </a:r>
            <a:endParaRPr lang="tr-TR" dirty="0" smtClean="0"/>
          </a:p>
          <a:p>
            <a:r>
              <a:rPr lang="tr-TR" dirty="0" smtClean="0"/>
              <a:t>D</a:t>
            </a:r>
            <a:r>
              <a:rPr lang="en-US" dirty="0" err="1" smtClean="0"/>
              <a:t>irect</a:t>
            </a:r>
            <a:r>
              <a:rPr lang="en-US" dirty="0" smtClean="0"/>
              <a:t> </a:t>
            </a:r>
            <a:r>
              <a:rPr lang="en-US" dirty="0"/>
              <a:t>fluorescence antibody </a:t>
            </a:r>
            <a:r>
              <a:rPr lang="en-US" dirty="0" smtClean="0"/>
              <a:t>technique</a:t>
            </a:r>
            <a:r>
              <a:rPr lang="tr-TR" dirty="0" smtClean="0"/>
              <a:t>s</a:t>
            </a:r>
          </a:p>
          <a:p>
            <a:r>
              <a:rPr lang="tr-TR" dirty="0" err="1" smtClean="0"/>
              <a:t>Nucleic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/>
              <a:t>A</a:t>
            </a:r>
            <a:r>
              <a:rPr lang="tr-TR" dirty="0" err="1" smtClean="0"/>
              <a:t>mplification</a:t>
            </a:r>
            <a:r>
              <a:rPr lang="tr-TR" dirty="0" smtClean="0"/>
              <a:t> test,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P</a:t>
            </a:r>
            <a:r>
              <a:rPr lang="en-US" dirty="0" err="1" smtClean="0"/>
              <a:t>olymerase</a:t>
            </a:r>
            <a:r>
              <a:rPr lang="tr-TR" dirty="0"/>
              <a:t> C</a:t>
            </a:r>
            <a:r>
              <a:rPr lang="en-US" dirty="0" err="1" smtClean="0"/>
              <a:t>hain</a:t>
            </a:r>
            <a:r>
              <a:rPr lang="en-US" dirty="0" smtClean="0"/>
              <a:t> </a:t>
            </a:r>
            <a:r>
              <a:rPr lang="tr-TR" dirty="0" smtClean="0"/>
              <a:t>R</a:t>
            </a:r>
            <a:r>
              <a:rPr lang="en-US" dirty="0" err="1" smtClean="0"/>
              <a:t>eaction</a:t>
            </a:r>
            <a:r>
              <a:rPr lang="tr-TR" dirty="0" smtClean="0"/>
              <a:t> (PCR)</a:t>
            </a:r>
            <a:r>
              <a:rPr lang="en-US" dirty="0" smtClean="0"/>
              <a:t> </a:t>
            </a:r>
            <a:r>
              <a:rPr lang="en-US" dirty="0"/>
              <a:t>to recover unique microbial DNA or DNA encoding the 16S or 28S ribosomal unit.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269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7507"/>
            <a:ext cx="11353800" cy="783106"/>
          </a:xfrm>
        </p:spPr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1706" y="860614"/>
            <a:ext cx="11152094" cy="6061446"/>
          </a:xfrm>
        </p:spPr>
        <p:txBody>
          <a:bodyPr>
            <a:normAutofit/>
          </a:bodyPr>
          <a:lstStyle/>
          <a:p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Procop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G. W,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D.L,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G.S,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Janda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W. M,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Koneman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E.W,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Schreckenberger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P.C,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Woods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G.L.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Koneman’s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Atlasand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7th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Lippincott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Williams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Wilkins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China,2017 </a:t>
            </a:r>
          </a:p>
          <a:p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Brooks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Geo.F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Carroll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Karen C,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Butel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Janet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Morse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Stephen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A,Mietzner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Timothy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A. : 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Jawetz,Melnick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Adelberg’s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Twenty-sixth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Graw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Hill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New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tr-TR" altLang="tr-T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https://www.escardio.org/Guidelines/Clinical-Practice-Guidelines/Infective-Endocarditis-Guidelines-on-Prevention-Diagnosis-and-Treatment-of</a:t>
            </a:r>
            <a:endParaRPr lang="tr-TR" altLang="tr-T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https://www.asm.org/Articles/2019/February/Who-are-the-HACEK-organisms</a:t>
            </a:r>
            <a:r>
              <a:rPr lang="en-US" sz="1600" dirty="0">
                <a:solidFill>
                  <a:srgbClr val="474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sz="1600" dirty="0">
              <a:solidFill>
                <a:srgbClr val="4747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u="sng" dirty="0">
                <a:solidFill>
                  <a:srgbClr val="20364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http://en.wikipedia.org/wiki/Infective_endocarditis</a:t>
            </a:r>
            <a:endParaRPr lang="tr-TR" sz="1600" i="1" u="sng" dirty="0">
              <a:solidFill>
                <a:srgbClr val="2036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pedclerk.bsd.uchicago.edu/page/infective-endocarditis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hlinkClick r:id="rId6"/>
              </a:rPr>
              <a:t>https://www.idsociety.org/practice-guideline/laboratory-diagnosis-of-infectious-diseases</a:t>
            </a:r>
            <a:r>
              <a:rPr lang="tr-TR" sz="1600" dirty="0" smtClean="0">
                <a:hlinkClick r:id="rId6"/>
              </a:rPr>
              <a:t>/</a:t>
            </a:r>
            <a:endParaRPr lang="tr-TR" sz="1600" dirty="0" smtClean="0"/>
          </a:p>
          <a:p>
            <a:r>
              <a:rPr lang="en-US" sz="1600" i="1" dirty="0">
                <a:solidFill>
                  <a:srgbClr val="155F83"/>
                </a:solidFill>
                <a:latin typeface="Verdana" panose="020B0604030504040204" pitchFamily="34" charset="0"/>
                <a:hlinkClick r:id="rId7"/>
              </a:rPr>
              <a:t>http://simple-cardio.blogspot.com/2012/06/peripheral-signs-of-infective</a:t>
            </a:r>
            <a:r>
              <a:rPr lang="en-US" sz="1600" i="1" dirty="0" smtClean="0">
                <a:solidFill>
                  <a:srgbClr val="155F83"/>
                </a:solidFill>
                <a:latin typeface="Verdana" panose="020B0604030504040204" pitchFamily="34" charset="0"/>
                <a:hlinkClick r:id="rId7"/>
              </a:rPr>
              <a:t>....</a:t>
            </a:r>
            <a:endParaRPr lang="tr-TR" sz="1600" i="1" dirty="0" smtClean="0">
              <a:solidFill>
                <a:srgbClr val="155F83"/>
              </a:solidFill>
              <a:latin typeface="Verdana" panose="020B0604030504040204" pitchFamily="34" charset="0"/>
            </a:endParaRPr>
          </a:p>
          <a:p>
            <a:r>
              <a:rPr lang="tr-TR" sz="1600" dirty="0">
                <a:hlinkClick r:id="rId8"/>
              </a:rPr>
              <a:t>https://</a:t>
            </a:r>
            <a:r>
              <a:rPr lang="tr-TR" sz="1600" dirty="0" smtClean="0">
                <a:hlinkClick r:id="rId8"/>
              </a:rPr>
              <a:t>www.mayoclinic.org/diseases-conditions/endocarditis/symptoms-causes/syc-20352576#dialogId36371491</a:t>
            </a:r>
            <a:endParaRPr lang="tr-TR" sz="1600" dirty="0" smtClean="0"/>
          </a:p>
          <a:p>
            <a:r>
              <a:rPr lang="tr-TR" sz="1600" dirty="0">
                <a:hlinkClick r:id="rId9"/>
              </a:rPr>
              <a:t>https://</a:t>
            </a:r>
            <a:r>
              <a:rPr lang="tr-TR" sz="1600" dirty="0" smtClean="0">
                <a:hlinkClick r:id="rId9"/>
              </a:rPr>
              <a:t>www.google.com/search?q=blood+culture&amp;tbm=isch&amp;ved=2a</a:t>
            </a:r>
            <a:endParaRPr lang="tr-TR" sz="1600" dirty="0" smtClean="0"/>
          </a:p>
          <a:p>
            <a:r>
              <a:rPr lang="en-US" sz="1600" dirty="0">
                <a:solidFill>
                  <a:srgbClr val="474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Li JS, Sexton DJ, Mick N, et al. Proposed modifications to the Duke Criteria for the diagnosis of </a:t>
            </a:r>
            <a:r>
              <a:rPr lang="en-US" sz="1600" dirty="0" smtClean="0">
                <a:solidFill>
                  <a:srgbClr val="474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infective </a:t>
            </a:r>
            <a:r>
              <a:rPr lang="en-US" sz="1600" dirty="0">
                <a:solidFill>
                  <a:srgbClr val="474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endocarditis. </a:t>
            </a:r>
            <a:r>
              <a:rPr lang="en-US" sz="1600" i="1" dirty="0" err="1">
                <a:solidFill>
                  <a:srgbClr val="474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600" i="1" dirty="0">
                <a:solidFill>
                  <a:srgbClr val="474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Infect Dis. </a:t>
            </a:r>
            <a:r>
              <a:rPr lang="en-US" sz="1600" dirty="0">
                <a:solidFill>
                  <a:srgbClr val="474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2000;30:633–638. Used with permission from the University of Chicago Press</a:t>
            </a:r>
            <a:r>
              <a:rPr lang="en-US" sz="1600" dirty="0" smtClean="0">
                <a:solidFill>
                  <a:srgbClr val="474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dirty="0" smtClean="0">
              <a:solidFill>
                <a:srgbClr val="4747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/>
              <a:t>https://upload.wikimedia.org/wikipedia/commons/thumb/d/d8</a:t>
            </a:r>
            <a:endParaRPr lang="en-US" sz="1800" dirty="0">
              <a:solidFill>
                <a:srgbClr val="4747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/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4747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002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at risk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ways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 smtClean="0"/>
              <a:t>endocarditis</a:t>
            </a:r>
            <a:r>
              <a:rPr lang="tr-TR" dirty="0"/>
              <a:t>,</a:t>
            </a:r>
            <a:r>
              <a:rPr lang="tr-TR" dirty="0" smtClean="0"/>
              <a:t> </a:t>
            </a:r>
            <a:r>
              <a:rPr lang="tr-TR" dirty="0" err="1"/>
              <a:t>p</a:t>
            </a:r>
            <a:r>
              <a:rPr lang="tr-TR" dirty="0" err="1" smtClean="0"/>
              <a:t>eople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damaged</a:t>
            </a:r>
            <a:r>
              <a:rPr lang="tr-TR" dirty="0" smtClean="0"/>
              <a:t>  </a:t>
            </a:r>
            <a:r>
              <a:rPr lang="tr-TR" dirty="0" err="1" smtClean="0"/>
              <a:t>heart</a:t>
            </a:r>
            <a:r>
              <a:rPr lang="tr-TR" dirty="0" smtClean="0"/>
              <a:t> </a:t>
            </a:r>
            <a:r>
              <a:rPr lang="tr-TR" dirty="0" err="1"/>
              <a:t>valves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/>
              <a:t>A</a:t>
            </a:r>
            <a:r>
              <a:rPr lang="tr-TR" dirty="0" err="1" smtClean="0"/>
              <a:t>rtificial</a:t>
            </a:r>
            <a:r>
              <a:rPr lang="tr-TR" dirty="0" smtClean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valves</a:t>
            </a:r>
            <a:r>
              <a:rPr lang="tr-TR" dirty="0"/>
              <a:t> 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 smtClean="0"/>
              <a:t>defects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at risk </a:t>
            </a:r>
            <a:r>
              <a:rPr lang="tr-TR" dirty="0"/>
              <a:t>of </a:t>
            </a:r>
            <a:r>
              <a:rPr lang="tr-TR" dirty="0" err="1"/>
              <a:t>endocarditis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en-US" dirty="0"/>
              <a:t>Once established, IE can involve almost any organ system in the body and can be fatal if left untreated.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787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How </a:t>
            </a:r>
            <a:r>
              <a:rPr lang="tr-TR" dirty="0" err="1" smtClean="0"/>
              <a:t>infective</a:t>
            </a:r>
            <a:r>
              <a:rPr lang="tr-TR" dirty="0" smtClean="0"/>
              <a:t> </a:t>
            </a:r>
            <a:r>
              <a:rPr lang="tr-TR" dirty="0" err="1" smtClean="0"/>
              <a:t>endocarditis</a:t>
            </a:r>
            <a:r>
              <a:rPr lang="tr-TR" dirty="0" smtClean="0"/>
              <a:t> </a:t>
            </a:r>
            <a:r>
              <a:rPr lang="tr-TR" dirty="0" err="1" smtClean="0"/>
              <a:t>occur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 algn="just"/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microorganisms</a:t>
            </a:r>
            <a:r>
              <a:rPr lang="tr-TR" dirty="0"/>
              <a:t>  </a:t>
            </a:r>
            <a:r>
              <a:rPr lang="tr-TR" dirty="0" err="1"/>
              <a:t>enter</a:t>
            </a:r>
            <a:r>
              <a:rPr lang="tr-TR" dirty="0"/>
              <a:t> 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bloodstream</a:t>
            </a:r>
            <a:r>
              <a:rPr lang="tr-TR" dirty="0" smtClean="0"/>
              <a:t> (B</a:t>
            </a:r>
            <a:r>
              <a:rPr lang="en-US" dirty="0" err="1" smtClean="0"/>
              <a:t>acter</a:t>
            </a:r>
            <a:r>
              <a:rPr lang="tr-TR" dirty="0"/>
              <a:t>e</a:t>
            </a:r>
            <a:r>
              <a:rPr lang="en-US" dirty="0" err="1" smtClean="0"/>
              <a:t>mia</a:t>
            </a:r>
            <a:r>
              <a:rPr lang="tr-TR" dirty="0" smtClean="0"/>
              <a:t>)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capable </a:t>
            </a:r>
            <a:r>
              <a:rPr lang="en-US" dirty="0"/>
              <a:t>of attaching to and colonizing valve tissue; </a:t>
            </a:r>
            <a:endParaRPr lang="tr-TR" dirty="0" smtClean="0"/>
          </a:p>
          <a:p>
            <a:pPr algn="just"/>
            <a:r>
              <a:rPr lang="tr-TR" dirty="0"/>
              <a:t>C</a:t>
            </a:r>
            <a:r>
              <a:rPr lang="en-US" dirty="0" err="1" smtClean="0"/>
              <a:t>reation</a:t>
            </a:r>
            <a:r>
              <a:rPr lang="en-US" dirty="0" smtClean="0"/>
              <a:t> </a:t>
            </a:r>
            <a:r>
              <a:rPr lang="en-US" dirty="0"/>
              <a:t>of the infected mass or ‘vegetation’ by ‘burying’ of the proliferating organism within a protective matrix of serum molecules (for example, fibrin) and platelet 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600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How </a:t>
            </a:r>
            <a:r>
              <a:rPr lang="tr-TR" dirty="0" err="1" smtClean="0"/>
              <a:t>endocarditis</a:t>
            </a:r>
            <a:r>
              <a:rPr lang="tr-TR" dirty="0" smtClean="0"/>
              <a:t> </a:t>
            </a:r>
            <a:r>
              <a:rPr lang="tr-TR" dirty="0" err="1" smtClean="0"/>
              <a:t>occur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 err="1" smtClean="0"/>
              <a:t>Catheters</a:t>
            </a:r>
            <a:r>
              <a:rPr lang="tr-TR" dirty="0"/>
              <a:t> </a:t>
            </a:r>
          </a:p>
          <a:p>
            <a:pPr lvl="0"/>
            <a:r>
              <a:rPr lang="tr-TR" b="1" dirty="0" err="1" smtClean="0"/>
              <a:t>Everyday</a:t>
            </a:r>
            <a:r>
              <a:rPr lang="tr-TR" b="1" dirty="0" smtClean="0"/>
              <a:t> </a:t>
            </a:r>
            <a:r>
              <a:rPr lang="tr-TR" b="1" dirty="0"/>
              <a:t>oral </a:t>
            </a:r>
            <a:r>
              <a:rPr lang="tr-TR" b="1" dirty="0" err="1"/>
              <a:t>activities</a:t>
            </a:r>
            <a:r>
              <a:rPr lang="tr-TR" b="1" dirty="0"/>
              <a:t>.</a:t>
            </a:r>
            <a:r>
              <a:rPr lang="tr-TR" dirty="0"/>
              <a:t> </a:t>
            </a:r>
            <a:r>
              <a:rPr lang="tr-TR" dirty="0" err="1" smtClean="0"/>
              <a:t>brushing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teeth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d</a:t>
            </a:r>
            <a:r>
              <a:rPr lang="en-US" dirty="0" err="1" smtClean="0"/>
              <a:t>ental</a:t>
            </a:r>
            <a:r>
              <a:rPr lang="en-US" dirty="0" smtClean="0"/>
              <a:t> procedures</a:t>
            </a:r>
            <a:r>
              <a:rPr lang="tr-TR" dirty="0" smtClean="0"/>
              <a:t>, </a:t>
            </a:r>
            <a:r>
              <a:rPr lang="tr-TR" dirty="0" err="1" smtClean="0"/>
              <a:t>Poor</a:t>
            </a:r>
            <a:r>
              <a:rPr lang="tr-TR" dirty="0" smtClean="0"/>
              <a:t> </a:t>
            </a:r>
            <a:r>
              <a:rPr lang="tr-TR" dirty="0" err="1"/>
              <a:t>dental</a:t>
            </a:r>
            <a:r>
              <a:rPr lang="tr-TR" dirty="0"/>
              <a:t> </a:t>
            </a:r>
            <a:r>
              <a:rPr lang="tr-TR" dirty="0" err="1" smtClean="0"/>
              <a:t>hygiene</a:t>
            </a:r>
            <a:endParaRPr lang="tr-TR" dirty="0" smtClean="0"/>
          </a:p>
          <a:p>
            <a:pPr lvl="0"/>
            <a:r>
              <a:rPr lang="tr-TR" b="1" dirty="0" err="1"/>
              <a:t>Intravenous</a:t>
            </a:r>
            <a:r>
              <a:rPr lang="tr-TR" b="1" dirty="0"/>
              <a:t> (IV) illegal </a:t>
            </a:r>
            <a:r>
              <a:rPr lang="tr-TR" b="1" dirty="0" err="1"/>
              <a:t>drug</a:t>
            </a:r>
            <a:r>
              <a:rPr lang="tr-TR" b="1" dirty="0"/>
              <a:t> </a:t>
            </a:r>
            <a:r>
              <a:rPr lang="tr-TR" b="1" dirty="0" err="1"/>
              <a:t>use</a:t>
            </a:r>
            <a:r>
              <a:rPr lang="tr-TR" b="1" dirty="0"/>
              <a:t>.</a:t>
            </a:r>
            <a:r>
              <a:rPr lang="tr-TR" dirty="0"/>
              <a:t> </a:t>
            </a:r>
            <a:r>
              <a:rPr lang="tr-TR" dirty="0" err="1"/>
              <a:t>Contaminated</a:t>
            </a:r>
            <a:r>
              <a:rPr lang="tr-TR" dirty="0"/>
              <a:t> </a:t>
            </a:r>
            <a:r>
              <a:rPr lang="tr-TR" dirty="0" err="1"/>
              <a:t>needles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syringes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a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concern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illegal </a:t>
            </a:r>
            <a:r>
              <a:rPr lang="tr-TR" dirty="0" err="1"/>
              <a:t>intravenous</a:t>
            </a:r>
            <a:r>
              <a:rPr lang="tr-TR" dirty="0"/>
              <a:t> (IV) </a:t>
            </a:r>
            <a:r>
              <a:rPr lang="tr-TR" dirty="0" err="1"/>
              <a:t>drugs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heroin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cocaine</a:t>
            </a:r>
            <a:r>
              <a:rPr lang="tr-TR" dirty="0" smtClean="0"/>
              <a:t>.</a:t>
            </a:r>
          </a:p>
          <a:p>
            <a:pPr lvl="0"/>
            <a:r>
              <a:rPr lang="tr-TR" b="1" dirty="0" err="1"/>
              <a:t>Needles</a:t>
            </a:r>
            <a:r>
              <a:rPr lang="tr-TR" b="1" dirty="0"/>
              <a:t> </a:t>
            </a:r>
            <a:r>
              <a:rPr lang="tr-TR" b="1" dirty="0" err="1"/>
              <a:t>used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tattoos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body </a:t>
            </a:r>
            <a:r>
              <a:rPr lang="tr-TR" b="1" dirty="0" err="1" smtClean="0"/>
              <a:t>piercing</a:t>
            </a:r>
            <a:r>
              <a:rPr lang="tr-TR" b="1" dirty="0"/>
              <a:t> </a:t>
            </a:r>
            <a:endParaRPr lang="tr-TR" b="1" dirty="0" smtClean="0"/>
          </a:p>
          <a:p>
            <a:pPr lvl="0"/>
            <a:r>
              <a:rPr lang="tr-TR" b="1" dirty="0" err="1" smtClean="0"/>
              <a:t>Damaged</a:t>
            </a:r>
            <a:r>
              <a:rPr lang="tr-TR" b="1" dirty="0" smtClean="0"/>
              <a:t> </a:t>
            </a:r>
            <a:r>
              <a:rPr lang="tr-TR" b="1" dirty="0" err="1"/>
              <a:t>heart</a:t>
            </a:r>
            <a:r>
              <a:rPr lang="tr-TR" b="1" dirty="0"/>
              <a:t> </a:t>
            </a:r>
            <a:r>
              <a:rPr lang="tr-TR" b="1" dirty="0" err="1"/>
              <a:t>valves</a:t>
            </a:r>
            <a:r>
              <a:rPr lang="tr-TR" b="1" dirty="0"/>
              <a:t>.</a:t>
            </a:r>
            <a:r>
              <a:rPr lang="tr-TR" dirty="0"/>
              <a:t> 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rheumatic</a:t>
            </a:r>
            <a:r>
              <a:rPr lang="tr-TR" dirty="0"/>
              <a:t> </a:t>
            </a:r>
            <a:r>
              <a:rPr lang="tr-TR" dirty="0" err="1"/>
              <a:t>fever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infection</a:t>
            </a:r>
            <a:r>
              <a:rPr lang="tr-TR" dirty="0"/>
              <a:t>, </a:t>
            </a:r>
          </a:p>
        </p:txBody>
      </p:sp>
    </p:spTree>
    <p:extLst>
      <p:ext uri="{BB962C8B-B14F-4D97-AF65-F5344CB8AC3E}">
        <p14:creationId xmlns="" xmlns:p14="http://schemas.microsoft.com/office/powerpoint/2010/main" val="20604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9537" y="5696987"/>
            <a:ext cx="8065476" cy="914827"/>
          </a:xfrm>
        </p:spPr>
        <p:txBody>
          <a:bodyPr>
            <a:normAutofit fontScale="250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en-US" sz="7200" dirty="0">
                <a:solidFill>
                  <a:srgbClr val="155F83"/>
                </a:solidFill>
                <a:latin typeface="Verdana" panose="020B0604030504040204" pitchFamily="34" charset="0"/>
                <a:hlinkClick r:id="rId2" tooltip="Mitral valve"/>
              </a:rPr>
              <a:t>mitral valve</a:t>
            </a:r>
            <a:r>
              <a:rPr lang="en-US" sz="7200" dirty="0">
                <a:solidFill>
                  <a:srgbClr val="474740"/>
                </a:solidFill>
                <a:latin typeface="Verdana" panose="020B0604030504040204" pitchFamily="34" charset="0"/>
              </a:rPr>
              <a:t> vegetation caused by bacterial endocarditis. </a:t>
            </a:r>
            <a:r>
              <a:rPr lang="en-US" sz="7200" dirty="0">
                <a:solidFill>
                  <a:srgbClr val="474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7200" dirty="0">
                <a:solidFill>
                  <a:srgbClr val="474740"/>
                </a:solidFill>
                <a:latin typeface="Verdana" panose="020B0604030504040204" pitchFamily="34" charset="0"/>
              </a:rPr>
              <a:t> </a:t>
            </a:r>
            <a:r>
              <a:rPr lang="en-US" sz="7200" i="1" u="sng" dirty="0">
                <a:solidFill>
                  <a:srgbClr val="20364C"/>
                </a:solidFill>
                <a:latin typeface="Verdana" panose="020B0604030504040204" pitchFamily="34" charset="0"/>
                <a:hlinkClick r:id="rId3"/>
              </a:rPr>
              <a:t>http://en.wikipedia.org/wiki/Infective_endocarditis</a:t>
            </a:r>
            <a:endParaRPr lang="en-US" sz="7200" dirty="0">
              <a:solidFill>
                <a:srgbClr val="474740"/>
              </a:solidFill>
              <a:latin typeface="Verdana" panose="020B0604030504040204" pitchFamily="34" charset="0"/>
            </a:endParaRPr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>
                <a:solidFill>
                  <a:srgbClr val="474740"/>
                </a:solidFill>
                <a:latin typeface="Verdana" panose="020B0604030504040204" pitchFamily="34" charset="0"/>
              </a:rPr>
              <a:t>A 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6" y="0"/>
            <a:ext cx="11160369" cy="587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184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microorganism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</a:t>
            </a:r>
            <a:r>
              <a:rPr lang="tr-TR" dirty="0" err="1" smtClean="0"/>
              <a:t>ause</a:t>
            </a:r>
            <a:r>
              <a:rPr lang="tr-TR" dirty="0" smtClean="0"/>
              <a:t> </a:t>
            </a:r>
            <a:r>
              <a:rPr lang="tr-TR" dirty="0" err="1" smtClean="0"/>
              <a:t>infective</a:t>
            </a:r>
            <a:r>
              <a:rPr lang="tr-TR" dirty="0" smtClean="0"/>
              <a:t> </a:t>
            </a:r>
            <a:r>
              <a:rPr lang="tr-TR" dirty="0" err="1" smtClean="0"/>
              <a:t>endocarditis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Gram-positive cocci of the </a:t>
            </a:r>
            <a:r>
              <a:rPr lang="tr-TR" dirty="0" smtClean="0"/>
              <a:t>S</a:t>
            </a:r>
            <a:r>
              <a:rPr lang="en-US" dirty="0" err="1" smtClean="0"/>
              <a:t>taphylococcus</a:t>
            </a:r>
            <a:r>
              <a:rPr lang="en-US" dirty="0"/>
              <a:t>, </a:t>
            </a:r>
            <a:r>
              <a:rPr lang="tr-TR" dirty="0" smtClean="0"/>
              <a:t>S</a:t>
            </a:r>
            <a:r>
              <a:rPr lang="en-US" dirty="0" err="1" smtClean="0"/>
              <a:t>treptococcus</a:t>
            </a:r>
            <a:r>
              <a:rPr lang="en-US" dirty="0"/>
              <a:t>, and </a:t>
            </a:r>
            <a:r>
              <a:rPr lang="tr-TR" dirty="0" smtClean="0"/>
              <a:t>E</a:t>
            </a:r>
            <a:r>
              <a:rPr lang="en-US" dirty="0" err="1" smtClean="0"/>
              <a:t>nterococcus</a:t>
            </a: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en-US" dirty="0" smtClean="0"/>
              <a:t>account </a:t>
            </a:r>
            <a:r>
              <a:rPr lang="en-US" dirty="0"/>
              <a:t>for 80–90% of infective endocarditis</a:t>
            </a:r>
            <a:r>
              <a:rPr lang="en-US" dirty="0" smtClean="0"/>
              <a:t>.</a:t>
            </a:r>
            <a:endParaRPr lang="en-US" dirty="0"/>
          </a:p>
          <a:p>
            <a:r>
              <a:rPr lang="tr-TR" dirty="0" smtClean="0"/>
              <a:t>S</a:t>
            </a:r>
            <a:r>
              <a:rPr lang="en-US" dirty="0" err="1" smtClean="0"/>
              <a:t>taphylococcus</a:t>
            </a:r>
            <a:r>
              <a:rPr lang="tr-TR" i="1" dirty="0"/>
              <a:t>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tr-TR" i="1" dirty="0" err="1" smtClean="0"/>
              <a:t>species</a:t>
            </a:r>
            <a:r>
              <a:rPr lang="tr-TR" i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most frequently isolated microorganism associated with infective endocarditis in high-income countries and is reported in up to </a:t>
            </a:r>
            <a:r>
              <a:rPr lang="tr-TR" dirty="0" smtClean="0"/>
              <a:t>4</a:t>
            </a:r>
            <a:r>
              <a:rPr lang="en-US" dirty="0" smtClean="0"/>
              <a:t>0</a:t>
            </a:r>
            <a:r>
              <a:rPr lang="en-US" dirty="0"/>
              <a:t>% of cases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</a:p>
          <a:p>
            <a:r>
              <a:rPr lang="tr-TR" dirty="0" smtClean="0"/>
              <a:t>S</a:t>
            </a:r>
            <a:r>
              <a:rPr lang="tr-TR" dirty="0"/>
              <a:t>.</a:t>
            </a:r>
            <a:r>
              <a:rPr lang="tr-TR" i="1" dirty="0" smtClean="0"/>
              <a:t> </a:t>
            </a:r>
            <a:r>
              <a:rPr lang="en-US" i="1" dirty="0" err="1"/>
              <a:t>aureus</a:t>
            </a:r>
            <a:r>
              <a:rPr lang="en-US" i="1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has </a:t>
            </a:r>
            <a:r>
              <a:rPr lang="tr-TR" dirty="0" err="1"/>
              <a:t>c</a:t>
            </a:r>
            <a:r>
              <a:rPr lang="tr-TR" dirty="0" err="1" smtClean="0"/>
              <a:t>oagulase</a:t>
            </a:r>
            <a:r>
              <a:rPr lang="tr-TR" dirty="0" smtClean="0"/>
              <a:t> </a:t>
            </a:r>
            <a:r>
              <a:rPr lang="tr-TR" dirty="0" err="1" smtClean="0"/>
              <a:t>enzyme</a:t>
            </a:r>
            <a:r>
              <a:rPr lang="tr-TR" dirty="0" smtClean="0"/>
              <a:t> . </a:t>
            </a:r>
            <a:r>
              <a:rPr lang="tr-TR" dirty="0" err="1" smtClean="0"/>
              <a:t>Coagulase</a:t>
            </a:r>
            <a:r>
              <a:rPr lang="tr-TR" dirty="0" smtClean="0"/>
              <a:t> test is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distinguish</a:t>
            </a:r>
            <a:r>
              <a:rPr lang="tr-TR" dirty="0" smtClean="0"/>
              <a:t> 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/>
              <a:t>c</a:t>
            </a:r>
            <a:r>
              <a:rPr lang="tr-TR" dirty="0" err="1" smtClean="0"/>
              <a:t>oagulase</a:t>
            </a:r>
            <a:r>
              <a:rPr lang="tr-TR" dirty="0" smtClean="0"/>
              <a:t> </a:t>
            </a:r>
            <a:r>
              <a:rPr lang="tr-TR" dirty="0" err="1" smtClean="0"/>
              <a:t>negative</a:t>
            </a:r>
            <a:r>
              <a:rPr lang="tr-TR" dirty="0" smtClean="0"/>
              <a:t> </a:t>
            </a:r>
            <a:r>
              <a:rPr lang="tr-TR" dirty="0" err="1" smtClean="0"/>
              <a:t>streptococci</a:t>
            </a:r>
            <a:r>
              <a:rPr lang="tr-TR" dirty="0" smtClean="0"/>
              <a:t> (CNS)</a:t>
            </a:r>
          </a:p>
          <a:p>
            <a:r>
              <a:rPr lang="tr-TR" dirty="0" smtClean="0"/>
              <a:t> CNS </a:t>
            </a:r>
            <a:r>
              <a:rPr lang="tr-TR" dirty="0" err="1" smtClean="0"/>
              <a:t>cause</a:t>
            </a:r>
            <a:r>
              <a:rPr lang="tr-TR" dirty="0" smtClean="0"/>
              <a:t> </a:t>
            </a:r>
            <a:r>
              <a:rPr lang="tr-TR" dirty="0" err="1" smtClean="0"/>
              <a:t>subacute</a:t>
            </a:r>
            <a:r>
              <a:rPr lang="tr-TR" dirty="0" smtClean="0"/>
              <a:t> </a:t>
            </a:r>
            <a:r>
              <a:rPr lang="tr-TR" dirty="0" err="1" smtClean="0"/>
              <a:t>disease.It</a:t>
            </a:r>
            <a:r>
              <a:rPr lang="tr-TR" dirty="0" smtClean="0"/>
              <a:t> </a:t>
            </a:r>
            <a:r>
              <a:rPr lang="tr-TR" dirty="0" err="1" smtClean="0"/>
              <a:t>accounts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approximately</a:t>
            </a:r>
            <a:r>
              <a:rPr lang="tr-TR" dirty="0" smtClean="0"/>
              <a:t> % 30 </a:t>
            </a:r>
            <a:r>
              <a:rPr lang="tr-TR" dirty="0" err="1" smtClean="0"/>
              <a:t>cases</a:t>
            </a:r>
            <a:r>
              <a:rPr lang="tr-TR" dirty="0" smtClean="0"/>
              <a:t>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735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Streptococcal infective endocarditis caused by the oral </a:t>
            </a:r>
            <a:r>
              <a:rPr lang="en-US" dirty="0" err="1"/>
              <a:t>viridans</a:t>
            </a:r>
            <a:r>
              <a:rPr lang="en-US" dirty="0"/>
              <a:t> group remains most common in low-income countries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subacute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% 50-60 of </a:t>
            </a:r>
            <a:r>
              <a:rPr lang="tr-TR" dirty="0" err="1" smtClean="0"/>
              <a:t>cases</a:t>
            </a:r>
            <a:r>
              <a:rPr lang="tr-TR" dirty="0" smtClean="0"/>
              <a:t> </a:t>
            </a:r>
            <a:r>
              <a:rPr lang="tr-TR" dirty="0" err="1" smtClean="0"/>
              <a:t>approximately</a:t>
            </a:r>
            <a:r>
              <a:rPr lang="tr-TR" dirty="0" smtClean="0"/>
              <a:t> </a:t>
            </a:r>
            <a:r>
              <a:rPr lang="tr-TR" dirty="0" err="1" smtClean="0"/>
              <a:t>depends</a:t>
            </a:r>
            <a:r>
              <a:rPr lang="tr-TR" dirty="0" smtClean="0"/>
              <a:t> on </a:t>
            </a:r>
            <a:r>
              <a:rPr lang="tr-TR" i="1" dirty="0" err="1" smtClean="0"/>
              <a:t>Streptococcus</a:t>
            </a:r>
            <a:r>
              <a:rPr lang="tr-TR" i="1" dirty="0" smtClean="0"/>
              <a:t> </a:t>
            </a:r>
            <a:r>
              <a:rPr lang="tr-TR" i="1" dirty="0" err="1" smtClean="0"/>
              <a:t>viridans</a:t>
            </a:r>
            <a:r>
              <a:rPr lang="tr-TR" i="1" dirty="0" smtClean="0"/>
              <a:t> </a:t>
            </a:r>
            <a:endParaRPr lang="tr-TR" i="1" dirty="0"/>
          </a:p>
          <a:p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clinical</a:t>
            </a:r>
            <a:r>
              <a:rPr lang="tr-TR" dirty="0" smtClean="0"/>
              <a:t> </a:t>
            </a:r>
            <a:r>
              <a:rPr lang="tr-TR" dirty="0" err="1" smtClean="0"/>
              <a:t>signs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symptoms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mediated</a:t>
            </a:r>
            <a:r>
              <a:rPr lang="tr-TR" dirty="0" smtClean="0"/>
              <a:t> </a:t>
            </a:r>
            <a:r>
              <a:rPr lang="tr-TR" dirty="0" err="1" smtClean="0"/>
              <a:t>immunologically</a:t>
            </a:r>
            <a:endParaRPr lang="tr-TR" dirty="0" smtClean="0"/>
          </a:p>
          <a:p>
            <a:r>
              <a:rPr lang="tr-TR" i="1" dirty="0" err="1"/>
              <a:t>Streptococcus</a:t>
            </a:r>
            <a:r>
              <a:rPr lang="tr-TR" i="1" dirty="0"/>
              <a:t> </a:t>
            </a:r>
            <a:r>
              <a:rPr lang="tr-TR" i="1" dirty="0" err="1"/>
              <a:t>intermedius</a:t>
            </a:r>
            <a:r>
              <a:rPr lang="tr-TR" i="1" dirty="0"/>
              <a:t> </a:t>
            </a:r>
            <a:r>
              <a:rPr lang="tr-TR" dirty="0" err="1"/>
              <a:t>group</a:t>
            </a:r>
            <a:r>
              <a:rPr lang="tr-TR" dirty="0"/>
              <a:t> 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responsible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subacute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accounts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 % 15 of </a:t>
            </a:r>
            <a:r>
              <a:rPr lang="tr-TR" dirty="0" err="1"/>
              <a:t>Streptococcal</a:t>
            </a:r>
            <a:r>
              <a:rPr lang="tr-TR" dirty="0"/>
              <a:t> IE</a:t>
            </a:r>
          </a:p>
          <a:p>
            <a:endParaRPr lang="tr-TR" dirty="0"/>
          </a:p>
          <a:p>
            <a:r>
              <a:rPr lang="tr-TR" dirty="0" err="1"/>
              <a:t>Abiotrophia</a:t>
            </a:r>
            <a:r>
              <a:rPr lang="tr-TR" dirty="0"/>
              <a:t> </a:t>
            </a:r>
            <a:r>
              <a:rPr lang="tr-TR" dirty="0" err="1"/>
              <a:t>species</a:t>
            </a:r>
            <a:r>
              <a:rPr lang="tr-TR" dirty="0"/>
              <a:t> ( </a:t>
            </a:r>
            <a:r>
              <a:rPr lang="tr-TR" dirty="0" err="1"/>
              <a:t>formerly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</a:t>
            </a:r>
            <a:r>
              <a:rPr lang="tr-TR" dirty="0" err="1"/>
              <a:t>variant</a:t>
            </a:r>
            <a:r>
              <a:rPr lang="tr-TR" dirty="0"/>
              <a:t> </a:t>
            </a:r>
            <a:r>
              <a:rPr lang="tr-TR" dirty="0" err="1"/>
              <a:t>Streptococci</a:t>
            </a:r>
            <a:r>
              <a:rPr lang="tr-TR" dirty="0"/>
              <a:t>) % 5 of </a:t>
            </a:r>
            <a:r>
              <a:rPr lang="tr-TR" dirty="0" err="1"/>
              <a:t>subacute</a:t>
            </a:r>
            <a:r>
              <a:rPr lang="tr-TR" dirty="0"/>
              <a:t> </a:t>
            </a:r>
            <a:r>
              <a:rPr lang="tr-TR" dirty="0" err="1"/>
              <a:t>cases</a:t>
            </a:r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2926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1388</Words>
  <Application>Microsoft Office PowerPoint</Application>
  <PresentationFormat>Özel</PresentationFormat>
  <Paragraphs>190</Paragraphs>
  <Slides>37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Office Teması</vt:lpstr>
      <vt:lpstr>Etiological  Agents  of İnfective Endocarditis:  Staphylococcus, Streptococcus, Enterococcus  and the HACEK Group</vt:lpstr>
      <vt:lpstr>What is infective endocarditis?</vt:lpstr>
      <vt:lpstr>Slayt 3</vt:lpstr>
      <vt:lpstr>Who are at risk ?</vt:lpstr>
      <vt:lpstr>How infective endocarditis occur?</vt:lpstr>
      <vt:lpstr>How endocarditis occur?</vt:lpstr>
      <vt:lpstr>Slayt 7</vt:lpstr>
      <vt:lpstr>Which microorganism cause infective endocarditis?</vt:lpstr>
      <vt:lpstr>Slayt 9</vt:lpstr>
      <vt:lpstr>Slayt 10</vt:lpstr>
      <vt:lpstr>Slayt 11</vt:lpstr>
      <vt:lpstr>Slayt 12</vt:lpstr>
      <vt:lpstr> 1-</vt:lpstr>
      <vt:lpstr>Slayt 14</vt:lpstr>
      <vt:lpstr>1 A</vt:lpstr>
      <vt:lpstr>Slayt 16</vt:lpstr>
      <vt:lpstr>      Yeast &amp; Filamentous Fungi</vt:lpstr>
      <vt:lpstr>Yeast &amp; Filamentous Fungi</vt:lpstr>
      <vt:lpstr>The HACEK group of bacteria </vt:lpstr>
      <vt:lpstr>The HACEK group of bacteria </vt:lpstr>
      <vt:lpstr>İs there a problem HACEK group of bacteria ?</vt:lpstr>
      <vt:lpstr>The HACEK group of bacteria </vt:lpstr>
      <vt:lpstr>The HACEK group of bacteria </vt:lpstr>
      <vt:lpstr>Diagnosis</vt:lpstr>
      <vt:lpstr>Diagnosis</vt:lpstr>
      <vt:lpstr>Slayt 26</vt:lpstr>
      <vt:lpstr>Automated Blood Culture System</vt:lpstr>
      <vt:lpstr>Aerobic, anaerobic and paediatric bottles</vt:lpstr>
      <vt:lpstr>Slayt 29</vt:lpstr>
      <vt:lpstr>After the incubation, the inoculation to blood agar from bottle</vt:lpstr>
      <vt:lpstr>Slayt 31</vt:lpstr>
      <vt:lpstr>Slayt 32</vt:lpstr>
      <vt:lpstr>Slayt 33</vt:lpstr>
      <vt:lpstr>Slayt 34</vt:lpstr>
      <vt:lpstr>Slayt 35</vt:lpstr>
      <vt:lpstr>Slayt 36</vt:lpstr>
      <vt:lpstr>References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user</cp:lastModifiedBy>
  <cp:revision>248</cp:revision>
  <dcterms:created xsi:type="dcterms:W3CDTF">2020-04-08T04:30:20Z</dcterms:created>
  <dcterms:modified xsi:type="dcterms:W3CDTF">2020-06-15T11:06:10Z</dcterms:modified>
</cp:coreProperties>
</file>