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19.12.2018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19.12.2018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a:bodyPr>
          <a:lstStyle/>
          <a:p>
            <a:r>
              <a:rPr lang="tr-TR" sz="4400" dirty="0" smtClean="0">
                <a:latin typeface="Bell MT" pitchFamily="18" charset="0"/>
                <a:cs typeface="Andalus" pitchFamily="18" charset="-78"/>
              </a:rPr>
              <a:t>Dinin tanımı</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Din antropolojisi dersi, dinin tanımının nasıl yapılabileceğine odaklanan antropolojik tartışma ile başlıyor. Bir anlamda bu tartışma, evrensel mahiyette </a:t>
            </a:r>
            <a:r>
              <a:rPr lang="tr-TR" sz="2400" dirty="0" err="1" smtClean="0">
                <a:latin typeface="Bell MT" pitchFamily="18" charset="0"/>
              </a:rPr>
              <a:t>monotetik</a:t>
            </a:r>
            <a:r>
              <a:rPr lang="tr-TR" sz="2400" dirty="0" smtClean="0">
                <a:latin typeface="Bell MT" pitchFamily="18" charset="0"/>
              </a:rPr>
              <a:t> bir din tanımı yapmanın olanaksızlığı sonucuna ulaşacak ve bunun yerine farklı antropolojik toplulukların dinsel inanış ve organizasyon farklılıklarının altını tek tek çizen </a:t>
            </a:r>
            <a:r>
              <a:rPr lang="tr-TR" sz="2400" dirty="0" err="1" smtClean="0">
                <a:latin typeface="Bell MT" pitchFamily="18" charset="0"/>
              </a:rPr>
              <a:t>politetik</a:t>
            </a:r>
            <a:r>
              <a:rPr lang="tr-TR" sz="2400" dirty="0" smtClean="0">
                <a:latin typeface="Bell MT" pitchFamily="18" charset="0"/>
              </a:rPr>
              <a:t> bir tanımlama çabasını daha anlamlı bulacak.</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Dinin tanımı tartışması, </a:t>
            </a:r>
            <a:r>
              <a:rPr lang="tr-TR" sz="2400" dirty="0" err="1" smtClean="0">
                <a:latin typeface="Bell MT" pitchFamily="18" charset="0"/>
              </a:rPr>
              <a:t>Durkheim’ın</a:t>
            </a:r>
            <a:r>
              <a:rPr lang="tr-TR" sz="2400" dirty="0" smtClean="0">
                <a:latin typeface="Bell MT" pitchFamily="18" charset="0"/>
              </a:rPr>
              <a:t> </a:t>
            </a:r>
            <a:r>
              <a:rPr lang="tr-TR" sz="2400" dirty="0" smtClean="0">
                <a:latin typeface="Bell MT" pitchFamily="18" charset="0"/>
              </a:rPr>
              <a:t>teori ve araştırma pratiği için çalışan bir din tanımını gerekli bulması ile açılır. Bu tanım ona göre, görünüşte dinsel olan ama esasen dinsel olmayan veya görünüşte dinsel olmayan ama esasında dinsel olan topluluk yaşayışlarını sınıflamak için gereklidir. Bu yaklaşımı, </a:t>
            </a:r>
            <a:r>
              <a:rPr lang="tr-TR" sz="2400" dirty="0" err="1" smtClean="0">
                <a:latin typeface="Bell MT" pitchFamily="18" charset="0"/>
              </a:rPr>
              <a:t>Durkheim’ın</a:t>
            </a:r>
            <a:r>
              <a:rPr lang="tr-TR" sz="2400" dirty="0" smtClean="0">
                <a:latin typeface="Bell MT" pitchFamily="18" charset="0"/>
              </a:rPr>
              <a:t> pozitivist sosyal bilim anlayışı içerisinde değerlendirmek anlamlı olacaktır.</a:t>
            </a:r>
          </a:p>
          <a:p>
            <a:r>
              <a:rPr lang="tr-TR" sz="2400" dirty="0" err="1" smtClean="0">
                <a:latin typeface="Bell MT" pitchFamily="18" charset="0"/>
              </a:rPr>
              <a:t>Durkheim</a:t>
            </a:r>
            <a:r>
              <a:rPr lang="tr-TR" sz="2400" dirty="0" smtClean="0">
                <a:latin typeface="Bell MT" pitchFamily="18" charset="0"/>
              </a:rPr>
              <a:t>, antropolojiye etkisi tartışılmaz Dinsel Yaşamın İlk Biçimleri eserinde, dinin tanımı için ön plana çıkartılan ve o zamana kadar genel kabul gören iki yaklaşımla, hesaplaşır. Bu hesaplaşma üzerinden de kendi tanımını yaratır.  </a:t>
            </a:r>
            <a:r>
              <a:rPr lang="tr-TR" sz="2400" dirty="0" smtClean="0">
                <a:latin typeface="Bell MT" pitchFamily="18" charset="0"/>
              </a:rPr>
              <a:t>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yaklaşımlardan ilki, dini doğaüstü ile tanımlar. 19. yüzyılın </a:t>
            </a:r>
            <a:r>
              <a:rPr lang="tr-TR" sz="2400" dirty="0" err="1" smtClean="0">
                <a:latin typeface="Bell MT" pitchFamily="18" charset="0"/>
              </a:rPr>
              <a:t>animistik</a:t>
            </a:r>
            <a:r>
              <a:rPr lang="tr-TR" sz="2400" dirty="0" smtClean="0">
                <a:latin typeface="Bell MT" pitchFamily="18" charset="0"/>
              </a:rPr>
              <a:t> ve </a:t>
            </a:r>
            <a:r>
              <a:rPr lang="tr-TR" sz="2400" dirty="0" err="1" smtClean="0">
                <a:latin typeface="Bell MT" pitchFamily="18" charset="0"/>
              </a:rPr>
              <a:t>manateistik</a:t>
            </a:r>
            <a:r>
              <a:rPr lang="tr-TR" sz="2400" dirty="0" smtClean="0">
                <a:latin typeface="Bell MT" pitchFamily="18" charset="0"/>
              </a:rPr>
              <a:t> din formüllerinden öne çıkan bu tez, insanların dini, anlama kapasitelerinin ve etkinliklerinin dışında kalan doğaüstüne karşı bir savunma ve devamında onu kendi lehine olmaya çağırma edimi gibi görür. </a:t>
            </a:r>
            <a:r>
              <a:rPr lang="tr-TR" sz="2400" dirty="0" err="1" smtClean="0">
                <a:latin typeface="Bell MT" pitchFamily="18" charset="0"/>
              </a:rPr>
              <a:t>Durkheim</a:t>
            </a:r>
            <a:r>
              <a:rPr lang="tr-TR" sz="2400" dirty="0" smtClean="0">
                <a:latin typeface="Bell MT" pitchFamily="18" charset="0"/>
              </a:rPr>
              <a:t>, dini doğaüstü alanına kilitleyen bu teze karşı çıkarak, doğaüstü ile doğa arasındaki sınırın belirsizliğine, tam manasıyla bilinmediğine vurgu yapar. Ona göre, din doğaüstünü değil doğal olanı anlamlandırma yönünde işlemektedir. Bu yaklaşımla hesaplaşması, ileride göreceğimiz gibi, büyü, bilim ve din arasında bir hiyerarşi kuran evrimci düşünüşe karşı önemli bir mevzi yaratır.</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İkinci yaklaşım dinin tanımında Tanrı ve ruhani varlıkları ön plana çıkarmaktadır. </a:t>
            </a:r>
            <a:r>
              <a:rPr lang="tr-TR" sz="2400" dirty="0" err="1" smtClean="0">
                <a:latin typeface="Bell MT" pitchFamily="18" charset="0"/>
              </a:rPr>
              <a:t>Durkheim’ın</a:t>
            </a:r>
            <a:r>
              <a:rPr lang="tr-TR" sz="2400" dirty="0" smtClean="0">
                <a:latin typeface="Bell MT" pitchFamily="18" charset="0"/>
              </a:rPr>
              <a:t> bu tanıma karşı çıkışı, kendisinin verdiği ünlü Budizm örneğinden hareketle, Tanrı ve ruhani varlıkların her dinde bulunmadığı yani evrensel bir gerçeklik </a:t>
            </a:r>
            <a:r>
              <a:rPr lang="tr-TR" sz="2400" dirty="0" err="1" smtClean="0">
                <a:latin typeface="Bell MT" pitchFamily="18" charset="0"/>
              </a:rPr>
              <a:t>arzetmediği</a:t>
            </a:r>
            <a:r>
              <a:rPr lang="tr-TR" sz="2400" dirty="0" smtClean="0">
                <a:latin typeface="Bell MT" pitchFamily="18" charset="0"/>
              </a:rPr>
              <a:t> üzerinde şekillenir. Böyle bir yaklaşım, ona göre,</a:t>
            </a:r>
            <a:r>
              <a:rPr lang="tr-TR" sz="2400" dirty="0" smtClean="0">
                <a:latin typeface="Bell MT" pitchFamily="18" charset="0"/>
              </a:rPr>
              <a:t> bilimsel bir tanım arayışının yöneldiği evrensellik kriterini doyurmaz. Bu karşı çıkış da, bu defa, tek-tanrılı dinlerin dinsel muteberlik hiyerarşisine meydan okuma potansiyeli taşır.   </a:t>
            </a:r>
            <a:r>
              <a:rPr lang="tr-TR" sz="2400" dirty="0" smtClean="0">
                <a:latin typeface="Bell MT" pitchFamily="18" charset="0"/>
              </a:rPr>
              <a:t>  </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smtClean="0">
                <a:latin typeface="Bell MT" pitchFamily="18" charset="0"/>
              </a:rPr>
              <a:t>E. </a:t>
            </a:r>
            <a:r>
              <a:rPr lang="tr-TR" sz="2400" dirty="0" err="1" smtClean="0">
                <a:latin typeface="Bell MT" pitchFamily="18" charset="0"/>
              </a:rPr>
              <a:t>Durkheim</a:t>
            </a:r>
            <a:r>
              <a:rPr lang="tr-TR" sz="2400" dirty="0" smtClean="0">
                <a:latin typeface="Bell MT" pitchFamily="18" charset="0"/>
              </a:rPr>
              <a:t>. </a:t>
            </a:r>
            <a:r>
              <a:rPr lang="tr-TR" sz="2400" i="1" dirty="0" smtClean="0">
                <a:latin typeface="Bell MT" pitchFamily="18" charset="0"/>
              </a:rPr>
              <a:t>Dinsel Yaşamın İlk Biçimleri. </a:t>
            </a:r>
            <a:r>
              <a:rPr lang="tr-TR" sz="2400" dirty="0" err="1" smtClean="0">
                <a:latin typeface="Bell MT" pitchFamily="18" charset="0"/>
              </a:rPr>
              <a:t>CemYayınevi</a:t>
            </a:r>
            <a:r>
              <a:rPr lang="tr-TR" sz="2400" dirty="0" smtClean="0">
                <a:latin typeface="Bell MT" pitchFamily="18" charset="0"/>
              </a:rPr>
              <a:t>. (Birinci Kitap Birinci Bölüm I. Ve II. </a:t>
            </a:r>
            <a:r>
              <a:rPr lang="tr-TR" sz="2400" smtClean="0">
                <a:latin typeface="Bell MT" pitchFamily="18" charset="0"/>
              </a:rPr>
              <a:t>Başlıklar)</a:t>
            </a:r>
            <a:endParaRPr lang="tr-TR"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375</Words>
  <Application>Microsoft Office PowerPoint</Application>
  <PresentationFormat>Ekran Gösterisi (4:3)</PresentationFormat>
  <Paragraphs>15</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1. konu</vt:lpstr>
      <vt:lpstr>1. hafta</vt:lpstr>
      <vt:lpstr>1. hafta</vt:lpstr>
      <vt:lpstr>1. hafta</vt:lpstr>
      <vt:lpstr>1. hafta</vt:lpstr>
      <vt:lpstr>1.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18</cp:revision>
  <dcterms:created xsi:type="dcterms:W3CDTF">2018-05-08T13:48:36Z</dcterms:created>
  <dcterms:modified xsi:type="dcterms:W3CDTF">2018-12-19T11:05:47Z</dcterms:modified>
</cp:coreProperties>
</file>