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4"/>
  </p:notesMasterIdLst>
  <p:sldIdLst>
    <p:sldId id="257" r:id="rId2"/>
    <p:sldId id="579" r:id="rId3"/>
    <p:sldId id="580" r:id="rId4"/>
    <p:sldId id="581" r:id="rId5"/>
    <p:sldId id="582" r:id="rId6"/>
    <p:sldId id="583" r:id="rId7"/>
    <p:sldId id="584" r:id="rId8"/>
    <p:sldId id="585" r:id="rId9"/>
    <p:sldId id="587" r:id="rId10"/>
    <p:sldId id="588" r:id="rId11"/>
    <p:sldId id="589" r:id="rId12"/>
    <p:sldId id="590" r:id="rId13"/>
    <p:sldId id="591" r:id="rId14"/>
    <p:sldId id="592" r:id="rId15"/>
    <p:sldId id="593" r:id="rId16"/>
    <p:sldId id="594" r:id="rId17"/>
    <p:sldId id="595" r:id="rId18"/>
    <p:sldId id="596" r:id="rId19"/>
    <p:sldId id="597" r:id="rId20"/>
    <p:sldId id="598" r:id="rId21"/>
    <p:sldId id="599" r:id="rId22"/>
    <p:sldId id="600" r:id="rId23"/>
    <p:sldId id="601" r:id="rId24"/>
    <p:sldId id="603" r:id="rId25"/>
    <p:sldId id="602" r:id="rId26"/>
    <p:sldId id="604" r:id="rId27"/>
    <p:sldId id="605" r:id="rId28"/>
    <p:sldId id="606" r:id="rId29"/>
    <p:sldId id="607" r:id="rId30"/>
    <p:sldId id="608" r:id="rId31"/>
    <p:sldId id="609" r:id="rId32"/>
    <p:sldId id="610" r:id="rId33"/>
    <p:sldId id="611" r:id="rId34"/>
    <p:sldId id="612" r:id="rId35"/>
    <p:sldId id="613" r:id="rId36"/>
    <p:sldId id="614" r:id="rId37"/>
    <p:sldId id="615" r:id="rId38"/>
    <p:sldId id="616" r:id="rId39"/>
    <p:sldId id="617" r:id="rId40"/>
    <p:sldId id="618" r:id="rId41"/>
    <p:sldId id="619" r:id="rId42"/>
    <p:sldId id="620" r:id="rId43"/>
    <p:sldId id="621" r:id="rId44"/>
    <p:sldId id="622" r:id="rId45"/>
    <p:sldId id="623" r:id="rId46"/>
    <p:sldId id="624" r:id="rId47"/>
    <p:sldId id="625" r:id="rId48"/>
    <p:sldId id="626" r:id="rId49"/>
    <p:sldId id="627" r:id="rId50"/>
    <p:sldId id="628" r:id="rId51"/>
    <p:sldId id="629" r:id="rId52"/>
    <p:sldId id="630" r:id="rId53"/>
    <p:sldId id="631" r:id="rId54"/>
    <p:sldId id="632" r:id="rId55"/>
    <p:sldId id="633" r:id="rId56"/>
    <p:sldId id="634" r:id="rId57"/>
    <p:sldId id="635" r:id="rId58"/>
    <p:sldId id="636" r:id="rId59"/>
    <p:sldId id="637" r:id="rId60"/>
    <p:sldId id="638" r:id="rId61"/>
    <p:sldId id="639" r:id="rId62"/>
    <p:sldId id="640" r:id="rId63"/>
    <p:sldId id="641" r:id="rId64"/>
    <p:sldId id="642" r:id="rId65"/>
    <p:sldId id="643" r:id="rId66"/>
    <p:sldId id="644" r:id="rId67"/>
    <p:sldId id="645" r:id="rId68"/>
    <p:sldId id="646" r:id="rId69"/>
    <p:sldId id="647" r:id="rId70"/>
    <p:sldId id="648" r:id="rId71"/>
    <p:sldId id="649" r:id="rId72"/>
    <p:sldId id="650" r:id="rId73"/>
    <p:sldId id="651" r:id="rId74"/>
    <p:sldId id="652" r:id="rId75"/>
    <p:sldId id="653" r:id="rId76"/>
    <p:sldId id="654" r:id="rId77"/>
    <p:sldId id="655" r:id="rId78"/>
    <p:sldId id="656" r:id="rId79"/>
    <p:sldId id="657" r:id="rId80"/>
    <p:sldId id="658" r:id="rId81"/>
    <p:sldId id="659" r:id="rId82"/>
    <p:sldId id="660" r:id="rId83"/>
    <p:sldId id="661" r:id="rId84"/>
    <p:sldId id="662" r:id="rId85"/>
    <p:sldId id="663" r:id="rId86"/>
    <p:sldId id="664" r:id="rId87"/>
    <p:sldId id="665" r:id="rId88"/>
    <p:sldId id="666" r:id="rId89"/>
    <p:sldId id="667" r:id="rId90"/>
    <p:sldId id="668" r:id="rId91"/>
    <p:sldId id="669" r:id="rId92"/>
    <p:sldId id="670" r:id="rId9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327"/>
  </p:normalViewPr>
  <p:slideViewPr>
    <p:cSldViewPr snapToGrid="0" snapToObjects="1">
      <p:cViewPr varScale="1">
        <p:scale>
          <a:sx n="128" d="100"/>
          <a:sy n="128" d="100"/>
        </p:scale>
        <p:origin x="4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0D87D9-5399-214B-BC08-35A44B082F6D}"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tr-TR"/>
        </a:p>
      </dgm:t>
    </dgm:pt>
    <dgm:pt modelId="{8FC1C623-2C81-DE46-B9B7-A52A1B39E9FF}">
      <dgm:prSet phldrT="[Metin]"/>
      <dgm:spPr/>
      <dgm:t>
        <a:bodyPr/>
        <a:lstStyle/>
        <a:p>
          <a:r>
            <a:rPr lang="tr-TR" dirty="0"/>
            <a:t>VİSKOZİTENİN AZALTILMASI</a:t>
          </a:r>
        </a:p>
      </dgm:t>
    </dgm:pt>
    <dgm:pt modelId="{302769C5-38A3-A54D-92C2-6053BE2FAD53}" type="parTrans" cxnId="{7EBE782C-E963-E64E-8999-ECBDA750161F}">
      <dgm:prSet/>
      <dgm:spPr/>
      <dgm:t>
        <a:bodyPr/>
        <a:lstStyle/>
        <a:p>
          <a:endParaRPr lang="tr-TR"/>
        </a:p>
      </dgm:t>
    </dgm:pt>
    <dgm:pt modelId="{CC34047E-3F5F-894B-B1C0-6039B0E665A1}" type="sibTrans" cxnId="{7EBE782C-E963-E64E-8999-ECBDA750161F}">
      <dgm:prSet/>
      <dgm:spPr/>
      <dgm:t>
        <a:bodyPr/>
        <a:lstStyle/>
        <a:p>
          <a:endParaRPr lang="tr-TR"/>
        </a:p>
      </dgm:t>
    </dgm:pt>
    <dgm:pt modelId="{D40110C8-2A7B-FE4C-B576-AE5470918DA3}">
      <dgm:prSet phldrT="[Metin]"/>
      <dgm:spPr/>
      <dgm:t>
        <a:bodyPr/>
        <a:lstStyle/>
        <a:p>
          <a:r>
            <a:rPr lang="tr-TR" dirty="0"/>
            <a:t>Partikül Büyüklüğü </a:t>
          </a:r>
        </a:p>
      </dgm:t>
    </dgm:pt>
    <dgm:pt modelId="{7B7D423C-0EF5-DF4C-B55A-279C16DA5954}" type="parTrans" cxnId="{95E66EE5-2103-154A-A783-C20C507C0080}">
      <dgm:prSet/>
      <dgm:spPr/>
      <dgm:t>
        <a:bodyPr/>
        <a:lstStyle/>
        <a:p>
          <a:endParaRPr lang="tr-TR"/>
        </a:p>
      </dgm:t>
    </dgm:pt>
    <dgm:pt modelId="{0B119639-C757-374D-8971-87E992EE7595}" type="sibTrans" cxnId="{95E66EE5-2103-154A-A783-C20C507C0080}">
      <dgm:prSet/>
      <dgm:spPr/>
      <dgm:t>
        <a:bodyPr/>
        <a:lstStyle/>
        <a:p>
          <a:endParaRPr lang="tr-TR"/>
        </a:p>
      </dgm:t>
    </dgm:pt>
    <dgm:pt modelId="{5D06D49F-70C1-DC41-9914-65B97EE904D9}">
      <dgm:prSet phldrT="[Metin]"/>
      <dgm:spPr/>
      <dgm:t>
        <a:bodyPr/>
        <a:lstStyle/>
        <a:p>
          <a:r>
            <a:rPr lang="tr-TR" dirty="0"/>
            <a:t>Doldurucu</a:t>
          </a:r>
          <a:r>
            <a:rPr lang="tr-TR" baseline="0" dirty="0"/>
            <a:t> Miktarı </a:t>
          </a:r>
          <a:endParaRPr lang="tr-TR" dirty="0"/>
        </a:p>
      </dgm:t>
    </dgm:pt>
    <dgm:pt modelId="{61C78D1B-301F-AF42-817D-CAE3BDFB1185}" type="parTrans" cxnId="{73B007AF-35E8-C94D-86D5-C08FDBC55C22}">
      <dgm:prSet/>
      <dgm:spPr/>
      <dgm:t>
        <a:bodyPr/>
        <a:lstStyle/>
        <a:p>
          <a:endParaRPr lang="tr-TR"/>
        </a:p>
      </dgm:t>
    </dgm:pt>
    <dgm:pt modelId="{6CC24A09-7304-6546-81A1-9126EB1166DF}" type="sibTrans" cxnId="{73B007AF-35E8-C94D-86D5-C08FDBC55C22}">
      <dgm:prSet/>
      <dgm:spPr/>
      <dgm:t>
        <a:bodyPr/>
        <a:lstStyle/>
        <a:p>
          <a:endParaRPr lang="tr-TR"/>
        </a:p>
      </dgm:t>
    </dgm:pt>
    <dgm:pt modelId="{6B550F38-67B1-0C4A-B32F-D9D148EE3637}" type="pres">
      <dgm:prSet presAssocID="{670D87D9-5399-214B-BC08-35A44B082F6D}" presName="hierChild1" presStyleCnt="0">
        <dgm:presLayoutVars>
          <dgm:chPref val="1"/>
          <dgm:dir/>
          <dgm:animOne val="branch"/>
          <dgm:animLvl val="lvl"/>
          <dgm:resizeHandles/>
        </dgm:presLayoutVars>
      </dgm:prSet>
      <dgm:spPr/>
    </dgm:pt>
    <dgm:pt modelId="{C48091E3-875E-BC45-A846-CAAE5130364E}" type="pres">
      <dgm:prSet presAssocID="{8FC1C623-2C81-DE46-B9B7-A52A1B39E9FF}" presName="hierRoot1" presStyleCnt="0"/>
      <dgm:spPr/>
    </dgm:pt>
    <dgm:pt modelId="{9E5D25D5-6F70-444A-AEFB-2FC8B14F8667}" type="pres">
      <dgm:prSet presAssocID="{8FC1C623-2C81-DE46-B9B7-A52A1B39E9FF}" presName="composite" presStyleCnt="0"/>
      <dgm:spPr/>
    </dgm:pt>
    <dgm:pt modelId="{024F8C82-3C8D-AD43-BABA-59037F31FB0B}" type="pres">
      <dgm:prSet presAssocID="{8FC1C623-2C81-DE46-B9B7-A52A1B39E9FF}" presName="background" presStyleLbl="node0" presStyleIdx="0" presStyleCnt="1"/>
      <dgm:spPr/>
    </dgm:pt>
    <dgm:pt modelId="{BFEF62A5-4C8B-F442-A36D-F053DBEB1741}" type="pres">
      <dgm:prSet presAssocID="{8FC1C623-2C81-DE46-B9B7-A52A1B39E9FF}" presName="text" presStyleLbl="fgAcc0" presStyleIdx="0" presStyleCnt="1">
        <dgm:presLayoutVars>
          <dgm:chPref val="3"/>
        </dgm:presLayoutVars>
      </dgm:prSet>
      <dgm:spPr/>
    </dgm:pt>
    <dgm:pt modelId="{B7D72736-7FC8-9A45-9397-55228B86760F}" type="pres">
      <dgm:prSet presAssocID="{8FC1C623-2C81-DE46-B9B7-A52A1B39E9FF}" presName="hierChild2" presStyleCnt="0"/>
      <dgm:spPr/>
    </dgm:pt>
    <dgm:pt modelId="{CA947BBF-F22C-9C4B-BAFA-B943AA5A1BD7}" type="pres">
      <dgm:prSet presAssocID="{7B7D423C-0EF5-DF4C-B55A-279C16DA5954}" presName="Name10" presStyleLbl="parChTrans1D2" presStyleIdx="0" presStyleCnt="2"/>
      <dgm:spPr/>
    </dgm:pt>
    <dgm:pt modelId="{32AEAF6A-AF46-9C4E-B609-F2589133C44C}" type="pres">
      <dgm:prSet presAssocID="{D40110C8-2A7B-FE4C-B576-AE5470918DA3}" presName="hierRoot2" presStyleCnt="0"/>
      <dgm:spPr/>
    </dgm:pt>
    <dgm:pt modelId="{374B9377-237A-D34E-A19A-C8CAF1B216CF}" type="pres">
      <dgm:prSet presAssocID="{D40110C8-2A7B-FE4C-B576-AE5470918DA3}" presName="composite2" presStyleCnt="0"/>
      <dgm:spPr/>
    </dgm:pt>
    <dgm:pt modelId="{4046E93B-D0BC-4343-AEF1-61496F59EAC0}" type="pres">
      <dgm:prSet presAssocID="{D40110C8-2A7B-FE4C-B576-AE5470918DA3}" presName="background2" presStyleLbl="node2" presStyleIdx="0" presStyleCnt="2"/>
      <dgm:spPr/>
    </dgm:pt>
    <dgm:pt modelId="{FA6F8E0A-288F-D34E-8A48-09BD01312682}" type="pres">
      <dgm:prSet presAssocID="{D40110C8-2A7B-FE4C-B576-AE5470918DA3}" presName="text2" presStyleLbl="fgAcc2" presStyleIdx="0" presStyleCnt="2">
        <dgm:presLayoutVars>
          <dgm:chPref val="3"/>
        </dgm:presLayoutVars>
      </dgm:prSet>
      <dgm:spPr/>
    </dgm:pt>
    <dgm:pt modelId="{7899EE18-9FDF-4546-B638-3994BD1174E6}" type="pres">
      <dgm:prSet presAssocID="{D40110C8-2A7B-FE4C-B576-AE5470918DA3}" presName="hierChild3" presStyleCnt="0"/>
      <dgm:spPr/>
    </dgm:pt>
    <dgm:pt modelId="{A28BC7C6-6C3B-6F45-ADCF-5896A9449299}" type="pres">
      <dgm:prSet presAssocID="{61C78D1B-301F-AF42-817D-CAE3BDFB1185}" presName="Name10" presStyleLbl="parChTrans1D2" presStyleIdx="1" presStyleCnt="2"/>
      <dgm:spPr/>
    </dgm:pt>
    <dgm:pt modelId="{9BC45B66-6B2B-EA43-8790-67DA7CAA5A70}" type="pres">
      <dgm:prSet presAssocID="{5D06D49F-70C1-DC41-9914-65B97EE904D9}" presName="hierRoot2" presStyleCnt="0"/>
      <dgm:spPr/>
    </dgm:pt>
    <dgm:pt modelId="{5086C5A7-4FF6-5342-9424-11AFA0D48E7E}" type="pres">
      <dgm:prSet presAssocID="{5D06D49F-70C1-DC41-9914-65B97EE904D9}" presName="composite2" presStyleCnt="0"/>
      <dgm:spPr/>
    </dgm:pt>
    <dgm:pt modelId="{EFC8A2A2-13D9-E243-80C2-86C95C2D68EC}" type="pres">
      <dgm:prSet presAssocID="{5D06D49F-70C1-DC41-9914-65B97EE904D9}" presName="background2" presStyleLbl="node2" presStyleIdx="1" presStyleCnt="2"/>
      <dgm:spPr/>
    </dgm:pt>
    <dgm:pt modelId="{5B2B9FBA-0DBA-784D-862E-08C95926EC7E}" type="pres">
      <dgm:prSet presAssocID="{5D06D49F-70C1-DC41-9914-65B97EE904D9}" presName="text2" presStyleLbl="fgAcc2" presStyleIdx="1" presStyleCnt="2">
        <dgm:presLayoutVars>
          <dgm:chPref val="3"/>
        </dgm:presLayoutVars>
      </dgm:prSet>
      <dgm:spPr/>
    </dgm:pt>
    <dgm:pt modelId="{36D4B728-92E9-604F-B4C5-AC0BFD137447}" type="pres">
      <dgm:prSet presAssocID="{5D06D49F-70C1-DC41-9914-65B97EE904D9}" presName="hierChild3" presStyleCnt="0"/>
      <dgm:spPr/>
    </dgm:pt>
  </dgm:ptLst>
  <dgm:cxnLst>
    <dgm:cxn modelId="{98A45517-9C8A-43F9-A878-B7E07DDEB309}" type="presOf" srcId="{8FC1C623-2C81-DE46-B9B7-A52A1B39E9FF}" destId="{BFEF62A5-4C8B-F442-A36D-F053DBEB1741}" srcOrd="0" destOrd="0" presId="urn:microsoft.com/office/officeart/2005/8/layout/hierarchy1"/>
    <dgm:cxn modelId="{7EBE782C-E963-E64E-8999-ECBDA750161F}" srcId="{670D87D9-5399-214B-BC08-35A44B082F6D}" destId="{8FC1C623-2C81-DE46-B9B7-A52A1B39E9FF}" srcOrd="0" destOrd="0" parTransId="{302769C5-38A3-A54D-92C2-6053BE2FAD53}" sibTransId="{CC34047E-3F5F-894B-B1C0-6039B0E665A1}"/>
    <dgm:cxn modelId="{1590072E-F99A-43EA-9F68-98279CE439B0}" type="presOf" srcId="{5D06D49F-70C1-DC41-9914-65B97EE904D9}" destId="{5B2B9FBA-0DBA-784D-862E-08C95926EC7E}" srcOrd="0" destOrd="0" presId="urn:microsoft.com/office/officeart/2005/8/layout/hierarchy1"/>
    <dgm:cxn modelId="{F1790D30-78B6-4E39-86B1-5954EA1A2079}" type="presOf" srcId="{61C78D1B-301F-AF42-817D-CAE3BDFB1185}" destId="{A28BC7C6-6C3B-6F45-ADCF-5896A9449299}" srcOrd="0" destOrd="0" presId="urn:microsoft.com/office/officeart/2005/8/layout/hierarchy1"/>
    <dgm:cxn modelId="{D1BF863D-3105-49D8-A22B-1995CBFC8682}" type="presOf" srcId="{670D87D9-5399-214B-BC08-35A44B082F6D}" destId="{6B550F38-67B1-0C4A-B32F-D9D148EE3637}" srcOrd="0" destOrd="0" presId="urn:microsoft.com/office/officeart/2005/8/layout/hierarchy1"/>
    <dgm:cxn modelId="{BC33845A-D1FD-4F24-AA7E-A8B458FCA9DE}" type="presOf" srcId="{D40110C8-2A7B-FE4C-B576-AE5470918DA3}" destId="{FA6F8E0A-288F-D34E-8A48-09BD01312682}" srcOrd="0" destOrd="0" presId="urn:microsoft.com/office/officeart/2005/8/layout/hierarchy1"/>
    <dgm:cxn modelId="{C4D3BA9E-DBE9-42BF-A7C1-82E42D41F791}" type="presOf" srcId="{7B7D423C-0EF5-DF4C-B55A-279C16DA5954}" destId="{CA947BBF-F22C-9C4B-BAFA-B943AA5A1BD7}" srcOrd="0" destOrd="0" presId="urn:microsoft.com/office/officeart/2005/8/layout/hierarchy1"/>
    <dgm:cxn modelId="{73B007AF-35E8-C94D-86D5-C08FDBC55C22}" srcId="{8FC1C623-2C81-DE46-B9B7-A52A1B39E9FF}" destId="{5D06D49F-70C1-DC41-9914-65B97EE904D9}" srcOrd="1" destOrd="0" parTransId="{61C78D1B-301F-AF42-817D-CAE3BDFB1185}" sibTransId="{6CC24A09-7304-6546-81A1-9126EB1166DF}"/>
    <dgm:cxn modelId="{95E66EE5-2103-154A-A783-C20C507C0080}" srcId="{8FC1C623-2C81-DE46-B9B7-A52A1B39E9FF}" destId="{D40110C8-2A7B-FE4C-B576-AE5470918DA3}" srcOrd="0" destOrd="0" parTransId="{7B7D423C-0EF5-DF4C-B55A-279C16DA5954}" sibTransId="{0B119639-C757-374D-8971-87E992EE7595}"/>
    <dgm:cxn modelId="{DF114E30-6FB3-4095-99DF-E3520EF0BFD5}" type="presParOf" srcId="{6B550F38-67B1-0C4A-B32F-D9D148EE3637}" destId="{C48091E3-875E-BC45-A846-CAAE5130364E}" srcOrd="0" destOrd="0" presId="urn:microsoft.com/office/officeart/2005/8/layout/hierarchy1"/>
    <dgm:cxn modelId="{B8BBDBB7-5248-48FB-97D7-8D15D33A7E21}" type="presParOf" srcId="{C48091E3-875E-BC45-A846-CAAE5130364E}" destId="{9E5D25D5-6F70-444A-AEFB-2FC8B14F8667}" srcOrd="0" destOrd="0" presId="urn:microsoft.com/office/officeart/2005/8/layout/hierarchy1"/>
    <dgm:cxn modelId="{0A1200DF-4DB7-4745-87A2-D35C7CA4CDC9}" type="presParOf" srcId="{9E5D25D5-6F70-444A-AEFB-2FC8B14F8667}" destId="{024F8C82-3C8D-AD43-BABA-59037F31FB0B}" srcOrd="0" destOrd="0" presId="urn:microsoft.com/office/officeart/2005/8/layout/hierarchy1"/>
    <dgm:cxn modelId="{43E8705C-8A61-4A65-9285-C73087C5FA3D}" type="presParOf" srcId="{9E5D25D5-6F70-444A-AEFB-2FC8B14F8667}" destId="{BFEF62A5-4C8B-F442-A36D-F053DBEB1741}" srcOrd="1" destOrd="0" presId="urn:microsoft.com/office/officeart/2005/8/layout/hierarchy1"/>
    <dgm:cxn modelId="{19DB7E44-8FF0-4E88-8D92-6E4E16FDD0AB}" type="presParOf" srcId="{C48091E3-875E-BC45-A846-CAAE5130364E}" destId="{B7D72736-7FC8-9A45-9397-55228B86760F}" srcOrd="1" destOrd="0" presId="urn:microsoft.com/office/officeart/2005/8/layout/hierarchy1"/>
    <dgm:cxn modelId="{B2A75F05-6A2D-475B-A063-FF27D4265F42}" type="presParOf" srcId="{B7D72736-7FC8-9A45-9397-55228B86760F}" destId="{CA947BBF-F22C-9C4B-BAFA-B943AA5A1BD7}" srcOrd="0" destOrd="0" presId="urn:microsoft.com/office/officeart/2005/8/layout/hierarchy1"/>
    <dgm:cxn modelId="{1F5D853B-E630-48D8-B142-4B65704AF48A}" type="presParOf" srcId="{B7D72736-7FC8-9A45-9397-55228B86760F}" destId="{32AEAF6A-AF46-9C4E-B609-F2589133C44C}" srcOrd="1" destOrd="0" presId="urn:microsoft.com/office/officeart/2005/8/layout/hierarchy1"/>
    <dgm:cxn modelId="{8DCDABFB-0D7B-4F61-BD6E-8FBCB656D7E3}" type="presParOf" srcId="{32AEAF6A-AF46-9C4E-B609-F2589133C44C}" destId="{374B9377-237A-D34E-A19A-C8CAF1B216CF}" srcOrd="0" destOrd="0" presId="urn:microsoft.com/office/officeart/2005/8/layout/hierarchy1"/>
    <dgm:cxn modelId="{0C161707-D700-489F-B311-7314626108EA}" type="presParOf" srcId="{374B9377-237A-D34E-A19A-C8CAF1B216CF}" destId="{4046E93B-D0BC-4343-AEF1-61496F59EAC0}" srcOrd="0" destOrd="0" presId="urn:microsoft.com/office/officeart/2005/8/layout/hierarchy1"/>
    <dgm:cxn modelId="{0060EDFA-43C2-449D-B895-28CC580C25C0}" type="presParOf" srcId="{374B9377-237A-D34E-A19A-C8CAF1B216CF}" destId="{FA6F8E0A-288F-D34E-8A48-09BD01312682}" srcOrd="1" destOrd="0" presId="urn:microsoft.com/office/officeart/2005/8/layout/hierarchy1"/>
    <dgm:cxn modelId="{832AFA91-CFB3-4D3B-9850-BA0A0F1F88F3}" type="presParOf" srcId="{32AEAF6A-AF46-9C4E-B609-F2589133C44C}" destId="{7899EE18-9FDF-4546-B638-3994BD1174E6}" srcOrd="1" destOrd="0" presId="urn:microsoft.com/office/officeart/2005/8/layout/hierarchy1"/>
    <dgm:cxn modelId="{45018E12-77F7-4E66-A5D2-43182327B605}" type="presParOf" srcId="{B7D72736-7FC8-9A45-9397-55228B86760F}" destId="{A28BC7C6-6C3B-6F45-ADCF-5896A9449299}" srcOrd="2" destOrd="0" presId="urn:microsoft.com/office/officeart/2005/8/layout/hierarchy1"/>
    <dgm:cxn modelId="{DDDCCEA3-BC4B-4BDE-8098-BCAAE02C52F7}" type="presParOf" srcId="{B7D72736-7FC8-9A45-9397-55228B86760F}" destId="{9BC45B66-6B2B-EA43-8790-67DA7CAA5A70}" srcOrd="3" destOrd="0" presId="urn:microsoft.com/office/officeart/2005/8/layout/hierarchy1"/>
    <dgm:cxn modelId="{8E861733-3AFE-409C-8CAE-D8D18CA02D86}" type="presParOf" srcId="{9BC45B66-6B2B-EA43-8790-67DA7CAA5A70}" destId="{5086C5A7-4FF6-5342-9424-11AFA0D48E7E}" srcOrd="0" destOrd="0" presId="urn:microsoft.com/office/officeart/2005/8/layout/hierarchy1"/>
    <dgm:cxn modelId="{2E25B30E-8674-4E62-9DE8-CB27DF0C1012}" type="presParOf" srcId="{5086C5A7-4FF6-5342-9424-11AFA0D48E7E}" destId="{EFC8A2A2-13D9-E243-80C2-86C95C2D68EC}" srcOrd="0" destOrd="0" presId="urn:microsoft.com/office/officeart/2005/8/layout/hierarchy1"/>
    <dgm:cxn modelId="{5DAF4A92-6BC3-4279-BE35-CFECA09A880C}" type="presParOf" srcId="{5086C5A7-4FF6-5342-9424-11AFA0D48E7E}" destId="{5B2B9FBA-0DBA-784D-862E-08C95926EC7E}" srcOrd="1" destOrd="0" presId="urn:microsoft.com/office/officeart/2005/8/layout/hierarchy1"/>
    <dgm:cxn modelId="{6D207828-291E-446C-861C-CCA63F29EC5C}" type="presParOf" srcId="{9BC45B66-6B2B-EA43-8790-67DA7CAA5A70}" destId="{36D4B728-92E9-604F-B4C5-AC0BFD13744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1CEF54-3522-9544-9935-28336923A7B6}" type="doc">
      <dgm:prSet loTypeId="urn:microsoft.com/office/officeart/2009/3/layout/DescendingProcess" loCatId="" qsTypeId="urn:microsoft.com/office/officeart/2005/8/quickstyle/simple4" qsCatId="simple" csTypeId="urn:microsoft.com/office/officeart/2005/8/colors/accent1_2" csCatId="accent1" phldr="0"/>
      <dgm:spPr/>
      <dgm:t>
        <a:bodyPr/>
        <a:lstStyle/>
        <a:p>
          <a:endParaRPr lang="tr-TR"/>
        </a:p>
      </dgm:t>
    </dgm:pt>
    <dgm:pt modelId="{C6B539C2-9217-3C4F-90FE-CF0CC28E1069}">
      <dgm:prSet phldrT="[Metin]" phldr="1"/>
      <dgm:spPr/>
      <dgm:t>
        <a:bodyPr/>
        <a:lstStyle/>
        <a:p>
          <a:endParaRPr lang="tr-TR" dirty="0"/>
        </a:p>
      </dgm:t>
    </dgm:pt>
    <dgm:pt modelId="{879EFFB7-97E5-AD4E-8842-9E61443CD5B0}" type="sibTrans" cxnId="{7F434698-1775-7345-A057-7DC7468CE42F}">
      <dgm:prSet/>
      <dgm:spPr/>
      <dgm:t>
        <a:bodyPr/>
        <a:lstStyle/>
        <a:p>
          <a:endParaRPr lang="tr-TR"/>
        </a:p>
      </dgm:t>
    </dgm:pt>
    <dgm:pt modelId="{EB3D2625-FA4E-8841-B700-3DDF5D012FFE}" type="parTrans" cxnId="{7F434698-1775-7345-A057-7DC7468CE42F}">
      <dgm:prSet/>
      <dgm:spPr/>
      <dgm:t>
        <a:bodyPr/>
        <a:lstStyle/>
        <a:p>
          <a:endParaRPr lang="tr-TR"/>
        </a:p>
      </dgm:t>
    </dgm:pt>
    <dgm:pt modelId="{739A2CAA-9B17-444D-BD04-E286D4CA9FC6}" type="pres">
      <dgm:prSet presAssocID="{171CEF54-3522-9544-9935-28336923A7B6}" presName="Name0" presStyleCnt="0">
        <dgm:presLayoutVars>
          <dgm:chMax val="7"/>
          <dgm:chPref val="5"/>
        </dgm:presLayoutVars>
      </dgm:prSet>
      <dgm:spPr/>
    </dgm:pt>
    <dgm:pt modelId="{C048C16B-705C-844E-8942-C9EF64B4BDF1}" type="pres">
      <dgm:prSet presAssocID="{171CEF54-3522-9544-9935-28336923A7B6}" presName="arrowNode" presStyleLbl="node1" presStyleIdx="0" presStyleCnt="1"/>
      <dgm:spPr/>
    </dgm:pt>
    <dgm:pt modelId="{723EEC64-8093-CC48-A528-4622D26143A3}" type="pres">
      <dgm:prSet presAssocID="{C6B539C2-9217-3C4F-90FE-CF0CC28E1069}" presName="txNode1" presStyleLbl="revTx" presStyleIdx="0" presStyleCnt="1">
        <dgm:presLayoutVars>
          <dgm:bulletEnabled val="1"/>
        </dgm:presLayoutVars>
      </dgm:prSet>
      <dgm:spPr/>
    </dgm:pt>
  </dgm:ptLst>
  <dgm:cxnLst>
    <dgm:cxn modelId="{7F434698-1775-7345-A057-7DC7468CE42F}" srcId="{171CEF54-3522-9544-9935-28336923A7B6}" destId="{C6B539C2-9217-3C4F-90FE-CF0CC28E1069}" srcOrd="0" destOrd="0" parTransId="{EB3D2625-FA4E-8841-B700-3DDF5D012FFE}" sibTransId="{879EFFB7-97E5-AD4E-8842-9E61443CD5B0}"/>
    <dgm:cxn modelId="{0D68CE9C-A2A1-40BA-85A8-5070A1E4F4B7}" type="presOf" srcId="{171CEF54-3522-9544-9935-28336923A7B6}" destId="{739A2CAA-9B17-444D-BD04-E286D4CA9FC6}" srcOrd="0" destOrd="0" presId="urn:microsoft.com/office/officeart/2009/3/layout/DescendingProcess"/>
    <dgm:cxn modelId="{269CCBAF-BAF7-4717-9015-E43320C99397}" type="presOf" srcId="{C6B539C2-9217-3C4F-90FE-CF0CC28E1069}" destId="{723EEC64-8093-CC48-A528-4622D26143A3}" srcOrd="0" destOrd="0" presId="urn:microsoft.com/office/officeart/2009/3/layout/DescendingProcess"/>
    <dgm:cxn modelId="{58745014-F35F-4CFB-BA3C-6D72CA532798}" type="presParOf" srcId="{739A2CAA-9B17-444D-BD04-E286D4CA9FC6}" destId="{C048C16B-705C-844E-8942-C9EF64B4BDF1}" srcOrd="0" destOrd="0" presId="urn:microsoft.com/office/officeart/2009/3/layout/DescendingProcess"/>
    <dgm:cxn modelId="{184A9C26-6BF4-4536-AD05-31EFA96ED229}" type="presParOf" srcId="{739A2CAA-9B17-444D-BD04-E286D4CA9FC6}" destId="{723EEC64-8093-CC48-A528-4622D26143A3}" srcOrd="1" destOrd="0" presId="urn:microsoft.com/office/officeart/2009/3/layout/Descending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A2447C-CD4D-7940-A626-108F3282CF4C}" type="doc">
      <dgm:prSet loTypeId="urn:microsoft.com/office/officeart/2005/8/layout/orgChart1" loCatId="" qsTypeId="urn:microsoft.com/office/officeart/2005/8/quickstyle/simple4" qsCatId="simple" csTypeId="urn:microsoft.com/office/officeart/2005/8/colors/colorful5" csCatId="colorful" phldr="1"/>
      <dgm:spPr/>
      <dgm:t>
        <a:bodyPr/>
        <a:lstStyle/>
        <a:p>
          <a:endParaRPr lang="tr-TR"/>
        </a:p>
      </dgm:t>
    </dgm:pt>
    <dgm:pt modelId="{A3D972B5-0F24-CF44-B2EE-4C68B85A91E6}">
      <dgm:prSet phldrT="[Metin]" custT="1"/>
      <dgm:spPr>
        <a:solidFill>
          <a:schemeClr val="accent5">
            <a:lumMod val="60000"/>
            <a:lumOff val="40000"/>
          </a:schemeClr>
        </a:solidFill>
        <a:ln>
          <a:solidFill>
            <a:schemeClr val="accent1"/>
          </a:solidFill>
        </a:ln>
      </dgm:spPr>
      <dgm:t>
        <a:bodyPr/>
        <a:lstStyle/>
        <a:p>
          <a:r>
            <a:rPr lang="tr-TR" sz="2800" dirty="0" err="1"/>
            <a:t>Ariston</a:t>
          </a:r>
          <a:endParaRPr lang="tr-TR" sz="2800" dirty="0"/>
        </a:p>
      </dgm:t>
    </dgm:pt>
    <dgm:pt modelId="{88E57741-AEDB-7744-82B7-941902BB833B}" type="parTrans" cxnId="{EBFA7F6C-C7CE-084B-B5DD-4B3DC201F41E}">
      <dgm:prSet/>
      <dgm:spPr/>
      <dgm:t>
        <a:bodyPr/>
        <a:lstStyle/>
        <a:p>
          <a:endParaRPr lang="tr-TR"/>
        </a:p>
      </dgm:t>
    </dgm:pt>
    <dgm:pt modelId="{12985AAA-A3C6-BF41-9F8F-F63679F6C6D8}" type="sibTrans" cxnId="{EBFA7F6C-C7CE-084B-B5DD-4B3DC201F41E}">
      <dgm:prSet/>
      <dgm:spPr/>
      <dgm:t>
        <a:bodyPr/>
        <a:lstStyle/>
        <a:p>
          <a:endParaRPr lang="tr-TR"/>
        </a:p>
      </dgm:t>
    </dgm:pt>
    <dgm:pt modelId="{76029374-4950-1140-AAF5-FF8A868BFA4D}">
      <dgm:prSet phldrT="[Metin]"/>
      <dgm:spPr/>
      <dgm:t>
        <a:bodyPr/>
        <a:lstStyle/>
        <a:p>
          <a:r>
            <a:rPr lang="tr-TR" dirty="0"/>
            <a:t>Flor </a:t>
          </a:r>
        </a:p>
      </dgm:t>
    </dgm:pt>
    <dgm:pt modelId="{2BF00328-45BE-774B-A756-3C8B5FE3D4A4}" type="parTrans" cxnId="{24F96070-8238-1348-B675-9598CC3CC405}">
      <dgm:prSet/>
      <dgm:spPr/>
      <dgm:t>
        <a:bodyPr/>
        <a:lstStyle/>
        <a:p>
          <a:endParaRPr lang="tr-TR"/>
        </a:p>
      </dgm:t>
    </dgm:pt>
    <dgm:pt modelId="{F04EF4C9-8691-8D47-BF47-4E0B15400E8F}" type="sibTrans" cxnId="{24F96070-8238-1348-B675-9598CC3CC405}">
      <dgm:prSet/>
      <dgm:spPr/>
      <dgm:t>
        <a:bodyPr/>
        <a:lstStyle/>
        <a:p>
          <a:endParaRPr lang="tr-TR"/>
        </a:p>
      </dgm:t>
    </dgm:pt>
    <dgm:pt modelId="{D38BB8E0-0367-064E-BBBD-7DC512FFF832}">
      <dgm:prSet phldrT="[Metin]"/>
      <dgm:spPr/>
      <dgm:t>
        <a:bodyPr/>
        <a:lstStyle/>
        <a:p>
          <a:r>
            <a:rPr lang="tr-TR" dirty="0"/>
            <a:t>Hidroksil</a:t>
          </a:r>
        </a:p>
      </dgm:t>
    </dgm:pt>
    <dgm:pt modelId="{3A011EC5-73BF-784F-8954-DDAF36CA5B12}" type="parTrans" cxnId="{6CBCB6CB-E8D6-1649-82EC-752718B3724D}">
      <dgm:prSet/>
      <dgm:spPr/>
      <dgm:t>
        <a:bodyPr/>
        <a:lstStyle/>
        <a:p>
          <a:endParaRPr lang="tr-TR"/>
        </a:p>
      </dgm:t>
    </dgm:pt>
    <dgm:pt modelId="{8D1251D7-DAF6-5841-A6CC-1621E4C43AAD}" type="sibTrans" cxnId="{6CBCB6CB-E8D6-1649-82EC-752718B3724D}">
      <dgm:prSet/>
      <dgm:spPr/>
      <dgm:t>
        <a:bodyPr/>
        <a:lstStyle/>
        <a:p>
          <a:endParaRPr lang="tr-TR"/>
        </a:p>
      </dgm:t>
    </dgm:pt>
    <dgm:pt modelId="{4FEBBA8A-1D30-C74A-8036-150FA3AE648F}">
      <dgm:prSet phldrT="[Metin]"/>
      <dgm:spPr/>
      <dgm:t>
        <a:bodyPr/>
        <a:lstStyle/>
        <a:p>
          <a:r>
            <a:rPr lang="tr-TR" dirty="0"/>
            <a:t>Kalsiyum</a:t>
          </a:r>
        </a:p>
      </dgm:t>
    </dgm:pt>
    <dgm:pt modelId="{4D610C2C-73B1-4E4B-9CE1-60C5053A08BC}" type="parTrans" cxnId="{7C3F5661-22D8-4A4F-B4F9-8DA8C3BB7EDC}">
      <dgm:prSet/>
      <dgm:spPr/>
      <dgm:t>
        <a:bodyPr/>
        <a:lstStyle/>
        <a:p>
          <a:endParaRPr lang="tr-TR"/>
        </a:p>
      </dgm:t>
    </dgm:pt>
    <dgm:pt modelId="{5DB55CD8-CA38-FA48-9927-9B7FC773C1F3}" type="sibTrans" cxnId="{7C3F5661-22D8-4A4F-B4F9-8DA8C3BB7EDC}">
      <dgm:prSet/>
      <dgm:spPr/>
      <dgm:t>
        <a:bodyPr/>
        <a:lstStyle/>
        <a:p>
          <a:endParaRPr lang="tr-TR"/>
        </a:p>
      </dgm:t>
    </dgm:pt>
    <dgm:pt modelId="{EA180B1E-32E4-B74D-8AD5-29BC604CF4E4}" type="pres">
      <dgm:prSet presAssocID="{24A2447C-CD4D-7940-A626-108F3282CF4C}" presName="hierChild1" presStyleCnt="0">
        <dgm:presLayoutVars>
          <dgm:orgChart val="1"/>
          <dgm:chPref val="1"/>
          <dgm:dir/>
          <dgm:animOne val="branch"/>
          <dgm:animLvl val="lvl"/>
          <dgm:resizeHandles/>
        </dgm:presLayoutVars>
      </dgm:prSet>
      <dgm:spPr/>
    </dgm:pt>
    <dgm:pt modelId="{2AF9F5F0-4246-D244-AB41-29C22DECC5B8}" type="pres">
      <dgm:prSet presAssocID="{A3D972B5-0F24-CF44-B2EE-4C68B85A91E6}" presName="hierRoot1" presStyleCnt="0">
        <dgm:presLayoutVars>
          <dgm:hierBranch val="init"/>
        </dgm:presLayoutVars>
      </dgm:prSet>
      <dgm:spPr/>
    </dgm:pt>
    <dgm:pt modelId="{24CF4277-F0CD-E049-8644-B68FF5436FBB}" type="pres">
      <dgm:prSet presAssocID="{A3D972B5-0F24-CF44-B2EE-4C68B85A91E6}" presName="rootComposite1" presStyleCnt="0"/>
      <dgm:spPr/>
    </dgm:pt>
    <dgm:pt modelId="{9E8D5920-101F-274C-A4A3-8663AFADF7B7}" type="pres">
      <dgm:prSet presAssocID="{A3D972B5-0F24-CF44-B2EE-4C68B85A91E6}" presName="rootText1" presStyleLbl="node0" presStyleIdx="0" presStyleCnt="1" custLinFactNeighborX="3" custLinFactNeighborY="1869">
        <dgm:presLayoutVars>
          <dgm:chPref val="3"/>
        </dgm:presLayoutVars>
      </dgm:prSet>
      <dgm:spPr/>
    </dgm:pt>
    <dgm:pt modelId="{9B8E3C44-9319-6542-941E-B9E11F0B3ED1}" type="pres">
      <dgm:prSet presAssocID="{A3D972B5-0F24-CF44-B2EE-4C68B85A91E6}" presName="rootConnector1" presStyleLbl="node1" presStyleIdx="0" presStyleCnt="0"/>
      <dgm:spPr/>
    </dgm:pt>
    <dgm:pt modelId="{D9AA7E8C-49F0-3844-AF2E-831E904AC503}" type="pres">
      <dgm:prSet presAssocID="{A3D972B5-0F24-CF44-B2EE-4C68B85A91E6}" presName="hierChild2" presStyleCnt="0"/>
      <dgm:spPr/>
    </dgm:pt>
    <dgm:pt modelId="{3050B25D-2809-5D40-B4B2-90DFB8220224}" type="pres">
      <dgm:prSet presAssocID="{2BF00328-45BE-774B-A756-3C8B5FE3D4A4}" presName="Name37" presStyleLbl="parChTrans1D2" presStyleIdx="0" presStyleCnt="3"/>
      <dgm:spPr/>
    </dgm:pt>
    <dgm:pt modelId="{BF3AC56D-CE2F-8B45-8FC6-5093BBDBC13E}" type="pres">
      <dgm:prSet presAssocID="{76029374-4950-1140-AAF5-FF8A868BFA4D}" presName="hierRoot2" presStyleCnt="0">
        <dgm:presLayoutVars>
          <dgm:hierBranch val="init"/>
        </dgm:presLayoutVars>
      </dgm:prSet>
      <dgm:spPr/>
    </dgm:pt>
    <dgm:pt modelId="{DD4811AD-5E13-8648-B483-37B4D7BA8702}" type="pres">
      <dgm:prSet presAssocID="{76029374-4950-1140-AAF5-FF8A868BFA4D}" presName="rootComposite" presStyleCnt="0"/>
      <dgm:spPr/>
    </dgm:pt>
    <dgm:pt modelId="{4C28AAB8-CDE6-4D40-86A9-33F23C58F672}" type="pres">
      <dgm:prSet presAssocID="{76029374-4950-1140-AAF5-FF8A868BFA4D}" presName="rootText" presStyleLbl="node2" presStyleIdx="0" presStyleCnt="3">
        <dgm:presLayoutVars>
          <dgm:chPref val="3"/>
        </dgm:presLayoutVars>
      </dgm:prSet>
      <dgm:spPr/>
    </dgm:pt>
    <dgm:pt modelId="{58668316-D36F-F14C-BBDE-2C3DE36BF5E2}" type="pres">
      <dgm:prSet presAssocID="{76029374-4950-1140-AAF5-FF8A868BFA4D}" presName="rootConnector" presStyleLbl="node2" presStyleIdx="0" presStyleCnt="3"/>
      <dgm:spPr/>
    </dgm:pt>
    <dgm:pt modelId="{AB187F87-D097-1C4E-B54B-D7045862F750}" type="pres">
      <dgm:prSet presAssocID="{76029374-4950-1140-AAF5-FF8A868BFA4D}" presName="hierChild4" presStyleCnt="0"/>
      <dgm:spPr/>
    </dgm:pt>
    <dgm:pt modelId="{CB64079F-A272-7348-AB05-DC92441B8E2B}" type="pres">
      <dgm:prSet presAssocID="{76029374-4950-1140-AAF5-FF8A868BFA4D}" presName="hierChild5" presStyleCnt="0"/>
      <dgm:spPr/>
    </dgm:pt>
    <dgm:pt modelId="{DA672253-B503-CF49-A720-357B1D18E0A3}" type="pres">
      <dgm:prSet presAssocID="{3A011EC5-73BF-784F-8954-DDAF36CA5B12}" presName="Name37" presStyleLbl="parChTrans1D2" presStyleIdx="1" presStyleCnt="3"/>
      <dgm:spPr/>
    </dgm:pt>
    <dgm:pt modelId="{E84498EB-72BC-674F-A553-AFA594BC61EA}" type="pres">
      <dgm:prSet presAssocID="{D38BB8E0-0367-064E-BBBD-7DC512FFF832}" presName="hierRoot2" presStyleCnt="0">
        <dgm:presLayoutVars>
          <dgm:hierBranch val="init"/>
        </dgm:presLayoutVars>
      </dgm:prSet>
      <dgm:spPr/>
    </dgm:pt>
    <dgm:pt modelId="{8230D81D-1F50-1C48-A730-22FE25CEB1B9}" type="pres">
      <dgm:prSet presAssocID="{D38BB8E0-0367-064E-BBBD-7DC512FFF832}" presName="rootComposite" presStyleCnt="0"/>
      <dgm:spPr/>
    </dgm:pt>
    <dgm:pt modelId="{25859414-3439-A947-A356-ACC3095FBA5C}" type="pres">
      <dgm:prSet presAssocID="{D38BB8E0-0367-064E-BBBD-7DC512FFF832}" presName="rootText" presStyleLbl="node2" presStyleIdx="1" presStyleCnt="3">
        <dgm:presLayoutVars>
          <dgm:chPref val="3"/>
        </dgm:presLayoutVars>
      </dgm:prSet>
      <dgm:spPr/>
    </dgm:pt>
    <dgm:pt modelId="{735D9BE9-DCBF-0B48-80DF-9D3580ECD83B}" type="pres">
      <dgm:prSet presAssocID="{D38BB8E0-0367-064E-BBBD-7DC512FFF832}" presName="rootConnector" presStyleLbl="node2" presStyleIdx="1" presStyleCnt="3"/>
      <dgm:spPr/>
    </dgm:pt>
    <dgm:pt modelId="{8AA1D10D-96F9-A348-8430-3609D5A41EAF}" type="pres">
      <dgm:prSet presAssocID="{D38BB8E0-0367-064E-BBBD-7DC512FFF832}" presName="hierChild4" presStyleCnt="0"/>
      <dgm:spPr/>
    </dgm:pt>
    <dgm:pt modelId="{7A411D0B-380F-7D42-B54E-B6605FA966C3}" type="pres">
      <dgm:prSet presAssocID="{D38BB8E0-0367-064E-BBBD-7DC512FFF832}" presName="hierChild5" presStyleCnt="0"/>
      <dgm:spPr/>
    </dgm:pt>
    <dgm:pt modelId="{2AB98243-D0A1-834D-99D4-7FE5349942AE}" type="pres">
      <dgm:prSet presAssocID="{4D610C2C-73B1-4E4B-9CE1-60C5053A08BC}" presName="Name37" presStyleLbl="parChTrans1D2" presStyleIdx="2" presStyleCnt="3"/>
      <dgm:spPr/>
    </dgm:pt>
    <dgm:pt modelId="{81C2AC8F-85F9-4648-9FC7-C2AE92243230}" type="pres">
      <dgm:prSet presAssocID="{4FEBBA8A-1D30-C74A-8036-150FA3AE648F}" presName="hierRoot2" presStyleCnt="0">
        <dgm:presLayoutVars>
          <dgm:hierBranch val="init"/>
        </dgm:presLayoutVars>
      </dgm:prSet>
      <dgm:spPr/>
    </dgm:pt>
    <dgm:pt modelId="{2AF5883A-B17E-8842-ABFF-89ABDE3B0789}" type="pres">
      <dgm:prSet presAssocID="{4FEBBA8A-1D30-C74A-8036-150FA3AE648F}" presName="rootComposite" presStyleCnt="0"/>
      <dgm:spPr/>
    </dgm:pt>
    <dgm:pt modelId="{BD00B9B3-D0CA-EC43-B9E7-A703EC3DFD0F}" type="pres">
      <dgm:prSet presAssocID="{4FEBBA8A-1D30-C74A-8036-150FA3AE648F}" presName="rootText" presStyleLbl="node2" presStyleIdx="2" presStyleCnt="3">
        <dgm:presLayoutVars>
          <dgm:chPref val="3"/>
        </dgm:presLayoutVars>
      </dgm:prSet>
      <dgm:spPr/>
    </dgm:pt>
    <dgm:pt modelId="{C3ED012F-E802-184F-8CBA-2F2E0F563C76}" type="pres">
      <dgm:prSet presAssocID="{4FEBBA8A-1D30-C74A-8036-150FA3AE648F}" presName="rootConnector" presStyleLbl="node2" presStyleIdx="2" presStyleCnt="3"/>
      <dgm:spPr/>
    </dgm:pt>
    <dgm:pt modelId="{F4C63725-3A6B-D842-A28C-18BC595D01E8}" type="pres">
      <dgm:prSet presAssocID="{4FEBBA8A-1D30-C74A-8036-150FA3AE648F}" presName="hierChild4" presStyleCnt="0"/>
      <dgm:spPr/>
    </dgm:pt>
    <dgm:pt modelId="{A0794063-258A-734D-A1B1-5FACFAED994E}" type="pres">
      <dgm:prSet presAssocID="{4FEBBA8A-1D30-C74A-8036-150FA3AE648F}" presName="hierChild5" presStyleCnt="0"/>
      <dgm:spPr/>
    </dgm:pt>
    <dgm:pt modelId="{B6C6E455-4AA6-0642-B538-7BFC12C8693E}" type="pres">
      <dgm:prSet presAssocID="{A3D972B5-0F24-CF44-B2EE-4C68B85A91E6}" presName="hierChild3" presStyleCnt="0"/>
      <dgm:spPr/>
    </dgm:pt>
  </dgm:ptLst>
  <dgm:cxnLst>
    <dgm:cxn modelId="{01B64806-AF03-4DE7-AB64-47B37D0BAEC2}" type="presOf" srcId="{4D610C2C-73B1-4E4B-9CE1-60C5053A08BC}" destId="{2AB98243-D0A1-834D-99D4-7FE5349942AE}" srcOrd="0" destOrd="0" presId="urn:microsoft.com/office/officeart/2005/8/layout/orgChart1"/>
    <dgm:cxn modelId="{31BA3912-1ABC-4EF1-A737-B2833C6506CB}" type="presOf" srcId="{76029374-4950-1140-AAF5-FF8A868BFA4D}" destId="{4C28AAB8-CDE6-4D40-86A9-33F23C58F672}" srcOrd="0" destOrd="0" presId="urn:microsoft.com/office/officeart/2005/8/layout/orgChart1"/>
    <dgm:cxn modelId="{086F501B-884F-44F2-885B-657C21D4E611}" type="presOf" srcId="{4FEBBA8A-1D30-C74A-8036-150FA3AE648F}" destId="{BD00B9B3-D0CA-EC43-B9E7-A703EC3DFD0F}" srcOrd="0" destOrd="0" presId="urn:microsoft.com/office/officeart/2005/8/layout/orgChart1"/>
    <dgm:cxn modelId="{A6E5A82C-0D64-4F3F-95DB-B040B15B53B5}" type="presOf" srcId="{2BF00328-45BE-774B-A756-3C8B5FE3D4A4}" destId="{3050B25D-2809-5D40-B4B2-90DFB8220224}" srcOrd="0" destOrd="0" presId="urn:microsoft.com/office/officeart/2005/8/layout/orgChart1"/>
    <dgm:cxn modelId="{41446037-1439-432B-B3EA-1CDA9AD1F848}" type="presOf" srcId="{A3D972B5-0F24-CF44-B2EE-4C68B85A91E6}" destId="{9E8D5920-101F-274C-A4A3-8663AFADF7B7}" srcOrd="0" destOrd="0" presId="urn:microsoft.com/office/officeart/2005/8/layout/orgChart1"/>
    <dgm:cxn modelId="{C1004E4F-4B45-4730-B2C1-2B1BA5D1587A}" type="presOf" srcId="{76029374-4950-1140-AAF5-FF8A868BFA4D}" destId="{58668316-D36F-F14C-BBDE-2C3DE36BF5E2}" srcOrd="1" destOrd="0" presId="urn:microsoft.com/office/officeart/2005/8/layout/orgChart1"/>
    <dgm:cxn modelId="{7C3F5661-22D8-4A4F-B4F9-8DA8C3BB7EDC}" srcId="{A3D972B5-0F24-CF44-B2EE-4C68B85A91E6}" destId="{4FEBBA8A-1D30-C74A-8036-150FA3AE648F}" srcOrd="2" destOrd="0" parTransId="{4D610C2C-73B1-4E4B-9CE1-60C5053A08BC}" sibTransId="{5DB55CD8-CA38-FA48-9927-9B7FC773C1F3}"/>
    <dgm:cxn modelId="{37F35067-4989-4A81-9213-1AF0CAAEDB0F}" type="presOf" srcId="{D38BB8E0-0367-064E-BBBD-7DC512FFF832}" destId="{25859414-3439-A947-A356-ACC3095FBA5C}" srcOrd="0" destOrd="0" presId="urn:microsoft.com/office/officeart/2005/8/layout/orgChart1"/>
    <dgm:cxn modelId="{EBFA7F6C-C7CE-084B-B5DD-4B3DC201F41E}" srcId="{24A2447C-CD4D-7940-A626-108F3282CF4C}" destId="{A3D972B5-0F24-CF44-B2EE-4C68B85A91E6}" srcOrd="0" destOrd="0" parTransId="{88E57741-AEDB-7744-82B7-941902BB833B}" sibTransId="{12985AAA-A3C6-BF41-9F8F-F63679F6C6D8}"/>
    <dgm:cxn modelId="{24F96070-8238-1348-B675-9598CC3CC405}" srcId="{A3D972B5-0F24-CF44-B2EE-4C68B85A91E6}" destId="{76029374-4950-1140-AAF5-FF8A868BFA4D}" srcOrd="0" destOrd="0" parTransId="{2BF00328-45BE-774B-A756-3C8B5FE3D4A4}" sibTransId="{F04EF4C9-8691-8D47-BF47-4E0B15400E8F}"/>
    <dgm:cxn modelId="{EA429C75-E55D-4C18-BE94-D546AAAB1437}" type="presOf" srcId="{4FEBBA8A-1D30-C74A-8036-150FA3AE648F}" destId="{C3ED012F-E802-184F-8CBA-2F2E0F563C76}" srcOrd="1" destOrd="0" presId="urn:microsoft.com/office/officeart/2005/8/layout/orgChart1"/>
    <dgm:cxn modelId="{1EBBB2A7-2CB5-4E44-812C-1537919F13F6}" type="presOf" srcId="{24A2447C-CD4D-7940-A626-108F3282CF4C}" destId="{EA180B1E-32E4-B74D-8AD5-29BC604CF4E4}" srcOrd="0" destOrd="0" presId="urn:microsoft.com/office/officeart/2005/8/layout/orgChart1"/>
    <dgm:cxn modelId="{0329DDBB-E2AC-4BA2-BD44-65D5F4D17D4B}" type="presOf" srcId="{A3D972B5-0F24-CF44-B2EE-4C68B85A91E6}" destId="{9B8E3C44-9319-6542-941E-B9E11F0B3ED1}" srcOrd="1" destOrd="0" presId="urn:microsoft.com/office/officeart/2005/8/layout/orgChart1"/>
    <dgm:cxn modelId="{6F5ED2C9-4974-4F70-90D6-DE8524826083}" type="presOf" srcId="{3A011EC5-73BF-784F-8954-DDAF36CA5B12}" destId="{DA672253-B503-CF49-A720-357B1D18E0A3}" srcOrd="0" destOrd="0" presId="urn:microsoft.com/office/officeart/2005/8/layout/orgChart1"/>
    <dgm:cxn modelId="{6CBCB6CB-E8D6-1649-82EC-752718B3724D}" srcId="{A3D972B5-0F24-CF44-B2EE-4C68B85A91E6}" destId="{D38BB8E0-0367-064E-BBBD-7DC512FFF832}" srcOrd="1" destOrd="0" parTransId="{3A011EC5-73BF-784F-8954-DDAF36CA5B12}" sibTransId="{8D1251D7-DAF6-5841-A6CC-1621E4C43AAD}"/>
    <dgm:cxn modelId="{A9BE7AEA-E7E0-4C96-9878-4122F3AB0457}" type="presOf" srcId="{D38BB8E0-0367-064E-BBBD-7DC512FFF832}" destId="{735D9BE9-DCBF-0B48-80DF-9D3580ECD83B}" srcOrd="1" destOrd="0" presId="urn:microsoft.com/office/officeart/2005/8/layout/orgChart1"/>
    <dgm:cxn modelId="{FA26DFAA-143B-4983-ABFE-D96524342408}" type="presParOf" srcId="{EA180B1E-32E4-B74D-8AD5-29BC604CF4E4}" destId="{2AF9F5F0-4246-D244-AB41-29C22DECC5B8}" srcOrd="0" destOrd="0" presId="urn:microsoft.com/office/officeart/2005/8/layout/orgChart1"/>
    <dgm:cxn modelId="{5742AB1A-17E3-4E04-A8A0-22A1A3C96C94}" type="presParOf" srcId="{2AF9F5F0-4246-D244-AB41-29C22DECC5B8}" destId="{24CF4277-F0CD-E049-8644-B68FF5436FBB}" srcOrd="0" destOrd="0" presId="urn:microsoft.com/office/officeart/2005/8/layout/orgChart1"/>
    <dgm:cxn modelId="{213F166B-2DE8-4DC2-8858-0501EFCFE490}" type="presParOf" srcId="{24CF4277-F0CD-E049-8644-B68FF5436FBB}" destId="{9E8D5920-101F-274C-A4A3-8663AFADF7B7}" srcOrd="0" destOrd="0" presId="urn:microsoft.com/office/officeart/2005/8/layout/orgChart1"/>
    <dgm:cxn modelId="{539F0C2A-6A09-4524-A1E0-F229585F934B}" type="presParOf" srcId="{24CF4277-F0CD-E049-8644-B68FF5436FBB}" destId="{9B8E3C44-9319-6542-941E-B9E11F0B3ED1}" srcOrd="1" destOrd="0" presId="urn:microsoft.com/office/officeart/2005/8/layout/orgChart1"/>
    <dgm:cxn modelId="{E69CBE25-2987-4384-AF16-277647BAC337}" type="presParOf" srcId="{2AF9F5F0-4246-D244-AB41-29C22DECC5B8}" destId="{D9AA7E8C-49F0-3844-AF2E-831E904AC503}" srcOrd="1" destOrd="0" presId="urn:microsoft.com/office/officeart/2005/8/layout/orgChart1"/>
    <dgm:cxn modelId="{B64A01D1-543F-4C84-9556-F01B25B609E4}" type="presParOf" srcId="{D9AA7E8C-49F0-3844-AF2E-831E904AC503}" destId="{3050B25D-2809-5D40-B4B2-90DFB8220224}" srcOrd="0" destOrd="0" presId="urn:microsoft.com/office/officeart/2005/8/layout/orgChart1"/>
    <dgm:cxn modelId="{CD5317F2-9D2A-489E-B8E6-03869646D6B9}" type="presParOf" srcId="{D9AA7E8C-49F0-3844-AF2E-831E904AC503}" destId="{BF3AC56D-CE2F-8B45-8FC6-5093BBDBC13E}" srcOrd="1" destOrd="0" presId="urn:microsoft.com/office/officeart/2005/8/layout/orgChart1"/>
    <dgm:cxn modelId="{E1A82F5C-1AF6-448C-B07A-545C3B32092F}" type="presParOf" srcId="{BF3AC56D-CE2F-8B45-8FC6-5093BBDBC13E}" destId="{DD4811AD-5E13-8648-B483-37B4D7BA8702}" srcOrd="0" destOrd="0" presId="urn:microsoft.com/office/officeart/2005/8/layout/orgChart1"/>
    <dgm:cxn modelId="{E57C7694-3585-4CE9-9796-4B58EA7240DD}" type="presParOf" srcId="{DD4811AD-5E13-8648-B483-37B4D7BA8702}" destId="{4C28AAB8-CDE6-4D40-86A9-33F23C58F672}" srcOrd="0" destOrd="0" presId="urn:microsoft.com/office/officeart/2005/8/layout/orgChart1"/>
    <dgm:cxn modelId="{4D25AFD1-F1A5-4104-841B-706376FDBC4E}" type="presParOf" srcId="{DD4811AD-5E13-8648-B483-37B4D7BA8702}" destId="{58668316-D36F-F14C-BBDE-2C3DE36BF5E2}" srcOrd="1" destOrd="0" presId="urn:microsoft.com/office/officeart/2005/8/layout/orgChart1"/>
    <dgm:cxn modelId="{DE5798EE-C483-4512-A1B8-B3B91308C928}" type="presParOf" srcId="{BF3AC56D-CE2F-8B45-8FC6-5093BBDBC13E}" destId="{AB187F87-D097-1C4E-B54B-D7045862F750}" srcOrd="1" destOrd="0" presId="urn:microsoft.com/office/officeart/2005/8/layout/orgChart1"/>
    <dgm:cxn modelId="{F5140A5C-3D1A-44F9-AEA4-198E52352521}" type="presParOf" srcId="{BF3AC56D-CE2F-8B45-8FC6-5093BBDBC13E}" destId="{CB64079F-A272-7348-AB05-DC92441B8E2B}" srcOrd="2" destOrd="0" presId="urn:microsoft.com/office/officeart/2005/8/layout/orgChart1"/>
    <dgm:cxn modelId="{53000252-58FA-4BD1-BF49-A994651050BC}" type="presParOf" srcId="{D9AA7E8C-49F0-3844-AF2E-831E904AC503}" destId="{DA672253-B503-CF49-A720-357B1D18E0A3}" srcOrd="2" destOrd="0" presId="urn:microsoft.com/office/officeart/2005/8/layout/orgChart1"/>
    <dgm:cxn modelId="{32614EB6-0C54-4D3B-8992-90DC67C0D8DF}" type="presParOf" srcId="{D9AA7E8C-49F0-3844-AF2E-831E904AC503}" destId="{E84498EB-72BC-674F-A553-AFA594BC61EA}" srcOrd="3" destOrd="0" presId="urn:microsoft.com/office/officeart/2005/8/layout/orgChart1"/>
    <dgm:cxn modelId="{3203F0C5-9320-4BDE-BCEF-4114DBB86D88}" type="presParOf" srcId="{E84498EB-72BC-674F-A553-AFA594BC61EA}" destId="{8230D81D-1F50-1C48-A730-22FE25CEB1B9}" srcOrd="0" destOrd="0" presId="urn:microsoft.com/office/officeart/2005/8/layout/orgChart1"/>
    <dgm:cxn modelId="{F8A83057-D537-47A3-A8A1-A4E948B43495}" type="presParOf" srcId="{8230D81D-1F50-1C48-A730-22FE25CEB1B9}" destId="{25859414-3439-A947-A356-ACC3095FBA5C}" srcOrd="0" destOrd="0" presId="urn:microsoft.com/office/officeart/2005/8/layout/orgChart1"/>
    <dgm:cxn modelId="{6D3519A6-B208-41EB-B545-EB49A8043EB6}" type="presParOf" srcId="{8230D81D-1F50-1C48-A730-22FE25CEB1B9}" destId="{735D9BE9-DCBF-0B48-80DF-9D3580ECD83B}" srcOrd="1" destOrd="0" presId="urn:microsoft.com/office/officeart/2005/8/layout/orgChart1"/>
    <dgm:cxn modelId="{460F8F14-632F-4759-9368-315733AB6339}" type="presParOf" srcId="{E84498EB-72BC-674F-A553-AFA594BC61EA}" destId="{8AA1D10D-96F9-A348-8430-3609D5A41EAF}" srcOrd="1" destOrd="0" presId="urn:microsoft.com/office/officeart/2005/8/layout/orgChart1"/>
    <dgm:cxn modelId="{D0900BBE-0121-49FC-B692-C915E58E4069}" type="presParOf" srcId="{E84498EB-72BC-674F-A553-AFA594BC61EA}" destId="{7A411D0B-380F-7D42-B54E-B6605FA966C3}" srcOrd="2" destOrd="0" presId="urn:microsoft.com/office/officeart/2005/8/layout/orgChart1"/>
    <dgm:cxn modelId="{185F0B71-F156-45A4-999F-C1E87163312F}" type="presParOf" srcId="{D9AA7E8C-49F0-3844-AF2E-831E904AC503}" destId="{2AB98243-D0A1-834D-99D4-7FE5349942AE}" srcOrd="4" destOrd="0" presId="urn:microsoft.com/office/officeart/2005/8/layout/orgChart1"/>
    <dgm:cxn modelId="{170A8751-5604-46F5-A594-E4996F659599}" type="presParOf" srcId="{D9AA7E8C-49F0-3844-AF2E-831E904AC503}" destId="{81C2AC8F-85F9-4648-9FC7-C2AE92243230}" srcOrd="5" destOrd="0" presId="urn:microsoft.com/office/officeart/2005/8/layout/orgChart1"/>
    <dgm:cxn modelId="{76FEC391-96E9-42CB-BE8B-01117E567E9A}" type="presParOf" srcId="{81C2AC8F-85F9-4648-9FC7-C2AE92243230}" destId="{2AF5883A-B17E-8842-ABFF-89ABDE3B0789}" srcOrd="0" destOrd="0" presId="urn:microsoft.com/office/officeart/2005/8/layout/orgChart1"/>
    <dgm:cxn modelId="{63E69CFF-17A9-440C-92F9-6864C9E055CA}" type="presParOf" srcId="{2AF5883A-B17E-8842-ABFF-89ABDE3B0789}" destId="{BD00B9B3-D0CA-EC43-B9E7-A703EC3DFD0F}" srcOrd="0" destOrd="0" presId="urn:microsoft.com/office/officeart/2005/8/layout/orgChart1"/>
    <dgm:cxn modelId="{8430478B-78EA-4C43-AB48-8BBD3A33DFA7}" type="presParOf" srcId="{2AF5883A-B17E-8842-ABFF-89ABDE3B0789}" destId="{C3ED012F-E802-184F-8CBA-2F2E0F563C76}" srcOrd="1" destOrd="0" presId="urn:microsoft.com/office/officeart/2005/8/layout/orgChart1"/>
    <dgm:cxn modelId="{865E1E45-DFB4-4771-B8FA-817968997C8F}" type="presParOf" srcId="{81C2AC8F-85F9-4648-9FC7-C2AE92243230}" destId="{F4C63725-3A6B-D842-A28C-18BC595D01E8}" srcOrd="1" destOrd="0" presId="urn:microsoft.com/office/officeart/2005/8/layout/orgChart1"/>
    <dgm:cxn modelId="{5FD5A32D-2E01-4183-9A07-999EBE0AADA7}" type="presParOf" srcId="{81C2AC8F-85F9-4648-9FC7-C2AE92243230}" destId="{A0794063-258A-734D-A1B1-5FACFAED994E}" srcOrd="2" destOrd="0" presId="urn:microsoft.com/office/officeart/2005/8/layout/orgChart1"/>
    <dgm:cxn modelId="{036D6158-E478-405B-987E-501B4BDEE299}" type="presParOf" srcId="{2AF9F5F0-4246-D244-AB41-29C22DECC5B8}" destId="{B6C6E455-4AA6-0642-B538-7BFC12C8693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6BBBC7-69DF-4C40-870C-9800F1BEFA49}" type="doc">
      <dgm:prSet loTypeId="urn:microsoft.com/office/officeart/2009/3/layout/DescendingProcess" loCatId="" qsTypeId="urn:microsoft.com/office/officeart/2005/8/quickstyle/simple4" qsCatId="simple" csTypeId="urn:microsoft.com/office/officeart/2005/8/colors/accent1_2" csCatId="accent1" phldr="0"/>
      <dgm:spPr/>
      <dgm:t>
        <a:bodyPr/>
        <a:lstStyle/>
        <a:p>
          <a:endParaRPr lang="tr-TR"/>
        </a:p>
      </dgm:t>
    </dgm:pt>
    <dgm:pt modelId="{532252A0-B58E-6F4D-ADD2-63B4968E5AA8}">
      <dgm:prSet phldrT="[Metin]" phldr="1"/>
      <dgm:spPr/>
      <dgm:t>
        <a:bodyPr/>
        <a:lstStyle/>
        <a:p>
          <a:endParaRPr lang="tr-TR" dirty="0"/>
        </a:p>
      </dgm:t>
    </dgm:pt>
    <dgm:pt modelId="{3983E2D5-F8FE-2544-BBB1-2B64C9BDEDDB}" type="parTrans" cxnId="{00C40FDB-77C0-5248-98F3-E2CB039CBA12}">
      <dgm:prSet/>
      <dgm:spPr/>
      <dgm:t>
        <a:bodyPr/>
        <a:lstStyle/>
        <a:p>
          <a:endParaRPr lang="tr-TR"/>
        </a:p>
      </dgm:t>
    </dgm:pt>
    <dgm:pt modelId="{4213766C-DC62-0446-8B81-045D6827B058}" type="sibTrans" cxnId="{00C40FDB-77C0-5248-98F3-E2CB039CBA12}">
      <dgm:prSet/>
      <dgm:spPr/>
      <dgm:t>
        <a:bodyPr/>
        <a:lstStyle/>
        <a:p>
          <a:endParaRPr lang="tr-TR"/>
        </a:p>
      </dgm:t>
    </dgm:pt>
    <dgm:pt modelId="{F71D484C-42BF-094B-8CB4-6B5CEC52747B}" type="pres">
      <dgm:prSet presAssocID="{486BBBC7-69DF-4C40-870C-9800F1BEFA49}" presName="Name0" presStyleCnt="0">
        <dgm:presLayoutVars>
          <dgm:chMax val="7"/>
          <dgm:chPref val="5"/>
        </dgm:presLayoutVars>
      </dgm:prSet>
      <dgm:spPr/>
    </dgm:pt>
    <dgm:pt modelId="{6F57696A-6B79-744D-BC97-D4C727BD3D59}" type="pres">
      <dgm:prSet presAssocID="{486BBBC7-69DF-4C40-870C-9800F1BEFA49}" presName="arrowNode" presStyleLbl="node1" presStyleIdx="0" presStyleCnt="1"/>
      <dgm:spPr/>
    </dgm:pt>
    <dgm:pt modelId="{99DD6BB7-9C49-214A-9661-AED84203D4A4}" type="pres">
      <dgm:prSet presAssocID="{532252A0-B58E-6F4D-ADD2-63B4968E5AA8}" presName="txNode1" presStyleLbl="revTx" presStyleIdx="0" presStyleCnt="1">
        <dgm:presLayoutVars>
          <dgm:bulletEnabled val="1"/>
        </dgm:presLayoutVars>
      </dgm:prSet>
      <dgm:spPr/>
    </dgm:pt>
  </dgm:ptLst>
  <dgm:cxnLst>
    <dgm:cxn modelId="{4BA36A04-35B2-4F6E-B2F5-3A9AC5F1322A}" type="presOf" srcId="{486BBBC7-69DF-4C40-870C-9800F1BEFA49}" destId="{F71D484C-42BF-094B-8CB4-6B5CEC52747B}" srcOrd="0" destOrd="0" presId="urn:microsoft.com/office/officeart/2009/3/layout/DescendingProcess"/>
    <dgm:cxn modelId="{9183FA10-05EF-465E-A14B-F7D43DCF7987}" type="presOf" srcId="{532252A0-B58E-6F4D-ADD2-63B4968E5AA8}" destId="{99DD6BB7-9C49-214A-9661-AED84203D4A4}" srcOrd="0" destOrd="0" presId="urn:microsoft.com/office/officeart/2009/3/layout/DescendingProcess"/>
    <dgm:cxn modelId="{00C40FDB-77C0-5248-98F3-E2CB039CBA12}" srcId="{486BBBC7-69DF-4C40-870C-9800F1BEFA49}" destId="{532252A0-B58E-6F4D-ADD2-63B4968E5AA8}" srcOrd="0" destOrd="0" parTransId="{3983E2D5-F8FE-2544-BBB1-2B64C9BDEDDB}" sibTransId="{4213766C-DC62-0446-8B81-045D6827B058}"/>
    <dgm:cxn modelId="{FC8F4591-ADE5-41AB-89F1-D52FDF425608}" type="presParOf" srcId="{F71D484C-42BF-094B-8CB4-6B5CEC52747B}" destId="{6F57696A-6B79-744D-BC97-D4C727BD3D59}" srcOrd="0" destOrd="0" presId="urn:microsoft.com/office/officeart/2009/3/layout/DescendingProcess"/>
    <dgm:cxn modelId="{BAF14C26-8149-4B97-9D05-FAA085E0E0A5}" type="presParOf" srcId="{F71D484C-42BF-094B-8CB4-6B5CEC52747B}" destId="{99DD6BB7-9C49-214A-9661-AED84203D4A4}" srcOrd="1" destOrd="0" presId="urn:microsoft.com/office/officeart/2009/3/layout/Descending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B4606B1-BFD3-BC41-B5EA-EF37AF89310C}" type="doc">
      <dgm:prSet loTypeId="urn:microsoft.com/office/officeart/2009/3/layout/DescendingProcess" loCatId="" qsTypeId="urn:microsoft.com/office/officeart/2005/8/quickstyle/simple4" qsCatId="simple" csTypeId="urn:microsoft.com/office/officeart/2005/8/colors/accent1_2" csCatId="accent1" phldr="0"/>
      <dgm:spPr/>
      <dgm:t>
        <a:bodyPr/>
        <a:lstStyle/>
        <a:p>
          <a:endParaRPr lang="tr-TR"/>
        </a:p>
      </dgm:t>
    </dgm:pt>
    <dgm:pt modelId="{08E63033-E3D3-0E42-8ADD-35CBDA489436}">
      <dgm:prSet phldrT="[Metin]" phldr="1"/>
      <dgm:spPr/>
      <dgm:t>
        <a:bodyPr/>
        <a:lstStyle/>
        <a:p>
          <a:endParaRPr lang="tr-TR" dirty="0"/>
        </a:p>
      </dgm:t>
    </dgm:pt>
    <dgm:pt modelId="{B7CD9A25-5F27-704A-8CD3-B58AC5C1BF05}" type="sibTrans" cxnId="{C6443A6E-D149-E149-8CEE-5C0CE66AC08E}">
      <dgm:prSet/>
      <dgm:spPr/>
      <dgm:t>
        <a:bodyPr/>
        <a:lstStyle/>
        <a:p>
          <a:endParaRPr lang="tr-TR"/>
        </a:p>
      </dgm:t>
    </dgm:pt>
    <dgm:pt modelId="{120F2138-D378-B845-9589-607C7635444B}" type="parTrans" cxnId="{C6443A6E-D149-E149-8CEE-5C0CE66AC08E}">
      <dgm:prSet/>
      <dgm:spPr/>
      <dgm:t>
        <a:bodyPr/>
        <a:lstStyle/>
        <a:p>
          <a:endParaRPr lang="tr-TR"/>
        </a:p>
      </dgm:t>
    </dgm:pt>
    <dgm:pt modelId="{6AD3699F-0BF7-1A43-950F-EFE79984250C}" type="pres">
      <dgm:prSet presAssocID="{6B4606B1-BFD3-BC41-B5EA-EF37AF89310C}" presName="Name0" presStyleCnt="0">
        <dgm:presLayoutVars>
          <dgm:chMax val="7"/>
          <dgm:chPref val="5"/>
        </dgm:presLayoutVars>
      </dgm:prSet>
      <dgm:spPr/>
    </dgm:pt>
    <dgm:pt modelId="{B3DCFB05-0043-0A45-A884-7A07E33A6FCF}" type="pres">
      <dgm:prSet presAssocID="{6B4606B1-BFD3-BC41-B5EA-EF37AF89310C}" presName="arrowNode" presStyleLbl="node1" presStyleIdx="0" presStyleCnt="1" custAng="7837692" custLinFactNeighborX="-8169" custLinFactNeighborY="10323"/>
      <dgm:spPr>
        <a:solidFill>
          <a:schemeClr val="accent5">
            <a:lumMod val="60000"/>
            <a:lumOff val="40000"/>
          </a:schemeClr>
        </a:solidFill>
      </dgm:spPr>
    </dgm:pt>
    <dgm:pt modelId="{4EC115C9-3DBC-2842-9554-19484010637C}" type="pres">
      <dgm:prSet presAssocID="{08E63033-E3D3-0E42-8ADD-35CBDA489436}" presName="txNode1" presStyleLbl="revTx" presStyleIdx="0" presStyleCnt="1">
        <dgm:presLayoutVars>
          <dgm:bulletEnabled val="1"/>
        </dgm:presLayoutVars>
      </dgm:prSet>
      <dgm:spPr/>
    </dgm:pt>
  </dgm:ptLst>
  <dgm:cxnLst>
    <dgm:cxn modelId="{63A27113-E157-4781-B5B4-301EC643CE5A}" type="presOf" srcId="{6B4606B1-BFD3-BC41-B5EA-EF37AF89310C}" destId="{6AD3699F-0BF7-1A43-950F-EFE79984250C}" srcOrd="0" destOrd="0" presId="urn:microsoft.com/office/officeart/2009/3/layout/DescendingProcess"/>
    <dgm:cxn modelId="{C6443A6E-D149-E149-8CEE-5C0CE66AC08E}" srcId="{6B4606B1-BFD3-BC41-B5EA-EF37AF89310C}" destId="{08E63033-E3D3-0E42-8ADD-35CBDA489436}" srcOrd="0" destOrd="0" parTransId="{120F2138-D378-B845-9589-607C7635444B}" sibTransId="{B7CD9A25-5F27-704A-8CD3-B58AC5C1BF05}"/>
    <dgm:cxn modelId="{23FC29FA-31D5-4378-AB11-C74F7A1DC628}" type="presOf" srcId="{08E63033-E3D3-0E42-8ADD-35CBDA489436}" destId="{4EC115C9-3DBC-2842-9554-19484010637C}" srcOrd="0" destOrd="0" presId="urn:microsoft.com/office/officeart/2009/3/layout/DescendingProcess"/>
    <dgm:cxn modelId="{090344A2-905C-4956-8154-EEFD241F1F24}" type="presParOf" srcId="{6AD3699F-0BF7-1A43-950F-EFE79984250C}" destId="{B3DCFB05-0043-0A45-A884-7A07E33A6FCF}" srcOrd="0" destOrd="0" presId="urn:microsoft.com/office/officeart/2009/3/layout/DescendingProcess"/>
    <dgm:cxn modelId="{A1412FED-9265-4101-88B9-89CE9B67F26A}" type="presParOf" srcId="{6AD3699F-0BF7-1A43-950F-EFE79984250C}" destId="{4EC115C9-3DBC-2842-9554-19484010637C}" srcOrd="1" destOrd="0" presId="urn:microsoft.com/office/officeart/2009/3/layout/DescendingProcess"/>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2261DC-148E-1E4C-BAC8-EB6E6EA8A0EB}"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tr-TR"/>
        </a:p>
      </dgm:t>
    </dgm:pt>
    <dgm:pt modelId="{90AF57F2-E208-9546-96C3-B665FF1C0256}">
      <dgm:prSet phldrT="[Metin]"/>
      <dgm:spPr/>
      <dgm:t>
        <a:bodyPr/>
        <a:lstStyle/>
        <a:p>
          <a:r>
            <a:rPr lang="tr-TR" dirty="0"/>
            <a:t>Reaksiyona girmemiş cam partikülleri</a:t>
          </a:r>
        </a:p>
      </dgm:t>
    </dgm:pt>
    <dgm:pt modelId="{DD5AC4F1-6AFF-034F-AE0B-4B7DFFF5A131}" type="parTrans" cxnId="{B3C6D86D-DBBB-1A4A-B522-63D5BC789B00}">
      <dgm:prSet/>
      <dgm:spPr/>
      <dgm:t>
        <a:bodyPr/>
        <a:lstStyle/>
        <a:p>
          <a:endParaRPr lang="tr-TR"/>
        </a:p>
      </dgm:t>
    </dgm:pt>
    <dgm:pt modelId="{1F8E62D4-9339-F949-B86B-8AA728D4751C}" type="sibTrans" cxnId="{B3C6D86D-DBBB-1A4A-B522-63D5BC789B00}">
      <dgm:prSet/>
      <dgm:spPr/>
      <dgm:t>
        <a:bodyPr/>
        <a:lstStyle/>
        <a:p>
          <a:endParaRPr lang="tr-TR"/>
        </a:p>
      </dgm:t>
    </dgm:pt>
    <dgm:pt modelId="{CCA4BF21-2D63-D34E-8DE4-2826A59BCB7B}">
      <dgm:prSet phldrT="[Metin]"/>
      <dgm:spPr/>
      <dgm:t>
        <a:bodyPr/>
        <a:lstStyle/>
        <a:p>
          <a:r>
            <a:rPr lang="tr-TR" dirty="0"/>
            <a:t>S-PRG</a:t>
          </a:r>
        </a:p>
      </dgm:t>
    </dgm:pt>
    <dgm:pt modelId="{83561ACF-DC79-BA44-AC3D-4F0D41ECF177}" type="parTrans" cxnId="{4728545A-B74C-8044-A43B-8B7AF84F9BBB}">
      <dgm:prSet/>
      <dgm:spPr/>
      <dgm:t>
        <a:bodyPr/>
        <a:lstStyle/>
        <a:p>
          <a:endParaRPr lang="tr-TR"/>
        </a:p>
      </dgm:t>
    </dgm:pt>
    <dgm:pt modelId="{B29C346B-82C0-BF4F-917D-0392E9720A49}" type="sibTrans" cxnId="{4728545A-B74C-8044-A43B-8B7AF84F9BBB}">
      <dgm:prSet/>
      <dgm:spPr/>
      <dgm:t>
        <a:bodyPr/>
        <a:lstStyle/>
        <a:p>
          <a:endParaRPr lang="tr-TR"/>
        </a:p>
      </dgm:t>
    </dgm:pt>
    <dgm:pt modelId="{9A1EBCFA-4AAF-4F4B-BF08-4AF1B2EBE92F}">
      <dgm:prSet phldrT="[Metin]"/>
      <dgm:spPr/>
      <dgm:t>
        <a:bodyPr/>
        <a:lstStyle/>
        <a:p>
          <a:r>
            <a:rPr lang="tr-TR" dirty="0"/>
            <a:t>F-PRG</a:t>
          </a:r>
        </a:p>
      </dgm:t>
    </dgm:pt>
    <dgm:pt modelId="{5812CF43-81FB-4A49-8DFC-E34185DDC2BE}" type="parTrans" cxnId="{19C43A98-213E-454F-948B-3E96804DDACB}">
      <dgm:prSet/>
      <dgm:spPr/>
      <dgm:t>
        <a:bodyPr/>
        <a:lstStyle/>
        <a:p>
          <a:endParaRPr lang="tr-TR"/>
        </a:p>
      </dgm:t>
    </dgm:pt>
    <dgm:pt modelId="{6600AFBB-591B-CB4C-9C25-AF7A188EAECB}" type="sibTrans" cxnId="{19C43A98-213E-454F-948B-3E96804DDACB}">
      <dgm:prSet/>
      <dgm:spPr/>
      <dgm:t>
        <a:bodyPr/>
        <a:lstStyle/>
        <a:p>
          <a:endParaRPr lang="tr-TR"/>
        </a:p>
      </dgm:t>
    </dgm:pt>
    <dgm:pt modelId="{6453F38C-0697-EA41-8FCA-775F74A35E18}" type="pres">
      <dgm:prSet presAssocID="{A02261DC-148E-1E4C-BAC8-EB6E6EA8A0EB}" presName="hierChild1" presStyleCnt="0">
        <dgm:presLayoutVars>
          <dgm:chPref val="1"/>
          <dgm:dir/>
          <dgm:animOne val="branch"/>
          <dgm:animLvl val="lvl"/>
          <dgm:resizeHandles/>
        </dgm:presLayoutVars>
      </dgm:prSet>
      <dgm:spPr/>
    </dgm:pt>
    <dgm:pt modelId="{890BAA69-9B58-CB49-9822-D47C4EB15F94}" type="pres">
      <dgm:prSet presAssocID="{90AF57F2-E208-9546-96C3-B665FF1C0256}" presName="hierRoot1" presStyleCnt="0"/>
      <dgm:spPr/>
    </dgm:pt>
    <dgm:pt modelId="{D3B7C482-C118-F047-8AEB-824F46A72901}" type="pres">
      <dgm:prSet presAssocID="{90AF57F2-E208-9546-96C3-B665FF1C0256}" presName="composite" presStyleCnt="0"/>
      <dgm:spPr/>
    </dgm:pt>
    <dgm:pt modelId="{800EC539-03C5-5645-BE24-58AE558DA04D}" type="pres">
      <dgm:prSet presAssocID="{90AF57F2-E208-9546-96C3-B665FF1C0256}" presName="background" presStyleLbl="node0" presStyleIdx="0" presStyleCnt="1"/>
      <dgm:spPr/>
    </dgm:pt>
    <dgm:pt modelId="{3600BF6B-17AE-B745-8452-B47FBC1D8DD3}" type="pres">
      <dgm:prSet presAssocID="{90AF57F2-E208-9546-96C3-B665FF1C0256}" presName="text" presStyleLbl="fgAcc0" presStyleIdx="0" presStyleCnt="1">
        <dgm:presLayoutVars>
          <dgm:chPref val="3"/>
        </dgm:presLayoutVars>
      </dgm:prSet>
      <dgm:spPr/>
    </dgm:pt>
    <dgm:pt modelId="{5C9DD0F7-F403-0745-9FBD-6205FC020B05}" type="pres">
      <dgm:prSet presAssocID="{90AF57F2-E208-9546-96C3-B665FF1C0256}" presName="hierChild2" presStyleCnt="0"/>
      <dgm:spPr/>
    </dgm:pt>
    <dgm:pt modelId="{D17E0390-6480-B447-94CF-75CF97D12CC7}" type="pres">
      <dgm:prSet presAssocID="{83561ACF-DC79-BA44-AC3D-4F0D41ECF177}" presName="Name10" presStyleLbl="parChTrans1D2" presStyleIdx="0" presStyleCnt="2"/>
      <dgm:spPr/>
    </dgm:pt>
    <dgm:pt modelId="{0FD99BF8-96BF-EE4A-A8A5-3EDEB93C5A8F}" type="pres">
      <dgm:prSet presAssocID="{CCA4BF21-2D63-D34E-8DE4-2826A59BCB7B}" presName="hierRoot2" presStyleCnt="0"/>
      <dgm:spPr/>
    </dgm:pt>
    <dgm:pt modelId="{90499C79-EFE7-3B40-81AF-F9CB78D330F2}" type="pres">
      <dgm:prSet presAssocID="{CCA4BF21-2D63-D34E-8DE4-2826A59BCB7B}" presName="composite2" presStyleCnt="0"/>
      <dgm:spPr/>
    </dgm:pt>
    <dgm:pt modelId="{F8B6F6A3-5BF8-F041-9134-2AFDC32AB85F}" type="pres">
      <dgm:prSet presAssocID="{CCA4BF21-2D63-D34E-8DE4-2826A59BCB7B}" presName="background2" presStyleLbl="node2" presStyleIdx="0" presStyleCnt="2"/>
      <dgm:spPr/>
    </dgm:pt>
    <dgm:pt modelId="{1F78E18D-63F5-0944-A9F3-752748D27BA0}" type="pres">
      <dgm:prSet presAssocID="{CCA4BF21-2D63-D34E-8DE4-2826A59BCB7B}" presName="text2" presStyleLbl="fgAcc2" presStyleIdx="0" presStyleCnt="2">
        <dgm:presLayoutVars>
          <dgm:chPref val="3"/>
        </dgm:presLayoutVars>
      </dgm:prSet>
      <dgm:spPr/>
    </dgm:pt>
    <dgm:pt modelId="{D7F0A0BC-DFFA-EF45-A16A-6A6331C77AC3}" type="pres">
      <dgm:prSet presAssocID="{CCA4BF21-2D63-D34E-8DE4-2826A59BCB7B}" presName="hierChild3" presStyleCnt="0"/>
      <dgm:spPr/>
    </dgm:pt>
    <dgm:pt modelId="{A35D60BF-281F-6D42-9056-912951619CA1}" type="pres">
      <dgm:prSet presAssocID="{5812CF43-81FB-4A49-8DFC-E34185DDC2BE}" presName="Name10" presStyleLbl="parChTrans1D2" presStyleIdx="1" presStyleCnt="2"/>
      <dgm:spPr/>
    </dgm:pt>
    <dgm:pt modelId="{89E2A45B-60B1-D149-BC00-9FF66701C9FB}" type="pres">
      <dgm:prSet presAssocID="{9A1EBCFA-4AAF-4F4B-BF08-4AF1B2EBE92F}" presName="hierRoot2" presStyleCnt="0"/>
      <dgm:spPr/>
    </dgm:pt>
    <dgm:pt modelId="{89DADC3B-ED7F-454D-A528-A145F3C6267C}" type="pres">
      <dgm:prSet presAssocID="{9A1EBCFA-4AAF-4F4B-BF08-4AF1B2EBE92F}" presName="composite2" presStyleCnt="0"/>
      <dgm:spPr/>
    </dgm:pt>
    <dgm:pt modelId="{53270A9E-04F4-8B4D-8632-E3008A75C3D3}" type="pres">
      <dgm:prSet presAssocID="{9A1EBCFA-4AAF-4F4B-BF08-4AF1B2EBE92F}" presName="background2" presStyleLbl="node2" presStyleIdx="1" presStyleCnt="2"/>
      <dgm:spPr/>
    </dgm:pt>
    <dgm:pt modelId="{04276348-F189-8049-898C-B66F56E64DFE}" type="pres">
      <dgm:prSet presAssocID="{9A1EBCFA-4AAF-4F4B-BF08-4AF1B2EBE92F}" presName="text2" presStyleLbl="fgAcc2" presStyleIdx="1" presStyleCnt="2">
        <dgm:presLayoutVars>
          <dgm:chPref val="3"/>
        </dgm:presLayoutVars>
      </dgm:prSet>
      <dgm:spPr/>
    </dgm:pt>
    <dgm:pt modelId="{8742215E-7EF0-D14B-BBBA-964D0D2FAC14}" type="pres">
      <dgm:prSet presAssocID="{9A1EBCFA-4AAF-4F4B-BF08-4AF1B2EBE92F}" presName="hierChild3" presStyleCnt="0"/>
      <dgm:spPr/>
    </dgm:pt>
  </dgm:ptLst>
  <dgm:cxnLst>
    <dgm:cxn modelId="{61D68429-60B3-4E29-AB2A-F5FF856B5152}" type="presOf" srcId="{90AF57F2-E208-9546-96C3-B665FF1C0256}" destId="{3600BF6B-17AE-B745-8452-B47FBC1D8DD3}" srcOrd="0" destOrd="0" presId="urn:microsoft.com/office/officeart/2005/8/layout/hierarchy1"/>
    <dgm:cxn modelId="{50C40552-6C5D-430E-9608-021AB318B9D4}" type="presOf" srcId="{83561ACF-DC79-BA44-AC3D-4F0D41ECF177}" destId="{D17E0390-6480-B447-94CF-75CF97D12CC7}" srcOrd="0" destOrd="0" presId="urn:microsoft.com/office/officeart/2005/8/layout/hierarchy1"/>
    <dgm:cxn modelId="{4728545A-B74C-8044-A43B-8B7AF84F9BBB}" srcId="{90AF57F2-E208-9546-96C3-B665FF1C0256}" destId="{CCA4BF21-2D63-D34E-8DE4-2826A59BCB7B}" srcOrd="0" destOrd="0" parTransId="{83561ACF-DC79-BA44-AC3D-4F0D41ECF177}" sibTransId="{B29C346B-82C0-BF4F-917D-0392E9720A49}"/>
    <dgm:cxn modelId="{B3C6D86D-DBBB-1A4A-B522-63D5BC789B00}" srcId="{A02261DC-148E-1E4C-BAC8-EB6E6EA8A0EB}" destId="{90AF57F2-E208-9546-96C3-B665FF1C0256}" srcOrd="0" destOrd="0" parTransId="{DD5AC4F1-6AFF-034F-AE0B-4B7DFFF5A131}" sibTransId="{1F8E62D4-9339-F949-B86B-8AA728D4751C}"/>
    <dgm:cxn modelId="{FC06D282-6F76-4F39-B36F-C73CAFCA8688}" type="presOf" srcId="{CCA4BF21-2D63-D34E-8DE4-2826A59BCB7B}" destId="{1F78E18D-63F5-0944-A9F3-752748D27BA0}" srcOrd="0" destOrd="0" presId="urn:microsoft.com/office/officeart/2005/8/layout/hierarchy1"/>
    <dgm:cxn modelId="{636ED297-F150-4D1D-A6E9-E8EE516876D3}" type="presOf" srcId="{5812CF43-81FB-4A49-8DFC-E34185DDC2BE}" destId="{A35D60BF-281F-6D42-9056-912951619CA1}" srcOrd="0" destOrd="0" presId="urn:microsoft.com/office/officeart/2005/8/layout/hierarchy1"/>
    <dgm:cxn modelId="{19C43A98-213E-454F-948B-3E96804DDACB}" srcId="{90AF57F2-E208-9546-96C3-B665FF1C0256}" destId="{9A1EBCFA-4AAF-4F4B-BF08-4AF1B2EBE92F}" srcOrd="1" destOrd="0" parTransId="{5812CF43-81FB-4A49-8DFC-E34185DDC2BE}" sibTransId="{6600AFBB-591B-CB4C-9C25-AF7A188EAECB}"/>
    <dgm:cxn modelId="{1EAC92B5-CC77-4C25-AC89-6CC19C29E694}" type="presOf" srcId="{9A1EBCFA-4AAF-4F4B-BF08-4AF1B2EBE92F}" destId="{04276348-F189-8049-898C-B66F56E64DFE}" srcOrd="0" destOrd="0" presId="urn:microsoft.com/office/officeart/2005/8/layout/hierarchy1"/>
    <dgm:cxn modelId="{A9893EC4-5794-45B2-A0D5-A1AD1518A566}" type="presOf" srcId="{A02261DC-148E-1E4C-BAC8-EB6E6EA8A0EB}" destId="{6453F38C-0697-EA41-8FCA-775F74A35E18}" srcOrd="0" destOrd="0" presId="urn:microsoft.com/office/officeart/2005/8/layout/hierarchy1"/>
    <dgm:cxn modelId="{E1A7F3E8-39D8-4C01-9796-88E87CE68C73}" type="presParOf" srcId="{6453F38C-0697-EA41-8FCA-775F74A35E18}" destId="{890BAA69-9B58-CB49-9822-D47C4EB15F94}" srcOrd="0" destOrd="0" presId="urn:microsoft.com/office/officeart/2005/8/layout/hierarchy1"/>
    <dgm:cxn modelId="{30F53C93-0776-4FD2-B321-4CAA19D11C18}" type="presParOf" srcId="{890BAA69-9B58-CB49-9822-D47C4EB15F94}" destId="{D3B7C482-C118-F047-8AEB-824F46A72901}" srcOrd="0" destOrd="0" presId="urn:microsoft.com/office/officeart/2005/8/layout/hierarchy1"/>
    <dgm:cxn modelId="{A4152351-D210-4B57-990F-47785CCAB7FA}" type="presParOf" srcId="{D3B7C482-C118-F047-8AEB-824F46A72901}" destId="{800EC539-03C5-5645-BE24-58AE558DA04D}" srcOrd="0" destOrd="0" presId="urn:microsoft.com/office/officeart/2005/8/layout/hierarchy1"/>
    <dgm:cxn modelId="{327AA133-5BC3-4397-A771-4DAAD7A2600F}" type="presParOf" srcId="{D3B7C482-C118-F047-8AEB-824F46A72901}" destId="{3600BF6B-17AE-B745-8452-B47FBC1D8DD3}" srcOrd="1" destOrd="0" presId="urn:microsoft.com/office/officeart/2005/8/layout/hierarchy1"/>
    <dgm:cxn modelId="{45FB0D4C-09EC-438D-B0E0-3E7A89116B5A}" type="presParOf" srcId="{890BAA69-9B58-CB49-9822-D47C4EB15F94}" destId="{5C9DD0F7-F403-0745-9FBD-6205FC020B05}" srcOrd="1" destOrd="0" presId="urn:microsoft.com/office/officeart/2005/8/layout/hierarchy1"/>
    <dgm:cxn modelId="{7DDF7003-1F44-4FE2-A4A7-97A58E9594A8}" type="presParOf" srcId="{5C9DD0F7-F403-0745-9FBD-6205FC020B05}" destId="{D17E0390-6480-B447-94CF-75CF97D12CC7}" srcOrd="0" destOrd="0" presId="urn:microsoft.com/office/officeart/2005/8/layout/hierarchy1"/>
    <dgm:cxn modelId="{1953529B-92C3-4F51-A5C7-7BF7B842A33A}" type="presParOf" srcId="{5C9DD0F7-F403-0745-9FBD-6205FC020B05}" destId="{0FD99BF8-96BF-EE4A-A8A5-3EDEB93C5A8F}" srcOrd="1" destOrd="0" presId="urn:microsoft.com/office/officeart/2005/8/layout/hierarchy1"/>
    <dgm:cxn modelId="{2595673E-99E2-4BEA-A604-B9A87939D00D}" type="presParOf" srcId="{0FD99BF8-96BF-EE4A-A8A5-3EDEB93C5A8F}" destId="{90499C79-EFE7-3B40-81AF-F9CB78D330F2}" srcOrd="0" destOrd="0" presId="urn:microsoft.com/office/officeart/2005/8/layout/hierarchy1"/>
    <dgm:cxn modelId="{1FF04BC4-91D2-4ACC-B543-AFC16ADCA076}" type="presParOf" srcId="{90499C79-EFE7-3B40-81AF-F9CB78D330F2}" destId="{F8B6F6A3-5BF8-F041-9134-2AFDC32AB85F}" srcOrd="0" destOrd="0" presId="urn:microsoft.com/office/officeart/2005/8/layout/hierarchy1"/>
    <dgm:cxn modelId="{3075ACF1-CAF6-46A1-9449-353258ED0A03}" type="presParOf" srcId="{90499C79-EFE7-3B40-81AF-F9CB78D330F2}" destId="{1F78E18D-63F5-0944-A9F3-752748D27BA0}" srcOrd="1" destOrd="0" presId="urn:microsoft.com/office/officeart/2005/8/layout/hierarchy1"/>
    <dgm:cxn modelId="{9A8FE16F-4CEA-419E-9F64-4DBFC9B3E36E}" type="presParOf" srcId="{0FD99BF8-96BF-EE4A-A8A5-3EDEB93C5A8F}" destId="{D7F0A0BC-DFFA-EF45-A16A-6A6331C77AC3}" srcOrd="1" destOrd="0" presId="urn:microsoft.com/office/officeart/2005/8/layout/hierarchy1"/>
    <dgm:cxn modelId="{5B80BBC6-8DD0-410B-8028-84615985E595}" type="presParOf" srcId="{5C9DD0F7-F403-0745-9FBD-6205FC020B05}" destId="{A35D60BF-281F-6D42-9056-912951619CA1}" srcOrd="2" destOrd="0" presId="urn:microsoft.com/office/officeart/2005/8/layout/hierarchy1"/>
    <dgm:cxn modelId="{BB4339FE-5294-438F-8DBD-6E7BA6E98393}" type="presParOf" srcId="{5C9DD0F7-F403-0745-9FBD-6205FC020B05}" destId="{89E2A45B-60B1-D149-BC00-9FF66701C9FB}" srcOrd="3" destOrd="0" presId="urn:microsoft.com/office/officeart/2005/8/layout/hierarchy1"/>
    <dgm:cxn modelId="{6C3A663E-8D19-4352-9551-C460E63DFD6A}" type="presParOf" srcId="{89E2A45B-60B1-D149-BC00-9FF66701C9FB}" destId="{89DADC3B-ED7F-454D-A528-A145F3C6267C}" srcOrd="0" destOrd="0" presId="urn:microsoft.com/office/officeart/2005/8/layout/hierarchy1"/>
    <dgm:cxn modelId="{D6A8F436-7B0A-4616-8A99-5365C64ACEC4}" type="presParOf" srcId="{89DADC3B-ED7F-454D-A528-A145F3C6267C}" destId="{53270A9E-04F4-8B4D-8632-E3008A75C3D3}" srcOrd="0" destOrd="0" presId="urn:microsoft.com/office/officeart/2005/8/layout/hierarchy1"/>
    <dgm:cxn modelId="{A9690E47-D2D8-4CAE-ABE3-35B0C1C95C00}" type="presParOf" srcId="{89DADC3B-ED7F-454D-A528-A145F3C6267C}" destId="{04276348-F189-8049-898C-B66F56E64DFE}" srcOrd="1" destOrd="0" presId="urn:microsoft.com/office/officeart/2005/8/layout/hierarchy1"/>
    <dgm:cxn modelId="{08297E08-44BD-475C-8025-6D63C12D63C5}" type="presParOf" srcId="{89E2A45B-60B1-D149-BC00-9FF66701C9FB}" destId="{8742215E-7EF0-D14B-BBBA-964D0D2FAC1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553E7F1-1C52-8845-BDF1-D3582D644E18}" type="doc">
      <dgm:prSet loTypeId="urn:microsoft.com/office/officeart/2005/8/layout/vList6" loCatId="" qsTypeId="urn:microsoft.com/office/officeart/2005/8/quickstyle/simple4" qsCatId="simple" csTypeId="urn:microsoft.com/office/officeart/2005/8/colors/colorful5" csCatId="colorful" phldr="1"/>
      <dgm:spPr/>
      <dgm:t>
        <a:bodyPr/>
        <a:lstStyle/>
        <a:p>
          <a:endParaRPr lang="tr-TR"/>
        </a:p>
      </dgm:t>
    </dgm:pt>
    <dgm:pt modelId="{4D292714-49EE-3E48-B8CF-F4EB16E1BF06}">
      <dgm:prSet phldrT="[Metin]"/>
      <dgm:spPr/>
      <dgm:t>
        <a:bodyPr/>
        <a:lstStyle/>
        <a:p>
          <a:r>
            <a:rPr lang="tr-TR" dirty="0"/>
            <a:t>S-PRG GİOMER</a:t>
          </a:r>
        </a:p>
      </dgm:t>
    </dgm:pt>
    <dgm:pt modelId="{039BC2CE-7676-B34B-9B57-23FD71BCF9A0}" type="parTrans" cxnId="{427D1009-E822-B540-A48B-AC287E3010D2}">
      <dgm:prSet/>
      <dgm:spPr/>
      <dgm:t>
        <a:bodyPr/>
        <a:lstStyle/>
        <a:p>
          <a:endParaRPr lang="tr-TR"/>
        </a:p>
      </dgm:t>
    </dgm:pt>
    <dgm:pt modelId="{0BDBD96B-C49B-F547-9314-5BC1F93DDCD0}" type="sibTrans" cxnId="{427D1009-E822-B540-A48B-AC287E3010D2}">
      <dgm:prSet/>
      <dgm:spPr/>
      <dgm:t>
        <a:bodyPr/>
        <a:lstStyle/>
        <a:p>
          <a:endParaRPr lang="tr-TR"/>
        </a:p>
      </dgm:t>
    </dgm:pt>
    <dgm:pt modelId="{5D2F6080-1EE4-2C41-9A94-CE5693F5F7B6}">
      <dgm:prSet phldrT="[Metin]"/>
      <dgm:spPr/>
      <dgm:t>
        <a:bodyPr/>
        <a:lstStyle/>
        <a:p>
          <a:r>
            <a:rPr lang="tr-TR" dirty="0" err="1"/>
            <a:t>Kompozit</a:t>
          </a:r>
          <a:r>
            <a:rPr lang="tr-TR" baseline="0" dirty="0"/>
            <a:t> restorasyon </a:t>
          </a:r>
          <a:endParaRPr lang="tr-TR" dirty="0"/>
        </a:p>
      </dgm:t>
    </dgm:pt>
    <dgm:pt modelId="{29D00878-2E51-B342-9D2D-A86EB116D6D6}" type="parTrans" cxnId="{0FA32B1F-82D2-7145-A8A5-1C015E45E301}">
      <dgm:prSet/>
      <dgm:spPr/>
      <dgm:t>
        <a:bodyPr/>
        <a:lstStyle/>
        <a:p>
          <a:endParaRPr lang="tr-TR"/>
        </a:p>
      </dgm:t>
    </dgm:pt>
    <dgm:pt modelId="{94448A3E-7BF3-4A4B-8F60-738C5E63B238}" type="sibTrans" cxnId="{0FA32B1F-82D2-7145-A8A5-1C015E45E301}">
      <dgm:prSet/>
      <dgm:spPr/>
      <dgm:t>
        <a:bodyPr/>
        <a:lstStyle/>
        <a:p>
          <a:endParaRPr lang="tr-TR"/>
        </a:p>
      </dgm:t>
    </dgm:pt>
    <dgm:pt modelId="{7F6415F9-A998-AE43-88F0-FAB259AD8A4C}">
      <dgm:prSet phldrT="[Metin]"/>
      <dgm:spPr/>
      <dgm:t>
        <a:bodyPr/>
        <a:lstStyle/>
        <a:p>
          <a:r>
            <a:rPr lang="tr-TR" dirty="0"/>
            <a:t>F-PRG</a:t>
          </a:r>
          <a:r>
            <a:rPr lang="tr-TR" baseline="0" dirty="0"/>
            <a:t> GİOMER</a:t>
          </a:r>
          <a:endParaRPr lang="tr-TR" dirty="0"/>
        </a:p>
      </dgm:t>
    </dgm:pt>
    <dgm:pt modelId="{AB1E8C44-4F27-A347-A3D5-8DA6A591A87B}" type="parTrans" cxnId="{FE16AA9E-096B-9444-A8BC-A5FB803D570F}">
      <dgm:prSet/>
      <dgm:spPr/>
      <dgm:t>
        <a:bodyPr/>
        <a:lstStyle/>
        <a:p>
          <a:endParaRPr lang="tr-TR"/>
        </a:p>
      </dgm:t>
    </dgm:pt>
    <dgm:pt modelId="{2A7B3DB3-7FF8-3C4B-BF5D-3BC7432545A4}" type="sibTrans" cxnId="{FE16AA9E-096B-9444-A8BC-A5FB803D570F}">
      <dgm:prSet/>
      <dgm:spPr/>
      <dgm:t>
        <a:bodyPr/>
        <a:lstStyle/>
        <a:p>
          <a:endParaRPr lang="tr-TR"/>
        </a:p>
      </dgm:t>
    </dgm:pt>
    <dgm:pt modelId="{8BC744F2-ABDE-A848-A82F-7966BBB12132}">
      <dgm:prSet phldrT="[Metin]"/>
      <dgm:spPr/>
      <dgm:t>
        <a:bodyPr/>
        <a:lstStyle/>
        <a:p>
          <a:pPr marL="285750" lvl="1" indent="0" algn="l" defTabSz="1333500">
            <a:lnSpc>
              <a:spcPct val="90000"/>
            </a:lnSpc>
            <a:spcBef>
              <a:spcPct val="0"/>
            </a:spcBef>
            <a:spcAft>
              <a:spcPct val="15000"/>
            </a:spcAft>
            <a:buNone/>
          </a:pPr>
          <a:r>
            <a:rPr lang="tr-TR" dirty="0" err="1"/>
            <a:t>Dentin</a:t>
          </a:r>
          <a:r>
            <a:rPr lang="tr-TR" dirty="0"/>
            <a:t> bağlayıcı</a:t>
          </a:r>
        </a:p>
      </dgm:t>
    </dgm:pt>
    <dgm:pt modelId="{A73A3A2D-80BF-B04C-B67A-60FF43CABE33}" type="parTrans" cxnId="{1B5D3DF6-4957-864C-8B51-41472A0A0B55}">
      <dgm:prSet/>
      <dgm:spPr/>
      <dgm:t>
        <a:bodyPr/>
        <a:lstStyle/>
        <a:p>
          <a:endParaRPr lang="tr-TR"/>
        </a:p>
      </dgm:t>
    </dgm:pt>
    <dgm:pt modelId="{FFE0836A-7980-A64E-A2EA-357BF20A99B4}" type="sibTrans" cxnId="{1B5D3DF6-4957-864C-8B51-41472A0A0B55}">
      <dgm:prSet/>
      <dgm:spPr/>
      <dgm:t>
        <a:bodyPr/>
        <a:lstStyle/>
        <a:p>
          <a:endParaRPr lang="tr-TR"/>
        </a:p>
      </dgm:t>
    </dgm:pt>
    <dgm:pt modelId="{9A54AF8D-1C09-5E4F-93CF-CEBC7F17C27A}">
      <dgm:prSet phldrT="[Metin]"/>
      <dgm:spPr/>
      <dgm:t>
        <a:bodyPr/>
        <a:lstStyle/>
        <a:p>
          <a:pPr marL="285750" lvl="1" indent="0" algn="l" defTabSz="1333500">
            <a:lnSpc>
              <a:spcPct val="90000"/>
            </a:lnSpc>
            <a:spcBef>
              <a:spcPct val="0"/>
            </a:spcBef>
            <a:spcAft>
              <a:spcPct val="15000"/>
            </a:spcAft>
            <a:buNone/>
          </a:pPr>
          <a:r>
            <a:rPr lang="tr-TR" dirty="0" err="1"/>
            <a:t>Fissür</a:t>
          </a:r>
          <a:r>
            <a:rPr lang="tr-TR" dirty="0"/>
            <a:t> örtücü</a:t>
          </a:r>
        </a:p>
        <a:p>
          <a:pPr marL="285750" lvl="1" indent="0" algn="l" defTabSz="1333500">
            <a:lnSpc>
              <a:spcPct val="90000"/>
            </a:lnSpc>
            <a:spcBef>
              <a:spcPct val="0"/>
            </a:spcBef>
            <a:spcAft>
              <a:spcPct val="15000"/>
            </a:spcAft>
            <a:buNone/>
          </a:pPr>
          <a:endParaRPr lang="tr-TR" dirty="0"/>
        </a:p>
      </dgm:t>
    </dgm:pt>
    <dgm:pt modelId="{1C7200C9-EFA1-A645-86EF-087B03514419}" type="parTrans" cxnId="{03A5E612-66E4-A94A-A980-76F249A7C93A}">
      <dgm:prSet/>
      <dgm:spPr/>
      <dgm:t>
        <a:bodyPr/>
        <a:lstStyle/>
        <a:p>
          <a:endParaRPr lang="tr-TR"/>
        </a:p>
      </dgm:t>
    </dgm:pt>
    <dgm:pt modelId="{F9B267D3-F188-FB41-B17D-C7C53349314C}" type="sibTrans" cxnId="{03A5E612-66E4-A94A-A980-76F249A7C93A}">
      <dgm:prSet/>
      <dgm:spPr/>
      <dgm:t>
        <a:bodyPr/>
        <a:lstStyle/>
        <a:p>
          <a:endParaRPr lang="tr-TR"/>
        </a:p>
      </dgm:t>
    </dgm:pt>
    <dgm:pt modelId="{17C6F0EE-CAFD-2549-969F-EFA649FF18B4}" type="pres">
      <dgm:prSet presAssocID="{4553E7F1-1C52-8845-BDF1-D3582D644E18}" presName="Name0" presStyleCnt="0">
        <dgm:presLayoutVars>
          <dgm:dir/>
          <dgm:animLvl val="lvl"/>
          <dgm:resizeHandles/>
        </dgm:presLayoutVars>
      </dgm:prSet>
      <dgm:spPr/>
    </dgm:pt>
    <dgm:pt modelId="{22720782-81CF-2441-9727-88988F6A20A7}" type="pres">
      <dgm:prSet presAssocID="{4D292714-49EE-3E48-B8CF-F4EB16E1BF06}" presName="linNode" presStyleCnt="0"/>
      <dgm:spPr/>
    </dgm:pt>
    <dgm:pt modelId="{3B0C467B-2EDC-8642-B94F-7D067ED834AA}" type="pres">
      <dgm:prSet presAssocID="{4D292714-49EE-3E48-B8CF-F4EB16E1BF06}" presName="parentShp" presStyleLbl="node1" presStyleIdx="0" presStyleCnt="2">
        <dgm:presLayoutVars>
          <dgm:bulletEnabled val="1"/>
        </dgm:presLayoutVars>
      </dgm:prSet>
      <dgm:spPr/>
    </dgm:pt>
    <dgm:pt modelId="{8094D511-AD6A-8A4A-999A-2303428045B8}" type="pres">
      <dgm:prSet presAssocID="{4D292714-49EE-3E48-B8CF-F4EB16E1BF06}" presName="childShp" presStyleLbl="bgAccFollowNode1" presStyleIdx="0" presStyleCnt="2">
        <dgm:presLayoutVars>
          <dgm:bulletEnabled val="1"/>
        </dgm:presLayoutVars>
      </dgm:prSet>
      <dgm:spPr/>
    </dgm:pt>
    <dgm:pt modelId="{E6F505EA-3ED1-834E-8CDA-7ADE3EB6A793}" type="pres">
      <dgm:prSet presAssocID="{0BDBD96B-C49B-F547-9314-5BC1F93DDCD0}" presName="spacing" presStyleCnt="0"/>
      <dgm:spPr/>
    </dgm:pt>
    <dgm:pt modelId="{6F1DB04F-F472-E148-94A9-2283520371B6}" type="pres">
      <dgm:prSet presAssocID="{7F6415F9-A998-AE43-88F0-FAB259AD8A4C}" presName="linNode" presStyleCnt="0"/>
      <dgm:spPr/>
    </dgm:pt>
    <dgm:pt modelId="{36DAAD20-D8A6-3E4D-9F72-3B50D63CF18E}" type="pres">
      <dgm:prSet presAssocID="{7F6415F9-A998-AE43-88F0-FAB259AD8A4C}" presName="parentShp" presStyleLbl="node1" presStyleIdx="1" presStyleCnt="2">
        <dgm:presLayoutVars>
          <dgm:bulletEnabled val="1"/>
        </dgm:presLayoutVars>
      </dgm:prSet>
      <dgm:spPr/>
    </dgm:pt>
    <dgm:pt modelId="{D351976E-BE82-9743-803E-19C7DE393E97}" type="pres">
      <dgm:prSet presAssocID="{7F6415F9-A998-AE43-88F0-FAB259AD8A4C}" presName="childShp" presStyleLbl="bgAccFollowNode1" presStyleIdx="1" presStyleCnt="2">
        <dgm:presLayoutVars>
          <dgm:bulletEnabled val="1"/>
        </dgm:presLayoutVars>
      </dgm:prSet>
      <dgm:spPr/>
    </dgm:pt>
  </dgm:ptLst>
  <dgm:cxnLst>
    <dgm:cxn modelId="{427D1009-E822-B540-A48B-AC287E3010D2}" srcId="{4553E7F1-1C52-8845-BDF1-D3582D644E18}" destId="{4D292714-49EE-3E48-B8CF-F4EB16E1BF06}" srcOrd="0" destOrd="0" parTransId="{039BC2CE-7676-B34B-9B57-23FD71BCF9A0}" sibTransId="{0BDBD96B-C49B-F547-9314-5BC1F93DDCD0}"/>
    <dgm:cxn modelId="{03A5E612-66E4-A94A-A980-76F249A7C93A}" srcId="{7F6415F9-A998-AE43-88F0-FAB259AD8A4C}" destId="{9A54AF8D-1C09-5E4F-93CF-CEBC7F17C27A}" srcOrd="1" destOrd="0" parTransId="{1C7200C9-EFA1-A645-86EF-087B03514419}" sibTransId="{F9B267D3-F188-FB41-B17D-C7C53349314C}"/>
    <dgm:cxn modelId="{0FA32B1F-82D2-7145-A8A5-1C015E45E301}" srcId="{4D292714-49EE-3E48-B8CF-F4EB16E1BF06}" destId="{5D2F6080-1EE4-2C41-9A94-CE5693F5F7B6}" srcOrd="0" destOrd="0" parTransId="{29D00878-2E51-B342-9D2D-A86EB116D6D6}" sibTransId="{94448A3E-7BF3-4A4B-8F60-738C5E63B238}"/>
    <dgm:cxn modelId="{0FD7622B-E1E6-453D-9FDF-609539BB3DD9}" type="presOf" srcId="{7F6415F9-A998-AE43-88F0-FAB259AD8A4C}" destId="{36DAAD20-D8A6-3E4D-9F72-3B50D63CF18E}" srcOrd="0" destOrd="0" presId="urn:microsoft.com/office/officeart/2005/8/layout/vList6"/>
    <dgm:cxn modelId="{9F0C3956-12E3-42BE-9ABB-D61FDC0A2EBD}" type="presOf" srcId="{5D2F6080-1EE4-2C41-9A94-CE5693F5F7B6}" destId="{8094D511-AD6A-8A4A-999A-2303428045B8}" srcOrd="0" destOrd="0" presId="urn:microsoft.com/office/officeart/2005/8/layout/vList6"/>
    <dgm:cxn modelId="{70E3CB74-5582-49CC-8810-C235F889F297}" type="presOf" srcId="{9A54AF8D-1C09-5E4F-93CF-CEBC7F17C27A}" destId="{D351976E-BE82-9743-803E-19C7DE393E97}" srcOrd="0" destOrd="1" presId="urn:microsoft.com/office/officeart/2005/8/layout/vList6"/>
    <dgm:cxn modelId="{FE16AA9E-096B-9444-A8BC-A5FB803D570F}" srcId="{4553E7F1-1C52-8845-BDF1-D3582D644E18}" destId="{7F6415F9-A998-AE43-88F0-FAB259AD8A4C}" srcOrd="1" destOrd="0" parTransId="{AB1E8C44-4F27-A347-A3D5-8DA6A591A87B}" sibTransId="{2A7B3DB3-7FF8-3C4B-BF5D-3BC7432545A4}"/>
    <dgm:cxn modelId="{63CF41AC-C5D5-4911-BF8D-6823E9474B15}" type="presOf" srcId="{8BC744F2-ABDE-A848-A82F-7966BBB12132}" destId="{D351976E-BE82-9743-803E-19C7DE393E97}" srcOrd="0" destOrd="0" presId="urn:microsoft.com/office/officeart/2005/8/layout/vList6"/>
    <dgm:cxn modelId="{F6DACDD5-2F7E-41F4-907B-4E516BBB431B}" type="presOf" srcId="{4D292714-49EE-3E48-B8CF-F4EB16E1BF06}" destId="{3B0C467B-2EDC-8642-B94F-7D067ED834AA}" srcOrd="0" destOrd="0" presId="urn:microsoft.com/office/officeart/2005/8/layout/vList6"/>
    <dgm:cxn modelId="{DC28B0F3-C6FA-4FF7-B425-1D677A4A5B8F}" type="presOf" srcId="{4553E7F1-1C52-8845-BDF1-D3582D644E18}" destId="{17C6F0EE-CAFD-2549-969F-EFA649FF18B4}" srcOrd="0" destOrd="0" presId="urn:microsoft.com/office/officeart/2005/8/layout/vList6"/>
    <dgm:cxn modelId="{1B5D3DF6-4957-864C-8B51-41472A0A0B55}" srcId="{7F6415F9-A998-AE43-88F0-FAB259AD8A4C}" destId="{8BC744F2-ABDE-A848-A82F-7966BBB12132}" srcOrd="0" destOrd="0" parTransId="{A73A3A2D-80BF-B04C-B67A-60FF43CABE33}" sibTransId="{FFE0836A-7980-A64E-A2EA-357BF20A99B4}"/>
    <dgm:cxn modelId="{430B0293-69AA-4BA7-8513-DEDDF562144D}" type="presParOf" srcId="{17C6F0EE-CAFD-2549-969F-EFA649FF18B4}" destId="{22720782-81CF-2441-9727-88988F6A20A7}" srcOrd="0" destOrd="0" presId="urn:microsoft.com/office/officeart/2005/8/layout/vList6"/>
    <dgm:cxn modelId="{BB1C5C91-F01D-4F98-83C2-77E7486D80B4}" type="presParOf" srcId="{22720782-81CF-2441-9727-88988F6A20A7}" destId="{3B0C467B-2EDC-8642-B94F-7D067ED834AA}" srcOrd="0" destOrd="0" presId="urn:microsoft.com/office/officeart/2005/8/layout/vList6"/>
    <dgm:cxn modelId="{701FCA87-EA57-4070-8EF6-2E1A68469DDC}" type="presParOf" srcId="{22720782-81CF-2441-9727-88988F6A20A7}" destId="{8094D511-AD6A-8A4A-999A-2303428045B8}" srcOrd="1" destOrd="0" presId="urn:microsoft.com/office/officeart/2005/8/layout/vList6"/>
    <dgm:cxn modelId="{3C28FCF4-8CF6-467A-B762-E475E97AEA76}" type="presParOf" srcId="{17C6F0EE-CAFD-2549-969F-EFA649FF18B4}" destId="{E6F505EA-3ED1-834E-8CDA-7ADE3EB6A793}" srcOrd="1" destOrd="0" presId="urn:microsoft.com/office/officeart/2005/8/layout/vList6"/>
    <dgm:cxn modelId="{44692445-0FD2-4B18-BEB6-242F2A39F274}" type="presParOf" srcId="{17C6F0EE-CAFD-2549-969F-EFA649FF18B4}" destId="{6F1DB04F-F472-E148-94A9-2283520371B6}" srcOrd="2" destOrd="0" presId="urn:microsoft.com/office/officeart/2005/8/layout/vList6"/>
    <dgm:cxn modelId="{2E1585A3-BC9B-47DC-922B-A203FAC1C55C}" type="presParOf" srcId="{6F1DB04F-F472-E148-94A9-2283520371B6}" destId="{36DAAD20-D8A6-3E4D-9F72-3B50D63CF18E}" srcOrd="0" destOrd="0" presId="urn:microsoft.com/office/officeart/2005/8/layout/vList6"/>
    <dgm:cxn modelId="{F27CFBA2-7A9D-4573-8437-9C4BEFC07D02}" type="presParOf" srcId="{6F1DB04F-F472-E148-94A9-2283520371B6}" destId="{D351976E-BE82-9743-803E-19C7DE393E97}"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428DB8B-D999-AF4D-BF5C-884BD32DA236}" type="doc">
      <dgm:prSet loTypeId="urn:microsoft.com/office/officeart/2005/8/layout/arrow2" loCatId="" qsTypeId="urn:microsoft.com/office/officeart/2005/8/quickstyle/simple4" qsCatId="simple" csTypeId="urn:microsoft.com/office/officeart/2005/8/colors/colorful5" csCatId="colorful" phldr="0"/>
      <dgm:spPr/>
    </dgm:pt>
    <dgm:pt modelId="{910A55B4-6E72-B746-81CE-532239D4540F}">
      <dgm:prSet phldrT="[Metin]" phldr="1"/>
      <dgm:spPr/>
      <dgm:t>
        <a:bodyPr/>
        <a:lstStyle/>
        <a:p>
          <a:endParaRPr lang="tr-TR" dirty="0"/>
        </a:p>
      </dgm:t>
    </dgm:pt>
    <dgm:pt modelId="{C150A111-0332-9C44-82A7-BF7070E77217}" type="parTrans" cxnId="{06C24047-6B51-3746-9B66-9CCE116FD287}">
      <dgm:prSet/>
      <dgm:spPr/>
      <dgm:t>
        <a:bodyPr/>
        <a:lstStyle/>
        <a:p>
          <a:endParaRPr lang="tr-TR"/>
        </a:p>
      </dgm:t>
    </dgm:pt>
    <dgm:pt modelId="{61BAE57A-D6E0-C147-A588-7D927FF531AB}" type="sibTrans" cxnId="{06C24047-6B51-3746-9B66-9CCE116FD287}">
      <dgm:prSet/>
      <dgm:spPr/>
      <dgm:t>
        <a:bodyPr/>
        <a:lstStyle/>
        <a:p>
          <a:endParaRPr lang="tr-TR"/>
        </a:p>
      </dgm:t>
    </dgm:pt>
    <dgm:pt modelId="{DA0D64D8-3CC3-0B48-9AA3-4EAFF457B8F6}" type="pres">
      <dgm:prSet presAssocID="{E428DB8B-D999-AF4D-BF5C-884BD32DA236}" presName="arrowDiagram" presStyleCnt="0">
        <dgm:presLayoutVars>
          <dgm:chMax val="5"/>
          <dgm:dir/>
          <dgm:resizeHandles val="exact"/>
        </dgm:presLayoutVars>
      </dgm:prSet>
      <dgm:spPr/>
    </dgm:pt>
    <dgm:pt modelId="{D7C4F841-3682-8146-8535-1D76CE09942F}" type="pres">
      <dgm:prSet presAssocID="{E428DB8B-D999-AF4D-BF5C-884BD32DA236}" presName="arrow" presStyleLbl="bgShp" presStyleIdx="0" presStyleCnt="1" custAng="3017935"/>
      <dgm:spPr/>
    </dgm:pt>
    <dgm:pt modelId="{3768BFBC-F9E5-9B41-B2E6-ADDDCEB37E79}" type="pres">
      <dgm:prSet presAssocID="{E428DB8B-D999-AF4D-BF5C-884BD32DA236}" presName="arrowDiagram1" presStyleCnt="0">
        <dgm:presLayoutVars>
          <dgm:bulletEnabled val="1"/>
        </dgm:presLayoutVars>
      </dgm:prSet>
      <dgm:spPr/>
    </dgm:pt>
    <dgm:pt modelId="{EABA18E5-9355-FB41-9C7C-493A1A78B78F}" type="pres">
      <dgm:prSet presAssocID="{910A55B4-6E72-B746-81CE-532239D4540F}" presName="bullet1" presStyleLbl="node1" presStyleIdx="0" presStyleCnt="1" custLinFactX="-126851" custLinFactY="9516" custLinFactNeighborX="-200000" custLinFactNeighborY="100000"/>
      <dgm:spPr/>
    </dgm:pt>
    <dgm:pt modelId="{F5AACD2A-891A-0B4F-A6F2-10D968FA9D36}" type="pres">
      <dgm:prSet presAssocID="{910A55B4-6E72-B746-81CE-532239D4540F}" presName="textBox1" presStyleLbl="revTx" presStyleIdx="0" presStyleCnt="1">
        <dgm:presLayoutVars>
          <dgm:bulletEnabled val="1"/>
        </dgm:presLayoutVars>
      </dgm:prSet>
      <dgm:spPr/>
    </dgm:pt>
  </dgm:ptLst>
  <dgm:cxnLst>
    <dgm:cxn modelId="{06C24047-6B51-3746-9B66-9CCE116FD287}" srcId="{E428DB8B-D999-AF4D-BF5C-884BD32DA236}" destId="{910A55B4-6E72-B746-81CE-532239D4540F}" srcOrd="0" destOrd="0" parTransId="{C150A111-0332-9C44-82A7-BF7070E77217}" sibTransId="{61BAE57A-D6E0-C147-A588-7D927FF531AB}"/>
    <dgm:cxn modelId="{01F8956E-15AB-43BE-B33F-940A245F4597}" type="presOf" srcId="{E428DB8B-D999-AF4D-BF5C-884BD32DA236}" destId="{DA0D64D8-3CC3-0B48-9AA3-4EAFF457B8F6}" srcOrd="0" destOrd="0" presId="urn:microsoft.com/office/officeart/2005/8/layout/arrow2"/>
    <dgm:cxn modelId="{C639CAB9-BB54-4E86-B9D5-D08531FF8B05}" type="presOf" srcId="{910A55B4-6E72-B746-81CE-532239D4540F}" destId="{F5AACD2A-891A-0B4F-A6F2-10D968FA9D36}" srcOrd="0" destOrd="0" presId="urn:microsoft.com/office/officeart/2005/8/layout/arrow2"/>
    <dgm:cxn modelId="{95E33168-13AC-4246-B4DA-1FD35637C42E}" type="presParOf" srcId="{DA0D64D8-3CC3-0B48-9AA3-4EAFF457B8F6}" destId="{D7C4F841-3682-8146-8535-1D76CE09942F}" srcOrd="0" destOrd="0" presId="urn:microsoft.com/office/officeart/2005/8/layout/arrow2"/>
    <dgm:cxn modelId="{5779ACD3-2391-46FC-AC4F-84D94CDBC5F1}" type="presParOf" srcId="{DA0D64D8-3CC3-0B48-9AA3-4EAFF457B8F6}" destId="{3768BFBC-F9E5-9B41-B2E6-ADDDCEB37E79}" srcOrd="1" destOrd="0" presId="urn:microsoft.com/office/officeart/2005/8/layout/arrow2"/>
    <dgm:cxn modelId="{E73DC459-1028-499A-9302-9F9F48E41326}" type="presParOf" srcId="{3768BFBC-F9E5-9B41-B2E6-ADDDCEB37E79}" destId="{EABA18E5-9355-FB41-9C7C-493A1A78B78F}" srcOrd="0" destOrd="0" presId="urn:microsoft.com/office/officeart/2005/8/layout/arrow2"/>
    <dgm:cxn modelId="{6CCFBDF6-A95C-4734-AC5A-523A5751039D}" type="presParOf" srcId="{3768BFBC-F9E5-9B41-B2E6-ADDDCEB37E79}" destId="{F5AACD2A-891A-0B4F-A6F2-10D968FA9D36}" srcOrd="1" destOrd="0" presId="urn:microsoft.com/office/officeart/2005/8/layout/arrow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D3737A0-77C5-BB4E-8A50-44B19A26F5CB}" type="doc">
      <dgm:prSet loTypeId="urn:microsoft.com/office/officeart/2009/3/layout/DescendingProcess" loCatId="" qsTypeId="urn:microsoft.com/office/officeart/2005/8/quickstyle/simple4" qsCatId="simple" csTypeId="urn:microsoft.com/office/officeart/2005/8/colors/colorful5" csCatId="colorful" phldr="0"/>
      <dgm:spPr/>
      <dgm:t>
        <a:bodyPr/>
        <a:lstStyle/>
        <a:p>
          <a:endParaRPr lang="tr-TR"/>
        </a:p>
      </dgm:t>
    </dgm:pt>
    <dgm:pt modelId="{A1E7F000-BB08-A744-B660-2F0933A0A221}">
      <dgm:prSet phldrT="[Metin]" phldr="1"/>
      <dgm:spPr/>
      <dgm:t>
        <a:bodyPr/>
        <a:lstStyle/>
        <a:p>
          <a:endParaRPr lang="tr-TR" dirty="0"/>
        </a:p>
      </dgm:t>
    </dgm:pt>
    <dgm:pt modelId="{6A7D5D2D-98C4-2A4E-AF3A-12D8EF7A075A}" type="parTrans" cxnId="{BEA08B45-250B-5C46-B8F5-C8E98FDC0537}">
      <dgm:prSet/>
      <dgm:spPr/>
      <dgm:t>
        <a:bodyPr/>
        <a:lstStyle/>
        <a:p>
          <a:endParaRPr lang="tr-TR"/>
        </a:p>
      </dgm:t>
    </dgm:pt>
    <dgm:pt modelId="{81F08A6E-3552-1644-A7C8-9814F91DB34F}" type="sibTrans" cxnId="{BEA08B45-250B-5C46-B8F5-C8E98FDC0537}">
      <dgm:prSet/>
      <dgm:spPr/>
      <dgm:t>
        <a:bodyPr/>
        <a:lstStyle/>
        <a:p>
          <a:endParaRPr lang="tr-TR"/>
        </a:p>
      </dgm:t>
    </dgm:pt>
    <dgm:pt modelId="{ACBE7F67-053F-F84A-B176-794F691DDBCB}" type="pres">
      <dgm:prSet presAssocID="{ED3737A0-77C5-BB4E-8A50-44B19A26F5CB}" presName="Name0" presStyleCnt="0">
        <dgm:presLayoutVars>
          <dgm:chMax val="7"/>
          <dgm:chPref val="5"/>
        </dgm:presLayoutVars>
      </dgm:prSet>
      <dgm:spPr/>
    </dgm:pt>
    <dgm:pt modelId="{7CAA5DF0-2BB0-B84F-A1DC-89E903D14AB6}" type="pres">
      <dgm:prSet presAssocID="{ED3737A0-77C5-BB4E-8A50-44B19A26F5CB}" presName="arrowNode" presStyleLbl="node1" presStyleIdx="0" presStyleCnt="1" custLinFactNeighborX="-33542" custLinFactNeighborY="2462"/>
      <dgm:spPr/>
    </dgm:pt>
    <dgm:pt modelId="{0B621A6D-4D9C-5B40-AAE0-346954671934}" type="pres">
      <dgm:prSet presAssocID="{A1E7F000-BB08-A744-B660-2F0933A0A221}" presName="txNode1" presStyleLbl="revTx" presStyleIdx="0" presStyleCnt="1">
        <dgm:presLayoutVars>
          <dgm:bulletEnabled val="1"/>
        </dgm:presLayoutVars>
      </dgm:prSet>
      <dgm:spPr/>
    </dgm:pt>
  </dgm:ptLst>
  <dgm:cxnLst>
    <dgm:cxn modelId="{BEA08B45-250B-5C46-B8F5-C8E98FDC0537}" srcId="{ED3737A0-77C5-BB4E-8A50-44B19A26F5CB}" destId="{A1E7F000-BB08-A744-B660-2F0933A0A221}" srcOrd="0" destOrd="0" parTransId="{6A7D5D2D-98C4-2A4E-AF3A-12D8EF7A075A}" sibTransId="{81F08A6E-3552-1644-A7C8-9814F91DB34F}"/>
    <dgm:cxn modelId="{44A02EBD-564C-4CC8-A5E5-6CD86711CA86}" type="presOf" srcId="{ED3737A0-77C5-BB4E-8A50-44B19A26F5CB}" destId="{ACBE7F67-053F-F84A-B176-794F691DDBCB}" srcOrd="0" destOrd="0" presId="urn:microsoft.com/office/officeart/2009/3/layout/DescendingProcess"/>
    <dgm:cxn modelId="{113A02C7-4E52-4437-BA4A-291B33CA37EB}" type="presOf" srcId="{A1E7F000-BB08-A744-B660-2F0933A0A221}" destId="{0B621A6D-4D9C-5B40-AAE0-346954671934}" srcOrd="0" destOrd="0" presId="urn:microsoft.com/office/officeart/2009/3/layout/DescendingProcess"/>
    <dgm:cxn modelId="{FC8A527A-7D76-4EFF-989C-75345CBDF677}" type="presParOf" srcId="{ACBE7F67-053F-F84A-B176-794F691DDBCB}" destId="{7CAA5DF0-2BB0-B84F-A1DC-89E903D14AB6}" srcOrd="0" destOrd="0" presId="urn:microsoft.com/office/officeart/2009/3/layout/DescendingProcess"/>
    <dgm:cxn modelId="{4F21EAFC-FDC7-4CE2-9556-08AEFE12C9C9}" type="presParOf" srcId="{ACBE7F67-053F-F84A-B176-794F691DDBCB}" destId="{0B621A6D-4D9C-5B40-AAE0-346954671934}" srcOrd="1" destOrd="0" presId="urn:microsoft.com/office/officeart/2009/3/layout/Descending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8BC7C6-6C3B-6F45-ADCF-5896A9449299}">
      <dsp:nvSpPr>
        <dsp:cNvPr id="0" name=""/>
        <dsp:cNvSpPr/>
      </dsp:nvSpPr>
      <dsp:spPr>
        <a:xfrm>
          <a:off x="2637329" y="1109099"/>
          <a:ext cx="1066200" cy="507414"/>
        </a:xfrm>
        <a:custGeom>
          <a:avLst/>
          <a:gdLst/>
          <a:ahLst/>
          <a:cxnLst/>
          <a:rect l="0" t="0" r="0" b="0"/>
          <a:pathLst>
            <a:path>
              <a:moveTo>
                <a:pt x="0" y="0"/>
              </a:moveTo>
              <a:lnTo>
                <a:pt x="0" y="345788"/>
              </a:lnTo>
              <a:lnTo>
                <a:pt x="1066200" y="345788"/>
              </a:lnTo>
              <a:lnTo>
                <a:pt x="1066200" y="50741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A947BBF-F22C-9C4B-BAFA-B943AA5A1BD7}">
      <dsp:nvSpPr>
        <dsp:cNvPr id="0" name=""/>
        <dsp:cNvSpPr/>
      </dsp:nvSpPr>
      <dsp:spPr>
        <a:xfrm>
          <a:off x="1571129" y="1109099"/>
          <a:ext cx="1066200" cy="507414"/>
        </a:xfrm>
        <a:custGeom>
          <a:avLst/>
          <a:gdLst/>
          <a:ahLst/>
          <a:cxnLst/>
          <a:rect l="0" t="0" r="0" b="0"/>
          <a:pathLst>
            <a:path>
              <a:moveTo>
                <a:pt x="1066200" y="0"/>
              </a:moveTo>
              <a:lnTo>
                <a:pt x="1066200" y="345788"/>
              </a:lnTo>
              <a:lnTo>
                <a:pt x="0" y="345788"/>
              </a:lnTo>
              <a:lnTo>
                <a:pt x="0" y="50741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24F8C82-3C8D-AD43-BABA-59037F31FB0B}">
      <dsp:nvSpPr>
        <dsp:cNvPr id="0" name=""/>
        <dsp:cNvSpPr/>
      </dsp:nvSpPr>
      <dsp:spPr>
        <a:xfrm>
          <a:off x="1764984" y="1221"/>
          <a:ext cx="1744690" cy="110787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FEF62A5-4C8B-F442-A36D-F053DBEB1741}">
      <dsp:nvSpPr>
        <dsp:cNvPr id="0" name=""/>
        <dsp:cNvSpPr/>
      </dsp:nvSpPr>
      <dsp:spPr>
        <a:xfrm>
          <a:off x="1958838" y="185383"/>
          <a:ext cx="1744690" cy="110787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dirty="0"/>
            <a:t>VİSKOZİTENİN AZALTILMASI</a:t>
          </a:r>
        </a:p>
      </dsp:txBody>
      <dsp:txXfrm>
        <a:off x="1991287" y="217832"/>
        <a:ext cx="1679792" cy="1042980"/>
      </dsp:txXfrm>
    </dsp:sp>
    <dsp:sp modelId="{4046E93B-D0BC-4343-AEF1-61496F59EAC0}">
      <dsp:nvSpPr>
        <dsp:cNvPr id="0" name=""/>
        <dsp:cNvSpPr/>
      </dsp:nvSpPr>
      <dsp:spPr>
        <a:xfrm>
          <a:off x="698784" y="1616514"/>
          <a:ext cx="1744690" cy="110787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A6F8E0A-288F-D34E-8A48-09BD01312682}">
      <dsp:nvSpPr>
        <dsp:cNvPr id="0" name=""/>
        <dsp:cNvSpPr/>
      </dsp:nvSpPr>
      <dsp:spPr>
        <a:xfrm>
          <a:off x="892638" y="1800676"/>
          <a:ext cx="1744690" cy="110787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dirty="0"/>
            <a:t>Partikül Büyüklüğü </a:t>
          </a:r>
        </a:p>
      </dsp:txBody>
      <dsp:txXfrm>
        <a:off x="925087" y="1833125"/>
        <a:ext cx="1679792" cy="1042980"/>
      </dsp:txXfrm>
    </dsp:sp>
    <dsp:sp modelId="{EFC8A2A2-13D9-E243-80C2-86C95C2D68EC}">
      <dsp:nvSpPr>
        <dsp:cNvPr id="0" name=""/>
        <dsp:cNvSpPr/>
      </dsp:nvSpPr>
      <dsp:spPr>
        <a:xfrm>
          <a:off x="2831184" y="1616514"/>
          <a:ext cx="1744690" cy="110787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B2B9FBA-0DBA-784D-862E-08C95926EC7E}">
      <dsp:nvSpPr>
        <dsp:cNvPr id="0" name=""/>
        <dsp:cNvSpPr/>
      </dsp:nvSpPr>
      <dsp:spPr>
        <a:xfrm>
          <a:off x="3025038" y="1800676"/>
          <a:ext cx="1744690" cy="110787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kern="1200" dirty="0"/>
            <a:t>Doldurucu</a:t>
          </a:r>
          <a:r>
            <a:rPr lang="tr-TR" sz="1700" kern="1200" baseline="0" dirty="0"/>
            <a:t> Miktarı </a:t>
          </a:r>
          <a:endParaRPr lang="tr-TR" sz="1700" kern="1200" dirty="0"/>
        </a:p>
      </dsp:txBody>
      <dsp:txXfrm>
        <a:off x="3057487" y="1833125"/>
        <a:ext cx="1679792" cy="10429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48C16B-705C-844E-8942-C9EF64B4BDF1}">
      <dsp:nvSpPr>
        <dsp:cNvPr id="0" name=""/>
        <dsp:cNvSpPr/>
      </dsp:nvSpPr>
      <dsp:spPr>
        <a:xfrm rot="4396374">
          <a:off x="189729" y="187623"/>
          <a:ext cx="813942" cy="567623"/>
        </a:xfrm>
        <a:prstGeom prst="swooshArrow">
          <a:avLst>
            <a:gd name="adj1" fmla="val 16310"/>
            <a:gd name="adj2" fmla="val 313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23EEC64-8093-CC48-A528-4622D26143A3}">
      <dsp:nvSpPr>
        <dsp:cNvPr id="0" name=""/>
        <dsp:cNvSpPr/>
      </dsp:nvSpPr>
      <dsp:spPr>
        <a:xfrm>
          <a:off x="135165" y="0"/>
          <a:ext cx="383748" cy="15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b" anchorCtr="0">
          <a:noAutofit/>
        </a:bodyPr>
        <a:lstStyle/>
        <a:p>
          <a:pPr marL="0" lvl="0" indent="0" algn="ctr" defTabSz="400050">
            <a:lnSpc>
              <a:spcPct val="90000"/>
            </a:lnSpc>
            <a:spcBef>
              <a:spcPct val="0"/>
            </a:spcBef>
            <a:spcAft>
              <a:spcPct val="35000"/>
            </a:spcAft>
            <a:buNone/>
          </a:pPr>
          <a:endParaRPr lang="tr-TR" sz="900" kern="1200" dirty="0"/>
        </a:p>
      </dsp:txBody>
      <dsp:txXfrm>
        <a:off x="135165" y="0"/>
        <a:ext cx="383748" cy="1508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98243-D0A1-834D-99D4-7FE5349942AE}">
      <dsp:nvSpPr>
        <dsp:cNvPr id="0" name=""/>
        <dsp:cNvSpPr/>
      </dsp:nvSpPr>
      <dsp:spPr>
        <a:xfrm>
          <a:off x="2531988" y="706770"/>
          <a:ext cx="1677265" cy="278148"/>
        </a:xfrm>
        <a:custGeom>
          <a:avLst/>
          <a:gdLst/>
          <a:ahLst/>
          <a:cxnLst/>
          <a:rect l="0" t="0" r="0" b="0"/>
          <a:pathLst>
            <a:path>
              <a:moveTo>
                <a:pt x="0" y="0"/>
              </a:moveTo>
              <a:lnTo>
                <a:pt x="0" y="132597"/>
              </a:lnTo>
              <a:lnTo>
                <a:pt x="1677265" y="132597"/>
              </a:lnTo>
              <a:lnTo>
                <a:pt x="1677265" y="278148"/>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A672253-B503-CF49-A720-357B1D18E0A3}">
      <dsp:nvSpPr>
        <dsp:cNvPr id="0" name=""/>
        <dsp:cNvSpPr/>
      </dsp:nvSpPr>
      <dsp:spPr>
        <a:xfrm>
          <a:off x="2486227" y="706770"/>
          <a:ext cx="91440" cy="278148"/>
        </a:xfrm>
        <a:custGeom>
          <a:avLst/>
          <a:gdLst/>
          <a:ahLst/>
          <a:cxnLst/>
          <a:rect l="0" t="0" r="0" b="0"/>
          <a:pathLst>
            <a:path>
              <a:moveTo>
                <a:pt x="45761" y="0"/>
              </a:moveTo>
              <a:lnTo>
                <a:pt x="45761" y="132597"/>
              </a:lnTo>
              <a:lnTo>
                <a:pt x="45720" y="132597"/>
              </a:lnTo>
              <a:lnTo>
                <a:pt x="45720" y="278148"/>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050B25D-2809-5D40-B4B2-90DFB8220224}">
      <dsp:nvSpPr>
        <dsp:cNvPr id="0" name=""/>
        <dsp:cNvSpPr/>
      </dsp:nvSpPr>
      <dsp:spPr>
        <a:xfrm>
          <a:off x="854640" y="706770"/>
          <a:ext cx="1677348" cy="278148"/>
        </a:xfrm>
        <a:custGeom>
          <a:avLst/>
          <a:gdLst/>
          <a:ahLst/>
          <a:cxnLst/>
          <a:rect l="0" t="0" r="0" b="0"/>
          <a:pathLst>
            <a:path>
              <a:moveTo>
                <a:pt x="1677348" y="0"/>
              </a:moveTo>
              <a:lnTo>
                <a:pt x="1677348" y="132597"/>
              </a:lnTo>
              <a:lnTo>
                <a:pt x="0" y="132597"/>
              </a:lnTo>
              <a:lnTo>
                <a:pt x="0" y="278148"/>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E8D5920-101F-274C-A4A3-8663AFADF7B7}">
      <dsp:nvSpPr>
        <dsp:cNvPr id="0" name=""/>
        <dsp:cNvSpPr/>
      </dsp:nvSpPr>
      <dsp:spPr>
        <a:xfrm>
          <a:off x="1838886" y="13668"/>
          <a:ext cx="1386203" cy="693101"/>
        </a:xfrm>
        <a:prstGeom prst="rect">
          <a:avLst/>
        </a:prstGeom>
        <a:solidFill>
          <a:schemeClr val="accent5">
            <a:lumMod val="60000"/>
            <a:lumOff val="40000"/>
          </a:schemeClr>
        </a:solidFill>
        <a:ln>
          <a:solidFill>
            <a:schemeClr val="accent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tr-TR" sz="2800" kern="1200" dirty="0" err="1"/>
            <a:t>Ariston</a:t>
          </a:r>
          <a:endParaRPr lang="tr-TR" sz="2800" kern="1200" dirty="0"/>
        </a:p>
      </dsp:txBody>
      <dsp:txXfrm>
        <a:off x="1838886" y="13668"/>
        <a:ext cx="1386203" cy="693101"/>
      </dsp:txXfrm>
    </dsp:sp>
    <dsp:sp modelId="{4C28AAB8-CDE6-4D40-86A9-33F23C58F672}">
      <dsp:nvSpPr>
        <dsp:cNvPr id="0" name=""/>
        <dsp:cNvSpPr/>
      </dsp:nvSpPr>
      <dsp:spPr>
        <a:xfrm>
          <a:off x="161538" y="984918"/>
          <a:ext cx="1386203" cy="693101"/>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tr-TR" sz="2600" kern="1200" dirty="0"/>
            <a:t>Flor </a:t>
          </a:r>
        </a:p>
      </dsp:txBody>
      <dsp:txXfrm>
        <a:off x="161538" y="984918"/>
        <a:ext cx="1386203" cy="693101"/>
      </dsp:txXfrm>
    </dsp:sp>
    <dsp:sp modelId="{25859414-3439-A947-A356-ACC3095FBA5C}">
      <dsp:nvSpPr>
        <dsp:cNvPr id="0" name=""/>
        <dsp:cNvSpPr/>
      </dsp:nvSpPr>
      <dsp:spPr>
        <a:xfrm>
          <a:off x="1838845" y="984918"/>
          <a:ext cx="1386203" cy="693101"/>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tr-TR" sz="2600" kern="1200" dirty="0"/>
            <a:t>Hidroksil</a:t>
          </a:r>
        </a:p>
      </dsp:txBody>
      <dsp:txXfrm>
        <a:off x="1838845" y="984918"/>
        <a:ext cx="1386203" cy="693101"/>
      </dsp:txXfrm>
    </dsp:sp>
    <dsp:sp modelId="{BD00B9B3-D0CA-EC43-B9E7-A703EC3DFD0F}">
      <dsp:nvSpPr>
        <dsp:cNvPr id="0" name=""/>
        <dsp:cNvSpPr/>
      </dsp:nvSpPr>
      <dsp:spPr>
        <a:xfrm>
          <a:off x="3516151" y="984918"/>
          <a:ext cx="1386203" cy="693101"/>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tr-TR" sz="2600" kern="1200" dirty="0"/>
            <a:t>Kalsiyum</a:t>
          </a:r>
        </a:p>
      </dsp:txBody>
      <dsp:txXfrm>
        <a:off x="3516151" y="984918"/>
        <a:ext cx="1386203" cy="6931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57696A-6B79-744D-BC97-D4C727BD3D59}">
      <dsp:nvSpPr>
        <dsp:cNvPr id="0" name=""/>
        <dsp:cNvSpPr/>
      </dsp:nvSpPr>
      <dsp:spPr>
        <a:xfrm rot="4396374">
          <a:off x="530259" y="211599"/>
          <a:ext cx="917953" cy="640158"/>
        </a:xfrm>
        <a:prstGeom prst="swooshArrow">
          <a:avLst>
            <a:gd name="adj1" fmla="val 16310"/>
            <a:gd name="adj2" fmla="val 313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9DD6BB7-9C49-214A-9661-AED84203D4A4}">
      <dsp:nvSpPr>
        <dsp:cNvPr id="0" name=""/>
        <dsp:cNvSpPr/>
      </dsp:nvSpPr>
      <dsp:spPr>
        <a:xfrm>
          <a:off x="468723" y="0"/>
          <a:ext cx="432786" cy="170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b" anchorCtr="0">
          <a:noAutofit/>
        </a:bodyPr>
        <a:lstStyle/>
        <a:p>
          <a:pPr marL="0" lvl="0" indent="0" algn="ctr" defTabSz="444500">
            <a:lnSpc>
              <a:spcPct val="90000"/>
            </a:lnSpc>
            <a:spcBef>
              <a:spcPct val="0"/>
            </a:spcBef>
            <a:spcAft>
              <a:spcPct val="35000"/>
            </a:spcAft>
            <a:buNone/>
          </a:pPr>
          <a:endParaRPr lang="tr-TR" sz="1000" kern="1200" dirty="0"/>
        </a:p>
      </dsp:txBody>
      <dsp:txXfrm>
        <a:off x="468723" y="0"/>
        <a:ext cx="432786" cy="1701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DCFB05-0043-0A45-A884-7A07E33A6FCF}">
      <dsp:nvSpPr>
        <dsp:cNvPr id="0" name=""/>
        <dsp:cNvSpPr/>
      </dsp:nvSpPr>
      <dsp:spPr>
        <a:xfrm rot="12234066">
          <a:off x="520986" y="263776"/>
          <a:ext cx="753443" cy="525432"/>
        </a:xfrm>
        <a:prstGeom prst="swooshArrow">
          <a:avLst>
            <a:gd name="adj1" fmla="val 16310"/>
            <a:gd name="adj2" fmla="val 31370"/>
          </a:avLst>
        </a:prstGeom>
        <a:solidFill>
          <a:schemeClr val="accent5">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sp>
    <dsp:sp modelId="{4EC115C9-3DBC-2842-9554-19484010637C}">
      <dsp:nvSpPr>
        <dsp:cNvPr id="0" name=""/>
        <dsp:cNvSpPr/>
      </dsp:nvSpPr>
      <dsp:spPr>
        <a:xfrm>
          <a:off x="529299" y="0"/>
          <a:ext cx="355225" cy="139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b" anchorCtr="0">
          <a:noAutofit/>
        </a:bodyPr>
        <a:lstStyle/>
        <a:p>
          <a:pPr marL="0" lvl="0" indent="0" algn="ctr" defTabSz="355600">
            <a:lnSpc>
              <a:spcPct val="90000"/>
            </a:lnSpc>
            <a:spcBef>
              <a:spcPct val="0"/>
            </a:spcBef>
            <a:spcAft>
              <a:spcPct val="35000"/>
            </a:spcAft>
            <a:buNone/>
          </a:pPr>
          <a:endParaRPr lang="tr-TR" sz="800" kern="1200" dirty="0"/>
        </a:p>
      </dsp:txBody>
      <dsp:txXfrm>
        <a:off x="529299" y="0"/>
        <a:ext cx="355225" cy="1396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D60BF-281F-6D42-9056-912951619CA1}">
      <dsp:nvSpPr>
        <dsp:cNvPr id="0" name=""/>
        <dsp:cNvSpPr/>
      </dsp:nvSpPr>
      <dsp:spPr>
        <a:xfrm>
          <a:off x="2912956" y="1129666"/>
          <a:ext cx="1085391" cy="516547"/>
        </a:xfrm>
        <a:custGeom>
          <a:avLst/>
          <a:gdLst/>
          <a:ahLst/>
          <a:cxnLst/>
          <a:rect l="0" t="0" r="0" b="0"/>
          <a:pathLst>
            <a:path>
              <a:moveTo>
                <a:pt x="0" y="0"/>
              </a:moveTo>
              <a:lnTo>
                <a:pt x="0" y="352012"/>
              </a:lnTo>
              <a:lnTo>
                <a:pt x="1085391" y="352012"/>
              </a:lnTo>
              <a:lnTo>
                <a:pt x="1085391" y="516547"/>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17E0390-6480-B447-94CF-75CF97D12CC7}">
      <dsp:nvSpPr>
        <dsp:cNvPr id="0" name=""/>
        <dsp:cNvSpPr/>
      </dsp:nvSpPr>
      <dsp:spPr>
        <a:xfrm>
          <a:off x="1827564" y="1129666"/>
          <a:ext cx="1085391" cy="516547"/>
        </a:xfrm>
        <a:custGeom>
          <a:avLst/>
          <a:gdLst/>
          <a:ahLst/>
          <a:cxnLst/>
          <a:rect l="0" t="0" r="0" b="0"/>
          <a:pathLst>
            <a:path>
              <a:moveTo>
                <a:pt x="1085391" y="0"/>
              </a:moveTo>
              <a:lnTo>
                <a:pt x="1085391" y="352012"/>
              </a:lnTo>
              <a:lnTo>
                <a:pt x="0" y="352012"/>
              </a:lnTo>
              <a:lnTo>
                <a:pt x="0" y="516547"/>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00EC539-03C5-5645-BE24-58AE558DA04D}">
      <dsp:nvSpPr>
        <dsp:cNvPr id="0" name=""/>
        <dsp:cNvSpPr/>
      </dsp:nvSpPr>
      <dsp:spPr>
        <a:xfrm>
          <a:off x="2024908" y="1845"/>
          <a:ext cx="1776095" cy="112782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600BF6B-17AE-B745-8452-B47FBC1D8DD3}">
      <dsp:nvSpPr>
        <dsp:cNvPr id="0" name=""/>
        <dsp:cNvSpPr/>
      </dsp:nvSpPr>
      <dsp:spPr>
        <a:xfrm>
          <a:off x="2222252" y="189322"/>
          <a:ext cx="1776095" cy="112782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tr-TR" sz="1900" kern="1200" dirty="0"/>
            <a:t>Reaksiyona girmemiş cam partikülleri</a:t>
          </a:r>
        </a:p>
      </dsp:txBody>
      <dsp:txXfrm>
        <a:off x="2255285" y="222355"/>
        <a:ext cx="1710029" cy="1061754"/>
      </dsp:txXfrm>
    </dsp:sp>
    <dsp:sp modelId="{F8B6F6A3-5BF8-F041-9134-2AFDC32AB85F}">
      <dsp:nvSpPr>
        <dsp:cNvPr id="0" name=""/>
        <dsp:cNvSpPr/>
      </dsp:nvSpPr>
      <dsp:spPr>
        <a:xfrm>
          <a:off x="939516" y="1646214"/>
          <a:ext cx="1776095" cy="112782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F78E18D-63F5-0944-A9F3-752748D27BA0}">
      <dsp:nvSpPr>
        <dsp:cNvPr id="0" name=""/>
        <dsp:cNvSpPr/>
      </dsp:nvSpPr>
      <dsp:spPr>
        <a:xfrm>
          <a:off x="1136860" y="1833690"/>
          <a:ext cx="1776095" cy="112782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tr-TR" sz="1900" kern="1200" dirty="0"/>
            <a:t>S-PRG</a:t>
          </a:r>
        </a:p>
      </dsp:txBody>
      <dsp:txXfrm>
        <a:off x="1169893" y="1866723"/>
        <a:ext cx="1710029" cy="1061754"/>
      </dsp:txXfrm>
    </dsp:sp>
    <dsp:sp modelId="{53270A9E-04F4-8B4D-8632-E3008A75C3D3}">
      <dsp:nvSpPr>
        <dsp:cNvPr id="0" name=""/>
        <dsp:cNvSpPr/>
      </dsp:nvSpPr>
      <dsp:spPr>
        <a:xfrm>
          <a:off x="3110299" y="1646214"/>
          <a:ext cx="1776095" cy="112782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4276348-F189-8049-898C-B66F56E64DFE}">
      <dsp:nvSpPr>
        <dsp:cNvPr id="0" name=""/>
        <dsp:cNvSpPr/>
      </dsp:nvSpPr>
      <dsp:spPr>
        <a:xfrm>
          <a:off x="3307643" y="1833690"/>
          <a:ext cx="1776095" cy="112782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tr-TR" sz="1900" kern="1200" dirty="0"/>
            <a:t>F-PRG</a:t>
          </a:r>
        </a:p>
      </dsp:txBody>
      <dsp:txXfrm>
        <a:off x="3340676" y="1866723"/>
        <a:ext cx="1710029" cy="10617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94D511-AD6A-8A4A-999A-2303428045B8}">
      <dsp:nvSpPr>
        <dsp:cNvPr id="0" name=""/>
        <dsp:cNvSpPr/>
      </dsp:nvSpPr>
      <dsp:spPr>
        <a:xfrm>
          <a:off x="2396133" y="279"/>
          <a:ext cx="3594199" cy="1088541"/>
        </a:xfrm>
        <a:prstGeom prst="rightArrow">
          <a:avLst>
            <a:gd name="adj1" fmla="val 75000"/>
            <a:gd name="adj2" fmla="val 50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tr-TR" sz="1800" kern="1200" dirty="0" err="1"/>
            <a:t>Kompozit</a:t>
          </a:r>
          <a:r>
            <a:rPr lang="tr-TR" sz="1800" kern="1200" baseline="0" dirty="0"/>
            <a:t> restorasyon </a:t>
          </a:r>
          <a:endParaRPr lang="tr-TR" sz="1800" kern="1200" dirty="0"/>
        </a:p>
      </dsp:txBody>
      <dsp:txXfrm>
        <a:off x="2396133" y="136347"/>
        <a:ext cx="3185996" cy="816405"/>
      </dsp:txXfrm>
    </dsp:sp>
    <dsp:sp modelId="{3B0C467B-2EDC-8642-B94F-7D067ED834AA}">
      <dsp:nvSpPr>
        <dsp:cNvPr id="0" name=""/>
        <dsp:cNvSpPr/>
      </dsp:nvSpPr>
      <dsp:spPr>
        <a:xfrm>
          <a:off x="0" y="279"/>
          <a:ext cx="2396133" cy="1088541"/>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tr-TR" sz="3200" kern="1200" dirty="0"/>
            <a:t>S-PRG GİOMER</a:t>
          </a:r>
        </a:p>
      </dsp:txBody>
      <dsp:txXfrm>
        <a:off x="53138" y="53417"/>
        <a:ext cx="2289857" cy="982265"/>
      </dsp:txXfrm>
    </dsp:sp>
    <dsp:sp modelId="{D351976E-BE82-9743-803E-19C7DE393E97}">
      <dsp:nvSpPr>
        <dsp:cNvPr id="0" name=""/>
        <dsp:cNvSpPr/>
      </dsp:nvSpPr>
      <dsp:spPr>
        <a:xfrm>
          <a:off x="2396133" y="1197675"/>
          <a:ext cx="3594199" cy="1088541"/>
        </a:xfrm>
        <a:prstGeom prst="rightArrow">
          <a:avLst>
            <a:gd name="adj1" fmla="val 75000"/>
            <a:gd name="adj2" fmla="val 50000"/>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285750" lvl="1" indent="0" algn="l" defTabSz="1333500">
            <a:lnSpc>
              <a:spcPct val="90000"/>
            </a:lnSpc>
            <a:spcBef>
              <a:spcPct val="0"/>
            </a:spcBef>
            <a:spcAft>
              <a:spcPct val="15000"/>
            </a:spcAft>
            <a:buNone/>
          </a:pPr>
          <a:r>
            <a:rPr lang="tr-TR" sz="1800" kern="1200" dirty="0" err="1"/>
            <a:t>Dentin</a:t>
          </a:r>
          <a:r>
            <a:rPr lang="tr-TR" sz="1800" kern="1200" dirty="0"/>
            <a:t> bağlayıcı</a:t>
          </a:r>
        </a:p>
        <a:p>
          <a:pPr marL="285750" lvl="1" indent="0" algn="l" defTabSz="1333500">
            <a:lnSpc>
              <a:spcPct val="90000"/>
            </a:lnSpc>
            <a:spcBef>
              <a:spcPct val="0"/>
            </a:spcBef>
            <a:spcAft>
              <a:spcPct val="15000"/>
            </a:spcAft>
            <a:buNone/>
          </a:pPr>
          <a:r>
            <a:rPr lang="tr-TR" sz="1800" kern="1200" dirty="0" err="1"/>
            <a:t>Fissür</a:t>
          </a:r>
          <a:r>
            <a:rPr lang="tr-TR" sz="1800" kern="1200" dirty="0"/>
            <a:t> örtücü</a:t>
          </a:r>
        </a:p>
        <a:p>
          <a:pPr marL="285750" lvl="1" indent="0" algn="l" defTabSz="1333500">
            <a:lnSpc>
              <a:spcPct val="90000"/>
            </a:lnSpc>
            <a:spcBef>
              <a:spcPct val="0"/>
            </a:spcBef>
            <a:spcAft>
              <a:spcPct val="15000"/>
            </a:spcAft>
            <a:buNone/>
          </a:pPr>
          <a:endParaRPr lang="tr-TR" sz="1800" kern="1200" dirty="0"/>
        </a:p>
      </dsp:txBody>
      <dsp:txXfrm>
        <a:off x="2396133" y="1333743"/>
        <a:ext cx="3185996" cy="816405"/>
      </dsp:txXfrm>
    </dsp:sp>
    <dsp:sp modelId="{36DAAD20-D8A6-3E4D-9F72-3B50D63CF18E}">
      <dsp:nvSpPr>
        <dsp:cNvPr id="0" name=""/>
        <dsp:cNvSpPr/>
      </dsp:nvSpPr>
      <dsp:spPr>
        <a:xfrm>
          <a:off x="0" y="1197675"/>
          <a:ext cx="2396133" cy="1088541"/>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tr-TR" sz="3200" kern="1200" dirty="0"/>
            <a:t>F-PRG</a:t>
          </a:r>
          <a:r>
            <a:rPr lang="tr-TR" sz="3200" kern="1200" baseline="0" dirty="0"/>
            <a:t> GİOMER</a:t>
          </a:r>
          <a:endParaRPr lang="tr-TR" sz="3200" kern="1200" dirty="0"/>
        </a:p>
      </dsp:txBody>
      <dsp:txXfrm>
        <a:off x="53138" y="1250813"/>
        <a:ext cx="2289857" cy="98226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C4F841-3682-8146-8535-1D76CE09942F}">
      <dsp:nvSpPr>
        <dsp:cNvPr id="0" name=""/>
        <dsp:cNvSpPr/>
      </dsp:nvSpPr>
      <dsp:spPr>
        <a:xfrm rot="3017935">
          <a:off x="0" y="382069"/>
          <a:ext cx="1831330" cy="1144581"/>
        </a:xfrm>
        <a:prstGeom prst="swooshArrow">
          <a:avLst>
            <a:gd name="adj1" fmla="val 25000"/>
            <a:gd name="adj2" fmla="val 25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ABA18E5-9355-FB41-9C7C-493A1A78B78F}">
      <dsp:nvSpPr>
        <dsp:cNvPr id="0" name=""/>
        <dsp:cNvSpPr/>
      </dsp:nvSpPr>
      <dsp:spPr>
        <a:xfrm>
          <a:off x="954361" y="762605"/>
          <a:ext cx="135518" cy="135518"/>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5AACD2A-891A-0B4F-A6F2-10D968FA9D36}">
      <dsp:nvSpPr>
        <dsp:cNvPr id="0" name=""/>
        <dsp:cNvSpPr/>
      </dsp:nvSpPr>
      <dsp:spPr>
        <a:xfrm>
          <a:off x="732532" y="681950"/>
          <a:ext cx="732532" cy="844700"/>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71808" bIns="0" numCol="1" spcCol="1270" anchor="t" anchorCtr="0">
          <a:noAutofit/>
        </a:bodyPr>
        <a:lstStyle/>
        <a:p>
          <a:pPr marL="0" lvl="0" indent="0" algn="r" defTabSz="666750">
            <a:lnSpc>
              <a:spcPct val="90000"/>
            </a:lnSpc>
            <a:spcBef>
              <a:spcPct val="0"/>
            </a:spcBef>
            <a:spcAft>
              <a:spcPct val="35000"/>
            </a:spcAft>
            <a:buNone/>
          </a:pPr>
          <a:endParaRPr lang="tr-TR" sz="1500" kern="1200" dirty="0"/>
        </a:p>
      </dsp:txBody>
      <dsp:txXfrm>
        <a:off x="768291" y="717709"/>
        <a:ext cx="661014" cy="7731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A5DF0-2BB0-B84F-A1DC-89E903D14AB6}">
      <dsp:nvSpPr>
        <dsp:cNvPr id="0" name=""/>
        <dsp:cNvSpPr/>
      </dsp:nvSpPr>
      <dsp:spPr>
        <a:xfrm rot="4396374">
          <a:off x="-32034" y="558701"/>
          <a:ext cx="1445614" cy="1008136"/>
        </a:xfrm>
        <a:prstGeom prst="swooshArrow">
          <a:avLst>
            <a:gd name="adj1" fmla="val 16310"/>
            <a:gd name="adj2" fmla="val 3137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B621A6D-4D9C-5B40-AAE0-346954671934}">
      <dsp:nvSpPr>
        <dsp:cNvPr id="0" name=""/>
        <dsp:cNvSpPr/>
      </dsp:nvSpPr>
      <dsp:spPr>
        <a:xfrm>
          <a:off x="165785" y="184240"/>
          <a:ext cx="681562" cy="267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b" anchorCtr="0">
          <a:noAutofit/>
        </a:bodyPr>
        <a:lstStyle/>
        <a:p>
          <a:pPr marL="0" lvl="0" indent="0" algn="ctr" defTabSz="711200">
            <a:lnSpc>
              <a:spcPct val="90000"/>
            </a:lnSpc>
            <a:spcBef>
              <a:spcPct val="0"/>
            </a:spcBef>
            <a:spcAft>
              <a:spcPct val="35000"/>
            </a:spcAft>
            <a:buNone/>
          </a:pPr>
          <a:endParaRPr lang="tr-TR" sz="1600" kern="1200" dirty="0"/>
        </a:p>
      </dsp:txBody>
      <dsp:txXfrm>
        <a:off x="165785" y="184240"/>
        <a:ext cx="681562" cy="26793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9.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5E3E95-8696-644A-A90A-25752FF14143}" type="datetimeFigureOut">
              <a:rPr lang="tr-TR" smtClean="0"/>
              <a:t>5.05.2020</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AFC5AA-A130-6044-AE6B-5646E99E3943}" type="slidenum">
              <a:rPr lang="tr-TR" smtClean="0"/>
              <a:t>‹#›</a:t>
            </a:fld>
            <a:endParaRPr lang="tr-TR"/>
          </a:p>
        </p:txBody>
      </p:sp>
    </p:spTree>
    <p:extLst>
      <p:ext uri="{BB962C8B-B14F-4D97-AF65-F5344CB8AC3E}">
        <p14:creationId xmlns:p14="http://schemas.microsoft.com/office/powerpoint/2010/main" val="3597364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a:defRPr/>
            </a:pPr>
            <a:fld id="{A89C5FF3-D18D-4409-AF1F-D74FB9410F65}" type="slidenum">
              <a:rPr lang="tr-TR" smtClean="0"/>
              <a:pPr>
                <a:defRPr/>
              </a:pPr>
              <a:t>1</a:t>
            </a:fld>
            <a:endParaRPr lang="tr-TR"/>
          </a:p>
        </p:txBody>
      </p:sp>
    </p:spTree>
    <p:extLst>
      <p:ext uri="{BB962C8B-B14F-4D97-AF65-F5344CB8AC3E}">
        <p14:creationId xmlns:p14="http://schemas.microsoft.com/office/powerpoint/2010/main" val="2163030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664919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lvl1pPr>
              <a:defRPr sz="1700"/>
            </a:lvl1pPr>
          </a:lstStyle>
          <a:p>
            <a:r>
              <a:rPr dirty="0"/>
              <a:t>İçerdiği cıva sebebiyle çok sık olmasa da çeşitli alerjik reaksiyonlara sebebiyet verdiği bildirilmektedir. Amalgam restorasyonların uygulanması sonucu görülen bu alerjik reaksiyonlarda da, restorasyonların kaldırılmasından 1-2 gün sonra şikâyetlerin ortadan kaybolduğu,  dental amalgam doğru ve talimatlara uygun olarak kullanıldığı taktirde, içerdiği cıvanın herhangi bir sistemik ya da lokal etkisinin olmadığı b</a:t>
            </a:r>
            <a:r>
              <a:rPr lang="tr-TR" dirty="0" err="1"/>
              <a:t>elirtilmektedir</a:t>
            </a:r>
            <a:r>
              <a:rPr lang="tr-TR" baseline="0" dirty="0"/>
              <a:t> </a:t>
            </a:r>
          </a:p>
          <a:p>
            <a:r>
              <a:rPr dirty="0"/>
              <a:t> </a:t>
            </a:r>
            <a:r>
              <a:rPr lang="tr-TR" dirty="0"/>
              <a:t>(</a:t>
            </a:r>
            <a:r>
              <a:rPr lang="tr-TR" dirty="0" err="1"/>
              <a:t>slaytı</a:t>
            </a:r>
            <a:r>
              <a:rPr lang="tr-TR" baseline="0" dirty="0"/>
              <a:t> okuma</a:t>
            </a:r>
            <a:r>
              <a:rPr lang="tr-TR" dirty="0"/>
              <a:t>)</a:t>
            </a:r>
            <a:endParaRPr dirty="0"/>
          </a:p>
        </p:txBody>
      </p:sp>
    </p:spTree>
    <p:extLst>
      <p:ext uri="{BB962C8B-B14F-4D97-AF65-F5344CB8AC3E}">
        <p14:creationId xmlns:p14="http://schemas.microsoft.com/office/powerpoint/2010/main" val="4226782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prstGeom prst="rect">
            <a:avLst/>
          </a:prstGeom>
        </p:spPr>
        <p:txBody>
          <a:bodyPr/>
          <a:lstStyle/>
          <a:p>
            <a:endParaRPr/>
          </a:p>
        </p:txBody>
      </p:sp>
      <p:sp>
        <p:nvSpPr>
          <p:cNvPr id="261" name="Shape 261"/>
          <p:cNvSpPr>
            <a:spLocks noGrp="1"/>
          </p:cNvSpPr>
          <p:nvPr>
            <p:ph type="body" sz="quarter" idx="1"/>
          </p:nvPr>
        </p:nvSpPr>
        <p:spPr>
          <a:prstGeom prst="rect">
            <a:avLst/>
          </a:prstGeom>
        </p:spPr>
        <p:txBody>
          <a:bodyPr/>
          <a:lstStyle>
            <a:lvl1pPr>
              <a:defRPr sz="1300"/>
            </a:lvl1pPr>
          </a:lstStyle>
          <a:p>
            <a:r>
              <a:rPr dirty="0"/>
              <a:t>Amalgam içerisindeki cıvanın hasta tarafından inhalasyonu ya da yutulması; amalgamın yerleştirilmesi, restorasyonun bitirme ve parlatma işlemleri, restorasyonun yenilenmesi ya da günlük çiğneme faaliyetleri sonucunda meydana gelmektedir. Çiğneme faaliyetleri sonucunda ortaya çıkan günlük cıva miktarı 1-2 mg/m2.</a:t>
            </a:r>
            <a:endParaRPr lang="tr-TR" dirty="0"/>
          </a:p>
          <a:p>
            <a:r>
              <a:rPr lang="tr-TR" dirty="0"/>
              <a:t>olarak </a:t>
            </a:r>
            <a:r>
              <a:rPr lang="tr-TR" dirty="0" err="1"/>
              <a:t>bildirilmştir</a:t>
            </a:r>
            <a:r>
              <a:rPr lang="tr-TR" dirty="0"/>
              <a:t>.</a:t>
            </a:r>
            <a:r>
              <a:rPr dirty="0"/>
              <a:t> Yetişkinler için zararlı olan inhalasyon dozu miktarı günlük 5 g/m2, çocuklar ve hamile</a:t>
            </a:r>
            <a:r>
              <a:rPr lang="tr-TR" dirty="0" err="1"/>
              <a:t>ler</a:t>
            </a:r>
            <a:r>
              <a:rPr lang="tr-TR" baseline="0" dirty="0"/>
              <a:t> için </a:t>
            </a:r>
            <a:r>
              <a:rPr dirty="0"/>
              <a:t> ise 1 g/m2 olarak bildirilmektedir. Yani amalgam dolguları bulunan bireyler için günlük doz miktarı zararlı doz miktarından çok daha düşük düzeylerdedir</a:t>
            </a:r>
          </a:p>
        </p:txBody>
      </p:sp>
    </p:spTree>
    <p:extLst>
      <p:ext uri="{BB962C8B-B14F-4D97-AF65-F5344CB8AC3E}">
        <p14:creationId xmlns:p14="http://schemas.microsoft.com/office/powerpoint/2010/main" val="2209393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noRot="1" noChangeAspect="1"/>
          </p:cNvSpPr>
          <p:nvPr>
            <p:ph type="sldImg"/>
          </p:nvPr>
        </p:nvSpPr>
        <p:spPr>
          <a:prstGeom prst="rect">
            <a:avLst/>
          </a:prstGeom>
        </p:spPr>
        <p:txBody>
          <a:bodyPr/>
          <a:lstStyle/>
          <a:p>
            <a:endParaRPr/>
          </a:p>
        </p:txBody>
      </p:sp>
      <p:sp>
        <p:nvSpPr>
          <p:cNvPr id="277" name="Shape 277"/>
          <p:cNvSpPr>
            <a:spLocks noGrp="1"/>
          </p:cNvSpPr>
          <p:nvPr>
            <p:ph type="body" sz="quarter" idx="1"/>
          </p:nvPr>
        </p:nvSpPr>
        <p:spPr>
          <a:prstGeom prst="rect">
            <a:avLst/>
          </a:prstGeom>
        </p:spPr>
        <p:txBody>
          <a:bodyPr/>
          <a:lstStyle>
            <a:lvl1pPr>
              <a:defRPr sz="1600"/>
            </a:lvl1pPr>
          </a:lstStyle>
          <a:p>
            <a:r>
              <a:rPr dirty="0"/>
              <a:t>Amalgamın lokal etkilerinden bir tanesi de ‘amalgam dövmesi’ adı verilen, amalgamın yumuşak dokunun içerisine gömülmesi durumudur. Yumuşak doku içerisinde kalmış olan küçük amalgam parçaları, kronik reversible iltihaplara neden olup çeşitli enzimleri harekete geçir</a:t>
            </a:r>
            <a:r>
              <a:rPr lang="tr-TR" dirty="0"/>
              <a:t>erek</a:t>
            </a:r>
            <a:r>
              <a:rPr lang="tr-TR" baseline="0" dirty="0"/>
              <a:t> parçalanmaktadır</a:t>
            </a:r>
            <a:r>
              <a:rPr dirty="0"/>
              <a:t>. amalgam dövmenin, hastada oluşturduğu olumsuz estetik görüntünün dışında herhangi bir zararı bulunmamaktadır</a:t>
            </a:r>
          </a:p>
        </p:txBody>
      </p:sp>
    </p:spTree>
    <p:extLst>
      <p:ext uri="{BB962C8B-B14F-4D97-AF65-F5344CB8AC3E}">
        <p14:creationId xmlns:p14="http://schemas.microsoft.com/office/powerpoint/2010/main" val="1792746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019728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a:spLocks noGrp="1" noRot="1" noChangeAspect="1"/>
          </p:cNvSpPr>
          <p:nvPr>
            <p:ph type="sldImg"/>
          </p:nvPr>
        </p:nvSpPr>
        <p:spPr>
          <a:prstGeom prst="rect">
            <a:avLst/>
          </a:prstGeom>
        </p:spPr>
        <p:txBody>
          <a:bodyPr/>
          <a:lstStyle/>
          <a:p>
            <a:endParaRPr/>
          </a:p>
        </p:txBody>
      </p:sp>
      <p:sp>
        <p:nvSpPr>
          <p:cNvPr id="301" name="Shape 301"/>
          <p:cNvSpPr>
            <a:spLocks noGrp="1"/>
          </p:cNvSpPr>
          <p:nvPr>
            <p:ph type="body" sz="quarter" idx="1"/>
          </p:nvPr>
        </p:nvSpPr>
        <p:spPr>
          <a:prstGeom prst="rect">
            <a:avLst/>
          </a:prstGeom>
        </p:spPr>
        <p:txBody>
          <a:bodyPr/>
          <a:lstStyle>
            <a:lvl1pPr>
              <a:defRPr sz="1200"/>
            </a:lvl1pPr>
          </a:lstStyle>
          <a:p>
            <a:r>
              <a:rPr sz="1100" dirty="0"/>
              <a:t>Ülkemizde de atık yönetimi ile ilgili olarak 2005 yılında Çevre ve Orman Bakanlığı ‘Tehlikeli Atıkların Kontrolü Yönetmeliği’ adı altında resmi gazetede bildiri yayınlanmıştır. Bu bildiriye göre; amalgam dolgu maddesi ‘insan ve hayvan sağlığına veya bu konulardaki araştırmalara ilişkin atıklar’ başlığı altında incelenmiştir. Amalgam restorasyonların uygulanması sonucunda ortaya çıkan amalgam parçacıkları genel giderlere verilmemelidir. Fazla olan atık amalgamlar kesinlikle su dolu ağzı kapalı kaplarda biriktirilmedir. Kreşuar ve lavaboların filtreleri amalgam parçacıkların geçişine izin vermemeli ve düzenli aralıklarla temizlik ve bakımları yapılmalıdır. Biriktirilen bu ağır metal içeren atıklar, atık işleme ve ayrıştırma merkezlerine ulaştırılmalıdır </a:t>
            </a:r>
            <a:endParaRPr lang="tr-TR" sz="1100" dirty="0"/>
          </a:p>
          <a:p>
            <a:r>
              <a:rPr sz="1100" dirty="0"/>
              <a:t>Ancak ülkemizde kreşuardan giden amalgam artıklarını toplayan bir sistem henüz mevcut değildir. Kapsül amalgam ve toplayıcılı ünit kullanımı henüz yasal zorunluluk haline getirilmemiştir. Dolayısıyla amalgam atık yönetimine ilişkin; kreşuar ve lavabolarda parçacık geçişine izin vermeyen</a:t>
            </a:r>
            <a:r>
              <a:rPr lang="tr-TR" sz="1100" dirty="0"/>
              <a:t>,</a:t>
            </a:r>
            <a:r>
              <a:rPr sz="1100" dirty="0"/>
              <a:t> toplayıcılar tasarlanmalı ve kullanılması teşvik edilmelidir. Ayrıca biriktirilen amalgam artıklarının toplanmasını ve geri dönüşüme kazandırılmasını sağlayacak düzenli bir sistem  (aracı kurum)  oluşturulması gerekmektedir. Cıva hijyeni ve amalgam atık yönetimine ilişkin eğitim ile diş hekimliği alanındaki tüm bireylerin bilinçlendirilmesinin önem taşıdığı bildirilmektedir</a:t>
            </a:r>
          </a:p>
        </p:txBody>
      </p:sp>
    </p:spTree>
    <p:extLst>
      <p:ext uri="{BB962C8B-B14F-4D97-AF65-F5344CB8AC3E}">
        <p14:creationId xmlns:p14="http://schemas.microsoft.com/office/powerpoint/2010/main" val="4186225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lvl1pPr>
              <a:defRPr sz="1400"/>
            </a:lvl1pPr>
          </a:lstStyle>
          <a:p>
            <a:r>
              <a:rPr lang="tr-TR" dirty="0"/>
              <a:t>Amalgam restorasyonların yerleştirilmesi </a:t>
            </a:r>
            <a:r>
              <a:rPr dirty="0"/>
              <a:t>Kavitelerin klasifikasyonları ve preparasyonlarından bağımsız olarak aynıdır. </a:t>
            </a:r>
            <a:r>
              <a:rPr lang="tr-TR" dirty="0"/>
              <a:t>Doğru yöntemle</a:t>
            </a:r>
            <a:r>
              <a:rPr lang="tr-TR" baseline="0" dirty="0"/>
              <a:t> </a:t>
            </a:r>
            <a:r>
              <a:rPr dirty="0"/>
              <a:t>Karıştırılan amalgam uygun taşıyıcılarla kaviteye yerleştirildikten sonra, boşlukların engellenmesi ve kavitenin ideal bir şekilde doldurulması için kondenzasyonunun uygun şekilde yapılması gerekmektedir.</a:t>
            </a:r>
            <a:endParaRPr lang="tr-TR" dirty="0"/>
          </a:p>
          <a:p>
            <a:r>
              <a:rPr lang="tr-TR" sz="1500" dirty="0">
                <a:latin typeface="Helvetica Neue"/>
                <a:ea typeface="Helvetica Neue"/>
                <a:cs typeface="Helvetica Neue"/>
                <a:sym typeface="Helvetica Neue"/>
              </a:rPr>
              <a:t>İdeal bir amalgam elde edebilmek için uygun </a:t>
            </a:r>
            <a:r>
              <a:rPr lang="tr-TR" sz="1500" dirty="0" err="1">
                <a:latin typeface="Helvetica Neue"/>
                <a:ea typeface="Helvetica Neue"/>
                <a:cs typeface="Helvetica Neue"/>
                <a:sym typeface="Helvetica Neue"/>
              </a:rPr>
              <a:t>triturasyon</a:t>
            </a:r>
            <a:r>
              <a:rPr lang="tr-TR" sz="1500" dirty="0">
                <a:latin typeface="Helvetica Neue"/>
                <a:ea typeface="Helvetica Neue"/>
                <a:cs typeface="Helvetica Neue"/>
                <a:sym typeface="Helvetica Neue"/>
              </a:rPr>
              <a:t> tekniği gereklidir. Fazla ya da eksik yapılan </a:t>
            </a:r>
            <a:r>
              <a:rPr lang="tr-TR" sz="1500" dirty="0" err="1">
                <a:latin typeface="Helvetica Neue"/>
                <a:ea typeface="Helvetica Neue"/>
                <a:cs typeface="Helvetica Neue"/>
                <a:sym typeface="Helvetica Neue"/>
              </a:rPr>
              <a:t>triturasyon</a:t>
            </a:r>
            <a:r>
              <a:rPr lang="tr-TR" sz="1500" dirty="0">
                <a:latin typeface="Helvetica Neue"/>
                <a:ea typeface="Helvetica Neue"/>
                <a:cs typeface="Helvetica Neue"/>
                <a:sym typeface="Helvetica Neue"/>
              </a:rPr>
              <a:t> materyalin çalışma zamanını ve dayanıklılığını etkilemektedir. Fazla </a:t>
            </a:r>
            <a:r>
              <a:rPr lang="tr-TR" sz="1500" dirty="0" err="1">
                <a:latin typeface="Helvetica Neue"/>
                <a:ea typeface="Helvetica Neue"/>
                <a:cs typeface="Helvetica Neue"/>
                <a:sym typeface="Helvetica Neue"/>
              </a:rPr>
              <a:t>triturasyon</a:t>
            </a:r>
            <a:r>
              <a:rPr lang="tr-TR" sz="1500" dirty="0">
                <a:latin typeface="Helvetica Neue"/>
                <a:ea typeface="Helvetica Neue"/>
                <a:cs typeface="Helvetica Neue"/>
                <a:sym typeface="Helvetica Neue"/>
              </a:rPr>
              <a:t> yapıldığı zaman; amalgamın yapısı aşırı toz halinde olur ve </a:t>
            </a:r>
            <a:r>
              <a:rPr lang="tr-TR" sz="1500" dirty="0" err="1">
                <a:latin typeface="Helvetica Neue"/>
                <a:ea typeface="Helvetica Neue"/>
                <a:cs typeface="Helvetica Neue"/>
                <a:sym typeface="Helvetica Neue"/>
              </a:rPr>
              <a:t>kondenzasyonu</a:t>
            </a:r>
            <a:r>
              <a:rPr lang="tr-TR" sz="1500" dirty="0">
                <a:latin typeface="Helvetica Neue"/>
                <a:ea typeface="Helvetica Neue"/>
                <a:cs typeface="Helvetica Neue"/>
                <a:sym typeface="Helvetica Neue"/>
              </a:rPr>
              <a:t> zorlaşır, çok kısa çalışma zamanı sergiler. Ayrıca restorasyonun yapısında boşlukların kalma ihtimali de artar. Doğru karıştırılmış amalgam ise; yapısı düzgünce birbirine bağlı olan, dokunulduğunda hafif bir sıcaklık hissi veren bir yapıdadır. Yüzeyi pürüzsüz ve kütlesel olarak plastik gibi bir görünüm sergilemektedir. Bu amalgamın </a:t>
            </a:r>
            <a:r>
              <a:rPr lang="tr-TR" sz="1500" dirty="0" err="1">
                <a:latin typeface="Helvetica Neue"/>
                <a:ea typeface="Helvetica Neue"/>
                <a:cs typeface="Helvetica Neue"/>
                <a:sym typeface="Helvetica Neue"/>
              </a:rPr>
              <a:t>kondenzasyonu</a:t>
            </a:r>
            <a:r>
              <a:rPr lang="tr-TR" sz="1500" dirty="0">
                <a:latin typeface="Helvetica Neue"/>
                <a:ea typeface="Helvetica Neue"/>
                <a:cs typeface="Helvetica Neue"/>
                <a:sym typeface="Helvetica Neue"/>
              </a:rPr>
              <a:t> kolaydır ve çalışma zamanı uygun bir restorasyon yapmak için yeterlidir. </a:t>
            </a:r>
            <a:endParaRPr lang="tr-TR" dirty="0">
              <a:effectLst/>
            </a:endParaRPr>
          </a:p>
        </p:txBody>
      </p:sp>
    </p:spTree>
    <p:extLst>
      <p:ext uri="{BB962C8B-B14F-4D97-AF65-F5344CB8AC3E}">
        <p14:creationId xmlns:p14="http://schemas.microsoft.com/office/powerpoint/2010/main" val="5096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defTabSz="495330" fontAlgn="auto">
              <a:lnSpc>
                <a:spcPct val="117999"/>
              </a:lnSpc>
              <a:spcBef>
                <a:spcPts val="0"/>
              </a:spcBef>
              <a:spcAft>
                <a:spcPts val="0"/>
              </a:spcAft>
              <a:defRPr/>
            </a:pPr>
            <a:r>
              <a:rPr lang="tr-TR" dirty="0"/>
              <a:t>Restorasyon yüzeylerinin düzgün bitirilmesi ve parlatılması hem </a:t>
            </a:r>
            <a:r>
              <a:rPr lang="tr-TR" dirty="0" err="1"/>
              <a:t>periodontal</a:t>
            </a:r>
            <a:r>
              <a:rPr lang="tr-TR" dirty="0"/>
              <a:t> hem de </a:t>
            </a:r>
            <a:r>
              <a:rPr lang="tr-TR" dirty="0" err="1"/>
              <a:t>dental</a:t>
            </a:r>
            <a:r>
              <a:rPr lang="tr-TR" dirty="0"/>
              <a:t> sağlık açısından çok önemlidir. Bu sebeple bitirme</a:t>
            </a:r>
            <a:r>
              <a:rPr lang="tr-TR" baseline="0" dirty="0"/>
              <a:t> ve parlatma </a:t>
            </a:r>
            <a:r>
              <a:rPr lang="tr-TR" dirty="0"/>
              <a:t>işlemlerin düzgünce yapılması tavsiye edilmektedir .</a:t>
            </a:r>
            <a:endParaRPr lang="tr-TR" baseline="0" dirty="0"/>
          </a:p>
          <a:p>
            <a:pPr defTabSz="495330" fontAlgn="auto">
              <a:lnSpc>
                <a:spcPct val="117999"/>
              </a:lnSpc>
              <a:spcBef>
                <a:spcPts val="0"/>
              </a:spcBef>
              <a:spcAft>
                <a:spcPts val="0"/>
              </a:spcAft>
              <a:defRPr/>
            </a:pPr>
            <a:r>
              <a:rPr lang="tr-TR" dirty="0"/>
              <a:t>Bitirme ve parlatma işlemlerinin temel amacı, hasta tarafından temizlenebilir yüzeyler oluşturulması, </a:t>
            </a:r>
            <a:r>
              <a:rPr lang="tr-TR" dirty="0" err="1"/>
              <a:t>rekürrent</a:t>
            </a:r>
            <a:r>
              <a:rPr lang="tr-TR" dirty="0"/>
              <a:t> çürüklerin azaltılmasıdır. Yapılan bitirme ve parlatma işlemleri restorasyonların daha uzun ömürlü olmasını sağlamakta ve klinik kullanım sürelerini doğrudan etkilemektedir. Bitirme işlemleriyle </a:t>
            </a:r>
            <a:r>
              <a:rPr lang="tr-TR" dirty="0" err="1"/>
              <a:t>marjinlerin</a:t>
            </a:r>
            <a:r>
              <a:rPr lang="tr-TR" dirty="0"/>
              <a:t> devamlılığı ve diş ile restoratif materyal arasında bir bütünlük sağlanmaktadır. Daha pürüzsüz yüzeyler elde edilmesi sonucunda, hem korozyon oluşumu hem de plak birikimi azaltılmış olmaktadır</a:t>
            </a:r>
          </a:p>
        </p:txBody>
      </p:sp>
    </p:spTree>
    <p:extLst>
      <p:ext uri="{BB962C8B-B14F-4D97-AF65-F5344CB8AC3E}">
        <p14:creationId xmlns:p14="http://schemas.microsoft.com/office/powerpoint/2010/main" val="2274731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Cam </a:t>
            </a:r>
            <a:r>
              <a:rPr lang="tr-TR" dirty="0" err="1"/>
              <a:t>iyonomer</a:t>
            </a:r>
            <a:r>
              <a:rPr lang="tr-TR" dirty="0"/>
              <a:t> simanlar; 1972 yılında </a:t>
            </a:r>
            <a:r>
              <a:rPr lang="tr-TR" dirty="0" err="1"/>
              <a:t>Alumino-silikatpoliakrilik</a:t>
            </a:r>
            <a:r>
              <a:rPr lang="tr-TR" dirty="0"/>
              <a:t> asit adı ile Wilson ve Kent tarafından</a:t>
            </a:r>
            <a:r>
              <a:rPr lang="tr-TR" baseline="0" dirty="0"/>
              <a:t> </a:t>
            </a:r>
            <a:r>
              <a:rPr lang="tr-TR" dirty="0"/>
              <a:t>geliştirilerek; 1974 yılında </a:t>
            </a:r>
            <a:r>
              <a:rPr lang="tr-TR" dirty="0" err="1"/>
              <a:t>Alumino</a:t>
            </a:r>
            <a:r>
              <a:rPr lang="tr-TR" dirty="0"/>
              <a:t>-silikat poli-akrilat-1 adıyla </a:t>
            </a:r>
            <a:r>
              <a:rPr lang="tr-TR" dirty="0" err="1"/>
              <a:t>McLean</a:t>
            </a:r>
            <a:r>
              <a:rPr lang="tr-TR" dirty="0"/>
              <a:t> ve Wilson tarafından piyasadaki yerlerini almış olan materyallerdir</a:t>
            </a:r>
          </a:p>
        </p:txBody>
      </p:sp>
    </p:spTree>
    <p:extLst>
      <p:ext uri="{BB962C8B-B14F-4D97-AF65-F5344CB8AC3E}">
        <p14:creationId xmlns:p14="http://schemas.microsoft.com/office/powerpoint/2010/main" val="1817205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defTabSz="495330" fontAlgn="auto">
              <a:lnSpc>
                <a:spcPct val="117999"/>
              </a:lnSpc>
              <a:spcBef>
                <a:spcPts val="0"/>
              </a:spcBef>
              <a:spcAft>
                <a:spcPts val="0"/>
              </a:spcAft>
              <a:defRPr/>
            </a:pPr>
            <a:r>
              <a:rPr lang="tr-TR" dirty="0"/>
              <a:t> Cam </a:t>
            </a:r>
            <a:r>
              <a:rPr lang="tr-TR" dirty="0" err="1"/>
              <a:t>iyonomer</a:t>
            </a:r>
            <a:r>
              <a:rPr lang="tr-TR" dirty="0"/>
              <a:t> simanlar; toz ve akışkan formundan oluşmaktadır. Tozu; </a:t>
            </a:r>
            <a:r>
              <a:rPr lang="tr-TR" dirty="0" err="1"/>
              <a:t>floro-alumino</a:t>
            </a:r>
            <a:r>
              <a:rPr lang="tr-TR" dirty="0"/>
              <a:t> silikattan, </a:t>
            </a:r>
            <a:r>
              <a:rPr lang="tr-TR" dirty="0" err="1"/>
              <a:t>likiti</a:t>
            </a:r>
            <a:r>
              <a:rPr lang="tr-TR" dirty="0"/>
              <a:t> ise </a:t>
            </a:r>
            <a:r>
              <a:rPr lang="tr-TR" dirty="0" err="1"/>
              <a:t>aköz</a:t>
            </a:r>
            <a:r>
              <a:rPr lang="tr-TR" dirty="0"/>
              <a:t> </a:t>
            </a:r>
            <a:r>
              <a:rPr lang="tr-TR" dirty="0" err="1"/>
              <a:t>poliakrilik</a:t>
            </a:r>
            <a:r>
              <a:rPr lang="tr-TR" dirty="0"/>
              <a:t> asitten (%40-50) meydana gelmektedir. Tozunun içerisinde  ayrıca; kalsiyum, </a:t>
            </a:r>
            <a:r>
              <a:rPr lang="tr-TR" dirty="0" err="1"/>
              <a:t>florür</a:t>
            </a:r>
            <a:r>
              <a:rPr lang="tr-TR" dirty="0"/>
              <a:t> sodyum ve fosfat da bulunmaktadır. Tozunda bulunan kalsiyum ve flor oranı, sodyum ve fosfattan daha yüksek orandadır </a:t>
            </a:r>
          </a:p>
          <a:p>
            <a:pPr defTabSz="495330" fontAlgn="auto">
              <a:lnSpc>
                <a:spcPct val="117999"/>
              </a:lnSpc>
              <a:spcBef>
                <a:spcPts val="0"/>
              </a:spcBef>
              <a:spcAft>
                <a:spcPts val="0"/>
              </a:spcAft>
              <a:defRPr/>
            </a:pPr>
            <a:endParaRPr lang="tr-TR" dirty="0"/>
          </a:p>
          <a:p>
            <a:pPr defTabSz="495330" fontAlgn="auto">
              <a:lnSpc>
                <a:spcPct val="117999"/>
              </a:lnSpc>
              <a:spcBef>
                <a:spcPts val="0"/>
              </a:spcBef>
              <a:spcAft>
                <a:spcPts val="0"/>
              </a:spcAft>
              <a:defRPr/>
            </a:pPr>
            <a:r>
              <a:rPr lang="tr-TR" dirty="0"/>
              <a:t>Cam </a:t>
            </a:r>
            <a:r>
              <a:rPr lang="tr-TR" dirty="0" err="1"/>
              <a:t>iyonomer</a:t>
            </a:r>
            <a:r>
              <a:rPr lang="tr-TR" dirty="0"/>
              <a:t> </a:t>
            </a:r>
            <a:r>
              <a:rPr lang="tr-TR" dirty="0" err="1"/>
              <a:t>simanların</a:t>
            </a:r>
            <a:r>
              <a:rPr lang="tr-TR" dirty="0"/>
              <a:t> sertleşme reaksiyonu önemli oranda asit–baz (nötralizasyon) reaksiyonu ile meydana gelmektedir. İçerdikleri asit suda çözünebilir polimerler içermektedir ve tozu da özel cam partiküllerinden oluşmaktadır. </a:t>
            </a:r>
          </a:p>
        </p:txBody>
      </p:sp>
    </p:spTree>
    <p:extLst>
      <p:ext uri="{BB962C8B-B14F-4D97-AF65-F5344CB8AC3E}">
        <p14:creationId xmlns:p14="http://schemas.microsoft.com/office/powerpoint/2010/main" val="2968298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prstGeom prst="rect">
            <a:avLst/>
          </a:prstGeom>
        </p:spPr>
        <p:txBody>
          <a:bodyPr/>
          <a:lstStyle/>
          <a:p>
            <a:endParaRPr/>
          </a:p>
        </p:txBody>
      </p:sp>
      <p:sp>
        <p:nvSpPr>
          <p:cNvPr id="143" name="Shape 143"/>
          <p:cNvSpPr>
            <a:spLocks noGrp="1"/>
          </p:cNvSpPr>
          <p:nvPr>
            <p:ph type="body" sz="quarter" idx="1"/>
          </p:nvPr>
        </p:nvSpPr>
        <p:spPr>
          <a:prstGeom prst="rect">
            <a:avLst/>
          </a:prstGeom>
        </p:spPr>
        <p:txBody>
          <a:bodyPr>
            <a:normAutofit fontScale="40000" lnSpcReduction="20000"/>
          </a:bodyPr>
          <a:lstStyle/>
          <a:p>
            <a:pPr>
              <a:lnSpc>
                <a:spcPct val="115000"/>
              </a:lnSpc>
              <a:spcBef>
                <a:spcPts val="1083"/>
              </a:spcBef>
            </a:pPr>
            <a:r>
              <a:rPr lang="tr-TR" sz="2600" dirty="0">
                <a:latin typeface="Times New Roman" charset="-94"/>
                <a:ea typeface="Times New Roman" charset="-94"/>
                <a:cs typeface="Times New Roman" charset="-94"/>
              </a:rPr>
              <a:t>İdeal bir restoratif materyal HEPİNİZİN DE ÖZELLİKLERİNİ BİLDİĞİ ÜZERE; </a:t>
            </a:r>
          </a:p>
          <a:p>
            <a:pPr>
              <a:lnSpc>
                <a:spcPct val="115000"/>
              </a:lnSpc>
              <a:spcBef>
                <a:spcPts val="1083"/>
              </a:spcBef>
              <a:buFont typeface="Arial" charset="-94"/>
              <a:buChar char="•"/>
            </a:pPr>
            <a:r>
              <a:rPr lang="tr-TR" sz="2600" dirty="0">
                <a:latin typeface="Times New Roman" charset="-94"/>
                <a:ea typeface="Times New Roman" charset="-94"/>
                <a:cs typeface="Times New Roman" charset="-94"/>
              </a:rPr>
              <a:t>Diş yapısına kuvvetli adezyon göstermeli, </a:t>
            </a:r>
          </a:p>
          <a:p>
            <a:pPr>
              <a:lnSpc>
                <a:spcPct val="115000"/>
              </a:lnSpc>
              <a:spcBef>
                <a:spcPts val="1083"/>
              </a:spcBef>
              <a:buFont typeface="Arial" charset="-94"/>
              <a:buChar char="•"/>
            </a:pPr>
            <a:r>
              <a:rPr lang="tr-TR" sz="2600" dirty="0">
                <a:latin typeface="Times New Roman" charset="-94"/>
                <a:ea typeface="Times New Roman" charset="-94"/>
                <a:cs typeface="Times New Roman" charset="-94"/>
              </a:rPr>
              <a:t>Mine ve </a:t>
            </a:r>
            <a:r>
              <a:rPr lang="tr-TR" sz="2600" dirty="0" err="1">
                <a:latin typeface="Times New Roman" charset="-94"/>
                <a:ea typeface="Times New Roman" charset="-94"/>
                <a:cs typeface="Times New Roman" charset="-94"/>
              </a:rPr>
              <a:t>dentine</a:t>
            </a:r>
            <a:r>
              <a:rPr lang="tr-TR" sz="2600" dirty="0">
                <a:latin typeface="Times New Roman" charset="-94"/>
                <a:ea typeface="Times New Roman" charset="-94"/>
                <a:cs typeface="Times New Roman" charset="-94"/>
              </a:rPr>
              <a:t> güçlü olarak bağlanmalı, </a:t>
            </a:r>
          </a:p>
          <a:p>
            <a:pPr>
              <a:lnSpc>
                <a:spcPct val="115000"/>
              </a:lnSpc>
              <a:spcBef>
                <a:spcPts val="1083"/>
              </a:spcBef>
              <a:buFont typeface="Arial" charset="-94"/>
              <a:buChar char="•"/>
            </a:pPr>
            <a:r>
              <a:rPr lang="tr-TR" sz="2600" dirty="0" err="1">
                <a:latin typeface="Times New Roman" charset="-94"/>
                <a:ea typeface="Times New Roman" charset="-94"/>
                <a:cs typeface="Times New Roman" charset="-94"/>
              </a:rPr>
              <a:t>Okluzal</a:t>
            </a:r>
            <a:r>
              <a:rPr lang="tr-TR" sz="2600" dirty="0">
                <a:latin typeface="Times New Roman" charset="-94"/>
                <a:ea typeface="Times New Roman" charset="-94"/>
                <a:cs typeface="Times New Roman" charset="-94"/>
              </a:rPr>
              <a:t> kuvvetler karşısında bozulmamalı, </a:t>
            </a:r>
          </a:p>
          <a:p>
            <a:pPr>
              <a:lnSpc>
                <a:spcPct val="115000"/>
              </a:lnSpc>
              <a:spcBef>
                <a:spcPts val="1083"/>
              </a:spcBef>
              <a:buFont typeface="Arial" charset="-94"/>
              <a:buChar char="•"/>
            </a:pPr>
            <a:r>
              <a:rPr lang="tr-TR" sz="2600" dirty="0">
                <a:latin typeface="Times New Roman" charset="-94"/>
                <a:ea typeface="Times New Roman" charset="-94"/>
                <a:cs typeface="Times New Roman" charset="-94"/>
              </a:rPr>
              <a:t>Marjinal sızıntıyı engellemeli,</a:t>
            </a:r>
          </a:p>
          <a:p>
            <a:pPr>
              <a:lnSpc>
                <a:spcPct val="115000"/>
              </a:lnSpc>
              <a:spcBef>
                <a:spcPts val="1083"/>
              </a:spcBef>
              <a:buFont typeface="Arial" charset="-94"/>
              <a:buChar char="•"/>
            </a:pPr>
            <a:r>
              <a:rPr lang="tr-TR" sz="2600" dirty="0">
                <a:latin typeface="Times New Roman" charset="-94"/>
                <a:ea typeface="Times New Roman" charset="-94"/>
                <a:cs typeface="Times New Roman" charset="-94"/>
              </a:rPr>
              <a:t>Manipülasyon kolaylığı olmalı,</a:t>
            </a:r>
          </a:p>
          <a:p>
            <a:pPr>
              <a:lnSpc>
                <a:spcPct val="115000"/>
              </a:lnSpc>
              <a:spcBef>
                <a:spcPts val="1083"/>
              </a:spcBef>
              <a:buFont typeface="Arial" charset="-94"/>
              <a:buChar char="•"/>
            </a:pPr>
            <a:r>
              <a:rPr lang="tr-TR" sz="2600" dirty="0">
                <a:latin typeface="Times New Roman" charset="-94"/>
                <a:ea typeface="Times New Roman" charset="-94"/>
                <a:cs typeface="Times New Roman" charset="-94"/>
              </a:rPr>
              <a:t>Flor salabilmeli,</a:t>
            </a:r>
          </a:p>
          <a:p>
            <a:pPr>
              <a:lnSpc>
                <a:spcPct val="115000"/>
              </a:lnSpc>
              <a:spcBef>
                <a:spcPts val="1083"/>
              </a:spcBef>
              <a:buFont typeface="Arial" charset="-94"/>
              <a:buChar char="•"/>
            </a:pPr>
            <a:r>
              <a:rPr lang="tr-TR" sz="2600" dirty="0">
                <a:latin typeface="Times New Roman" charset="-94"/>
                <a:ea typeface="Times New Roman" charset="-94"/>
                <a:cs typeface="Times New Roman" charset="-94"/>
              </a:rPr>
              <a:t>Maliyeti uygun olmalı,</a:t>
            </a:r>
            <a:endParaRPr lang="tr-TR" sz="2600" dirty="0">
              <a:latin typeface="Times New Roman" charset="-94"/>
              <a:ea typeface="Times New Roman" charset="-94"/>
              <a:cs typeface="Times New Roman" charset="-94"/>
              <a:sym typeface="Times New Roman"/>
            </a:endParaRPr>
          </a:p>
          <a:p>
            <a:pPr>
              <a:lnSpc>
                <a:spcPct val="115000"/>
              </a:lnSpc>
              <a:spcBef>
                <a:spcPts val="1083"/>
              </a:spcBef>
              <a:buFont typeface="Arial" charset="-94"/>
              <a:buChar char="•"/>
            </a:pPr>
            <a:r>
              <a:rPr lang="tr-TR" sz="2600" dirty="0">
                <a:latin typeface="Times New Roman" charset="-94"/>
                <a:ea typeface="Times New Roman" charset="-94"/>
                <a:cs typeface="Times New Roman" charset="-94"/>
              </a:rPr>
              <a:t>Diş ve çevre dokularla </a:t>
            </a:r>
            <a:r>
              <a:rPr lang="tr-TR" sz="2600" dirty="0" err="1">
                <a:latin typeface="Times New Roman" charset="-94"/>
                <a:ea typeface="Times New Roman" charset="-94"/>
                <a:cs typeface="Times New Roman" charset="-94"/>
              </a:rPr>
              <a:t>biyouyumluluk</a:t>
            </a:r>
            <a:r>
              <a:rPr lang="tr-TR" sz="2600" dirty="0">
                <a:latin typeface="Times New Roman" charset="-94"/>
                <a:ea typeface="Times New Roman" charset="-94"/>
                <a:cs typeface="Times New Roman" charset="-94"/>
              </a:rPr>
              <a:t> göstermelidir </a:t>
            </a:r>
          </a:p>
          <a:p>
            <a:pPr>
              <a:lnSpc>
                <a:spcPct val="115000"/>
              </a:lnSpc>
              <a:spcBef>
                <a:spcPts val="1083"/>
              </a:spcBef>
              <a:buFont typeface="Arial" charset="-94"/>
              <a:buChar char="•"/>
            </a:pPr>
            <a:endParaRPr lang="tr-TR" sz="2600" dirty="0">
              <a:latin typeface="Times New Roman" charset="-94"/>
              <a:ea typeface="Times New Roman" charset="-94"/>
              <a:cs typeface="Times New Roman" charset="-94"/>
            </a:endParaRPr>
          </a:p>
          <a:p>
            <a:pPr>
              <a:lnSpc>
                <a:spcPct val="115000"/>
              </a:lnSpc>
              <a:spcBef>
                <a:spcPts val="1083"/>
              </a:spcBef>
              <a:buFont typeface="Arial" charset="-94"/>
              <a:buChar char="•"/>
            </a:pPr>
            <a:endParaRPr lang="tr-TR" sz="2600" dirty="0">
              <a:latin typeface="Times New Roman" charset="-94"/>
              <a:ea typeface="Times New Roman" charset="-94"/>
              <a:cs typeface="Times New Roman" charset="-94"/>
            </a:endParaRPr>
          </a:p>
          <a:p>
            <a:pPr>
              <a:lnSpc>
                <a:spcPct val="115000"/>
              </a:lnSpc>
              <a:spcBef>
                <a:spcPts val="1083"/>
              </a:spcBef>
              <a:buFont typeface="Arial" charset="-94"/>
              <a:buChar char="•"/>
            </a:pPr>
            <a:r>
              <a:rPr dirty="0"/>
              <a:t>Ancak bütün bu özelliklerin yanı sıra; materyal ağız ortamında stres, ısı değişimi, kimyasal ajanlar gibi çeşitli faktörlere maruz kalacağı için, materyalin fiziksel ve mekanik özellikleri doğrultusunda, doğru teşhis ve doğru materyal seçimi ile restorasyonun ömrünün artacağı da bildirilmektedir </a:t>
            </a:r>
          </a:p>
        </p:txBody>
      </p:sp>
    </p:spTree>
    <p:extLst>
      <p:ext uri="{BB962C8B-B14F-4D97-AF65-F5344CB8AC3E}">
        <p14:creationId xmlns:p14="http://schemas.microsoft.com/office/powerpoint/2010/main" val="1474086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85000" lnSpcReduction="20000"/>
          </a:bodyPr>
          <a:lstStyle/>
          <a:p>
            <a:pPr indent="487075" algn="just">
              <a:lnSpc>
                <a:spcPct val="150000"/>
              </a:lnSpc>
              <a:spcBef>
                <a:spcPts val="2600"/>
              </a:spcBef>
              <a:defRPr sz="2000"/>
            </a:pPr>
            <a:r>
              <a:rPr lang="tr-TR" dirty="0"/>
              <a:t>Cam </a:t>
            </a:r>
            <a:r>
              <a:rPr lang="tr-TR" dirty="0" err="1"/>
              <a:t>iyonomerlerin</a:t>
            </a:r>
            <a:r>
              <a:rPr lang="tr-TR" baseline="0" dirty="0"/>
              <a:t> </a:t>
            </a:r>
            <a:r>
              <a:rPr lang="tr-TR" dirty="0"/>
              <a:t>sertleşme reaksiyonları ve </a:t>
            </a:r>
            <a:r>
              <a:rPr lang="tr-TR" dirty="0" err="1"/>
              <a:t>maturasyonları</a:t>
            </a:r>
            <a:r>
              <a:rPr lang="tr-TR" dirty="0"/>
              <a:t> esnasında aşırı kurutma, materyalin ve restorasyonun yapısal, fiziksel olumlu özelliklerinden ödün verirken, aşırı nemli ortama maruz kalması da mekanik özelliklerini zayıflatmaktadır .</a:t>
            </a:r>
          </a:p>
          <a:p>
            <a:pPr indent="487075" algn="just">
              <a:lnSpc>
                <a:spcPct val="150000"/>
              </a:lnSpc>
              <a:spcBef>
                <a:spcPts val="2600"/>
              </a:spcBef>
              <a:defRPr sz="2000"/>
            </a:pPr>
            <a:r>
              <a:rPr lang="tr-TR" dirty="0"/>
              <a:t>Cam</a:t>
            </a:r>
            <a:r>
              <a:rPr lang="tr-TR" baseline="0" dirty="0"/>
              <a:t> </a:t>
            </a:r>
            <a:r>
              <a:rPr lang="tr-TR" baseline="0" dirty="0" err="1"/>
              <a:t>iyonomer</a:t>
            </a:r>
            <a:r>
              <a:rPr lang="tr-TR" baseline="0" dirty="0"/>
              <a:t> siman</a:t>
            </a:r>
            <a:r>
              <a:rPr lang="tr-TR" dirty="0"/>
              <a:t> restorasyonlara erken nem </a:t>
            </a:r>
            <a:r>
              <a:rPr lang="tr-TR" dirty="0" err="1"/>
              <a:t>kontaminasyonu</a:t>
            </a:r>
            <a:r>
              <a:rPr lang="tr-TR" dirty="0"/>
              <a:t> sonucunda mekanik özelliklerinin zayıfladığı ve restorasyon yüzeylerinin </a:t>
            </a:r>
            <a:r>
              <a:rPr lang="tr-TR" dirty="0" err="1"/>
              <a:t>abrazyon</a:t>
            </a:r>
            <a:r>
              <a:rPr lang="tr-TR" dirty="0"/>
              <a:t> ve erozyon için daha yatkın hale geldiğini bildirmektedir.</a:t>
            </a:r>
          </a:p>
          <a:p>
            <a:endParaRPr lang="tr-TR" dirty="0"/>
          </a:p>
        </p:txBody>
      </p:sp>
    </p:spTree>
    <p:extLst>
      <p:ext uri="{BB962C8B-B14F-4D97-AF65-F5344CB8AC3E}">
        <p14:creationId xmlns:p14="http://schemas.microsoft.com/office/powerpoint/2010/main" val="1900059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defTabSz="495330" fontAlgn="auto">
              <a:lnSpc>
                <a:spcPct val="117999"/>
              </a:lnSpc>
              <a:spcBef>
                <a:spcPts val="0"/>
              </a:spcBef>
              <a:spcAft>
                <a:spcPts val="0"/>
              </a:spcAft>
              <a:defRPr/>
            </a:pPr>
            <a:r>
              <a:rPr lang="tr-TR" dirty="0"/>
              <a:t>Geleneksel cam </a:t>
            </a:r>
            <a:r>
              <a:rPr lang="tr-TR" dirty="0" err="1"/>
              <a:t>iyonomerler</a:t>
            </a:r>
            <a:r>
              <a:rPr lang="tr-TR" dirty="0"/>
              <a:t> yerleştirildikten sonra aşırı kurutma ve yapısındaki su değişikliklerini engellemek için en az bir saat hatta iki haftaya kadar korunması gerekmektedir Vazelin, kakao yağı, su geçirmez cilalar ve hatta tırnak cilasının bile cam</a:t>
            </a:r>
            <a:r>
              <a:rPr lang="tr-TR" baseline="0" dirty="0"/>
              <a:t> </a:t>
            </a:r>
            <a:r>
              <a:rPr lang="tr-TR" baseline="0" dirty="0" err="1"/>
              <a:t>iyonomerlerde</a:t>
            </a:r>
            <a:r>
              <a:rPr lang="tr-TR" dirty="0"/>
              <a:t> yüzey örtücü ajan olarak kullanılabileceği öneriler arasında bulunmaktadır </a:t>
            </a:r>
          </a:p>
          <a:p>
            <a:pPr defTabSz="495330" fontAlgn="auto">
              <a:lnSpc>
                <a:spcPct val="117999"/>
              </a:lnSpc>
              <a:spcBef>
                <a:spcPts val="0"/>
              </a:spcBef>
              <a:spcAft>
                <a:spcPts val="0"/>
              </a:spcAft>
              <a:defRPr/>
            </a:pPr>
            <a:r>
              <a:rPr lang="tr-TR" dirty="0"/>
              <a:t>Zaman içerisinde çiğneyici kuvvetler karşısında bu örtücü ajanlar kaybolmaktadır ancak Cam</a:t>
            </a:r>
            <a:r>
              <a:rPr lang="tr-TR" baseline="0" dirty="0"/>
              <a:t> </a:t>
            </a:r>
            <a:r>
              <a:rPr lang="tr-TR" baseline="0" dirty="0" err="1"/>
              <a:t>iyonomer</a:t>
            </a:r>
            <a:r>
              <a:rPr lang="tr-TR" dirty="0" err="1"/>
              <a:t>lerin</a:t>
            </a:r>
            <a:r>
              <a:rPr lang="tr-TR" dirty="0"/>
              <a:t> sertleşme süreçleri tamamlandığı için su dengesi ile ilgili değişikliklere karşı daha dirençli hale gelmektedirler </a:t>
            </a:r>
          </a:p>
          <a:p>
            <a:pPr defTabSz="495330" fontAlgn="auto">
              <a:lnSpc>
                <a:spcPct val="117999"/>
              </a:lnSpc>
              <a:spcBef>
                <a:spcPts val="0"/>
              </a:spcBef>
              <a:spcAft>
                <a:spcPts val="0"/>
              </a:spcAft>
              <a:defRPr/>
            </a:pPr>
            <a:r>
              <a:rPr lang="tr-TR" dirty="0"/>
              <a:t>Bu örtüleme stratejilerinin içerisinde ışıkla </a:t>
            </a:r>
            <a:r>
              <a:rPr lang="tr-TR" dirty="0" err="1"/>
              <a:t>polimerize</a:t>
            </a:r>
            <a:r>
              <a:rPr lang="tr-TR" dirty="0"/>
              <a:t> olan </a:t>
            </a:r>
            <a:r>
              <a:rPr lang="tr-TR" dirty="0" err="1"/>
              <a:t>rezin</a:t>
            </a:r>
            <a:r>
              <a:rPr lang="tr-TR" dirty="0"/>
              <a:t> örtücülerin en ideal örtücü olduğu düşünülmektedir </a:t>
            </a:r>
          </a:p>
          <a:p>
            <a:pPr defTabSz="495330" fontAlgn="auto">
              <a:lnSpc>
                <a:spcPct val="117999"/>
              </a:lnSpc>
              <a:spcBef>
                <a:spcPts val="0"/>
              </a:spcBef>
              <a:spcAft>
                <a:spcPts val="0"/>
              </a:spcAft>
              <a:defRPr/>
            </a:pPr>
            <a:r>
              <a:rPr lang="tr-TR" dirty="0"/>
              <a:t>Işıkla</a:t>
            </a:r>
            <a:r>
              <a:rPr lang="tr-TR" baseline="0" dirty="0"/>
              <a:t> </a:t>
            </a:r>
            <a:r>
              <a:rPr lang="tr-TR" dirty="0" err="1"/>
              <a:t>polimerize</a:t>
            </a:r>
            <a:r>
              <a:rPr lang="tr-TR" dirty="0"/>
              <a:t> olan </a:t>
            </a:r>
            <a:r>
              <a:rPr lang="tr-TR" dirty="0" err="1"/>
              <a:t>bonding</a:t>
            </a:r>
            <a:r>
              <a:rPr lang="tr-TR" dirty="0"/>
              <a:t> ya da </a:t>
            </a:r>
            <a:r>
              <a:rPr lang="tr-TR" dirty="0" err="1"/>
              <a:t>glaze</a:t>
            </a:r>
            <a:r>
              <a:rPr lang="tr-TR" dirty="0"/>
              <a:t> ajanlarının sertleşme esnasındaki siman yüzeyinden su hareketi ve değişimine engel olduğunu </a:t>
            </a:r>
            <a:r>
              <a:rPr lang="tr-TR" dirty="0" err="1"/>
              <a:t>bulgulanmıştır</a:t>
            </a:r>
            <a:r>
              <a:rPr lang="tr-TR" dirty="0"/>
              <a:t>. Ayrıca 1990 yılında ADA, geleneksel cam</a:t>
            </a:r>
            <a:r>
              <a:rPr lang="tr-TR" baseline="0" dirty="0"/>
              <a:t> </a:t>
            </a:r>
            <a:r>
              <a:rPr lang="tr-TR" baseline="0" dirty="0" err="1"/>
              <a:t>iyonomer</a:t>
            </a:r>
            <a:r>
              <a:rPr lang="tr-TR" dirty="0" err="1"/>
              <a:t>ler</a:t>
            </a:r>
            <a:r>
              <a:rPr lang="tr-TR" dirty="0"/>
              <a:t> için cila ya da ışıkla </a:t>
            </a:r>
            <a:r>
              <a:rPr lang="tr-TR" dirty="0" err="1"/>
              <a:t>polimerize</a:t>
            </a:r>
            <a:r>
              <a:rPr lang="tr-TR" dirty="0"/>
              <a:t> olan </a:t>
            </a:r>
            <a:r>
              <a:rPr lang="tr-TR" dirty="0" err="1"/>
              <a:t>bonding</a:t>
            </a:r>
            <a:r>
              <a:rPr lang="tr-TR" dirty="0"/>
              <a:t> ajanların kullanımının gerekli olduğunu bildirmiştir.</a:t>
            </a:r>
          </a:p>
          <a:p>
            <a:endParaRPr lang="tr-TR" dirty="0"/>
          </a:p>
        </p:txBody>
      </p:sp>
    </p:spTree>
    <p:extLst>
      <p:ext uri="{BB962C8B-B14F-4D97-AF65-F5344CB8AC3E}">
        <p14:creationId xmlns:p14="http://schemas.microsoft.com/office/powerpoint/2010/main" val="3548042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defTabSz="495330" fontAlgn="auto">
              <a:lnSpc>
                <a:spcPct val="117999"/>
              </a:lnSpc>
              <a:spcBef>
                <a:spcPts val="0"/>
              </a:spcBef>
              <a:spcAft>
                <a:spcPts val="0"/>
              </a:spcAft>
              <a:defRPr/>
            </a:pPr>
            <a:r>
              <a:rPr lang="tr-TR" dirty="0"/>
              <a:t>Koruyucu diş hekimliğinde florların yeri düşünüldüğü zaman, cam</a:t>
            </a:r>
            <a:r>
              <a:rPr lang="tr-TR" baseline="0" dirty="0"/>
              <a:t> </a:t>
            </a:r>
            <a:r>
              <a:rPr lang="tr-TR" baseline="0" dirty="0" err="1"/>
              <a:t>iyonomer</a:t>
            </a:r>
            <a:r>
              <a:rPr lang="tr-TR" dirty="0" err="1"/>
              <a:t>leri</a:t>
            </a:r>
            <a:r>
              <a:rPr lang="tr-TR" dirty="0"/>
              <a:t> de </a:t>
            </a:r>
            <a:r>
              <a:rPr lang="tr-TR" dirty="0" err="1"/>
              <a:t>terapötik</a:t>
            </a:r>
            <a:r>
              <a:rPr lang="tr-TR" dirty="0"/>
              <a:t> materyal olarak tanımlamanın mümkün olduğu belirtilmektedir </a:t>
            </a:r>
          </a:p>
          <a:p>
            <a:pPr defTabSz="495330" fontAlgn="auto">
              <a:lnSpc>
                <a:spcPct val="117999"/>
              </a:lnSpc>
              <a:spcBef>
                <a:spcPts val="0"/>
              </a:spcBef>
              <a:spcAft>
                <a:spcPts val="0"/>
              </a:spcAft>
              <a:defRPr/>
            </a:pPr>
            <a:r>
              <a:rPr lang="tr-TR" dirty="0"/>
              <a:t>Cam</a:t>
            </a:r>
            <a:r>
              <a:rPr lang="tr-TR" baseline="0" dirty="0"/>
              <a:t> </a:t>
            </a:r>
            <a:r>
              <a:rPr lang="tr-TR" baseline="0" dirty="0" err="1"/>
              <a:t>iyonomer</a:t>
            </a:r>
            <a:r>
              <a:rPr lang="tr-TR" dirty="0" err="1"/>
              <a:t>lerden</a:t>
            </a:r>
            <a:r>
              <a:rPr lang="tr-TR" dirty="0"/>
              <a:t> salınan flor iyonlarının devamlılığının 5 yıla kadar uzadığını gösteren çalışmalar bulunmaktadır. </a:t>
            </a:r>
          </a:p>
          <a:p>
            <a:pPr defTabSz="495330" fontAlgn="auto">
              <a:lnSpc>
                <a:spcPct val="117999"/>
              </a:lnSpc>
              <a:spcBef>
                <a:spcPts val="0"/>
              </a:spcBef>
              <a:spcAft>
                <a:spcPts val="0"/>
              </a:spcAft>
              <a:defRPr/>
            </a:pPr>
            <a:r>
              <a:rPr lang="tr-TR" dirty="0"/>
              <a:t>Ayrıca Cam</a:t>
            </a:r>
            <a:r>
              <a:rPr lang="tr-TR" baseline="0" dirty="0"/>
              <a:t> </a:t>
            </a:r>
            <a:r>
              <a:rPr lang="tr-TR" baseline="0" dirty="0" err="1"/>
              <a:t>iyonomerler</a:t>
            </a:r>
            <a:r>
              <a:rPr lang="tr-TR" dirty="0"/>
              <a:t> flor rezervuarı olarak da görev yapmaktadır. Diş macunları, ağız gargaraları ve diş hekimleri tarafından uygulanan </a:t>
            </a:r>
            <a:r>
              <a:rPr lang="tr-TR" dirty="0" err="1"/>
              <a:t>topikal</a:t>
            </a:r>
            <a:r>
              <a:rPr lang="tr-TR" dirty="0"/>
              <a:t> florlar ile yeniden flor yüklenebilmektedir. Tüm bunlar Cam</a:t>
            </a:r>
            <a:r>
              <a:rPr lang="tr-TR" baseline="0" dirty="0"/>
              <a:t> </a:t>
            </a:r>
            <a:r>
              <a:rPr lang="tr-TR" baseline="0" dirty="0" err="1"/>
              <a:t>iyonomer</a:t>
            </a:r>
            <a:r>
              <a:rPr lang="tr-TR" dirty="0" err="1"/>
              <a:t>lerin</a:t>
            </a:r>
            <a:r>
              <a:rPr lang="tr-TR" dirty="0"/>
              <a:t> çürük durdurucu özelliklerini ortaya koymaktadır </a:t>
            </a:r>
          </a:p>
          <a:p>
            <a:pPr defTabSz="495330" fontAlgn="auto">
              <a:lnSpc>
                <a:spcPct val="117999"/>
              </a:lnSpc>
              <a:spcBef>
                <a:spcPts val="0"/>
              </a:spcBef>
              <a:spcAft>
                <a:spcPts val="0"/>
              </a:spcAft>
              <a:defRPr/>
            </a:pPr>
            <a:r>
              <a:rPr lang="tr-TR" dirty="0"/>
              <a:t>Belirtilen avantajlarına rağmen  aşınma dirençleri düşük, dayanıklılıkları zayıf, estetik özellikleri yetersiz ve stres dayanımları düşüktür </a:t>
            </a:r>
          </a:p>
          <a:p>
            <a:endParaRPr lang="tr-TR" dirty="0"/>
          </a:p>
        </p:txBody>
      </p:sp>
    </p:spTree>
    <p:extLst>
      <p:ext uri="{BB962C8B-B14F-4D97-AF65-F5344CB8AC3E}">
        <p14:creationId xmlns:p14="http://schemas.microsoft.com/office/powerpoint/2010/main" val="3439065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indent="370176" algn="just" defTabSz="376451">
              <a:lnSpc>
                <a:spcPct val="150000"/>
              </a:lnSpc>
              <a:spcBef>
                <a:spcPts val="1950"/>
              </a:spcBef>
              <a:defRPr sz="1520"/>
            </a:pPr>
            <a:r>
              <a:rPr lang="tr-TR" dirty="0" err="1"/>
              <a:t>CİS’lerin</a:t>
            </a:r>
            <a:r>
              <a:rPr lang="tr-TR" dirty="0"/>
              <a:t>;</a:t>
            </a:r>
          </a:p>
          <a:p>
            <a:pPr indent="370176" algn="just" defTabSz="376451">
              <a:lnSpc>
                <a:spcPct val="150000"/>
              </a:lnSpc>
              <a:spcBef>
                <a:spcPts val="1950"/>
              </a:spcBef>
              <a:defRPr sz="1520"/>
            </a:pPr>
            <a:r>
              <a:rPr lang="tr-TR" dirty="0"/>
              <a:t>•	Doğrudan dişe yapılarına kimyasal adezyonla bağlanabilmesi</a:t>
            </a:r>
          </a:p>
          <a:p>
            <a:pPr indent="370176" algn="just" defTabSz="376451">
              <a:lnSpc>
                <a:spcPct val="150000"/>
              </a:lnSpc>
              <a:spcBef>
                <a:spcPts val="1950"/>
              </a:spcBef>
              <a:defRPr sz="1520"/>
            </a:pPr>
            <a:r>
              <a:rPr lang="tr-TR" dirty="0"/>
              <a:t>•	Uzun süre flor salımı yapması ve yeniden flor yüklenebilmeleri</a:t>
            </a:r>
          </a:p>
          <a:p>
            <a:pPr indent="370176" algn="just" defTabSz="376451">
              <a:lnSpc>
                <a:spcPct val="150000"/>
              </a:lnSpc>
              <a:spcBef>
                <a:spcPts val="1950"/>
              </a:spcBef>
              <a:defRPr sz="1520"/>
            </a:pPr>
            <a:r>
              <a:rPr lang="tr-TR" dirty="0"/>
              <a:t>•	</a:t>
            </a:r>
            <a:r>
              <a:rPr lang="tr-TR" dirty="0" err="1"/>
              <a:t>Antikaryojenik</a:t>
            </a:r>
            <a:r>
              <a:rPr lang="tr-TR" dirty="0"/>
              <a:t> özelliklerinin bulunması</a:t>
            </a:r>
          </a:p>
          <a:p>
            <a:pPr indent="370176" algn="just" defTabSz="376451">
              <a:lnSpc>
                <a:spcPct val="150000"/>
              </a:lnSpc>
              <a:spcBef>
                <a:spcPts val="1950"/>
              </a:spcBef>
              <a:defRPr sz="1520"/>
            </a:pPr>
            <a:r>
              <a:rPr lang="tr-TR" dirty="0"/>
              <a:t>•	Genleşme katsayılarının </a:t>
            </a:r>
            <a:r>
              <a:rPr lang="tr-TR" dirty="0" err="1"/>
              <a:t>dentine</a:t>
            </a:r>
            <a:r>
              <a:rPr lang="tr-TR" dirty="0"/>
              <a:t> çok yakın olması </a:t>
            </a:r>
          </a:p>
          <a:p>
            <a:pPr indent="370176" algn="just" defTabSz="376451">
              <a:lnSpc>
                <a:spcPct val="150000"/>
              </a:lnSpc>
              <a:spcBef>
                <a:spcPts val="1950"/>
              </a:spcBef>
              <a:defRPr sz="1520"/>
            </a:pPr>
            <a:r>
              <a:rPr lang="tr-TR" dirty="0"/>
              <a:t>•	Uygulanmalarının kolay olması gibi makul avantajları olması sebebiyle, nem hassasiyeti ve estetik görünümleri çok ideal olmasa da klinik kullanımları oldukça yaygındır </a:t>
            </a:r>
          </a:p>
          <a:p>
            <a:endParaRPr lang="tr-TR" dirty="0"/>
          </a:p>
        </p:txBody>
      </p:sp>
    </p:spTree>
    <p:extLst>
      <p:ext uri="{BB962C8B-B14F-4D97-AF65-F5344CB8AC3E}">
        <p14:creationId xmlns:p14="http://schemas.microsoft.com/office/powerpoint/2010/main" val="565669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70000" lnSpcReduction="20000"/>
          </a:bodyPr>
          <a:lstStyle/>
          <a:p>
            <a:pPr indent="487075" algn="just">
              <a:lnSpc>
                <a:spcPct val="150000"/>
              </a:lnSpc>
              <a:spcBef>
                <a:spcPts val="2600"/>
              </a:spcBef>
              <a:defRPr sz="2000"/>
            </a:pPr>
            <a:r>
              <a:rPr lang="tr-TR" dirty="0"/>
              <a:t>Bu anlatılan genel özelliklerden</a:t>
            </a:r>
            <a:r>
              <a:rPr lang="tr-TR" baseline="0" dirty="0"/>
              <a:t> yola çıkarak </a:t>
            </a:r>
            <a:r>
              <a:rPr lang="tr-TR" dirty="0"/>
              <a:t>Cam </a:t>
            </a:r>
            <a:r>
              <a:rPr lang="tr-TR" dirty="0" err="1"/>
              <a:t>iyonomer</a:t>
            </a:r>
            <a:r>
              <a:rPr lang="tr-TR" dirty="0"/>
              <a:t> simanlar klinik kullanımlarına göre şu şekilde sınıflandırılmaktadır:</a:t>
            </a:r>
          </a:p>
          <a:p>
            <a:pPr indent="487075" algn="just">
              <a:lnSpc>
                <a:spcPct val="150000"/>
              </a:lnSpc>
              <a:spcBef>
                <a:spcPts val="2600"/>
              </a:spcBef>
              <a:defRPr sz="2000"/>
            </a:pPr>
            <a:r>
              <a:rPr lang="tr-TR" dirty="0"/>
              <a:t>•	Tip I: Yapıştırma simanı (Kuron, köprü ve </a:t>
            </a:r>
            <a:r>
              <a:rPr lang="tr-TR" dirty="0" err="1"/>
              <a:t>ortodontik</a:t>
            </a:r>
            <a:r>
              <a:rPr lang="tr-TR" dirty="0"/>
              <a:t> braketler için)</a:t>
            </a:r>
          </a:p>
          <a:p>
            <a:pPr indent="487075" algn="just">
              <a:lnSpc>
                <a:spcPct val="150000"/>
              </a:lnSpc>
              <a:spcBef>
                <a:spcPts val="2600"/>
              </a:spcBef>
              <a:defRPr sz="2000"/>
            </a:pPr>
            <a:r>
              <a:rPr lang="tr-TR" dirty="0"/>
              <a:t>•	Tip II: Restoratif materyal olarak (Estetik-güçlendirilmiş restoratif simanlar)</a:t>
            </a:r>
          </a:p>
          <a:p>
            <a:pPr marL="734740" indent="-247665" algn="just">
              <a:lnSpc>
                <a:spcPct val="150000"/>
              </a:lnSpc>
              <a:spcBef>
                <a:spcPts val="2600"/>
              </a:spcBef>
              <a:buSzPct val="100000"/>
              <a:buChar char="•"/>
              <a:defRPr sz="2000"/>
            </a:pPr>
            <a:r>
              <a:rPr lang="tr-TR" dirty="0"/>
              <a:t>Tip III: </a:t>
            </a:r>
            <a:r>
              <a:rPr lang="tr-TR" dirty="0" err="1"/>
              <a:t>Kavite</a:t>
            </a:r>
            <a:r>
              <a:rPr lang="tr-TR" dirty="0"/>
              <a:t> ve taban maddeleri,  hızlı sertleşen kaide materyali ve </a:t>
            </a:r>
            <a:r>
              <a:rPr lang="tr-TR" dirty="0" err="1"/>
              <a:t>fissür</a:t>
            </a:r>
            <a:r>
              <a:rPr lang="tr-TR" dirty="0"/>
              <a:t> örtücü (</a:t>
            </a:r>
            <a:r>
              <a:rPr lang="tr-TR" dirty="0" err="1"/>
              <a:t>Nagaraja</a:t>
            </a:r>
            <a:r>
              <a:rPr lang="tr-TR" dirty="0"/>
              <a:t> </a:t>
            </a:r>
            <a:r>
              <a:rPr lang="tr-TR" dirty="0" err="1"/>
              <a:t>Upadhya</a:t>
            </a:r>
            <a:r>
              <a:rPr lang="tr-TR" dirty="0"/>
              <a:t> ve </a:t>
            </a:r>
            <a:r>
              <a:rPr lang="tr-TR" dirty="0" err="1"/>
              <a:t>Kishore</a:t>
            </a:r>
            <a:r>
              <a:rPr lang="tr-TR" dirty="0"/>
              <a:t>, 2005)</a:t>
            </a:r>
          </a:p>
          <a:p>
            <a:endParaRPr lang="tr-TR" dirty="0"/>
          </a:p>
        </p:txBody>
      </p:sp>
    </p:spTree>
    <p:extLst>
      <p:ext uri="{BB962C8B-B14F-4D97-AF65-F5344CB8AC3E}">
        <p14:creationId xmlns:p14="http://schemas.microsoft.com/office/powerpoint/2010/main" val="3521727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70000" lnSpcReduction="20000"/>
          </a:bodyPr>
          <a:lstStyle/>
          <a:p>
            <a:pPr indent="487075" algn="just">
              <a:lnSpc>
                <a:spcPct val="150000"/>
              </a:lnSpc>
              <a:spcBef>
                <a:spcPts val="2600"/>
              </a:spcBef>
              <a:defRPr sz="2000"/>
            </a:pPr>
            <a:r>
              <a:rPr lang="tr-TR" dirty="0"/>
              <a:t>Cam </a:t>
            </a:r>
            <a:r>
              <a:rPr lang="tr-TR" dirty="0" err="1"/>
              <a:t>iyonomer</a:t>
            </a:r>
            <a:r>
              <a:rPr lang="tr-TR" dirty="0"/>
              <a:t> simanlar sertleşme reaksiyonlarına göre ise 3’ e ayrılmıştır.</a:t>
            </a:r>
          </a:p>
          <a:p>
            <a:pPr indent="487075" algn="just">
              <a:lnSpc>
                <a:spcPct val="150000"/>
              </a:lnSpc>
              <a:spcBef>
                <a:spcPts val="2600"/>
              </a:spcBef>
              <a:defRPr sz="2000"/>
            </a:pPr>
            <a:r>
              <a:rPr lang="tr-TR" dirty="0"/>
              <a:t>1.	Geleneksel cam </a:t>
            </a:r>
            <a:r>
              <a:rPr lang="tr-TR" dirty="0" err="1"/>
              <a:t>iyonomer</a:t>
            </a:r>
            <a:r>
              <a:rPr lang="tr-TR" dirty="0"/>
              <a:t> simanlar</a:t>
            </a:r>
          </a:p>
          <a:p>
            <a:pPr marL="495330" indent="-495330" algn="just">
              <a:lnSpc>
                <a:spcPct val="150000"/>
              </a:lnSpc>
              <a:spcBef>
                <a:spcPts val="2600"/>
              </a:spcBef>
              <a:buAutoNum type="arabicPeriod" startAt="2"/>
              <a:defRPr sz="2000"/>
            </a:pPr>
            <a:r>
              <a:rPr lang="tr-TR" dirty="0" err="1"/>
              <a:t>Rezin</a:t>
            </a:r>
            <a:r>
              <a:rPr lang="tr-TR" dirty="0"/>
              <a:t> </a:t>
            </a:r>
            <a:r>
              <a:rPr lang="tr-TR" dirty="0" err="1"/>
              <a:t>modifiye</a:t>
            </a:r>
            <a:r>
              <a:rPr lang="tr-TR" dirty="0"/>
              <a:t> cam </a:t>
            </a:r>
            <a:r>
              <a:rPr lang="tr-TR" dirty="0" err="1"/>
              <a:t>iyonomer</a:t>
            </a:r>
            <a:r>
              <a:rPr lang="tr-TR" dirty="0"/>
              <a:t> simanlar</a:t>
            </a:r>
          </a:p>
          <a:p>
            <a:pPr marL="495330" indent="-495330" algn="just">
              <a:lnSpc>
                <a:spcPct val="150000"/>
              </a:lnSpc>
              <a:spcBef>
                <a:spcPts val="2600"/>
              </a:spcBef>
              <a:buAutoNum type="arabicPeriod" startAt="2"/>
              <a:defRPr sz="2000"/>
            </a:pPr>
            <a:r>
              <a:rPr lang="tr-TR" dirty="0"/>
              <a:t>Poliasit </a:t>
            </a:r>
            <a:r>
              <a:rPr lang="tr-TR" dirty="0" err="1"/>
              <a:t>modifiye</a:t>
            </a:r>
            <a:r>
              <a:rPr lang="tr-TR" dirty="0"/>
              <a:t> </a:t>
            </a:r>
            <a:r>
              <a:rPr lang="tr-TR" dirty="0" err="1"/>
              <a:t>kompozit</a:t>
            </a:r>
            <a:r>
              <a:rPr lang="tr-TR" dirty="0"/>
              <a:t> </a:t>
            </a:r>
            <a:r>
              <a:rPr lang="tr-TR" dirty="0" err="1"/>
              <a:t>rezinler</a:t>
            </a:r>
            <a:r>
              <a:rPr lang="tr-TR" dirty="0"/>
              <a:t>  (</a:t>
            </a:r>
            <a:r>
              <a:rPr lang="tr-TR" dirty="0" err="1"/>
              <a:t>kompomerler</a:t>
            </a:r>
            <a:r>
              <a:rPr lang="tr-TR" dirty="0"/>
              <a:t>)    (</a:t>
            </a:r>
            <a:r>
              <a:rPr lang="tr-TR" dirty="0" err="1"/>
              <a:t>McLean</a:t>
            </a:r>
            <a:r>
              <a:rPr lang="tr-TR" dirty="0"/>
              <a:t> ve ark., 1994) </a:t>
            </a:r>
            <a:r>
              <a:rPr lang="tr-TR" baseline="0" dirty="0"/>
              <a:t>   </a:t>
            </a:r>
            <a:r>
              <a:rPr lang="tr-TR" dirty="0"/>
              <a:t>(</a:t>
            </a:r>
            <a:r>
              <a:rPr lang="tr-TR" dirty="0" err="1"/>
              <a:t>Pegorara</a:t>
            </a:r>
            <a:r>
              <a:rPr lang="tr-TR" dirty="0"/>
              <a:t> ve ark. (2007), </a:t>
            </a:r>
            <a:r>
              <a:rPr lang="tr-TR" dirty="0" err="1"/>
              <a:t>kompomeri</a:t>
            </a:r>
            <a:r>
              <a:rPr lang="tr-TR" dirty="0"/>
              <a:t> bu gruptan çıkarmış) (</a:t>
            </a:r>
            <a:r>
              <a:rPr lang="tr-TR" dirty="0" err="1"/>
              <a:t>Nagaraja</a:t>
            </a:r>
            <a:r>
              <a:rPr lang="tr-TR" dirty="0"/>
              <a:t> </a:t>
            </a:r>
            <a:r>
              <a:rPr lang="tr-TR" dirty="0" err="1"/>
              <a:t>Upadhya</a:t>
            </a:r>
            <a:r>
              <a:rPr lang="tr-TR" dirty="0"/>
              <a:t> ve </a:t>
            </a:r>
            <a:r>
              <a:rPr lang="tr-TR" dirty="0" err="1"/>
              <a:t>Kishore</a:t>
            </a:r>
            <a:r>
              <a:rPr lang="tr-TR" dirty="0"/>
              <a:t>, 2005).</a:t>
            </a:r>
          </a:p>
          <a:p>
            <a:endParaRPr lang="tr-TR" dirty="0"/>
          </a:p>
        </p:txBody>
      </p:sp>
    </p:spTree>
    <p:extLst>
      <p:ext uri="{BB962C8B-B14F-4D97-AF65-F5344CB8AC3E}">
        <p14:creationId xmlns:p14="http://schemas.microsoft.com/office/powerpoint/2010/main" val="41892779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55000" lnSpcReduction="20000"/>
          </a:bodyPr>
          <a:lstStyle/>
          <a:p>
            <a:pPr indent="404272" algn="just" defTabSz="411123">
              <a:lnSpc>
                <a:spcPct val="150000"/>
              </a:lnSpc>
              <a:spcBef>
                <a:spcPts val="2058"/>
              </a:spcBef>
              <a:defRPr sz="1660"/>
            </a:pPr>
            <a:r>
              <a:rPr lang="tr-TR" dirty="0"/>
              <a:t>Cam </a:t>
            </a:r>
            <a:r>
              <a:rPr lang="tr-TR" dirty="0" err="1"/>
              <a:t>iyonomerler</a:t>
            </a:r>
            <a:r>
              <a:rPr lang="tr-TR" dirty="0"/>
              <a:t> ile ilgili yapılmış olan diğer bir sınıflandırma ise:</a:t>
            </a:r>
          </a:p>
          <a:p>
            <a:pPr indent="404272" algn="just" defTabSz="411123">
              <a:lnSpc>
                <a:spcPct val="150000"/>
              </a:lnSpc>
              <a:spcBef>
                <a:spcPts val="2058"/>
              </a:spcBef>
              <a:defRPr sz="1660"/>
            </a:pPr>
            <a:r>
              <a:rPr lang="tr-TR" dirty="0"/>
              <a:t>•	Birinci kuşak cam </a:t>
            </a:r>
            <a:r>
              <a:rPr lang="tr-TR" dirty="0" err="1"/>
              <a:t>iyonomer</a:t>
            </a:r>
            <a:r>
              <a:rPr lang="tr-TR" dirty="0"/>
              <a:t> simanlar (ASPA I, ASPA II)</a:t>
            </a:r>
          </a:p>
          <a:p>
            <a:pPr indent="404272" algn="just" defTabSz="411123">
              <a:lnSpc>
                <a:spcPct val="150000"/>
              </a:lnSpc>
              <a:spcBef>
                <a:spcPts val="2058"/>
              </a:spcBef>
              <a:defRPr sz="1660"/>
            </a:pPr>
            <a:r>
              <a:rPr lang="tr-TR" dirty="0"/>
              <a:t>•	İkinci kuşak cam </a:t>
            </a:r>
            <a:r>
              <a:rPr lang="tr-TR" dirty="0" err="1"/>
              <a:t>iyonomer</a:t>
            </a:r>
            <a:r>
              <a:rPr lang="tr-TR" dirty="0"/>
              <a:t> simanlar (</a:t>
            </a:r>
            <a:r>
              <a:rPr lang="tr-TR" dirty="0" err="1"/>
              <a:t>Chemfil</a:t>
            </a:r>
            <a:r>
              <a:rPr lang="tr-TR" dirty="0"/>
              <a:t>, </a:t>
            </a:r>
            <a:r>
              <a:rPr lang="tr-TR" dirty="0" err="1"/>
              <a:t>Ketac</a:t>
            </a:r>
            <a:r>
              <a:rPr lang="tr-TR" dirty="0"/>
              <a:t>-Cem)</a:t>
            </a:r>
          </a:p>
          <a:p>
            <a:pPr indent="404272" algn="just" defTabSz="411123">
              <a:lnSpc>
                <a:spcPct val="150000"/>
              </a:lnSpc>
              <a:spcBef>
                <a:spcPts val="2058"/>
              </a:spcBef>
              <a:defRPr sz="1660"/>
            </a:pPr>
            <a:r>
              <a:rPr lang="tr-TR" dirty="0"/>
              <a:t>•	Güçlendirilmiş simanlar (Sermet </a:t>
            </a:r>
            <a:r>
              <a:rPr lang="tr-TR" dirty="0" err="1"/>
              <a:t>iyonomer</a:t>
            </a:r>
            <a:r>
              <a:rPr lang="tr-TR" dirty="0"/>
              <a:t>, </a:t>
            </a:r>
            <a:r>
              <a:rPr lang="tr-TR" dirty="0" err="1"/>
              <a:t>Miracle</a:t>
            </a:r>
            <a:r>
              <a:rPr lang="tr-TR" dirty="0"/>
              <a:t>-mix, </a:t>
            </a:r>
            <a:r>
              <a:rPr lang="tr-TR" dirty="0" err="1"/>
              <a:t>Fujı</a:t>
            </a:r>
            <a:r>
              <a:rPr lang="tr-TR" dirty="0"/>
              <a:t> IX, </a:t>
            </a:r>
            <a:r>
              <a:rPr lang="tr-TR" dirty="0" err="1"/>
              <a:t>Ketac-molar</a:t>
            </a:r>
            <a:r>
              <a:rPr lang="tr-TR" dirty="0"/>
              <a:t>)</a:t>
            </a:r>
          </a:p>
          <a:p>
            <a:pPr indent="404272" algn="just" defTabSz="411123">
              <a:lnSpc>
                <a:spcPct val="150000"/>
              </a:lnSpc>
              <a:spcBef>
                <a:spcPts val="2058"/>
              </a:spcBef>
              <a:defRPr sz="1660"/>
            </a:pPr>
            <a:r>
              <a:rPr lang="tr-TR" dirty="0"/>
              <a:t>•	</a:t>
            </a:r>
            <a:r>
              <a:rPr lang="tr-TR" dirty="0" err="1"/>
              <a:t>Rezin</a:t>
            </a:r>
            <a:r>
              <a:rPr lang="tr-TR" dirty="0"/>
              <a:t> </a:t>
            </a:r>
            <a:r>
              <a:rPr lang="tr-TR" dirty="0" err="1"/>
              <a:t>modifiye</a:t>
            </a:r>
            <a:r>
              <a:rPr lang="tr-TR" dirty="0"/>
              <a:t> cam </a:t>
            </a:r>
            <a:r>
              <a:rPr lang="tr-TR" dirty="0" err="1"/>
              <a:t>iyonomer</a:t>
            </a:r>
            <a:r>
              <a:rPr lang="tr-TR" dirty="0"/>
              <a:t> simanlar (</a:t>
            </a:r>
            <a:r>
              <a:rPr lang="tr-TR" dirty="0" err="1"/>
              <a:t>Glass</a:t>
            </a:r>
            <a:r>
              <a:rPr lang="tr-TR" dirty="0"/>
              <a:t> </a:t>
            </a:r>
            <a:r>
              <a:rPr lang="tr-TR" dirty="0" err="1"/>
              <a:t>Liner</a:t>
            </a:r>
            <a:r>
              <a:rPr lang="tr-TR" dirty="0"/>
              <a:t>; </a:t>
            </a:r>
            <a:r>
              <a:rPr lang="tr-TR" dirty="0" err="1"/>
              <a:t>RelyX</a:t>
            </a:r>
            <a:r>
              <a:rPr lang="tr-TR" dirty="0"/>
              <a:t> </a:t>
            </a:r>
            <a:r>
              <a:rPr lang="tr-TR" dirty="0" err="1"/>
              <a:t>Luting</a:t>
            </a:r>
            <a:r>
              <a:rPr lang="tr-TR" dirty="0"/>
              <a:t>;  </a:t>
            </a:r>
            <a:r>
              <a:rPr lang="tr-TR" dirty="0" err="1"/>
              <a:t>Fuji</a:t>
            </a:r>
            <a:r>
              <a:rPr lang="tr-TR" dirty="0"/>
              <a:t> Plus; </a:t>
            </a:r>
            <a:r>
              <a:rPr lang="tr-TR" dirty="0" err="1"/>
              <a:t>İonoseal</a:t>
            </a:r>
            <a:r>
              <a:rPr lang="tr-TR" dirty="0"/>
              <a:t>)</a:t>
            </a:r>
          </a:p>
          <a:p>
            <a:pPr indent="404272" algn="just" defTabSz="411123">
              <a:lnSpc>
                <a:spcPct val="150000"/>
              </a:lnSpc>
              <a:spcBef>
                <a:spcPts val="2058"/>
              </a:spcBef>
              <a:defRPr sz="1660"/>
            </a:pPr>
            <a:r>
              <a:rPr lang="tr-TR" dirty="0"/>
              <a:t>•	Yüksek </a:t>
            </a:r>
            <a:r>
              <a:rPr lang="tr-TR" dirty="0" err="1"/>
              <a:t>viskoziteli</a:t>
            </a:r>
            <a:r>
              <a:rPr lang="tr-TR" dirty="0"/>
              <a:t> geleneksel cam </a:t>
            </a:r>
            <a:r>
              <a:rPr lang="tr-TR" dirty="0" err="1"/>
              <a:t>iyonomer</a:t>
            </a:r>
            <a:r>
              <a:rPr lang="tr-TR" dirty="0"/>
              <a:t> simanlar (</a:t>
            </a:r>
            <a:r>
              <a:rPr lang="tr-TR" dirty="0" err="1"/>
              <a:t>Fuji</a:t>
            </a:r>
            <a:r>
              <a:rPr lang="tr-TR" dirty="0"/>
              <a:t> IX GP EXTRA kapsül, GC, Tokyo, Japonya)</a:t>
            </a:r>
          </a:p>
          <a:p>
            <a:pPr indent="404272" algn="just" defTabSz="411123">
              <a:lnSpc>
                <a:spcPct val="150000"/>
              </a:lnSpc>
              <a:spcBef>
                <a:spcPts val="2058"/>
              </a:spcBef>
              <a:defRPr sz="1660"/>
            </a:pPr>
            <a:r>
              <a:rPr lang="tr-TR" dirty="0"/>
              <a:t>•	Kolay karıştırılabilir cam </a:t>
            </a:r>
            <a:r>
              <a:rPr lang="tr-TR" dirty="0" err="1"/>
              <a:t>iyonomer</a:t>
            </a:r>
            <a:r>
              <a:rPr lang="tr-TR" dirty="0"/>
              <a:t> simanlar (</a:t>
            </a:r>
            <a:r>
              <a:rPr lang="tr-TR" dirty="0" err="1"/>
              <a:t>Ketac</a:t>
            </a:r>
            <a:r>
              <a:rPr lang="tr-TR" dirty="0"/>
              <a:t>-Cem </a:t>
            </a:r>
            <a:r>
              <a:rPr lang="tr-TR" dirty="0" err="1"/>
              <a:t>Easy</a:t>
            </a:r>
            <a:r>
              <a:rPr lang="tr-TR" dirty="0"/>
              <a:t> CİS)</a:t>
            </a:r>
          </a:p>
          <a:p>
            <a:pPr indent="404272" algn="just" defTabSz="411123">
              <a:lnSpc>
                <a:spcPct val="150000"/>
              </a:lnSpc>
              <a:spcBef>
                <a:spcPts val="2058"/>
              </a:spcBef>
              <a:defRPr sz="1660"/>
            </a:pPr>
            <a:r>
              <a:rPr lang="tr-TR" dirty="0"/>
              <a:t>•	Aminoasit </a:t>
            </a:r>
            <a:r>
              <a:rPr lang="tr-TR" dirty="0" err="1"/>
              <a:t>modifiye</a:t>
            </a:r>
            <a:r>
              <a:rPr lang="tr-TR" dirty="0"/>
              <a:t> cam </a:t>
            </a:r>
            <a:r>
              <a:rPr lang="tr-TR" dirty="0" err="1"/>
              <a:t>iyonomer</a:t>
            </a:r>
            <a:r>
              <a:rPr lang="tr-TR" dirty="0"/>
              <a:t> simanlar (</a:t>
            </a:r>
            <a:r>
              <a:rPr lang="tr-TR" dirty="0" err="1"/>
              <a:t>Nagaraja</a:t>
            </a:r>
            <a:r>
              <a:rPr lang="tr-TR" dirty="0"/>
              <a:t> ve </a:t>
            </a:r>
            <a:r>
              <a:rPr lang="tr-TR" dirty="0" err="1"/>
              <a:t>Kishore</a:t>
            </a:r>
            <a:r>
              <a:rPr lang="tr-TR" dirty="0"/>
              <a:t>, 2005).</a:t>
            </a:r>
          </a:p>
          <a:p>
            <a:endParaRPr lang="tr-TR" dirty="0"/>
          </a:p>
        </p:txBody>
      </p:sp>
    </p:spTree>
    <p:extLst>
      <p:ext uri="{BB962C8B-B14F-4D97-AF65-F5344CB8AC3E}">
        <p14:creationId xmlns:p14="http://schemas.microsoft.com/office/powerpoint/2010/main" val="33710278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32500" lnSpcReduction="20000"/>
          </a:bodyPr>
          <a:lstStyle/>
          <a:p>
            <a:pPr indent="472462" algn="just" defTabSz="480471">
              <a:lnSpc>
                <a:spcPct val="150000"/>
              </a:lnSpc>
              <a:spcBef>
                <a:spcPts val="2492"/>
              </a:spcBef>
              <a:defRPr sz="1940"/>
            </a:pPr>
            <a:r>
              <a:rPr lang="tr-TR" dirty="0"/>
              <a:t>Cam </a:t>
            </a:r>
            <a:r>
              <a:rPr lang="tr-TR" dirty="0" err="1"/>
              <a:t>iyonomer</a:t>
            </a:r>
            <a:r>
              <a:rPr lang="tr-TR" dirty="0"/>
              <a:t> </a:t>
            </a:r>
            <a:r>
              <a:rPr lang="tr-TR" dirty="0" err="1"/>
              <a:t>simanların</a:t>
            </a:r>
            <a:r>
              <a:rPr lang="tr-TR" dirty="0"/>
              <a:t> başlıca kullanım alanları;</a:t>
            </a:r>
          </a:p>
          <a:p>
            <a:pPr indent="472462" algn="just" defTabSz="480471">
              <a:lnSpc>
                <a:spcPct val="150000"/>
              </a:lnSpc>
              <a:spcBef>
                <a:spcPts val="2492"/>
              </a:spcBef>
              <a:defRPr sz="1940"/>
            </a:pPr>
            <a:r>
              <a:rPr lang="tr-TR" dirty="0"/>
              <a:t>•	</a:t>
            </a:r>
            <a:r>
              <a:rPr lang="tr-TR" dirty="0" err="1"/>
              <a:t>Okluzal</a:t>
            </a:r>
            <a:r>
              <a:rPr lang="tr-TR" dirty="0"/>
              <a:t> </a:t>
            </a:r>
            <a:r>
              <a:rPr lang="tr-TR" dirty="0" err="1"/>
              <a:t>pit</a:t>
            </a:r>
            <a:r>
              <a:rPr lang="tr-TR" dirty="0"/>
              <a:t> - </a:t>
            </a:r>
            <a:r>
              <a:rPr lang="tr-TR" dirty="0" err="1"/>
              <a:t>fissür</a:t>
            </a:r>
            <a:r>
              <a:rPr lang="tr-TR" dirty="0"/>
              <a:t> örtücü olarak</a:t>
            </a:r>
          </a:p>
          <a:p>
            <a:pPr indent="472462" algn="just" defTabSz="480471">
              <a:lnSpc>
                <a:spcPct val="150000"/>
              </a:lnSpc>
              <a:spcBef>
                <a:spcPts val="2492"/>
              </a:spcBef>
              <a:defRPr sz="1940"/>
            </a:pPr>
            <a:r>
              <a:rPr lang="tr-TR" dirty="0"/>
              <a:t>•	Başlangıç lezyonları görülen </a:t>
            </a:r>
            <a:r>
              <a:rPr lang="tr-TR" dirty="0" err="1"/>
              <a:t>okluzal</a:t>
            </a:r>
            <a:r>
              <a:rPr lang="tr-TR" dirty="0"/>
              <a:t> </a:t>
            </a:r>
            <a:r>
              <a:rPr lang="tr-TR" dirty="0" err="1"/>
              <a:t>fissürleri</a:t>
            </a:r>
            <a:r>
              <a:rPr lang="tr-TR" dirty="0"/>
              <a:t> kapatmak amacıyla</a:t>
            </a:r>
          </a:p>
          <a:p>
            <a:pPr indent="472462" algn="just" defTabSz="480471">
              <a:lnSpc>
                <a:spcPct val="150000"/>
              </a:lnSpc>
              <a:spcBef>
                <a:spcPts val="2492"/>
              </a:spcBef>
              <a:defRPr sz="1940"/>
            </a:pPr>
            <a:r>
              <a:rPr lang="tr-TR" dirty="0"/>
              <a:t>•	Süt dişlerinin restorasyonlarında</a:t>
            </a:r>
          </a:p>
          <a:p>
            <a:pPr indent="472462" algn="just" defTabSz="480471">
              <a:lnSpc>
                <a:spcPct val="150000"/>
              </a:lnSpc>
              <a:spcBef>
                <a:spcPts val="2492"/>
              </a:spcBef>
              <a:defRPr sz="1940"/>
            </a:pPr>
            <a:r>
              <a:rPr lang="tr-TR" dirty="0"/>
              <a:t>•	</a:t>
            </a:r>
            <a:r>
              <a:rPr lang="tr-TR" dirty="0" err="1"/>
              <a:t>Lingual</a:t>
            </a:r>
            <a:r>
              <a:rPr lang="tr-TR" dirty="0"/>
              <a:t> yerleşimli olan Sınıf III </a:t>
            </a:r>
            <a:r>
              <a:rPr lang="tr-TR" dirty="0" err="1"/>
              <a:t>kavite</a:t>
            </a:r>
            <a:r>
              <a:rPr lang="tr-TR" dirty="0"/>
              <a:t> restorasyonlarında</a:t>
            </a:r>
          </a:p>
          <a:p>
            <a:pPr indent="472462" algn="just" defTabSz="480471">
              <a:lnSpc>
                <a:spcPct val="150000"/>
              </a:lnSpc>
              <a:spcBef>
                <a:spcPts val="2492"/>
              </a:spcBef>
              <a:defRPr sz="1940"/>
            </a:pPr>
            <a:r>
              <a:rPr lang="tr-TR" dirty="0"/>
              <a:t>•	Çok geniş yerleşimli olmayan Sınıf V </a:t>
            </a:r>
            <a:r>
              <a:rPr lang="tr-TR" dirty="0" err="1"/>
              <a:t>kavite</a:t>
            </a:r>
            <a:r>
              <a:rPr lang="tr-TR" dirty="0"/>
              <a:t> restorasyonlarında</a:t>
            </a:r>
          </a:p>
          <a:p>
            <a:pPr indent="472462" algn="just" defTabSz="480471">
              <a:lnSpc>
                <a:spcPct val="150000"/>
              </a:lnSpc>
              <a:spcBef>
                <a:spcPts val="2492"/>
              </a:spcBef>
              <a:defRPr sz="1940"/>
            </a:pPr>
            <a:r>
              <a:rPr lang="tr-TR" dirty="0"/>
              <a:t>•	Restorasyonların bozulan </a:t>
            </a:r>
            <a:r>
              <a:rPr lang="tr-TR" dirty="0" err="1"/>
              <a:t>marjinlerinin</a:t>
            </a:r>
            <a:r>
              <a:rPr lang="tr-TR" dirty="0"/>
              <a:t> onarılmasında</a:t>
            </a:r>
          </a:p>
          <a:p>
            <a:pPr indent="472462" algn="just" defTabSz="480471">
              <a:lnSpc>
                <a:spcPct val="150000"/>
              </a:lnSpc>
              <a:spcBef>
                <a:spcPts val="2492"/>
              </a:spcBef>
              <a:defRPr sz="1940"/>
            </a:pPr>
            <a:r>
              <a:rPr lang="tr-TR" dirty="0"/>
              <a:t>•	</a:t>
            </a:r>
            <a:r>
              <a:rPr lang="tr-TR" dirty="0" err="1"/>
              <a:t>Kavite</a:t>
            </a:r>
            <a:r>
              <a:rPr lang="tr-TR" dirty="0"/>
              <a:t> </a:t>
            </a:r>
            <a:r>
              <a:rPr lang="tr-TR" dirty="0" err="1"/>
              <a:t>preparasyonu</a:t>
            </a:r>
            <a:r>
              <a:rPr lang="tr-TR" dirty="0"/>
              <a:t> yapılmaksızın erozyon lezyonlarının tedavisinde kullanılabilecekleri bildirilmiştir (</a:t>
            </a:r>
            <a:r>
              <a:rPr lang="tr-TR" dirty="0" err="1"/>
              <a:t>Mc</a:t>
            </a:r>
            <a:r>
              <a:rPr lang="tr-TR" dirty="0"/>
              <a:t> </a:t>
            </a:r>
            <a:r>
              <a:rPr lang="tr-TR" dirty="0" err="1"/>
              <a:t>Lean</a:t>
            </a:r>
            <a:r>
              <a:rPr lang="tr-TR" dirty="0"/>
              <a:t> ve ark., 1976).</a:t>
            </a:r>
          </a:p>
          <a:p>
            <a:endParaRPr lang="tr-TR" dirty="0"/>
          </a:p>
        </p:txBody>
      </p:sp>
    </p:spTree>
    <p:extLst>
      <p:ext uri="{BB962C8B-B14F-4D97-AF65-F5344CB8AC3E}">
        <p14:creationId xmlns:p14="http://schemas.microsoft.com/office/powerpoint/2010/main" val="714844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62500" lnSpcReduction="20000"/>
          </a:bodyPr>
          <a:lstStyle/>
          <a:p>
            <a:pPr indent="409143" algn="just" defTabSz="416077">
              <a:lnSpc>
                <a:spcPct val="150000"/>
              </a:lnSpc>
              <a:spcBef>
                <a:spcPts val="2167"/>
              </a:spcBef>
              <a:defRPr sz="1679"/>
            </a:pPr>
            <a:r>
              <a:rPr lang="tr-TR" dirty="0"/>
              <a:t>Cam </a:t>
            </a:r>
            <a:r>
              <a:rPr lang="tr-TR" dirty="0" err="1"/>
              <a:t>iyonomer</a:t>
            </a:r>
            <a:r>
              <a:rPr lang="tr-TR" dirty="0"/>
              <a:t> </a:t>
            </a:r>
            <a:r>
              <a:rPr lang="tr-TR" dirty="0" err="1"/>
              <a:t>simanlara</a:t>
            </a:r>
            <a:r>
              <a:rPr lang="tr-TR" dirty="0"/>
              <a:t> ait diğer kullanım alanları ise ‘</a:t>
            </a:r>
            <a:r>
              <a:rPr lang="tr-TR" dirty="0" err="1"/>
              <a:t>İnterim</a:t>
            </a:r>
            <a:r>
              <a:rPr lang="tr-TR" dirty="0"/>
              <a:t> </a:t>
            </a:r>
            <a:r>
              <a:rPr lang="tr-TR" dirty="0" err="1"/>
              <a:t>Terapötik</a:t>
            </a:r>
            <a:r>
              <a:rPr lang="tr-TR" dirty="0"/>
              <a:t> Restorasyon’ (ITR) ve ‘</a:t>
            </a:r>
            <a:r>
              <a:rPr lang="tr-TR" dirty="0" err="1"/>
              <a:t>Atravmatik</a:t>
            </a:r>
            <a:r>
              <a:rPr lang="tr-TR" dirty="0"/>
              <a:t>/Alternatif Restoratif Teknik’ (ART) tir. Bu her iki tekniğin de uygulama prosedürleri aynı, fakat </a:t>
            </a:r>
            <a:r>
              <a:rPr lang="tr-TR" dirty="0" err="1"/>
              <a:t>terapötik</a:t>
            </a:r>
            <a:r>
              <a:rPr lang="tr-TR" dirty="0"/>
              <a:t> hedefleri farklıdır. </a:t>
            </a:r>
          </a:p>
          <a:p>
            <a:pPr indent="409143" algn="just" defTabSz="416077">
              <a:lnSpc>
                <a:spcPct val="150000"/>
              </a:lnSpc>
              <a:spcBef>
                <a:spcPts val="2167"/>
              </a:spcBef>
              <a:defRPr sz="1679"/>
            </a:pPr>
            <a:r>
              <a:rPr lang="tr-TR" dirty="0" err="1"/>
              <a:t>ITR’nin</a:t>
            </a:r>
            <a:r>
              <a:rPr lang="tr-TR" dirty="0"/>
              <a:t> başlıca kullanım alanları ve  </a:t>
            </a:r>
            <a:r>
              <a:rPr lang="tr-TR" dirty="0" err="1"/>
              <a:t>terapötik</a:t>
            </a:r>
            <a:r>
              <a:rPr lang="tr-TR" dirty="0"/>
              <a:t> hedefleri;</a:t>
            </a:r>
          </a:p>
          <a:p>
            <a:pPr indent="409143" algn="just" defTabSz="416077">
              <a:lnSpc>
                <a:spcPct val="150000"/>
              </a:lnSpc>
              <a:spcBef>
                <a:spcPts val="2167"/>
              </a:spcBef>
              <a:defRPr sz="1679"/>
            </a:pPr>
            <a:r>
              <a:rPr lang="tr-TR" dirty="0"/>
              <a:t>•	Yaşı çok küçük hastalarda </a:t>
            </a:r>
          </a:p>
          <a:p>
            <a:pPr indent="409143" algn="just" defTabSz="416077">
              <a:lnSpc>
                <a:spcPct val="150000"/>
              </a:lnSpc>
              <a:spcBef>
                <a:spcPts val="2167"/>
              </a:spcBef>
              <a:defRPr sz="1679"/>
            </a:pPr>
            <a:r>
              <a:rPr lang="tr-TR" dirty="0"/>
              <a:t>•	</a:t>
            </a:r>
            <a:r>
              <a:rPr lang="tr-TR" dirty="0" err="1"/>
              <a:t>Kooperasyon</a:t>
            </a:r>
            <a:r>
              <a:rPr lang="tr-TR" dirty="0"/>
              <a:t> kurulamayan hastalarda</a:t>
            </a:r>
          </a:p>
          <a:p>
            <a:pPr indent="409143" algn="just" defTabSz="416077">
              <a:lnSpc>
                <a:spcPct val="150000"/>
              </a:lnSpc>
              <a:spcBef>
                <a:spcPts val="2167"/>
              </a:spcBef>
              <a:defRPr sz="1679"/>
            </a:pPr>
            <a:r>
              <a:rPr lang="tr-TR" dirty="0"/>
              <a:t>•	Özel sağlık problemleri bulunan, geleneksel yöntemlerle tedavileri mümkün olmayan hastalarda, tedavinin ertelenmesi gereken durumlarda </a:t>
            </a:r>
          </a:p>
          <a:p>
            <a:pPr indent="409143" algn="just" defTabSz="416077">
              <a:lnSpc>
                <a:spcPct val="150000"/>
              </a:lnSpc>
              <a:spcBef>
                <a:spcPts val="2167"/>
              </a:spcBef>
              <a:defRPr sz="1679"/>
            </a:pPr>
            <a:r>
              <a:rPr lang="tr-TR" dirty="0"/>
              <a:t>•	Çok fazla sayıda çürüğü bulunan çocuklarda daimi restorasyonu yapmadan önce çürük kontrolü amacıyla</a:t>
            </a:r>
            <a:r>
              <a:rPr lang="tr-TR" baseline="0" dirty="0"/>
              <a:t> </a:t>
            </a:r>
            <a:r>
              <a:rPr lang="tr-TR" dirty="0"/>
              <a:t>olarak sıralanmaktadır (AAPD, 2014).</a:t>
            </a:r>
          </a:p>
          <a:p>
            <a:endParaRPr lang="tr-TR" dirty="0"/>
          </a:p>
        </p:txBody>
      </p:sp>
    </p:spTree>
    <p:extLst>
      <p:ext uri="{BB962C8B-B14F-4D97-AF65-F5344CB8AC3E}">
        <p14:creationId xmlns:p14="http://schemas.microsoft.com/office/powerpoint/2010/main" val="5294949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defTabSz="495330" fontAlgn="auto">
              <a:lnSpc>
                <a:spcPct val="117999"/>
              </a:lnSpc>
              <a:spcBef>
                <a:spcPts val="0"/>
              </a:spcBef>
              <a:spcAft>
                <a:spcPts val="0"/>
              </a:spcAft>
              <a:defRPr/>
            </a:pPr>
            <a:r>
              <a:rPr lang="tr-TR" dirty="0"/>
              <a:t>CİS’ </a:t>
            </a:r>
            <a:r>
              <a:rPr lang="tr-TR" dirty="0" err="1"/>
              <a:t>lerin</a:t>
            </a:r>
            <a:r>
              <a:rPr lang="tr-TR" dirty="0"/>
              <a:t> kullanım alanlarıyla ilgili olarak;</a:t>
            </a:r>
          </a:p>
          <a:p>
            <a:pPr defTabSz="495330" fontAlgn="auto">
              <a:lnSpc>
                <a:spcPct val="117999"/>
              </a:lnSpc>
              <a:spcBef>
                <a:spcPts val="0"/>
              </a:spcBef>
              <a:spcAft>
                <a:spcPts val="0"/>
              </a:spcAft>
              <a:defRPr/>
            </a:pPr>
            <a:r>
              <a:rPr lang="tr-TR" dirty="0"/>
              <a:t> </a:t>
            </a:r>
            <a:r>
              <a:rPr lang="tr-TR" dirty="0" err="1"/>
              <a:t>CİS’lerin</a:t>
            </a:r>
            <a:r>
              <a:rPr lang="tr-TR" dirty="0"/>
              <a:t> Sınıf I-V </a:t>
            </a:r>
            <a:r>
              <a:rPr lang="tr-TR" dirty="0" err="1"/>
              <a:t>kavitelerde</a:t>
            </a:r>
            <a:r>
              <a:rPr lang="tr-TR" dirty="0"/>
              <a:t> güvenle kullanılabileceğini</a:t>
            </a:r>
          </a:p>
          <a:p>
            <a:pPr defTabSz="495330" fontAlgn="auto">
              <a:lnSpc>
                <a:spcPct val="117999"/>
              </a:lnSpc>
              <a:spcBef>
                <a:spcPts val="0"/>
              </a:spcBef>
              <a:spcAft>
                <a:spcPts val="0"/>
              </a:spcAft>
              <a:defRPr/>
            </a:pPr>
            <a:r>
              <a:rPr lang="tr-TR" dirty="0"/>
              <a:t>, Sınıf II </a:t>
            </a:r>
            <a:r>
              <a:rPr lang="tr-TR" dirty="0" err="1"/>
              <a:t>kavitelerde</a:t>
            </a:r>
            <a:r>
              <a:rPr lang="tr-TR" dirty="0"/>
              <a:t> ise dayanıklılığın daha az olduğunu bildirilmektedir.</a:t>
            </a:r>
            <a:r>
              <a:rPr lang="tr-TR" baseline="0" dirty="0"/>
              <a:t> </a:t>
            </a:r>
            <a:r>
              <a:rPr lang="tr-TR" dirty="0"/>
              <a:t>Bu nedenle Sınıf II </a:t>
            </a:r>
            <a:r>
              <a:rPr lang="tr-TR" dirty="0" err="1"/>
              <a:t>kavitelerde</a:t>
            </a:r>
            <a:r>
              <a:rPr lang="tr-TR" dirty="0"/>
              <a:t>; amalgam, </a:t>
            </a:r>
            <a:r>
              <a:rPr lang="tr-TR" dirty="0" err="1"/>
              <a:t>kompozit</a:t>
            </a:r>
            <a:r>
              <a:rPr lang="tr-TR" dirty="0"/>
              <a:t>, RMCİS, </a:t>
            </a:r>
            <a:r>
              <a:rPr lang="tr-TR" dirty="0" err="1"/>
              <a:t>kompomer</a:t>
            </a:r>
            <a:r>
              <a:rPr lang="tr-TR" dirty="0"/>
              <a:t> ya da PÇK kullanımını önerilmektedir. Ayrıca amalgam restorasyonlara komşu yüzeylerdeki dişlerin, CİS restorasyonlara komşu yüzeylerdeki dişlerden daha fazla yeniden restorasyon ihtiyacı olduğunu </a:t>
            </a:r>
            <a:r>
              <a:rPr lang="tr-TR" dirty="0" err="1"/>
              <a:t>belirtilmektdir</a:t>
            </a:r>
            <a:endParaRPr lang="tr-TR" dirty="0"/>
          </a:p>
          <a:p>
            <a:pPr defTabSz="495330" fontAlgn="auto">
              <a:lnSpc>
                <a:spcPct val="117999"/>
              </a:lnSpc>
              <a:spcBef>
                <a:spcPts val="0"/>
              </a:spcBef>
              <a:spcAft>
                <a:spcPts val="0"/>
              </a:spcAft>
              <a:defRPr/>
            </a:pPr>
            <a:endParaRPr lang="tr-TR" dirty="0"/>
          </a:p>
        </p:txBody>
      </p:sp>
    </p:spTree>
    <p:extLst>
      <p:ext uri="{BB962C8B-B14F-4D97-AF65-F5344CB8AC3E}">
        <p14:creationId xmlns:p14="http://schemas.microsoft.com/office/powerpoint/2010/main" val="3553584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r>
              <a:rPr dirty="0"/>
              <a:t>Çocuk diş hekimliğinde kullanılan başlıca direkt restoratif materyaller şu şekilde sıralanmaktadır</a:t>
            </a:r>
            <a:r>
              <a:rPr lang="tr-TR" dirty="0"/>
              <a:t>: ben bugün sizlere</a:t>
            </a:r>
            <a:r>
              <a:rPr lang="tr-TR" baseline="0" dirty="0"/>
              <a:t> amalgam cam </a:t>
            </a:r>
            <a:r>
              <a:rPr lang="tr-TR" baseline="0" dirty="0" err="1"/>
              <a:t>iyonomer</a:t>
            </a:r>
            <a:r>
              <a:rPr lang="tr-TR" baseline="0" dirty="0"/>
              <a:t> ve </a:t>
            </a:r>
            <a:r>
              <a:rPr lang="tr-TR" baseline="0" dirty="0" err="1"/>
              <a:t>kompomer</a:t>
            </a:r>
            <a:r>
              <a:rPr lang="tr-TR" baseline="0" dirty="0"/>
              <a:t> den bahsedeceğim</a:t>
            </a:r>
            <a:endParaRPr lang="tr-TR" dirty="0"/>
          </a:p>
        </p:txBody>
      </p:sp>
    </p:spTree>
    <p:extLst>
      <p:ext uri="{BB962C8B-B14F-4D97-AF65-F5344CB8AC3E}">
        <p14:creationId xmlns:p14="http://schemas.microsoft.com/office/powerpoint/2010/main" val="636366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70000" lnSpcReduction="20000"/>
          </a:bodyPr>
          <a:lstStyle/>
          <a:p>
            <a:pPr indent="487075" algn="just">
              <a:lnSpc>
                <a:spcPct val="150000"/>
              </a:lnSpc>
              <a:spcBef>
                <a:spcPts val="2600"/>
              </a:spcBef>
              <a:defRPr sz="2000"/>
            </a:pPr>
            <a:r>
              <a:rPr lang="tr-TR" dirty="0"/>
              <a:t>Cam </a:t>
            </a:r>
            <a:r>
              <a:rPr lang="tr-TR" dirty="0" err="1"/>
              <a:t>iyonomer</a:t>
            </a:r>
            <a:r>
              <a:rPr lang="tr-TR" dirty="0"/>
              <a:t> </a:t>
            </a:r>
            <a:r>
              <a:rPr lang="tr-TR" dirty="0" err="1"/>
              <a:t>simanların</a:t>
            </a:r>
            <a:r>
              <a:rPr lang="tr-TR" dirty="0"/>
              <a:t> </a:t>
            </a:r>
          </a:p>
          <a:p>
            <a:pPr indent="487075" algn="just">
              <a:lnSpc>
                <a:spcPct val="150000"/>
              </a:lnSpc>
              <a:spcBef>
                <a:spcPts val="2600"/>
              </a:spcBef>
              <a:defRPr sz="2000"/>
            </a:pPr>
            <a:r>
              <a:rPr lang="tr-TR" dirty="0"/>
              <a:t>,•	Sınıf IV </a:t>
            </a:r>
            <a:r>
              <a:rPr lang="tr-TR" dirty="0" err="1"/>
              <a:t>kavite</a:t>
            </a:r>
            <a:r>
              <a:rPr lang="tr-TR" dirty="0"/>
              <a:t> restorasyonları</a:t>
            </a:r>
          </a:p>
          <a:p>
            <a:pPr indent="487075" algn="just">
              <a:lnSpc>
                <a:spcPct val="150000"/>
              </a:lnSpc>
              <a:spcBef>
                <a:spcPts val="2600"/>
              </a:spcBef>
              <a:defRPr sz="2000"/>
            </a:pPr>
            <a:r>
              <a:rPr lang="tr-TR" dirty="0"/>
              <a:t>•	</a:t>
            </a:r>
            <a:r>
              <a:rPr lang="tr-TR" dirty="0" err="1"/>
              <a:t>Labialde</a:t>
            </a:r>
            <a:r>
              <a:rPr lang="tr-TR" dirty="0"/>
              <a:t> çok geniş yerleşimli restorasyonlar (yetersiz optik özellikleri sebebiyle)</a:t>
            </a:r>
          </a:p>
          <a:p>
            <a:pPr indent="487075" algn="just">
              <a:lnSpc>
                <a:spcPct val="150000"/>
              </a:lnSpc>
              <a:spcBef>
                <a:spcPts val="2600"/>
              </a:spcBef>
              <a:defRPr sz="2000"/>
            </a:pPr>
            <a:r>
              <a:rPr lang="tr-TR" dirty="0"/>
              <a:t>•	Sınıf II </a:t>
            </a:r>
            <a:r>
              <a:rPr lang="tr-TR" dirty="0" err="1"/>
              <a:t>kavitelerde</a:t>
            </a:r>
            <a:endParaRPr lang="tr-TR" dirty="0"/>
          </a:p>
          <a:p>
            <a:pPr indent="487075" algn="just">
              <a:lnSpc>
                <a:spcPct val="150000"/>
              </a:lnSpc>
              <a:spcBef>
                <a:spcPts val="2600"/>
              </a:spcBef>
              <a:defRPr sz="2000"/>
            </a:pPr>
            <a:r>
              <a:rPr lang="tr-TR" dirty="0"/>
              <a:t>•	Geniş </a:t>
            </a:r>
            <a:r>
              <a:rPr lang="tr-TR" dirty="0" err="1"/>
              <a:t>tüberkül</a:t>
            </a:r>
            <a:r>
              <a:rPr lang="tr-TR" dirty="0"/>
              <a:t> kayıplarını içeren restorasyonların yapımında kullanımları önerilmemektedir</a:t>
            </a:r>
          </a:p>
          <a:p>
            <a:endParaRPr lang="tr-TR" dirty="0"/>
          </a:p>
        </p:txBody>
      </p:sp>
    </p:spTree>
    <p:extLst>
      <p:ext uri="{BB962C8B-B14F-4D97-AF65-F5344CB8AC3E}">
        <p14:creationId xmlns:p14="http://schemas.microsoft.com/office/powerpoint/2010/main" val="2610985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defTabSz="495330" fontAlgn="auto">
              <a:lnSpc>
                <a:spcPct val="117999"/>
              </a:lnSpc>
              <a:spcBef>
                <a:spcPts val="0"/>
              </a:spcBef>
              <a:spcAft>
                <a:spcPts val="0"/>
              </a:spcAft>
              <a:defRPr/>
            </a:pPr>
            <a:r>
              <a:rPr lang="tr-TR" dirty="0"/>
              <a:t>Sonuç olarak başarılı bir cam </a:t>
            </a:r>
            <a:r>
              <a:rPr lang="tr-TR" dirty="0" err="1"/>
              <a:t>iyonomer</a:t>
            </a:r>
            <a:r>
              <a:rPr lang="tr-TR" dirty="0"/>
              <a:t> restorasyon için; uygun diş yüzeyi oluşturulmalı, cam </a:t>
            </a:r>
            <a:r>
              <a:rPr lang="tr-TR" dirty="0" err="1"/>
              <a:t>iyonomerin</a:t>
            </a:r>
            <a:r>
              <a:rPr lang="tr-TR" dirty="0"/>
              <a:t> manipülasyonu doğru yapılmalı ve restoratif ajan sertleşme zamanı boyunca korunmalıdır. Bu kriterler sağlandığında yüksek kaliteli bir restorasyon elde edilebilmektedir</a:t>
            </a:r>
          </a:p>
          <a:p>
            <a:endParaRPr lang="tr-TR" dirty="0"/>
          </a:p>
        </p:txBody>
      </p:sp>
    </p:spTree>
    <p:extLst>
      <p:ext uri="{BB962C8B-B14F-4D97-AF65-F5344CB8AC3E}">
        <p14:creationId xmlns:p14="http://schemas.microsoft.com/office/powerpoint/2010/main" val="5745637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55000" lnSpcReduction="20000"/>
          </a:bodyPr>
          <a:lstStyle/>
          <a:p>
            <a:pPr indent="457850" algn="just" defTabSz="465611">
              <a:lnSpc>
                <a:spcPct val="150000"/>
              </a:lnSpc>
              <a:spcBef>
                <a:spcPts val="2383"/>
              </a:spcBef>
              <a:defRPr sz="1879"/>
            </a:pPr>
            <a:r>
              <a:rPr lang="tr-TR" dirty="0"/>
              <a:t>Cam </a:t>
            </a:r>
            <a:r>
              <a:rPr lang="tr-TR" dirty="0" err="1"/>
              <a:t>iyonomer</a:t>
            </a:r>
            <a:r>
              <a:rPr lang="tr-TR" dirty="0"/>
              <a:t> </a:t>
            </a:r>
            <a:r>
              <a:rPr lang="tr-TR" dirty="0" err="1"/>
              <a:t>simanların</a:t>
            </a:r>
            <a:r>
              <a:rPr lang="tr-TR" dirty="0"/>
              <a:t> yapısına farklı materyaller eklenerek, olumsuz özelliklerinin geliştirilmiş pratisyenler için kullanımları çekici ve daha elverişli hale getirilmeye çalışılmaktadır.</a:t>
            </a:r>
          </a:p>
          <a:p>
            <a:pPr indent="457850" algn="just" defTabSz="465611">
              <a:lnSpc>
                <a:spcPct val="150000"/>
              </a:lnSpc>
              <a:spcBef>
                <a:spcPts val="2383"/>
              </a:spcBef>
              <a:defRPr sz="1879"/>
            </a:pPr>
            <a:r>
              <a:rPr lang="tr-TR" dirty="0"/>
              <a:t>Cam </a:t>
            </a:r>
            <a:r>
              <a:rPr lang="tr-TR" dirty="0" err="1"/>
              <a:t>iyonomer</a:t>
            </a:r>
            <a:r>
              <a:rPr lang="tr-TR" dirty="0"/>
              <a:t> </a:t>
            </a:r>
            <a:r>
              <a:rPr lang="tr-TR" dirty="0" err="1"/>
              <a:t>simanlardaki</a:t>
            </a:r>
            <a:r>
              <a:rPr lang="tr-TR" dirty="0"/>
              <a:t> gelişmeler dahilinde yeni nesil, fiziksel ve mekanik özellikleri daha yüksek yeni simanlar geliştirilmiştir. </a:t>
            </a:r>
          </a:p>
          <a:p>
            <a:pPr indent="457850" algn="just" defTabSz="465611">
              <a:lnSpc>
                <a:spcPct val="150000"/>
              </a:lnSpc>
              <a:spcBef>
                <a:spcPts val="2383"/>
              </a:spcBef>
              <a:defRPr sz="1879"/>
            </a:pPr>
            <a:r>
              <a:rPr lang="tr-TR" dirty="0"/>
              <a:t>Bunlar; </a:t>
            </a:r>
          </a:p>
          <a:p>
            <a:pPr indent="457850" algn="just" defTabSz="465611">
              <a:lnSpc>
                <a:spcPct val="150000"/>
              </a:lnSpc>
              <a:spcBef>
                <a:spcPts val="2383"/>
              </a:spcBef>
              <a:defRPr sz="1879"/>
            </a:pPr>
            <a:r>
              <a:rPr lang="tr-TR" dirty="0"/>
              <a:t>1.	</a:t>
            </a:r>
            <a:r>
              <a:rPr lang="tr-TR" dirty="0" err="1"/>
              <a:t>Rezin</a:t>
            </a:r>
            <a:r>
              <a:rPr lang="tr-TR" dirty="0"/>
              <a:t> </a:t>
            </a:r>
            <a:r>
              <a:rPr lang="tr-TR" dirty="0" err="1"/>
              <a:t>modifiye</a:t>
            </a:r>
            <a:r>
              <a:rPr lang="tr-TR" dirty="0"/>
              <a:t> cam </a:t>
            </a:r>
            <a:r>
              <a:rPr lang="tr-TR" dirty="0" err="1"/>
              <a:t>iyonomer</a:t>
            </a:r>
            <a:r>
              <a:rPr lang="tr-TR" dirty="0"/>
              <a:t> simanlar (RMCİS)</a:t>
            </a:r>
          </a:p>
          <a:p>
            <a:pPr indent="457850" algn="just" defTabSz="465611">
              <a:lnSpc>
                <a:spcPct val="150000"/>
              </a:lnSpc>
              <a:spcBef>
                <a:spcPts val="2383"/>
              </a:spcBef>
              <a:defRPr sz="1879"/>
            </a:pPr>
            <a:r>
              <a:rPr lang="tr-TR" dirty="0"/>
              <a:t>2.	Cam </a:t>
            </a:r>
            <a:r>
              <a:rPr lang="tr-TR" dirty="0" err="1"/>
              <a:t>iyonomer</a:t>
            </a:r>
            <a:r>
              <a:rPr lang="tr-TR" dirty="0"/>
              <a:t> </a:t>
            </a:r>
            <a:r>
              <a:rPr lang="tr-TR" dirty="0" err="1"/>
              <a:t>sermet</a:t>
            </a:r>
            <a:r>
              <a:rPr lang="tr-TR" dirty="0"/>
              <a:t> simanlar</a:t>
            </a:r>
          </a:p>
          <a:p>
            <a:pPr indent="457850" algn="just" defTabSz="465611">
              <a:lnSpc>
                <a:spcPct val="150000"/>
              </a:lnSpc>
              <a:spcBef>
                <a:spcPts val="2383"/>
              </a:spcBef>
              <a:defRPr sz="1879"/>
            </a:pPr>
            <a:r>
              <a:rPr lang="tr-TR" dirty="0"/>
              <a:t>3.	Kondense olabilen  (yüksek </a:t>
            </a:r>
            <a:r>
              <a:rPr lang="tr-TR" dirty="0" err="1"/>
              <a:t>viskoziteli</a:t>
            </a:r>
            <a:r>
              <a:rPr lang="tr-TR" dirty="0"/>
              <a:t>) cam </a:t>
            </a:r>
            <a:r>
              <a:rPr lang="tr-TR" dirty="0" err="1"/>
              <a:t>iyonomer</a:t>
            </a:r>
            <a:r>
              <a:rPr lang="tr-TR" dirty="0"/>
              <a:t> simanlardır   (Kaya ve </a:t>
            </a:r>
            <a:r>
              <a:rPr lang="tr-TR" dirty="0" err="1"/>
              <a:t>Tirali</a:t>
            </a:r>
            <a:r>
              <a:rPr lang="tr-TR" dirty="0"/>
              <a:t>, 2013) .</a:t>
            </a:r>
          </a:p>
          <a:p>
            <a:endParaRPr lang="tr-TR" dirty="0"/>
          </a:p>
        </p:txBody>
      </p:sp>
    </p:spTree>
    <p:extLst>
      <p:ext uri="{BB962C8B-B14F-4D97-AF65-F5344CB8AC3E}">
        <p14:creationId xmlns:p14="http://schemas.microsoft.com/office/powerpoint/2010/main" val="840334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indent="331211" algn="just" defTabSz="336824" fontAlgn="auto">
              <a:lnSpc>
                <a:spcPct val="150000"/>
              </a:lnSpc>
              <a:spcBef>
                <a:spcPts val="1733"/>
              </a:spcBef>
              <a:spcAft>
                <a:spcPts val="0"/>
              </a:spcAft>
              <a:defRPr sz="1360"/>
            </a:pPr>
            <a:r>
              <a:rPr lang="tr-TR" dirty="0"/>
              <a:t>Cam </a:t>
            </a:r>
            <a:r>
              <a:rPr lang="tr-TR" dirty="0" err="1"/>
              <a:t>iyonomer</a:t>
            </a:r>
            <a:r>
              <a:rPr lang="tr-TR" dirty="0"/>
              <a:t> simanlar, süt dişlerinde uzun yıllardır amalgam restorasyonlara alternatif olarak kullanılmaktadır </a:t>
            </a:r>
          </a:p>
          <a:p>
            <a:pPr indent="331211" algn="just" defTabSz="336824" fontAlgn="auto">
              <a:lnSpc>
                <a:spcPct val="150000"/>
              </a:lnSpc>
              <a:spcBef>
                <a:spcPts val="1733"/>
              </a:spcBef>
              <a:spcAft>
                <a:spcPts val="0"/>
              </a:spcAft>
              <a:defRPr sz="1360"/>
            </a:pPr>
            <a:r>
              <a:rPr lang="tr-TR" dirty="0"/>
              <a:t>1990’lı yıllarda </a:t>
            </a:r>
            <a:r>
              <a:rPr lang="tr-TR" dirty="0" err="1"/>
              <a:t>CİS’ler</a:t>
            </a:r>
            <a:r>
              <a:rPr lang="tr-TR" dirty="0"/>
              <a:t>; </a:t>
            </a:r>
            <a:r>
              <a:rPr lang="tr-TR" dirty="0" err="1"/>
              <a:t>metakrilata</a:t>
            </a:r>
            <a:r>
              <a:rPr lang="tr-TR" dirty="0"/>
              <a:t> </a:t>
            </a:r>
            <a:r>
              <a:rPr lang="tr-TR" dirty="0" err="1"/>
              <a:t>poliakrilik</a:t>
            </a:r>
            <a:r>
              <a:rPr lang="tr-TR" dirty="0"/>
              <a:t> asit eklenmesiyle, </a:t>
            </a:r>
            <a:r>
              <a:rPr lang="tr-TR" dirty="0" err="1"/>
              <a:t>hidroksietil</a:t>
            </a:r>
            <a:r>
              <a:rPr lang="tr-TR" dirty="0"/>
              <a:t> </a:t>
            </a:r>
            <a:r>
              <a:rPr lang="tr-TR" dirty="0" err="1"/>
              <a:t>metakrilat</a:t>
            </a:r>
            <a:r>
              <a:rPr lang="tr-TR" dirty="0"/>
              <a:t> (HEMA) ve </a:t>
            </a:r>
            <a:r>
              <a:rPr lang="tr-TR" dirty="0" err="1"/>
              <a:t>Bis</a:t>
            </a:r>
            <a:r>
              <a:rPr lang="tr-TR" dirty="0"/>
              <a:t>-GMA </a:t>
            </a:r>
            <a:r>
              <a:rPr lang="tr-TR" dirty="0" err="1"/>
              <a:t>rezinle</a:t>
            </a:r>
            <a:r>
              <a:rPr lang="tr-TR" dirty="0"/>
              <a:t> güçlendirilerek, mekanik özellikleri geliştirilerek </a:t>
            </a:r>
            <a:r>
              <a:rPr lang="tr-TR" dirty="0" err="1"/>
              <a:t>rezin</a:t>
            </a:r>
            <a:r>
              <a:rPr lang="tr-TR" dirty="0"/>
              <a:t> </a:t>
            </a:r>
            <a:r>
              <a:rPr lang="tr-TR" dirty="0" err="1"/>
              <a:t>modifiye</a:t>
            </a:r>
            <a:r>
              <a:rPr lang="tr-TR" dirty="0"/>
              <a:t> cam </a:t>
            </a:r>
            <a:r>
              <a:rPr lang="tr-TR" dirty="0" err="1"/>
              <a:t>iyonomer</a:t>
            </a:r>
            <a:r>
              <a:rPr lang="tr-TR" dirty="0"/>
              <a:t> simanlar (RMCİS) üretilmiştir. </a:t>
            </a:r>
          </a:p>
          <a:p>
            <a:pPr indent="331211" algn="just" defTabSz="336824">
              <a:lnSpc>
                <a:spcPct val="150000"/>
              </a:lnSpc>
              <a:spcBef>
                <a:spcPts val="1733"/>
              </a:spcBef>
              <a:defRPr sz="1360"/>
            </a:pPr>
            <a:endParaRPr lang="tr-TR" dirty="0"/>
          </a:p>
          <a:p>
            <a:pPr indent="331211" algn="just" defTabSz="336824">
              <a:lnSpc>
                <a:spcPct val="150000"/>
              </a:lnSpc>
              <a:spcBef>
                <a:spcPts val="1733"/>
              </a:spcBef>
              <a:defRPr sz="1360"/>
            </a:pPr>
            <a:endParaRPr lang="tr-TR" dirty="0"/>
          </a:p>
          <a:p>
            <a:pPr indent="331211" algn="just" defTabSz="336824">
              <a:lnSpc>
                <a:spcPct val="150000"/>
              </a:lnSpc>
              <a:spcBef>
                <a:spcPts val="1733"/>
              </a:spcBef>
              <a:defRPr sz="1360"/>
            </a:pPr>
            <a:r>
              <a:rPr lang="tr-TR" dirty="0"/>
              <a:t>. </a:t>
            </a:r>
            <a:r>
              <a:rPr lang="tr-TR" dirty="0" err="1"/>
              <a:t>Rezin</a:t>
            </a:r>
            <a:r>
              <a:rPr lang="tr-TR" dirty="0"/>
              <a:t> güçlendirici olarak </a:t>
            </a:r>
            <a:r>
              <a:rPr lang="tr-TR" dirty="0" err="1"/>
              <a:t>hidroksietil</a:t>
            </a:r>
            <a:r>
              <a:rPr lang="tr-TR" dirty="0"/>
              <a:t> </a:t>
            </a:r>
            <a:r>
              <a:rPr lang="tr-TR" dirty="0" err="1"/>
              <a:t>metakrilat</a:t>
            </a:r>
            <a:r>
              <a:rPr lang="tr-TR" dirty="0"/>
              <a:t> (HEMA) ve </a:t>
            </a:r>
            <a:r>
              <a:rPr lang="tr-TR" dirty="0" err="1"/>
              <a:t>Bis</a:t>
            </a:r>
            <a:r>
              <a:rPr lang="tr-TR" dirty="0"/>
              <a:t>-GMA içermektedir (</a:t>
            </a:r>
            <a:r>
              <a:rPr lang="tr-TR" dirty="0" err="1"/>
              <a:t>Nagaraja</a:t>
            </a:r>
            <a:r>
              <a:rPr lang="tr-TR" dirty="0"/>
              <a:t> </a:t>
            </a:r>
            <a:r>
              <a:rPr lang="tr-TR" dirty="0" err="1"/>
              <a:t>Uphadya</a:t>
            </a:r>
            <a:r>
              <a:rPr lang="tr-TR" dirty="0"/>
              <a:t> ve </a:t>
            </a:r>
            <a:r>
              <a:rPr lang="tr-TR" dirty="0" err="1"/>
              <a:t>Kishore</a:t>
            </a:r>
            <a:r>
              <a:rPr lang="tr-TR" dirty="0"/>
              <a:t>., 2005).</a:t>
            </a:r>
          </a:p>
          <a:p>
            <a:endParaRPr lang="tr-TR" dirty="0"/>
          </a:p>
        </p:txBody>
      </p:sp>
    </p:spTree>
    <p:extLst>
      <p:ext uri="{BB962C8B-B14F-4D97-AF65-F5344CB8AC3E}">
        <p14:creationId xmlns:p14="http://schemas.microsoft.com/office/powerpoint/2010/main" val="38053307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55000" lnSpcReduction="20000"/>
          </a:bodyPr>
          <a:lstStyle/>
          <a:p>
            <a:pPr indent="487075" algn="just">
              <a:lnSpc>
                <a:spcPct val="150000"/>
              </a:lnSpc>
              <a:spcBef>
                <a:spcPts val="2600"/>
              </a:spcBef>
              <a:defRPr sz="2000"/>
            </a:pPr>
            <a:r>
              <a:rPr lang="tr-TR" dirty="0" err="1"/>
              <a:t>Rezin</a:t>
            </a:r>
            <a:r>
              <a:rPr lang="tr-TR" dirty="0"/>
              <a:t> </a:t>
            </a:r>
            <a:r>
              <a:rPr lang="tr-TR" dirty="0" err="1"/>
              <a:t>modifiye</a:t>
            </a:r>
            <a:r>
              <a:rPr lang="tr-TR" dirty="0"/>
              <a:t> cam </a:t>
            </a:r>
            <a:r>
              <a:rPr lang="tr-TR" dirty="0" err="1"/>
              <a:t>iyonomer</a:t>
            </a:r>
            <a:r>
              <a:rPr lang="tr-TR" dirty="0"/>
              <a:t> simanlar; </a:t>
            </a:r>
          </a:p>
          <a:p>
            <a:pPr indent="487075" algn="just">
              <a:lnSpc>
                <a:spcPct val="150000"/>
              </a:lnSpc>
              <a:spcBef>
                <a:spcPts val="2600"/>
              </a:spcBef>
              <a:defRPr sz="2000"/>
            </a:pPr>
            <a:r>
              <a:rPr lang="tr-TR" dirty="0"/>
              <a:t>•	Daha iyi kırılma ve aşınma direncine sahip olması</a:t>
            </a:r>
          </a:p>
          <a:p>
            <a:pPr indent="487075" algn="just">
              <a:lnSpc>
                <a:spcPct val="150000"/>
              </a:lnSpc>
              <a:spcBef>
                <a:spcPts val="2600"/>
              </a:spcBef>
              <a:defRPr sz="2000"/>
            </a:pPr>
            <a:r>
              <a:rPr lang="tr-TR" dirty="0"/>
              <a:t>•	Erken dönem neme hassasiyetlerinin azalmış olması</a:t>
            </a:r>
          </a:p>
          <a:p>
            <a:pPr indent="487075" algn="just">
              <a:lnSpc>
                <a:spcPct val="150000"/>
              </a:lnSpc>
              <a:spcBef>
                <a:spcPts val="2600"/>
              </a:spcBef>
              <a:defRPr sz="2000"/>
            </a:pPr>
            <a:r>
              <a:rPr lang="tr-TR" dirty="0"/>
              <a:t>•	Daha uzun çalışma zamanları gibi mekanik olarak daha olumlu özelliklere sahiplerdir</a:t>
            </a:r>
          </a:p>
          <a:p>
            <a:pPr indent="487075" algn="just" defTabSz="495330" fontAlgn="auto">
              <a:lnSpc>
                <a:spcPct val="150000"/>
              </a:lnSpc>
              <a:spcBef>
                <a:spcPts val="2600"/>
              </a:spcBef>
              <a:spcAft>
                <a:spcPts val="0"/>
              </a:spcAft>
              <a:defRPr sz="2000"/>
            </a:pPr>
            <a:r>
              <a:rPr lang="tr-TR" dirty="0"/>
              <a:t>Tüm CAM</a:t>
            </a:r>
            <a:r>
              <a:rPr lang="tr-TR" baseline="0" dirty="0"/>
              <a:t> İYONOMER</a:t>
            </a:r>
            <a:r>
              <a:rPr lang="tr-TR" dirty="0"/>
              <a:t> türevlerinin flor salım özelliği mevcuttur ancak üreticiler her materyalin </a:t>
            </a:r>
            <a:r>
              <a:rPr lang="tr-TR" dirty="0" err="1"/>
              <a:t>terapötik</a:t>
            </a:r>
            <a:r>
              <a:rPr lang="tr-TR" dirty="0"/>
              <a:t> etkinliğinin farklı olduğunu bildirmektedir. </a:t>
            </a:r>
            <a:r>
              <a:rPr lang="tr-TR" dirty="0" err="1"/>
              <a:t>RMCİS’ler</a:t>
            </a:r>
            <a:r>
              <a:rPr lang="tr-TR" dirty="0"/>
              <a:t> de geleneksel cam </a:t>
            </a:r>
            <a:r>
              <a:rPr lang="tr-TR" dirty="0" err="1"/>
              <a:t>iyonomerler</a:t>
            </a:r>
            <a:r>
              <a:rPr lang="tr-TR" dirty="0"/>
              <a:t> kadar etkin olmasa da flor salımı yapmaktadırlar, böylece çürük durdurucu özellikleri de bulunmaktadır</a:t>
            </a:r>
          </a:p>
          <a:p>
            <a:pPr indent="487075" algn="just">
              <a:lnSpc>
                <a:spcPct val="150000"/>
              </a:lnSpc>
              <a:spcBef>
                <a:spcPts val="2600"/>
              </a:spcBef>
              <a:defRPr sz="2000"/>
            </a:pPr>
            <a:endParaRPr lang="tr-TR" dirty="0"/>
          </a:p>
          <a:p>
            <a:endParaRPr lang="tr-TR" dirty="0"/>
          </a:p>
        </p:txBody>
      </p:sp>
    </p:spTree>
    <p:extLst>
      <p:ext uri="{BB962C8B-B14F-4D97-AF65-F5344CB8AC3E}">
        <p14:creationId xmlns:p14="http://schemas.microsoft.com/office/powerpoint/2010/main" val="31231355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defTabSz="495330" fontAlgn="auto">
              <a:lnSpc>
                <a:spcPct val="117999"/>
              </a:lnSpc>
              <a:spcBef>
                <a:spcPts val="0"/>
              </a:spcBef>
              <a:spcAft>
                <a:spcPts val="0"/>
              </a:spcAft>
              <a:defRPr/>
            </a:pPr>
            <a:r>
              <a:rPr lang="tr-TR" dirty="0"/>
              <a:t>Geleneksel cam </a:t>
            </a:r>
            <a:r>
              <a:rPr lang="tr-TR" dirty="0" err="1"/>
              <a:t>iyonomer</a:t>
            </a:r>
            <a:r>
              <a:rPr lang="tr-TR" dirty="0"/>
              <a:t> simanlar dayanıklılıklarının yetersiz olması nedeniyle, yüksek basınç alan bölgelerde kullanılamamaktadır.  Dayanıklılıklarını arttırmak adına gümüş alaşımı ve toz cam partikülleri birleştirilerek, daha güçlü bir yapıda olan gümüş alaşım karışımı elde edilmesiyle 1977 yılında metalle güçlendirilmiş simanlar gündeme gelmiştir. Ayrıca gümüş partikülleri cam partiküllerin içerisinde eritilerek de güçlendirilmiş cam</a:t>
            </a:r>
            <a:r>
              <a:rPr lang="tr-TR" baseline="0" dirty="0"/>
              <a:t> </a:t>
            </a:r>
            <a:r>
              <a:rPr lang="tr-TR" baseline="0" dirty="0" err="1"/>
              <a:t>iyonomerler</a:t>
            </a:r>
            <a:r>
              <a:rPr lang="tr-TR" dirty="0"/>
              <a:t> elde edilebilir ki bunlar da </a:t>
            </a:r>
            <a:r>
              <a:rPr lang="tr-TR" dirty="0" err="1"/>
              <a:t>sermet</a:t>
            </a:r>
            <a:r>
              <a:rPr lang="tr-TR" dirty="0"/>
              <a:t> simanlar olarak adlandırılmaktadır.</a:t>
            </a:r>
          </a:p>
        </p:txBody>
      </p:sp>
    </p:spTree>
    <p:extLst>
      <p:ext uri="{BB962C8B-B14F-4D97-AF65-F5344CB8AC3E}">
        <p14:creationId xmlns:p14="http://schemas.microsoft.com/office/powerpoint/2010/main" val="8508170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defTabSz="495330" fontAlgn="auto">
              <a:lnSpc>
                <a:spcPct val="117999"/>
              </a:lnSpc>
              <a:spcBef>
                <a:spcPts val="0"/>
              </a:spcBef>
              <a:spcAft>
                <a:spcPts val="0"/>
              </a:spcAft>
              <a:defRPr/>
            </a:pPr>
            <a:r>
              <a:rPr lang="tr-TR" dirty="0"/>
              <a:t>Materyalin içerisine metal doldurucu partiküller eklenmesiyle, materyale radyo </a:t>
            </a:r>
            <a:r>
              <a:rPr lang="tr-TR" dirty="0" err="1"/>
              <a:t>opasite</a:t>
            </a:r>
            <a:r>
              <a:rPr lang="tr-TR" dirty="0"/>
              <a:t> kazandırılmış olup rengi biraz daha griye dönüktür. Metalle güçlendirilmiş cam</a:t>
            </a:r>
            <a:r>
              <a:rPr lang="tr-TR" baseline="0" dirty="0"/>
              <a:t> </a:t>
            </a:r>
            <a:r>
              <a:rPr lang="tr-TR" baseline="0" dirty="0" err="1"/>
              <a:t>iyonomer</a:t>
            </a:r>
            <a:r>
              <a:rPr lang="tr-TR" dirty="0" err="1"/>
              <a:t>’lerin</a:t>
            </a:r>
            <a:r>
              <a:rPr lang="tr-TR" dirty="0"/>
              <a:t> amalgam ya da </a:t>
            </a:r>
            <a:r>
              <a:rPr lang="tr-TR" dirty="0" err="1"/>
              <a:t>posterior</a:t>
            </a:r>
            <a:r>
              <a:rPr lang="tr-TR" dirty="0"/>
              <a:t> </a:t>
            </a:r>
            <a:r>
              <a:rPr lang="tr-TR" dirty="0" err="1"/>
              <a:t>kompozitlere</a:t>
            </a:r>
            <a:r>
              <a:rPr lang="tr-TR" dirty="0"/>
              <a:t> alternatif olarak kullanımları kısıtlıdır ve klinik olarak başarıları beklentilerin altında kalmıştır. </a:t>
            </a:r>
          </a:p>
          <a:p>
            <a:pPr defTabSz="495330" fontAlgn="auto">
              <a:lnSpc>
                <a:spcPct val="117999"/>
              </a:lnSpc>
              <a:spcBef>
                <a:spcPts val="0"/>
              </a:spcBef>
              <a:spcAft>
                <a:spcPts val="0"/>
              </a:spcAft>
              <a:defRPr/>
            </a:pPr>
            <a:r>
              <a:rPr lang="tr-TR" dirty="0"/>
              <a:t>Sınıf II restorasyonlarda kullanıldığında sıklıkla restorasyonlarda çatlaklara rastlanmaktadır. </a:t>
            </a:r>
          </a:p>
          <a:p>
            <a:pPr defTabSz="495330" fontAlgn="auto">
              <a:lnSpc>
                <a:spcPct val="117999"/>
              </a:lnSpc>
              <a:spcBef>
                <a:spcPts val="0"/>
              </a:spcBef>
              <a:spcAft>
                <a:spcPts val="0"/>
              </a:spcAft>
              <a:defRPr/>
            </a:pPr>
            <a:r>
              <a:rPr lang="tr-TR" dirty="0"/>
              <a:t>Bir diğer açıdan sertleşme zamanları kısa olduğu için bitirme ve parlatma işlemlerinin aynı seansta yapılması avantaj sağlamaktadır. Metalle güçlendirilmiş cam </a:t>
            </a:r>
            <a:r>
              <a:rPr lang="tr-TR" dirty="0" err="1"/>
              <a:t>iyonomer</a:t>
            </a:r>
            <a:r>
              <a:rPr lang="tr-TR" dirty="0"/>
              <a:t> siman sistemlerinde de flor salımı olmaktadır. Sermet </a:t>
            </a:r>
            <a:r>
              <a:rPr lang="tr-TR" dirty="0" err="1"/>
              <a:t>simanlarda</a:t>
            </a:r>
            <a:r>
              <a:rPr lang="tr-TR" dirty="0"/>
              <a:t> flor salım miktarı geleneksel cam</a:t>
            </a:r>
            <a:r>
              <a:rPr lang="tr-TR" baseline="0" dirty="0"/>
              <a:t> </a:t>
            </a:r>
            <a:r>
              <a:rPr lang="tr-TR" baseline="0" dirty="0" err="1"/>
              <a:t>iyonomerl</a:t>
            </a:r>
            <a:r>
              <a:rPr lang="tr-TR" dirty="0" err="1"/>
              <a:t>’ler</a:t>
            </a:r>
            <a:r>
              <a:rPr lang="tr-TR" dirty="0"/>
              <a:t> deki kadar yüksek değildir. Bunun nedeni cam partiküllerinin metal ile kaplanmış olmasıdır</a:t>
            </a:r>
          </a:p>
          <a:p>
            <a:pPr defTabSz="495330" fontAlgn="auto">
              <a:lnSpc>
                <a:spcPct val="117999"/>
              </a:lnSpc>
              <a:spcBef>
                <a:spcPts val="0"/>
              </a:spcBef>
              <a:spcAft>
                <a:spcPts val="0"/>
              </a:spcAft>
              <a:defRPr/>
            </a:pPr>
            <a:r>
              <a:rPr lang="tr-TR" dirty="0"/>
              <a:t>Dişe adezyonla yapışmaları ve çürük önleme özelliklerinin bulunması sebebiyle döküm kuronların altında kor olarak kullanılabilmektedirler. Ancak kırılma dayanımlarının düşük olması ve kırılgan bir doğalarının bulunması nedeniyle metalle güçlendirilmiş cam</a:t>
            </a:r>
            <a:r>
              <a:rPr lang="tr-TR" baseline="0" dirty="0"/>
              <a:t> </a:t>
            </a:r>
            <a:r>
              <a:rPr lang="tr-TR" baseline="0" dirty="0" err="1"/>
              <a:t>iyonomer</a:t>
            </a:r>
            <a:r>
              <a:rPr lang="tr-TR" dirty="0" err="1"/>
              <a:t>’ler</a:t>
            </a:r>
            <a:r>
              <a:rPr lang="tr-TR" dirty="0"/>
              <a:t> mümkün olduğu kadar konservatif tedavilerde kullanılmalıdır. Eğer total diş yapısının %40’ından daha fazla kayıp varsa kullanımları önerilmemektedir</a:t>
            </a:r>
          </a:p>
        </p:txBody>
      </p:sp>
    </p:spTree>
    <p:extLst>
      <p:ext uri="{BB962C8B-B14F-4D97-AF65-F5344CB8AC3E}">
        <p14:creationId xmlns:p14="http://schemas.microsoft.com/office/powerpoint/2010/main" val="27992020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a:spLocks noGrp="1" noRot="1" noChangeAspect="1"/>
          </p:cNvSpPr>
          <p:nvPr>
            <p:ph type="sldImg"/>
          </p:nvPr>
        </p:nvSpPr>
        <p:spPr>
          <a:prstGeom prst="rect">
            <a:avLst/>
          </a:prstGeom>
        </p:spPr>
        <p:txBody>
          <a:bodyPr/>
          <a:lstStyle/>
          <a:p>
            <a:endParaRPr/>
          </a:p>
        </p:txBody>
      </p:sp>
      <p:sp>
        <p:nvSpPr>
          <p:cNvPr id="403" name="Shape 403"/>
          <p:cNvSpPr>
            <a:spLocks noGrp="1"/>
          </p:cNvSpPr>
          <p:nvPr>
            <p:ph type="body" sz="quarter" idx="1"/>
          </p:nvPr>
        </p:nvSpPr>
        <p:spPr>
          <a:prstGeom prst="rect">
            <a:avLst/>
          </a:prstGeom>
        </p:spPr>
        <p:txBody>
          <a:bodyPr/>
          <a:lstStyle>
            <a:lvl1pPr>
              <a:defRPr sz="1200"/>
            </a:lvl1pPr>
          </a:lstStyle>
          <a:p>
            <a:r>
              <a:rPr lang="tr-TR" dirty="0"/>
              <a:t>Cam </a:t>
            </a:r>
            <a:r>
              <a:rPr lang="tr-TR" dirty="0" err="1"/>
              <a:t>iyonomerlerin</a:t>
            </a:r>
            <a:r>
              <a:rPr lang="tr-TR" baseline="0" dirty="0"/>
              <a:t> bir diğer çeşidi olan, </a:t>
            </a:r>
            <a:r>
              <a:rPr dirty="0"/>
              <a:t>Amalgama alternatif olarak </a:t>
            </a:r>
            <a:r>
              <a:rPr lang="tr-TR" dirty="0"/>
              <a:t>üretilen</a:t>
            </a:r>
            <a:r>
              <a:rPr lang="tr-TR" baseline="0" dirty="0"/>
              <a:t> </a:t>
            </a:r>
            <a:r>
              <a:rPr dirty="0"/>
              <a:t>kondense olabilen yüksek viskoziteli cam iyonomerler, gelişmekte olan </a:t>
            </a:r>
            <a:r>
              <a:rPr lang="tr-TR" dirty="0"/>
              <a:t>ülkelerde</a:t>
            </a:r>
            <a:r>
              <a:rPr lang="tr-TR" baseline="0" dirty="0"/>
              <a:t> </a:t>
            </a:r>
            <a:r>
              <a:rPr lang="tr-TR" dirty="0"/>
              <a:t>(ART tekniğinde</a:t>
            </a:r>
            <a:r>
              <a:rPr dirty="0"/>
              <a:t>kullanılmak adına) 1990’lı yılların başlarında</a:t>
            </a:r>
            <a:r>
              <a:rPr lang="tr-TR" dirty="0"/>
              <a:t> üretilmeye başlamıştır. </a:t>
            </a:r>
            <a:r>
              <a:rPr dirty="0"/>
              <a:t> Fuji IX </a:t>
            </a:r>
            <a:r>
              <a:rPr lang="tr-TR" dirty="0"/>
              <a:t>bu amaçla geliştirilmiş olan ilk materyaldir.</a:t>
            </a:r>
          </a:p>
          <a:p>
            <a:r>
              <a:rPr lang="tr-TR" dirty="0"/>
              <a:t>Yüksek </a:t>
            </a:r>
            <a:r>
              <a:rPr lang="tr-TR" dirty="0" err="1"/>
              <a:t>viskoziteli</a:t>
            </a:r>
            <a:r>
              <a:rPr lang="tr-TR" dirty="0"/>
              <a:t> cam </a:t>
            </a:r>
            <a:r>
              <a:rPr lang="tr-TR" dirty="0" err="1"/>
              <a:t>iyonomerler</a:t>
            </a:r>
            <a:r>
              <a:rPr lang="tr-TR" dirty="0"/>
              <a:t>,</a:t>
            </a:r>
            <a:r>
              <a:rPr lang="tr-TR" baseline="0" dirty="0"/>
              <a:t> </a:t>
            </a:r>
            <a:r>
              <a:rPr dirty="0"/>
              <a:t>Flor salabilme özellikleri sayesinde iyi bir koruma sağlamaktadır</a:t>
            </a:r>
            <a:r>
              <a:rPr lang="tr-TR" dirty="0" err="1"/>
              <a:t>lar</a:t>
            </a:r>
            <a:r>
              <a:rPr dirty="0"/>
              <a:t>. Süt dişleri için daimi dolgu materyali olarak kullanılabilen bu materyaller</a:t>
            </a:r>
            <a:r>
              <a:rPr lang="tr-TR" dirty="0"/>
              <a:t>in</a:t>
            </a:r>
            <a:r>
              <a:rPr dirty="0"/>
              <a:t>, daimi dişler için ara dolgu maddesi ya da geçici dolgu maddesi olarak kullanımları önerilmektedir. Bu materyallerin kapsüllenmiş şekilde olmaları kullanımlarını kolaylaştıran avantajlarından biridir</a:t>
            </a:r>
          </a:p>
        </p:txBody>
      </p:sp>
    </p:spTree>
    <p:extLst>
      <p:ext uri="{BB962C8B-B14F-4D97-AF65-F5344CB8AC3E}">
        <p14:creationId xmlns:p14="http://schemas.microsoft.com/office/powerpoint/2010/main" val="36630200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62500" lnSpcReduction="20000"/>
          </a:bodyPr>
          <a:lstStyle/>
          <a:p>
            <a:r>
              <a:rPr lang="tr-TR" sz="2400" dirty="0">
                <a:latin typeface="Helvetica Neue"/>
                <a:ea typeface="Helvetica Neue"/>
                <a:cs typeface="Helvetica Neue"/>
                <a:sym typeface="Helvetica Neue"/>
              </a:rPr>
              <a:t>Başarılı bir restorasyon için bitirme ve parlatma işlemlerinin düzgünce yapılmış olması klinik işlemlerinin içerisinde en kritik ve temel aşama olarak sayılmaktadır.</a:t>
            </a:r>
          </a:p>
          <a:p>
            <a:r>
              <a:rPr lang="tr-TR" sz="2400" dirty="0">
                <a:latin typeface="Helvetica Neue"/>
                <a:ea typeface="Helvetica Neue"/>
                <a:cs typeface="Helvetica Neue"/>
                <a:sym typeface="Helvetica Neue"/>
              </a:rPr>
              <a:t>Bitirme ve parlatma işlemleri için piyasada çok çeşitli ürünler bulunmaktadır. Restorasyonlar için, en pürüzsüz yüzeyin şeffaf bant altında </a:t>
            </a:r>
            <a:r>
              <a:rPr lang="tr-TR" sz="2400" dirty="0" err="1">
                <a:latin typeface="Helvetica Neue"/>
                <a:ea typeface="Helvetica Neue"/>
                <a:cs typeface="Helvetica Neue"/>
                <a:sym typeface="Helvetica Neue"/>
              </a:rPr>
              <a:t>polimerizasyon</a:t>
            </a:r>
            <a:r>
              <a:rPr lang="tr-TR" sz="2400" dirty="0">
                <a:latin typeface="Helvetica Neue"/>
                <a:ea typeface="Helvetica Neue"/>
                <a:cs typeface="Helvetica Neue"/>
                <a:sym typeface="Helvetica Neue"/>
              </a:rPr>
              <a:t> işlemi sonrasında elde edildiği belirtilmektedir </a:t>
            </a:r>
          </a:p>
          <a:p>
            <a:r>
              <a:rPr lang="tr-TR" sz="2400" dirty="0">
                <a:latin typeface="Helvetica Neue"/>
                <a:ea typeface="Helvetica Neue"/>
                <a:cs typeface="Helvetica Neue"/>
                <a:sym typeface="Helvetica Neue"/>
              </a:rPr>
              <a:t>Ancak klinik olarak restorasyon çok dikkatli bir şekilde yerleştirilse dahi fazla materyalin uzaklaştırılması ve restorasyonun diş anatomisine uygun olarak yeniden şekillendirilmesi için bitirme ve parlatma işlemlerine ihtiyaç duyulmaktadır (Yap ve ark., 2000). Bitirme işlemleri sonrasında restorasyon yüzeyinde çizik ve çatlaklar meydana geldiği için mutlaka parlatma işlemlerinin yapılması gerekmektedir. Bu nedenle bitirme ve parlatma işlemlerini birbirinden ayrı değerlendirmek söz konusu olmamaktadır</a:t>
            </a:r>
            <a:r>
              <a:rPr lang="tr-TR" dirty="0">
                <a:effectLst/>
              </a:rPr>
              <a:t> </a:t>
            </a:r>
            <a:endParaRPr lang="tr-TR" sz="2400" dirty="0">
              <a:latin typeface="Helvetica Neue"/>
              <a:ea typeface="Helvetica Neue"/>
              <a:cs typeface="Helvetica Neue"/>
              <a:sym typeface="Helvetica Neue"/>
            </a:endParaRPr>
          </a:p>
          <a:p>
            <a:endParaRPr lang="tr-TR" dirty="0"/>
          </a:p>
        </p:txBody>
      </p:sp>
    </p:spTree>
    <p:extLst>
      <p:ext uri="{BB962C8B-B14F-4D97-AF65-F5344CB8AC3E}">
        <p14:creationId xmlns:p14="http://schemas.microsoft.com/office/powerpoint/2010/main" val="30228543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92500" lnSpcReduction="20000"/>
          </a:bodyPr>
          <a:lstStyle/>
          <a:p>
            <a:r>
              <a:rPr lang="tr-TR" sz="2400" dirty="0">
                <a:latin typeface="Helvetica Neue"/>
                <a:ea typeface="Helvetica Neue"/>
                <a:cs typeface="Helvetica Neue"/>
                <a:sym typeface="Helvetica Neue"/>
              </a:rPr>
              <a:t>Geleneksel cam </a:t>
            </a:r>
            <a:r>
              <a:rPr lang="tr-TR" sz="2400" dirty="0" err="1">
                <a:latin typeface="Helvetica Neue"/>
                <a:ea typeface="Helvetica Neue"/>
                <a:cs typeface="Helvetica Neue"/>
                <a:sym typeface="Helvetica Neue"/>
              </a:rPr>
              <a:t>iyonomer</a:t>
            </a:r>
            <a:r>
              <a:rPr lang="tr-TR" sz="2400" dirty="0">
                <a:latin typeface="Helvetica Neue"/>
                <a:ea typeface="Helvetica Neue"/>
                <a:cs typeface="Helvetica Neue"/>
                <a:sym typeface="Helvetica Neue"/>
              </a:rPr>
              <a:t> simanlar için; farklı </a:t>
            </a:r>
            <a:r>
              <a:rPr lang="tr-TR" sz="2400" dirty="0" err="1">
                <a:latin typeface="Helvetica Neue"/>
                <a:ea typeface="Helvetica Neue"/>
                <a:cs typeface="Helvetica Neue"/>
                <a:sym typeface="Helvetica Neue"/>
              </a:rPr>
              <a:t>metodlar</a:t>
            </a:r>
            <a:r>
              <a:rPr lang="tr-TR" sz="2400" dirty="0">
                <a:latin typeface="Helvetica Neue"/>
                <a:ea typeface="Helvetica Neue"/>
                <a:cs typeface="Helvetica Neue"/>
                <a:sym typeface="Helvetica Neue"/>
              </a:rPr>
              <a:t> kullanılarak yapılan bitirme ve parlatma işlemleri arasında en etkili yöntemin alüminyum oksit kaplı aşındırıcı disklerin sıra ile kullanılması sonucunda ortaya çıktığı bildirilmektedir</a:t>
            </a:r>
          </a:p>
          <a:p>
            <a:r>
              <a:rPr lang="tr-TR" sz="2400" dirty="0" err="1">
                <a:latin typeface="Helvetica Neue"/>
                <a:ea typeface="Helvetica Neue"/>
                <a:cs typeface="Helvetica Neue"/>
                <a:sym typeface="Helvetica Neue"/>
              </a:rPr>
              <a:t>Karbid</a:t>
            </a:r>
            <a:r>
              <a:rPr lang="tr-TR" sz="2400" dirty="0">
                <a:latin typeface="Helvetica Neue"/>
                <a:ea typeface="Helvetica Neue"/>
                <a:cs typeface="Helvetica Neue"/>
                <a:sym typeface="Helvetica Neue"/>
              </a:rPr>
              <a:t> </a:t>
            </a:r>
            <a:r>
              <a:rPr lang="tr-TR" sz="2400" dirty="0" err="1">
                <a:latin typeface="Helvetica Neue"/>
                <a:ea typeface="Helvetica Neue"/>
                <a:cs typeface="Helvetica Neue"/>
                <a:sym typeface="Helvetica Neue"/>
              </a:rPr>
              <a:t>frezlerin</a:t>
            </a:r>
            <a:r>
              <a:rPr lang="tr-TR" sz="2400" dirty="0">
                <a:latin typeface="Helvetica Neue"/>
                <a:ea typeface="Helvetica Neue"/>
                <a:cs typeface="Helvetica Neue"/>
                <a:sym typeface="Helvetica Neue"/>
              </a:rPr>
              <a:t> ve taş </a:t>
            </a:r>
            <a:r>
              <a:rPr lang="tr-TR" sz="2400" dirty="0" err="1">
                <a:latin typeface="Helvetica Neue"/>
                <a:ea typeface="Helvetica Neue"/>
                <a:cs typeface="Helvetica Neue"/>
                <a:sym typeface="Helvetica Neue"/>
              </a:rPr>
              <a:t>aşındırıcılı</a:t>
            </a:r>
            <a:r>
              <a:rPr lang="tr-TR" sz="2400" dirty="0">
                <a:latin typeface="Helvetica Neue"/>
                <a:ea typeface="Helvetica Neue"/>
                <a:cs typeface="Helvetica Neue"/>
                <a:sym typeface="Helvetica Neue"/>
              </a:rPr>
              <a:t> </a:t>
            </a:r>
            <a:r>
              <a:rPr lang="tr-TR" sz="2400" dirty="0" err="1">
                <a:latin typeface="Helvetica Neue"/>
                <a:ea typeface="Helvetica Neue"/>
                <a:cs typeface="Helvetica Neue"/>
                <a:sym typeface="Helvetica Neue"/>
              </a:rPr>
              <a:t>frezlerin</a:t>
            </a:r>
            <a:r>
              <a:rPr lang="tr-TR" sz="2400" dirty="0">
                <a:latin typeface="Helvetica Neue"/>
                <a:ea typeface="Helvetica Neue"/>
                <a:cs typeface="Helvetica Neue"/>
                <a:sym typeface="Helvetica Neue"/>
              </a:rPr>
              <a:t> </a:t>
            </a:r>
            <a:r>
              <a:rPr lang="tr-TR" sz="2400" dirty="0" err="1">
                <a:latin typeface="Helvetica Neue"/>
                <a:ea typeface="Helvetica Neue"/>
                <a:cs typeface="Helvetica Neue"/>
                <a:sym typeface="Helvetica Neue"/>
              </a:rPr>
              <a:t>CİS’lerin</a:t>
            </a:r>
            <a:r>
              <a:rPr lang="tr-TR" sz="2400" dirty="0">
                <a:latin typeface="Helvetica Neue"/>
                <a:ea typeface="Helvetica Neue"/>
                <a:cs typeface="Helvetica Neue"/>
                <a:sym typeface="Helvetica Neue"/>
              </a:rPr>
              <a:t> bitirme ve parlatma işlemleri üzerinde en az etkili olduğu bildirilmektedir </a:t>
            </a:r>
          </a:p>
          <a:p>
            <a:r>
              <a:rPr lang="tr-TR" sz="2400" dirty="0">
                <a:latin typeface="Helvetica Neue"/>
                <a:ea typeface="Helvetica Neue"/>
                <a:cs typeface="Helvetica Neue"/>
                <a:sym typeface="Helvetica Neue"/>
              </a:rPr>
              <a:t>Cam </a:t>
            </a:r>
            <a:r>
              <a:rPr lang="tr-TR" sz="2400" dirty="0" err="1">
                <a:latin typeface="Helvetica Neue"/>
                <a:ea typeface="Helvetica Neue"/>
                <a:cs typeface="Helvetica Neue"/>
                <a:sym typeface="Helvetica Neue"/>
              </a:rPr>
              <a:t>iyonomerler</a:t>
            </a:r>
            <a:r>
              <a:rPr lang="tr-TR" sz="2400" dirty="0">
                <a:latin typeface="Helvetica Neue"/>
                <a:ea typeface="Helvetica Neue"/>
                <a:cs typeface="Helvetica Neue"/>
                <a:sym typeface="Helvetica Neue"/>
              </a:rPr>
              <a:t> için </a:t>
            </a:r>
            <a:r>
              <a:rPr lang="tr-TR" sz="2400" dirty="0" err="1">
                <a:latin typeface="Helvetica Neue"/>
                <a:ea typeface="Helvetica Neue"/>
                <a:cs typeface="Helvetica Neue"/>
                <a:sym typeface="Helvetica Neue"/>
              </a:rPr>
              <a:t>Enhance</a:t>
            </a:r>
            <a:r>
              <a:rPr lang="tr-TR" sz="2400" dirty="0">
                <a:latin typeface="Helvetica Neue"/>
                <a:ea typeface="Helvetica Neue"/>
                <a:cs typeface="Helvetica Neue"/>
                <a:sym typeface="Helvetica Neue"/>
              </a:rPr>
              <a:t> parlatma sisteminin de Sof-</a:t>
            </a:r>
            <a:r>
              <a:rPr lang="tr-TR" sz="2400" dirty="0" err="1">
                <a:latin typeface="Helvetica Neue"/>
                <a:ea typeface="Helvetica Neue"/>
                <a:cs typeface="Helvetica Neue"/>
                <a:sym typeface="Helvetica Neue"/>
              </a:rPr>
              <a:t>Lex</a:t>
            </a:r>
            <a:r>
              <a:rPr lang="tr-TR" sz="2400" dirty="0">
                <a:latin typeface="Helvetica Neue"/>
                <a:ea typeface="Helvetica Neue"/>
                <a:cs typeface="Helvetica Neue"/>
                <a:sym typeface="Helvetica Neue"/>
              </a:rPr>
              <a:t> diskler kadar etkili  sonuçlar sergilediğini bildirmektedir.</a:t>
            </a:r>
          </a:p>
        </p:txBody>
      </p:sp>
    </p:spTree>
    <p:extLst>
      <p:ext uri="{BB962C8B-B14F-4D97-AF65-F5344CB8AC3E}">
        <p14:creationId xmlns:p14="http://schemas.microsoft.com/office/powerpoint/2010/main" val="3919047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2600" dirty="0" err="1">
                <a:ea typeface="Times New Roman" charset="-94"/>
                <a:cs typeface="Times New Roman" charset="-94"/>
              </a:rPr>
              <a:t>Dental</a:t>
            </a:r>
            <a:r>
              <a:rPr lang="tr-TR" sz="2600" dirty="0">
                <a:ea typeface="Times New Roman" charset="-94"/>
                <a:cs typeface="Times New Roman" charset="-94"/>
              </a:rPr>
              <a:t> amalgam uzun yıllar boyunca geniş bir kullanıma sahip olan </a:t>
            </a:r>
            <a:r>
              <a:rPr lang="tr-TR" sz="2600" dirty="0" err="1">
                <a:ea typeface="Times New Roman" charset="-94"/>
                <a:cs typeface="Times New Roman" charset="-94"/>
              </a:rPr>
              <a:t>restoratif</a:t>
            </a:r>
            <a:r>
              <a:rPr lang="tr-TR" sz="2600" dirty="0">
                <a:ea typeface="Times New Roman" charset="-94"/>
                <a:cs typeface="Times New Roman" charset="-94"/>
              </a:rPr>
              <a:t> bir materyaldir. Amalgamın evrimleşme süreci 1800’lü yıllarda yapısına gümüş eklenmesiyle başlamış olup günümüze kadar ulaşmıştır</a:t>
            </a:r>
          </a:p>
          <a:p>
            <a:r>
              <a:rPr lang="tr-TR" dirty="0" err="1"/>
              <a:t>Dental</a:t>
            </a:r>
            <a:r>
              <a:rPr lang="tr-TR" dirty="0"/>
              <a:t> amalgamın </a:t>
            </a:r>
            <a:r>
              <a:rPr lang="tr-TR" dirty="0" err="1"/>
              <a:t>popularitesi</a:t>
            </a:r>
            <a:r>
              <a:rPr lang="tr-TR" baseline="0" dirty="0"/>
              <a:t> maliyetinin uygun ve kullanımının kolay olmasına </a:t>
            </a:r>
            <a:r>
              <a:rPr lang="tr-TR" baseline="0" dirty="0" err="1"/>
              <a:t>dayanmakadır</a:t>
            </a:r>
            <a:r>
              <a:rPr lang="tr-TR" baseline="0" dirty="0"/>
              <a:t>.</a:t>
            </a:r>
            <a:endParaRPr lang="tr-TR" dirty="0"/>
          </a:p>
        </p:txBody>
      </p:sp>
    </p:spTree>
    <p:extLst>
      <p:ext uri="{BB962C8B-B14F-4D97-AF65-F5344CB8AC3E}">
        <p14:creationId xmlns:p14="http://schemas.microsoft.com/office/powerpoint/2010/main" val="5837788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70000" lnSpcReduction="20000"/>
          </a:bodyPr>
          <a:lstStyle/>
          <a:p>
            <a:r>
              <a:rPr lang="tr-TR" sz="2400" dirty="0">
                <a:latin typeface="Helvetica Neue"/>
                <a:ea typeface="Helvetica Neue"/>
                <a:cs typeface="Helvetica Neue"/>
                <a:sym typeface="Helvetica Neue"/>
              </a:rPr>
              <a:t>Geleneksel cam </a:t>
            </a:r>
            <a:r>
              <a:rPr lang="tr-TR" sz="2400" dirty="0" err="1">
                <a:latin typeface="Helvetica Neue"/>
                <a:ea typeface="Helvetica Neue"/>
                <a:cs typeface="Helvetica Neue"/>
                <a:sym typeface="Helvetica Neue"/>
              </a:rPr>
              <a:t>iyonomerler</a:t>
            </a:r>
            <a:r>
              <a:rPr lang="tr-TR" sz="2400" dirty="0">
                <a:latin typeface="Helvetica Neue"/>
                <a:ea typeface="Helvetica Neue"/>
                <a:cs typeface="Helvetica Neue"/>
                <a:sym typeface="Helvetica Neue"/>
              </a:rPr>
              <a:t> için çok yüksek hızda çalışan aletler kullanılarak yapılan kuru bitirme ve parlatma işlemlerinin restorasyon yüzeyinin daha düzgün, pürüzsüz olmasını sağladığı bilinmektedir </a:t>
            </a:r>
          </a:p>
          <a:p>
            <a:r>
              <a:rPr lang="tr-TR" sz="2400" dirty="0">
                <a:latin typeface="Helvetica Neue"/>
                <a:ea typeface="Helvetica Neue"/>
                <a:cs typeface="Helvetica Neue"/>
                <a:sym typeface="Helvetica Neue"/>
              </a:rPr>
              <a:t>Ancak kuru yapılan bitirme ve parlatma işlemleri sonucunda </a:t>
            </a:r>
            <a:r>
              <a:rPr lang="tr-TR" sz="2400" dirty="0" err="1">
                <a:latin typeface="Helvetica Neue"/>
                <a:ea typeface="Helvetica Neue"/>
                <a:cs typeface="Helvetica Neue"/>
                <a:sym typeface="Helvetica Neue"/>
              </a:rPr>
              <a:t>restoratif</a:t>
            </a:r>
            <a:r>
              <a:rPr lang="tr-TR" sz="2400" dirty="0">
                <a:latin typeface="Helvetica Neue"/>
                <a:ea typeface="Helvetica Neue"/>
                <a:cs typeface="Helvetica Neue"/>
                <a:sym typeface="Helvetica Neue"/>
              </a:rPr>
              <a:t> materyalin yapısında kuruma ve bozulma meydana gelebileceği için ıslak-nemli bitirme ve parlatma işlemleri </a:t>
            </a:r>
            <a:r>
              <a:rPr lang="tr-TR" sz="2400" dirty="0" err="1">
                <a:latin typeface="Helvetica Neue"/>
                <a:ea typeface="Helvetica Neue"/>
                <a:cs typeface="Helvetica Neue"/>
                <a:sym typeface="Helvetica Neue"/>
              </a:rPr>
              <a:t>CİS’ler</a:t>
            </a:r>
            <a:r>
              <a:rPr lang="tr-TR" sz="2400" dirty="0">
                <a:latin typeface="Helvetica Neue"/>
                <a:ea typeface="Helvetica Neue"/>
                <a:cs typeface="Helvetica Neue"/>
                <a:sym typeface="Helvetica Neue"/>
              </a:rPr>
              <a:t> için günümüzde tavsiye edilen yöntem olarak yerini korumaktadır</a:t>
            </a:r>
          </a:p>
          <a:p>
            <a:r>
              <a:rPr lang="tr-TR" sz="2400" dirty="0">
                <a:latin typeface="Helvetica Neue"/>
                <a:ea typeface="Helvetica Neue"/>
                <a:cs typeface="Helvetica Neue"/>
                <a:sym typeface="Helvetica Neue"/>
              </a:rPr>
              <a:t>Cam </a:t>
            </a:r>
            <a:r>
              <a:rPr lang="tr-TR" sz="2400" dirty="0" err="1">
                <a:latin typeface="Helvetica Neue"/>
                <a:ea typeface="Helvetica Neue"/>
                <a:cs typeface="Helvetica Neue"/>
                <a:sym typeface="Helvetica Neue"/>
              </a:rPr>
              <a:t>iyonomer</a:t>
            </a:r>
            <a:r>
              <a:rPr lang="tr-TR" sz="2400" dirty="0">
                <a:latin typeface="Helvetica Neue"/>
                <a:ea typeface="Helvetica Neue"/>
                <a:cs typeface="Helvetica Neue"/>
                <a:sym typeface="Helvetica Neue"/>
              </a:rPr>
              <a:t> çeşitlerinden olan </a:t>
            </a:r>
            <a:r>
              <a:rPr lang="tr-TR" sz="2400" dirty="0" err="1">
                <a:latin typeface="Helvetica Neue"/>
                <a:ea typeface="Helvetica Neue"/>
                <a:cs typeface="Helvetica Neue"/>
                <a:sym typeface="Helvetica Neue"/>
              </a:rPr>
              <a:t>RMCİS’ler</a:t>
            </a:r>
            <a:r>
              <a:rPr lang="tr-TR" sz="2400" dirty="0">
                <a:latin typeface="Helvetica Neue"/>
                <a:ea typeface="Helvetica Neue"/>
                <a:cs typeface="Helvetica Neue"/>
                <a:sym typeface="Helvetica Neue"/>
              </a:rPr>
              <a:t> için de, bitirme ve parlatma yöntemleri arasında Sof-</a:t>
            </a:r>
            <a:r>
              <a:rPr lang="tr-TR" sz="2400" dirty="0" err="1">
                <a:latin typeface="Helvetica Neue"/>
                <a:ea typeface="Helvetica Neue"/>
                <a:cs typeface="Helvetica Neue"/>
                <a:sym typeface="Helvetica Neue"/>
              </a:rPr>
              <a:t>Lex</a:t>
            </a:r>
            <a:r>
              <a:rPr lang="tr-TR" sz="2400" dirty="0">
                <a:latin typeface="Helvetica Neue"/>
                <a:ea typeface="Helvetica Neue"/>
                <a:cs typeface="Helvetica Neue"/>
                <a:sym typeface="Helvetica Neue"/>
              </a:rPr>
              <a:t> disklerin en etkili yöntem olduğu bildirilmektedir </a:t>
            </a:r>
          </a:p>
          <a:p>
            <a:endParaRPr lang="tr-TR" sz="2400" dirty="0">
              <a:latin typeface="Helvetica Neue"/>
              <a:ea typeface="Helvetica Neue"/>
              <a:cs typeface="Helvetica Neue"/>
              <a:sym typeface="Helvetica Neue"/>
            </a:endParaRPr>
          </a:p>
          <a:p>
            <a:r>
              <a:rPr lang="tr-TR" sz="2400" dirty="0" err="1">
                <a:latin typeface="Helvetica Neue"/>
                <a:ea typeface="Helvetica Neue"/>
                <a:cs typeface="Helvetica Neue"/>
                <a:sym typeface="Helvetica Neue"/>
              </a:rPr>
              <a:t>RMCİS’ler</a:t>
            </a:r>
            <a:r>
              <a:rPr lang="tr-TR" sz="2400" dirty="0">
                <a:latin typeface="Helvetica Neue"/>
                <a:ea typeface="Helvetica Neue"/>
                <a:cs typeface="Helvetica Neue"/>
                <a:sym typeface="Helvetica Neue"/>
              </a:rPr>
              <a:t> için piyasadaki mevcut bitirme ve parlatma sistemlerinin etkinlikleri </a:t>
            </a:r>
            <a:r>
              <a:rPr lang="tr-TR" sz="2400" dirty="0" err="1">
                <a:latin typeface="Helvetica Neue"/>
                <a:ea typeface="Helvetica Neue"/>
                <a:cs typeface="Helvetica Neue"/>
                <a:sym typeface="Helvetica Neue"/>
              </a:rPr>
              <a:t>şüphedilir</a:t>
            </a:r>
            <a:r>
              <a:rPr lang="tr-TR" sz="2400" dirty="0">
                <a:latin typeface="Helvetica Neue"/>
                <a:ea typeface="Helvetica Neue"/>
                <a:cs typeface="Helvetica Neue"/>
                <a:sym typeface="Helvetica Neue"/>
              </a:rPr>
              <a:t> </a:t>
            </a:r>
          </a:p>
        </p:txBody>
      </p:sp>
    </p:spTree>
    <p:extLst>
      <p:ext uri="{BB962C8B-B14F-4D97-AF65-F5344CB8AC3E}">
        <p14:creationId xmlns:p14="http://schemas.microsoft.com/office/powerpoint/2010/main" val="37624359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defTabSz="495330" fontAlgn="auto">
              <a:lnSpc>
                <a:spcPct val="117999"/>
              </a:lnSpc>
              <a:spcBef>
                <a:spcPts val="0"/>
              </a:spcBef>
              <a:spcAft>
                <a:spcPts val="0"/>
              </a:spcAft>
              <a:defRPr/>
            </a:pPr>
            <a:r>
              <a:rPr lang="tr-TR" dirty="0"/>
              <a:t>Bu günlük son </a:t>
            </a:r>
            <a:r>
              <a:rPr lang="tr-TR" dirty="0" err="1"/>
              <a:t>grumuz</a:t>
            </a:r>
            <a:r>
              <a:rPr lang="tr-TR" dirty="0"/>
              <a:t> olan </a:t>
            </a:r>
            <a:r>
              <a:rPr lang="tr-TR" dirty="0" err="1"/>
              <a:t>kompomeler</a:t>
            </a:r>
            <a:r>
              <a:rPr lang="tr-TR" baseline="0" dirty="0"/>
              <a:t> </a:t>
            </a:r>
            <a:r>
              <a:rPr lang="tr-TR" dirty="0"/>
              <a:t>Geleneksel cam </a:t>
            </a:r>
            <a:r>
              <a:rPr lang="tr-TR" dirty="0" err="1"/>
              <a:t>iyonomerlerin</a:t>
            </a:r>
            <a:r>
              <a:rPr lang="tr-TR" dirty="0"/>
              <a:t> flor salabilme özellikleri ve </a:t>
            </a:r>
            <a:r>
              <a:rPr lang="tr-TR" dirty="0" err="1"/>
              <a:t>kompozit</a:t>
            </a:r>
            <a:r>
              <a:rPr lang="tr-TR" dirty="0"/>
              <a:t> </a:t>
            </a:r>
            <a:r>
              <a:rPr lang="tr-TR" dirty="0" err="1"/>
              <a:t>rezinlerin</a:t>
            </a:r>
            <a:r>
              <a:rPr lang="tr-TR" dirty="0"/>
              <a:t> dayanıklılıklarının birleştirilmesiyle 1990’lı yılların başında, poliasit </a:t>
            </a:r>
            <a:r>
              <a:rPr lang="tr-TR" dirty="0" err="1"/>
              <a:t>modifiye</a:t>
            </a:r>
            <a:r>
              <a:rPr lang="tr-TR" dirty="0"/>
              <a:t> </a:t>
            </a:r>
            <a:r>
              <a:rPr lang="tr-TR" dirty="0" err="1"/>
              <a:t>kompozit</a:t>
            </a:r>
            <a:r>
              <a:rPr lang="tr-TR" dirty="0"/>
              <a:t> </a:t>
            </a:r>
            <a:r>
              <a:rPr lang="tr-TR" dirty="0" err="1"/>
              <a:t>rezin</a:t>
            </a:r>
            <a:r>
              <a:rPr lang="tr-TR" dirty="0"/>
              <a:t> ya da </a:t>
            </a:r>
            <a:r>
              <a:rPr lang="tr-TR" dirty="0" err="1"/>
              <a:t>kompomer</a:t>
            </a:r>
            <a:r>
              <a:rPr lang="tr-TR" dirty="0"/>
              <a:t> adı ile ortaya çıkmış olan materyallerdir. 1994 yılında </a:t>
            </a:r>
            <a:r>
              <a:rPr lang="tr-TR" dirty="0" err="1"/>
              <a:t>McLean</a:t>
            </a:r>
            <a:r>
              <a:rPr lang="tr-TR" dirty="0"/>
              <a:t> ve arkadaşları, </a:t>
            </a:r>
            <a:r>
              <a:rPr lang="tr-TR" dirty="0" err="1"/>
              <a:t>kompomerlere</a:t>
            </a:r>
            <a:r>
              <a:rPr lang="tr-TR" dirty="0"/>
              <a:t> ‘poliasit </a:t>
            </a:r>
            <a:r>
              <a:rPr lang="tr-TR" dirty="0" err="1"/>
              <a:t>modifiye</a:t>
            </a:r>
            <a:r>
              <a:rPr lang="tr-TR" dirty="0"/>
              <a:t> </a:t>
            </a:r>
            <a:r>
              <a:rPr lang="tr-TR" dirty="0" err="1"/>
              <a:t>kompozit</a:t>
            </a:r>
            <a:r>
              <a:rPr lang="tr-TR" dirty="0"/>
              <a:t> </a:t>
            </a:r>
            <a:r>
              <a:rPr lang="tr-TR" dirty="0" err="1"/>
              <a:t>rezin</a:t>
            </a:r>
            <a:r>
              <a:rPr lang="tr-TR" dirty="0"/>
              <a:t>’ diyerek onları tamamen cam </a:t>
            </a:r>
            <a:r>
              <a:rPr lang="tr-TR" dirty="0" err="1"/>
              <a:t>iyonomerlerden</a:t>
            </a:r>
            <a:r>
              <a:rPr lang="tr-TR" dirty="0"/>
              <a:t> ayırıp yeni bir grup altında toplamışlardır. Ayrıca Amerikan Çocuk Diş Hekimliği Derneği’nin de 2014 de güncellenen yönergesinde </a:t>
            </a:r>
            <a:r>
              <a:rPr lang="tr-TR" dirty="0" err="1"/>
              <a:t>kompomerleri</a:t>
            </a:r>
            <a:r>
              <a:rPr lang="tr-TR" dirty="0"/>
              <a:t> ayrı bir başlık altında tanımlamışlardır </a:t>
            </a:r>
          </a:p>
          <a:p>
            <a:pPr defTabSz="495330" fontAlgn="auto">
              <a:lnSpc>
                <a:spcPct val="117999"/>
              </a:lnSpc>
              <a:spcBef>
                <a:spcPts val="0"/>
              </a:spcBef>
              <a:spcAft>
                <a:spcPts val="0"/>
              </a:spcAft>
              <a:defRPr/>
            </a:pPr>
            <a:r>
              <a:rPr lang="tr-TR" dirty="0"/>
              <a:t>. </a:t>
            </a:r>
            <a:r>
              <a:rPr lang="tr-TR" dirty="0" err="1"/>
              <a:t>Kompozit</a:t>
            </a:r>
            <a:r>
              <a:rPr lang="tr-TR" dirty="0"/>
              <a:t> </a:t>
            </a:r>
            <a:r>
              <a:rPr lang="tr-TR" dirty="0" err="1"/>
              <a:t>rezinler</a:t>
            </a:r>
            <a:r>
              <a:rPr lang="tr-TR" dirty="0"/>
              <a:t> gibi renk seçeneklerinin olması, estetik olarak beklentileri karşılayabilmesi ve ışıkla </a:t>
            </a:r>
            <a:r>
              <a:rPr lang="tr-TR" dirty="0" err="1"/>
              <a:t>polimerize</a:t>
            </a:r>
            <a:r>
              <a:rPr lang="tr-TR" dirty="0"/>
              <a:t> olabilmeleri bu materyallerin başlıca avantajlarındandır. </a:t>
            </a:r>
            <a:r>
              <a:rPr lang="tr-TR" dirty="0" err="1"/>
              <a:t>Kompomerler</a:t>
            </a:r>
            <a:r>
              <a:rPr lang="tr-TR" dirty="0"/>
              <a:t>, gündeme geldikleri andan itibaren hem ön hem de arka grup süt dişlerinin </a:t>
            </a:r>
            <a:r>
              <a:rPr lang="tr-TR" dirty="0" err="1"/>
              <a:t>restorastonlarında</a:t>
            </a:r>
            <a:r>
              <a:rPr lang="tr-TR" dirty="0"/>
              <a:t> kullanımı önerilmektedir</a:t>
            </a:r>
          </a:p>
          <a:p>
            <a:endParaRPr lang="tr-TR" dirty="0"/>
          </a:p>
        </p:txBody>
      </p:sp>
    </p:spTree>
    <p:extLst>
      <p:ext uri="{BB962C8B-B14F-4D97-AF65-F5344CB8AC3E}">
        <p14:creationId xmlns:p14="http://schemas.microsoft.com/office/powerpoint/2010/main" val="9205389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Shape 419"/>
          <p:cNvSpPr>
            <a:spLocks noGrp="1" noRot="1" noChangeAspect="1"/>
          </p:cNvSpPr>
          <p:nvPr>
            <p:ph type="sldImg"/>
          </p:nvPr>
        </p:nvSpPr>
        <p:spPr>
          <a:prstGeom prst="rect">
            <a:avLst/>
          </a:prstGeom>
        </p:spPr>
        <p:txBody>
          <a:bodyPr/>
          <a:lstStyle/>
          <a:p>
            <a:endParaRPr/>
          </a:p>
        </p:txBody>
      </p:sp>
      <p:sp>
        <p:nvSpPr>
          <p:cNvPr id="420" name="Shape 420"/>
          <p:cNvSpPr>
            <a:spLocks noGrp="1"/>
          </p:cNvSpPr>
          <p:nvPr>
            <p:ph type="body" sz="quarter" idx="1"/>
          </p:nvPr>
        </p:nvSpPr>
        <p:spPr>
          <a:prstGeom prst="rect">
            <a:avLst/>
          </a:prstGeom>
        </p:spPr>
        <p:txBody>
          <a:bodyPr/>
          <a:lstStyle>
            <a:lvl1pPr>
              <a:defRPr sz="1000"/>
            </a:lvl1pPr>
          </a:lstStyle>
          <a:p>
            <a:pPr algn="just" defTabSz="495330" fontAlgn="auto">
              <a:lnSpc>
                <a:spcPct val="117999"/>
              </a:lnSpc>
              <a:spcBef>
                <a:spcPts val="0"/>
              </a:spcBef>
              <a:spcAft>
                <a:spcPts val="0"/>
              </a:spcAft>
              <a:defRPr/>
            </a:pPr>
            <a:r>
              <a:rPr lang="tr-TR" dirty="0" err="1"/>
              <a:t>Kompomerlerin</a:t>
            </a:r>
            <a:r>
              <a:rPr lang="tr-TR" dirty="0"/>
              <a:t> esneme dayanıklılığı, cam </a:t>
            </a:r>
            <a:r>
              <a:rPr lang="tr-TR" dirty="0" err="1"/>
              <a:t>iyonomerlerden</a:t>
            </a:r>
            <a:r>
              <a:rPr lang="tr-TR" dirty="0"/>
              <a:t> daha fazla, </a:t>
            </a:r>
            <a:r>
              <a:rPr lang="tr-TR" dirty="0" err="1"/>
              <a:t>kompozitlerden</a:t>
            </a:r>
            <a:r>
              <a:rPr lang="tr-TR" dirty="0"/>
              <a:t> daha az miktardadır.</a:t>
            </a:r>
            <a:r>
              <a:rPr lang="tr-TR" baseline="0" dirty="0"/>
              <a:t> </a:t>
            </a:r>
            <a:r>
              <a:rPr dirty="0"/>
              <a:t>Flor salan materyaller özellikle çürük aktif çocuklarda yapılan tedavilerde çok önemli bir yere sahiptirler. Bu durum, bu materyallerin kolay uygulanabilir olması</a:t>
            </a:r>
            <a:r>
              <a:rPr lang="tr-TR" dirty="0"/>
              <a:t>,</a:t>
            </a:r>
            <a:r>
              <a:rPr dirty="0"/>
              <a:t> sekonder ve rekürrent çürükleri azaltmalarıyla doğrudan bağlantılıdır. Geleneksel cam iyonomerlerden farklı olarak, kompomerlerin flor salım özellikleri bir patlama etkisiyle başlangıçta çok yüksek oranda görülmez. Ancak zaman içerisinde flor salım miktarları sabit kalmaktadır</a:t>
            </a:r>
            <a:r>
              <a:rPr lang="tr-TR" dirty="0"/>
              <a:t>.</a:t>
            </a:r>
            <a:r>
              <a:rPr dirty="0"/>
              <a:t>Kompomerler geleneksel ya da hibrit iyonomerlerden daha az oranda, amalgam ve kompozit rezinlerden ise daha yüksek oranda flor salımı yaparlar. </a:t>
            </a:r>
            <a:endParaRPr lang="tr-TR" dirty="0"/>
          </a:p>
          <a:p>
            <a:pPr algn="just" defTabSz="495330" fontAlgn="auto">
              <a:lnSpc>
                <a:spcPct val="117999"/>
              </a:lnSpc>
              <a:spcBef>
                <a:spcPts val="0"/>
              </a:spcBef>
              <a:spcAft>
                <a:spcPts val="0"/>
              </a:spcAft>
              <a:defRPr/>
            </a:pPr>
            <a:r>
              <a:rPr dirty="0"/>
              <a:t>Dışarıdan uygulanan flor ajanları (diş macunları, topikal flor uygulamaları) sayesinde floru absorbe edip zaman içerisinde yavaş yavaş salımını sağlarlar. Bu sayede antikaryojenik özellikleri de ön pla</a:t>
            </a:r>
            <a:r>
              <a:rPr lang="tr-TR" dirty="0" err="1"/>
              <a:t>na</a:t>
            </a:r>
            <a:r>
              <a:rPr lang="tr-TR" baseline="0" dirty="0"/>
              <a:t> çıkmaktadır.</a:t>
            </a:r>
            <a:endParaRPr dirty="0"/>
          </a:p>
        </p:txBody>
      </p:sp>
    </p:spTree>
    <p:extLst>
      <p:ext uri="{BB962C8B-B14F-4D97-AF65-F5344CB8AC3E}">
        <p14:creationId xmlns:p14="http://schemas.microsoft.com/office/powerpoint/2010/main" val="20523780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Shape 411"/>
          <p:cNvSpPr>
            <a:spLocks noGrp="1" noRot="1" noChangeAspect="1"/>
          </p:cNvSpPr>
          <p:nvPr>
            <p:ph type="sldImg"/>
          </p:nvPr>
        </p:nvSpPr>
        <p:spPr>
          <a:prstGeom prst="rect">
            <a:avLst/>
          </a:prstGeom>
        </p:spPr>
        <p:txBody>
          <a:bodyPr/>
          <a:lstStyle/>
          <a:p>
            <a:endParaRPr/>
          </a:p>
        </p:txBody>
      </p:sp>
      <p:sp>
        <p:nvSpPr>
          <p:cNvPr id="412" name="Shape 412"/>
          <p:cNvSpPr>
            <a:spLocks noGrp="1"/>
          </p:cNvSpPr>
          <p:nvPr>
            <p:ph type="body" sz="quarter" idx="1"/>
          </p:nvPr>
        </p:nvSpPr>
        <p:spPr>
          <a:prstGeom prst="rect">
            <a:avLst/>
          </a:prstGeom>
        </p:spPr>
        <p:txBody>
          <a:bodyPr/>
          <a:lstStyle>
            <a:lvl1pPr>
              <a:defRPr sz="1200"/>
            </a:lvl1pPr>
          </a:lstStyle>
          <a:p>
            <a:r>
              <a:rPr dirty="0"/>
              <a:t>restoratif materyal olarak kompomerler kullanılacakları zaman dentin bonding ajanlara ihtiyaç duy</a:t>
            </a:r>
            <a:r>
              <a:rPr lang="tr-TR" dirty="0"/>
              <a:t>maktadırlar</a:t>
            </a:r>
            <a:r>
              <a:rPr dirty="0"/>
              <a:t>. </a:t>
            </a:r>
            <a:endParaRPr lang="tr-TR" dirty="0"/>
          </a:p>
          <a:p>
            <a:r>
              <a:rPr dirty="0"/>
              <a:t>Kompomerler; mine, dentin ve restoratif materyalin birbirine bağlanmasını sağlayan metakrilat primerleri ile beraber kullanılmaktadırlar. </a:t>
            </a:r>
            <a:endParaRPr lang="tr-TR" dirty="0"/>
          </a:p>
          <a:p>
            <a:r>
              <a:rPr dirty="0"/>
              <a:t>Bu primerden önce asit ile dağlama uygulanması konusunda ise, üretici firmalar bu durumun isteğe bağlı olduğunu öne sürmektedirler. Her üretici firmanın kompomerleri için kendi ürünleriyle kullanımlarının daha iyi sonuçlar doğurduğunu iddia ettiği bonding ajanları bulunmaktadır. Bu bonding ajanların yapısında genel olarak; rezin monomer (HEMA), metakrilatla modifiye poliakrilik asit ve suyun içerisinde çözücü olarak maleik asit bulunmaktadır. İçerdikleri bu bileşenler sayesinde, hem daha az uçucu hem de nemli dentin için kullanımları uygun olmaktadır. Bu ticari ürünler içerisinde sadece Prime &amp; Bond ve Hytac OSB çözücü solvent olarak aseton kullandıkları için uçuculuk konusunda bu ürünler kullanılacağı zaman dikkat etmek gerekmektedir.</a:t>
            </a:r>
          </a:p>
        </p:txBody>
      </p:sp>
    </p:spTree>
    <p:extLst>
      <p:ext uri="{BB962C8B-B14F-4D97-AF65-F5344CB8AC3E}">
        <p14:creationId xmlns:p14="http://schemas.microsoft.com/office/powerpoint/2010/main" val="7294410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a:p>
        </p:txBody>
      </p:sp>
      <p:sp>
        <p:nvSpPr>
          <p:cNvPr id="4" name="Slayt Numarası Yer Tutucusu 3"/>
          <p:cNvSpPr>
            <a:spLocks noGrp="1"/>
          </p:cNvSpPr>
          <p:nvPr>
            <p:ph type="sldNum" sz="quarter" idx="10"/>
          </p:nvPr>
        </p:nvSpPr>
        <p:spPr/>
        <p:txBody>
          <a:bodyPr/>
          <a:lstStyle/>
          <a:p>
            <a:pPr>
              <a:defRPr/>
            </a:pPr>
            <a:fld id="{A89C5FF3-D18D-4409-AF1F-D74FB9410F65}" type="slidenum">
              <a:rPr lang="tr-TR" smtClean="0"/>
              <a:pPr>
                <a:defRPr/>
              </a:pPr>
              <a:t>46</a:t>
            </a:fld>
            <a:endParaRPr lang="tr-TR"/>
          </a:p>
        </p:txBody>
      </p:sp>
    </p:spTree>
    <p:extLst>
      <p:ext uri="{BB962C8B-B14F-4D97-AF65-F5344CB8AC3E}">
        <p14:creationId xmlns:p14="http://schemas.microsoft.com/office/powerpoint/2010/main" val="7231195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a:p>
        </p:txBody>
      </p:sp>
      <p:sp>
        <p:nvSpPr>
          <p:cNvPr id="4" name="Slayt Numarası Yer Tutucusu 3"/>
          <p:cNvSpPr>
            <a:spLocks noGrp="1"/>
          </p:cNvSpPr>
          <p:nvPr>
            <p:ph type="sldNum" sz="quarter" idx="10"/>
          </p:nvPr>
        </p:nvSpPr>
        <p:spPr/>
        <p:txBody>
          <a:bodyPr/>
          <a:lstStyle/>
          <a:p>
            <a:pPr>
              <a:defRPr/>
            </a:pPr>
            <a:fld id="{A89C5FF3-D18D-4409-AF1F-D74FB9410F65}" type="slidenum">
              <a:rPr lang="tr-TR" smtClean="0"/>
              <a:pPr>
                <a:defRPr/>
              </a:pPr>
              <a:t>47</a:t>
            </a:fld>
            <a:endParaRPr lang="tr-TR"/>
          </a:p>
        </p:txBody>
      </p:sp>
    </p:spTree>
    <p:extLst>
      <p:ext uri="{BB962C8B-B14F-4D97-AF65-F5344CB8AC3E}">
        <p14:creationId xmlns:p14="http://schemas.microsoft.com/office/powerpoint/2010/main" val="38067658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Shape 423"/>
          <p:cNvSpPr>
            <a:spLocks noGrp="1" noRot="1" noChangeAspect="1"/>
          </p:cNvSpPr>
          <p:nvPr>
            <p:ph type="sldImg"/>
          </p:nvPr>
        </p:nvSpPr>
        <p:spPr>
          <a:prstGeom prst="rect">
            <a:avLst/>
          </a:prstGeom>
        </p:spPr>
        <p:txBody>
          <a:bodyPr/>
          <a:lstStyle/>
          <a:p>
            <a:endParaRPr/>
          </a:p>
        </p:txBody>
      </p:sp>
      <p:sp>
        <p:nvSpPr>
          <p:cNvPr id="424" name="Shape 424"/>
          <p:cNvSpPr>
            <a:spLocks noGrp="1"/>
          </p:cNvSpPr>
          <p:nvPr>
            <p:ph type="body" sz="quarter" idx="1"/>
          </p:nvPr>
        </p:nvSpPr>
        <p:spPr>
          <a:prstGeom prst="rect">
            <a:avLst/>
          </a:prstGeom>
        </p:spPr>
        <p:txBody>
          <a:bodyPr/>
          <a:lstStyle>
            <a:lvl1pPr>
              <a:defRPr sz="1200"/>
            </a:lvl1pPr>
          </a:lstStyle>
          <a:p>
            <a:r>
              <a:rPr dirty="0"/>
              <a:t>Süt dişi minesi, 30-100µm prizmasız tabaka içermektedir, bu durum da asitle pürüzlendirme işlemi için uygun olmayan bir yüzey oluşmasına sebep olmaktadır </a:t>
            </a:r>
            <a:endParaRPr lang="tr-TR" dirty="0"/>
          </a:p>
          <a:p>
            <a:r>
              <a:rPr dirty="0"/>
              <a:t>Daimi dişlerde prizmasız tabaka daha ince olduğu için asitle pürüzlendirme sonrası, adeziv bağlantı için uygun yüzey oluşmaktadır.</a:t>
            </a:r>
            <a:endParaRPr lang="tr-TR" dirty="0"/>
          </a:p>
          <a:p>
            <a:r>
              <a:rPr dirty="0"/>
              <a:t> Süt dişlerindeki bu prizmasız tabaka ön dişlerden arka grup dişlere doğru kalınlaşma gösterirken, bazı dişlerde düzensiz dağılmış olan prizmasız tabakalar da görülebilmektedir. </a:t>
            </a:r>
            <a:endParaRPr lang="tr-TR" dirty="0"/>
          </a:p>
          <a:p>
            <a:r>
              <a:rPr lang="tr-TR" dirty="0"/>
              <a:t>tercihe</a:t>
            </a:r>
            <a:r>
              <a:rPr lang="tr-TR" baseline="0" dirty="0"/>
              <a:t> bağlı asit uygulanacaksa </a:t>
            </a:r>
            <a:r>
              <a:rPr dirty="0"/>
              <a:t>Prizmasız tabakanın, uygun bir şekilde asitle pürüzlendirilmesi için marjinlerin bevel yapılmasıyla kaldırılması ve asitleme süresinin 30 sn. olması gerektiği bildirilmektedir </a:t>
            </a:r>
          </a:p>
        </p:txBody>
      </p:sp>
    </p:spTree>
    <p:extLst>
      <p:ext uri="{BB962C8B-B14F-4D97-AF65-F5344CB8AC3E}">
        <p14:creationId xmlns:p14="http://schemas.microsoft.com/office/powerpoint/2010/main" val="1710040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a:spLocks noGrp="1" noRot="1" noChangeAspect="1"/>
          </p:cNvSpPr>
          <p:nvPr>
            <p:ph type="sldImg"/>
          </p:nvPr>
        </p:nvSpPr>
        <p:spPr>
          <a:prstGeom prst="rect">
            <a:avLst/>
          </a:prstGeom>
        </p:spPr>
        <p:txBody>
          <a:bodyPr/>
          <a:lstStyle/>
          <a:p>
            <a:endParaRPr/>
          </a:p>
        </p:txBody>
      </p:sp>
      <p:sp>
        <p:nvSpPr>
          <p:cNvPr id="428" name="Shape 428"/>
          <p:cNvSpPr>
            <a:spLocks noGrp="1"/>
          </p:cNvSpPr>
          <p:nvPr>
            <p:ph type="body" sz="quarter" idx="1"/>
          </p:nvPr>
        </p:nvSpPr>
        <p:spPr>
          <a:prstGeom prst="rect">
            <a:avLst/>
          </a:prstGeom>
        </p:spPr>
        <p:txBody>
          <a:bodyPr/>
          <a:lstStyle>
            <a:lvl1pPr>
              <a:defRPr sz="1200"/>
            </a:lvl1pPr>
          </a:lstStyle>
          <a:p>
            <a:r>
              <a:rPr dirty="0"/>
              <a:t>Mine bonding işlemi adeziv diş hekimliği için detaylı bir şekilde araştırılmaktadır ancak dentin bağlayıcı sistemler için sonuçlar biraz çelişkilidir. Daimi dişler için mine bonding sistemleri ve mekanizmaları detaylı bir şekilde incelenmiş ve açıklanmıştır ancak bu sonuçları doğrudan süt dişlerine transfer etmek, mekanizmaları aynıdır demek yapısal farklılıkları nedeniyle çok doğru olmamaktadır.</a:t>
            </a:r>
            <a:endParaRPr lang="tr-TR" dirty="0"/>
          </a:p>
          <a:p>
            <a:r>
              <a:rPr lang="tr-TR" dirty="0"/>
              <a:t>Süt dişlerinin baş</a:t>
            </a:r>
            <a:r>
              <a:rPr dirty="0"/>
              <a:t>lıca yapısal farklılıkları; dentin tübüllerinin çaplarının süt dişlerinde daha geniş yapıda bulunması, rezin-dentin arayüzünün süt dişlerinde daha kalın olması, intertübüler alanda daha az mineralizasyon olması, bağlantı kuvvetinin daimi diş dentininden daha düşük olması olarak sıralanabilmektedir. Süt dişlerinde daha kalın hibrit tabakası mevcuttur ve bu nedenle süt dişlerindeki dentin bonding sistemlerin daha az etkili olduğu savunulmaktadır</a:t>
            </a:r>
          </a:p>
        </p:txBody>
      </p:sp>
    </p:spTree>
    <p:extLst>
      <p:ext uri="{BB962C8B-B14F-4D97-AF65-F5344CB8AC3E}">
        <p14:creationId xmlns:p14="http://schemas.microsoft.com/office/powerpoint/2010/main" val="19759532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Tek aşamalı sistemler </a:t>
            </a:r>
            <a:r>
              <a:rPr lang="tr-TR" dirty="0" err="1"/>
              <a:t>kompomerlerde</a:t>
            </a:r>
            <a:r>
              <a:rPr lang="tr-TR" dirty="0"/>
              <a:t> oldukça yüksek başarı oranına sahip olmaları konusunda dikkat çekmektedirler. Tek aşamalı </a:t>
            </a:r>
            <a:r>
              <a:rPr lang="tr-TR" dirty="0" err="1"/>
              <a:t>adezivlerin</a:t>
            </a:r>
            <a:r>
              <a:rPr lang="tr-TR" dirty="0"/>
              <a:t> uygulanması konusunda yapılmış olan bir in </a:t>
            </a:r>
            <a:r>
              <a:rPr lang="tr-TR" dirty="0" err="1"/>
              <a:t>vitro</a:t>
            </a:r>
            <a:r>
              <a:rPr lang="tr-TR" dirty="0"/>
              <a:t> çalışmada, self-</a:t>
            </a:r>
            <a:r>
              <a:rPr lang="tr-TR" dirty="0" err="1"/>
              <a:t>etch</a:t>
            </a:r>
            <a:r>
              <a:rPr lang="tr-TR" dirty="0"/>
              <a:t> ajanın tek bir kat uygulanması ya da çoklu uygulanması arasında, yapılan SEM incelemeleri sonucunda farklılık tespit edilmiştir. Çoklu uygulama sonucu </a:t>
            </a:r>
            <a:r>
              <a:rPr lang="tr-TR" dirty="0" err="1"/>
              <a:t>dentin</a:t>
            </a:r>
            <a:r>
              <a:rPr lang="tr-TR" dirty="0"/>
              <a:t> ara yüzündeki </a:t>
            </a:r>
            <a:r>
              <a:rPr lang="tr-TR" dirty="0" err="1"/>
              <a:t>hibrit</a:t>
            </a:r>
            <a:r>
              <a:rPr lang="tr-TR" dirty="0"/>
              <a:t> tabakanın bütün kaldığı, bozulmadığı görülmüştür.</a:t>
            </a:r>
            <a:r>
              <a:rPr lang="tr-TR" baseline="0" dirty="0"/>
              <a:t> Yani tek aşamalı sistemlerin çoklu </a:t>
            </a:r>
            <a:r>
              <a:rPr lang="tr-TR" baseline="0" dirty="0" err="1"/>
              <a:t>uygulamalrının</a:t>
            </a:r>
            <a:r>
              <a:rPr lang="tr-TR" baseline="0" dirty="0"/>
              <a:t> daha başarılı olduğu belirtilmektedir.</a:t>
            </a:r>
            <a:endParaRPr lang="tr-TR" dirty="0"/>
          </a:p>
        </p:txBody>
      </p:sp>
    </p:spTree>
    <p:extLst>
      <p:ext uri="{BB962C8B-B14F-4D97-AF65-F5344CB8AC3E}">
        <p14:creationId xmlns:p14="http://schemas.microsoft.com/office/powerpoint/2010/main" val="27078161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70000" lnSpcReduction="20000"/>
          </a:bodyPr>
          <a:lstStyle/>
          <a:p>
            <a:r>
              <a:rPr lang="tr-TR" sz="2400" dirty="0" err="1">
                <a:latin typeface="Helvetica Neue"/>
                <a:ea typeface="Helvetica Neue"/>
                <a:cs typeface="Helvetica Neue"/>
                <a:sym typeface="Helvetica Neue"/>
              </a:rPr>
              <a:t>Kompomerler</a:t>
            </a:r>
            <a:r>
              <a:rPr lang="tr-TR" sz="2400" dirty="0">
                <a:latin typeface="Helvetica Neue"/>
                <a:ea typeface="Helvetica Neue"/>
                <a:cs typeface="Helvetica Neue"/>
                <a:sym typeface="Helvetica Neue"/>
              </a:rPr>
              <a:t> amalgamlar ile kıyaslandığı zaman; klinik olarak kullanım ömürleri arasında fark bulunamamıştır. Başarı olanları arasındaki fark ise istatistiksel olarak anlamlı değildir</a:t>
            </a:r>
            <a:r>
              <a:rPr lang="tr-TR" sz="2400" i="1" dirty="0">
                <a:latin typeface="Helvetica Neue"/>
                <a:ea typeface="Helvetica Neue"/>
                <a:cs typeface="Helvetica Neue"/>
                <a:sym typeface="Helvetica Neue"/>
              </a:rPr>
              <a:t> </a:t>
            </a:r>
          </a:p>
          <a:p>
            <a:r>
              <a:rPr lang="tr-TR" sz="2400" dirty="0" err="1">
                <a:latin typeface="Helvetica Neue"/>
                <a:ea typeface="Helvetica Neue"/>
                <a:cs typeface="Helvetica Neue"/>
                <a:sym typeface="Helvetica Neue"/>
              </a:rPr>
              <a:t>Kompomerler</a:t>
            </a:r>
            <a:r>
              <a:rPr lang="tr-TR" sz="2400" dirty="0">
                <a:latin typeface="Helvetica Neue"/>
                <a:ea typeface="Helvetica Neue"/>
                <a:cs typeface="Helvetica Neue"/>
                <a:sym typeface="Helvetica Neue"/>
              </a:rPr>
              <a:t> ile cam </a:t>
            </a:r>
            <a:r>
              <a:rPr lang="tr-TR" sz="2400" dirty="0" err="1">
                <a:latin typeface="Helvetica Neue"/>
                <a:ea typeface="Helvetica Neue"/>
                <a:cs typeface="Helvetica Neue"/>
                <a:sym typeface="Helvetica Neue"/>
              </a:rPr>
              <a:t>iyonomer</a:t>
            </a:r>
            <a:r>
              <a:rPr lang="tr-TR" sz="2400" dirty="0">
                <a:latin typeface="Helvetica Neue"/>
                <a:ea typeface="Helvetica Neue"/>
                <a:cs typeface="Helvetica Neue"/>
                <a:sym typeface="Helvetica Neue"/>
              </a:rPr>
              <a:t> simanlar karşılaştırıldığı zaman klinik olarak kısa dönem takiplerinde başarı oranları arasında fark bulunamamıştır. Ancak uzun dönem takiplerdeki farklılıklar, </a:t>
            </a:r>
            <a:r>
              <a:rPr lang="tr-TR" sz="2400" dirty="0" err="1">
                <a:latin typeface="Helvetica Neue"/>
                <a:ea typeface="Helvetica Neue"/>
                <a:cs typeface="Helvetica Neue"/>
                <a:sym typeface="Helvetica Neue"/>
              </a:rPr>
              <a:t>kompomerler</a:t>
            </a:r>
            <a:r>
              <a:rPr lang="tr-TR" sz="2400" dirty="0">
                <a:latin typeface="Helvetica Neue"/>
                <a:ea typeface="Helvetica Neue"/>
                <a:cs typeface="Helvetica Neue"/>
                <a:sym typeface="Helvetica Neue"/>
              </a:rPr>
              <a:t> lehine olacak şekilde istatistiksel olarak anlamlı bulunmuştur. Özellikle Sınıf II restorasyonlarda cam </a:t>
            </a:r>
            <a:r>
              <a:rPr lang="tr-TR" sz="2400" dirty="0" err="1">
                <a:latin typeface="Helvetica Neue"/>
                <a:ea typeface="Helvetica Neue"/>
                <a:cs typeface="Helvetica Neue"/>
                <a:sym typeface="Helvetica Neue"/>
              </a:rPr>
              <a:t>iyonomerlerin</a:t>
            </a:r>
            <a:r>
              <a:rPr lang="tr-TR" sz="2400" dirty="0">
                <a:latin typeface="Helvetica Neue"/>
                <a:ea typeface="Helvetica Neue"/>
                <a:cs typeface="Helvetica Neue"/>
                <a:sym typeface="Helvetica Neue"/>
              </a:rPr>
              <a:t> başarı oranları uzun dönem takiplerde düşük olduğu belirtilmektedir.</a:t>
            </a:r>
          </a:p>
          <a:p>
            <a:r>
              <a:rPr lang="tr-TR" sz="2400" dirty="0" err="1">
                <a:latin typeface="Helvetica Neue"/>
                <a:ea typeface="Helvetica Neue"/>
                <a:cs typeface="Helvetica Neue"/>
                <a:sym typeface="Helvetica Neue"/>
              </a:rPr>
              <a:t>Kompomerler</a:t>
            </a:r>
            <a:r>
              <a:rPr lang="tr-TR" sz="2400" dirty="0">
                <a:latin typeface="Helvetica Neue"/>
                <a:ea typeface="Helvetica Neue"/>
                <a:cs typeface="Helvetica Neue"/>
                <a:sym typeface="Helvetica Neue"/>
              </a:rPr>
              <a:t> ile </a:t>
            </a:r>
            <a:r>
              <a:rPr lang="tr-TR" sz="2400" dirty="0" err="1">
                <a:latin typeface="Helvetica Neue"/>
                <a:ea typeface="Helvetica Neue"/>
                <a:cs typeface="Helvetica Neue"/>
                <a:sym typeface="Helvetica Neue"/>
              </a:rPr>
              <a:t>kompozit</a:t>
            </a:r>
            <a:r>
              <a:rPr lang="tr-TR" sz="2400" dirty="0">
                <a:latin typeface="Helvetica Neue"/>
                <a:ea typeface="Helvetica Neue"/>
                <a:cs typeface="Helvetica Neue"/>
                <a:sym typeface="Helvetica Neue"/>
              </a:rPr>
              <a:t> </a:t>
            </a:r>
            <a:r>
              <a:rPr lang="tr-TR" sz="2400" dirty="0" err="1">
                <a:latin typeface="Helvetica Neue"/>
                <a:ea typeface="Helvetica Neue"/>
                <a:cs typeface="Helvetica Neue"/>
                <a:sym typeface="Helvetica Neue"/>
              </a:rPr>
              <a:t>rezinler</a:t>
            </a:r>
            <a:r>
              <a:rPr lang="tr-TR" sz="2400" dirty="0">
                <a:latin typeface="Helvetica Neue"/>
                <a:ea typeface="Helvetica Neue"/>
                <a:cs typeface="Helvetica Neue"/>
                <a:sym typeface="Helvetica Neue"/>
              </a:rPr>
              <a:t> kıyaslandığı zaman; materyaller arasında istatistiksel olarak anlamlı bir fark bulunamamıştır</a:t>
            </a:r>
            <a:endParaRPr lang="tr-TR" dirty="0"/>
          </a:p>
        </p:txBody>
      </p:sp>
    </p:spTree>
    <p:extLst>
      <p:ext uri="{BB962C8B-B14F-4D97-AF65-F5344CB8AC3E}">
        <p14:creationId xmlns:p14="http://schemas.microsoft.com/office/powerpoint/2010/main" val="2345778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r>
              <a:rPr dirty="0"/>
              <a:t>Dental amalgam, cıva ile kombine gümüş , kalay , bakır</a:t>
            </a:r>
            <a:r>
              <a:rPr lang="tr-TR" baseline="0" dirty="0"/>
              <a:t> </a:t>
            </a:r>
            <a:r>
              <a:rPr dirty="0"/>
              <a:t>ve bazen çinko, altın, indiyum, paladyum, platinyum, selenyum partiküllerinden oluşturulmuş bir alaşımdır  (sadece alt bilgiyi oku)</a:t>
            </a:r>
          </a:p>
        </p:txBody>
      </p:sp>
    </p:spTree>
    <p:extLst>
      <p:ext uri="{BB962C8B-B14F-4D97-AF65-F5344CB8AC3E}">
        <p14:creationId xmlns:p14="http://schemas.microsoft.com/office/powerpoint/2010/main" val="3502931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70000" lnSpcReduction="20000"/>
          </a:bodyPr>
          <a:lstStyle/>
          <a:p>
            <a:pPr defTabSz="495330" fontAlgn="auto">
              <a:lnSpc>
                <a:spcPct val="117999"/>
              </a:lnSpc>
              <a:spcBef>
                <a:spcPts val="0"/>
              </a:spcBef>
              <a:spcAft>
                <a:spcPts val="0"/>
              </a:spcAft>
              <a:defRPr/>
            </a:pPr>
            <a:r>
              <a:rPr lang="tr-TR" sz="2600" dirty="0">
                <a:latin typeface="Times New Roman" charset="-94"/>
                <a:ea typeface="Times New Roman" charset="-94"/>
                <a:cs typeface="Times New Roman" charset="-94"/>
              </a:rPr>
              <a:t>Çocuk hastalarda uyumu ve motivasyonu arttırmak adına </a:t>
            </a:r>
            <a:r>
              <a:rPr lang="tr-TR" sz="2600" dirty="0" err="1">
                <a:latin typeface="Times New Roman" charset="-94"/>
                <a:ea typeface="Times New Roman" charset="-94"/>
                <a:cs typeface="Times New Roman" charset="-94"/>
              </a:rPr>
              <a:t>Kompomerlerin</a:t>
            </a:r>
            <a:r>
              <a:rPr lang="tr-TR" sz="2600" dirty="0">
                <a:latin typeface="Times New Roman" charset="-94"/>
                <a:ea typeface="Times New Roman" charset="-94"/>
                <a:cs typeface="Times New Roman" charset="-94"/>
              </a:rPr>
              <a:t> içerisine, küçük parçacıklar halinde parıltılı parçacıkların (potasyum hidrattan elde edilen silikat parçacıkları) eklenmesiyle </a:t>
            </a:r>
            <a:r>
              <a:rPr lang="tr-TR" sz="2600" dirty="0" err="1">
                <a:latin typeface="Times New Roman" charset="-94"/>
                <a:ea typeface="Times New Roman" charset="-94"/>
                <a:cs typeface="Times New Roman" charset="-94"/>
              </a:rPr>
              <a:t>kompomerlere</a:t>
            </a:r>
            <a:r>
              <a:rPr lang="tr-TR" sz="2600" dirty="0">
                <a:latin typeface="Times New Roman" charset="-94"/>
                <a:ea typeface="Times New Roman" charset="-94"/>
                <a:cs typeface="Times New Roman" charset="-94"/>
              </a:rPr>
              <a:t> mavi, kırmızı, sarı gibi renk efektleri verilmeye başlanılmıştır. Doldurucu oranları geleneksel </a:t>
            </a:r>
            <a:r>
              <a:rPr lang="tr-TR" sz="2600" dirty="0" err="1">
                <a:latin typeface="Times New Roman" charset="-94"/>
                <a:ea typeface="Times New Roman" charset="-94"/>
                <a:cs typeface="Times New Roman" charset="-94"/>
              </a:rPr>
              <a:t>kompomerlerle</a:t>
            </a:r>
            <a:r>
              <a:rPr lang="tr-TR" sz="2600" dirty="0">
                <a:latin typeface="Times New Roman" charset="-94"/>
                <a:ea typeface="Times New Roman" charset="-94"/>
                <a:cs typeface="Times New Roman" charset="-94"/>
              </a:rPr>
              <a:t> aynı olsa bile, SEM görüntüleri göstermiştir ki, bu renkli </a:t>
            </a:r>
            <a:r>
              <a:rPr lang="tr-TR" sz="2600" dirty="0" err="1">
                <a:latin typeface="Times New Roman" charset="-94"/>
                <a:ea typeface="Times New Roman" charset="-94"/>
                <a:cs typeface="Times New Roman" charset="-94"/>
              </a:rPr>
              <a:t>kompomerlerin</a:t>
            </a:r>
            <a:r>
              <a:rPr lang="tr-TR" sz="2600" dirty="0">
                <a:latin typeface="Times New Roman" charset="-94"/>
                <a:ea typeface="Times New Roman" charset="-94"/>
                <a:cs typeface="Times New Roman" charset="-94"/>
              </a:rPr>
              <a:t> içerisinde daha yüksek oranda </a:t>
            </a:r>
            <a:r>
              <a:rPr lang="tr-TR" sz="2600" dirty="0" err="1">
                <a:latin typeface="Times New Roman" charset="-94"/>
                <a:ea typeface="Times New Roman" charset="-94"/>
                <a:cs typeface="Times New Roman" charset="-94"/>
              </a:rPr>
              <a:t>non-silanize</a:t>
            </a:r>
            <a:r>
              <a:rPr lang="tr-TR" sz="2600" dirty="0">
                <a:latin typeface="Times New Roman" charset="-94"/>
                <a:ea typeface="Times New Roman" charset="-94"/>
                <a:cs typeface="Times New Roman" charset="-94"/>
              </a:rPr>
              <a:t> partikül bulunmaktadır. Bu durum renkli </a:t>
            </a:r>
            <a:r>
              <a:rPr lang="tr-TR" sz="2600" dirty="0" err="1">
                <a:latin typeface="Times New Roman" charset="-94"/>
                <a:ea typeface="Times New Roman" charset="-94"/>
                <a:cs typeface="Times New Roman" charset="-94"/>
              </a:rPr>
              <a:t>kompomerleri</a:t>
            </a:r>
            <a:r>
              <a:rPr lang="tr-TR" sz="2600" dirty="0">
                <a:latin typeface="Times New Roman" charset="-94"/>
                <a:ea typeface="Times New Roman" charset="-94"/>
                <a:cs typeface="Times New Roman" charset="-94"/>
              </a:rPr>
              <a:t> kırılmalara karşı daha meyilli hale getirmektedir. Bunlarla ilgili olarak klinik deneyimler kısıtlıdır bu nedenle renkli </a:t>
            </a:r>
            <a:r>
              <a:rPr lang="tr-TR" sz="2600" dirty="0" err="1">
                <a:latin typeface="Times New Roman" charset="-94"/>
                <a:ea typeface="Times New Roman" charset="-94"/>
                <a:cs typeface="Times New Roman" charset="-94"/>
              </a:rPr>
              <a:t>kompomerler</a:t>
            </a:r>
            <a:r>
              <a:rPr lang="tr-TR" sz="2600" dirty="0">
                <a:latin typeface="Times New Roman" charset="-94"/>
                <a:ea typeface="Times New Roman" charset="-94"/>
                <a:cs typeface="Times New Roman" charset="-94"/>
              </a:rPr>
              <a:t> ile ilgili kesin yargıya varmayı ertelemek gerekmektedir</a:t>
            </a:r>
            <a:endParaRPr lang="tr-TR" dirty="0"/>
          </a:p>
        </p:txBody>
      </p:sp>
    </p:spTree>
    <p:extLst>
      <p:ext uri="{BB962C8B-B14F-4D97-AF65-F5344CB8AC3E}">
        <p14:creationId xmlns:p14="http://schemas.microsoft.com/office/powerpoint/2010/main" val="28597500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defTabSz="495330" fontAlgn="auto">
              <a:lnSpc>
                <a:spcPct val="117999"/>
              </a:lnSpc>
              <a:spcBef>
                <a:spcPts val="0"/>
              </a:spcBef>
              <a:spcAft>
                <a:spcPts val="0"/>
              </a:spcAft>
              <a:defRPr/>
            </a:pPr>
            <a:r>
              <a:rPr lang="tr-TR" dirty="0" err="1"/>
              <a:t>Kompomerler</a:t>
            </a:r>
            <a:r>
              <a:rPr lang="tr-TR" dirty="0"/>
              <a:t> süt dişi restoratif uygulamalarında çocuk diş hekimliği için çok önemli ve vazgeçilmez materyallerden biridir. Yapılan çalışmalar doğrultusunda</a:t>
            </a:r>
            <a:r>
              <a:rPr lang="tr-TR" baseline="0" dirty="0"/>
              <a:t> </a:t>
            </a:r>
            <a:r>
              <a:rPr lang="tr-TR" dirty="0" err="1"/>
              <a:t>kompomerlerin</a:t>
            </a:r>
            <a:r>
              <a:rPr lang="tr-TR" dirty="0"/>
              <a:t> yeterli klinik başarıya, iyi bağlanma kuvvetine ve minimum </a:t>
            </a:r>
            <a:r>
              <a:rPr lang="tr-TR" dirty="0" err="1"/>
              <a:t>mikrosızıntı</a:t>
            </a:r>
            <a:r>
              <a:rPr lang="tr-TR" dirty="0"/>
              <a:t> oranına sahip oldukları </a:t>
            </a:r>
            <a:r>
              <a:rPr lang="tr-TR" dirty="0" err="1"/>
              <a:t>bulgulanmıştır</a:t>
            </a:r>
            <a:endParaRPr lang="tr-TR" dirty="0"/>
          </a:p>
          <a:p>
            <a:pPr defTabSz="495330" fontAlgn="auto">
              <a:lnSpc>
                <a:spcPct val="117999"/>
              </a:lnSpc>
              <a:spcBef>
                <a:spcPts val="0"/>
              </a:spcBef>
              <a:spcAft>
                <a:spcPts val="0"/>
              </a:spcAft>
              <a:defRPr/>
            </a:pPr>
            <a:r>
              <a:rPr lang="tr-TR" dirty="0"/>
              <a:t>Bu materyallerin uygulanabilmesi için, en azından </a:t>
            </a:r>
            <a:r>
              <a:rPr lang="tr-TR" dirty="0" err="1"/>
              <a:t>adezivlerin</a:t>
            </a:r>
            <a:r>
              <a:rPr lang="tr-TR" dirty="0"/>
              <a:t> uygulanması aşamasında </a:t>
            </a:r>
            <a:r>
              <a:rPr lang="tr-TR" dirty="0" err="1"/>
              <a:t>kontaminasyonun</a:t>
            </a:r>
            <a:r>
              <a:rPr lang="tr-TR" dirty="0"/>
              <a:t> olmaması için çocukların uyum sağlaması gerekmektedir. Eğer bu mümkün değil ise </a:t>
            </a:r>
            <a:r>
              <a:rPr lang="tr-TR" dirty="0" err="1"/>
              <a:t>kompomer</a:t>
            </a:r>
            <a:r>
              <a:rPr lang="tr-TR" dirty="0"/>
              <a:t> kullanımı düşünülmemelidir. Uyum sağlanamadığı durumlarda, çocuk ile uyum sağlanabileceği zamana kadar cam </a:t>
            </a:r>
            <a:r>
              <a:rPr lang="tr-TR" dirty="0" err="1"/>
              <a:t>iyonomerler</a:t>
            </a:r>
            <a:r>
              <a:rPr lang="tr-TR" dirty="0"/>
              <a:t> ile </a:t>
            </a:r>
            <a:r>
              <a:rPr lang="tr-TR" dirty="0" err="1"/>
              <a:t>kavitelerin</a:t>
            </a:r>
            <a:r>
              <a:rPr lang="tr-TR" dirty="0"/>
              <a:t> doldurulması gerekir.</a:t>
            </a:r>
          </a:p>
          <a:p>
            <a:pPr defTabSz="495330" fontAlgn="auto">
              <a:lnSpc>
                <a:spcPct val="117999"/>
              </a:lnSpc>
              <a:spcBef>
                <a:spcPts val="0"/>
              </a:spcBef>
              <a:spcAft>
                <a:spcPts val="0"/>
              </a:spcAft>
              <a:defRPr/>
            </a:pPr>
            <a:r>
              <a:rPr lang="tr-TR" dirty="0"/>
              <a:t> </a:t>
            </a:r>
          </a:p>
        </p:txBody>
      </p:sp>
    </p:spTree>
    <p:extLst>
      <p:ext uri="{BB962C8B-B14F-4D97-AF65-F5344CB8AC3E}">
        <p14:creationId xmlns:p14="http://schemas.microsoft.com/office/powerpoint/2010/main" val="19896342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62500" lnSpcReduction="20000"/>
          </a:bodyPr>
          <a:lstStyle/>
          <a:p>
            <a:pPr defTabSz="495330" fontAlgn="auto">
              <a:lnSpc>
                <a:spcPct val="117999"/>
              </a:lnSpc>
              <a:spcBef>
                <a:spcPts val="0"/>
              </a:spcBef>
              <a:spcAft>
                <a:spcPts val="0"/>
              </a:spcAft>
              <a:defRPr/>
            </a:pPr>
            <a:r>
              <a:rPr lang="tr-TR" sz="2400" dirty="0">
                <a:latin typeface="Helvetica Neue"/>
                <a:ea typeface="Helvetica Neue"/>
                <a:cs typeface="Helvetica Neue"/>
                <a:sym typeface="Helvetica Neue"/>
              </a:rPr>
              <a:t>Bitirme ve parlatma işlemlerinin önemi düşünüldüğünde, </a:t>
            </a:r>
            <a:r>
              <a:rPr lang="tr-TR" sz="2400" dirty="0" err="1">
                <a:latin typeface="Helvetica Neue"/>
                <a:ea typeface="Helvetica Neue"/>
                <a:cs typeface="Helvetica Neue"/>
                <a:sym typeface="Helvetica Neue"/>
              </a:rPr>
              <a:t>kompomerlerin</a:t>
            </a:r>
            <a:r>
              <a:rPr lang="tr-TR" sz="2400" dirty="0">
                <a:latin typeface="Helvetica Neue"/>
                <a:ea typeface="Helvetica Neue"/>
                <a:cs typeface="Helvetica Neue"/>
                <a:sym typeface="Helvetica Neue"/>
              </a:rPr>
              <a:t> de bu işlemlere tabi tutulması gerektiği görülmektedir. </a:t>
            </a:r>
            <a:r>
              <a:rPr lang="tr-TR" sz="2400" dirty="0" err="1">
                <a:latin typeface="Helvetica Neue"/>
                <a:ea typeface="Helvetica Neue"/>
                <a:cs typeface="Helvetica Neue"/>
                <a:sym typeface="Helvetica Neue"/>
              </a:rPr>
              <a:t>Kompomerler</a:t>
            </a:r>
            <a:r>
              <a:rPr lang="tr-TR" sz="2400" dirty="0">
                <a:latin typeface="Helvetica Neue"/>
                <a:ea typeface="Helvetica Neue"/>
                <a:cs typeface="Helvetica Neue"/>
                <a:sym typeface="Helvetica Neue"/>
              </a:rPr>
              <a:t> için ideal bitirme ve parlatma yönteminin de alüminyum oksit kaplı diskler olduğu belirtilmektedir </a:t>
            </a:r>
          </a:p>
          <a:p>
            <a:pPr defTabSz="495330" fontAlgn="auto">
              <a:lnSpc>
                <a:spcPct val="117999"/>
              </a:lnSpc>
              <a:spcBef>
                <a:spcPts val="0"/>
              </a:spcBef>
              <a:spcAft>
                <a:spcPts val="0"/>
              </a:spcAft>
              <a:defRPr/>
            </a:pPr>
            <a:r>
              <a:rPr lang="tr-TR" sz="2400" dirty="0" err="1">
                <a:latin typeface="Helvetica Neue"/>
                <a:ea typeface="Helvetica Neue"/>
                <a:cs typeface="Helvetica Neue"/>
                <a:sym typeface="Helvetica Neue"/>
              </a:rPr>
              <a:t>Kompomerler</a:t>
            </a:r>
            <a:r>
              <a:rPr lang="tr-TR" sz="2400" dirty="0">
                <a:latin typeface="Helvetica Neue"/>
                <a:ea typeface="Helvetica Neue"/>
                <a:cs typeface="Helvetica Neue"/>
                <a:sym typeface="Helvetica Neue"/>
              </a:rPr>
              <a:t> için, özellikle en ince </a:t>
            </a:r>
            <a:r>
              <a:rPr lang="tr-TR" sz="2400" dirty="0" err="1">
                <a:latin typeface="Helvetica Neue"/>
                <a:ea typeface="Helvetica Neue"/>
                <a:cs typeface="Helvetica Neue"/>
                <a:sym typeface="Helvetica Neue"/>
              </a:rPr>
              <a:t>grenli</a:t>
            </a:r>
            <a:r>
              <a:rPr lang="tr-TR" sz="2400" dirty="0">
                <a:latin typeface="Helvetica Neue"/>
                <a:ea typeface="Helvetica Neue"/>
                <a:cs typeface="Helvetica Neue"/>
                <a:sym typeface="Helvetica Neue"/>
              </a:rPr>
              <a:t> elmas </a:t>
            </a:r>
            <a:r>
              <a:rPr lang="tr-TR" sz="2400" dirty="0" err="1">
                <a:latin typeface="Helvetica Neue"/>
                <a:ea typeface="Helvetica Neue"/>
                <a:cs typeface="Helvetica Neue"/>
                <a:sym typeface="Helvetica Neue"/>
              </a:rPr>
              <a:t>frezlerin</a:t>
            </a:r>
            <a:r>
              <a:rPr lang="tr-TR" sz="2400" dirty="0">
                <a:latin typeface="Helvetica Neue"/>
                <a:ea typeface="Helvetica Neue"/>
                <a:cs typeface="Helvetica Neue"/>
                <a:sym typeface="Helvetica Neue"/>
              </a:rPr>
              <a:t> parlatma işlemleri için en az etkili ajan olduğu bildirilmektedir </a:t>
            </a:r>
          </a:p>
          <a:p>
            <a:pPr defTabSz="495330" fontAlgn="auto">
              <a:lnSpc>
                <a:spcPct val="117999"/>
              </a:lnSpc>
              <a:spcBef>
                <a:spcPts val="0"/>
              </a:spcBef>
              <a:spcAft>
                <a:spcPts val="0"/>
              </a:spcAft>
              <a:defRPr/>
            </a:pPr>
            <a:r>
              <a:rPr lang="tr-TR" sz="2400" dirty="0">
                <a:latin typeface="Helvetica Neue"/>
                <a:ea typeface="Helvetica Neue"/>
                <a:cs typeface="Helvetica Neue"/>
                <a:sym typeface="Helvetica Neue"/>
              </a:rPr>
              <a:t>. </a:t>
            </a:r>
            <a:r>
              <a:rPr lang="tr-TR" sz="2400" dirty="0" err="1">
                <a:latin typeface="Helvetica Neue"/>
                <a:ea typeface="Helvetica Neue"/>
                <a:cs typeface="Helvetica Neue"/>
                <a:sym typeface="Helvetica Neue"/>
              </a:rPr>
              <a:t>kompomer</a:t>
            </a:r>
            <a:r>
              <a:rPr lang="tr-TR" sz="2400" dirty="0">
                <a:latin typeface="Helvetica Neue"/>
                <a:ea typeface="Helvetica Neue"/>
                <a:cs typeface="Helvetica Neue"/>
                <a:sym typeface="Helvetica Neue"/>
              </a:rPr>
              <a:t> restorasyonlar için Bitirme ve parlatma işlemlerinin restorasyon yapıldıktan hemen sonra yapılması sonucunda etkili sonuçlar alındığı bildirilmekte </a:t>
            </a:r>
            <a:r>
              <a:rPr lang="tr-TR" sz="2400" dirty="0" err="1">
                <a:latin typeface="Helvetica Neue"/>
                <a:ea typeface="Helvetica Neue"/>
                <a:cs typeface="Helvetica Neue"/>
                <a:sym typeface="Helvetica Neue"/>
              </a:rPr>
              <a:t>dir</a:t>
            </a:r>
            <a:r>
              <a:rPr lang="tr-TR" sz="2400" dirty="0">
                <a:latin typeface="Helvetica Neue"/>
                <a:ea typeface="Helvetica Neue"/>
                <a:cs typeface="Helvetica Neue"/>
                <a:sym typeface="Helvetica Neue"/>
              </a:rPr>
              <a:t>. </a:t>
            </a:r>
          </a:p>
          <a:p>
            <a:pPr defTabSz="495330" fontAlgn="auto">
              <a:lnSpc>
                <a:spcPct val="117999"/>
              </a:lnSpc>
              <a:spcBef>
                <a:spcPts val="0"/>
              </a:spcBef>
              <a:spcAft>
                <a:spcPts val="0"/>
              </a:spcAft>
              <a:defRPr/>
            </a:pPr>
            <a:r>
              <a:rPr lang="tr-TR" sz="2400" dirty="0">
                <a:latin typeface="Helvetica Neue"/>
                <a:ea typeface="Helvetica Neue"/>
                <a:cs typeface="Helvetica Neue"/>
                <a:sym typeface="Helvetica Neue"/>
              </a:rPr>
              <a:t>Sonuç olarak </a:t>
            </a:r>
            <a:r>
              <a:rPr lang="tr-TR" sz="2400" dirty="0" err="1">
                <a:latin typeface="Helvetica Neue"/>
                <a:ea typeface="Helvetica Neue"/>
                <a:cs typeface="Helvetica Neue"/>
                <a:sym typeface="Helvetica Neue"/>
              </a:rPr>
              <a:t>Kompomerler</a:t>
            </a:r>
            <a:r>
              <a:rPr lang="tr-TR" sz="2400" dirty="0">
                <a:latin typeface="Helvetica Neue"/>
                <a:ea typeface="Helvetica Neue"/>
                <a:cs typeface="Helvetica Neue"/>
                <a:sym typeface="Helvetica Neue"/>
              </a:rPr>
              <a:t> de tüm özellikleri göz önüne alındığında çocuk diş hekimliğinde klinik olarak kullanımları uygun materyaller arasındaki yerlerini korumaktadırlar.</a:t>
            </a:r>
          </a:p>
          <a:p>
            <a:pPr defTabSz="495330" fontAlgn="auto">
              <a:lnSpc>
                <a:spcPct val="117999"/>
              </a:lnSpc>
              <a:spcBef>
                <a:spcPts val="0"/>
              </a:spcBef>
              <a:spcAft>
                <a:spcPts val="0"/>
              </a:spcAft>
              <a:defRPr/>
            </a:pPr>
            <a:endParaRPr lang="tr-TR" sz="2400" dirty="0">
              <a:latin typeface="Helvetica Neue"/>
              <a:ea typeface="Helvetica Neue"/>
              <a:cs typeface="Helvetica Neue"/>
              <a:sym typeface="Helvetica Neue"/>
            </a:endParaRPr>
          </a:p>
          <a:p>
            <a:pPr defTabSz="495330" fontAlgn="auto">
              <a:lnSpc>
                <a:spcPct val="117999"/>
              </a:lnSpc>
              <a:spcBef>
                <a:spcPts val="0"/>
              </a:spcBef>
              <a:spcAft>
                <a:spcPts val="0"/>
              </a:spcAft>
              <a:defRPr/>
            </a:pPr>
            <a:endParaRPr lang="tr-TR" dirty="0"/>
          </a:p>
        </p:txBody>
      </p:sp>
    </p:spTree>
    <p:extLst>
      <p:ext uri="{BB962C8B-B14F-4D97-AF65-F5344CB8AC3E}">
        <p14:creationId xmlns:p14="http://schemas.microsoft.com/office/powerpoint/2010/main" val="133591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a:p>
        </p:txBody>
      </p:sp>
      <p:sp>
        <p:nvSpPr>
          <p:cNvPr id="4" name="Slayt Numarası Yer Tutucusu 3"/>
          <p:cNvSpPr>
            <a:spLocks noGrp="1"/>
          </p:cNvSpPr>
          <p:nvPr>
            <p:ph type="sldNum" sz="quarter" idx="10"/>
          </p:nvPr>
        </p:nvSpPr>
        <p:spPr/>
        <p:txBody>
          <a:bodyPr/>
          <a:lstStyle/>
          <a:p>
            <a:pPr>
              <a:defRPr/>
            </a:pPr>
            <a:fld id="{A89C5FF3-D18D-4409-AF1F-D74FB9410F65}" type="slidenum">
              <a:rPr lang="tr-TR" smtClean="0"/>
              <a:pPr>
                <a:defRPr/>
              </a:pPr>
              <a:t>55</a:t>
            </a:fld>
            <a:endParaRPr lang="tr-TR"/>
          </a:p>
        </p:txBody>
      </p:sp>
    </p:spTree>
    <p:extLst>
      <p:ext uri="{BB962C8B-B14F-4D97-AF65-F5344CB8AC3E}">
        <p14:creationId xmlns:p14="http://schemas.microsoft.com/office/powerpoint/2010/main" val="9046589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defTabSz="495330" fontAlgn="auto">
              <a:lnSpc>
                <a:spcPct val="117999"/>
              </a:lnSpc>
              <a:spcBef>
                <a:spcPts val="0"/>
              </a:spcBef>
              <a:spcAft>
                <a:spcPts val="0"/>
              </a:spcAft>
              <a:defRPr/>
            </a:pPr>
            <a:r>
              <a:rPr lang="tr-TR" dirty="0" err="1"/>
              <a:t>Restoratif</a:t>
            </a:r>
            <a:r>
              <a:rPr lang="tr-TR" dirty="0"/>
              <a:t> diş hekimliğinin amacı, doğru tanı ve eksiksiz bir tedavi sonucunda diş görünümünün doğal şekline en uygun biçimde yeniden kazandırılması prensibine dayanmaktadır. Dişlerin doğal formları, hem komşu hem de karşıt arktaki diş ile olan kontur ilişkileri, çiğneme, estetik ve konuşma gibi fonksiyonların temel belirleyici faktörlerinden olduğu bildirilmektedir. Doğal görünüm kavramı hastaların mevcut durumları, sosyoekonomik düzeyleri gibi faktörlere bağlı olarak farklılık göstermektedir. </a:t>
            </a:r>
          </a:p>
          <a:p>
            <a:endParaRPr lang="tr-TR" dirty="0"/>
          </a:p>
        </p:txBody>
      </p:sp>
    </p:spTree>
    <p:extLst>
      <p:ext uri="{BB962C8B-B14F-4D97-AF65-F5344CB8AC3E}">
        <p14:creationId xmlns:p14="http://schemas.microsoft.com/office/powerpoint/2010/main" val="26952647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defTabSz="495330" fontAlgn="auto">
              <a:lnSpc>
                <a:spcPct val="117999"/>
              </a:lnSpc>
              <a:spcBef>
                <a:spcPts val="0"/>
              </a:spcBef>
              <a:spcAft>
                <a:spcPts val="0"/>
              </a:spcAft>
              <a:defRPr/>
            </a:pPr>
            <a:r>
              <a:rPr lang="tr-TR" dirty="0"/>
              <a:t>Dişlerdeki çürük, yapısal bozukluklar ya da diğer </a:t>
            </a:r>
            <a:r>
              <a:rPr lang="tr-TR" dirty="0" err="1"/>
              <a:t>defektlerin</a:t>
            </a:r>
            <a:r>
              <a:rPr lang="tr-TR" dirty="0"/>
              <a:t> estetik olarak, hastanın beklentilerini karşılayarak onarılabilmesi estetik diş hekimliği açısından önem taşımaktadır. Estetik bir restorasyonun ömrü ise; tedavi yöntemine, seçilen dolgu materyalinin özelliklerine, hastanın ağız hijyenine, </a:t>
            </a:r>
            <a:r>
              <a:rPr lang="tr-TR" dirty="0" err="1"/>
              <a:t>okluzyona</a:t>
            </a:r>
            <a:r>
              <a:rPr lang="tr-TR" dirty="0"/>
              <a:t>, kötü alışkanlıklarına, restorasyon sonrası bitirme ve parlatma işlemlerine ve hekimin becerisine bağlıdır (</a:t>
            </a:r>
            <a:r>
              <a:rPr lang="tr-TR" dirty="0" err="1"/>
              <a:t>O’Brien</a:t>
            </a:r>
            <a:r>
              <a:rPr lang="tr-TR" dirty="0"/>
              <a:t>, 1997; </a:t>
            </a:r>
            <a:r>
              <a:rPr lang="tr-TR" dirty="0" err="1"/>
              <a:t>Dayangaç</a:t>
            </a:r>
            <a:r>
              <a:rPr lang="tr-TR" dirty="0"/>
              <a:t>, 2000; </a:t>
            </a:r>
            <a:r>
              <a:rPr lang="tr-TR" dirty="0" err="1"/>
              <a:t>Summit</a:t>
            </a:r>
            <a:r>
              <a:rPr lang="tr-TR" dirty="0"/>
              <a:t> ve ark., 2001)</a:t>
            </a:r>
          </a:p>
          <a:p>
            <a:endParaRPr lang="tr-TR" dirty="0"/>
          </a:p>
        </p:txBody>
      </p:sp>
    </p:spTree>
    <p:extLst>
      <p:ext uri="{BB962C8B-B14F-4D97-AF65-F5344CB8AC3E}">
        <p14:creationId xmlns:p14="http://schemas.microsoft.com/office/powerpoint/2010/main" val="36762190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a:p>
        </p:txBody>
      </p:sp>
      <p:sp>
        <p:nvSpPr>
          <p:cNvPr id="4" name="Slayt Numarası Yer Tutucusu 3"/>
          <p:cNvSpPr>
            <a:spLocks noGrp="1"/>
          </p:cNvSpPr>
          <p:nvPr>
            <p:ph type="sldNum" sz="quarter" idx="10"/>
          </p:nvPr>
        </p:nvSpPr>
        <p:spPr/>
        <p:txBody>
          <a:bodyPr/>
          <a:lstStyle/>
          <a:p>
            <a:pPr>
              <a:defRPr/>
            </a:pPr>
            <a:fld id="{A89C5FF3-D18D-4409-AF1F-D74FB9410F65}" type="slidenum">
              <a:rPr lang="tr-TR" smtClean="0"/>
              <a:pPr>
                <a:defRPr/>
              </a:pPr>
              <a:t>58</a:t>
            </a:fld>
            <a:endParaRPr lang="tr-TR"/>
          </a:p>
        </p:txBody>
      </p:sp>
    </p:spTree>
    <p:extLst>
      <p:ext uri="{BB962C8B-B14F-4D97-AF65-F5344CB8AC3E}">
        <p14:creationId xmlns:p14="http://schemas.microsoft.com/office/powerpoint/2010/main" val="35334001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indent="384789" algn="just" defTabSz="391311">
              <a:lnSpc>
                <a:spcPct val="150000"/>
              </a:lnSpc>
              <a:spcBef>
                <a:spcPts val="1950"/>
              </a:spcBef>
              <a:defRPr sz="1580"/>
            </a:pPr>
            <a:r>
              <a:rPr lang="tr-TR" dirty="0"/>
              <a:t>Tüm bu avantajlarına rağmen; </a:t>
            </a:r>
          </a:p>
          <a:p>
            <a:pPr indent="384789" algn="just" defTabSz="391311">
              <a:lnSpc>
                <a:spcPct val="150000"/>
              </a:lnSpc>
              <a:spcBef>
                <a:spcPts val="1950"/>
              </a:spcBef>
              <a:defRPr sz="1580"/>
            </a:pPr>
            <a:r>
              <a:rPr lang="tr-TR" dirty="0"/>
              <a:t>•	</a:t>
            </a:r>
            <a:r>
              <a:rPr lang="tr-TR" dirty="0" err="1"/>
              <a:t>Polimerizasyon</a:t>
            </a:r>
            <a:r>
              <a:rPr lang="tr-TR" dirty="0"/>
              <a:t> büzülmesi</a:t>
            </a:r>
          </a:p>
          <a:p>
            <a:pPr indent="384789" algn="just" defTabSz="391311">
              <a:lnSpc>
                <a:spcPct val="150000"/>
              </a:lnSpc>
              <a:spcBef>
                <a:spcPts val="1950"/>
              </a:spcBef>
              <a:defRPr sz="1580"/>
            </a:pPr>
            <a:r>
              <a:rPr lang="tr-TR" dirty="0"/>
              <a:t>•	</a:t>
            </a:r>
            <a:r>
              <a:rPr lang="tr-TR" dirty="0" err="1"/>
              <a:t>Sekonder</a:t>
            </a:r>
            <a:r>
              <a:rPr lang="tr-TR" dirty="0"/>
              <a:t> çürükler</a:t>
            </a:r>
          </a:p>
          <a:p>
            <a:pPr indent="384789" algn="just" defTabSz="391311">
              <a:lnSpc>
                <a:spcPct val="150000"/>
              </a:lnSpc>
              <a:spcBef>
                <a:spcPts val="1950"/>
              </a:spcBef>
              <a:defRPr sz="1580"/>
            </a:pPr>
            <a:r>
              <a:rPr lang="tr-TR" dirty="0"/>
              <a:t>•	</a:t>
            </a:r>
            <a:r>
              <a:rPr lang="tr-TR" dirty="0" err="1"/>
              <a:t>Postoperatif</a:t>
            </a:r>
            <a:r>
              <a:rPr lang="tr-TR" dirty="0"/>
              <a:t> hassasiyet</a:t>
            </a:r>
          </a:p>
          <a:p>
            <a:pPr indent="384789" algn="just" defTabSz="391311">
              <a:lnSpc>
                <a:spcPct val="150000"/>
              </a:lnSpc>
              <a:spcBef>
                <a:spcPts val="1950"/>
              </a:spcBef>
              <a:defRPr sz="1580"/>
            </a:pPr>
            <a:r>
              <a:rPr lang="tr-TR" dirty="0"/>
              <a:t>•	Azalmış aşınma direnci</a:t>
            </a:r>
          </a:p>
          <a:p>
            <a:pPr indent="384789" algn="just" defTabSz="391311">
              <a:lnSpc>
                <a:spcPct val="150000"/>
              </a:lnSpc>
              <a:spcBef>
                <a:spcPts val="1950"/>
              </a:spcBef>
              <a:defRPr sz="1580"/>
            </a:pPr>
            <a:r>
              <a:rPr lang="tr-TR" dirty="0"/>
              <a:t>•	Su </a:t>
            </a:r>
            <a:r>
              <a:rPr lang="tr-TR" dirty="0" err="1"/>
              <a:t>absorbsiyonu</a:t>
            </a:r>
            <a:endParaRPr lang="tr-TR" dirty="0"/>
          </a:p>
          <a:p>
            <a:pPr indent="384789" algn="just" defTabSz="391311">
              <a:lnSpc>
                <a:spcPct val="150000"/>
              </a:lnSpc>
              <a:spcBef>
                <a:spcPts val="1950"/>
              </a:spcBef>
              <a:defRPr sz="1580"/>
            </a:pPr>
            <a:r>
              <a:rPr lang="tr-TR" dirty="0"/>
              <a:t>•	Uygulama tekniğinin hassasiyet gerektirmesi gibi dezavantajları da bulunmaktadır</a:t>
            </a:r>
          </a:p>
          <a:p>
            <a:endParaRPr lang="tr-TR" dirty="0"/>
          </a:p>
        </p:txBody>
      </p:sp>
    </p:spTree>
    <p:extLst>
      <p:ext uri="{BB962C8B-B14F-4D97-AF65-F5344CB8AC3E}">
        <p14:creationId xmlns:p14="http://schemas.microsoft.com/office/powerpoint/2010/main" val="18982139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indent="433497" algn="just" defTabSz="440844">
              <a:lnSpc>
                <a:spcPct val="150000"/>
              </a:lnSpc>
              <a:spcBef>
                <a:spcPts val="2275"/>
              </a:spcBef>
              <a:defRPr sz="1779"/>
            </a:pPr>
            <a:r>
              <a:rPr lang="tr-TR" dirty="0"/>
              <a:t>Günümüzde kullanılan </a:t>
            </a:r>
            <a:r>
              <a:rPr lang="tr-TR" dirty="0" err="1"/>
              <a:t>kompozit</a:t>
            </a:r>
            <a:r>
              <a:rPr lang="tr-TR" dirty="0"/>
              <a:t> </a:t>
            </a:r>
            <a:r>
              <a:rPr lang="tr-TR" dirty="0" err="1"/>
              <a:t>rezinler</a:t>
            </a:r>
            <a:r>
              <a:rPr lang="tr-TR" dirty="0"/>
              <a:t> üç ayrı yapısal bileşenden oluşmaktadır. Bunlar;</a:t>
            </a:r>
          </a:p>
          <a:p>
            <a:pPr indent="433497" algn="just" defTabSz="440844">
              <a:lnSpc>
                <a:spcPct val="150000"/>
              </a:lnSpc>
              <a:spcBef>
                <a:spcPts val="2275"/>
              </a:spcBef>
              <a:defRPr sz="1779"/>
            </a:pPr>
            <a:r>
              <a:rPr lang="tr-TR" dirty="0"/>
              <a:t>1.	Organik polimer </a:t>
            </a:r>
            <a:r>
              <a:rPr lang="tr-TR" dirty="0" err="1"/>
              <a:t>matriks</a:t>
            </a:r>
            <a:r>
              <a:rPr lang="tr-TR" dirty="0"/>
              <a:t> faz- </a:t>
            </a:r>
            <a:r>
              <a:rPr lang="tr-TR" dirty="0" err="1"/>
              <a:t>rezin</a:t>
            </a:r>
            <a:r>
              <a:rPr lang="tr-TR" dirty="0"/>
              <a:t> </a:t>
            </a:r>
            <a:r>
              <a:rPr lang="tr-TR" dirty="0" err="1"/>
              <a:t>matriks</a:t>
            </a:r>
            <a:r>
              <a:rPr lang="tr-TR" dirty="0"/>
              <a:t>, doldurucu partiküllere bağlanan yapı</a:t>
            </a:r>
          </a:p>
          <a:p>
            <a:pPr indent="433497" algn="just" defTabSz="440844">
              <a:lnSpc>
                <a:spcPct val="150000"/>
              </a:lnSpc>
              <a:spcBef>
                <a:spcPts val="2275"/>
              </a:spcBef>
              <a:defRPr sz="1779"/>
            </a:pPr>
            <a:r>
              <a:rPr lang="tr-TR" dirty="0"/>
              <a:t>2.	İnorganik faz (güçlendirilmiş partiküller) </a:t>
            </a:r>
          </a:p>
          <a:p>
            <a:pPr marL="371498" indent="-371498" algn="just" defTabSz="440844">
              <a:lnSpc>
                <a:spcPct val="150000"/>
              </a:lnSpc>
              <a:spcBef>
                <a:spcPts val="2275"/>
              </a:spcBef>
              <a:buAutoNum type="arabicPeriod" startAt="3"/>
              <a:defRPr sz="1779"/>
            </a:pPr>
            <a:r>
              <a:rPr lang="tr-TR" dirty="0"/>
              <a:t>Ara faz- Birleştirici ajan, doldurucu ve </a:t>
            </a:r>
            <a:r>
              <a:rPr lang="tr-TR" dirty="0" err="1"/>
              <a:t>rezin</a:t>
            </a:r>
            <a:r>
              <a:rPr lang="tr-TR" dirty="0"/>
              <a:t> </a:t>
            </a:r>
            <a:r>
              <a:rPr lang="tr-TR" dirty="0" err="1"/>
              <a:t>matriksi</a:t>
            </a:r>
            <a:r>
              <a:rPr lang="tr-TR" dirty="0"/>
              <a:t> birbirine bağlayan yapı</a:t>
            </a:r>
          </a:p>
        </p:txBody>
      </p:sp>
    </p:spTree>
    <p:extLst>
      <p:ext uri="{BB962C8B-B14F-4D97-AF65-F5344CB8AC3E}">
        <p14:creationId xmlns:p14="http://schemas.microsoft.com/office/powerpoint/2010/main" val="14033938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Shape 537"/>
          <p:cNvSpPr>
            <a:spLocks noGrp="1" noRot="1" noChangeAspect="1"/>
          </p:cNvSpPr>
          <p:nvPr>
            <p:ph type="sldImg"/>
          </p:nvPr>
        </p:nvSpPr>
        <p:spPr>
          <a:prstGeom prst="rect">
            <a:avLst/>
          </a:prstGeom>
        </p:spPr>
        <p:txBody>
          <a:bodyPr/>
          <a:lstStyle/>
          <a:p>
            <a:endParaRPr/>
          </a:p>
        </p:txBody>
      </p:sp>
      <p:sp>
        <p:nvSpPr>
          <p:cNvPr id="538" name="Shape 538"/>
          <p:cNvSpPr>
            <a:spLocks noGrp="1"/>
          </p:cNvSpPr>
          <p:nvPr>
            <p:ph type="body" sz="quarter" idx="1"/>
          </p:nvPr>
        </p:nvSpPr>
        <p:spPr>
          <a:prstGeom prst="rect">
            <a:avLst/>
          </a:prstGeom>
        </p:spPr>
        <p:txBody>
          <a:bodyPr/>
          <a:lstStyle/>
          <a:p>
            <a:pPr>
              <a:defRPr sz="1100"/>
            </a:pPr>
            <a:r>
              <a:rPr dirty="0" err="1"/>
              <a:t>Akışkan</a:t>
            </a:r>
            <a:r>
              <a:rPr dirty="0"/>
              <a:t> </a:t>
            </a:r>
            <a:r>
              <a:rPr dirty="0" err="1"/>
              <a:t>kompozitler</a:t>
            </a:r>
            <a:r>
              <a:rPr dirty="0"/>
              <a:t>, </a:t>
            </a:r>
            <a:r>
              <a:rPr dirty="0" err="1"/>
              <a:t>düşük</a:t>
            </a:r>
            <a:r>
              <a:rPr dirty="0"/>
              <a:t> </a:t>
            </a:r>
            <a:r>
              <a:rPr dirty="0" err="1"/>
              <a:t>viskoziteleri</a:t>
            </a:r>
            <a:r>
              <a:rPr dirty="0"/>
              <a:t> </a:t>
            </a:r>
            <a:r>
              <a:rPr dirty="0" err="1"/>
              <a:t>sayesinde</a:t>
            </a:r>
            <a:r>
              <a:rPr dirty="0"/>
              <a:t> prepare </a:t>
            </a:r>
            <a:r>
              <a:rPr dirty="0" err="1"/>
              <a:t>edilmiş</a:t>
            </a:r>
            <a:r>
              <a:rPr dirty="0"/>
              <a:t> </a:t>
            </a:r>
            <a:r>
              <a:rPr dirty="0" err="1"/>
              <a:t>kavitelerin</a:t>
            </a:r>
            <a:r>
              <a:rPr dirty="0"/>
              <a:t> </a:t>
            </a:r>
            <a:r>
              <a:rPr dirty="0" err="1"/>
              <a:t>içerisine</a:t>
            </a:r>
            <a:r>
              <a:rPr dirty="0"/>
              <a:t> </a:t>
            </a:r>
            <a:r>
              <a:rPr dirty="0" err="1"/>
              <a:t>yayılım</a:t>
            </a:r>
            <a:r>
              <a:rPr dirty="0"/>
              <a:t> </a:t>
            </a:r>
            <a:r>
              <a:rPr dirty="0" err="1"/>
              <a:t>göstermektedirler</a:t>
            </a:r>
            <a:r>
              <a:rPr dirty="0"/>
              <a:t>. </a:t>
            </a:r>
            <a:r>
              <a:rPr dirty="0" err="1"/>
              <a:t>Kompozit</a:t>
            </a:r>
            <a:r>
              <a:rPr dirty="0"/>
              <a:t> </a:t>
            </a:r>
            <a:r>
              <a:rPr dirty="0" err="1"/>
              <a:t>rezinlerin</a:t>
            </a:r>
            <a:r>
              <a:rPr dirty="0"/>
              <a:t> </a:t>
            </a:r>
            <a:r>
              <a:rPr dirty="0" err="1"/>
              <a:t>viskozitelerini</a:t>
            </a:r>
            <a:r>
              <a:rPr dirty="0"/>
              <a:t> </a:t>
            </a:r>
            <a:r>
              <a:rPr dirty="0" err="1"/>
              <a:t>azaltmak</a:t>
            </a:r>
            <a:r>
              <a:rPr dirty="0"/>
              <a:t> </a:t>
            </a:r>
            <a:r>
              <a:rPr dirty="0" err="1"/>
              <a:t>için</a:t>
            </a:r>
            <a:r>
              <a:rPr dirty="0"/>
              <a:t> </a:t>
            </a:r>
            <a:r>
              <a:rPr dirty="0" err="1"/>
              <a:t>iki</a:t>
            </a:r>
            <a:r>
              <a:rPr dirty="0"/>
              <a:t> </a:t>
            </a:r>
            <a:r>
              <a:rPr dirty="0" err="1"/>
              <a:t>yöntem</a:t>
            </a:r>
            <a:r>
              <a:rPr dirty="0"/>
              <a:t> </a:t>
            </a:r>
            <a:r>
              <a:rPr dirty="0" err="1"/>
              <a:t>uygulanmaktadır</a:t>
            </a:r>
            <a:r>
              <a:rPr dirty="0"/>
              <a:t>.</a:t>
            </a:r>
          </a:p>
          <a:p>
            <a:pPr>
              <a:defRPr sz="1100"/>
            </a:pPr>
            <a:r>
              <a:rPr dirty="0"/>
              <a:t>1.	</a:t>
            </a:r>
            <a:r>
              <a:rPr dirty="0" err="1"/>
              <a:t>Partikül</a:t>
            </a:r>
            <a:r>
              <a:rPr dirty="0"/>
              <a:t> </a:t>
            </a:r>
            <a:r>
              <a:rPr dirty="0" err="1"/>
              <a:t>büyüklüğü</a:t>
            </a:r>
            <a:r>
              <a:rPr dirty="0"/>
              <a:t> </a:t>
            </a:r>
            <a:r>
              <a:rPr dirty="0" err="1"/>
              <a:t>arttırılır</a:t>
            </a:r>
            <a:endParaRPr dirty="0"/>
          </a:p>
          <a:p>
            <a:pPr>
              <a:defRPr sz="1100"/>
            </a:pPr>
            <a:r>
              <a:rPr dirty="0"/>
              <a:t>2.	Doldurucu miktarı azaltılır </a:t>
            </a:r>
            <a:endParaRPr lang="tr-TR" dirty="0"/>
          </a:p>
          <a:p>
            <a:pPr>
              <a:defRPr sz="1100"/>
            </a:pPr>
            <a:r>
              <a:rPr dirty="0"/>
              <a:t>İçeriğinde bulunan doldurucu partikül miktarı azaldığı için aşınmaya karşı dirençlerinin azaldığı belirtilmektedir (Kaizer, 2014). </a:t>
            </a:r>
            <a:r>
              <a:rPr dirty="0" err="1"/>
              <a:t>Doldurucu</a:t>
            </a:r>
            <a:r>
              <a:rPr dirty="0"/>
              <a:t> </a:t>
            </a:r>
            <a:r>
              <a:rPr dirty="0" err="1"/>
              <a:t>partikül</a:t>
            </a:r>
            <a:r>
              <a:rPr dirty="0"/>
              <a:t> </a:t>
            </a:r>
            <a:r>
              <a:rPr dirty="0" err="1"/>
              <a:t>oranı</a:t>
            </a:r>
            <a:r>
              <a:rPr dirty="0"/>
              <a:t> </a:t>
            </a:r>
            <a:r>
              <a:rPr dirty="0" err="1"/>
              <a:t>az</a:t>
            </a:r>
            <a:r>
              <a:rPr dirty="0"/>
              <a:t> </a:t>
            </a:r>
            <a:r>
              <a:rPr dirty="0" err="1"/>
              <a:t>olan</a:t>
            </a:r>
            <a:r>
              <a:rPr dirty="0"/>
              <a:t> </a:t>
            </a:r>
            <a:r>
              <a:rPr dirty="0" err="1"/>
              <a:t>akışkan</a:t>
            </a:r>
            <a:r>
              <a:rPr dirty="0"/>
              <a:t> </a:t>
            </a:r>
            <a:r>
              <a:rPr dirty="0" err="1"/>
              <a:t>kompozit</a:t>
            </a:r>
            <a:r>
              <a:rPr dirty="0"/>
              <a:t> </a:t>
            </a:r>
            <a:r>
              <a:rPr dirty="0" err="1"/>
              <a:t>rezinler</a:t>
            </a:r>
            <a:r>
              <a:rPr dirty="0"/>
              <a:t>, </a:t>
            </a:r>
            <a:r>
              <a:rPr dirty="0" err="1"/>
              <a:t>daha</a:t>
            </a:r>
            <a:r>
              <a:rPr dirty="0"/>
              <a:t> </a:t>
            </a:r>
            <a:r>
              <a:rPr dirty="0" err="1"/>
              <a:t>sıklıkla</a:t>
            </a:r>
            <a:r>
              <a:rPr dirty="0"/>
              <a:t> pit </a:t>
            </a:r>
            <a:r>
              <a:rPr dirty="0" err="1"/>
              <a:t>ve</a:t>
            </a:r>
            <a:r>
              <a:rPr dirty="0"/>
              <a:t> </a:t>
            </a:r>
            <a:r>
              <a:rPr dirty="0" err="1"/>
              <a:t>fissür</a:t>
            </a:r>
            <a:r>
              <a:rPr dirty="0"/>
              <a:t> </a:t>
            </a:r>
            <a:r>
              <a:rPr dirty="0" err="1"/>
              <a:t>örtücü</a:t>
            </a:r>
            <a:r>
              <a:rPr dirty="0"/>
              <a:t> </a:t>
            </a:r>
            <a:r>
              <a:rPr dirty="0" err="1"/>
              <a:t>olarak</a:t>
            </a:r>
            <a:r>
              <a:rPr dirty="0"/>
              <a:t>; </a:t>
            </a:r>
            <a:r>
              <a:rPr dirty="0" err="1"/>
              <a:t>doldurucu</a:t>
            </a:r>
            <a:r>
              <a:rPr dirty="0"/>
              <a:t> </a:t>
            </a:r>
            <a:r>
              <a:rPr dirty="0" err="1"/>
              <a:t>partikül</a:t>
            </a:r>
            <a:r>
              <a:rPr dirty="0"/>
              <a:t> </a:t>
            </a:r>
            <a:r>
              <a:rPr dirty="0" err="1"/>
              <a:t>oranı</a:t>
            </a:r>
            <a:r>
              <a:rPr dirty="0"/>
              <a:t> </a:t>
            </a:r>
            <a:r>
              <a:rPr dirty="0" err="1"/>
              <a:t>fazla</a:t>
            </a:r>
            <a:r>
              <a:rPr dirty="0"/>
              <a:t> </a:t>
            </a:r>
            <a:r>
              <a:rPr dirty="0" err="1"/>
              <a:t>olan</a:t>
            </a:r>
            <a:r>
              <a:rPr dirty="0"/>
              <a:t> </a:t>
            </a:r>
            <a:r>
              <a:rPr dirty="0" err="1"/>
              <a:t>akışkan</a:t>
            </a:r>
            <a:r>
              <a:rPr dirty="0"/>
              <a:t> </a:t>
            </a:r>
            <a:r>
              <a:rPr dirty="0" err="1"/>
              <a:t>kompozit</a:t>
            </a:r>
            <a:r>
              <a:rPr dirty="0"/>
              <a:t> </a:t>
            </a:r>
            <a:r>
              <a:rPr dirty="0" err="1"/>
              <a:t>rezinler</a:t>
            </a:r>
            <a:r>
              <a:rPr dirty="0"/>
              <a:t> </a:t>
            </a:r>
            <a:r>
              <a:rPr dirty="0" err="1"/>
              <a:t>ise</a:t>
            </a:r>
            <a:r>
              <a:rPr dirty="0"/>
              <a:t> </a:t>
            </a:r>
            <a:r>
              <a:rPr dirty="0" err="1"/>
              <a:t>konservatif</a:t>
            </a:r>
            <a:r>
              <a:rPr dirty="0"/>
              <a:t> </a:t>
            </a:r>
            <a:r>
              <a:rPr dirty="0" err="1"/>
              <a:t>olarak</a:t>
            </a:r>
            <a:r>
              <a:rPr dirty="0"/>
              <a:t> </a:t>
            </a:r>
            <a:r>
              <a:rPr dirty="0" err="1"/>
              <a:t>hazırlanmış</a:t>
            </a:r>
            <a:r>
              <a:rPr dirty="0"/>
              <a:t> </a:t>
            </a:r>
            <a:r>
              <a:rPr dirty="0" err="1"/>
              <a:t>olan</a:t>
            </a:r>
            <a:r>
              <a:rPr dirty="0"/>
              <a:t> </a:t>
            </a:r>
            <a:r>
              <a:rPr dirty="0" err="1"/>
              <a:t>Sınıf</a:t>
            </a:r>
            <a:r>
              <a:rPr dirty="0"/>
              <a:t> I, II, III  </a:t>
            </a:r>
            <a:r>
              <a:rPr dirty="0" err="1"/>
              <a:t>ve</a:t>
            </a:r>
            <a:r>
              <a:rPr dirty="0"/>
              <a:t> V </a:t>
            </a:r>
            <a:r>
              <a:rPr dirty="0" err="1"/>
              <a:t>restorasyonlarda</a:t>
            </a:r>
            <a:r>
              <a:rPr dirty="0"/>
              <a:t> </a:t>
            </a:r>
            <a:r>
              <a:rPr dirty="0" err="1"/>
              <a:t>kullanılmaktadır</a:t>
            </a:r>
            <a:r>
              <a:rPr dirty="0"/>
              <a:t>. Ayrıca ko</a:t>
            </a:r>
            <a:r>
              <a:rPr lang="tr-TR" dirty="0"/>
              <a:t>m</a:t>
            </a:r>
            <a:r>
              <a:rPr dirty="0"/>
              <a:t>pozitlerin polimerizasyon büzülmesi sonucu açığa çıkan gerilimleri azaltmak ve boşluk oluşumunu engellemek için posterior kompozitlerin altında stres kırıcı (liner) olarak kullanımları da bulunmaktadır</a:t>
            </a:r>
          </a:p>
        </p:txBody>
      </p:sp>
    </p:spTree>
    <p:extLst>
      <p:ext uri="{BB962C8B-B14F-4D97-AF65-F5344CB8AC3E}">
        <p14:creationId xmlns:p14="http://schemas.microsoft.com/office/powerpoint/2010/main" val="2672096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lvl1pPr>
              <a:defRPr sz="1600"/>
            </a:lvl1pPr>
          </a:lstStyle>
          <a:p>
            <a:r>
              <a:rPr dirty="0"/>
              <a:t>Genel olarak amalgam</a:t>
            </a:r>
            <a:r>
              <a:rPr lang="tr-TR" dirty="0" err="1"/>
              <a:t>ın</a:t>
            </a:r>
            <a:endParaRPr lang="tr-TR" dirty="0"/>
          </a:p>
          <a:p>
            <a:r>
              <a:rPr dirty="0"/>
              <a:t>, arka grup daimi ve süt dişlerinin Sınıf I, II ve V kavitelerinde ve ön grup dişlerin palatinal/lingual pit restorasyonlarında </a:t>
            </a:r>
            <a:endParaRPr lang="tr-TR" dirty="0"/>
          </a:p>
          <a:p>
            <a:r>
              <a:rPr dirty="0"/>
              <a:t>Estetiğin önemli olmadığı durumlarda, küçük ve büyük azı dişlerinin diş etine yakın olan kavitelerinde, </a:t>
            </a:r>
            <a:endParaRPr lang="tr-TR" dirty="0"/>
          </a:p>
          <a:p>
            <a:r>
              <a:rPr dirty="0"/>
              <a:t> kök kanallarının retrograd olarak doldurulmasında kullanımı önerilmektedir. Ayrıca amalgam, ciddi madde kaybı olan dişlerin kuron restorasyonlarında kor materyali olarak kullanı</a:t>
            </a:r>
            <a:r>
              <a:rPr lang="tr-TR" dirty="0" err="1"/>
              <a:t>labilmektedir</a:t>
            </a:r>
            <a:r>
              <a:rPr dirty="0"/>
              <a:t>. Ancak aşırı madde kaybı olan dişlerde direkt restoratif materyal olarak kullanıl</a:t>
            </a:r>
            <a:r>
              <a:rPr lang="tr-TR" dirty="0" err="1"/>
              <a:t>dığında</a:t>
            </a:r>
            <a:r>
              <a:rPr lang="tr-TR" baseline="0" dirty="0"/>
              <a:t> </a:t>
            </a:r>
            <a:r>
              <a:rPr dirty="0"/>
              <a:t>üzeri kuron ile restore edilmezse klinik olarak ömrünün (5-6 yıl) çok uzun olmayacağı bildirilmektedir</a:t>
            </a:r>
          </a:p>
        </p:txBody>
      </p:sp>
    </p:spTree>
    <p:extLst>
      <p:ext uri="{BB962C8B-B14F-4D97-AF65-F5344CB8AC3E}">
        <p14:creationId xmlns:p14="http://schemas.microsoft.com/office/powerpoint/2010/main" val="36213008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Shape 543"/>
          <p:cNvSpPr>
            <a:spLocks noGrp="1" noRot="1" noChangeAspect="1"/>
          </p:cNvSpPr>
          <p:nvPr>
            <p:ph type="sldImg"/>
          </p:nvPr>
        </p:nvSpPr>
        <p:spPr>
          <a:prstGeom prst="rect">
            <a:avLst/>
          </a:prstGeom>
        </p:spPr>
        <p:txBody>
          <a:bodyPr/>
          <a:lstStyle/>
          <a:p>
            <a:endParaRPr/>
          </a:p>
        </p:txBody>
      </p:sp>
      <p:sp>
        <p:nvSpPr>
          <p:cNvPr id="544" name="Shape 544"/>
          <p:cNvSpPr>
            <a:spLocks noGrp="1"/>
          </p:cNvSpPr>
          <p:nvPr>
            <p:ph type="body" sz="quarter" idx="1"/>
          </p:nvPr>
        </p:nvSpPr>
        <p:spPr>
          <a:prstGeom prst="rect">
            <a:avLst/>
          </a:prstGeom>
        </p:spPr>
        <p:txBody>
          <a:bodyPr>
            <a:normAutofit fontScale="55000" lnSpcReduction="20000"/>
          </a:bodyPr>
          <a:lstStyle>
            <a:lvl1pPr>
              <a:defRPr sz="1400"/>
            </a:lvl1pPr>
          </a:lstStyle>
          <a:p>
            <a:pPr marL="495330" indent="-495330" algn="just" defTabSz="237758">
              <a:spcBef>
                <a:spcPts val="1192"/>
              </a:spcBef>
              <a:buFont typeface="+mj-lt"/>
              <a:buAutoNum type="arabicPeriod"/>
              <a:defRPr sz="959"/>
            </a:pPr>
            <a:r>
              <a:rPr lang="tr-TR" sz="1500" dirty="0">
                <a:latin typeface="Times New Roman" panose="02020603050405020304" pitchFamily="18" charset="0"/>
                <a:cs typeface="Times New Roman" panose="02020603050405020304" pitchFamily="18" charset="0"/>
              </a:rPr>
              <a:t>Enjekte edilebilir olmaları nedeniyle, ulaşılması güç bölgelerde veya iyi </a:t>
            </a:r>
            <a:r>
              <a:rPr lang="tr-TR" sz="1500" dirty="0" err="1">
                <a:latin typeface="Times New Roman" panose="02020603050405020304" pitchFamily="18" charset="0"/>
                <a:cs typeface="Times New Roman" panose="02020603050405020304" pitchFamily="18" charset="0"/>
              </a:rPr>
              <a:t>penetrasyon</a:t>
            </a:r>
            <a:r>
              <a:rPr lang="tr-TR" sz="1500" dirty="0">
                <a:latin typeface="Times New Roman" panose="02020603050405020304" pitchFamily="18" charset="0"/>
                <a:cs typeface="Times New Roman" panose="02020603050405020304" pitchFamily="18" charset="0"/>
              </a:rPr>
              <a:t> gereken alanlarda,</a:t>
            </a:r>
          </a:p>
          <a:p>
            <a:pPr marL="495330" indent="-495330" algn="just" defTabSz="237758">
              <a:spcBef>
                <a:spcPts val="1192"/>
              </a:spcBef>
              <a:buFont typeface="+mj-lt"/>
              <a:buAutoNum type="arabicPeriod"/>
              <a:defRPr sz="959"/>
            </a:pPr>
            <a:r>
              <a:rPr lang="tr-TR" sz="1500" dirty="0" err="1">
                <a:latin typeface="Times New Roman" panose="02020603050405020304" pitchFamily="18" charset="0"/>
                <a:cs typeface="Times New Roman" panose="02020603050405020304" pitchFamily="18" charset="0"/>
              </a:rPr>
              <a:t>Mikropreparasyonlar</a:t>
            </a:r>
            <a:r>
              <a:rPr lang="tr-TR" sz="1500" dirty="0">
                <a:latin typeface="Times New Roman" panose="02020603050405020304" pitchFamily="18" charset="0"/>
                <a:cs typeface="Times New Roman" panose="02020603050405020304" pitchFamily="18" charset="0"/>
              </a:rPr>
              <a:t> ya da çok küçük </a:t>
            </a:r>
            <a:r>
              <a:rPr lang="tr-TR" sz="1500" dirty="0" err="1">
                <a:latin typeface="Times New Roman" panose="02020603050405020304" pitchFamily="18" charset="0"/>
                <a:cs typeface="Times New Roman" panose="02020603050405020304" pitchFamily="18" charset="0"/>
              </a:rPr>
              <a:t>kavitelerde</a:t>
            </a:r>
            <a:r>
              <a:rPr lang="tr-TR" sz="1500" dirty="0">
                <a:latin typeface="Times New Roman" panose="02020603050405020304" pitchFamily="18" charset="0"/>
                <a:cs typeface="Times New Roman" panose="02020603050405020304" pitchFamily="18" charset="0"/>
              </a:rPr>
              <a:t>, </a:t>
            </a:r>
          </a:p>
          <a:p>
            <a:pPr marL="495330" indent="-495330" algn="just" defTabSz="237758">
              <a:spcBef>
                <a:spcPts val="1192"/>
              </a:spcBef>
              <a:buFont typeface="+mj-lt"/>
              <a:buAutoNum type="arabicPeriod"/>
              <a:defRPr sz="959"/>
            </a:pPr>
            <a:r>
              <a:rPr lang="tr-TR" sz="1500" dirty="0">
                <a:latin typeface="Times New Roman" panose="02020603050405020304" pitchFamily="18" charset="0"/>
                <a:cs typeface="Times New Roman" panose="02020603050405020304" pitchFamily="18" charset="0"/>
              </a:rPr>
              <a:t>Pıt ve </a:t>
            </a:r>
            <a:r>
              <a:rPr lang="tr-TR" sz="1500" dirty="0" err="1">
                <a:latin typeface="Times New Roman" panose="02020603050405020304" pitchFamily="18" charset="0"/>
                <a:cs typeface="Times New Roman" panose="02020603050405020304" pitchFamily="18" charset="0"/>
              </a:rPr>
              <a:t>fissür</a:t>
            </a:r>
            <a:r>
              <a:rPr lang="tr-TR" sz="1500" dirty="0">
                <a:latin typeface="Times New Roman" panose="02020603050405020304" pitchFamily="18" charset="0"/>
                <a:cs typeface="Times New Roman" panose="02020603050405020304" pitchFamily="18" charset="0"/>
              </a:rPr>
              <a:t> örtücü olarak,</a:t>
            </a:r>
          </a:p>
          <a:p>
            <a:pPr marL="495330" indent="-495330" algn="just" defTabSz="237758">
              <a:spcBef>
                <a:spcPts val="1192"/>
              </a:spcBef>
              <a:buFont typeface="+mj-lt"/>
              <a:buAutoNum type="arabicPeriod"/>
              <a:defRPr sz="959"/>
            </a:pPr>
            <a:r>
              <a:rPr lang="tr-TR" sz="1500" dirty="0" err="1">
                <a:latin typeface="Times New Roman" panose="02020603050405020304" pitchFamily="18" charset="0"/>
                <a:cs typeface="Times New Roman" panose="02020603050405020304" pitchFamily="18" charset="0"/>
              </a:rPr>
              <a:t>Kole</a:t>
            </a:r>
            <a:r>
              <a:rPr lang="tr-TR" sz="1500" dirty="0">
                <a:latin typeface="Times New Roman" panose="02020603050405020304" pitchFamily="18" charset="0"/>
                <a:cs typeface="Times New Roman" panose="02020603050405020304" pitchFamily="18" charset="0"/>
              </a:rPr>
              <a:t> çürüklerinin ve aşınmaya uğramış dişlerin restorasyonlarında, </a:t>
            </a:r>
          </a:p>
          <a:p>
            <a:pPr marL="495330" indent="-495330" algn="just" defTabSz="237758">
              <a:spcBef>
                <a:spcPts val="1192"/>
              </a:spcBef>
              <a:buFont typeface="+mj-lt"/>
              <a:buAutoNum type="arabicPeriod"/>
              <a:defRPr sz="959"/>
            </a:pPr>
            <a:r>
              <a:rPr lang="tr-TR" sz="1500" dirty="0">
                <a:latin typeface="Times New Roman" panose="02020603050405020304" pitchFamily="18" charset="0"/>
                <a:cs typeface="Times New Roman" panose="02020603050405020304" pitchFamily="18" charset="0"/>
              </a:rPr>
              <a:t>Sınıf II </a:t>
            </a:r>
            <a:r>
              <a:rPr lang="tr-TR" sz="1500" dirty="0" err="1">
                <a:latin typeface="Times New Roman" panose="02020603050405020304" pitchFamily="18" charset="0"/>
                <a:cs typeface="Times New Roman" panose="02020603050405020304" pitchFamily="18" charset="0"/>
              </a:rPr>
              <a:t>kavitelerde</a:t>
            </a:r>
            <a:r>
              <a:rPr lang="tr-TR" sz="1500" dirty="0">
                <a:latin typeface="Times New Roman" panose="02020603050405020304" pitchFamily="18" charset="0"/>
                <a:cs typeface="Times New Roman" panose="02020603050405020304" pitchFamily="18" charset="0"/>
              </a:rPr>
              <a:t> </a:t>
            </a:r>
            <a:r>
              <a:rPr lang="tr-TR" sz="1500" dirty="0" err="1">
                <a:latin typeface="Times New Roman" panose="02020603050405020304" pitchFamily="18" charset="0"/>
                <a:cs typeface="Times New Roman" panose="02020603050405020304" pitchFamily="18" charset="0"/>
              </a:rPr>
              <a:t>aproksimal</a:t>
            </a:r>
            <a:r>
              <a:rPr lang="tr-TR" sz="1500" dirty="0">
                <a:latin typeface="Times New Roman" panose="02020603050405020304" pitchFamily="18" charset="0"/>
                <a:cs typeface="Times New Roman" panose="02020603050405020304" pitchFamily="18" charset="0"/>
              </a:rPr>
              <a:t> </a:t>
            </a:r>
            <a:r>
              <a:rPr lang="tr-TR" sz="1500" dirty="0" err="1">
                <a:latin typeface="Times New Roman" panose="02020603050405020304" pitchFamily="18" charset="0"/>
                <a:cs typeface="Times New Roman" panose="02020603050405020304" pitchFamily="18" charset="0"/>
              </a:rPr>
              <a:t>kavitenin</a:t>
            </a:r>
            <a:r>
              <a:rPr lang="tr-TR" sz="1500" dirty="0">
                <a:latin typeface="Times New Roman" panose="02020603050405020304" pitchFamily="18" charset="0"/>
                <a:cs typeface="Times New Roman" panose="02020603050405020304" pitchFamily="18" charset="0"/>
              </a:rPr>
              <a:t> ilk tabakası olarak, özellikle kondense edilebilir </a:t>
            </a:r>
            <a:r>
              <a:rPr lang="tr-TR" sz="1500" dirty="0" err="1">
                <a:latin typeface="Times New Roman" panose="02020603050405020304" pitchFamily="18" charset="0"/>
                <a:cs typeface="Times New Roman" panose="02020603050405020304" pitchFamily="18" charset="0"/>
              </a:rPr>
              <a:t>kompozitlerin</a:t>
            </a:r>
            <a:r>
              <a:rPr lang="tr-TR" sz="1500" dirty="0">
                <a:latin typeface="Times New Roman" panose="02020603050405020304" pitchFamily="18" charset="0"/>
                <a:cs typeface="Times New Roman" panose="02020603050405020304" pitchFamily="18" charset="0"/>
              </a:rPr>
              <a:t> altında kenarlardaki boşlukları önleyen ve stresi kıran esnek bir tabaka olarak, </a:t>
            </a:r>
          </a:p>
          <a:p>
            <a:pPr marL="495330" indent="-495330" algn="just" defTabSz="237758">
              <a:spcBef>
                <a:spcPts val="1192"/>
              </a:spcBef>
              <a:buFont typeface="+mj-lt"/>
              <a:buAutoNum type="arabicPeriod"/>
              <a:defRPr sz="959"/>
            </a:pPr>
            <a:r>
              <a:rPr lang="tr-TR" sz="1500" dirty="0">
                <a:latin typeface="Times New Roman" panose="02020603050405020304" pitchFamily="18" charset="0"/>
                <a:cs typeface="Times New Roman" panose="02020603050405020304" pitchFamily="18" charset="0"/>
              </a:rPr>
              <a:t>Mine </a:t>
            </a:r>
            <a:r>
              <a:rPr lang="tr-TR" sz="1500" dirty="0" err="1">
                <a:latin typeface="Times New Roman" panose="02020603050405020304" pitchFamily="18" charset="0"/>
                <a:cs typeface="Times New Roman" panose="02020603050405020304" pitchFamily="18" charset="0"/>
              </a:rPr>
              <a:t>defektlerinin</a:t>
            </a:r>
            <a:r>
              <a:rPr lang="tr-TR" sz="1500" dirty="0">
                <a:latin typeface="Times New Roman" panose="02020603050405020304" pitchFamily="18" charset="0"/>
                <a:cs typeface="Times New Roman" panose="02020603050405020304" pitchFamily="18" charset="0"/>
              </a:rPr>
              <a:t> tedavisinde, </a:t>
            </a:r>
          </a:p>
          <a:p>
            <a:pPr marL="495330" indent="-495330" algn="just" defTabSz="237758">
              <a:spcBef>
                <a:spcPts val="1192"/>
              </a:spcBef>
              <a:buFont typeface="+mj-lt"/>
              <a:buAutoNum type="arabicPeriod"/>
              <a:defRPr sz="959"/>
            </a:pPr>
            <a:r>
              <a:rPr lang="tr-TR" sz="1500" dirty="0">
                <a:latin typeface="Times New Roman" panose="02020603050405020304" pitchFamily="18" charset="0"/>
                <a:cs typeface="Times New Roman" panose="02020603050405020304" pitchFamily="18" charset="0"/>
              </a:rPr>
              <a:t>Küçük sınıf III </a:t>
            </a:r>
            <a:r>
              <a:rPr lang="tr-TR" sz="1500" dirty="0" err="1">
                <a:latin typeface="Times New Roman" panose="02020603050405020304" pitchFamily="18" charset="0"/>
                <a:cs typeface="Times New Roman" panose="02020603050405020304" pitchFamily="18" charset="0"/>
              </a:rPr>
              <a:t>kavitelerde</a:t>
            </a:r>
            <a:r>
              <a:rPr lang="tr-TR" sz="1500" dirty="0">
                <a:latin typeface="Times New Roman" panose="02020603050405020304" pitchFamily="18" charset="0"/>
                <a:cs typeface="Times New Roman" panose="02020603050405020304" pitchFamily="18" charset="0"/>
              </a:rPr>
              <a:t>, </a:t>
            </a:r>
          </a:p>
          <a:p>
            <a:pPr marL="495330" indent="-495330" algn="just" defTabSz="237758">
              <a:spcBef>
                <a:spcPts val="1192"/>
              </a:spcBef>
              <a:buFont typeface="+mj-lt"/>
              <a:buAutoNum type="arabicPeriod"/>
              <a:defRPr sz="959"/>
            </a:pPr>
            <a:r>
              <a:rPr lang="tr-TR" sz="1500" dirty="0" err="1">
                <a:latin typeface="Times New Roman" panose="02020603050405020304" pitchFamily="18" charset="0"/>
                <a:cs typeface="Times New Roman" panose="02020603050405020304" pitchFamily="18" charset="0"/>
              </a:rPr>
              <a:t>Kompozit</a:t>
            </a:r>
            <a:r>
              <a:rPr lang="tr-TR" sz="1500" dirty="0">
                <a:latin typeface="Times New Roman" panose="02020603050405020304" pitchFamily="18" charset="0"/>
                <a:cs typeface="Times New Roman" panose="02020603050405020304" pitchFamily="18" charset="0"/>
              </a:rPr>
              <a:t> dolguların kontaklarını yeniden oluşturmak amacıyla, </a:t>
            </a:r>
          </a:p>
          <a:p>
            <a:pPr marL="495330" indent="-495330" algn="just" defTabSz="237758">
              <a:spcBef>
                <a:spcPts val="1192"/>
              </a:spcBef>
              <a:buFont typeface="+mj-lt"/>
              <a:buAutoNum type="arabicPeriod"/>
              <a:defRPr sz="959"/>
            </a:pPr>
            <a:r>
              <a:rPr lang="tr-TR" sz="1500" dirty="0">
                <a:latin typeface="Times New Roman" panose="02020603050405020304" pitchFamily="18" charset="0"/>
                <a:cs typeface="Times New Roman" panose="02020603050405020304" pitchFamily="18" charset="0"/>
              </a:rPr>
              <a:t>Amalgam, </a:t>
            </a:r>
            <a:r>
              <a:rPr lang="tr-TR" sz="1500" dirty="0" err="1">
                <a:latin typeface="Times New Roman" panose="02020603050405020304" pitchFamily="18" charset="0"/>
                <a:cs typeface="Times New Roman" panose="02020603050405020304" pitchFamily="18" charset="0"/>
              </a:rPr>
              <a:t>kompozit</a:t>
            </a:r>
            <a:r>
              <a:rPr lang="tr-TR" sz="1500" dirty="0">
                <a:latin typeface="Times New Roman" panose="02020603050405020304" pitchFamily="18" charset="0"/>
                <a:cs typeface="Times New Roman" panose="02020603050405020304" pitchFamily="18" charset="0"/>
              </a:rPr>
              <a:t> ve kuronların kenarlarındaki açıklıkları onarmak amacıyla, </a:t>
            </a:r>
          </a:p>
          <a:p>
            <a:pPr marL="495330" indent="-495330" algn="just" defTabSz="237758">
              <a:spcBef>
                <a:spcPts val="1192"/>
              </a:spcBef>
              <a:buFont typeface="+mj-lt"/>
              <a:buAutoNum type="arabicPeriod"/>
              <a:defRPr sz="959"/>
            </a:pPr>
            <a:r>
              <a:rPr lang="tr-TR" sz="1500" dirty="0">
                <a:latin typeface="Times New Roman" panose="02020603050405020304" pitchFamily="18" charset="0"/>
                <a:cs typeface="Times New Roman" panose="02020603050405020304" pitchFamily="18" charset="0"/>
              </a:rPr>
              <a:t>Koruyucu </a:t>
            </a:r>
            <a:r>
              <a:rPr lang="tr-TR" sz="1500" dirty="0" err="1">
                <a:latin typeface="Times New Roman" panose="02020603050405020304" pitchFamily="18" charset="0"/>
                <a:cs typeface="Times New Roman" panose="02020603050405020304" pitchFamily="18" charset="0"/>
              </a:rPr>
              <a:t>rezin</a:t>
            </a:r>
            <a:r>
              <a:rPr lang="tr-TR" sz="1500" dirty="0">
                <a:latin typeface="Times New Roman" panose="02020603050405020304" pitchFamily="18" charset="0"/>
                <a:cs typeface="Times New Roman" panose="02020603050405020304" pitchFamily="18" charset="0"/>
              </a:rPr>
              <a:t> restorasyon olarak, </a:t>
            </a:r>
          </a:p>
          <a:p>
            <a:pPr marL="495330" indent="-495330" algn="just" defTabSz="237758">
              <a:spcBef>
                <a:spcPts val="1192"/>
              </a:spcBef>
              <a:buFont typeface="+mj-lt"/>
              <a:buAutoNum type="arabicPeriod"/>
              <a:defRPr sz="959"/>
            </a:pPr>
            <a:r>
              <a:rPr lang="tr-TR" sz="1500" dirty="0">
                <a:latin typeface="Times New Roman" panose="02020603050405020304" pitchFamily="18" charset="0"/>
                <a:cs typeface="Times New Roman" panose="02020603050405020304" pitchFamily="18" charset="0"/>
              </a:rPr>
              <a:t>Porselen onarımında,</a:t>
            </a:r>
          </a:p>
          <a:p>
            <a:pPr marL="495330" indent="-495330" algn="just" defTabSz="237758">
              <a:spcBef>
                <a:spcPts val="1192"/>
              </a:spcBef>
              <a:buFont typeface="+mj-lt"/>
              <a:buAutoNum type="arabicPeriod"/>
              <a:defRPr sz="959"/>
            </a:pPr>
            <a:r>
              <a:rPr lang="tr-TR" sz="1500" dirty="0" err="1">
                <a:latin typeface="Times New Roman" panose="02020603050405020304" pitchFamily="18" charset="0"/>
                <a:cs typeface="Times New Roman" panose="02020603050405020304" pitchFamily="18" charset="0"/>
              </a:rPr>
              <a:t>Air-abraziv</a:t>
            </a:r>
            <a:r>
              <a:rPr lang="tr-TR" sz="1500" dirty="0">
                <a:latin typeface="Times New Roman" panose="02020603050405020304" pitchFamily="18" charset="0"/>
                <a:cs typeface="Times New Roman" panose="02020603050405020304" pitchFamily="18" charset="0"/>
              </a:rPr>
              <a:t> </a:t>
            </a:r>
            <a:r>
              <a:rPr lang="tr-TR" sz="1500" dirty="0" err="1">
                <a:latin typeface="Times New Roman" panose="02020603050405020304" pitchFamily="18" charset="0"/>
                <a:cs typeface="Times New Roman" panose="02020603050405020304" pitchFamily="18" charset="0"/>
              </a:rPr>
              <a:t>preparasyonlasın</a:t>
            </a:r>
            <a:r>
              <a:rPr lang="tr-TR" sz="1500" dirty="0">
                <a:latin typeface="Times New Roman" panose="02020603050405020304" pitchFamily="18" charset="0"/>
                <a:cs typeface="Times New Roman" panose="02020603050405020304" pitchFamily="18" charset="0"/>
              </a:rPr>
              <a:t> restorasyonlarında.</a:t>
            </a:r>
          </a:p>
          <a:p>
            <a:r>
              <a:rPr dirty="0"/>
              <a:t>Ayrıca klinik olarak; dentin duyarlılığının giderilmesinde, amalgam, kompozit ve kuronlarda oluşan kenar kırıklarının onarılmasında, elastisite modeli düşük olduğu için servikal bölge abfraksiyon lezyonlarında ve mine defektlerinde, girişin zor olduğu mikrokonservatif kavitelerde ve koruyucu rezin restorasyonlarda kullanılmaktadır (Unterbrink ve Lienberg, 1999; Wakefield ve Kofford, 2001; Dayangaç, 2011).</a:t>
            </a:r>
          </a:p>
        </p:txBody>
      </p:sp>
    </p:spTree>
    <p:extLst>
      <p:ext uri="{BB962C8B-B14F-4D97-AF65-F5344CB8AC3E}">
        <p14:creationId xmlns:p14="http://schemas.microsoft.com/office/powerpoint/2010/main" val="8429564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Shape 548"/>
          <p:cNvSpPr>
            <a:spLocks noGrp="1" noRot="1" noChangeAspect="1"/>
          </p:cNvSpPr>
          <p:nvPr>
            <p:ph type="sldImg"/>
          </p:nvPr>
        </p:nvSpPr>
        <p:spPr>
          <a:prstGeom prst="rect">
            <a:avLst/>
          </a:prstGeom>
        </p:spPr>
        <p:txBody>
          <a:bodyPr/>
          <a:lstStyle/>
          <a:p>
            <a:endParaRPr/>
          </a:p>
        </p:txBody>
      </p:sp>
      <p:sp>
        <p:nvSpPr>
          <p:cNvPr id="549" name="Shape 549"/>
          <p:cNvSpPr>
            <a:spLocks noGrp="1"/>
          </p:cNvSpPr>
          <p:nvPr>
            <p:ph type="body" sz="quarter" idx="1"/>
          </p:nvPr>
        </p:nvSpPr>
        <p:spPr>
          <a:prstGeom prst="rect">
            <a:avLst/>
          </a:prstGeom>
        </p:spPr>
        <p:txBody>
          <a:bodyPr/>
          <a:lstStyle/>
          <a:p>
            <a:pPr>
              <a:defRPr sz="1200"/>
            </a:pPr>
            <a:r>
              <a:rPr dirty="0"/>
              <a:t>Bitirme ve parlatma işlemleri yapılmamış olan restorasyonlarda yüzey pürüzlülüğünün daha fazla olduğu ve buna bağlı olarak plak retansiyonunda artış meydana geldiği bildirilmektedir (Schmidlin ve Gohring, 2004; Jefferies, 2007; Scheibe ve ark., 2009; Antonson ve ark., 2011). </a:t>
            </a:r>
          </a:p>
          <a:p>
            <a:pPr>
              <a:defRPr sz="1200"/>
            </a:pPr>
            <a:r>
              <a:rPr dirty="0"/>
              <a:t>Kompozit rezinlerin bitirme ve parlatma işlemleri için piyasada çok fazla sayıda alternatif ürün bulunmaktadır. Bitirme frezleri, arayüz için strip zımparalar, fırçalar, kauçuk frezler, farklı renk ve şekillerde lastikler, aşındırıcı bitirme ve parlatma diskleri ve patlar(cila pastaları) son dönemde piyasada sıkça bulunan ürünlerden sadece bazıları olarak sıralanmaktadır (Summitt ve ark., 2001, Gladwin ve Bagby., 2009).</a:t>
            </a:r>
          </a:p>
        </p:txBody>
      </p:sp>
    </p:spTree>
    <p:extLst>
      <p:ext uri="{BB962C8B-B14F-4D97-AF65-F5344CB8AC3E}">
        <p14:creationId xmlns:p14="http://schemas.microsoft.com/office/powerpoint/2010/main" val="13933150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a:p>
        </p:txBody>
      </p:sp>
      <p:sp>
        <p:nvSpPr>
          <p:cNvPr id="4" name="Slayt Numarası Yer Tutucusu 3"/>
          <p:cNvSpPr>
            <a:spLocks noGrp="1"/>
          </p:cNvSpPr>
          <p:nvPr>
            <p:ph type="sldNum" sz="quarter" idx="10"/>
          </p:nvPr>
        </p:nvSpPr>
        <p:spPr/>
        <p:txBody>
          <a:bodyPr/>
          <a:lstStyle/>
          <a:p>
            <a:pPr>
              <a:defRPr/>
            </a:pPr>
            <a:fld id="{A89C5FF3-D18D-4409-AF1F-D74FB9410F65}" type="slidenum">
              <a:rPr lang="tr-TR" smtClean="0"/>
              <a:pPr>
                <a:defRPr/>
              </a:pPr>
              <a:t>64</a:t>
            </a:fld>
            <a:endParaRPr lang="tr-TR"/>
          </a:p>
        </p:txBody>
      </p:sp>
    </p:spTree>
    <p:extLst>
      <p:ext uri="{BB962C8B-B14F-4D97-AF65-F5344CB8AC3E}">
        <p14:creationId xmlns:p14="http://schemas.microsoft.com/office/powerpoint/2010/main" val="13434742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5330" fontAlgn="auto">
              <a:lnSpc>
                <a:spcPct val="117999"/>
              </a:lnSpc>
              <a:spcBef>
                <a:spcPts val="0"/>
              </a:spcBef>
              <a:spcAft>
                <a:spcPts val="0"/>
              </a:spcAft>
              <a:defRPr/>
            </a:pPr>
            <a:r>
              <a:rPr lang="tr-TR" sz="2600" dirty="0">
                <a:latin typeface="Times New Roman" panose="02020603050405020304" pitchFamily="18" charset="0"/>
                <a:cs typeface="Times New Roman" panose="02020603050405020304" pitchFamily="18" charset="0"/>
              </a:rPr>
              <a:t>.</a:t>
            </a:r>
          </a:p>
          <a:p>
            <a:pPr defTabSz="495330" fontAlgn="auto">
              <a:lnSpc>
                <a:spcPct val="117999"/>
              </a:lnSpc>
              <a:spcBef>
                <a:spcPts val="0"/>
              </a:spcBef>
              <a:spcAft>
                <a:spcPts val="0"/>
              </a:spcAft>
              <a:defRPr/>
            </a:pPr>
            <a:r>
              <a:rPr lang="tr-TR" dirty="0"/>
              <a:t>Geleneksel kompozit rezinlerle ilgili problemleri ortadan kaldırmak için yeni bir restoratif materyal olarak, uzun yıllar elektrik, elektronik, bilim, teknoloji ve inşaat sektörlerinde bilinen seramikler, organik-modifikasyon-seramik kelimelerinin ilk hecelerinden oluşan ORMOSER ismiyle piyasada yerlerini almışlardır.(</a:t>
            </a:r>
            <a:r>
              <a:rPr lang="tr-TR" dirty="0" err="1"/>
              <a:t>Cunha</a:t>
            </a:r>
            <a:r>
              <a:rPr lang="tr-TR" dirty="0"/>
              <a:t> ve ark., 2003; Zimmerli ve ark., 2009; Dayangaç, 2011).</a:t>
            </a:r>
          </a:p>
          <a:p>
            <a:pPr defTabSz="495330" fontAlgn="auto">
              <a:lnSpc>
                <a:spcPct val="117999"/>
              </a:lnSpc>
              <a:spcBef>
                <a:spcPts val="0"/>
              </a:spcBef>
              <a:spcAft>
                <a:spcPts val="0"/>
              </a:spcAft>
              <a:defRPr/>
            </a:pPr>
            <a:endParaRPr lang="tr-TR" dirty="0"/>
          </a:p>
          <a:p>
            <a:endParaRPr lang="tr-TR" dirty="0"/>
          </a:p>
        </p:txBody>
      </p:sp>
    </p:spTree>
    <p:extLst>
      <p:ext uri="{BB962C8B-B14F-4D97-AF65-F5344CB8AC3E}">
        <p14:creationId xmlns:p14="http://schemas.microsoft.com/office/powerpoint/2010/main" val="24655498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Shape 575"/>
          <p:cNvSpPr>
            <a:spLocks noGrp="1" noRot="1" noChangeAspect="1"/>
          </p:cNvSpPr>
          <p:nvPr>
            <p:ph type="sldImg"/>
          </p:nvPr>
        </p:nvSpPr>
        <p:spPr>
          <a:prstGeom prst="rect">
            <a:avLst/>
          </a:prstGeom>
        </p:spPr>
        <p:txBody>
          <a:bodyPr/>
          <a:lstStyle/>
          <a:p>
            <a:endParaRPr/>
          </a:p>
        </p:txBody>
      </p:sp>
      <p:sp>
        <p:nvSpPr>
          <p:cNvPr id="576" name="Shape 576"/>
          <p:cNvSpPr>
            <a:spLocks noGrp="1"/>
          </p:cNvSpPr>
          <p:nvPr>
            <p:ph type="body" sz="quarter" idx="1"/>
          </p:nvPr>
        </p:nvSpPr>
        <p:spPr>
          <a:prstGeom prst="rect">
            <a:avLst/>
          </a:prstGeom>
        </p:spPr>
        <p:txBody>
          <a:bodyPr/>
          <a:lstStyle>
            <a:lvl1pPr>
              <a:defRPr sz="1400"/>
            </a:lvl1pPr>
          </a:lstStyle>
          <a:p>
            <a:r>
              <a:t>Ormoserler, geleneksel kompozitlerin en büyük problemlerinden biri olan polimerizasyon büzülmesini azaltmak için yeniden formüle edilmiş olan materyallerdir. Ormoserlerin başlıca özellikleri; düşük çekme dayanımı, yüksek aşınma direnci, biyouyumluluk ve antikaryojenik özellik göstermeleri olarak sıralanmaktadır (Hickel ve ark., 1998).</a:t>
            </a:r>
          </a:p>
        </p:txBody>
      </p:sp>
    </p:spTree>
    <p:extLst>
      <p:ext uri="{BB962C8B-B14F-4D97-AF65-F5344CB8AC3E}">
        <p14:creationId xmlns:p14="http://schemas.microsoft.com/office/powerpoint/2010/main" val="11930871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25000" lnSpcReduction="20000"/>
          </a:bodyPr>
          <a:lstStyle/>
          <a:p>
            <a:r>
              <a:rPr lang="tr-TR" dirty="0" err="1"/>
              <a:t>Ormoserlerin</a:t>
            </a:r>
            <a:r>
              <a:rPr lang="tr-TR" dirty="0"/>
              <a:t> mekanik ve </a:t>
            </a:r>
            <a:r>
              <a:rPr lang="tr-TR" dirty="0" err="1"/>
              <a:t>termomekanik</a:t>
            </a:r>
            <a:r>
              <a:rPr lang="tr-TR" dirty="0"/>
              <a:t> özellikleri,  </a:t>
            </a:r>
            <a:r>
              <a:rPr lang="tr-TR" dirty="0" err="1"/>
              <a:t>bifonksiyonel</a:t>
            </a:r>
            <a:r>
              <a:rPr lang="tr-TR" dirty="0"/>
              <a:t> </a:t>
            </a:r>
            <a:r>
              <a:rPr lang="tr-TR" dirty="0" err="1"/>
              <a:t>monomerlerin</a:t>
            </a:r>
            <a:r>
              <a:rPr lang="tr-TR" dirty="0"/>
              <a:t> inorganik ve organik çapraz bağlarıyla ilişkilendirilmektedir. Organik çapraz bağlarda meydana gelen artış sonucunda termal genleşme katsayısında azalma gözlenmektedir (</a:t>
            </a:r>
            <a:r>
              <a:rPr lang="tr-TR" dirty="0" err="1"/>
              <a:t>Combe</a:t>
            </a:r>
            <a:r>
              <a:rPr lang="tr-TR" dirty="0"/>
              <a:t> ve </a:t>
            </a:r>
            <a:r>
              <a:rPr lang="tr-TR" dirty="0" err="1"/>
              <a:t>Burke</a:t>
            </a:r>
            <a:r>
              <a:rPr lang="tr-TR" dirty="0"/>
              <a:t>, 2000). </a:t>
            </a:r>
            <a:r>
              <a:rPr lang="tr-TR" dirty="0" err="1"/>
              <a:t>Ormoserlerin</a:t>
            </a:r>
            <a:r>
              <a:rPr lang="tr-TR" dirty="0"/>
              <a:t> termal genleşme katsayısının diş dokularına oldukça yakın bir değer gösterdiği bildirilmektedir (</a:t>
            </a:r>
            <a:r>
              <a:rPr lang="tr-TR" dirty="0" err="1"/>
              <a:t>Ilie</a:t>
            </a:r>
            <a:r>
              <a:rPr lang="tr-TR" dirty="0"/>
              <a:t> N. 2011).</a:t>
            </a:r>
          </a:p>
          <a:p>
            <a:endParaRPr lang="tr-TR" dirty="0"/>
          </a:p>
          <a:p>
            <a:pPr defTabSz="495330" fontAlgn="auto">
              <a:lnSpc>
                <a:spcPct val="117999"/>
              </a:lnSpc>
              <a:spcBef>
                <a:spcPts val="0"/>
              </a:spcBef>
              <a:spcAft>
                <a:spcPts val="0"/>
              </a:spcAft>
              <a:defRPr/>
            </a:pPr>
            <a:r>
              <a:rPr lang="tr-TR" dirty="0"/>
              <a:t>Materyalin inorganik polimer yapısı ve </a:t>
            </a:r>
            <a:r>
              <a:rPr lang="tr-TR" dirty="0" err="1"/>
              <a:t>silan</a:t>
            </a:r>
            <a:r>
              <a:rPr lang="tr-TR" dirty="0"/>
              <a:t> bağları sebebiyle </a:t>
            </a:r>
            <a:r>
              <a:rPr lang="tr-TR" dirty="0" err="1"/>
              <a:t>toksik</a:t>
            </a:r>
            <a:r>
              <a:rPr lang="tr-TR" dirty="0"/>
              <a:t> problemlere neden olmayacağı belirtilmektedir (</a:t>
            </a:r>
            <a:r>
              <a:rPr lang="tr-TR" dirty="0" err="1"/>
              <a:t>Hickel</a:t>
            </a:r>
            <a:r>
              <a:rPr lang="tr-TR" dirty="0"/>
              <a:t> ve ark., 1998; </a:t>
            </a:r>
            <a:r>
              <a:rPr lang="tr-TR" dirty="0" err="1"/>
              <a:t>Ajlouni</a:t>
            </a:r>
            <a:r>
              <a:rPr lang="tr-TR" dirty="0"/>
              <a:t> ve ark., 2005). </a:t>
            </a:r>
            <a:r>
              <a:rPr lang="tr-TR" dirty="0" err="1"/>
              <a:t>Ormoserin</a:t>
            </a:r>
            <a:r>
              <a:rPr lang="tr-TR" dirty="0"/>
              <a:t> kanıtlanmış ve kabul edilmiş </a:t>
            </a:r>
            <a:r>
              <a:rPr lang="tr-TR" dirty="0" err="1"/>
              <a:t>kompozit</a:t>
            </a:r>
            <a:r>
              <a:rPr lang="tr-TR" dirty="0"/>
              <a:t> teknolojisiyle kombinasyonu sonucunda </a:t>
            </a:r>
            <a:r>
              <a:rPr lang="tr-TR" dirty="0" err="1"/>
              <a:t>polimerizasyon</a:t>
            </a:r>
            <a:r>
              <a:rPr lang="tr-TR" dirty="0"/>
              <a:t> işlemi sonrasında artık </a:t>
            </a:r>
            <a:r>
              <a:rPr lang="tr-TR" dirty="0" err="1"/>
              <a:t>monomerler</a:t>
            </a:r>
            <a:r>
              <a:rPr lang="tr-TR" dirty="0"/>
              <a:t> oluşmamakta ve bu sayede çevre dokularla </a:t>
            </a:r>
            <a:r>
              <a:rPr lang="tr-TR" dirty="0" err="1"/>
              <a:t>biyouyumluluk</a:t>
            </a:r>
            <a:r>
              <a:rPr lang="tr-TR" dirty="0"/>
              <a:t> göstermektedir ( Ancak </a:t>
            </a:r>
            <a:r>
              <a:rPr lang="tr-TR" dirty="0" err="1"/>
              <a:t>Ormoser</a:t>
            </a:r>
            <a:r>
              <a:rPr lang="tr-TR" dirty="0"/>
              <a:t> bazlı </a:t>
            </a:r>
            <a:r>
              <a:rPr lang="tr-TR" dirty="0" err="1"/>
              <a:t>restoratif</a:t>
            </a:r>
            <a:r>
              <a:rPr lang="tr-TR" dirty="0"/>
              <a:t> materyallerin </a:t>
            </a:r>
            <a:r>
              <a:rPr lang="tr-TR" dirty="0" err="1"/>
              <a:t>toksisitesiyle</a:t>
            </a:r>
            <a:r>
              <a:rPr lang="tr-TR" dirty="0"/>
              <a:t> ilgili olarak daha ileri araştırmalara ihtiyaç vardır (</a:t>
            </a:r>
            <a:r>
              <a:rPr lang="tr-TR" dirty="0" err="1"/>
              <a:t>Hickel</a:t>
            </a:r>
            <a:r>
              <a:rPr lang="tr-TR" dirty="0"/>
              <a:t> ve ark., 1998).</a:t>
            </a:r>
          </a:p>
          <a:p>
            <a:pPr indent="355564" algn="just" defTabSz="361591">
              <a:lnSpc>
                <a:spcPct val="150000"/>
              </a:lnSpc>
              <a:spcBef>
                <a:spcPts val="1842"/>
              </a:spcBef>
              <a:defRPr sz="1460"/>
            </a:pPr>
            <a:r>
              <a:rPr lang="tr-TR" dirty="0" err="1"/>
              <a:t>ormoserlerin</a:t>
            </a:r>
            <a:r>
              <a:rPr lang="tr-TR" dirty="0"/>
              <a:t> avantajları;</a:t>
            </a:r>
          </a:p>
          <a:p>
            <a:pPr indent="355564" algn="just" defTabSz="361591">
              <a:lnSpc>
                <a:spcPct val="150000"/>
              </a:lnSpc>
              <a:spcBef>
                <a:spcPts val="1842"/>
              </a:spcBef>
              <a:defRPr sz="1460"/>
            </a:pPr>
            <a:r>
              <a:rPr lang="tr-TR" dirty="0"/>
              <a:t>•	Mükemmel estetik</a:t>
            </a:r>
          </a:p>
          <a:p>
            <a:pPr indent="355564" algn="just" defTabSz="361591">
              <a:lnSpc>
                <a:spcPct val="150000"/>
              </a:lnSpc>
              <a:spcBef>
                <a:spcPts val="1842"/>
              </a:spcBef>
              <a:defRPr sz="1460"/>
            </a:pPr>
            <a:r>
              <a:rPr lang="tr-TR" dirty="0"/>
              <a:t>•	Yüksek </a:t>
            </a:r>
            <a:r>
              <a:rPr lang="tr-TR" dirty="0" err="1"/>
              <a:t>biyouyumluluk</a:t>
            </a:r>
            <a:endParaRPr lang="tr-TR" dirty="0"/>
          </a:p>
          <a:p>
            <a:pPr indent="355564" algn="just" defTabSz="361591">
              <a:lnSpc>
                <a:spcPct val="150000"/>
              </a:lnSpc>
              <a:spcBef>
                <a:spcPts val="1842"/>
              </a:spcBef>
              <a:defRPr sz="1460"/>
            </a:pPr>
            <a:r>
              <a:rPr lang="tr-TR" dirty="0"/>
              <a:t>•	Uzun yıllar dayanıklılık</a:t>
            </a:r>
          </a:p>
          <a:p>
            <a:pPr indent="355564" algn="just" defTabSz="361591">
              <a:lnSpc>
                <a:spcPct val="150000"/>
              </a:lnSpc>
              <a:spcBef>
                <a:spcPts val="1842"/>
              </a:spcBef>
              <a:defRPr sz="1460"/>
            </a:pPr>
            <a:r>
              <a:rPr lang="tr-TR" dirty="0"/>
              <a:t>•	Manipülasyonun kolay olması</a:t>
            </a:r>
          </a:p>
          <a:p>
            <a:pPr indent="355564" algn="just" defTabSz="361591">
              <a:lnSpc>
                <a:spcPct val="150000"/>
              </a:lnSpc>
              <a:spcBef>
                <a:spcPts val="1842"/>
              </a:spcBef>
              <a:defRPr sz="1460"/>
            </a:pPr>
            <a:r>
              <a:rPr lang="tr-TR" dirty="0"/>
              <a:t>•	Marjinal adaptasyonunun yüksek olması</a:t>
            </a:r>
          </a:p>
          <a:p>
            <a:pPr indent="355564" algn="just" defTabSz="361591">
              <a:lnSpc>
                <a:spcPct val="150000"/>
              </a:lnSpc>
              <a:spcBef>
                <a:spcPts val="1842"/>
              </a:spcBef>
              <a:defRPr sz="1460"/>
            </a:pPr>
            <a:r>
              <a:rPr lang="tr-TR" dirty="0"/>
              <a:t>•	Düşük </a:t>
            </a:r>
            <a:r>
              <a:rPr lang="tr-TR" dirty="0" err="1"/>
              <a:t>polimerizasyon</a:t>
            </a:r>
            <a:r>
              <a:rPr lang="tr-TR" dirty="0"/>
              <a:t> büzülmesi</a:t>
            </a:r>
          </a:p>
          <a:p>
            <a:pPr indent="355564" algn="just" defTabSz="361591">
              <a:lnSpc>
                <a:spcPct val="150000"/>
              </a:lnSpc>
              <a:spcBef>
                <a:spcPts val="1842"/>
              </a:spcBef>
              <a:defRPr sz="1460"/>
            </a:pPr>
            <a:r>
              <a:rPr lang="tr-TR" dirty="0"/>
              <a:t>•	Termal genleşme katsayısının dişe çok yakın olması</a:t>
            </a:r>
          </a:p>
          <a:p>
            <a:pPr indent="355564" algn="just" defTabSz="361591">
              <a:lnSpc>
                <a:spcPct val="150000"/>
              </a:lnSpc>
              <a:spcBef>
                <a:spcPts val="1842"/>
              </a:spcBef>
              <a:defRPr sz="1460"/>
            </a:pPr>
            <a:r>
              <a:rPr lang="tr-TR" dirty="0"/>
              <a:t>•	Aşınma direncinin yüksek olması</a:t>
            </a:r>
          </a:p>
          <a:p>
            <a:pPr indent="355564" algn="just" defTabSz="361591">
              <a:lnSpc>
                <a:spcPct val="150000"/>
              </a:lnSpc>
              <a:spcBef>
                <a:spcPts val="1842"/>
              </a:spcBef>
              <a:defRPr sz="1460"/>
            </a:pPr>
            <a:r>
              <a:rPr lang="tr-TR" dirty="0"/>
              <a:t>•	Renk </a:t>
            </a:r>
            <a:r>
              <a:rPr lang="tr-TR" dirty="0" err="1"/>
              <a:t>stabilitesini</a:t>
            </a:r>
            <a:r>
              <a:rPr lang="tr-TR" dirty="0"/>
              <a:t> koruması</a:t>
            </a:r>
          </a:p>
          <a:p>
            <a:pPr indent="355564" algn="just" defTabSz="361591">
              <a:lnSpc>
                <a:spcPct val="150000"/>
              </a:lnSpc>
              <a:spcBef>
                <a:spcPts val="1842"/>
              </a:spcBef>
              <a:defRPr sz="1460"/>
            </a:pPr>
            <a:r>
              <a:rPr lang="tr-TR" dirty="0"/>
              <a:t>Tüm </a:t>
            </a:r>
            <a:r>
              <a:rPr lang="tr-TR" dirty="0" err="1"/>
              <a:t>kaviteler</a:t>
            </a:r>
            <a:r>
              <a:rPr lang="tr-TR" dirty="0"/>
              <a:t> için kullanılabilir olması olarak sıralanmaktadır </a:t>
            </a:r>
          </a:p>
          <a:p>
            <a:endParaRPr lang="tr-TR" dirty="0"/>
          </a:p>
        </p:txBody>
      </p:sp>
    </p:spTree>
    <p:extLst>
      <p:ext uri="{BB962C8B-B14F-4D97-AF65-F5344CB8AC3E}">
        <p14:creationId xmlns:p14="http://schemas.microsoft.com/office/powerpoint/2010/main" val="40747610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Shape 591"/>
          <p:cNvSpPr>
            <a:spLocks noGrp="1" noRot="1" noChangeAspect="1"/>
          </p:cNvSpPr>
          <p:nvPr>
            <p:ph type="sldImg"/>
          </p:nvPr>
        </p:nvSpPr>
        <p:spPr>
          <a:prstGeom prst="rect">
            <a:avLst/>
          </a:prstGeom>
        </p:spPr>
        <p:txBody>
          <a:bodyPr/>
          <a:lstStyle/>
          <a:p>
            <a:endParaRPr/>
          </a:p>
        </p:txBody>
      </p:sp>
      <p:sp>
        <p:nvSpPr>
          <p:cNvPr id="592" name="Shape 592"/>
          <p:cNvSpPr>
            <a:spLocks noGrp="1"/>
          </p:cNvSpPr>
          <p:nvPr>
            <p:ph type="body" sz="quarter" idx="1"/>
          </p:nvPr>
        </p:nvSpPr>
        <p:spPr>
          <a:prstGeom prst="rect">
            <a:avLst/>
          </a:prstGeom>
        </p:spPr>
        <p:txBody>
          <a:bodyPr>
            <a:normAutofit fontScale="25000" lnSpcReduction="20000"/>
          </a:bodyPr>
          <a:lstStyle/>
          <a:p>
            <a:pPr indent="482204" algn="just" defTabSz="490376">
              <a:lnSpc>
                <a:spcPct val="150000"/>
              </a:lnSpc>
              <a:spcBef>
                <a:spcPts val="2492"/>
              </a:spcBef>
              <a:defRPr sz="1979"/>
            </a:pPr>
            <a:r>
              <a:rPr lang="tr-TR" dirty="0" err="1"/>
              <a:t>Ormoserlerin</a:t>
            </a:r>
            <a:r>
              <a:rPr lang="tr-TR" dirty="0"/>
              <a:t> klinik olarak;</a:t>
            </a:r>
          </a:p>
          <a:p>
            <a:pPr indent="482204" algn="just" defTabSz="490376">
              <a:lnSpc>
                <a:spcPct val="150000"/>
              </a:lnSpc>
              <a:spcBef>
                <a:spcPts val="2492"/>
              </a:spcBef>
              <a:defRPr sz="1979"/>
            </a:pPr>
            <a:r>
              <a:rPr lang="tr-TR" dirty="0"/>
              <a:t>•	Sınıf I-V tüm </a:t>
            </a:r>
            <a:r>
              <a:rPr lang="tr-TR" dirty="0" err="1"/>
              <a:t>kavite</a:t>
            </a:r>
            <a:r>
              <a:rPr lang="tr-TR" dirty="0"/>
              <a:t> restorasyonları için</a:t>
            </a:r>
          </a:p>
          <a:p>
            <a:pPr indent="482204" algn="just" defTabSz="490376">
              <a:lnSpc>
                <a:spcPct val="150000"/>
              </a:lnSpc>
              <a:spcBef>
                <a:spcPts val="2492"/>
              </a:spcBef>
              <a:defRPr sz="1979"/>
            </a:pPr>
            <a:r>
              <a:rPr lang="tr-TR" dirty="0"/>
              <a:t>•	Travma sebebiyle etkilenmiş </a:t>
            </a:r>
            <a:r>
              <a:rPr lang="tr-TR" dirty="0" err="1"/>
              <a:t>anterior</a:t>
            </a:r>
            <a:r>
              <a:rPr lang="tr-TR" dirty="0"/>
              <a:t> dişlerin restorasyonunda</a:t>
            </a:r>
          </a:p>
          <a:p>
            <a:pPr indent="482204" algn="just" defTabSz="490376">
              <a:lnSpc>
                <a:spcPct val="150000"/>
              </a:lnSpc>
              <a:spcBef>
                <a:spcPts val="2492"/>
              </a:spcBef>
              <a:defRPr sz="1979"/>
            </a:pPr>
            <a:r>
              <a:rPr lang="tr-TR" dirty="0"/>
              <a:t>•	</a:t>
            </a:r>
            <a:r>
              <a:rPr lang="tr-TR" dirty="0" err="1"/>
              <a:t>Anterior</a:t>
            </a:r>
            <a:r>
              <a:rPr lang="tr-TR" dirty="0"/>
              <a:t> dişlerdeki </a:t>
            </a:r>
            <a:r>
              <a:rPr lang="tr-TR" dirty="0" err="1"/>
              <a:t>veneer</a:t>
            </a:r>
            <a:r>
              <a:rPr lang="tr-TR" dirty="0"/>
              <a:t> uygulamalarında</a:t>
            </a:r>
          </a:p>
          <a:p>
            <a:pPr indent="482204" algn="just" defTabSz="490376">
              <a:lnSpc>
                <a:spcPct val="150000"/>
              </a:lnSpc>
              <a:spcBef>
                <a:spcPts val="2492"/>
              </a:spcBef>
              <a:defRPr sz="1979"/>
            </a:pPr>
            <a:r>
              <a:rPr lang="tr-TR" dirty="0"/>
              <a:t>•	</a:t>
            </a:r>
            <a:r>
              <a:rPr lang="tr-TR" dirty="0" err="1"/>
              <a:t>Veneer</a:t>
            </a:r>
            <a:r>
              <a:rPr lang="tr-TR" dirty="0"/>
              <a:t> tamirinde</a:t>
            </a:r>
          </a:p>
          <a:p>
            <a:pPr indent="482204" algn="just" defTabSz="490376">
              <a:lnSpc>
                <a:spcPct val="150000"/>
              </a:lnSpc>
              <a:spcBef>
                <a:spcPts val="2492"/>
              </a:spcBef>
              <a:defRPr sz="1979"/>
            </a:pPr>
            <a:r>
              <a:rPr lang="tr-TR" dirty="0"/>
              <a:t>•	Estetiğin şekil ve renginin düzeltilmesinde</a:t>
            </a:r>
          </a:p>
          <a:p>
            <a:pPr indent="482204" algn="just" defTabSz="490376">
              <a:lnSpc>
                <a:spcPct val="150000"/>
              </a:lnSpc>
              <a:spcBef>
                <a:spcPts val="2492"/>
              </a:spcBef>
              <a:defRPr sz="1979"/>
            </a:pPr>
            <a:r>
              <a:rPr lang="tr-TR" dirty="0"/>
              <a:t>•	Kor yapımında</a:t>
            </a:r>
          </a:p>
          <a:p>
            <a:pPr indent="482204" algn="just" defTabSz="490376">
              <a:lnSpc>
                <a:spcPct val="150000"/>
              </a:lnSpc>
              <a:spcBef>
                <a:spcPts val="2492"/>
              </a:spcBef>
              <a:defRPr sz="1979"/>
            </a:pPr>
            <a:r>
              <a:rPr lang="tr-TR" dirty="0"/>
              <a:t>•	</a:t>
            </a:r>
            <a:r>
              <a:rPr lang="tr-TR" dirty="0" err="1"/>
              <a:t>İndirekt</a:t>
            </a:r>
            <a:r>
              <a:rPr lang="tr-TR" dirty="0"/>
              <a:t> </a:t>
            </a:r>
            <a:r>
              <a:rPr lang="tr-TR" dirty="0" err="1"/>
              <a:t>inlay</a:t>
            </a:r>
            <a:r>
              <a:rPr lang="tr-TR" dirty="0"/>
              <a:t> restorasyonlarda</a:t>
            </a:r>
          </a:p>
          <a:p>
            <a:pPr algn="just" defTabSz="490376">
              <a:lnSpc>
                <a:spcPct val="150000"/>
              </a:lnSpc>
              <a:spcBef>
                <a:spcPts val="2492"/>
              </a:spcBef>
              <a:buFont typeface="Arial" charset="-94"/>
              <a:buChar char="•"/>
              <a:defRPr sz="1979"/>
            </a:pPr>
            <a:r>
              <a:rPr lang="tr-TR" dirty="0" err="1"/>
              <a:t>Splintleme</a:t>
            </a:r>
            <a:r>
              <a:rPr lang="tr-TR" dirty="0"/>
              <a:t> işlemlerinde kullanımları tavsiye edilmektedir</a:t>
            </a:r>
          </a:p>
          <a:p>
            <a:r>
              <a:rPr dirty="0"/>
              <a:t>Ayrıca ortodontik olarak braketlerin yapıştırılma işlemleri esnasında da kullanımlarının başarılı sonuçlar verdiği bildirilmektedir (Vicente ve Bravo 2007).</a:t>
            </a:r>
          </a:p>
        </p:txBody>
      </p:sp>
    </p:spTree>
    <p:extLst>
      <p:ext uri="{BB962C8B-B14F-4D97-AF65-F5344CB8AC3E}">
        <p14:creationId xmlns:p14="http://schemas.microsoft.com/office/powerpoint/2010/main" val="28969647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defTabSz="495330" fontAlgn="auto">
              <a:lnSpc>
                <a:spcPct val="117999"/>
              </a:lnSpc>
              <a:spcBef>
                <a:spcPts val="0"/>
              </a:spcBef>
              <a:spcAft>
                <a:spcPts val="0"/>
              </a:spcAft>
              <a:defRPr/>
            </a:pPr>
            <a:r>
              <a:rPr lang="tr-TR" dirty="0" err="1"/>
              <a:t>Restoratif</a:t>
            </a:r>
            <a:r>
              <a:rPr lang="tr-TR" dirty="0"/>
              <a:t> diş hekimliğinde gelişmeler doğrultusunda, 1998 yılında yüzey </a:t>
            </a:r>
            <a:r>
              <a:rPr lang="tr-TR" dirty="0" err="1"/>
              <a:t>pH</a:t>
            </a:r>
            <a:r>
              <a:rPr lang="tr-TR" dirty="0"/>
              <a:t> değişikliklerine bağlı olarak flor, hidroksil ve kalsiyum iyonları salabilen yeni </a:t>
            </a:r>
            <a:r>
              <a:rPr lang="tr-TR" dirty="0" err="1"/>
              <a:t>kompozitler</a:t>
            </a:r>
            <a:r>
              <a:rPr lang="tr-TR" dirty="0"/>
              <a:t> gündeme gelmektedir. Restorasyon ve diş yüzeyinde plak birikimine bağlı olarak meydana gelen </a:t>
            </a:r>
            <a:r>
              <a:rPr lang="tr-TR" dirty="0" err="1"/>
              <a:t>pH</a:t>
            </a:r>
            <a:r>
              <a:rPr lang="tr-TR" dirty="0"/>
              <a:t> değerindeki azalma bu </a:t>
            </a:r>
            <a:r>
              <a:rPr lang="tr-TR" dirty="0" err="1"/>
              <a:t>kompozitlerden</a:t>
            </a:r>
            <a:r>
              <a:rPr lang="tr-TR" dirty="0"/>
              <a:t> iyon </a:t>
            </a:r>
            <a:r>
              <a:rPr lang="tr-TR" dirty="0" err="1"/>
              <a:t>salımını</a:t>
            </a:r>
            <a:r>
              <a:rPr lang="tr-TR" dirty="0"/>
              <a:t> arttırmaktadır. Bu etkileşim geliştirilen bazik-alkali cam dolduruculara dayanmaktadır ve bakterilerin büyümesinin </a:t>
            </a:r>
            <a:r>
              <a:rPr lang="tr-TR" dirty="0" err="1"/>
              <a:t>inhibe</a:t>
            </a:r>
            <a:r>
              <a:rPr lang="tr-TR" dirty="0"/>
              <a:t> edilmesi amaçlanmaktadır. Bu amaç doğrultusunda, </a:t>
            </a:r>
            <a:r>
              <a:rPr lang="tr-TR" dirty="0" err="1"/>
              <a:t>karyojenik</a:t>
            </a:r>
            <a:r>
              <a:rPr lang="tr-TR" dirty="0"/>
              <a:t> bakterilerin ürettiği asitlerin tamponlanması, </a:t>
            </a:r>
            <a:r>
              <a:rPr lang="tr-TR" dirty="0" err="1"/>
              <a:t>demineralizasyonun</a:t>
            </a:r>
            <a:r>
              <a:rPr lang="tr-TR" dirty="0"/>
              <a:t> ve restorasyonların kenarında </a:t>
            </a:r>
            <a:r>
              <a:rPr lang="tr-TR" dirty="0" err="1"/>
              <a:t>sekonder</a:t>
            </a:r>
            <a:r>
              <a:rPr lang="tr-TR" dirty="0"/>
              <a:t> çürük oluşumunun engellenmesi beklenilmektedir. İyon salabilen </a:t>
            </a:r>
            <a:r>
              <a:rPr lang="tr-TR" dirty="0" err="1"/>
              <a:t>kompozitlere</a:t>
            </a:r>
            <a:r>
              <a:rPr lang="tr-TR" dirty="0"/>
              <a:t> örnek olarak </a:t>
            </a:r>
            <a:r>
              <a:rPr lang="tr-TR" dirty="0" err="1"/>
              <a:t>Ariston</a:t>
            </a:r>
            <a:r>
              <a:rPr lang="tr-TR" dirty="0"/>
              <a:t> gösterilmektedir (Ersoy ve ark., 2004; </a:t>
            </a:r>
            <a:r>
              <a:rPr lang="tr-TR" dirty="0" err="1"/>
              <a:t>Dayangaç</a:t>
            </a:r>
            <a:r>
              <a:rPr lang="tr-TR" dirty="0"/>
              <a:t>, 2011).</a:t>
            </a:r>
          </a:p>
          <a:p>
            <a:endParaRPr lang="tr-TR" dirty="0"/>
          </a:p>
        </p:txBody>
      </p:sp>
    </p:spTree>
    <p:extLst>
      <p:ext uri="{BB962C8B-B14F-4D97-AF65-F5344CB8AC3E}">
        <p14:creationId xmlns:p14="http://schemas.microsoft.com/office/powerpoint/2010/main" val="4059656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defTabSz="495330" fontAlgn="auto">
              <a:lnSpc>
                <a:spcPct val="117999"/>
              </a:lnSpc>
              <a:spcBef>
                <a:spcPts val="0"/>
              </a:spcBef>
              <a:spcAft>
                <a:spcPts val="0"/>
              </a:spcAft>
              <a:defRPr/>
            </a:pPr>
            <a:r>
              <a:rPr lang="tr-TR" dirty="0"/>
              <a:t>Diş hekimliğinde özellikle çocuk diş hekimliğinde hem verimlilik/maliyet oranını arttırmak hem de daha hızlı ve kolay uygulanan </a:t>
            </a:r>
            <a:r>
              <a:rPr lang="tr-TR" dirty="0" err="1"/>
              <a:t>restoratif</a:t>
            </a:r>
            <a:r>
              <a:rPr lang="tr-TR" dirty="0"/>
              <a:t> prosedürleri ortaya koymak için çalışmalar devam etmektedir. Daha az uygulama basamağı gerektiren </a:t>
            </a:r>
            <a:r>
              <a:rPr lang="tr-TR" dirty="0" err="1"/>
              <a:t>restoratif</a:t>
            </a:r>
            <a:r>
              <a:rPr lang="tr-TR" dirty="0"/>
              <a:t> materyaller tedavi zamanını azaltmakta ve amalgamın yerine alternatif olarak kullanımları söz konusu olmaktadır (</a:t>
            </a:r>
            <a:r>
              <a:rPr lang="tr-TR" dirty="0" err="1"/>
              <a:t>Ilie</a:t>
            </a:r>
            <a:r>
              <a:rPr lang="tr-TR" dirty="0"/>
              <a:t> ve ark., 2014). Geleneksel </a:t>
            </a:r>
            <a:r>
              <a:rPr lang="tr-TR" dirty="0" err="1"/>
              <a:t>kompozitlerde</a:t>
            </a:r>
            <a:r>
              <a:rPr lang="tr-TR" dirty="0"/>
              <a:t> kullanılan asitle dağlama-yıkama ve tabakalama tekniği </a:t>
            </a:r>
            <a:r>
              <a:rPr lang="tr-TR" dirty="0" err="1"/>
              <a:t>bulk-fill</a:t>
            </a:r>
            <a:r>
              <a:rPr lang="tr-TR" dirty="0"/>
              <a:t> </a:t>
            </a:r>
            <a:r>
              <a:rPr lang="tr-TR" dirty="0" err="1"/>
              <a:t>kompozitlerin</a:t>
            </a:r>
            <a:r>
              <a:rPr lang="tr-TR" dirty="0"/>
              <a:t> kullanılmaya başlanılmasıyla yerini self </a:t>
            </a:r>
            <a:r>
              <a:rPr lang="tr-TR" dirty="0" err="1"/>
              <a:t>etch</a:t>
            </a:r>
            <a:r>
              <a:rPr lang="tr-TR" dirty="0"/>
              <a:t> </a:t>
            </a:r>
            <a:r>
              <a:rPr lang="tr-TR" dirty="0" err="1"/>
              <a:t>adezivlere</a:t>
            </a:r>
            <a:r>
              <a:rPr lang="tr-TR" dirty="0"/>
              <a:t> ve tek aşamalı tekniğe bırakmaktadır (</a:t>
            </a:r>
            <a:r>
              <a:rPr lang="tr-TR" dirty="0" err="1"/>
              <a:t>Ilie</a:t>
            </a:r>
            <a:r>
              <a:rPr lang="tr-TR" dirty="0"/>
              <a:t> ve ark., 2014).</a:t>
            </a:r>
          </a:p>
          <a:p>
            <a:endParaRPr lang="tr-TR" dirty="0"/>
          </a:p>
        </p:txBody>
      </p:sp>
    </p:spTree>
    <p:extLst>
      <p:ext uri="{BB962C8B-B14F-4D97-AF65-F5344CB8AC3E}">
        <p14:creationId xmlns:p14="http://schemas.microsoft.com/office/powerpoint/2010/main" val="14622834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defTabSz="495330" fontAlgn="auto">
              <a:lnSpc>
                <a:spcPct val="117999"/>
              </a:lnSpc>
              <a:spcBef>
                <a:spcPts val="0"/>
              </a:spcBef>
              <a:spcAft>
                <a:spcPts val="0"/>
              </a:spcAft>
              <a:defRPr/>
            </a:pPr>
            <a:r>
              <a:rPr lang="tr-TR" dirty="0"/>
              <a:t>Arka gruptaki geniş </a:t>
            </a:r>
            <a:r>
              <a:rPr lang="tr-TR" dirty="0" err="1"/>
              <a:t>kaviteler</a:t>
            </a:r>
            <a:r>
              <a:rPr lang="tr-TR" dirty="0"/>
              <a:t> için </a:t>
            </a:r>
            <a:r>
              <a:rPr lang="tr-TR" dirty="0" err="1"/>
              <a:t>kompozit</a:t>
            </a:r>
            <a:r>
              <a:rPr lang="tr-TR" dirty="0"/>
              <a:t> </a:t>
            </a:r>
            <a:r>
              <a:rPr lang="tr-TR" dirty="0" err="1"/>
              <a:t>rezinlerin</a:t>
            </a:r>
            <a:r>
              <a:rPr lang="tr-TR" dirty="0"/>
              <a:t> genellikle 2mm kalınlığında tabakalar halinde yerleştirilmesi tavsiye edilmektedir (</a:t>
            </a:r>
            <a:r>
              <a:rPr lang="tr-TR" dirty="0" err="1"/>
              <a:t>Cenci</a:t>
            </a:r>
            <a:r>
              <a:rPr lang="tr-TR" dirty="0"/>
              <a:t> ve ark., 2005; </a:t>
            </a:r>
            <a:r>
              <a:rPr lang="tr-TR" dirty="0" err="1"/>
              <a:t>Duarte</a:t>
            </a:r>
            <a:r>
              <a:rPr lang="tr-TR" dirty="0"/>
              <a:t> ve </a:t>
            </a:r>
            <a:r>
              <a:rPr lang="tr-TR" dirty="0" err="1"/>
              <a:t>Saad</a:t>
            </a:r>
            <a:r>
              <a:rPr lang="tr-TR" dirty="0"/>
              <a:t>, 2008; </a:t>
            </a:r>
            <a:r>
              <a:rPr lang="tr-TR" dirty="0" err="1"/>
              <a:t>Nagpal</a:t>
            </a:r>
            <a:r>
              <a:rPr lang="tr-TR" dirty="0"/>
              <a:t> ve ark., 2011). Bu işlem esnasında da tabakalar arasında hava kabarcığı kalması ya da tabakaların </a:t>
            </a:r>
            <a:r>
              <a:rPr lang="tr-TR" dirty="0" err="1"/>
              <a:t>kontamine</a:t>
            </a:r>
            <a:r>
              <a:rPr lang="tr-TR" dirty="0"/>
              <a:t> olması gibi riskler bulunmaktadır (</a:t>
            </a:r>
            <a:r>
              <a:rPr lang="tr-TR" dirty="0" err="1"/>
              <a:t>Tarle</a:t>
            </a:r>
            <a:r>
              <a:rPr lang="tr-TR" dirty="0"/>
              <a:t> ve ark., 2015). Bu nedenle üreticiler uygulanması daha basit olan, tek aşamada </a:t>
            </a:r>
            <a:r>
              <a:rPr lang="tr-TR" dirty="0" err="1"/>
              <a:t>kaviteye</a:t>
            </a:r>
            <a:r>
              <a:rPr lang="tr-TR" dirty="0"/>
              <a:t> yerleştirilip </a:t>
            </a:r>
            <a:r>
              <a:rPr lang="tr-TR" dirty="0" err="1"/>
              <a:t>polimerizasyona</a:t>
            </a:r>
            <a:r>
              <a:rPr lang="tr-TR" dirty="0"/>
              <a:t> izin verebilen </a:t>
            </a:r>
            <a:r>
              <a:rPr lang="tr-TR" dirty="0" err="1"/>
              <a:t>bulk-fill</a:t>
            </a:r>
            <a:r>
              <a:rPr lang="tr-TR" dirty="0"/>
              <a:t> </a:t>
            </a:r>
            <a:r>
              <a:rPr lang="tr-TR" dirty="0" err="1"/>
              <a:t>kompozit</a:t>
            </a:r>
            <a:r>
              <a:rPr lang="tr-TR" dirty="0"/>
              <a:t> </a:t>
            </a:r>
            <a:r>
              <a:rPr lang="tr-TR" dirty="0" err="1"/>
              <a:t>rezinleri</a:t>
            </a:r>
            <a:r>
              <a:rPr lang="tr-TR" dirty="0"/>
              <a:t> piyasaya sürmüşlerdir. 4-5</a:t>
            </a:r>
            <a:r>
              <a:rPr lang="tr-TR" baseline="0" dirty="0"/>
              <a:t> </a:t>
            </a:r>
            <a:r>
              <a:rPr lang="tr-TR" dirty="0"/>
              <a:t>mm kalınlığına kadar yeterli </a:t>
            </a:r>
            <a:r>
              <a:rPr lang="tr-TR" dirty="0" err="1"/>
              <a:t>polimerizasyon</a:t>
            </a:r>
            <a:r>
              <a:rPr lang="tr-TR" dirty="0"/>
              <a:t> sağlayabildikleri için işlem basamakları azalmakta ve daha kısa sürede restorasyonlar tamamlanabilmektedir (</a:t>
            </a:r>
            <a:r>
              <a:rPr lang="tr-TR" dirty="0" err="1"/>
              <a:t>Orlowski</a:t>
            </a:r>
            <a:r>
              <a:rPr lang="tr-TR" dirty="0"/>
              <a:t> ve ark., 2015).</a:t>
            </a:r>
          </a:p>
          <a:p>
            <a:endParaRPr lang="tr-TR" dirty="0"/>
          </a:p>
        </p:txBody>
      </p:sp>
    </p:spTree>
    <p:extLst>
      <p:ext uri="{BB962C8B-B14F-4D97-AF65-F5344CB8AC3E}">
        <p14:creationId xmlns:p14="http://schemas.microsoft.com/office/powerpoint/2010/main" val="4104276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pPr algn="just" defTabSz="495330" fontAlgn="auto">
              <a:lnSpc>
                <a:spcPct val="117999"/>
              </a:lnSpc>
              <a:spcBef>
                <a:spcPts val="0"/>
              </a:spcBef>
              <a:spcAft>
                <a:spcPts val="0"/>
              </a:spcAft>
              <a:defRPr/>
            </a:pPr>
            <a:r>
              <a:rPr lang="tr-TR" dirty="0" err="1"/>
              <a:t>Sizlerinde</a:t>
            </a:r>
            <a:r>
              <a:rPr lang="tr-TR" baseline="0" dirty="0"/>
              <a:t> özelliklerini bildiğiniz üzere</a:t>
            </a:r>
          </a:p>
          <a:p>
            <a:pPr algn="just" defTabSz="495330" fontAlgn="auto">
              <a:lnSpc>
                <a:spcPct val="117999"/>
              </a:lnSpc>
              <a:spcBef>
                <a:spcPts val="0"/>
              </a:spcBef>
              <a:spcAft>
                <a:spcPts val="0"/>
              </a:spcAft>
              <a:defRPr/>
            </a:pPr>
            <a:r>
              <a:rPr lang="tr-TR" baseline="0" dirty="0"/>
              <a:t> Uygulamaları kolay, Uygulama teknikleri fazla hassasiyet gerektirmeyen, Nemli ortamlarda çalışmaya izin veren, anatomik yapıları koruyan, Kırılma dayanımları yüksek, Marjinal sızıntıya daha az neden olan,  Stres kırıcı alanlarda kullanılabilen, </a:t>
            </a:r>
            <a:r>
              <a:rPr lang="tr-TR" baseline="0" dirty="0" err="1"/>
              <a:t>Marjinlerde</a:t>
            </a:r>
            <a:r>
              <a:rPr lang="tr-TR" baseline="0" dirty="0"/>
              <a:t> meydana gelen korozyon ürünleri ile ara yüzdeki minimal boşlukları doldurabilen   </a:t>
            </a:r>
            <a:r>
              <a:rPr dirty="0"/>
              <a:t>Genellikle uzun ömürlü olan materyallerdendir </a:t>
            </a:r>
            <a:r>
              <a:rPr lang="tr-TR" baseline="0" dirty="0"/>
              <a:t> </a:t>
            </a:r>
            <a:r>
              <a:rPr dirty="0"/>
              <a:t>(slaytı okuma)</a:t>
            </a:r>
          </a:p>
        </p:txBody>
      </p:sp>
    </p:spTree>
    <p:extLst>
      <p:ext uri="{BB962C8B-B14F-4D97-AF65-F5344CB8AC3E}">
        <p14:creationId xmlns:p14="http://schemas.microsoft.com/office/powerpoint/2010/main" val="24701731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defTabSz="495330" fontAlgn="auto">
              <a:lnSpc>
                <a:spcPct val="117999"/>
              </a:lnSpc>
              <a:spcBef>
                <a:spcPts val="0"/>
              </a:spcBef>
              <a:spcAft>
                <a:spcPts val="0"/>
              </a:spcAft>
              <a:defRPr/>
            </a:pPr>
            <a:r>
              <a:rPr lang="tr-TR" dirty="0"/>
              <a:t>Materyalin yüksek </a:t>
            </a:r>
            <a:r>
              <a:rPr lang="tr-TR" dirty="0" err="1"/>
              <a:t>translusensi</a:t>
            </a:r>
            <a:r>
              <a:rPr lang="tr-TR" dirty="0"/>
              <a:t> özelliğinin bulunması sayesinde, </a:t>
            </a:r>
            <a:r>
              <a:rPr lang="tr-TR" dirty="0" err="1"/>
              <a:t>polimerizasyonu</a:t>
            </a:r>
            <a:r>
              <a:rPr lang="tr-TR" dirty="0"/>
              <a:t> için uygulanan ışık 4 mm derinliğine kadar etki etmektedir. Yapısına eklenmiş olan yenilikçi başlatıcı ajanlar sayesinde ışınlama süresi azalmakta ve </a:t>
            </a:r>
            <a:r>
              <a:rPr lang="tr-TR" dirty="0" err="1"/>
              <a:t>polimerizasyon</a:t>
            </a:r>
            <a:r>
              <a:rPr lang="tr-TR" dirty="0"/>
              <a:t> derinliği artmaktadır (</a:t>
            </a:r>
            <a:r>
              <a:rPr lang="tr-TR" dirty="0" err="1"/>
              <a:t>Orlowski</a:t>
            </a:r>
            <a:r>
              <a:rPr lang="tr-TR" dirty="0"/>
              <a:t> ve ark., 2015). Düşük </a:t>
            </a:r>
            <a:r>
              <a:rPr lang="tr-TR" dirty="0" err="1"/>
              <a:t>polimerizasyon</a:t>
            </a:r>
            <a:r>
              <a:rPr lang="tr-TR" dirty="0"/>
              <a:t> büzülmesi ve yüksek doldurucu oranı sayesinde büzülme stresi çok düşük olmakta ve böylelikle daha kalın tabakalar halinde uygulanabilmektedir. Geniş renk alternatiflerinin olması sayesinde renk seçimi işlemi daha kolay olmakta ayrıca bitirme ve parlatma işlemleri daha kısa sürede tamamlanmaktadır (</a:t>
            </a:r>
            <a:r>
              <a:rPr lang="tr-TR" dirty="0" err="1"/>
              <a:t>Peutzfeldt</a:t>
            </a:r>
            <a:r>
              <a:rPr lang="tr-TR" dirty="0"/>
              <a:t> ve </a:t>
            </a:r>
            <a:r>
              <a:rPr lang="tr-TR" dirty="0" err="1"/>
              <a:t>Asmussen</a:t>
            </a:r>
            <a:r>
              <a:rPr lang="tr-TR" dirty="0"/>
              <a:t>, 2004; </a:t>
            </a:r>
            <a:r>
              <a:rPr lang="tr-TR" dirty="0" err="1"/>
              <a:t>Cenci</a:t>
            </a:r>
            <a:r>
              <a:rPr lang="tr-TR" dirty="0"/>
              <a:t> ve ark., 2005). </a:t>
            </a:r>
          </a:p>
        </p:txBody>
      </p:sp>
    </p:spTree>
    <p:extLst>
      <p:ext uri="{BB962C8B-B14F-4D97-AF65-F5344CB8AC3E}">
        <p14:creationId xmlns:p14="http://schemas.microsoft.com/office/powerpoint/2010/main" val="21135976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47500" lnSpcReduction="20000"/>
          </a:bodyPr>
          <a:lstStyle/>
          <a:p>
            <a:pPr indent="472462" algn="just" defTabSz="480471">
              <a:lnSpc>
                <a:spcPct val="150000"/>
              </a:lnSpc>
              <a:spcBef>
                <a:spcPts val="2492"/>
              </a:spcBef>
            </a:pPr>
            <a:r>
              <a:rPr lang="tr-TR" sz="2600" dirty="0">
                <a:latin typeface="Times New Roman" panose="02020603050405020304" pitchFamily="18" charset="0"/>
                <a:cs typeface="Times New Roman" panose="02020603050405020304" pitchFamily="18" charset="0"/>
              </a:rPr>
              <a:t>Yapılmış olan retrospektif bir çalışmanın analiz sonuçlarına göre, erken çocukluk çağı çürüğünde </a:t>
            </a:r>
            <a:r>
              <a:rPr lang="tr-TR" sz="2600" dirty="0" err="1">
                <a:latin typeface="Times New Roman" panose="02020603050405020304" pitchFamily="18" charset="0"/>
                <a:cs typeface="Times New Roman" panose="02020603050405020304" pitchFamily="18" charset="0"/>
              </a:rPr>
              <a:t>kompozit</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rezinlerin</a:t>
            </a:r>
            <a:r>
              <a:rPr lang="tr-TR" sz="2600" dirty="0">
                <a:latin typeface="Times New Roman" panose="02020603050405020304" pitchFamily="18" charset="0"/>
                <a:cs typeface="Times New Roman" panose="02020603050405020304" pitchFamily="18" charset="0"/>
              </a:rPr>
              <a:t> kullanımının uzun süreli ve memnun edici sonuçlar sergilediği bildirilmektedir (</a:t>
            </a:r>
            <a:r>
              <a:rPr lang="tr-TR" sz="2600" dirty="0" err="1">
                <a:latin typeface="Times New Roman" panose="02020603050405020304" pitchFamily="18" charset="0"/>
                <a:cs typeface="Times New Roman" panose="02020603050405020304" pitchFamily="18" charset="0"/>
              </a:rPr>
              <a:t>Bucher</a:t>
            </a:r>
            <a:r>
              <a:rPr lang="tr-TR" sz="2600" dirty="0">
                <a:latin typeface="Times New Roman" panose="02020603050405020304" pitchFamily="18" charset="0"/>
                <a:cs typeface="Times New Roman" panose="02020603050405020304" pitchFamily="18" charset="0"/>
              </a:rPr>
              <a:t> ve ark., 2014). </a:t>
            </a:r>
            <a:r>
              <a:rPr lang="tr-TR" sz="2600" dirty="0" err="1">
                <a:latin typeface="Times New Roman" panose="02020603050405020304" pitchFamily="18" charset="0"/>
                <a:cs typeface="Times New Roman" panose="02020603050405020304" pitchFamily="18" charset="0"/>
              </a:rPr>
              <a:t>Bulk-fill</a:t>
            </a:r>
            <a:r>
              <a:rPr lang="tr-TR" sz="2600" dirty="0">
                <a:latin typeface="Times New Roman" panose="02020603050405020304" pitchFamily="18" charset="0"/>
                <a:cs typeface="Times New Roman" panose="02020603050405020304" pitchFamily="18" charset="0"/>
              </a:rPr>
              <a:t> restorasyonların hızlı uygulanma prosedürü sayesinde </a:t>
            </a:r>
            <a:r>
              <a:rPr lang="tr-TR" sz="2600" dirty="0" err="1">
                <a:latin typeface="Times New Roman" panose="02020603050405020304" pitchFamily="18" charset="0"/>
                <a:cs typeface="Times New Roman" panose="02020603050405020304" pitchFamily="18" charset="0"/>
              </a:rPr>
              <a:t>kooperasyonu</a:t>
            </a:r>
            <a:r>
              <a:rPr lang="tr-TR" sz="2600" dirty="0">
                <a:latin typeface="Times New Roman" panose="02020603050405020304" pitchFamily="18" charset="0"/>
                <a:cs typeface="Times New Roman" panose="02020603050405020304" pitchFamily="18" charset="0"/>
              </a:rPr>
              <a:t> zayıf olan çocuklarda kullanılması uygun bir seçenek olarak tanımlanmaktadır (</a:t>
            </a:r>
            <a:r>
              <a:rPr lang="tr-TR" sz="2600" dirty="0" err="1">
                <a:latin typeface="Times New Roman" panose="02020603050405020304" pitchFamily="18" charset="0"/>
                <a:cs typeface="Times New Roman" panose="02020603050405020304" pitchFamily="18" charset="0"/>
              </a:rPr>
              <a:t>Ilie</a:t>
            </a:r>
            <a:r>
              <a:rPr lang="tr-TR" sz="2600" dirty="0">
                <a:latin typeface="Times New Roman" panose="02020603050405020304" pitchFamily="18" charset="0"/>
                <a:cs typeface="Times New Roman" panose="02020603050405020304" pitchFamily="18" charset="0"/>
              </a:rPr>
              <a:t> ve ark., 2014). </a:t>
            </a:r>
          </a:p>
          <a:p>
            <a:pPr indent="472462" algn="just" defTabSz="480471" fontAlgn="auto">
              <a:lnSpc>
                <a:spcPct val="150000"/>
              </a:lnSpc>
              <a:spcBef>
                <a:spcPts val="2492"/>
              </a:spcBef>
              <a:spcAft>
                <a:spcPts val="0"/>
              </a:spcAft>
              <a:defRPr/>
            </a:pPr>
            <a:r>
              <a:rPr lang="tr-TR" sz="2600" dirty="0" err="1">
                <a:latin typeface="Times New Roman" panose="02020603050405020304" pitchFamily="18" charset="0"/>
                <a:cs typeface="Times New Roman" panose="02020603050405020304" pitchFamily="18" charset="0"/>
              </a:rPr>
              <a:t>Bulk-fill</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kompozit</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rezinlerin</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nanohibrit</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kompozitlerle</a:t>
            </a:r>
            <a:r>
              <a:rPr lang="tr-TR" sz="2600" dirty="0">
                <a:latin typeface="Times New Roman" panose="02020603050405020304" pitchFamily="18" charset="0"/>
                <a:cs typeface="Times New Roman" panose="02020603050405020304" pitchFamily="18" charset="0"/>
              </a:rPr>
              <a:t> karşılaştırıldıkları bir çalışmanın sonuçlarına göre; </a:t>
            </a:r>
            <a:r>
              <a:rPr lang="tr-TR" sz="2600" dirty="0" err="1">
                <a:latin typeface="Times New Roman" panose="02020603050405020304" pitchFamily="18" charset="0"/>
                <a:cs typeface="Times New Roman" panose="02020603050405020304" pitchFamily="18" charset="0"/>
              </a:rPr>
              <a:t>bulk-fill</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kompozitlerin</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nanofil</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kompozit</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rezinlerden</a:t>
            </a:r>
            <a:r>
              <a:rPr lang="tr-TR" sz="2600" dirty="0">
                <a:latin typeface="Times New Roman" panose="02020603050405020304" pitchFamily="18" charset="0"/>
                <a:cs typeface="Times New Roman" panose="02020603050405020304" pitchFamily="18" charset="0"/>
              </a:rPr>
              <a:t> daha iyi mekanik özellikler sergilediği bildirilmektedir. Ayrıca klinik olarak derin, dar ve ulaşımı zor </a:t>
            </a:r>
            <a:r>
              <a:rPr lang="tr-TR" sz="2600" dirty="0" err="1">
                <a:latin typeface="Times New Roman" panose="02020603050405020304" pitchFamily="18" charset="0"/>
                <a:cs typeface="Times New Roman" panose="02020603050405020304" pitchFamily="18" charset="0"/>
              </a:rPr>
              <a:t>kavitelerin</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bulk-fill’in</a:t>
            </a:r>
            <a:r>
              <a:rPr lang="tr-TR" sz="2600" dirty="0">
                <a:latin typeface="Times New Roman" panose="02020603050405020304" pitchFamily="18" charset="0"/>
                <a:cs typeface="Times New Roman" panose="02020603050405020304" pitchFamily="18" charset="0"/>
              </a:rPr>
              <a:t> akışkan formu ile, geniş </a:t>
            </a:r>
            <a:r>
              <a:rPr lang="tr-TR" sz="2600" dirty="0" err="1">
                <a:latin typeface="Times New Roman" panose="02020603050405020304" pitchFamily="18" charset="0"/>
                <a:cs typeface="Times New Roman" panose="02020603050405020304" pitchFamily="18" charset="0"/>
              </a:rPr>
              <a:t>kavitelerin</a:t>
            </a:r>
            <a:r>
              <a:rPr lang="tr-TR" sz="2600" dirty="0">
                <a:latin typeface="Times New Roman" panose="02020603050405020304" pitchFamily="18" charset="0"/>
                <a:cs typeface="Times New Roman" panose="02020603050405020304" pitchFamily="18" charset="0"/>
              </a:rPr>
              <a:t> ise yüksek </a:t>
            </a:r>
            <a:r>
              <a:rPr lang="tr-TR" sz="2600" dirty="0" err="1">
                <a:latin typeface="Times New Roman" panose="02020603050405020304" pitchFamily="18" charset="0"/>
                <a:cs typeface="Times New Roman" panose="02020603050405020304" pitchFamily="18" charset="0"/>
              </a:rPr>
              <a:t>viskoziteli</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bulk-fill</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rezinlerle</a:t>
            </a:r>
            <a:r>
              <a:rPr lang="tr-TR" sz="2600" dirty="0">
                <a:latin typeface="Times New Roman" panose="02020603050405020304" pitchFamily="18" charset="0"/>
                <a:cs typeface="Times New Roman" panose="02020603050405020304" pitchFamily="18" charset="0"/>
              </a:rPr>
              <a:t> daha hızlı ve kolaylıkla restore edilebileceği belirtilmektedir (</a:t>
            </a:r>
            <a:r>
              <a:rPr lang="tr-TR" sz="2600" dirty="0" err="1">
                <a:latin typeface="Times New Roman" panose="02020603050405020304" pitchFamily="18" charset="0"/>
                <a:cs typeface="Times New Roman" panose="02020603050405020304" pitchFamily="18" charset="0"/>
              </a:rPr>
              <a:t>Ilie</a:t>
            </a:r>
            <a:r>
              <a:rPr lang="tr-TR" sz="2600" dirty="0">
                <a:latin typeface="Times New Roman" panose="02020603050405020304" pitchFamily="18" charset="0"/>
                <a:cs typeface="Times New Roman" panose="02020603050405020304" pitchFamily="18" charset="0"/>
              </a:rPr>
              <a:t> ve ark., 2014).</a:t>
            </a:r>
          </a:p>
          <a:p>
            <a:pPr indent="472462" algn="just" defTabSz="480471">
              <a:lnSpc>
                <a:spcPct val="150000"/>
              </a:lnSpc>
              <a:spcBef>
                <a:spcPts val="2492"/>
              </a:spcBef>
            </a:pPr>
            <a:endParaRPr lang="tr-TR"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31977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62500" lnSpcReduction="20000"/>
          </a:bodyPr>
          <a:lstStyle/>
          <a:p>
            <a:pPr algn="just" defTabSz="495330" fontAlgn="auto">
              <a:lnSpc>
                <a:spcPct val="117999"/>
              </a:lnSpc>
              <a:spcBef>
                <a:spcPts val="0"/>
              </a:spcBef>
              <a:spcAft>
                <a:spcPts val="0"/>
              </a:spcAft>
              <a:defRPr/>
            </a:pPr>
            <a:r>
              <a:rPr lang="tr-TR" sz="2600" dirty="0" err="1">
                <a:latin typeface="Times New Roman" panose="02020603050405020304" pitchFamily="18" charset="0"/>
                <a:cs typeface="Times New Roman" panose="02020603050405020304" pitchFamily="18" charset="0"/>
              </a:rPr>
              <a:t>Kompozit</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rezinlerin</a:t>
            </a:r>
            <a:r>
              <a:rPr lang="tr-TR" sz="2600" dirty="0">
                <a:latin typeface="Times New Roman" panose="02020603050405020304" pitchFamily="18" charset="0"/>
                <a:cs typeface="Times New Roman" panose="02020603050405020304" pitchFamily="18" charset="0"/>
              </a:rPr>
              <a:t> özelliklerini geliştirmek ve cam </a:t>
            </a:r>
            <a:r>
              <a:rPr lang="tr-TR" sz="2600" dirty="0" err="1">
                <a:latin typeface="Times New Roman" panose="02020603050405020304" pitchFamily="18" charset="0"/>
                <a:cs typeface="Times New Roman" panose="02020603050405020304" pitchFamily="18" charset="0"/>
              </a:rPr>
              <a:t>iyonomerlerin</a:t>
            </a:r>
            <a:r>
              <a:rPr lang="tr-TR" sz="2600" dirty="0">
                <a:latin typeface="Times New Roman" panose="02020603050405020304" pitchFamily="18" charset="0"/>
                <a:cs typeface="Times New Roman" panose="02020603050405020304" pitchFamily="18" charset="0"/>
              </a:rPr>
              <a:t> olumlu özelliklerinden </a:t>
            </a:r>
            <a:r>
              <a:rPr lang="tr-TR" sz="2600" dirty="0" err="1">
                <a:latin typeface="Times New Roman" panose="02020603050405020304" pitchFamily="18" charset="0"/>
                <a:cs typeface="Times New Roman" panose="02020603050405020304" pitchFamily="18" charset="0"/>
              </a:rPr>
              <a:t>faydalanmka</a:t>
            </a:r>
            <a:r>
              <a:rPr lang="tr-TR" sz="2600" dirty="0">
                <a:latin typeface="Times New Roman" panose="02020603050405020304" pitchFamily="18" charset="0"/>
                <a:cs typeface="Times New Roman" panose="02020603050405020304" pitchFamily="18" charset="0"/>
              </a:rPr>
              <a:t> adına, yapılarına  reaksiyona girmemiş cam partiküllerinin (PRG-</a:t>
            </a:r>
            <a:r>
              <a:rPr lang="tr-TR" sz="2600" dirty="0" err="1">
                <a:latin typeface="Times New Roman" panose="02020603050405020304" pitchFamily="18" charset="0"/>
                <a:cs typeface="Times New Roman" panose="02020603050405020304" pitchFamily="18" charset="0"/>
              </a:rPr>
              <a:t>pre</a:t>
            </a:r>
            <a:r>
              <a:rPr lang="tr-TR" sz="2600" dirty="0">
                <a:latin typeface="Times New Roman" panose="02020603050405020304" pitchFamily="18" charset="0"/>
                <a:cs typeface="Times New Roman" panose="02020603050405020304" pitchFamily="18" charset="0"/>
              </a:rPr>
              <a:t>-</a:t>
            </a:r>
            <a:r>
              <a:rPr lang="tr-TR" sz="2600" dirty="0" err="1">
                <a:latin typeface="Times New Roman" panose="02020603050405020304" pitchFamily="18" charset="0"/>
                <a:cs typeface="Times New Roman" panose="02020603050405020304" pitchFamily="18" charset="0"/>
              </a:rPr>
              <a:t>reacted</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glass</a:t>
            </a:r>
            <a:r>
              <a:rPr lang="tr-TR" sz="2600" dirty="0">
                <a:latin typeface="Times New Roman" panose="02020603050405020304" pitchFamily="18" charset="0"/>
                <a:cs typeface="Times New Roman" panose="02020603050405020304" pitchFamily="18" charset="0"/>
              </a:rPr>
              <a:t>) eklenmesi, materyalden flor </a:t>
            </a:r>
            <a:r>
              <a:rPr lang="tr-TR" sz="2600" dirty="0" err="1">
                <a:latin typeface="Times New Roman" panose="02020603050405020304" pitchFamily="18" charset="0"/>
                <a:cs typeface="Times New Roman" panose="02020603050405020304" pitchFamily="18" charset="0"/>
              </a:rPr>
              <a:t>salımını</a:t>
            </a:r>
            <a:r>
              <a:rPr lang="tr-TR" sz="2600" dirty="0">
                <a:latin typeface="Times New Roman" panose="02020603050405020304" pitchFamily="18" charset="0"/>
                <a:cs typeface="Times New Roman" panose="02020603050405020304" pitchFamily="18" charset="0"/>
              </a:rPr>
              <a:t> sağlamakta ve böylelikle </a:t>
            </a:r>
            <a:r>
              <a:rPr lang="tr-TR" sz="2600" dirty="0" err="1">
                <a:latin typeface="Times New Roman" panose="02020603050405020304" pitchFamily="18" charset="0"/>
                <a:cs typeface="Times New Roman" panose="02020603050405020304" pitchFamily="18" charset="0"/>
              </a:rPr>
              <a:t>antikaryojenik</a:t>
            </a:r>
            <a:r>
              <a:rPr lang="tr-TR" sz="2600" dirty="0">
                <a:latin typeface="Times New Roman" panose="02020603050405020304" pitchFamily="18" charset="0"/>
                <a:cs typeface="Times New Roman" panose="02020603050405020304" pitchFamily="18" charset="0"/>
              </a:rPr>
              <a:t> özellik göstermektedir. PRG partikülleri, ortamda su varlığında </a:t>
            </a:r>
            <a:r>
              <a:rPr lang="tr-TR" sz="2600" dirty="0" err="1">
                <a:latin typeface="Times New Roman" panose="02020603050405020304" pitchFamily="18" charset="0"/>
                <a:cs typeface="Times New Roman" panose="02020603050405020304" pitchFamily="18" charset="0"/>
              </a:rPr>
              <a:t>floroalumina</a:t>
            </a:r>
            <a:r>
              <a:rPr lang="tr-TR" sz="2600" dirty="0">
                <a:latin typeface="Times New Roman" panose="02020603050405020304" pitchFamily="18" charset="0"/>
                <a:cs typeface="Times New Roman" panose="02020603050405020304" pitchFamily="18" charset="0"/>
              </a:rPr>
              <a:t> silikat cam ve </a:t>
            </a:r>
            <a:r>
              <a:rPr lang="tr-TR" sz="2600" dirty="0" err="1">
                <a:latin typeface="Times New Roman" panose="02020603050405020304" pitchFamily="18" charset="0"/>
                <a:cs typeface="Times New Roman" panose="02020603050405020304" pitchFamily="18" charset="0"/>
              </a:rPr>
              <a:t>poliakrilik</a:t>
            </a:r>
            <a:r>
              <a:rPr lang="tr-TR" sz="2600" dirty="0">
                <a:latin typeface="Times New Roman" panose="02020603050405020304" pitchFamily="18" charset="0"/>
                <a:cs typeface="Times New Roman" panose="02020603050405020304" pitchFamily="18" charset="0"/>
              </a:rPr>
              <a:t> asit arasında asit-baz reaksiyonuyla oluşmaktadır. Bu güçlendirilmiş cam partiküllü polimerler içeren yeni </a:t>
            </a:r>
            <a:r>
              <a:rPr lang="tr-TR" sz="2600" dirty="0" err="1">
                <a:latin typeface="Times New Roman" panose="02020603050405020304" pitchFamily="18" charset="0"/>
                <a:cs typeface="Times New Roman" panose="02020603050405020304" pitchFamily="18" charset="0"/>
              </a:rPr>
              <a:t>kompozit</a:t>
            </a:r>
            <a:r>
              <a:rPr lang="tr-TR" sz="2600" dirty="0">
                <a:latin typeface="Times New Roman" panose="02020603050405020304" pitchFamily="18" charset="0"/>
                <a:cs typeface="Times New Roman" panose="02020603050405020304" pitchFamily="18" charset="0"/>
              </a:rPr>
              <a:t> materyaller </a:t>
            </a:r>
            <a:r>
              <a:rPr lang="tr-TR" sz="2600" dirty="0">
                <a:solidFill>
                  <a:schemeClr val="accent5">
                    <a:lumMod val="60000"/>
                    <a:lumOff val="40000"/>
                  </a:schemeClr>
                </a:solidFill>
                <a:latin typeface="Times New Roman" panose="02020603050405020304" pitchFamily="18" charset="0"/>
                <a:cs typeface="Times New Roman" panose="02020603050405020304" pitchFamily="18" charset="0"/>
              </a:rPr>
              <a:t>GİOMER</a:t>
            </a:r>
            <a:r>
              <a:rPr lang="tr-TR" sz="2600" dirty="0">
                <a:latin typeface="Times New Roman" panose="02020603050405020304" pitchFamily="18" charset="0"/>
                <a:cs typeface="Times New Roman" panose="02020603050405020304" pitchFamily="18" charset="0"/>
              </a:rPr>
              <a:t> (</a:t>
            </a:r>
            <a:r>
              <a:rPr lang="tr-TR" sz="2600" dirty="0" err="1">
                <a:solidFill>
                  <a:schemeClr val="accent5">
                    <a:lumMod val="60000"/>
                    <a:lumOff val="40000"/>
                  </a:schemeClr>
                </a:solidFill>
                <a:latin typeface="Times New Roman" panose="02020603050405020304" pitchFamily="18" charset="0"/>
                <a:cs typeface="Times New Roman" panose="02020603050405020304" pitchFamily="18" charset="0"/>
              </a:rPr>
              <a:t>G</a:t>
            </a:r>
            <a:r>
              <a:rPr lang="tr-TR" sz="2600" dirty="0" err="1">
                <a:latin typeface="Times New Roman" panose="02020603050405020304" pitchFamily="18" charset="0"/>
                <a:cs typeface="Times New Roman" panose="02020603050405020304" pitchFamily="18" charset="0"/>
              </a:rPr>
              <a:t>lass</a:t>
            </a:r>
            <a:r>
              <a:rPr lang="tr-TR" sz="2600" dirty="0">
                <a:latin typeface="Times New Roman" panose="02020603050405020304" pitchFamily="18" charset="0"/>
                <a:cs typeface="Times New Roman" panose="02020603050405020304" pitchFamily="18" charset="0"/>
              </a:rPr>
              <a:t> </a:t>
            </a:r>
            <a:r>
              <a:rPr lang="tr-TR" sz="2600" dirty="0" err="1">
                <a:solidFill>
                  <a:schemeClr val="accent5">
                    <a:lumMod val="60000"/>
                    <a:lumOff val="40000"/>
                  </a:schemeClr>
                </a:solidFill>
                <a:latin typeface="Times New Roman" panose="02020603050405020304" pitchFamily="18" charset="0"/>
                <a:cs typeface="Times New Roman" panose="02020603050405020304" pitchFamily="18" charset="0"/>
              </a:rPr>
              <a:t>İyo</a:t>
            </a:r>
            <a:r>
              <a:rPr lang="tr-TR" sz="2600" dirty="0" err="1">
                <a:latin typeface="Times New Roman" panose="02020603050405020304" pitchFamily="18" charset="0"/>
                <a:cs typeface="Times New Roman" panose="02020603050405020304" pitchFamily="18" charset="0"/>
              </a:rPr>
              <a:t>nomer+poli</a:t>
            </a:r>
            <a:r>
              <a:rPr lang="tr-TR" sz="2600" dirty="0" err="1">
                <a:solidFill>
                  <a:schemeClr val="accent5">
                    <a:lumMod val="60000"/>
                    <a:lumOff val="40000"/>
                  </a:schemeClr>
                </a:solidFill>
                <a:latin typeface="Times New Roman" panose="02020603050405020304" pitchFamily="18" charset="0"/>
                <a:cs typeface="Times New Roman" panose="02020603050405020304" pitchFamily="18" charset="0"/>
              </a:rPr>
              <a:t>mer</a:t>
            </a:r>
            <a:r>
              <a:rPr lang="tr-TR" sz="2600" dirty="0">
                <a:latin typeface="Times New Roman" panose="02020603050405020304" pitchFamily="18" charset="0"/>
                <a:cs typeface="Times New Roman" panose="02020603050405020304" pitchFamily="18" charset="0"/>
              </a:rPr>
              <a:t>) olarak adlandırılmaktadır </a:t>
            </a:r>
            <a:r>
              <a:rPr lang="tr-TR" sz="2600" dirty="0" err="1">
                <a:latin typeface="Times New Roman" panose="02020603050405020304" pitchFamily="18" charset="0"/>
                <a:cs typeface="Times New Roman" panose="02020603050405020304" pitchFamily="18" charset="0"/>
              </a:rPr>
              <a:t>Giomerler</a:t>
            </a:r>
            <a:r>
              <a:rPr lang="tr-TR" sz="2600" dirty="0">
                <a:latin typeface="Times New Roman" panose="02020603050405020304" pitchFamily="18" charset="0"/>
                <a:cs typeface="Times New Roman" panose="02020603050405020304" pitchFamily="18" charset="0"/>
              </a:rPr>
              <a:t>, içeriğinde bulunan reaksiyona girmemiş cam partiküller sayesinde flor salım, yeniden florla yüklenebilme ve uzun dönem flor salabilme özellikleri taşımaktadır (</a:t>
            </a:r>
            <a:r>
              <a:rPr lang="tr-TR" sz="2600" dirty="0" err="1">
                <a:latin typeface="Times New Roman" panose="02020603050405020304" pitchFamily="18" charset="0"/>
                <a:cs typeface="Times New Roman" panose="02020603050405020304" pitchFamily="18" charset="0"/>
              </a:rPr>
              <a:t>Teranaka</a:t>
            </a:r>
            <a:r>
              <a:rPr lang="tr-TR" sz="2600" dirty="0">
                <a:latin typeface="Times New Roman" panose="02020603050405020304" pitchFamily="18" charset="0"/>
                <a:cs typeface="Times New Roman" panose="02020603050405020304" pitchFamily="18" charset="0"/>
              </a:rPr>
              <a:t> ve ark., 2001). </a:t>
            </a:r>
            <a:endParaRPr lang="tr-TR" dirty="0"/>
          </a:p>
        </p:txBody>
      </p:sp>
    </p:spTree>
    <p:extLst>
      <p:ext uri="{BB962C8B-B14F-4D97-AF65-F5344CB8AC3E}">
        <p14:creationId xmlns:p14="http://schemas.microsoft.com/office/powerpoint/2010/main" val="30274483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47500" lnSpcReduction="20000"/>
          </a:bodyPr>
          <a:lstStyle/>
          <a:p>
            <a:pPr indent="487075" algn="just">
              <a:lnSpc>
                <a:spcPct val="150000"/>
              </a:lnSpc>
              <a:spcBef>
                <a:spcPts val="2600"/>
              </a:spcBef>
            </a:pPr>
            <a:r>
              <a:rPr lang="tr-TR" sz="2600" dirty="0">
                <a:latin typeface="Times New Roman" panose="02020603050405020304" pitchFamily="18" charset="0"/>
                <a:cs typeface="Times New Roman" panose="02020603050405020304" pitchFamily="18" charset="0"/>
              </a:rPr>
              <a:t>Reaksiyona girmemiş cam partiküllerinin iki farklı tipi bulunmaktadır. İlk tipinde sadece yüzeyi önceden reaksiyona girmiş PRG doldurucuları (S-PRG -</a:t>
            </a:r>
            <a:r>
              <a:rPr lang="tr-TR" sz="2600" dirty="0" err="1">
                <a:latin typeface="Times New Roman" panose="02020603050405020304" pitchFamily="18" charset="0"/>
                <a:cs typeface="Times New Roman" panose="02020603050405020304" pitchFamily="18" charset="0"/>
              </a:rPr>
              <a:t>Beautifil</a:t>
            </a:r>
            <a:r>
              <a:rPr lang="tr-TR" sz="2600" dirty="0">
                <a:latin typeface="Times New Roman" panose="02020603050405020304" pitchFamily="18" charset="0"/>
                <a:cs typeface="Times New Roman" panose="02020603050405020304" pitchFamily="18" charset="0"/>
              </a:rPr>
              <a:t>), ikincisi ise tamamen önceden reaksiyona girmiş PRG doldurucuları (F-PRG-</a:t>
            </a:r>
            <a:r>
              <a:rPr lang="tr-TR" sz="2600" dirty="0" err="1">
                <a:latin typeface="Times New Roman" panose="02020603050405020304" pitchFamily="18" charset="0"/>
                <a:cs typeface="Times New Roman" panose="02020603050405020304" pitchFamily="18" charset="0"/>
              </a:rPr>
              <a:t>Reactmer</a:t>
            </a:r>
            <a:r>
              <a:rPr lang="tr-TR" sz="2600" dirty="0">
                <a:latin typeface="Times New Roman" panose="02020603050405020304" pitchFamily="18" charset="0"/>
                <a:cs typeface="Times New Roman" panose="02020603050405020304" pitchFamily="18" charset="0"/>
              </a:rPr>
              <a:t>) şeklindedir (Okuyama ve ark., 2006; </a:t>
            </a:r>
            <a:r>
              <a:rPr lang="tr-TR" sz="2600" dirty="0" err="1">
                <a:latin typeface="Times New Roman" panose="02020603050405020304" pitchFamily="18" charset="0"/>
                <a:cs typeface="Times New Roman" panose="02020603050405020304" pitchFamily="18" charset="0"/>
              </a:rPr>
              <a:t>Gordan</a:t>
            </a:r>
            <a:r>
              <a:rPr lang="tr-TR" sz="2600" dirty="0">
                <a:latin typeface="Times New Roman" panose="02020603050405020304" pitchFamily="18" charset="0"/>
                <a:cs typeface="Times New Roman" panose="02020603050405020304" pitchFamily="18" charset="0"/>
              </a:rPr>
              <a:t> ve ark., 2007). Bu sistemlerin flor salımı yapabilme özelliği olan </a:t>
            </a:r>
            <a:r>
              <a:rPr lang="tr-TR" sz="2600" dirty="0" err="1">
                <a:latin typeface="Times New Roman" panose="02020603050405020304" pitchFamily="18" charset="0"/>
                <a:cs typeface="Times New Roman" panose="02020603050405020304" pitchFamily="18" charset="0"/>
              </a:rPr>
              <a:t>dentin</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adeziv</a:t>
            </a:r>
            <a:r>
              <a:rPr lang="tr-TR" sz="2600" dirty="0">
                <a:latin typeface="Times New Roman" panose="02020603050405020304" pitchFamily="18" charset="0"/>
                <a:cs typeface="Times New Roman" panose="02020603050405020304" pitchFamily="18" charset="0"/>
              </a:rPr>
              <a:t> sistemleri de üretilmiştir. Üreticiler daha yüksek başarı için </a:t>
            </a:r>
            <a:r>
              <a:rPr lang="tr-TR" sz="2600" dirty="0" err="1">
                <a:latin typeface="Times New Roman" panose="02020603050405020304" pitchFamily="18" charset="0"/>
                <a:cs typeface="Times New Roman" panose="02020603050405020304" pitchFamily="18" charset="0"/>
              </a:rPr>
              <a:t>giomerlerin</a:t>
            </a:r>
            <a:r>
              <a:rPr lang="tr-TR" sz="2600" dirty="0">
                <a:latin typeface="Times New Roman" panose="02020603050405020304" pitchFamily="18" charset="0"/>
                <a:cs typeface="Times New Roman" panose="02020603050405020304" pitchFamily="18" charset="0"/>
              </a:rPr>
              <a:t> bu </a:t>
            </a:r>
            <a:r>
              <a:rPr lang="tr-TR" sz="2600" dirty="0" err="1">
                <a:latin typeface="Times New Roman" panose="02020603050405020304" pitchFamily="18" charset="0"/>
                <a:cs typeface="Times New Roman" panose="02020603050405020304" pitchFamily="18" charset="0"/>
              </a:rPr>
              <a:t>adezivlerle</a:t>
            </a:r>
            <a:r>
              <a:rPr lang="tr-TR" sz="2600" dirty="0">
                <a:latin typeface="Times New Roman" panose="02020603050405020304" pitchFamily="18" charset="0"/>
                <a:cs typeface="Times New Roman" panose="02020603050405020304" pitchFamily="18" charset="0"/>
              </a:rPr>
              <a:t> beraber kullanımlarını tavsiye etmektedir (</a:t>
            </a:r>
            <a:r>
              <a:rPr lang="tr-TR" sz="2600" dirty="0" err="1">
                <a:latin typeface="Times New Roman" panose="02020603050405020304" pitchFamily="18" charset="0"/>
                <a:cs typeface="Times New Roman" panose="02020603050405020304" pitchFamily="18" charset="0"/>
              </a:rPr>
              <a:t>Naoum</a:t>
            </a:r>
            <a:r>
              <a:rPr lang="tr-TR" sz="2600" dirty="0">
                <a:latin typeface="Times New Roman" panose="02020603050405020304" pitchFamily="18" charset="0"/>
                <a:cs typeface="Times New Roman" panose="02020603050405020304" pitchFamily="18" charset="0"/>
              </a:rPr>
              <a:t> ve ark., 2012; </a:t>
            </a:r>
            <a:r>
              <a:rPr lang="tr-TR" sz="2600" dirty="0" err="1">
                <a:latin typeface="Times New Roman" panose="02020603050405020304" pitchFamily="18" charset="0"/>
                <a:cs typeface="Times New Roman" panose="02020603050405020304" pitchFamily="18" charset="0"/>
              </a:rPr>
              <a:t>Sabatini</a:t>
            </a:r>
            <a:r>
              <a:rPr lang="tr-TR" sz="2600" dirty="0">
                <a:latin typeface="Times New Roman" panose="02020603050405020304" pitchFamily="18" charset="0"/>
                <a:cs typeface="Times New Roman" panose="02020603050405020304" pitchFamily="18" charset="0"/>
              </a:rPr>
              <a:t>, 2013; </a:t>
            </a:r>
            <a:r>
              <a:rPr lang="tr-TR" sz="2600" dirty="0" err="1">
                <a:latin typeface="Times New Roman" panose="02020603050405020304" pitchFamily="18" charset="0"/>
                <a:cs typeface="Times New Roman" panose="02020603050405020304" pitchFamily="18" charset="0"/>
              </a:rPr>
              <a:t>Gönülol</a:t>
            </a:r>
            <a:r>
              <a:rPr lang="tr-TR" sz="2600" dirty="0">
                <a:latin typeface="Times New Roman" panose="02020603050405020304" pitchFamily="18" charset="0"/>
                <a:cs typeface="Times New Roman" panose="02020603050405020304" pitchFamily="18" charset="0"/>
              </a:rPr>
              <a:t> ve ark., 2014).</a:t>
            </a:r>
          </a:p>
          <a:p>
            <a:pPr indent="487075" algn="just">
              <a:lnSpc>
                <a:spcPct val="150000"/>
              </a:lnSpc>
              <a:spcBef>
                <a:spcPts val="2600"/>
              </a:spcBef>
            </a:pPr>
            <a:r>
              <a:rPr lang="tr-TR" sz="2600" dirty="0" err="1">
                <a:latin typeface="Times New Roman" panose="02020603050405020304" pitchFamily="18" charset="0"/>
                <a:cs typeface="Times New Roman" panose="02020603050405020304" pitchFamily="18" charset="0"/>
              </a:rPr>
              <a:t>Beautifil</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Shoufu</a:t>
            </a:r>
            <a:r>
              <a:rPr lang="tr-TR" sz="2600" dirty="0">
                <a:latin typeface="Times New Roman" panose="02020603050405020304" pitchFamily="18" charset="0"/>
                <a:cs typeface="Times New Roman" panose="02020603050405020304" pitchFamily="18" charset="0"/>
              </a:rPr>
              <a:t>, Kyoto, Japan) </a:t>
            </a:r>
            <a:r>
              <a:rPr lang="tr-TR" sz="2600" dirty="0" err="1">
                <a:latin typeface="Times New Roman" panose="02020603050405020304" pitchFamily="18" charset="0"/>
                <a:cs typeface="Times New Roman" panose="02020603050405020304" pitchFamily="18" charset="0"/>
              </a:rPr>
              <a:t>kompozit</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rezin</a:t>
            </a:r>
            <a:r>
              <a:rPr lang="tr-TR" sz="2600" dirty="0">
                <a:latin typeface="Times New Roman" panose="02020603050405020304" pitchFamily="18" charset="0"/>
                <a:cs typeface="Times New Roman" panose="02020603050405020304" pitchFamily="18" charset="0"/>
              </a:rPr>
              <a:t> ve PRG teknolojisiyle üretilmiş </a:t>
            </a:r>
            <a:r>
              <a:rPr lang="tr-TR" sz="2600" dirty="0" err="1">
                <a:latin typeface="Times New Roman" panose="02020603050405020304" pitchFamily="18" charset="0"/>
                <a:cs typeface="Times New Roman" panose="02020603050405020304" pitchFamily="18" charset="0"/>
              </a:rPr>
              <a:t>giomer</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restoratif</a:t>
            </a:r>
            <a:r>
              <a:rPr lang="tr-TR" sz="2600" dirty="0">
                <a:latin typeface="Times New Roman" panose="02020603050405020304" pitchFamily="18" charset="0"/>
                <a:cs typeface="Times New Roman" panose="02020603050405020304" pitchFamily="18" charset="0"/>
              </a:rPr>
              <a:t> materyalidir. Yapılmış olan bir in-</a:t>
            </a:r>
            <a:r>
              <a:rPr lang="tr-TR" sz="2600" dirty="0" err="1">
                <a:latin typeface="Times New Roman" panose="02020603050405020304" pitchFamily="18" charset="0"/>
                <a:cs typeface="Times New Roman" panose="02020603050405020304" pitchFamily="18" charset="0"/>
              </a:rPr>
              <a:t>vitro</a:t>
            </a:r>
            <a:r>
              <a:rPr lang="tr-TR" sz="2600" dirty="0">
                <a:latin typeface="Times New Roman" panose="02020603050405020304" pitchFamily="18" charset="0"/>
                <a:cs typeface="Times New Roman" panose="02020603050405020304" pitchFamily="18" charset="0"/>
              </a:rPr>
              <a:t> çalışmada </a:t>
            </a:r>
            <a:r>
              <a:rPr lang="tr-TR" sz="2600" dirty="0" err="1">
                <a:latin typeface="Times New Roman" panose="02020603050405020304" pitchFamily="18" charset="0"/>
                <a:cs typeface="Times New Roman" panose="02020603050405020304" pitchFamily="18" charset="0"/>
              </a:rPr>
              <a:t>Beautifil’in</a:t>
            </a:r>
            <a:r>
              <a:rPr lang="tr-TR" sz="2600" dirty="0">
                <a:latin typeface="Times New Roman" panose="02020603050405020304" pitchFamily="18" charset="0"/>
                <a:cs typeface="Times New Roman" panose="02020603050405020304" pitchFamily="18" charset="0"/>
              </a:rPr>
              <a:t> flor salım ve geri alım değerleri incelenmiş ve sonucunda ilk birkaç günde flor salım miktarını düşük oranda tespit ederken, 21. günde anlamlı olarak arttığını tespit etmişlerdir (Okuyama ve ark., 2006).</a:t>
            </a:r>
          </a:p>
          <a:p>
            <a:endParaRPr lang="tr-TR" dirty="0"/>
          </a:p>
        </p:txBody>
      </p:sp>
    </p:spTree>
    <p:extLst>
      <p:ext uri="{BB962C8B-B14F-4D97-AF65-F5344CB8AC3E}">
        <p14:creationId xmlns:p14="http://schemas.microsoft.com/office/powerpoint/2010/main" val="2499214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77500" lnSpcReduction="20000"/>
          </a:bodyPr>
          <a:lstStyle/>
          <a:p>
            <a:pPr defTabSz="495330" fontAlgn="auto">
              <a:lnSpc>
                <a:spcPct val="117999"/>
              </a:lnSpc>
              <a:spcBef>
                <a:spcPts val="0"/>
              </a:spcBef>
              <a:spcAft>
                <a:spcPts val="0"/>
              </a:spcAft>
              <a:defRPr/>
            </a:pPr>
            <a:r>
              <a:rPr lang="tr-TR" sz="2600" dirty="0">
                <a:latin typeface="Times New Roman" panose="02020603050405020304" pitchFamily="18" charset="0"/>
                <a:cs typeface="Times New Roman" panose="02020603050405020304" pitchFamily="18" charset="0"/>
              </a:rPr>
              <a:t>S-PRG </a:t>
            </a:r>
            <a:r>
              <a:rPr lang="tr-TR" sz="2600" dirty="0" err="1">
                <a:latin typeface="Times New Roman" panose="02020603050405020304" pitchFamily="18" charset="0"/>
                <a:cs typeface="Times New Roman" panose="02020603050405020304" pitchFamily="18" charset="0"/>
              </a:rPr>
              <a:t>giomerler</a:t>
            </a:r>
            <a:r>
              <a:rPr lang="tr-TR" sz="2600" dirty="0">
                <a:latin typeface="Times New Roman" panose="02020603050405020304" pitchFamily="18" charset="0"/>
                <a:cs typeface="Times New Roman" panose="02020603050405020304" pitchFamily="18" charset="0"/>
              </a:rPr>
              <a:t> daha çok </a:t>
            </a:r>
            <a:r>
              <a:rPr lang="tr-TR" sz="2600" dirty="0" err="1">
                <a:latin typeface="Times New Roman" panose="02020603050405020304" pitchFamily="18" charset="0"/>
                <a:cs typeface="Times New Roman" panose="02020603050405020304" pitchFamily="18" charset="0"/>
              </a:rPr>
              <a:t>kompozit</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endikasyonu</a:t>
            </a:r>
            <a:r>
              <a:rPr lang="tr-TR" sz="2600" dirty="0">
                <a:latin typeface="Times New Roman" panose="02020603050405020304" pitchFamily="18" charset="0"/>
                <a:cs typeface="Times New Roman" panose="02020603050405020304" pitchFamily="18" charset="0"/>
              </a:rPr>
              <a:t> olan restorasyonlarda kullanılırken, F-PRG </a:t>
            </a:r>
            <a:r>
              <a:rPr lang="tr-TR" sz="2600" dirty="0" err="1">
                <a:latin typeface="Times New Roman" panose="02020603050405020304" pitchFamily="18" charset="0"/>
                <a:cs typeface="Times New Roman" panose="02020603050405020304" pitchFamily="18" charset="0"/>
              </a:rPr>
              <a:t>giomerler</a:t>
            </a:r>
            <a:r>
              <a:rPr lang="tr-TR" sz="2600" dirty="0">
                <a:latin typeface="Times New Roman" panose="02020603050405020304" pitchFamily="18" charset="0"/>
                <a:cs typeface="Times New Roman" panose="02020603050405020304" pitchFamily="18" charset="0"/>
              </a:rPr>
              <a:t> ise genellikle </a:t>
            </a:r>
            <a:r>
              <a:rPr lang="tr-TR" sz="2600" dirty="0" err="1">
                <a:latin typeface="Times New Roman" panose="02020603050405020304" pitchFamily="18" charset="0"/>
                <a:cs typeface="Times New Roman" panose="02020603050405020304" pitchFamily="18" charset="0"/>
              </a:rPr>
              <a:t>dentin</a:t>
            </a:r>
            <a:r>
              <a:rPr lang="tr-TR" sz="2600" dirty="0">
                <a:latin typeface="Times New Roman" panose="02020603050405020304" pitchFamily="18" charset="0"/>
                <a:cs typeface="Times New Roman" panose="02020603050405020304" pitchFamily="18" charset="0"/>
              </a:rPr>
              <a:t> bağlayıcı sistem, </a:t>
            </a:r>
            <a:r>
              <a:rPr lang="tr-TR" sz="2600" dirty="0" err="1">
                <a:latin typeface="Times New Roman" panose="02020603050405020304" pitchFamily="18" charset="0"/>
                <a:cs typeface="Times New Roman" panose="02020603050405020304" pitchFamily="18" charset="0"/>
              </a:rPr>
              <a:t>fissur</a:t>
            </a:r>
            <a:r>
              <a:rPr lang="tr-TR" sz="2600" dirty="0">
                <a:latin typeface="Times New Roman" panose="02020603050405020304" pitchFamily="18" charset="0"/>
                <a:cs typeface="Times New Roman" panose="02020603050405020304" pitchFamily="18" charset="0"/>
              </a:rPr>
              <a:t> örtücü ya da kuvvet almayan bölgelerde </a:t>
            </a:r>
            <a:r>
              <a:rPr lang="tr-TR" sz="2600" dirty="0" err="1">
                <a:latin typeface="Times New Roman" panose="02020603050405020304" pitchFamily="18" charset="0"/>
                <a:cs typeface="Times New Roman" panose="02020603050405020304" pitchFamily="18" charset="0"/>
              </a:rPr>
              <a:t>restoratif</a:t>
            </a:r>
            <a:r>
              <a:rPr lang="tr-TR" sz="2600" dirty="0">
                <a:latin typeface="Times New Roman" panose="02020603050405020304" pitchFamily="18" charset="0"/>
                <a:cs typeface="Times New Roman" panose="02020603050405020304" pitchFamily="18" charset="0"/>
              </a:rPr>
              <a:t> materyal olarak kullanılmaktadır. F-PRG grubu materyallerden, sertleşme reaksiyonları sonrasında yüksek oranda su emilimi olmaktadır. Bu durum klinik olarak başarısızlıklara neden olduğu için daha çok </a:t>
            </a:r>
            <a:r>
              <a:rPr lang="tr-TR" sz="2600" dirty="0" err="1">
                <a:latin typeface="Times New Roman" panose="02020603050405020304" pitchFamily="18" charset="0"/>
                <a:cs typeface="Times New Roman" panose="02020603050405020304" pitchFamily="18" charset="0"/>
              </a:rPr>
              <a:t>dentin</a:t>
            </a:r>
            <a:r>
              <a:rPr lang="tr-TR" sz="2600" dirty="0">
                <a:latin typeface="Times New Roman" panose="02020603050405020304" pitchFamily="18" charset="0"/>
                <a:cs typeface="Times New Roman" panose="02020603050405020304" pitchFamily="18" charset="0"/>
              </a:rPr>
              <a:t> bağlayıcı ajan olarak kullanımları tavsiye edilmektedir</a:t>
            </a:r>
          </a:p>
          <a:p>
            <a:pPr defTabSz="495330" fontAlgn="auto">
              <a:lnSpc>
                <a:spcPct val="117999"/>
              </a:lnSpc>
              <a:spcBef>
                <a:spcPts val="0"/>
              </a:spcBef>
              <a:spcAft>
                <a:spcPts val="0"/>
              </a:spcAft>
              <a:defRPr/>
            </a:pPr>
            <a:endParaRPr lang="tr-TR" sz="2600" dirty="0">
              <a:latin typeface="Times New Roman" panose="02020603050405020304" pitchFamily="18" charset="0"/>
              <a:cs typeface="Times New Roman" panose="02020603050405020304" pitchFamily="18" charset="0"/>
            </a:endParaRPr>
          </a:p>
          <a:p>
            <a:pPr algn="ctr" defTabSz="495330" fontAlgn="auto" hangingPunct="0">
              <a:spcBef>
                <a:spcPts val="0"/>
              </a:spcBef>
              <a:spcAft>
                <a:spcPts val="0"/>
              </a:spcAft>
            </a:pPr>
            <a:endParaRPr lang="tr-TR" sz="2600" dirty="0">
              <a:solidFill>
                <a:srgbClr val="FFFFFF"/>
              </a:solidFill>
              <a:latin typeface="Helvetica Neue"/>
              <a:ea typeface="Helvetica Neue"/>
              <a:cs typeface="Helvetica Neue"/>
              <a:sym typeface="Chalkduster"/>
            </a:endParaRPr>
          </a:p>
          <a:p>
            <a:pPr defTabSz="495330" fontAlgn="auto">
              <a:lnSpc>
                <a:spcPct val="117999"/>
              </a:lnSpc>
              <a:spcBef>
                <a:spcPts val="0"/>
              </a:spcBef>
              <a:spcAft>
                <a:spcPts val="0"/>
              </a:spcAft>
              <a:defRPr/>
            </a:pPr>
            <a:endParaRPr lang="tr-TR" sz="2600" dirty="0">
              <a:latin typeface="Times New Roman" panose="02020603050405020304" pitchFamily="18" charset="0"/>
              <a:cs typeface="Times New Roman" panose="02020603050405020304" pitchFamily="18" charset="0"/>
            </a:endParaRPr>
          </a:p>
          <a:p>
            <a:endParaRPr lang="tr-TR" dirty="0"/>
          </a:p>
        </p:txBody>
      </p:sp>
    </p:spTree>
    <p:extLst>
      <p:ext uri="{BB962C8B-B14F-4D97-AF65-F5344CB8AC3E}">
        <p14:creationId xmlns:p14="http://schemas.microsoft.com/office/powerpoint/2010/main" val="10600984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32500" lnSpcReduction="20000"/>
          </a:bodyPr>
          <a:lstStyle/>
          <a:p>
            <a:pPr algn="just" defTabSz="361591">
              <a:spcBef>
                <a:spcPts val="1842"/>
              </a:spcBef>
              <a:buFont typeface="Wingdings" panose="05000000000000000000" pitchFamily="2" charset="2"/>
              <a:buChar char="v"/>
              <a:defRPr sz="1460"/>
            </a:pPr>
            <a:r>
              <a:rPr lang="tr-TR" sz="2600" dirty="0">
                <a:latin typeface="Times New Roman" panose="02020603050405020304" pitchFamily="18" charset="0"/>
                <a:cs typeface="Times New Roman" panose="02020603050405020304" pitchFamily="18" charset="0"/>
              </a:rPr>
              <a:t>Kolay uygulanabilmeleri,</a:t>
            </a:r>
          </a:p>
          <a:p>
            <a:pPr algn="just" defTabSz="361591">
              <a:spcBef>
                <a:spcPts val="1842"/>
              </a:spcBef>
              <a:buFont typeface="Wingdings" panose="05000000000000000000" pitchFamily="2" charset="2"/>
              <a:buChar char="v"/>
              <a:defRPr sz="1460"/>
            </a:pPr>
            <a:r>
              <a:rPr lang="tr-TR" sz="2600" dirty="0">
                <a:latin typeface="Times New Roman" panose="02020603050405020304" pitchFamily="18" charset="0"/>
                <a:cs typeface="Times New Roman" panose="02020603050405020304" pitchFamily="18" charset="0"/>
              </a:rPr>
              <a:t>Flor salımı yapmaları ve yeniden florla yüklenebilmeleri,</a:t>
            </a:r>
          </a:p>
          <a:p>
            <a:pPr algn="just" defTabSz="361591">
              <a:spcBef>
                <a:spcPts val="1842"/>
              </a:spcBef>
              <a:buFont typeface="Wingdings" panose="05000000000000000000" pitchFamily="2" charset="2"/>
              <a:buChar char="v"/>
              <a:defRPr sz="1460"/>
            </a:pPr>
            <a:r>
              <a:rPr lang="tr-TR" sz="2600" dirty="0" err="1">
                <a:latin typeface="Times New Roman" panose="02020603050405020304" pitchFamily="18" charset="0"/>
                <a:cs typeface="Times New Roman" panose="02020603050405020304" pitchFamily="18" charset="0"/>
              </a:rPr>
              <a:t>Radyoopasite</a:t>
            </a:r>
            <a:r>
              <a:rPr lang="tr-TR" sz="2600" dirty="0">
                <a:latin typeface="Times New Roman" panose="02020603050405020304" pitchFamily="18" charset="0"/>
                <a:cs typeface="Times New Roman" panose="02020603050405020304" pitchFamily="18" charset="0"/>
              </a:rPr>
              <a:t>,</a:t>
            </a:r>
          </a:p>
          <a:p>
            <a:pPr algn="just" defTabSz="361591">
              <a:spcBef>
                <a:spcPts val="1842"/>
              </a:spcBef>
              <a:buFont typeface="Wingdings" panose="05000000000000000000" pitchFamily="2" charset="2"/>
              <a:buChar char="v"/>
              <a:defRPr sz="1460"/>
            </a:pPr>
            <a:r>
              <a:rPr lang="tr-TR" sz="2600" dirty="0">
                <a:latin typeface="Times New Roman" panose="02020603050405020304" pitchFamily="18" charset="0"/>
                <a:cs typeface="Times New Roman" panose="02020603050405020304" pitchFamily="18" charset="0"/>
              </a:rPr>
              <a:t>Estetik özelliklerinin yüksek olması,</a:t>
            </a:r>
          </a:p>
          <a:p>
            <a:pPr algn="just" defTabSz="361591">
              <a:spcBef>
                <a:spcPts val="1842"/>
              </a:spcBef>
              <a:buFont typeface="Wingdings" panose="05000000000000000000" pitchFamily="2" charset="2"/>
              <a:buChar char="v"/>
              <a:defRPr sz="1460"/>
            </a:pPr>
            <a:r>
              <a:rPr lang="tr-TR" sz="2600" dirty="0" err="1">
                <a:latin typeface="Times New Roman" panose="02020603050405020304" pitchFamily="18" charset="0"/>
                <a:cs typeface="Times New Roman" panose="02020603050405020304" pitchFamily="18" charset="0"/>
              </a:rPr>
              <a:t>Biyouyumlu</a:t>
            </a:r>
            <a:r>
              <a:rPr lang="tr-TR" sz="2600" dirty="0">
                <a:latin typeface="Times New Roman" panose="02020603050405020304" pitchFamily="18" charset="0"/>
                <a:cs typeface="Times New Roman" panose="02020603050405020304" pitchFamily="18" charset="0"/>
              </a:rPr>
              <a:t> olmaları,</a:t>
            </a:r>
          </a:p>
          <a:p>
            <a:pPr algn="just" defTabSz="361591">
              <a:spcBef>
                <a:spcPts val="1842"/>
              </a:spcBef>
              <a:buFont typeface="Wingdings" panose="05000000000000000000" pitchFamily="2" charset="2"/>
              <a:buChar char="v"/>
              <a:defRPr sz="1460"/>
            </a:pPr>
            <a:r>
              <a:rPr lang="tr-TR" sz="2600" dirty="0">
                <a:latin typeface="Times New Roman" panose="02020603050405020304" pitchFamily="18" charset="0"/>
                <a:cs typeface="Times New Roman" panose="02020603050405020304" pitchFamily="18" charset="0"/>
              </a:rPr>
              <a:t>Bitirme ve parlatma işlemlerinin kolay yapılabilmesi,</a:t>
            </a:r>
          </a:p>
          <a:p>
            <a:pPr algn="just" defTabSz="361591">
              <a:spcBef>
                <a:spcPts val="1842"/>
              </a:spcBef>
              <a:buFont typeface="Wingdings" panose="05000000000000000000" pitchFamily="2" charset="2"/>
              <a:buChar char="v"/>
              <a:defRPr sz="1460"/>
            </a:pPr>
            <a:r>
              <a:rPr lang="tr-TR" sz="2600" dirty="0" err="1">
                <a:latin typeface="Times New Roman" panose="02020603050405020304" pitchFamily="18" charset="0"/>
                <a:cs typeface="Times New Roman" panose="02020603050405020304" pitchFamily="18" charset="0"/>
              </a:rPr>
              <a:t>Polimerizasyonlarının</a:t>
            </a:r>
            <a:r>
              <a:rPr lang="tr-TR" sz="2600" dirty="0">
                <a:latin typeface="Times New Roman" panose="02020603050405020304" pitchFamily="18" charset="0"/>
                <a:cs typeface="Times New Roman" panose="02020603050405020304" pitchFamily="18" charset="0"/>
              </a:rPr>
              <a:t> ışıkla aktive </a:t>
            </a:r>
            <a:r>
              <a:rPr lang="tr-TR" sz="2600" dirty="0" err="1">
                <a:latin typeface="Times New Roman" panose="02020603050405020304" pitchFamily="18" charset="0"/>
                <a:cs typeface="Times New Roman" panose="02020603050405020304" pitchFamily="18" charset="0"/>
              </a:rPr>
              <a:t>olmaksı</a:t>
            </a:r>
            <a:r>
              <a:rPr lang="tr-TR" sz="2600" dirty="0">
                <a:latin typeface="Times New Roman" panose="02020603050405020304" pitchFamily="18" charset="0"/>
                <a:cs typeface="Times New Roman" panose="02020603050405020304" pitchFamily="18" charset="0"/>
              </a:rPr>
              <a:t>,</a:t>
            </a:r>
          </a:p>
          <a:p>
            <a:pPr algn="just" defTabSz="361591">
              <a:spcBef>
                <a:spcPts val="1842"/>
              </a:spcBef>
              <a:buFont typeface="Wingdings" panose="05000000000000000000" pitchFamily="2" charset="2"/>
              <a:buChar char="v"/>
              <a:defRPr sz="1460"/>
            </a:pPr>
            <a:r>
              <a:rPr lang="tr-TR" sz="2600" dirty="0">
                <a:latin typeface="Times New Roman" panose="02020603050405020304" pitchFamily="18" charset="0"/>
                <a:cs typeface="Times New Roman" panose="02020603050405020304" pitchFamily="18" charset="0"/>
              </a:rPr>
              <a:t>Homojen bağlanma için viskozitelerinin ideal olması,</a:t>
            </a:r>
          </a:p>
          <a:p>
            <a:pPr algn="just" defTabSz="361591">
              <a:spcBef>
                <a:spcPts val="1842"/>
              </a:spcBef>
              <a:buFont typeface="Wingdings" panose="05000000000000000000" pitchFamily="2" charset="2"/>
              <a:buChar char="v"/>
              <a:defRPr sz="1460"/>
            </a:pPr>
            <a:r>
              <a:rPr lang="tr-TR" sz="2600" dirty="0" err="1">
                <a:latin typeface="Times New Roman" panose="02020603050405020304" pitchFamily="18" charset="0"/>
                <a:cs typeface="Times New Roman" panose="02020603050405020304" pitchFamily="18" charset="0"/>
              </a:rPr>
              <a:t>Kompozit</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rezinler</a:t>
            </a:r>
            <a:r>
              <a:rPr lang="tr-TR" sz="2600" dirty="0">
                <a:latin typeface="Times New Roman" panose="02020603050405020304" pitchFamily="18" charset="0"/>
                <a:cs typeface="Times New Roman" panose="02020603050405020304" pitchFamily="18" charset="0"/>
              </a:rPr>
              <a:t> gibi dayanaklı olmaları olarak sayılabilmektedir. </a:t>
            </a:r>
          </a:p>
          <a:p>
            <a:pPr indent="355564" algn="just" defTabSz="361591">
              <a:spcBef>
                <a:spcPts val="1842"/>
              </a:spcBef>
              <a:defRPr sz="1460"/>
            </a:pPr>
            <a:r>
              <a:rPr lang="tr-TR" sz="2600" dirty="0">
                <a:latin typeface="Times New Roman" panose="02020603050405020304" pitchFamily="18" charset="0"/>
                <a:cs typeface="Times New Roman" panose="02020603050405020304" pitchFamily="18" charset="0"/>
              </a:rPr>
              <a:t>Ancak </a:t>
            </a:r>
            <a:r>
              <a:rPr lang="tr-TR" sz="2600" dirty="0" err="1">
                <a:latin typeface="Times New Roman" panose="02020603050405020304" pitchFamily="18" charset="0"/>
                <a:cs typeface="Times New Roman" panose="02020603050405020304" pitchFamily="18" charset="0"/>
              </a:rPr>
              <a:t>giomerler</a:t>
            </a:r>
            <a:r>
              <a:rPr lang="tr-TR" sz="2600" dirty="0">
                <a:latin typeface="Times New Roman" panose="02020603050405020304" pitchFamily="18" charset="0"/>
                <a:cs typeface="Times New Roman" panose="02020603050405020304" pitchFamily="18" charset="0"/>
              </a:rPr>
              <a:t> de diş dokusuna bağlanabilmek için </a:t>
            </a:r>
            <a:r>
              <a:rPr lang="tr-TR" sz="2600" dirty="0" err="1">
                <a:latin typeface="Times New Roman" panose="02020603050405020304" pitchFamily="18" charset="0"/>
                <a:cs typeface="Times New Roman" panose="02020603050405020304" pitchFamily="18" charset="0"/>
              </a:rPr>
              <a:t>bonding</a:t>
            </a:r>
            <a:r>
              <a:rPr lang="tr-TR" sz="2600" dirty="0">
                <a:latin typeface="Times New Roman" panose="02020603050405020304" pitchFamily="18" charset="0"/>
                <a:cs typeface="Times New Roman" panose="02020603050405020304" pitchFamily="18" charset="0"/>
              </a:rPr>
              <a:t> ajanlara gereksinim duymaktadırlar (Yap ve ark., 2002; </a:t>
            </a:r>
            <a:r>
              <a:rPr lang="tr-TR" sz="2600" dirty="0" err="1">
                <a:latin typeface="Times New Roman" panose="02020603050405020304" pitchFamily="18" charset="0"/>
                <a:cs typeface="Times New Roman" panose="02020603050405020304" pitchFamily="18" charset="0"/>
              </a:rPr>
              <a:t>Ikemura</a:t>
            </a:r>
            <a:r>
              <a:rPr lang="tr-TR" sz="2600" dirty="0">
                <a:latin typeface="Times New Roman" panose="02020603050405020304" pitchFamily="18" charset="0"/>
                <a:cs typeface="Times New Roman" panose="02020603050405020304" pitchFamily="18" charset="0"/>
              </a:rPr>
              <a:t> ve ark., 2003; </a:t>
            </a:r>
            <a:r>
              <a:rPr lang="tr-TR" sz="2600" dirty="0" err="1">
                <a:latin typeface="Times New Roman" panose="02020603050405020304" pitchFamily="18" charset="0"/>
                <a:cs typeface="Times New Roman" panose="02020603050405020304" pitchFamily="18" charset="0"/>
              </a:rPr>
              <a:t>Gordan</a:t>
            </a:r>
            <a:r>
              <a:rPr lang="tr-TR" sz="2600" dirty="0">
                <a:latin typeface="Times New Roman" panose="02020603050405020304" pitchFamily="18" charset="0"/>
                <a:cs typeface="Times New Roman" panose="02020603050405020304" pitchFamily="18" charset="0"/>
              </a:rPr>
              <a:t> ve ark., 2007; </a:t>
            </a:r>
            <a:r>
              <a:rPr lang="tr-TR" sz="2600" dirty="0" err="1">
                <a:latin typeface="Times New Roman" panose="02020603050405020304" pitchFamily="18" charset="0"/>
                <a:cs typeface="Times New Roman" panose="02020603050405020304" pitchFamily="18" charset="0"/>
              </a:rPr>
              <a:t>Kimyai</a:t>
            </a:r>
            <a:r>
              <a:rPr lang="tr-TR" sz="2600" dirty="0">
                <a:latin typeface="Times New Roman" panose="02020603050405020304" pitchFamily="18" charset="0"/>
                <a:cs typeface="Times New Roman" panose="02020603050405020304" pitchFamily="18" charset="0"/>
              </a:rPr>
              <a:t> ve ark., 2011; </a:t>
            </a:r>
            <a:r>
              <a:rPr lang="tr-TR" sz="2600" dirty="0" err="1">
                <a:latin typeface="Times New Roman" panose="02020603050405020304" pitchFamily="18" charset="0"/>
                <a:cs typeface="Times New Roman" panose="02020603050405020304" pitchFamily="18" charset="0"/>
              </a:rPr>
              <a:t>Rao</a:t>
            </a:r>
            <a:r>
              <a:rPr lang="tr-TR" sz="2600" dirty="0">
                <a:latin typeface="Times New Roman" panose="02020603050405020304" pitchFamily="18" charset="0"/>
                <a:cs typeface="Times New Roman" panose="02020603050405020304" pitchFamily="18" charset="0"/>
              </a:rPr>
              <a:t> ve </a:t>
            </a:r>
            <a:r>
              <a:rPr lang="tr-TR" sz="2600" dirty="0" err="1">
                <a:latin typeface="Times New Roman" panose="02020603050405020304" pitchFamily="18" charset="0"/>
                <a:cs typeface="Times New Roman" panose="02020603050405020304" pitchFamily="18" charset="0"/>
              </a:rPr>
              <a:t>Malhotra</a:t>
            </a:r>
            <a:r>
              <a:rPr lang="tr-TR" sz="2600" dirty="0">
                <a:latin typeface="Times New Roman" panose="02020603050405020304" pitchFamily="18" charset="0"/>
                <a:cs typeface="Times New Roman" panose="02020603050405020304" pitchFamily="18" charset="0"/>
              </a:rPr>
              <a:t>, 2011; </a:t>
            </a:r>
            <a:r>
              <a:rPr lang="tr-TR" sz="2600" dirty="0" err="1">
                <a:latin typeface="Times New Roman" panose="02020603050405020304" pitchFamily="18" charset="0"/>
                <a:cs typeface="Times New Roman" panose="02020603050405020304" pitchFamily="18" charset="0"/>
              </a:rPr>
              <a:t>Kooi</a:t>
            </a:r>
            <a:r>
              <a:rPr lang="tr-TR" sz="2600" dirty="0">
                <a:latin typeface="Times New Roman" panose="02020603050405020304" pitchFamily="18" charset="0"/>
                <a:cs typeface="Times New Roman" panose="02020603050405020304" pitchFamily="18" charset="0"/>
              </a:rPr>
              <a:t> ve ark., 2012; </a:t>
            </a:r>
            <a:r>
              <a:rPr lang="tr-TR" sz="2600" dirty="0" err="1">
                <a:latin typeface="Times New Roman" panose="02020603050405020304" pitchFamily="18" charset="0"/>
                <a:cs typeface="Times New Roman" panose="02020603050405020304" pitchFamily="18" charset="0"/>
              </a:rPr>
              <a:t>Yadav</a:t>
            </a:r>
            <a:r>
              <a:rPr lang="tr-TR" sz="2600" dirty="0">
                <a:latin typeface="Times New Roman" panose="02020603050405020304" pitchFamily="18" charset="0"/>
                <a:cs typeface="Times New Roman" panose="02020603050405020304" pitchFamily="18" charset="0"/>
              </a:rPr>
              <a:t> ve ark., 2012).</a:t>
            </a:r>
          </a:p>
          <a:p>
            <a:endParaRPr lang="tr-TR" dirty="0"/>
          </a:p>
        </p:txBody>
      </p:sp>
    </p:spTree>
    <p:extLst>
      <p:ext uri="{BB962C8B-B14F-4D97-AF65-F5344CB8AC3E}">
        <p14:creationId xmlns:p14="http://schemas.microsoft.com/office/powerpoint/2010/main" val="36314768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Shape 741"/>
          <p:cNvSpPr>
            <a:spLocks noGrp="1" noRot="1" noChangeAspect="1"/>
          </p:cNvSpPr>
          <p:nvPr>
            <p:ph type="sldImg"/>
          </p:nvPr>
        </p:nvSpPr>
        <p:spPr>
          <a:prstGeom prst="rect">
            <a:avLst/>
          </a:prstGeom>
        </p:spPr>
        <p:txBody>
          <a:bodyPr/>
          <a:lstStyle/>
          <a:p>
            <a:endParaRPr/>
          </a:p>
        </p:txBody>
      </p:sp>
      <p:sp>
        <p:nvSpPr>
          <p:cNvPr id="742" name="Shape 742"/>
          <p:cNvSpPr>
            <a:spLocks noGrp="1"/>
          </p:cNvSpPr>
          <p:nvPr>
            <p:ph type="body" sz="quarter" idx="1"/>
          </p:nvPr>
        </p:nvSpPr>
        <p:spPr>
          <a:prstGeom prst="rect">
            <a:avLst/>
          </a:prstGeom>
        </p:spPr>
        <p:txBody>
          <a:bodyPr/>
          <a:lstStyle/>
          <a:p>
            <a:r>
              <a:t>Giomerlerin flor salımı yapabilmeleri sayesinde restorasyon yüzeyinde plak birikimi azalmaktadır (Saku ve ark., 2010). Giomerlerin yüksek flor salabilme ve yeniden depolama özellikleri sayesinde sekonder çürük oluşumunu ve demineralizasyonu %14-35 oranında azalttığı bildirilmektedir (Dionysopoulos ve ark., 2003; Naoum ve ark., 2011).</a:t>
            </a:r>
          </a:p>
        </p:txBody>
      </p:sp>
    </p:spTree>
    <p:extLst>
      <p:ext uri="{BB962C8B-B14F-4D97-AF65-F5344CB8AC3E}">
        <p14:creationId xmlns:p14="http://schemas.microsoft.com/office/powerpoint/2010/main" val="40099841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defTabSz="495330" fontAlgn="auto">
              <a:lnSpc>
                <a:spcPct val="117999"/>
              </a:lnSpc>
              <a:spcBef>
                <a:spcPts val="0"/>
              </a:spcBef>
              <a:spcAft>
                <a:spcPts val="0"/>
              </a:spcAft>
              <a:defRPr/>
            </a:pPr>
            <a:r>
              <a:rPr lang="tr-TR" sz="2600" dirty="0">
                <a:latin typeface="Times New Roman" panose="02020603050405020304" pitchFamily="18" charset="0"/>
                <a:cs typeface="Times New Roman" panose="02020603050405020304" pitchFamily="18" charset="0"/>
              </a:rPr>
              <a:t>Tüm özellikler ve yapılan çalışmalar değerlendirildiğinde, S-PRG </a:t>
            </a:r>
            <a:r>
              <a:rPr lang="tr-TR" sz="2600" dirty="0" err="1">
                <a:latin typeface="Times New Roman" panose="02020603050405020304" pitchFamily="18" charset="0"/>
                <a:cs typeface="Times New Roman" panose="02020603050405020304" pitchFamily="18" charset="0"/>
              </a:rPr>
              <a:t>giomerler</a:t>
            </a:r>
            <a:r>
              <a:rPr lang="tr-TR" sz="2600" dirty="0">
                <a:latin typeface="Times New Roman" panose="02020603050405020304" pitchFamily="18" charset="0"/>
                <a:cs typeface="Times New Roman" panose="02020603050405020304" pitchFamily="18" charset="0"/>
              </a:rPr>
              <a:t> süt dişlerindeki restorasyonlarda, flor salım özellikleri sebebiyle yüksek çürük riski olan çocuklarda, </a:t>
            </a:r>
            <a:r>
              <a:rPr lang="tr-TR" sz="2600" dirty="0" err="1">
                <a:latin typeface="Times New Roman" panose="02020603050405020304" pitchFamily="18" charset="0"/>
                <a:cs typeface="Times New Roman" panose="02020603050405020304" pitchFamily="18" charset="0"/>
              </a:rPr>
              <a:t>rekürrent</a:t>
            </a:r>
            <a:r>
              <a:rPr lang="tr-TR" sz="2600" dirty="0">
                <a:latin typeface="Times New Roman" panose="02020603050405020304" pitchFamily="18" charset="0"/>
                <a:cs typeface="Times New Roman" panose="02020603050405020304" pitchFamily="18" charset="0"/>
              </a:rPr>
              <a:t> çürüklerin önlemesinde kullanımları özellikle tavsiye edilmektedir.</a:t>
            </a:r>
          </a:p>
          <a:p>
            <a:endParaRPr lang="tr-TR" dirty="0"/>
          </a:p>
        </p:txBody>
      </p:sp>
    </p:spTree>
    <p:extLst>
      <p:ext uri="{BB962C8B-B14F-4D97-AF65-F5344CB8AC3E}">
        <p14:creationId xmlns:p14="http://schemas.microsoft.com/office/powerpoint/2010/main" val="205768312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47500" lnSpcReduction="20000"/>
          </a:bodyPr>
          <a:lstStyle/>
          <a:p>
            <a:pPr indent="365306" algn="just" defTabSz="371498">
              <a:lnSpc>
                <a:spcPct val="150000"/>
              </a:lnSpc>
              <a:spcBef>
                <a:spcPts val="1950"/>
              </a:spcBef>
              <a:defRPr sz="1500"/>
            </a:pPr>
            <a:r>
              <a:rPr lang="tr-TR" sz="2600" dirty="0">
                <a:latin typeface="Times New Roman" panose="02020603050405020304" pitchFamily="18" charset="0"/>
                <a:cs typeface="Times New Roman" panose="02020603050405020304" pitchFamily="18" charset="0"/>
              </a:rPr>
              <a:t>Estetik </a:t>
            </a:r>
            <a:r>
              <a:rPr lang="tr-TR" sz="2600" dirty="0" err="1">
                <a:latin typeface="Times New Roman" panose="02020603050405020304" pitchFamily="18" charset="0"/>
                <a:cs typeface="Times New Roman" panose="02020603050405020304" pitchFamily="18" charset="0"/>
              </a:rPr>
              <a:t>restoratif</a:t>
            </a:r>
            <a:r>
              <a:rPr lang="tr-TR" sz="2600" dirty="0">
                <a:latin typeface="Times New Roman" panose="02020603050405020304" pitchFamily="18" charset="0"/>
                <a:cs typeface="Times New Roman" panose="02020603050405020304" pitchFamily="18" charset="0"/>
              </a:rPr>
              <a:t> materyallerde </a:t>
            </a:r>
            <a:r>
              <a:rPr lang="tr-TR" sz="2600" dirty="0" err="1">
                <a:latin typeface="Times New Roman" panose="02020603050405020304" pitchFamily="18" charset="0"/>
                <a:cs typeface="Times New Roman" panose="02020603050405020304" pitchFamily="18" charset="0"/>
              </a:rPr>
              <a:t>nano</a:t>
            </a:r>
            <a:r>
              <a:rPr lang="tr-TR" sz="2600" dirty="0">
                <a:latin typeface="Times New Roman" panose="02020603050405020304" pitchFamily="18" charset="0"/>
                <a:cs typeface="Times New Roman" panose="02020603050405020304" pitchFamily="18" charset="0"/>
              </a:rPr>
              <a:t>-doldurucuların kullanılması daha iyi bir parlatma ve daha pürüzsüz bir bitim ile sonuçlanmaktadır. Aynı zamanda </a:t>
            </a:r>
            <a:r>
              <a:rPr lang="tr-TR" sz="2600" dirty="0" err="1">
                <a:latin typeface="Times New Roman" panose="02020603050405020304" pitchFamily="18" charset="0"/>
                <a:cs typeface="Times New Roman" panose="02020603050405020304" pitchFamily="18" charset="0"/>
              </a:rPr>
              <a:t>nano</a:t>
            </a:r>
            <a:r>
              <a:rPr lang="tr-TR" sz="2600" dirty="0">
                <a:latin typeface="Times New Roman" panose="02020603050405020304" pitchFamily="18" charset="0"/>
                <a:cs typeface="Times New Roman" panose="02020603050405020304" pitchFamily="18" charset="0"/>
              </a:rPr>
              <a:t> doldurucuların eklenmesi ile daha yüksek dayanıklılık elde edilmektedir (</a:t>
            </a:r>
            <a:r>
              <a:rPr lang="tr-TR" sz="2600" dirty="0" err="1">
                <a:latin typeface="Times New Roman" panose="02020603050405020304" pitchFamily="18" charset="0"/>
                <a:cs typeface="Times New Roman" panose="02020603050405020304" pitchFamily="18" charset="0"/>
              </a:rPr>
              <a:t>Pitkethy</a:t>
            </a:r>
            <a:r>
              <a:rPr lang="tr-TR" sz="2600" dirty="0">
                <a:latin typeface="Times New Roman" panose="02020603050405020304" pitchFamily="18" charset="0"/>
                <a:cs typeface="Times New Roman" panose="02020603050405020304" pitchFamily="18" charset="0"/>
              </a:rPr>
              <a:t>,  2003). </a:t>
            </a:r>
            <a:r>
              <a:rPr lang="tr-TR" sz="2600" dirty="0" err="1">
                <a:latin typeface="Times New Roman" panose="02020603050405020304" pitchFamily="18" charset="0"/>
                <a:cs typeface="Times New Roman" panose="02020603050405020304" pitchFamily="18" charset="0"/>
              </a:rPr>
              <a:t>Nano</a:t>
            </a:r>
            <a:r>
              <a:rPr lang="tr-TR" sz="2600" dirty="0">
                <a:latin typeface="Times New Roman" panose="02020603050405020304" pitchFamily="18" charset="0"/>
                <a:cs typeface="Times New Roman" panose="02020603050405020304" pitchFamily="18" charset="0"/>
              </a:rPr>
              <a:t>-doldurucuların </a:t>
            </a:r>
            <a:r>
              <a:rPr lang="tr-TR" sz="2600" dirty="0" err="1">
                <a:latin typeface="Times New Roman" panose="02020603050405020304" pitchFamily="18" charset="0"/>
                <a:cs typeface="Times New Roman" panose="02020603050405020304" pitchFamily="18" charset="0"/>
              </a:rPr>
              <a:t>CİS’lerde</a:t>
            </a:r>
            <a:r>
              <a:rPr lang="tr-TR" sz="2600" dirty="0">
                <a:latin typeface="Times New Roman" panose="02020603050405020304" pitchFamily="18" charset="0"/>
                <a:cs typeface="Times New Roman" panose="02020603050405020304" pitchFamily="18" charset="0"/>
              </a:rPr>
              <a:t> kullanılması sonucunda, </a:t>
            </a:r>
            <a:r>
              <a:rPr lang="tr-TR" sz="2600" dirty="0" err="1">
                <a:latin typeface="Times New Roman" panose="02020603050405020304" pitchFamily="18" charset="0"/>
                <a:cs typeface="Times New Roman" panose="02020603050405020304" pitchFamily="18" charset="0"/>
              </a:rPr>
              <a:t>rezin</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modifiye</a:t>
            </a:r>
            <a:r>
              <a:rPr lang="tr-TR" sz="2600" dirty="0">
                <a:latin typeface="Times New Roman" panose="02020603050405020304" pitchFamily="18" charset="0"/>
                <a:cs typeface="Times New Roman" panose="02020603050405020304" pitchFamily="18" charset="0"/>
              </a:rPr>
              <a:t> cam </a:t>
            </a:r>
            <a:r>
              <a:rPr lang="tr-TR" sz="2600" dirty="0" err="1">
                <a:latin typeface="Times New Roman" panose="02020603050405020304" pitchFamily="18" charset="0"/>
                <a:cs typeface="Times New Roman" panose="02020603050405020304" pitchFamily="18" charset="0"/>
              </a:rPr>
              <a:t>iyonomer</a:t>
            </a:r>
            <a:r>
              <a:rPr lang="tr-TR" sz="2600" dirty="0">
                <a:latin typeface="Times New Roman" panose="02020603050405020304" pitchFamily="18" charset="0"/>
                <a:cs typeface="Times New Roman" panose="02020603050405020304" pitchFamily="18" charset="0"/>
              </a:rPr>
              <a:t> simanın estetik ve düşük aşınma direnci problemlerinin çözüldüğü, “Cam </a:t>
            </a:r>
            <a:r>
              <a:rPr lang="tr-TR" sz="2600" dirty="0" err="1">
                <a:latin typeface="Times New Roman" panose="02020603050405020304" pitchFamily="18" charset="0"/>
                <a:cs typeface="Times New Roman" panose="02020603050405020304" pitchFamily="18" charset="0"/>
              </a:rPr>
              <a:t>Karbomer</a:t>
            </a:r>
            <a:r>
              <a:rPr lang="tr-TR" sz="2600" dirty="0">
                <a:latin typeface="Times New Roman" panose="02020603050405020304" pitchFamily="18" charset="0"/>
                <a:cs typeface="Times New Roman" panose="02020603050405020304" pitchFamily="18" charset="0"/>
              </a:rPr>
              <a:t>” adı verilen yeni bir materyal geliştirilmiştir (</a:t>
            </a:r>
            <a:r>
              <a:rPr lang="tr-TR" sz="2600" dirty="0" err="1">
                <a:latin typeface="Times New Roman" panose="02020603050405020304" pitchFamily="18" charset="0"/>
                <a:cs typeface="Times New Roman" panose="02020603050405020304" pitchFamily="18" charset="0"/>
              </a:rPr>
              <a:t>Duinen</a:t>
            </a:r>
            <a:r>
              <a:rPr lang="tr-TR" sz="2600" dirty="0">
                <a:latin typeface="Times New Roman" panose="02020603050405020304" pitchFamily="18" charset="0"/>
                <a:cs typeface="Times New Roman" panose="02020603050405020304" pitchFamily="18" charset="0"/>
              </a:rPr>
              <a:t>, 2006).</a:t>
            </a:r>
          </a:p>
          <a:p>
            <a:pPr indent="365306" algn="just" defTabSz="371498">
              <a:lnSpc>
                <a:spcPct val="150000"/>
              </a:lnSpc>
              <a:spcBef>
                <a:spcPts val="1950"/>
              </a:spcBef>
              <a:defRPr sz="1500"/>
            </a:pPr>
            <a:r>
              <a:rPr lang="tr-TR" sz="2600" dirty="0" err="1">
                <a:latin typeface="Times New Roman" panose="02020603050405020304" pitchFamily="18" charset="0"/>
                <a:cs typeface="Times New Roman" panose="02020603050405020304" pitchFamily="18" charset="0"/>
              </a:rPr>
              <a:t>CİS’lerin</a:t>
            </a:r>
            <a:r>
              <a:rPr lang="tr-TR" sz="2600" dirty="0">
                <a:latin typeface="Times New Roman" panose="02020603050405020304" pitchFamily="18" charset="0"/>
                <a:cs typeface="Times New Roman" panose="02020603050405020304" pitchFamily="18" charset="0"/>
              </a:rPr>
              <a:t> özelliklerinin geliştirilmesi ile ortaya çıkan cam </a:t>
            </a:r>
            <a:r>
              <a:rPr lang="tr-TR" sz="2600" dirty="0" err="1">
                <a:latin typeface="Times New Roman" panose="02020603050405020304" pitchFamily="18" charset="0"/>
                <a:cs typeface="Times New Roman" panose="02020603050405020304" pitchFamily="18" charset="0"/>
              </a:rPr>
              <a:t>karbomer</a:t>
            </a:r>
            <a:r>
              <a:rPr lang="tr-TR" sz="2600" dirty="0">
                <a:latin typeface="Times New Roman" panose="02020603050405020304" pitchFamily="18" charset="0"/>
                <a:cs typeface="Times New Roman" panose="02020603050405020304" pitchFamily="18" charset="0"/>
              </a:rPr>
              <a:t> simanlar, üstün fiziksel özelliklere sahip oldukları iddiaları ile piyasaya sürülmüştür. Cam </a:t>
            </a:r>
            <a:r>
              <a:rPr lang="tr-TR" sz="2600" dirty="0" err="1">
                <a:latin typeface="Times New Roman" panose="02020603050405020304" pitchFamily="18" charset="0"/>
                <a:cs typeface="Times New Roman" panose="02020603050405020304" pitchFamily="18" charset="0"/>
              </a:rPr>
              <a:t>karbomer</a:t>
            </a:r>
            <a:r>
              <a:rPr lang="tr-TR" sz="2600" dirty="0">
                <a:latin typeface="Times New Roman" panose="02020603050405020304" pitchFamily="18" charset="0"/>
                <a:cs typeface="Times New Roman" panose="02020603050405020304" pitchFamily="18" charset="0"/>
              </a:rPr>
              <a:t> simanın tozu, </a:t>
            </a:r>
            <a:r>
              <a:rPr lang="tr-TR" sz="2600" dirty="0" err="1">
                <a:latin typeface="Times New Roman" panose="02020603050405020304" pitchFamily="18" charset="0"/>
                <a:cs typeface="Times New Roman" panose="02020603050405020304" pitchFamily="18" charset="0"/>
              </a:rPr>
              <a:t>nano</a:t>
            </a:r>
            <a:r>
              <a:rPr lang="tr-TR" sz="2600" dirty="0">
                <a:latin typeface="Times New Roman" panose="02020603050405020304" pitchFamily="18" charset="0"/>
                <a:cs typeface="Times New Roman" panose="02020603050405020304" pitchFamily="18" charset="0"/>
              </a:rPr>
              <a:t> ebatta toz partiküller, ikincil doldurucu olarak kalsiyum </a:t>
            </a:r>
            <a:r>
              <a:rPr lang="tr-TR" sz="2600" dirty="0" err="1">
                <a:latin typeface="Times New Roman" panose="02020603050405020304" pitchFamily="18" charset="0"/>
                <a:cs typeface="Times New Roman" panose="02020603050405020304" pitchFamily="18" charset="0"/>
              </a:rPr>
              <a:t>floroapatit</a:t>
            </a:r>
            <a:r>
              <a:rPr lang="tr-TR" sz="2600" dirty="0">
                <a:latin typeface="Times New Roman" panose="02020603050405020304" pitchFamily="18" charset="0"/>
                <a:cs typeface="Times New Roman" panose="02020603050405020304" pitchFamily="18" charset="0"/>
              </a:rPr>
              <a:t> ve </a:t>
            </a:r>
            <a:r>
              <a:rPr lang="tr-TR" sz="2600" dirty="0" err="1">
                <a:latin typeface="Times New Roman" panose="02020603050405020304" pitchFamily="18" charset="0"/>
                <a:cs typeface="Times New Roman" panose="02020603050405020304" pitchFamily="18" charset="0"/>
              </a:rPr>
              <a:t>dialkil</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siloksanlar</a:t>
            </a:r>
            <a:r>
              <a:rPr lang="tr-TR" sz="2600" dirty="0">
                <a:latin typeface="Times New Roman" panose="02020603050405020304" pitchFamily="18" charset="0"/>
                <a:cs typeface="Times New Roman" panose="02020603050405020304" pitchFamily="18" charset="0"/>
              </a:rPr>
              <a:t> ile işlemden geçirilmiştir reaktif cam içermektedir. </a:t>
            </a:r>
            <a:r>
              <a:rPr lang="tr-TR" sz="2600" dirty="0" err="1">
                <a:latin typeface="Times New Roman" panose="02020603050405020304" pitchFamily="18" charset="0"/>
                <a:cs typeface="Times New Roman" panose="02020603050405020304" pitchFamily="18" charset="0"/>
              </a:rPr>
              <a:t>Likitinde</a:t>
            </a:r>
            <a:r>
              <a:rPr lang="tr-TR" sz="2600" dirty="0">
                <a:latin typeface="Times New Roman" panose="02020603050405020304" pitchFamily="18" charset="0"/>
                <a:cs typeface="Times New Roman" panose="02020603050405020304" pitchFamily="18" charset="0"/>
              </a:rPr>
              <a:t> ise geleneksel cam </a:t>
            </a:r>
            <a:r>
              <a:rPr lang="tr-TR" sz="2600" dirty="0" err="1">
                <a:latin typeface="Times New Roman" panose="02020603050405020304" pitchFamily="18" charset="0"/>
                <a:cs typeface="Times New Roman" panose="02020603050405020304" pitchFamily="18" charset="0"/>
              </a:rPr>
              <a:t>iyonomerlerde</a:t>
            </a:r>
            <a:r>
              <a:rPr lang="tr-TR" sz="2600" dirty="0">
                <a:latin typeface="Times New Roman" panose="02020603050405020304" pitchFamily="18" charset="0"/>
                <a:cs typeface="Times New Roman" panose="02020603050405020304" pitchFamily="18" charset="0"/>
              </a:rPr>
              <a:t> olduğu gibi </a:t>
            </a:r>
            <a:r>
              <a:rPr lang="tr-TR" sz="2600" dirty="0" err="1">
                <a:latin typeface="Times New Roman" panose="02020603050405020304" pitchFamily="18" charset="0"/>
                <a:cs typeface="Times New Roman" panose="02020603050405020304" pitchFamily="18" charset="0"/>
              </a:rPr>
              <a:t>poliakrilik</a:t>
            </a:r>
            <a:r>
              <a:rPr lang="tr-TR" sz="2600" dirty="0">
                <a:latin typeface="Times New Roman" panose="02020603050405020304" pitchFamily="18" charset="0"/>
                <a:cs typeface="Times New Roman" panose="02020603050405020304" pitchFamily="18" charset="0"/>
              </a:rPr>
              <a:t> asit bulunmaktadır.</a:t>
            </a:r>
          </a:p>
          <a:p>
            <a:r>
              <a:rPr lang="tr-TR" dirty="0"/>
              <a:t> </a:t>
            </a:r>
          </a:p>
        </p:txBody>
      </p:sp>
    </p:spTree>
    <p:extLst>
      <p:ext uri="{BB962C8B-B14F-4D97-AF65-F5344CB8AC3E}">
        <p14:creationId xmlns:p14="http://schemas.microsoft.com/office/powerpoint/2010/main" val="21598035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47500" lnSpcReduction="20000"/>
          </a:bodyPr>
          <a:lstStyle/>
          <a:p>
            <a:pPr indent="228925" algn="just" defTabSz="232805">
              <a:spcBef>
                <a:spcPts val="1192"/>
              </a:spcBef>
              <a:defRPr sz="939"/>
            </a:pPr>
            <a:r>
              <a:rPr lang="tr-TR" sz="2600" dirty="0">
                <a:latin typeface="Times New Roman" panose="02020603050405020304" pitchFamily="18" charset="0"/>
                <a:cs typeface="Times New Roman" panose="02020603050405020304" pitchFamily="18" charset="0"/>
              </a:rPr>
              <a:t>Cam </a:t>
            </a:r>
            <a:r>
              <a:rPr lang="tr-TR" sz="2600" dirty="0" err="1">
                <a:latin typeface="Times New Roman" panose="02020603050405020304" pitchFamily="18" charset="0"/>
                <a:cs typeface="Times New Roman" panose="02020603050405020304" pitchFamily="18" charset="0"/>
              </a:rPr>
              <a:t>karbomer</a:t>
            </a:r>
            <a:r>
              <a:rPr lang="tr-TR" sz="2600" dirty="0">
                <a:latin typeface="Times New Roman" panose="02020603050405020304" pitchFamily="18" charset="0"/>
                <a:cs typeface="Times New Roman" panose="02020603050405020304" pitchFamily="18" charset="0"/>
              </a:rPr>
              <a:t> simanın piyasadaki ürünlerinden biri olan GCP </a:t>
            </a:r>
            <a:r>
              <a:rPr lang="tr-TR" sz="2600" dirty="0" err="1">
                <a:latin typeface="Times New Roman" panose="02020603050405020304" pitchFamily="18" charset="0"/>
                <a:cs typeface="Times New Roman" panose="02020603050405020304" pitchFamily="18" charset="0"/>
              </a:rPr>
              <a:t>Glass</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Fill</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restoratif</a:t>
            </a:r>
            <a:r>
              <a:rPr lang="tr-TR" sz="2600" dirty="0">
                <a:latin typeface="Times New Roman" panose="02020603050405020304" pitchFamily="18" charset="0"/>
                <a:cs typeface="Times New Roman" panose="02020603050405020304" pitchFamily="18" charset="0"/>
              </a:rPr>
              <a:t> cam </a:t>
            </a:r>
            <a:r>
              <a:rPr lang="tr-TR" sz="2600" dirty="0" err="1">
                <a:latin typeface="Times New Roman" panose="02020603050405020304" pitchFamily="18" charset="0"/>
                <a:cs typeface="Times New Roman" panose="02020603050405020304" pitchFamily="18" charset="0"/>
              </a:rPr>
              <a:t>iyonomer</a:t>
            </a:r>
            <a:r>
              <a:rPr lang="tr-TR" sz="2600" dirty="0">
                <a:latin typeface="Times New Roman" panose="02020603050405020304" pitchFamily="18" charset="0"/>
                <a:cs typeface="Times New Roman" panose="02020603050405020304" pitchFamily="18" charset="0"/>
              </a:rPr>
              <a:t> siman içeren karbonize </a:t>
            </a:r>
            <a:r>
              <a:rPr lang="tr-TR" sz="2600" dirty="0" err="1">
                <a:latin typeface="Times New Roman" panose="02020603050405020304" pitchFamily="18" charset="0"/>
                <a:cs typeface="Times New Roman" panose="02020603050405020304" pitchFamily="18" charset="0"/>
              </a:rPr>
              <a:t>nanopartiküllerden</a:t>
            </a:r>
            <a:r>
              <a:rPr lang="tr-TR" sz="2600" dirty="0">
                <a:latin typeface="Times New Roman" panose="02020603050405020304" pitchFamily="18" charset="0"/>
                <a:cs typeface="Times New Roman" panose="02020603050405020304" pitchFamily="18" charset="0"/>
              </a:rPr>
              <a:t> oluşan yeni bir üründür.  Bu ürünün başlıca avantajları;</a:t>
            </a:r>
          </a:p>
          <a:p>
            <a:pPr algn="just" defTabSz="232805">
              <a:spcBef>
                <a:spcPts val="1192"/>
              </a:spcBef>
              <a:buFont typeface="Wingdings" panose="05000000000000000000" pitchFamily="2" charset="2"/>
              <a:buChar char="v"/>
              <a:defRPr sz="939"/>
            </a:pPr>
            <a:r>
              <a:rPr lang="tr-TR" sz="2600" dirty="0">
                <a:latin typeface="Times New Roman" panose="02020603050405020304" pitchFamily="18" charset="0"/>
                <a:cs typeface="Times New Roman" panose="02020603050405020304" pitchFamily="18" charset="0"/>
              </a:rPr>
              <a:t>Özel tasarlanmış doldurucu ve </a:t>
            </a:r>
            <a:r>
              <a:rPr lang="tr-TR" sz="2600" dirty="0" err="1">
                <a:latin typeface="Times New Roman" panose="02020603050405020304" pitchFamily="18" charset="0"/>
                <a:cs typeface="Times New Roman" panose="02020603050405020304" pitchFamily="18" charset="0"/>
              </a:rPr>
              <a:t>floroapatit</a:t>
            </a:r>
            <a:r>
              <a:rPr lang="tr-TR" sz="2600" dirty="0">
                <a:latin typeface="Times New Roman" panose="02020603050405020304" pitchFamily="18" charset="0"/>
                <a:cs typeface="Times New Roman" panose="02020603050405020304" pitchFamily="18" charset="0"/>
              </a:rPr>
              <a:t>/</a:t>
            </a:r>
            <a:r>
              <a:rPr lang="tr-TR" sz="2600" dirty="0" err="1">
                <a:latin typeface="Times New Roman" panose="02020603050405020304" pitchFamily="18" charset="0"/>
                <a:cs typeface="Times New Roman" panose="02020603050405020304" pitchFamily="18" charset="0"/>
              </a:rPr>
              <a:t>hidroksiapatit</a:t>
            </a:r>
            <a:r>
              <a:rPr lang="tr-TR" sz="2600" dirty="0">
                <a:latin typeface="Times New Roman" panose="02020603050405020304" pitchFamily="18" charset="0"/>
                <a:cs typeface="Times New Roman" panose="02020603050405020304" pitchFamily="18" charset="0"/>
              </a:rPr>
              <a:t> parçacıklı içeriği sayesinde</a:t>
            </a:r>
          </a:p>
          <a:p>
            <a:pPr lvl="1" algn="just" defTabSz="232805">
              <a:spcBef>
                <a:spcPts val="1192"/>
              </a:spcBef>
              <a:buFont typeface="Wingdings" panose="05000000000000000000" pitchFamily="2" charset="2"/>
              <a:buChar char="v"/>
              <a:defRPr sz="939"/>
            </a:pPr>
            <a:r>
              <a:rPr lang="tr-TR" sz="2600" dirty="0">
                <a:latin typeface="Times New Roman" panose="02020603050405020304" pitchFamily="18" charset="0"/>
                <a:cs typeface="Times New Roman" panose="02020603050405020304" pitchFamily="18" charset="0"/>
              </a:rPr>
              <a:t>Üstün basınç ve eğilme dayanımı,</a:t>
            </a:r>
          </a:p>
          <a:p>
            <a:pPr lvl="1" algn="just" defTabSz="232805">
              <a:spcBef>
                <a:spcPts val="1192"/>
              </a:spcBef>
              <a:buFont typeface="Wingdings" panose="05000000000000000000" pitchFamily="2" charset="2"/>
              <a:buChar char="v"/>
              <a:defRPr sz="939"/>
            </a:pPr>
            <a:r>
              <a:rPr lang="tr-TR" sz="2600" dirty="0">
                <a:latin typeface="Times New Roman" panose="02020603050405020304" pitchFamily="18" charset="0"/>
                <a:cs typeface="Times New Roman" panose="02020603050405020304" pitchFamily="18" charset="0"/>
              </a:rPr>
              <a:t>Yüksek aşınma direnci,  </a:t>
            </a:r>
          </a:p>
          <a:p>
            <a:pPr algn="just" defTabSz="232805">
              <a:spcBef>
                <a:spcPts val="1192"/>
              </a:spcBef>
              <a:buFont typeface="Wingdings" panose="05000000000000000000" pitchFamily="2" charset="2"/>
              <a:buChar char="v"/>
              <a:defRPr sz="939"/>
            </a:pPr>
            <a:r>
              <a:rPr lang="tr-TR" sz="2600" dirty="0" err="1">
                <a:latin typeface="Times New Roman" panose="02020603050405020304" pitchFamily="18" charset="0"/>
                <a:cs typeface="Times New Roman" panose="02020603050405020304" pitchFamily="18" charset="0"/>
              </a:rPr>
              <a:t>Biyouyumluluğu</a:t>
            </a:r>
            <a:r>
              <a:rPr lang="tr-TR" sz="2600" dirty="0">
                <a:latin typeface="Times New Roman" panose="02020603050405020304" pitchFamily="18" charset="0"/>
                <a:cs typeface="Times New Roman" panose="02020603050405020304" pitchFamily="18" charset="0"/>
              </a:rPr>
              <a:t>,</a:t>
            </a:r>
          </a:p>
          <a:p>
            <a:pPr algn="just" defTabSz="232805">
              <a:spcBef>
                <a:spcPts val="1192"/>
              </a:spcBef>
              <a:buFont typeface="Wingdings" panose="05000000000000000000" pitchFamily="2" charset="2"/>
              <a:buChar char="v"/>
              <a:defRPr sz="939"/>
            </a:pPr>
            <a:r>
              <a:rPr lang="tr-TR" sz="2600" dirty="0" err="1">
                <a:latin typeface="Times New Roman" panose="02020603050405020304" pitchFamily="18" charset="0"/>
                <a:cs typeface="Times New Roman" panose="02020603050405020304" pitchFamily="18" charset="0"/>
              </a:rPr>
              <a:t>Dentine</a:t>
            </a:r>
            <a:r>
              <a:rPr lang="tr-TR" sz="2600" dirty="0">
                <a:latin typeface="Times New Roman" panose="02020603050405020304" pitchFamily="18" charset="0"/>
                <a:cs typeface="Times New Roman" panose="02020603050405020304" pitchFamily="18" charset="0"/>
              </a:rPr>
              <a:t> ve mineye kimyasal olarak bağlanması,</a:t>
            </a:r>
          </a:p>
          <a:p>
            <a:pPr algn="just" defTabSz="232805">
              <a:spcBef>
                <a:spcPts val="1192"/>
              </a:spcBef>
              <a:buFont typeface="Wingdings" panose="05000000000000000000" pitchFamily="2" charset="2"/>
              <a:buChar char="v"/>
              <a:defRPr sz="939"/>
            </a:pPr>
            <a:r>
              <a:rPr lang="tr-TR" sz="2600" dirty="0" err="1">
                <a:latin typeface="Times New Roman" panose="02020603050405020304" pitchFamily="18" charset="0"/>
                <a:cs typeface="Times New Roman" panose="02020603050405020304" pitchFamily="18" charset="0"/>
              </a:rPr>
              <a:t>Dentin</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marjinlerinde</a:t>
            </a:r>
            <a:r>
              <a:rPr lang="tr-TR" sz="2600" dirty="0">
                <a:latin typeface="Times New Roman" panose="02020603050405020304" pitchFamily="18" charset="0"/>
                <a:cs typeface="Times New Roman" panose="02020603050405020304" pitchFamily="18" charset="0"/>
              </a:rPr>
              <a:t> güçlü bir kapama sağlaması,</a:t>
            </a:r>
          </a:p>
          <a:p>
            <a:pPr algn="just" defTabSz="232805">
              <a:spcBef>
                <a:spcPts val="1192"/>
              </a:spcBef>
              <a:buFont typeface="Wingdings" panose="05000000000000000000" pitchFamily="2" charset="2"/>
              <a:buChar char="v"/>
              <a:defRPr sz="939"/>
            </a:pPr>
            <a:r>
              <a:rPr lang="tr-TR" sz="2600" dirty="0" err="1">
                <a:latin typeface="Times New Roman" panose="02020603050405020304" pitchFamily="18" charset="0"/>
                <a:cs typeface="Times New Roman" panose="02020603050405020304" pitchFamily="18" charset="0"/>
              </a:rPr>
              <a:t>Nanoteknolojik</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floroapatit</a:t>
            </a:r>
            <a:r>
              <a:rPr lang="tr-TR" sz="2600" dirty="0">
                <a:latin typeface="Times New Roman" panose="02020603050405020304" pitchFamily="18" charset="0"/>
                <a:cs typeface="Times New Roman" panose="02020603050405020304" pitchFamily="18" charset="0"/>
              </a:rPr>
              <a:t> partikülleri sayesinde </a:t>
            </a:r>
            <a:r>
              <a:rPr lang="tr-TR" sz="2600" dirty="0" err="1">
                <a:latin typeface="Times New Roman" panose="02020603050405020304" pitchFamily="18" charset="0"/>
                <a:cs typeface="Times New Roman" panose="02020603050405020304" pitchFamily="18" charset="0"/>
              </a:rPr>
              <a:t>remineralizasyonu</a:t>
            </a:r>
            <a:r>
              <a:rPr lang="tr-TR" sz="2600" dirty="0">
                <a:latin typeface="Times New Roman" panose="02020603050405020304" pitchFamily="18" charset="0"/>
                <a:cs typeface="Times New Roman" panose="02020603050405020304" pitchFamily="18" charset="0"/>
              </a:rPr>
              <a:t> hızlandırması,</a:t>
            </a:r>
          </a:p>
          <a:p>
            <a:pPr algn="just" defTabSz="232805">
              <a:spcBef>
                <a:spcPts val="1192"/>
              </a:spcBef>
              <a:buFont typeface="Wingdings" panose="05000000000000000000" pitchFamily="2" charset="2"/>
              <a:buChar char="v"/>
              <a:defRPr sz="939"/>
            </a:pPr>
            <a:r>
              <a:rPr lang="tr-TR" sz="2600" dirty="0" err="1">
                <a:latin typeface="Times New Roman" panose="02020603050405020304" pitchFamily="18" charset="0"/>
                <a:cs typeface="Times New Roman" panose="02020603050405020304" pitchFamily="18" charset="0"/>
              </a:rPr>
              <a:t>Rezin</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solvent</a:t>
            </a:r>
            <a:r>
              <a:rPr lang="tr-TR" sz="2600" dirty="0">
                <a:latin typeface="Times New Roman" panose="02020603050405020304" pitchFamily="18" charset="0"/>
                <a:cs typeface="Times New Roman" panose="02020603050405020304" pitchFamily="18" charset="0"/>
              </a:rPr>
              <a:t> ve metal içermemesi,</a:t>
            </a:r>
          </a:p>
          <a:p>
            <a:pPr algn="just" defTabSz="232805">
              <a:spcBef>
                <a:spcPts val="1192"/>
              </a:spcBef>
              <a:buFont typeface="Wingdings" panose="05000000000000000000" pitchFamily="2" charset="2"/>
              <a:buChar char="v"/>
              <a:defRPr sz="939"/>
            </a:pPr>
            <a:r>
              <a:rPr lang="tr-TR" sz="2600" dirty="0">
                <a:latin typeface="Times New Roman" panose="02020603050405020304" pitchFamily="18" charset="0"/>
                <a:cs typeface="Times New Roman" panose="02020603050405020304" pitchFamily="18" charset="0"/>
              </a:rPr>
              <a:t>Mine ve </a:t>
            </a:r>
            <a:r>
              <a:rPr lang="tr-TR" sz="2600" dirty="0" err="1">
                <a:latin typeface="Times New Roman" panose="02020603050405020304" pitchFamily="18" charset="0"/>
                <a:cs typeface="Times New Roman" panose="02020603050405020304" pitchFamily="18" charset="0"/>
              </a:rPr>
              <a:t>dentinde</a:t>
            </a:r>
            <a:r>
              <a:rPr lang="tr-TR" sz="2600" dirty="0">
                <a:latin typeface="Times New Roman" panose="02020603050405020304" pitchFamily="18" charset="0"/>
                <a:cs typeface="Times New Roman" panose="02020603050405020304" pitchFamily="18" charset="0"/>
              </a:rPr>
              <a:t> asitlemeyi gerektirmemesi,</a:t>
            </a:r>
          </a:p>
          <a:p>
            <a:pPr algn="just" defTabSz="232805">
              <a:spcBef>
                <a:spcPts val="1192"/>
              </a:spcBef>
              <a:buFont typeface="Wingdings" panose="05000000000000000000" pitchFamily="2" charset="2"/>
              <a:buChar char="v"/>
              <a:defRPr sz="939"/>
            </a:pPr>
            <a:r>
              <a:rPr lang="tr-TR" sz="2600" dirty="0" err="1">
                <a:latin typeface="Times New Roman" panose="02020603050405020304" pitchFamily="18" charset="0"/>
                <a:cs typeface="Times New Roman" panose="02020603050405020304" pitchFamily="18" charset="0"/>
              </a:rPr>
              <a:t>Radyoopaklığı</a:t>
            </a:r>
            <a:r>
              <a:rPr lang="tr-TR" sz="2600" dirty="0">
                <a:latin typeface="Times New Roman" panose="02020603050405020304" pitchFamily="18" charset="0"/>
                <a:cs typeface="Times New Roman" panose="02020603050405020304" pitchFamily="18" charset="0"/>
              </a:rPr>
              <a:t> sayesinde </a:t>
            </a:r>
            <a:r>
              <a:rPr lang="tr-TR" sz="2600" dirty="0" err="1">
                <a:latin typeface="Times New Roman" panose="02020603050405020304" pitchFamily="18" charset="0"/>
                <a:cs typeface="Times New Roman" panose="02020603050405020304" pitchFamily="18" charset="0"/>
              </a:rPr>
              <a:t>postoperatif</a:t>
            </a:r>
            <a:r>
              <a:rPr lang="tr-TR" sz="2600" dirty="0">
                <a:latin typeface="Times New Roman" panose="02020603050405020304" pitchFamily="18" charset="0"/>
                <a:cs typeface="Times New Roman" panose="02020603050405020304" pitchFamily="18" charset="0"/>
              </a:rPr>
              <a:t> teşhisi kolaylaştırması olarak sıralanmaktadır</a:t>
            </a:r>
          </a:p>
          <a:p>
            <a:endParaRPr lang="tr-TR" dirty="0"/>
          </a:p>
        </p:txBody>
      </p:sp>
    </p:spTree>
    <p:extLst>
      <p:ext uri="{BB962C8B-B14F-4D97-AF65-F5344CB8AC3E}">
        <p14:creationId xmlns:p14="http://schemas.microsoft.com/office/powerpoint/2010/main" val="1404976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noRot="1" noChangeAspect="1"/>
          </p:cNvSpPr>
          <p:nvPr>
            <p:ph type="sldImg"/>
          </p:nvPr>
        </p:nvSpPr>
        <p:spPr>
          <a:prstGeom prst="rect">
            <a:avLst/>
          </a:prstGeom>
        </p:spPr>
        <p:txBody>
          <a:bodyPr/>
          <a:lstStyle/>
          <a:p>
            <a:endParaRPr/>
          </a:p>
        </p:txBody>
      </p:sp>
      <p:sp>
        <p:nvSpPr>
          <p:cNvPr id="206" name="Shape 206"/>
          <p:cNvSpPr>
            <a:spLocks noGrp="1"/>
          </p:cNvSpPr>
          <p:nvPr>
            <p:ph type="body" sz="quarter" idx="1"/>
          </p:nvPr>
        </p:nvSpPr>
        <p:spPr>
          <a:prstGeom prst="rect">
            <a:avLst/>
          </a:prstGeom>
        </p:spPr>
        <p:txBody>
          <a:bodyPr/>
          <a:lstStyle/>
          <a:p>
            <a:pPr>
              <a:defRPr sz="1300"/>
            </a:pPr>
            <a:r>
              <a:rPr dirty="0"/>
              <a:t>Bütün bu avantajlarına rağmen, dental amalgamın dezavantajları ise;</a:t>
            </a:r>
          </a:p>
          <a:p>
            <a:pPr>
              <a:defRPr sz="1300"/>
            </a:pPr>
            <a:r>
              <a:rPr dirty="0"/>
              <a:t>•	Estetik olarak diş rengiyle uyumsuz olması,</a:t>
            </a:r>
          </a:p>
          <a:p>
            <a:pPr>
              <a:defRPr sz="1300"/>
            </a:pPr>
            <a:r>
              <a:rPr dirty="0"/>
              <a:t>•	Restorasyonların erken dönemde kırılgan olması,</a:t>
            </a:r>
          </a:p>
          <a:p>
            <a:pPr>
              <a:defRPr sz="1300"/>
            </a:pPr>
            <a:r>
              <a:rPr dirty="0"/>
              <a:t>•	Diş yapısına sadece mekanik olarak tutunabilmesi,</a:t>
            </a:r>
          </a:p>
          <a:p>
            <a:pPr>
              <a:defRPr sz="1300"/>
            </a:pPr>
            <a:r>
              <a:rPr dirty="0"/>
              <a:t>•	Korozyon ve galvanik akım meydana gelebilmesi nedeniyle diş ve restorasyon marjinlerinde yıkım olması,</a:t>
            </a:r>
          </a:p>
          <a:p>
            <a:pPr>
              <a:defRPr sz="1300"/>
            </a:pPr>
            <a:r>
              <a:rPr dirty="0"/>
              <a:t>•	Zayıflamış olan diş yapısını korumaya yardım edememesi olarak sıralanabilmektedir (	(slaytı okuma)</a:t>
            </a:r>
          </a:p>
        </p:txBody>
      </p:sp>
    </p:spTree>
    <p:extLst>
      <p:ext uri="{BB962C8B-B14F-4D97-AF65-F5344CB8AC3E}">
        <p14:creationId xmlns:p14="http://schemas.microsoft.com/office/powerpoint/2010/main" val="30464904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defTabSz="232805">
              <a:spcBef>
                <a:spcPts val="1192"/>
              </a:spcBef>
              <a:buFont typeface="Wingdings" panose="05000000000000000000" pitchFamily="2" charset="2"/>
              <a:buChar char="v"/>
              <a:defRPr sz="939"/>
            </a:pPr>
            <a:r>
              <a:rPr lang="tr-TR" sz="2600" dirty="0">
                <a:cs typeface="Times New Roman" panose="02020603050405020304" pitchFamily="18" charset="0"/>
              </a:rPr>
              <a:t>Daimi dişlerde stres altında olmayan alanlardaki Sınıf I ve II restorasyonlarda,</a:t>
            </a:r>
          </a:p>
          <a:p>
            <a:pPr algn="just" defTabSz="232805">
              <a:spcBef>
                <a:spcPts val="1192"/>
              </a:spcBef>
              <a:buFont typeface="Wingdings" panose="05000000000000000000" pitchFamily="2" charset="2"/>
              <a:buChar char="v"/>
              <a:defRPr sz="939"/>
            </a:pPr>
            <a:r>
              <a:rPr lang="tr-TR" sz="2600" dirty="0">
                <a:cs typeface="Times New Roman" panose="02020603050405020304" pitchFamily="18" charset="0"/>
              </a:rPr>
              <a:t>Süt dişlerinde Sınıf I ve II restorasyonlarda,</a:t>
            </a:r>
          </a:p>
          <a:p>
            <a:pPr algn="just" defTabSz="232805">
              <a:spcBef>
                <a:spcPts val="1192"/>
              </a:spcBef>
              <a:buFont typeface="Wingdings" panose="05000000000000000000" pitchFamily="2" charset="2"/>
              <a:buChar char="v"/>
              <a:defRPr sz="939"/>
            </a:pPr>
            <a:r>
              <a:rPr lang="tr-TR" sz="2600" dirty="0">
                <a:cs typeface="Times New Roman" panose="02020603050405020304" pitchFamily="18" charset="0"/>
              </a:rPr>
              <a:t>Kuron ve köprülerde kor materyali olarak,</a:t>
            </a:r>
          </a:p>
          <a:p>
            <a:pPr algn="just" defTabSz="232805">
              <a:spcBef>
                <a:spcPts val="1192"/>
              </a:spcBef>
              <a:buFont typeface="Wingdings" panose="05000000000000000000" pitchFamily="2" charset="2"/>
              <a:buChar char="v"/>
              <a:defRPr sz="939"/>
            </a:pPr>
            <a:r>
              <a:rPr lang="tr-TR" sz="2600" dirty="0" err="1">
                <a:cs typeface="Times New Roman" panose="02020603050405020304" pitchFamily="18" charset="0"/>
              </a:rPr>
              <a:t>Servikal</a:t>
            </a:r>
            <a:r>
              <a:rPr lang="tr-TR" sz="2600" dirty="0">
                <a:cs typeface="Times New Roman" panose="02020603050405020304" pitchFamily="18" charset="0"/>
              </a:rPr>
              <a:t> dolgularda,</a:t>
            </a:r>
          </a:p>
          <a:p>
            <a:pPr algn="just" defTabSz="232805">
              <a:spcBef>
                <a:spcPts val="1192"/>
              </a:spcBef>
              <a:buFont typeface="Wingdings" panose="05000000000000000000" pitchFamily="2" charset="2"/>
              <a:buChar char="v"/>
              <a:defRPr sz="939"/>
            </a:pPr>
            <a:r>
              <a:rPr lang="tr-TR" sz="2600" dirty="0" err="1">
                <a:cs typeface="Times New Roman" panose="02020603050405020304" pitchFamily="18" charset="0"/>
              </a:rPr>
              <a:t>Fissür</a:t>
            </a:r>
            <a:r>
              <a:rPr lang="tr-TR" sz="2600" dirty="0">
                <a:cs typeface="Times New Roman" panose="02020603050405020304" pitchFamily="18" charset="0"/>
              </a:rPr>
              <a:t> örtücü olarak,</a:t>
            </a:r>
          </a:p>
          <a:p>
            <a:pPr algn="just" defTabSz="232805">
              <a:spcBef>
                <a:spcPts val="1192"/>
              </a:spcBef>
              <a:buFont typeface="Wingdings" panose="05000000000000000000" pitchFamily="2" charset="2"/>
              <a:buChar char="v"/>
              <a:defRPr sz="939"/>
            </a:pPr>
            <a:r>
              <a:rPr lang="tr-TR" sz="2600" dirty="0">
                <a:cs typeface="Times New Roman" panose="02020603050405020304" pitchFamily="18" charset="0"/>
              </a:rPr>
              <a:t>Sınıf V restorasyonlarda kullanımları</a:t>
            </a:r>
            <a:endParaRPr lang="tr-TR" dirty="0"/>
          </a:p>
          <a:p>
            <a:endParaRPr lang="tr-TR" dirty="0"/>
          </a:p>
        </p:txBody>
      </p:sp>
    </p:spTree>
    <p:extLst>
      <p:ext uri="{BB962C8B-B14F-4D97-AF65-F5344CB8AC3E}">
        <p14:creationId xmlns:p14="http://schemas.microsoft.com/office/powerpoint/2010/main" val="20374353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1437595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a:p>
        </p:txBody>
      </p:sp>
      <p:sp>
        <p:nvSpPr>
          <p:cNvPr id="4" name="Slayt Numarası Yer Tutucusu 3"/>
          <p:cNvSpPr>
            <a:spLocks noGrp="1"/>
          </p:cNvSpPr>
          <p:nvPr>
            <p:ph type="sldNum" sz="quarter" idx="10"/>
          </p:nvPr>
        </p:nvSpPr>
        <p:spPr/>
        <p:txBody>
          <a:bodyPr/>
          <a:lstStyle/>
          <a:p>
            <a:pPr>
              <a:defRPr/>
            </a:pPr>
            <a:fld id="{A89C5FF3-D18D-4409-AF1F-D74FB9410F65}" type="slidenum">
              <a:rPr lang="tr-TR" smtClean="0"/>
              <a:pPr>
                <a:defRPr/>
              </a:pPr>
              <a:t>84</a:t>
            </a:fld>
            <a:endParaRPr lang="tr-TR"/>
          </a:p>
        </p:txBody>
      </p:sp>
    </p:spTree>
    <p:extLst>
      <p:ext uri="{BB962C8B-B14F-4D97-AF65-F5344CB8AC3E}">
        <p14:creationId xmlns:p14="http://schemas.microsoft.com/office/powerpoint/2010/main" val="40439659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47500" lnSpcReduction="20000"/>
          </a:bodyPr>
          <a:lstStyle/>
          <a:p>
            <a:pPr indent="487075" algn="just">
              <a:spcBef>
                <a:spcPts val="2600"/>
              </a:spcBef>
            </a:pPr>
            <a:r>
              <a:rPr lang="tr-TR" sz="2600" dirty="0">
                <a:latin typeface="Times New Roman" panose="02020603050405020304" pitchFamily="18" charset="0"/>
                <a:cs typeface="Times New Roman" panose="02020603050405020304" pitchFamily="18" charset="0"/>
              </a:rPr>
              <a:t>Çocuk diş hekimleri tedavi ettikleri hasta popülasyonu sebebiyle </a:t>
            </a:r>
            <a:r>
              <a:rPr lang="tr-TR" sz="2600" dirty="0" err="1">
                <a:latin typeface="Times New Roman" panose="02020603050405020304" pitchFamily="18" charset="0"/>
                <a:cs typeface="Times New Roman" panose="02020603050405020304" pitchFamily="18" charset="0"/>
              </a:rPr>
              <a:t>RMCİS’ler</a:t>
            </a:r>
            <a:r>
              <a:rPr lang="tr-TR" sz="2600" dirty="0">
                <a:latin typeface="Times New Roman" panose="02020603050405020304" pitchFamily="18" charset="0"/>
                <a:cs typeface="Times New Roman" panose="02020603050405020304" pitchFamily="18" charset="0"/>
              </a:rPr>
              <a:t> ve özellikle </a:t>
            </a:r>
            <a:r>
              <a:rPr lang="tr-TR" sz="2600" dirty="0" err="1">
                <a:latin typeface="Times New Roman" panose="02020603050405020304" pitchFamily="18" charset="0"/>
                <a:cs typeface="Times New Roman" panose="02020603050405020304" pitchFamily="18" charset="0"/>
              </a:rPr>
              <a:t>nano-iyonomerleri</a:t>
            </a:r>
            <a:r>
              <a:rPr lang="tr-TR" sz="2600" dirty="0">
                <a:latin typeface="Times New Roman" panose="02020603050405020304" pitchFamily="18" charset="0"/>
                <a:cs typeface="Times New Roman" panose="02020603050405020304" pitchFamily="18" charset="0"/>
              </a:rPr>
              <a:t> çok çeşitli uygulamalarda kullanabilmektedir. Uyum zorluğu yaşayan ya da uyumsuz olan, özel tedavi gereksinimi olan, uyumlu fakat çok sayıda çürüğü bulunan çocuklarda, çürüğe yatkınlığı olan </a:t>
            </a:r>
            <a:r>
              <a:rPr lang="tr-TR" sz="2600" dirty="0" err="1">
                <a:latin typeface="Times New Roman" panose="02020603050405020304" pitchFamily="18" charset="0"/>
                <a:cs typeface="Times New Roman" panose="02020603050405020304" pitchFamily="18" charset="0"/>
              </a:rPr>
              <a:t>adölesanlarda</a:t>
            </a:r>
            <a:r>
              <a:rPr lang="tr-TR" sz="2600" dirty="0">
                <a:latin typeface="Times New Roman" panose="02020603050405020304" pitchFamily="18" charset="0"/>
                <a:cs typeface="Times New Roman" panose="02020603050405020304" pitchFamily="18" charset="0"/>
              </a:rPr>
              <a:t> ve yarı sürmüş halde </a:t>
            </a:r>
            <a:r>
              <a:rPr lang="tr-TR" sz="2600" dirty="0" err="1">
                <a:latin typeface="Times New Roman" panose="02020603050405020304" pitchFamily="18" charset="0"/>
                <a:cs typeface="Times New Roman" panose="02020603050405020304" pitchFamily="18" charset="0"/>
              </a:rPr>
              <a:t>hipoplastik</a:t>
            </a:r>
            <a:r>
              <a:rPr lang="tr-TR" sz="2600" dirty="0">
                <a:latin typeface="Times New Roman" panose="02020603050405020304" pitchFamily="18" charset="0"/>
                <a:cs typeface="Times New Roman" panose="02020603050405020304" pitchFamily="18" charset="0"/>
              </a:rPr>
              <a:t> ya da </a:t>
            </a:r>
            <a:r>
              <a:rPr lang="tr-TR" sz="2600" dirty="0" err="1">
                <a:latin typeface="Times New Roman" panose="02020603050405020304" pitchFamily="18" charset="0"/>
                <a:cs typeface="Times New Roman" panose="02020603050405020304" pitchFamily="18" charset="0"/>
              </a:rPr>
              <a:t>çürüklü</a:t>
            </a:r>
            <a:r>
              <a:rPr lang="tr-TR" sz="2600" dirty="0">
                <a:latin typeface="Times New Roman" panose="02020603050405020304" pitchFamily="18" charset="0"/>
                <a:cs typeface="Times New Roman" panose="02020603050405020304" pitchFamily="18" charset="0"/>
              </a:rPr>
              <a:t> daimi </a:t>
            </a:r>
            <a:r>
              <a:rPr lang="tr-TR" sz="2600" dirty="0" err="1">
                <a:latin typeface="Times New Roman" panose="02020603050405020304" pitchFamily="18" charset="0"/>
                <a:cs typeface="Times New Roman" panose="02020603050405020304" pitchFamily="18" charset="0"/>
              </a:rPr>
              <a:t>molarlarda</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nanoiyonomerlerin</a:t>
            </a:r>
            <a:r>
              <a:rPr lang="tr-TR" sz="2600" dirty="0">
                <a:latin typeface="Times New Roman" panose="02020603050405020304" pitchFamily="18" charset="0"/>
                <a:cs typeface="Times New Roman" panose="02020603050405020304" pitchFamily="18" charset="0"/>
              </a:rPr>
              <a:t> kullanımları söz konusu olmaktadır (</a:t>
            </a:r>
            <a:r>
              <a:rPr lang="tr-TR" sz="2600" dirty="0" err="1">
                <a:latin typeface="Times New Roman" panose="02020603050405020304" pitchFamily="18" charset="0"/>
                <a:cs typeface="Times New Roman" panose="02020603050405020304" pitchFamily="18" charset="0"/>
              </a:rPr>
              <a:t>Killian</a:t>
            </a:r>
            <a:r>
              <a:rPr lang="tr-TR" sz="2600" dirty="0">
                <a:latin typeface="Times New Roman" panose="02020603050405020304" pitchFamily="18" charset="0"/>
                <a:cs typeface="Times New Roman" panose="02020603050405020304" pitchFamily="18" charset="0"/>
              </a:rPr>
              <a:t> ve </a:t>
            </a:r>
            <a:r>
              <a:rPr lang="tr-TR" sz="2600" dirty="0" err="1">
                <a:latin typeface="Times New Roman" panose="02020603050405020304" pitchFamily="18" charset="0"/>
                <a:cs typeface="Times New Roman" panose="02020603050405020304" pitchFamily="18" charset="0"/>
              </a:rPr>
              <a:t>Croll</a:t>
            </a:r>
            <a:r>
              <a:rPr lang="tr-TR" sz="2600" dirty="0">
                <a:latin typeface="Times New Roman" panose="02020603050405020304" pitchFamily="18" charset="0"/>
                <a:cs typeface="Times New Roman" panose="02020603050405020304" pitchFamily="18" charset="0"/>
              </a:rPr>
              <a:t> 2010).</a:t>
            </a:r>
          </a:p>
          <a:p>
            <a:pPr indent="487075" algn="just">
              <a:spcBef>
                <a:spcPts val="2600"/>
              </a:spcBef>
            </a:pPr>
            <a:r>
              <a:rPr lang="tr-TR" sz="2600" dirty="0">
                <a:latin typeface="Times New Roman" panose="02020603050405020304" pitchFamily="18" charset="0"/>
                <a:cs typeface="Times New Roman" panose="02020603050405020304" pitchFamily="18" charset="0"/>
              </a:rPr>
              <a:t>Üretici firmaya göre kullanım </a:t>
            </a:r>
            <a:r>
              <a:rPr lang="tr-TR" sz="2600" dirty="0" err="1">
                <a:latin typeface="Times New Roman" panose="02020603050405020304" pitchFamily="18" charset="0"/>
                <a:cs typeface="Times New Roman" panose="02020603050405020304" pitchFamily="18" charset="0"/>
              </a:rPr>
              <a:t>endikasyonları</a:t>
            </a:r>
            <a:r>
              <a:rPr lang="tr-TR" sz="2600" dirty="0">
                <a:latin typeface="Times New Roman" panose="02020603050405020304" pitchFamily="18" charset="0"/>
                <a:cs typeface="Times New Roman" panose="02020603050405020304" pitchFamily="18" charset="0"/>
              </a:rPr>
              <a:t> ise;</a:t>
            </a:r>
          </a:p>
          <a:p>
            <a:pPr algn="just">
              <a:spcBef>
                <a:spcPts val="2600"/>
              </a:spcBef>
              <a:buFont typeface="Wingdings" panose="05000000000000000000" pitchFamily="2" charset="2"/>
              <a:buChar char="v"/>
            </a:pPr>
            <a:r>
              <a:rPr lang="tr-TR" sz="2600" dirty="0">
                <a:latin typeface="Times New Roman" panose="02020603050405020304" pitchFamily="18" charset="0"/>
                <a:cs typeface="Times New Roman" panose="02020603050405020304" pitchFamily="18" charset="0"/>
              </a:rPr>
              <a:t>Sınıf I-V tüm süt dişi restorasyonlarında, </a:t>
            </a:r>
          </a:p>
          <a:p>
            <a:pPr algn="just">
              <a:spcBef>
                <a:spcPts val="2600"/>
              </a:spcBef>
              <a:buFont typeface="Wingdings" panose="05000000000000000000" pitchFamily="2" charset="2"/>
              <a:buChar char="v"/>
            </a:pPr>
            <a:r>
              <a:rPr lang="tr-TR" sz="2600" dirty="0">
                <a:latin typeface="Times New Roman" panose="02020603050405020304" pitchFamily="18" charset="0"/>
                <a:cs typeface="Times New Roman" panose="02020603050405020304" pitchFamily="18" charset="0"/>
              </a:rPr>
              <a:t>Geçici </a:t>
            </a:r>
            <a:r>
              <a:rPr lang="tr-TR" sz="2600" dirty="0" err="1">
                <a:latin typeface="Times New Roman" panose="02020603050405020304" pitchFamily="18" charset="0"/>
                <a:cs typeface="Times New Roman" panose="02020603050405020304" pitchFamily="18" charset="0"/>
              </a:rPr>
              <a:t>terapötik</a:t>
            </a:r>
            <a:r>
              <a:rPr lang="tr-TR" sz="2600" dirty="0">
                <a:latin typeface="Times New Roman" panose="02020603050405020304" pitchFamily="18" charset="0"/>
                <a:cs typeface="Times New Roman" panose="02020603050405020304" pitchFamily="18" charset="0"/>
              </a:rPr>
              <a:t> restorasyonlarda, </a:t>
            </a:r>
          </a:p>
          <a:p>
            <a:pPr algn="just">
              <a:spcBef>
                <a:spcPts val="2600"/>
              </a:spcBef>
              <a:buFont typeface="Wingdings" panose="05000000000000000000" pitchFamily="2" charset="2"/>
              <a:buChar char="v"/>
            </a:pPr>
            <a:r>
              <a:rPr lang="tr-TR" sz="2600" dirty="0">
                <a:latin typeface="Times New Roman" panose="02020603050405020304" pitchFamily="18" charset="0"/>
                <a:cs typeface="Times New Roman" panose="02020603050405020304" pitchFamily="18" charset="0"/>
              </a:rPr>
              <a:t>Daimi dişlerin küçük Sınıf I, III, IV restorasyonlarında, </a:t>
            </a:r>
          </a:p>
          <a:p>
            <a:pPr algn="just">
              <a:spcBef>
                <a:spcPts val="2600"/>
              </a:spcBef>
              <a:buFont typeface="Wingdings" panose="05000000000000000000" pitchFamily="2" charset="2"/>
              <a:buChar char="v"/>
            </a:pPr>
            <a:r>
              <a:rPr lang="tr-TR" sz="2600" dirty="0">
                <a:latin typeface="Times New Roman" panose="02020603050405020304" pitchFamily="18" charset="0"/>
                <a:cs typeface="Times New Roman" panose="02020603050405020304" pitchFamily="18" charset="0"/>
              </a:rPr>
              <a:t>Sandviç tekniğin kullanıldığı restorasyonlarda.</a:t>
            </a:r>
          </a:p>
          <a:p>
            <a:endParaRPr lang="tr-TR" dirty="0"/>
          </a:p>
        </p:txBody>
      </p:sp>
    </p:spTree>
    <p:extLst>
      <p:ext uri="{BB962C8B-B14F-4D97-AF65-F5344CB8AC3E}">
        <p14:creationId xmlns:p14="http://schemas.microsoft.com/office/powerpoint/2010/main" val="4728579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77500" lnSpcReduction="20000"/>
          </a:bodyPr>
          <a:lstStyle/>
          <a:p>
            <a:pPr defTabSz="495330" fontAlgn="auto">
              <a:lnSpc>
                <a:spcPct val="117999"/>
              </a:lnSpc>
              <a:spcBef>
                <a:spcPts val="0"/>
              </a:spcBef>
              <a:spcAft>
                <a:spcPts val="0"/>
              </a:spcAft>
              <a:defRPr/>
            </a:pPr>
            <a:r>
              <a:rPr lang="tr-TR" sz="2600" dirty="0">
                <a:latin typeface="Times New Roman" panose="02020603050405020304" pitchFamily="18" charset="0"/>
                <a:cs typeface="Times New Roman" panose="02020603050405020304" pitchFamily="18" charset="0"/>
              </a:rPr>
              <a:t>EQUIA yüksek </a:t>
            </a:r>
            <a:r>
              <a:rPr lang="tr-TR" sz="2600" dirty="0" err="1">
                <a:latin typeface="Times New Roman" panose="02020603050405020304" pitchFamily="18" charset="0"/>
                <a:cs typeface="Times New Roman" panose="02020603050405020304" pitchFamily="18" charset="0"/>
              </a:rPr>
              <a:t>viskoziteli</a:t>
            </a:r>
            <a:r>
              <a:rPr lang="tr-TR" sz="2600" dirty="0">
                <a:latin typeface="Times New Roman" panose="02020603050405020304" pitchFamily="18" charset="0"/>
                <a:cs typeface="Times New Roman" panose="02020603050405020304" pitchFamily="18" charset="0"/>
              </a:rPr>
              <a:t> siman olarak da adlandırılmakta ve geleneksel </a:t>
            </a:r>
            <a:r>
              <a:rPr lang="tr-TR" sz="2600" dirty="0" err="1">
                <a:latin typeface="Times New Roman" panose="02020603050405020304" pitchFamily="18" charset="0"/>
                <a:cs typeface="Times New Roman" panose="02020603050405020304" pitchFamily="18" charset="0"/>
              </a:rPr>
              <a:t>CİS’lerin</a:t>
            </a:r>
            <a:r>
              <a:rPr lang="tr-TR" sz="2600" dirty="0">
                <a:latin typeface="Times New Roman" panose="02020603050405020304" pitchFamily="18" charset="0"/>
                <a:cs typeface="Times New Roman" panose="02020603050405020304" pitchFamily="18" charset="0"/>
              </a:rPr>
              <a:t> başarısız optik özelliklerine karşın,  </a:t>
            </a:r>
            <a:r>
              <a:rPr lang="tr-TR" sz="2600" dirty="0" err="1">
                <a:latin typeface="Times New Roman" panose="02020603050405020304" pitchFamily="18" charset="0"/>
                <a:cs typeface="Times New Roman" panose="02020603050405020304" pitchFamily="18" charset="0"/>
              </a:rPr>
              <a:t>Vita</a:t>
            </a:r>
            <a:r>
              <a:rPr lang="tr-TR" sz="2600" dirty="0">
                <a:latin typeface="Times New Roman" panose="02020603050405020304" pitchFamily="18" charset="0"/>
                <a:cs typeface="Times New Roman" panose="02020603050405020304" pitchFamily="18" charset="0"/>
              </a:rPr>
              <a:t> renk skalasına göre A1, A2, A3.5, B1, B2, B3 ve C4 renkleri bulunmakta ayrıca ışıkla </a:t>
            </a:r>
            <a:r>
              <a:rPr lang="tr-TR" sz="2600" dirty="0" err="1">
                <a:latin typeface="Times New Roman" panose="02020603050405020304" pitchFamily="18" charset="0"/>
                <a:cs typeface="Times New Roman" panose="02020603050405020304" pitchFamily="18" charset="0"/>
              </a:rPr>
              <a:t>polimerize</a:t>
            </a:r>
            <a:r>
              <a:rPr lang="tr-TR" sz="2600" dirty="0">
                <a:latin typeface="Times New Roman" panose="02020603050405020304" pitchFamily="18" charset="0"/>
                <a:cs typeface="Times New Roman" panose="02020603050405020304" pitchFamily="18" charset="0"/>
              </a:rPr>
              <a:t> olabilen </a:t>
            </a:r>
            <a:r>
              <a:rPr lang="tr-TR" sz="2600" dirty="0" err="1">
                <a:latin typeface="Times New Roman" panose="02020603050405020304" pitchFamily="18" charset="0"/>
                <a:cs typeface="Times New Roman" panose="02020603050405020304" pitchFamily="18" charset="0"/>
              </a:rPr>
              <a:t>rezin</a:t>
            </a:r>
            <a:r>
              <a:rPr lang="tr-TR" sz="2600" dirty="0">
                <a:latin typeface="Times New Roman" panose="02020603050405020304" pitchFamily="18" charset="0"/>
                <a:cs typeface="Times New Roman" panose="02020603050405020304" pitchFamily="18" charset="0"/>
              </a:rPr>
              <a:t> bir örtücü (G-</a:t>
            </a:r>
            <a:r>
              <a:rPr lang="tr-TR" sz="2600" dirty="0" err="1">
                <a:latin typeface="Times New Roman" panose="02020603050405020304" pitchFamily="18" charset="0"/>
                <a:cs typeface="Times New Roman" panose="02020603050405020304" pitchFamily="18" charset="0"/>
              </a:rPr>
              <a:t>Coat</a:t>
            </a:r>
            <a:r>
              <a:rPr lang="tr-TR" sz="2600" dirty="0">
                <a:latin typeface="Times New Roman" panose="02020603050405020304" pitchFamily="18" charset="0"/>
                <a:cs typeface="Times New Roman" panose="02020603050405020304" pitchFamily="18" charset="0"/>
              </a:rPr>
              <a:t>) içermektedir. Bu örtücü </a:t>
            </a:r>
            <a:r>
              <a:rPr lang="tr-TR" sz="2600" dirty="0" err="1">
                <a:latin typeface="Times New Roman" panose="02020603050405020304" pitchFamily="18" charset="0"/>
                <a:cs typeface="Times New Roman" panose="02020603050405020304" pitchFamily="18" charset="0"/>
              </a:rPr>
              <a:t>rezin</a:t>
            </a:r>
            <a:r>
              <a:rPr lang="tr-TR" sz="2600" dirty="0">
                <a:latin typeface="Times New Roman" panose="02020603050405020304" pitchFamily="18" charset="0"/>
                <a:cs typeface="Times New Roman" panose="02020603050405020304" pitchFamily="18" charset="0"/>
              </a:rPr>
              <a:t> restorasyon yüzeyine ve </a:t>
            </a:r>
            <a:r>
              <a:rPr lang="tr-TR" sz="2600" dirty="0" err="1">
                <a:latin typeface="Times New Roman" panose="02020603050405020304" pitchFamily="18" charset="0"/>
                <a:cs typeface="Times New Roman" panose="02020603050405020304" pitchFamily="18" charset="0"/>
              </a:rPr>
              <a:t>marjinlerine</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infiltre</a:t>
            </a:r>
            <a:r>
              <a:rPr lang="tr-TR" sz="2600" dirty="0">
                <a:latin typeface="Times New Roman" panose="02020603050405020304" pitchFamily="18" charset="0"/>
                <a:cs typeface="Times New Roman" panose="02020603050405020304" pitchFamily="18" charset="0"/>
              </a:rPr>
              <a:t> olarak, restorasyonun dayanıklılığını arttırmakta ve marjinal bölgedeki </a:t>
            </a:r>
            <a:r>
              <a:rPr lang="tr-TR" sz="2600" dirty="0" err="1">
                <a:latin typeface="Times New Roman" panose="02020603050405020304" pitchFamily="18" charset="0"/>
                <a:cs typeface="Times New Roman" panose="02020603050405020304" pitchFamily="18" charset="0"/>
              </a:rPr>
              <a:t>mikrokırıklara</a:t>
            </a:r>
            <a:r>
              <a:rPr lang="tr-TR" sz="2600" dirty="0">
                <a:latin typeface="Times New Roman" panose="02020603050405020304" pitchFamily="18" charset="0"/>
                <a:cs typeface="Times New Roman" panose="02020603050405020304" pitchFamily="18" charset="0"/>
              </a:rPr>
              <a:t> karşı daha dirençli hale gelmesini sağlamaktadır (Basso, 2011).</a:t>
            </a:r>
          </a:p>
          <a:p>
            <a:endParaRPr lang="tr-TR" dirty="0"/>
          </a:p>
        </p:txBody>
      </p:sp>
    </p:spTree>
    <p:extLst>
      <p:ext uri="{BB962C8B-B14F-4D97-AF65-F5344CB8AC3E}">
        <p14:creationId xmlns:p14="http://schemas.microsoft.com/office/powerpoint/2010/main" val="250008181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32500" lnSpcReduction="20000"/>
          </a:bodyPr>
          <a:lstStyle/>
          <a:p>
            <a:pPr indent="355564" algn="just" defTabSz="361591">
              <a:spcBef>
                <a:spcPts val="1842"/>
              </a:spcBef>
              <a:defRPr sz="1460"/>
            </a:pPr>
            <a:r>
              <a:rPr lang="tr-TR" sz="2600" dirty="0">
                <a:latin typeface="Times New Roman" panose="02020603050405020304" pitchFamily="18" charset="0"/>
                <a:cs typeface="Times New Roman" panose="02020603050405020304" pitchFamily="18" charset="0"/>
              </a:rPr>
              <a:t>Üretici firma talimatları doğrultusunda </a:t>
            </a:r>
            <a:r>
              <a:rPr lang="tr-TR" sz="2600" dirty="0" err="1">
                <a:latin typeface="Times New Roman" panose="02020603050405020304" pitchFamily="18" charset="0"/>
                <a:cs typeface="Times New Roman" panose="02020603050405020304" pitchFamily="18" charset="0"/>
              </a:rPr>
              <a:t>EQUIA’nın</a:t>
            </a:r>
            <a:r>
              <a:rPr lang="tr-TR" sz="2600" dirty="0">
                <a:latin typeface="Times New Roman" panose="02020603050405020304" pitchFamily="18" charset="0"/>
                <a:cs typeface="Times New Roman" panose="02020603050405020304" pitchFamily="18" charset="0"/>
              </a:rPr>
              <a:t> başlıca kullanım alanları;</a:t>
            </a:r>
          </a:p>
          <a:p>
            <a:pPr algn="just" defTabSz="361591">
              <a:spcBef>
                <a:spcPts val="1842"/>
              </a:spcBef>
              <a:buFont typeface="Wingdings" panose="05000000000000000000" pitchFamily="2" charset="2"/>
              <a:buChar char="v"/>
              <a:defRPr sz="1460"/>
            </a:pPr>
            <a:r>
              <a:rPr lang="tr-TR" sz="2600" dirty="0">
                <a:latin typeface="Times New Roman" panose="02020603050405020304" pitchFamily="18" charset="0"/>
                <a:cs typeface="Times New Roman" panose="02020603050405020304" pitchFamily="18" charset="0"/>
              </a:rPr>
              <a:t>Sınıf I restorasyonlar</a:t>
            </a:r>
          </a:p>
          <a:p>
            <a:pPr algn="just" defTabSz="361591">
              <a:spcBef>
                <a:spcPts val="1842"/>
              </a:spcBef>
              <a:buFont typeface="Wingdings" panose="05000000000000000000" pitchFamily="2" charset="2"/>
              <a:buChar char="v"/>
              <a:defRPr sz="1460"/>
            </a:pPr>
            <a:r>
              <a:rPr lang="tr-TR" sz="2600" dirty="0">
                <a:latin typeface="Times New Roman" panose="02020603050405020304" pitchFamily="18" charset="0"/>
                <a:cs typeface="Times New Roman" panose="02020603050405020304" pitchFamily="18" charset="0"/>
              </a:rPr>
              <a:t>Basınca maruz kalmayan Sınıf III restorasyonlar</a:t>
            </a:r>
          </a:p>
          <a:p>
            <a:pPr algn="just" defTabSz="361591">
              <a:spcBef>
                <a:spcPts val="1842"/>
              </a:spcBef>
              <a:buFont typeface="Wingdings" panose="05000000000000000000" pitchFamily="2" charset="2"/>
              <a:buChar char="v"/>
              <a:defRPr sz="1460"/>
            </a:pPr>
            <a:r>
              <a:rPr lang="tr-TR" sz="2600" dirty="0" err="1">
                <a:latin typeface="Times New Roman" panose="02020603050405020304" pitchFamily="18" charset="0"/>
                <a:cs typeface="Times New Roman" panose="02020603050405020304" pitchFamily="18" charset="0"/>
              </a:rPr>
              <a:t>İstmusun</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kusplar</a:t>
            </a:r>
            <a:r>
              <a:rPr lang="tr-TR" sz="2600" dirty="0">
                <a:latin typeface="Times New Roman" panose="02020603050405020304" pitchFamily="18" charset="0"/>
                <a:cs typeface="Times New Roman" panose="02020603050405020304" pitchFamily="18" charset="0"/>
              </a:rPr>
              <a:t> arası mesafenin yarısından daha az olması şartıyla basınca maruz kalan Sınıf II restorasyonlar</a:t>
            </a:r>
          </a:p>
          <a:p>
            <a:pPr algn="just" defTabSz="361591">
              <a:spcBef>
                <a:spcPts val="1842"/>
              </a:spcBef>
              <a:buFont typeface="Wingdings" panose="05000000000000000000" pitchFamily="2" charset="2"/>
              <a:buChar char="v"/>
              <a:defRPr sz="1460"/>
            </a:pPr>
            <a:r>
              <a:rPr lang="tr-TR" sz="2600" dirty="0">
                <a:latin typeface="Times New Roman" panose="02020603050405020304" pitchFamily="18" charset="0"/>
                <a:cs typeface="Times New Roman" panose="02020603050405020304" pitchFamily="18" charset="0"/>
              </a:rPr>
              <a:t>Geçici/ara restorasyon malzemesi olarak</a:t>
            </a:r>
          </a:p>
          <a:p>
            <a:pPr algn="just" defTabSz="361591">
              <a:spcBef>
                <a:spcPts val="1842"/>
              </a:spcBef>
              <a:buFont typeface="Wingdings" panose="05000000000000000000" pitchFamily="2" charset="2"/>
              <a:buChar char="v"/>
              <a:defRPr sz="1460"/>
            </a:pPr>
            <a:r>
              <a:rPr lang="tr-TR" sz="2600" dirty="0">
                <a:latin typeface="Times New Roman" panose="02020603050405020304" pitchFamily="18" charset="0"/>
                <a:cs typeface="Times New Roman" panose="02020603050405020304" pitchFamily="18" charset="0"/>
              </a:rPr>
              <a:t>Sınıf V ve kök yüzey restorasyonları</a:t>
            </a:r>
          </a:p>
          <a:p>
            <a:pPr algn="just" defTabSz="361591">
              <a:spcBef>
                <a:spcPts val="1842"/>
              </a:spcBef>
              <a:buFont typeface="Wingdings" panose="05000000000000000000" pitchFamily="2" charset="2"/>
              <a:buChar char="v"/>
              <a:defRPr sz="1460"/>
            </a:pPr>
            <a:r>
              <a:rPr lang="tr-TR" sz="2600" dirty="0">
                <a:latin typeface="Times New Roman" panose="02020603050405020304" pitchFamily="18" charset="0"/>
                <a:cs typeface="Times New Roman" panose="02020603050405020304" pitchFamily="18" charset="0"/>
              </a:rPr>
              <a:t>Kor yapımı olarak belirtilmektedir (GC EQUIA, Europe).</a:t>
            </a:r>
          </a:p>
          <a:p>
            <a:pPr indent="355564" algn="just" defTabSz="361591">
              <a:spcBef>
                <a:spcPts val="1842"/>
              </a:spcBef>
              <a:defRPr sz="1460"/>
            </a:pPr>
            <a:r>
              <a:rPr lang="tr-TR" sz="2600" dirty="0" err="1">
                <a:latin typeface="Times New Roman" panose="02020603050405020304" pitchFamily="18" charset="0"/>
                <a:cs typeface="Times New Roman" panose="02020603050405020304" pitchFamily="18" charset="0"/>
              </a:rPr>
              <a:t>EQUIA’nın</a:t>
            </a:r>
            <a:r>
              <a:rPr lang="tr-TR" sz="2600" dirty="0">
                <a:latin typeface="Times New Roman" panose="02020603050405020304" pitchFamily="18" charset="0"/>
                <a:cs typeface="Times New Roman" panose="02020603050405020304" pitchFamily="18" charset="0"/>
              </a:rPr>
              <a:t> adezyonu </a:t>
            </a:r>
            <a:r>
              <a:rPr lang="tr-TR" sz="2600" dirty="0" err="1">
                <a:latin typeface="Times New Roman" panose="02020603050405020304" pitchFamily="18" charset="0"/>
                <a:cs typeface="Times New Roman" panose="02020603050405020304" pitchFamily="18" charset="0"/>
              </a:rPr>
              <a:t>dentine</a:t>
            </a:r>
            <a:r>
              <a:rPr lang="tr-TR" sz="2600" dirty="0">
                <a:latin typeface="Times New Roman" panose="02020603050405020304" pitchFamily="18" charset="0"/>
                <a:cs typeface="Times New Roman" panose="02020603050405020304" pitchFamily="18" charset="0"/>
              </a:rPr>
              <a:t> olan </a:t>
            </a:r>
            <a:r>
              <a:rPr lang="tr-TR" sz="2600" dirty="0" err="1">
                <a:latin typeface="Times New Roman" panose="02020603050405020304" pitchFamily="18" charset="0"/>
                <a:cs typeface="Times New Roman" panose="02020603050405020304" pitchFamily="18" charset="0"/>
              </a:rPr>
              <a:t>mikromekanik</a:t>
            </a:r>
            <a:r>
              <a:rPr lang="tr-TR" sz="2600" dirty="0">
                <a:latin typeface="Times New Roman" panose="02020603050405020304" pitchFamily="18" charset="0"/>
                <a:cs typeface="Times New Roman" panose="02020603050405020304" pitchFamily="18" charset="0"/>
              </a:rPr>
              <a:t> kilitlenme ve mine ve </a:t>
            </a:r>
            <a:r>
              <a:rPr lang="tr-TR" sz="2600" dirty="0" err="1">
                <a:latin typeface="Times New Roman" panose="02020603050405020304" pitchFamily="18" charset="0"/>
                <a:cs typeface="Times New Roman" panose="02020603050405020304" pitchFamily="18" charset="0"/>
              </a:rPr>
              <a:t>dentinde</a:t>
            </a:r>
            <a:r>
              <a:rPr lang="tr-TR" sz="2600" dirty="0">
                <a:latin typeface="Times New Roman" panose="02020603050405020304" pitchFamily="18" charset="0"/>
                <a:cs typeface="Times New Roman" panose="02020603050405020304" pitchFamily="18" charset="0"/>
              </a:rPr>
              <a:t> bulunan </a:t>
            </a:r>
            <a:r>
              <a:rPr lang="tr-TR" sz="2600" dirty="0" err="1">
                <a:latin typeface="Times New Roman" panose="02020603050405020304" pitchFamily="18" charset="0"/>
                <a:cs typeface="Times New Roman" panose="02020603050405020304" pitchFamily="18" charset="0"/>
              </a:rPr>
              <a:t>hidroksiapatit</a:t>
            </a:r>
            <a:r>
              <a:rPr lang="tr-TR" sz="2600" dirty="0">
                <a:latin typeface="Times New Roman" panose="02020603050405020304" pitchFamily="18" charset="0"/>
                <a:cs typeface="Times New Roman" panose="02020603050405020304" pitchFamily="18" charset="0"/>
              </a:rPr>
              <a:t> tabakasına kimyasal bağlanma ile olmaktadır</a:t>
            </a:r>
          </a:p>
          <a:p>
            <a:pPr indent="355564" algn="just" defTabSz="361591" fontAlgn="auto">
              <a:lnSpc>
                <a:spcPct val="117999"/>
              </a:lnSpc>
              <a:spcBef>
                <a:spcPts val="1842"/>
              </a:spcBef>
              <a:spcAft>
                <a:spcPts val="0"/>
              </a:spcAft>
              <a:defRPr sz="1460"/>
            </a:pPr>
            <a:r>
              <a:rPr lang="tr-TR" sz="2600" dirty="0">
                <a:latin typeface="Times New Roman" panose="02020603050405020304" pitchFamily="18" charset="0"/>
                <a:cs typeface="Times New Roman" panose="02020603050405020304" pitchFamily="18" charset="0"/>
              </a:rPr>
              <a:t>Modern </a:t>
            </a:r>
            <a:r>
              <a:rPr lang="tr-TR" sz="2600" dirty="0" err="1">
                <a:latin typeface="Times New Roman" panose="02020603050405020304" pitchFamily="18" charset="0"/>
                <a:cs typeface="Times New Roman" panose="02020603050405020304" pitchFamily="18" charset="0"/>
              </a:rPr>
              <a:t>CİS’ler</a:t>
            </a:r>
            <a:r>
              <a:rPr lang="tr-TR" sz="2600" dirty="0">
                <a:latin typeface="Times New Roman" panose="02020603050405020304" pitchFamily="18" charset="0"/>
                <a:cs typeface="Times New Roman" panose="02020603050405020304" pitchFamily="18" charset="0"/>
              </a:rPr>
              <a:t> özellikle yüksek </a:t>
            </a:r>
            <a:r>
              <a:rPr lang="tr-TR" sz="2600" dirty="0" err="1">
                <a:latin typeface="Times New Roman" panose="02020603050405020304" pitchFamily="18" charset="0"/>
                <a:cs typeface="Times New Roman" panose="02020603050405020304" pitchFamily="18" charset="0"/>
              </a:rPr>
              <a:t>viskoziteli</a:t>
            </a:r>
            <a:r>
              <a:rPr lang="tr-TR" sz="2600" dirty="0">
                <a:latin typeface="Times New Roman" panose="02020603050405020304" pitchFamily="18" charset="0"/>
                <a:cs typeface="Times New Roman" panose="02020603050405020304" pitchFamily="18" charset="0"/>
              </a:rPr>
              <a:t> olanlardan EQUIA, tek aşamada </a:t>
            </a:r>
            <a:r>
              <a:rPr lang="tr-TR" sz="2600" dirty="0" err="1">
                <a:latin typeface="Times New Roman" panose="02020603050405020304" pitchFamily="18" charset="0"/>
                <a:cs typeface="Times New Roman" panose="02020603050405020304" pitchFamily="18" charset="0"/>
              </a:rPr>
              <a:t>kaviteye</a:t>
            </a:r>
            <a:r>
              <a:rPr lang="tr-TR" sz="2600" dirty="0">
                <a:latin typeface="Times New Roman" panose="02020603050405020304" pitchFamily="18" charset="0"/>
                <a:cs typeface="Times New Roman" panose="02020603050405020304" pitchFamily="18" charset="0"/>
              </a:rPr>
              <a:t> uygulanabilmektedir. Uygulama sonrasında yüzeyinin </a:t>
            </a:r>
            <a:r>
              <a:rPr lang="tr-TR" sz="2600" dirty="0" err="1">
                <a:latin typeface="Times New Roman" panose="02020603050405020304" pitchFamily="18" charset="0"/>
                <a:cs typeface="Times New Roman" panose="02020603050405020304" pitchFamily="18" charset="0"/>
              </a:rPr>
              <a:t>nanodolduruculu</a:t>
            </a:r>
            <a:r>
              <a:rPr lang="tr-TR" sz="2600" dirty="0">
                <a:latin typeface="Times New Roman" panose="02020603050405020304" pitchFamily="18" charset="0"/>
                <a:cs typeface="Times New Roman" panose="02020603050405020304" pitchFamily="18" charset="0"/>
              </a:rPr>
              <a:t> bir </a:t>
            </a:r>
            <a:r>
              <a:rPr lang="tr-TR" sz="2600" dirty="0" err="1">
                <a:latin typeface="Times New Roman" panose="02020603050405020304" pitchFamily="18" charset="0"/>
                <a:cs typeface="Times New Roman" panose="02020603050405020304" pitchFamily="18" charset="0"/>
              </a:rPr>
              <a:t>rezin</a:t>
            </a:r>
            <a:r>
              <a:rPr lang="tr-TR" sz="2600" dirty="0">
                <a:latin typeface="Times New Roman" panose="02020603050405020304" pitchFamily="18" charset="0"/>
                <a:cs typeface="Times New Roman" panose="02020603050405020304" pitchFamily="18" charset="0"/>
              </a:rPr>
              <a:t> ile </a:t>
            </a:r>
            <a:r>
              <a:rPr lang="tr-TR" sz="2600" dirty="0" err="1">
                <a:latin typeface="Times New Roman" panose="02020603050405020304" pitchFamily="18" charset="0"/>
                <a:cs typeface="Times New Roman" panose="02020603050405020304" pitchFamily="18" charset="0"/>
              </a:rPr>
              <a:t>örtülenmesi</a:t>
            </a:r>
            <a:r>
              <a:rPr lang="tr-TR" sz="2600" dirty="0">
                <a:latin typeface="Times New Roman" panose="02020603050405020304" pitchFamily="18" charset="0"/>
                <a:cs typeface="Times New Roman" panose="02020603050405020304" pitchFamily="18" charset="0"/>
              </a:rPr>
              <a:t> gerekmektedir. Materyalin uygulanması sonrasında </a:t>
            </a:r>
            <a:r>
              <a:rPr lang="tr-TR" sz="2600" dirty="0" err="1">
                <a:latin typeface="Times New Roman" panose="02020603050405020304" pitchFamily="18" charset="0"/>
                <a:cs typeface="Times New Roman" panose="02020603050405020304" pitchFamily="18" charset="0"/>
              </a:rPr>
              <a:t>tamamiyle</a:t>
            </a:r>
            <a:r>
              <a:rPr lang="tr-TR" sz="2600" dirty="0">
                <a:latin typeface="Times New Roman" panose="02020603050405020304" pitchFamily="18" charset="0"/>
                <a:cs typeface="Times New Roman" panose="02020603050405020304" pitchFamily="18" charset="0"/>
              </a:rPr>
              <a:t> sertleşmesi, karıştırma işleminden sonra 5 dakika içinde tamamlanmaktadır. Geleneksel </a:t>
            </a:r>
            <a:r>
              <a:rPr lang="tr-TR" sz="2600" dirty="0" err="1">
                <a:latin typeface="Times New Roman" panose="02020603050405020304" pitchFamily="18" charset="0"/>
                <a:cs typeface="Times New Roman" panose="02020603050405020304" pitchFamily="18" charset="0"/>
              </a:rPr>
              <a:t>CİS’ler</a:t>
            </a:r>
            <a:r>
              <a:rPr lang="tr-TR" sz="2600" dirty="0">
                <a:latin typeface="Times New Roman" panose="02020603050405020304" pitchFamily="18" charset="0"/>
                <a:cs typeface="Times New Roman" panose="02020603050405020304" pitchFamily="18" charset="0"/>
              </a:rPr>
              <a:t> için bu sürenin 5 dakikadan daha fazla olduğu bildirilmektedir.</a:t>
            </a:r>
          </a:p>
          <a:p>
            <a:pPr indent="355564" algn="just" defTabSz="361591">
              <a:spcBef>
                <a:spcPts val="1842"/>
              </a:spcBef>
              <a:defRPr sz="1460"/>
            </a:pPr>
            <a:endParaRPr lang="tr-TR" sz="2600" dirty="0">
              <a:latin typeface="Times New Roman" panose="02020603050405020304" pitchFamily="18" charset="0"/>
              <a:cs typeface="Times New Roman" panose="02020603050405020304" pitchFamily="18" charset="0"/>
            </a:endParaRPr>
          </a:p>
          <a:p>
            <a:endParaRPr lang="tr-TR" dirty="0"/>
          </a:p>
        </p:txBody>
      </p:sp>
    </p:spTree>
    <p:extLst>
      <p:ext uri="{BB962C8B-B14F-4D97-AF65-F5344CB8AC3E}">
        <p14:creationId xmlns:p14="http://schemas.microsoft.com/office/powerpoint/2010/main" val="293618610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55000" lnSpcReduction="20000"/>
          </a:bodyPr>
          <a:lstStyle/>
          <a:p>
            <a:pPr algn="just" defTabSz="495330" fontAlgn="auto">
              <a:lnSpc>
                <a:spcPct val="117999"/>
              </a:lnSpc>
              <a:spcBef>
                <a:spcPts val="0"/>
              </a:spcBef>
              <a:spcAft>
                <a:spcPts val="0"/>
              </a:spcAft>
              <a:defRPr/>
            </a:pPr>
            <a:r>
              <a:rPr lang="tr-TR" sz="2600" dirty="0">
                <a:latin typeface="Times New Roman" panose="02020603050405020304" pitchFamily="18" charset="0"/>
                <a:cs typeface="Times New Roman" panose="02020603050405020304" pitchFamily="18" charset="0"/>
              </a:rPr>
              <a:t>EQUIA </a:t>
            </a:r>
            <a:r>
              <a:rPr lang="tr-TR" sz="2600" dirty="0" err="1">
                <a:latin typeface="Times New Roman" panose="02020603050405020304" pitchFamily="18" charset="0"/>
                <a:cs typeface="Times New Roman" panose="02020603050405020304" pitchFamily="18" charset="0"/>
              </a:rPr>
              <a:t>restoratif</a:t>
            </a:r>
            <a:r>
              <a:rPr lang="tr-TR" sz="2600" dirty="0">
                <a:latin typeface="Times New Roman" panose="02020603050405020304" pitchFamily="18" charset="0"/>
                <a:cs typeface="Times New Roman" panose="02020603050405020304" pitchFamily="18" charset="0"/>
              </a:rPr>
              <a:t> sistemin içeriği olan FUJİ IX GP </a:t>
            </a:r>
            <a:r>
              <a:rPr lang="tr-TR" sz="2600" dirty="0" err="1">
                <a:latin typeface="Times New Roman" panose="02020603050405020304" pitchFamily="18" charset="0"/>
                <a:cs typeface="Times New Roman" panose="02020603050405020304" pitchFamily="18" charset="0"/>
              </a:rPr>
              <a:t>Extra</a:t>
            </a:r>
            <a:r>
              <a:rPr lang="tr-TR" sz="2600" dirty="0">
                <a:latin typeface="Times New Roman" panose="02020603050405020304" pitchFamily="18" charset="0"/>
                <a:cs typeface="Times New Roman" panose="02020603050405020304" pitchFamily="18" charset="0"/>
              </a:rPr>
              <a:t> yüksek </a:t>
            </a:r>
            <a:r>
              <a:rPr lang="tr-TR" sz="2600" dirty="0" err="1">
                <a:latin typeface="Times New Roman" panose="02020603050405020304" pitchFamily="18" charset="0"/>
                <a:cs typeface="Times New Roman" panose="02020603050405020304" pitchFamily="18" charset="0"/>
              </a:rPr>
              <a:t>viskoziteli</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CİS’in</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kaviteye</a:t>
            </a:r>
            <a:r>
              <a:rPr lang="tr-TR" sz="2600" dirty="0">
                <a:latin typeface="Times New Roman" panose="02020603050405020304" pitchFamily="18" charset="0"/>
                <a:cs typeface="Times New Roman" panose="02020603050405020304" pitchFamily="18" charset="0"/>
              </a:rPr>
              <a:t> uygulanması öncesinde, </a:t>
            </a:r>
            <a:r>
              <a:rPr lang="tr-TR" sz="2600" dirty="0" err="1">
                <a:latin typeface="Times New Roman" panose="02020603050405020304" pitchFamily="18" charset="0"/>
                <a:cs typeface="Times New Roman" panose="02020603050405020304" pitchFamily="18" charset="0"/>
              </a:rPr>
              <a:t>kavite</a:t>
            </a:r>
            <a:r>
              <a:rPr lang="tr-TR" sz="2600" dirty="0">
                <a:latin typeface="Times New Roman" panose="02020603050405020304" pitchFamily="18" charset="0"/>
                <a:cs typeface="Times New Roman" panose="02020603050405020304" pitchFamily="18" charset="0"/>
              </a:rPr>
              <a:t> yüzeyine hazırlayıcı ‘</a:t>
            </a:r>
            <a:r>
              <a:rPr lang="tr-TR" sz="2600" dirty="0" err="1">
                <a:latin typeface="Times New Roman" panose="02020603050405020304" pitchFamily="18" charset="0"/>
                <a:cs typeface="Times New Roman" panose="02020603050405020304" pitchFamily="18" charset="0"/>
              </a:rPr>
              <a:t>cavity</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conditioner</a:t>
            </a:r>
            <a:r>
              <a:rPr lang="tr-TR" sz="2600" dirty="0">
                <a:latin typeface="Times New Roman" panose="02020603050405020304" pitchFamily="18" charset="0"/>
                <a:cs typeface="Times New Roman" panose="02020603050405020304" pitchFamily="18" charset="0"/>
              </a:rPr>
              <a:t>’ olarak %20’lik </a:t>
            </a:r>
            <a:r>
              <a:rPr lang="tr-TR" sz="2600" dirty="0" err="1">
                <a:latin typeface="Times New Roman" panose="02020603050405020304" pitchFamily="18" charset="0"/>
                <a:cs typeface="Times New Roman" panose="02020603050405020304" pitchFamily="18" charset="0"/>
              </a:rPr>
              <a:t>poliakrilik</a:t>
            </a:r>
            <a:r>
              <a:rPr lang="tr-TR" sz="2600" dirty="0">
                <a:latin typeface="Times New Roman" panose="02020603050405020304" pitchFamily="18" charset="0"/>
                <a:cs typeface="Times New Roman" panose="02020603050405020304" pitchFamily="18" charset="0"/>
              </a:rPr>
              <a:t> asit uygulanabileceği üretici firma önerileri arasında </a:t>
            </a:r>
            <a:r>
              <a:rPr lang="tr-TR" sz="2600" dirty="0" err="1">
                <a:latin typeface="Times New Roman" panose="02020603050405020304" pitchFamily="18" charset="0"/>
                <a:cs typeface="Times New Roman" panose="02020603050405020304" pitchFamily="18" charset="0"/>
              </a:rPr>
              <a:t>bulunamaktadır</a:t>
            </a:r>
            <a:r>
              <a:rPr lang="tr-TR" sz="2600" dirty="0">
                <a:latin typeface="Times New Roman" panose="02020603050405020304" pitchFamily="18" charset="0"/>
                <a:cs typeface="Times New Roman" panose="02020603050405020304" pitchFamily="18" charset="0"/>
              </a:rPr>
              <a:t>. Yüzey hazırlayıcı (</a:t>
            </a:r>
            <a:r>
              <a:rPr lang="tr-TR" sz="2600" dirty="0" err="1">
                <a:latin typeface="Times New Roman" panose="02020603050405020304" pitchFamily="18" charset="0"/>
                <a:cs typeface="Times New Roman" panose="02020603050405020304" pitchFamily="18" charset="0"/>
              </a:rPr>
              <a:t>cavity</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conditioner</a:t>
            </a:r>
            <a:r>
              <a:rPr lang="tr-TR" sz="2600" dirty="0">
                <a:latin typeface="Times New Roman" panose="02020603050405020304" pitchFamily="18" charset="0"/>
                <a:cs typeface="Times New Roman" panose="02020603050405020304" pitchFamily="18" charset="0"/>
              </a:rPr>
              <a:t>) uygulanması </a:t>
            </a:r>
            <a:r>
              <a:rPr lang="tr-TR" sz="2600" dirty="0" err="1">
                <a:latin typeface="Times New Roman" panose="02020603050405020304" pitchFamily="18" charset="0"/>
                <a:cs typeface="Times New Roman" panose="02020603050405020304" pitchFamily="18" charset="0"/>
              </a:rPr>
              <a:t>mikromekanik</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retansiyonu</a:t>
            </a:r>
            <a:r>
              <a:rPr lang="tr-TR" sz="2600" dirty="0">
                <a:latin typeface="Times New Roman" panose="02020603050405020304" pitchFamily="18" charset="0"/>
                <a:cs typeface="Times New Roman" panose="02020603050405020304" pitchFamily="18" charset="0"/>
              </a:rPr>
              <a:t> arttırmakta böylelikle bağlanma kuvvetinde artış olmaktadır (Fırat ve ark., 2011) Ancak yüzey hazırlayıcı ajan uygulama sonrasında, siman ile diş sert dokuları arasında kimyasal bir adezyon meydana gelmekte ve bu bağlanma sonucunda simanın iyondan zengin tabakası diş sert dokularına sıkı bir şekilde birleşmektedir. Bu nedenle yüzey hazırlayıcı uygulamadan simanı uygulayan çalışmalar da mevcuttur (Fırat ve ark.,, 2011 </a:t>
            </a:r>
            <a:r>
              <a:rPr lang="tr-TR" sz="2600" dirty="0" err="1">
                <a:latin typeface="Times New Roman" panose="02020603050405020304" pitchFamily="18" charset="0"/>
                <a:cs typeface="Times New Roman" panose="02020603050405020304" pitchFamily="18" charset="0"/>
              </a:rPr>
              <a:t>Friedl</a:t>
            </a:r>
            <a:r>
              <a:rPr lang="tr-TR" sz="2600" dirty="0">
                <a:latin typeface="Times New Roman" panose="02020603050405020304" pitchFamily="18" charset="0"/>
                <a:cs typeface="Times New Roman" panose="02020603050405020304" pitchFamily="18" charset="0"/>
              </a:rPr>
              <a:t> ve ark., 2011). Bu çalışmaların sonuçlarına göre </a:t>
            </a:r>
            <a:r>
              <a:rPr lang="tr-TR" sz="2600" dirty="0" err="1">
                <a:latin typeface="Times New Roman" panose="02020603050405020304" pitchFamily="18" charset="0"/>
                <a:cs typeface="Times New Roman" panose="02020603050405020304" pitchFamily="18" charset="0"/>
              </a:rPr>
              <a:t>retansiyon</a:t>
            </a:r>
            <a:r>
              <a:rPr lang="tr-TR" sz="2600" dirty="0">
                <a:latin typeface="Times New Roman" panose="02020603050405020304" pitchFamily="18" charset="0"/>
                <a:cs typeface="Times New Roman" panose="02020603050405020304" pitchFamily="18" charset="0"/>
              </a:rPr>
              <a:t> açısından bir fark olmadığı, restorasyonların başarılı olduğu bildirilmektedir.</a:t>
            </a:r>
          </a:p>
          <a:p>
            <a:endParaRPr lang="tr-TR" dirty="0"/>
          </a:p>
        </p:txBody>
      </p:sp>
    </p:spTree>
    <p:extLst>
      <p:ext uri="{BB962C8B-B14F-4D97-AF65-F5344CB8AC3E}">
        <p14:creationId xmlns:p14="http://schemas.microsoft.com/office/powerpoint/2010/main" val="132989642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85000" lnSpcReduction="10000"/>
          </a:bodyPr>
          <a:lstStyle/>
          <a:p>
            <a:pPr algn="just" defTabSz="495330" fontAlgn="auto">
              <a:lnSpc>
                <a:spcPct val="117999"/>
              </a:lnSpc>
              <a:spcBef>
                <a:spcPts val="0"/>
              </a:spcBef>
              <a:spcAft>
                <a:spcPts val="0"/>
              </a:spcAft>
              <a:defRPr/>
            </a:pPr>
            <a:r>
              <a:rPr lang="tr-TR" sz="2600" dirty="0">
                <a:latin typeface="Times New Roman" panose="02020603050405020304" pitchFamily="18" charset="0"/>
                <a:cs typeface="Times New Roman" panose="02020603050405020304" pitchFamily="18" charset="0"/>
              </a:rPr>
              <a:t>Son yıllarda amalgam popülaritesinin azalmasıyla birlikte, amalgam ile aynı derecede güçlü, güvenli bir materyalin onun yerine geçmesine ihtiyaç vardır.   </a:t>
            </a:r>
            <a:r>
              <a:rPr lang="tr-TR" sz="2600" dirty="0" err="1">
                <a:latin typeface="Times New Roman" panose="02020603050405020304" pitchFamily="18" charset="0"/>
                <a:cs typeface="Times New Roman" panose="02020603050405020304" pitchFamily="18" charset="0"/>
              </a:rPr>
              <a:t>Zirkonomer</a:t>
            </a:r>
            <a:r>
              <a:rPr lang="tr-TR" sz="2600" dirty="0">
                <a:latin typeface="Times New Roman" panose="02020603050405020304" pitchFamily="18" charset="0"/>
                <a:cs typeface="Times New Roman" panose="02020603050405020304" pitchFamily="18" charset="0"/>
              </a:rPr>
              <a:t>; cıva tehlikesini tamamen ortadan kaldırarak </a:t>
            </a:r>
            <a:r>
              <a:rPr lang="tr-TR" sz="2600" dirty="0" err="1">
                <a:latin typeface="Times New Roman" panose="02020603050405020304" pitchFamily="18" charset="0"/>
                <a:cs typeface="Times New Roman" panose="02020603050405020304" pitchFamily="18" charset="0"/>
              </a:rPr>
              <a:t>CİS’in</a:t>
            </a:r>
            <a:r>
              <a:rPr lang="tr-TR" sz="2600" dirty="0">
                <a:latin typeface="Times New Roman" panose="02020603050405020304" pitchFamily="18" charset="0"/>
                <a:cs typeface="Times New Roman" panose="02020603050405020304" pitchFamily="18" charset="0"/>
              </a:rPr>
              <a:t> koruyucu yararları ile amalgamın güçlü ve dayanıklılığına sahip yeni bir </a:t>
            </a:r>
            <a:r>
              <a:rPr lang="tr-TR" sz="2600" dirty="0" err="1">
                <a:latin typeface="Times New Roman" panose="02020603050405020304" pitchFamily="18" charset="0"/>
                <a:cs typeface="Times New Roman" panose="02020603050405020304" pitchFamily="18" charset="0"/>
              </a:rPr>
              <a:t>restoratif</a:t>
            </a:r>
            <a:r>
              <a:rPr lang="tr-TR" sz="2600" dirty="0">
                <a:latin typeface="Times New Roman" panose="02020603050405020304" pitchFamily="18" charset="0"/>
                <a:cs typeface="Times New Roman" panose="02020603050405020304" pitchFamily="18" charset="0"/>
              </a:rPr>
              <a:t> cam </a:t>
            </a:r>
            <a:r>
              <a:rPr lang="tr-TR" sz="2600" dirty="0" err="1">
                <a:latin typeface="Times New Roman" panose="02020603050405020304" pitchFamily="18" charset="0"/>
                <a:cs typeface="Times New Roman" panose="02020603050405020304" pitchFamily="18" charset="0"/>
              </a:rPr>
              <a:t>iyonomer</a:t>
            </a:r>
            <a:r>
              <a:rPr lang="tr-TR" sz="2600" dirty="0">
                <a:latin typeface="Times New Roman" panose="02020603050405020304" pitchFamily="18" charset="0"/>
                <a:cs typeface="Times New Roman" panose="02020603050405020304" pitchFamily="18" charset="0"/>
              </a:rPr>
              <a:t> sınıfı tanımlamaktadır (</a:t>
            </a:r>
            <a:r>
              <a:rPr lang="tr-TR" sz="2600" dirty="0" err="1">
                <a:latin typeface="Times New Roman" panose="02020603050405020304" pitchFamily="18" charset="0"/>
                <a:cs typeface="Times New Roman" panose="02020603050405020304" pitchFamily="18" charset="0"/>
              </a:rPr>
              <a:t>Zirconia</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Reinforced</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Restorative</a:t>
            </a:r>
            <a:r>
              <a:rPr lang="tr-TR" sz="2600" dirty="0">
                <a:latin typeface="Times New Roman" panose="02020603050405020304" pitchFamily="18" charset="0"/>
                <a:cs typeface="Times New Roman" panose="02020603050405020304" pitchFamily="18" charset="0"/>
              </a:rPr>
              <a:t>).</a:t>
            </a:r>
          </a:p>
          <a:p>
            <a:endParaRPr lang="tr-TR" dirty="0"/>
          </a:p>
        </p:txBody>
      </p:sp>
    </p:spTree>
    <p:extLst>
      <p:ext uri="{BB962C8B-B14F-4D97-AF65-F5344CB8AC3E}">
        <p14:creationId xmlns:p14="http://schemas.microsoft.com/office/powerpoint/2010/main" val="29614290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Shape 815"/>
          <p:cNvSpPr>
            <a:spLocks noGrp="1" noRot="1" noChangeAspect="1"/>
          </p:cNvSpPr>
          <p:nvPr>
            <p:ph type="sldImg"/>
          </p:nvPr>
        </p:nvSpPr>
        <p:spPr>
          <a:prstGeom prst="rect">
            <a:avLst/>
          </a:prstGeom>
        </p:spPr>
        <p:txBody>
          <a:bodyPr/>
          <a:lstStyle/>
          <a:p>
            <a:endParaRPr/>
          </a:p>
        </p:txBody>
      </p:sp>
      <p:sp>
        <p:nvSpPr>
          <p:cNvPr id="816" name="Shape 816"/>
          <p:cNvSpPr>
            <a:spLocks noGrp="1"/>
          </p:cNvSpPr>
          <p:nvPr>
            <p:ph type="body" sz="quarter" idx="1"/>
          </p:nvPr>
        </p:nvSpPr>
        <p:spPr>
          <a:prstGeom prst="rect">
            <a:avLst/>
          </a:prstGeom>
        </p:spPr>
        <p:txBody>
          <a:bodyPr>
            <a:normAutofit fontScale="77500" lnSpcReduction="20000"/>
          </a:bodyPr>
          <a:lstStyle/>
          <a:p>
            <a:pPr algn="just" defTabSz="495330" fontAlgn="auto">
              <a:lnSpc>
                <a:spcPct val="117999"/>
              </a:lnSpc>
              <a:spcBef>
                <a:spcPts val="0"/>
              </a:spcBef>
              <a:spcAft>
                <a:spcPts val="0"/>
              </a:spcAft>
              <a:defRPr/>
            </a:pPr>
            <a:r>
              <a:rPr lang="tr-TR" sz="2600" dirty="0" err="1">
                <a:latin typeface="Times New Roman" panose="02020603050405020304" pitchFamily="18" charset="0"/>
                <a:cs typeface="Times New Roman" panose="02020603050405020304" pitchFamily="18" charset="0"/>
              </a:rPr>
              <a:t>Zirkonomerlerin</a:t>
            </a:r>
            <a:r>
              <a:rPr lang="tr-TR" sz="2600" dirty="0">
                <a:latin typeface="Times New Roman" panose="02020603050405020304" pitchFamily="18" charset="0"/>
                <a:cs typeface="Times New Roman" panose="02020603050405020304" pitchFamily="18" charset="0"/>
              </a:rPr>
              <a:t> içeriğindeki cam bileşen olan </a:t>
            </a:r>
            <a:r>
              <a:rPr lang="tr-TR" sz="2600" dirty="0" err="1">
                <a:latin typeface="Times New Roman" panose="02020603050405020304" pitchFamily="18" charset="0"/>
                <a:cs typeface="Times New Roman" panose="02020603050405020304" pitchFamily="18" charset="0"/>
              </a:rPr>
              <a:t>zirkonya</a:t>
            </a:r>
            <a:r>
              <a:rPr lang="tr-TR" sz="2600" dirty="0">
                <a:latin typeface="Times New Roman" panose="02020603050405020304" pitchFamily="18" charset="0"/>
                <a:cs typeface="Times New Roman" panose="02020603050405020304" pitchFamily="18" charset="0"/>
              </a:rPr>
              <a:t> ve seramik, restorasyonun yapısal bütünlüğünü güçlendirmektedir. Yapısında bulunan </a:t>
            </a:r>
            <a:r>
              <a:rPr lang="tr-TR" sz="2600" dirty="0" err="1">
                <a:latin typeface="Times New Roman" panose="02020603050405020304" pitchFamily="18" charset="0"/>
                <a:cs typeface="Times New Roman" panose="02020603050405020304" pitchFamily="18" charset="0"/>
              </a:rPr>
              <a:t>polialkenoik</a:t>
            </a:r>
            <a:r>
              <a:rPr lang="tr-TR" sz="2600" dirty="0">
                <a:latin typeface="Times New Roman" panose="02020603050405020304" pitchFamily="18" charset="0"/>
                <a:cs typeface="Times New Roman" panose="02020603050405020304" pitchFamily="18" charset="0"/>
              </a:rPr>
              <a:t> asit ve cam bileşenler ile materyalin mekanik özellikleri arttırılırken işleme kolaylığı da sağlanmaktadır. Amalgam yerine arka grup bölgede stres altında kalan alanların restorasyonu için kullanıldığında restorasyona üstün mekanik özellikler kazandırmaktadır</a:t>
            </a:r>
          </a:p>
          <a:p>
            <a:endParaRPr lang="tr-TR" dirty="0"/>
          </a:p>
          <a:p>
            <a:r>
              <a:rPr dirty="0"/>
              <a:t>Olağan üstü güçlü yapısı, dayanıklılığı ve yüksek çürük riski olan hastaların daimi dişlerindeki arka grup bölge restorasyonlarında sürekli flor koruması sağladığı için ideal bir restoratif materyal olarak tanımlanmaktadır (Patel ve ark., 2015; Zirconia Reinforced Restorative).</a:t>
            </a:r>
          </a:p>
        </p:txBody>
      </p:sp>
    </p:spTree>
    <p:extLst>
      <p:ext uri="{BB962C8B-B14F-4D97-AF65-F5344CB8AC3E}">
        <p14:creationId xmlns:p14="http://schemas.microsoft.com/office/powerpoint/2010/main" val="96610357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a:p>
        </p:txBody>
      </p:sp>
      <p:sp>
        <p:nvSpPr>
          <p:cNvPr id="4" name="Slayt Numarası Yer Tutucusu 3"/>
          <p:cNvSpPr>
            <a:spLocks noGrp="1"/>
          </p:cNvSpPr>
          <p:nvPr>
            <p:ph type="sldNum" sz="quarter" idx="10"/>
          </p:nvPr>
        </p:nvSpPr>
        <p:spPr/>
        <p:txBody>
          <a:bodyPr/>
          <a:lstStyle/>
          <a:p>
            <a:pPr>
              <a:defRPr/>
            </a:pPr>
            <a:fld id="{A89C5FF3-D18D-4409-AF1F-D74FB9410F65}" type="slidenum">
              <a:rPr lang="tr-TR" smtClean="0"/>
              <a:pPr>
                <a:defRPr/>
              </a:pPr>
              <a:t>91</a:t>
            </a:fld>
            <a:endParaRPr lang="tr-TR"/>
          </a:p>
        </p:txBody>
      </p:sp>
    </p:spTree>
    <p:extLst>
      <p:ext uri="{BB962C8B-B14F-4D97-AF65-F5344CB8AC3E}">
        <p14:creationId xmlns:p14="http://schemas.microsoft.com/office/powerpoint/2010/main" val="2940539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r>
              <a:rPr dirty="0"/>
              <a:t>Dental amalgamın başlıca özellikleri; boyutsal değişim, baskı direnci, akma ve koroziv direnç olarak </a:t>
            </a:r>
            <a:r>
              <a:rPr lang="tr-TR" dirty="0"/>
              <a:t> ve </a:t>
            </a:r>
            <a:r>
              <a:rPr lang="tr-TR" dirty="0" err="1"/>
              <a:t>antibakteriyel</a:t>
            </a:r>
            <a:r>
              <a:rPr lang="tr-TR" dirty="0"/>
              <a:t> etki olarak </a:t>
            </a:r>
            <a:r>
              <a:rPr dirty="0"/>
              <a:t>sıralanmaktadır (Powers ve Sakaguchi, 2006).</a:t>
            </a:r>
          </a:p>
        </p:txBody>
      </p:sp>
    </p:spTree>
    <p:extLst>
      <p:ext uri="{BB962C8B-B14F-4D97-AF65-F5344CB8AC3E}">
        <p14:creationId xmlns:p14="http://schemas.microsoft.com/office/powerpoint/2010/main" val="38554209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Sonuç olarak</a:t>
            </a:r>
            <a:r>
              <a:rPr lang="tr-TR" baseline="0" dirty="0"/>
              <a:t> ideal </a:t>
            </a:r>
            <a:r>
              <a:rPr lang="tr-TR" baseline="0" dirty="0" err="1"/>
              <a:t>restoratif</a:t>
            </a:r>
            <a:r>
              <a:rPr lang="tr-TR" baseline="0" dirty="0"/>
              <a:t> materyal arayışı halen devam etmektedir . </a:t>
            </a:r>
            <a:r>
              <a:rPr lang="tr-TR" baseline="0" dirty="0" err="1"/>
              <a:t>Restoratif</a:t>
            </a:r>
            <a:r>
              <a:rPr lang="tr-TR" baseline="0" dirty="0"/>
              <a:t> materyal seçinde materyalin özellikleri ve üretici firmanın kullanım talimatları göz önünde bulundurulması gerekmektedir.  Materyalin doğru </a:t>
            </a:r>
            <a:r>
              <a:rPr lang="tr-TR" baseline="0" dirty="0" err="1"/>
              <a:t>endikasyonla</a:t>
            </a:r>
            <a:r>
              <a:rPr lang="tr-TR" baseline="0" dirty="0"/>
              <a:t> kullanımı  restorasyon ömrünü arttırmakta ve yenilenme ihtiyacını azaltmaktadır</a:t>
            </a:r>
            <a:endParaRPr lang="tr-TR" dirty="0"/>
          </a:p>
        </p:txBody>
      </p:sp>
    </p:spTree>
    <p:extLst>
      <p:ext uri="{BB962C8B-B14F-4D97-AF65-F5344CB8AC3E}">
        <p14:creationId xmlns:p14="http://schemas.microsoft.com/office/powerpoint/2010/main" val="1895934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A141DA7-BCF9-284C-9E54-7FCED7A28A73}"/>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F002708-FE25-F343-B3B5-4557308A00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F3FFC56B-C0AA-E546-B407-BFEDC97684FB}"/>
              </a:ext>
            </a:extLst>
          </p:cNvPr>
          <p:cNvSpPr>
            <a:spLocks noGrp="1"/>
          </p:cNvSpPr>
          <p:nvPr>
            <p:ph type="dt" sz="half" idx="10"/>
          </p:nvPr>
        </p:nvSpPr>
        <p:spPr/>
        <p:txBody>
          <a:bodyPr/>
          <a:lstStyle/>
          <a:p>
            <a:fld id="{411D9C99-A1DC-D14A-8E74-995816B57DF5}" type="datetimeFigureOut">
              <a:rPr lang="tr-TR" smtClean="0"/>
              <a:t>5.05.2020</a:t>
            </a:fld>
            <a:endParaRPr lang="tr-TR"/>
          </a:p>
        </p:txBody>
      </p:sp>
      <p:sp>
        <p:nvSpPr>
          <p:cNvPr id="5" name="Alt Bilgi Yer Tutucusu 4">
            <a:extLst>
              <a:ext uri="{FF2B5EF4-FFF2-40B4-BE49-F238E27FC236}">
                <a16:creationId xmlns:a16="http://schemas.microsoft.com/office/drawing/2014/main" id="{2CABAE47-1BD4-564A-AF5D-828B906D20F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DE83030-8040-C747-8B1E-4934BEEDA7DF}"/>
              </a:ext>
            </a:extLst>
          </p:cNvPr>
          <p:cNvSpPr>
            <a:spLocks noGrp="1"/>
          </p:cNvSpPr>
          <p:nvPr>
            <p:ph type="sldNum" sz="quarter" idx="12"/>
          </p:nvPr>
        </p:nvSpPr>
        <p:spPr/>
        <p:txBody>
          <a:bodyPr/>
          <a:lstStyle/>
          <a:p>
            <a:fld id="{C7081743-1899-DC49-8F3A-CFA59C88DD9B}" type="slidenum">
              <a:rPr lang="tr-TR" smtClean="0"/>
              <a:t>‹#›</a:t>
            </a:fld>
            <a:endParaRPr lang="tr-TR"/>
          </a:p>
        </p:txBody>
      </p:sp>
    </p:spTree>
    <p:extLst>
      <p:ext uri="{BB962C8B-B14F-4D97-AF65-F5344CB8AC3E}">
        <p14:creationId xmlns:p14="http://schemas.microsoft.com/office/powerpoint/2010/main" val="3945617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2A2F2A4-D542-D146-8C2B-5C796FF3872E}"/>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A839E2FA-5C80-564E-AF74-19DFE3737244}"/>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0F70FDE-79A4-1F42-9CAF-9D97D3738BB4}"/>
              </a:ext>
            </a:extLst>
          </p:cNvPr>
          <p:cNvSpPr>
            <a:spLocks noGrp="1"/>
          </p:cNvSpPr>
          <p:nvPr>
            <p:ph type="dt" sz="half" idx="10"/>
          </p:nvPr>
        </p:nvSpPr>
        <p:spPr/>
        <p:txBody>
          <a:bodyPr/>
          <a:lstStyle/>
          <a:p>
            <a:fld id="{411D9C99-A1DC-D14A-8E74-995816B57DF5}" type="datetimeFigureOut">
              <a:rPr lang="tr-TR" smtClean="0"/>
              <a:t>5.05.2020</a:t>
            </a:fld>
            <a:endParaRPr lang="tr-TR"/>
          </a:p>
        </p:txBody>
      </p:sp>
      <p:sp>
        <p:nvSpPr>
          <p:cNvPr id="5" name="Alt Bilgi Yer Tutucusu 4">
            <a:extLst>
              <a:ext uri="{FF2B5EF4-FFF2-40B4-BE49-F238E27FC236}">
                <a16:creationId xmlns:a16="http://schemas.microsoft.com/office/drawing/2014/main" id="{C5ADCB42-DC03-5C44-B292-7F96E5D5E40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A42CCA4-2A59-874F-9B4B-5CCCA811F163}"/>
              </a:ext>
            </a:extLst>
          </p:cNvPr>
          <p:cNvSpPr>
            <a:spLocks noGrp="1"/>
          </p:cNvSpPr>
          <p:nvPr>
            <p:ph type="sldNum" sz="quarter" idx="12"/>
          </p:nvPr>
        </p:nvSpPr>
        <p:spPr/>
        <p:txBody>
          <a:bodyPr/>
          <a:lstStyle/>
          <a:p>
            <a:fld id="{C7081743-1899-DC49-8F3A-CFA59C88DD9B}" type="slidenum">
              <a:rPr lang="tr-TR" smtClean="0"/>
              <a:t>‹#›</a:t>
            </a:fld>
            <a:endParaRPr lang="tr-TR"/>
          </a:p>
        </p:txBody>
      </p:sp>
    </p:spTree>
    <p:extLst>
      <p:ext uri="{BB962C8B-B14F-4D97-AF65-F5344CB8AC3E}">
        <p14:creationId xmlns:p14="http://schemas.microsoft.com/office/powerpoint/2010/main" val="2702249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30BA7B3B-38CF-5747-8E03-792E5084E960}"/>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BF03C914-9F8C-2B47-AF07-0822D92EBF4D}"/>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169651A-B3A4-0043-8FA6-35224E77EB4F}"/>
              </a:ext>
            </a:extLst>
          </p:cNvPr>
          <p:cNvSpPr>
            <a:spLocks noGrp="1"/>
          </p:cNvSpPr>
          <p:nvPr>
            <p:ph type="dt" sz="half" idx="10"/>
          </p:nvPr>
        </p:nvSpPr>
        <p:spPr/>
        <p:txBody>
          <a:bodyPr/>
          <a:lstStyle/>
          <a:p>
            <a:fld id="{411D9C99-A1DC-D14A-8E74-995816B57DF5}" type="datetimeFigureOut">
              <a:rPr lang="tr-TR" smtClean="0"/>
              <a:t>5.05.2020</a:t>
            </a:fld>
            <a:endParaRPr lang="tr-TR"/>
          </a:p>
        </p:txBody>
      </p:sp>
      <p:sp>
        <p:nvSpPr>
          <p:cNvPr id="5" name="Alt Bilgi Yer Tutucusu 4">
            <a:extLst>
              <a:ext uri="{FF2B5EF4-FFF2-40B4-BE49-F238E27FC236}">
                <a16:creationId xmlns:a16="http://schemas.microsoft.com/office/drawing/2014/main" id="{E60A90A8-4B4C-904D-866E-800EA08F7A0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5B86E5F-525A-1A4C-ACDF-D3F1FAA3070E}"/>
              </a:ext>
            </a:extLst>
          </p:cNvPr>
          <p:cNvSpPr>
            <a:spLocks noGrp="1"/>
          </p:cNvSpPr>
          <p:nvPr>
            <p:ph type="sldNum" sz="quarter" idx="12"/>
          </p:nvPr>
        </p:nvSpPr>
        <p:spPr/>
        <p:txBody>
          <a:bodyPr/>
          <a:lstStyle/>
          <a:p>
            <a:fld id="{C7081743-1899-DC49-8F3A-CFA59C88DD9B}" type="slidenum">
              <a:rPr lang="tr-TR" smtClean="0"/>
              <a:t>‹#›</a:t>
            </a:fld>
            <a:endParaRPr lang="tr-TR"/>
          </a:p>
        </p:txBody>
      </p:sp>
    </p:spTree>
    <p:extLst>
      <p:ext uri="{BB962C8B-B14F-4D97-AF65-F5344CB8AC3E}">
        <p14:creationId xmlns:p14="http://schemas.microsoft.com/office/powerpoint/2010/main" val="2214316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aşlık ve Maddeler">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Başlık Metni</a:t>
            </a:r>
          </a:p>
        </p:txBody>
      </p:sp>
      <p:sp>
        <p:nvSpPr>
          <p:cNvPr id="57" name="Shape 57"/>
          <p:cNvSpPr>
            <a:spLocks noGrp="1"/>
          </p:cNvSpPr>
          <p:nvPr>
            <p:ph type="body" idx="1"/>
          </p:nvPr>
        </p:nvSpPr>
        <p:spPr>
          <a:xfrm>
            <a:off x="1190626" y="1946673"/>
            <a:ext cx="9810751" cy="4036219"/>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Gövde Düzeyi Bir</a:t>
            </a:r>
          </a:p>
          <a:p>
            <a:pPr lvl="1"/>
            <a:r>
              <a:t>Gövde Düzeyi İki</a:t>
            </a:r>
          </a:p>
          <a:p>
            <a:pPr lvl="2"/>
            <a:r>
              <a:t>Gövde Düzeyi Üç</a:t>
            </a:r>
          </a:p>
          <a:p>
            <a:pPr lvl="3"/>
            <a:r>
              <a:t>Gövde Düzeyi Dört</a:t>
            </a:r>
          </a:p>
          <a:p>
            <a:pPr lvl="4"/>
            <a:r>
              <a:t>Gövde Düzeyi Beş</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1109442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Maddeler">
    <p:spTree>
      <p:nvGrpSpPr>
        <p:cNvPr id="1" name=""/>
        <p:cNvGrpSpPr/>
        <p:nvPr/>
      </p:nvGrpSpPr>
      <p:grpSpPr>
        <a:xfrm>
          <a:off x="0" y="0"/>
          <a:ext cx="0" cy="0"/>
          <a:chOff x="0" y="0"/>
          <a:chExt cx="0" cy="0"/>
        </a:xfrm>
      </p:grpSpPr>
      <p:sp>
        <p:nvSpPr>
          <p:cNvPr id="75" name="Shape 75"/>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Gövde Düzeyi Bir</a:t>
            </a:r>
          </a:p>
          <a:p>
            <a:pPr lvl="1"/>
            <a:r>
              <a:t>Gövde Düzeyi İki</a:t>
            </a:r>
          </a:p>
          <a:p>
            <a:pPr lvl="2"/>
            <a:r>
              <a:t>Gövde Düzeyi Üç</a:t>
            </a:r>
          </a:p>
          <a:p>
            <a:pPr lvl="3"/>
            <a:r>
              <a:t>Gövde Düzeyi Dört</a:t>
            </a:r>
          </a:p>
          <a:p>
            <a:pPr lvl="4"/>
            <a:r>
              <a:t>Gövde Düzeyi Beş</a:t>
            </a:r>
          </a:p>
        </p:txBody>
      </p:sp>
      <p:sp>
        <p:nvSpPr>
          <p:cNvPr id="76" name="Shape 7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4340170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ğraf - Yatay">
    <p:spTree>
      <p:nvGrpSpPr>
        <p:cNvPr id="1" name=""/>
        <p:cNvGrpSpPr/>
        <p:nvPr/>
      </p:nvGrpSpPr>
      <p:grpSpPr>
        <a:xfrm>
          <a:off x="0" y="0"/>
          <a:ext cx="0" cy="0"/>
          <a:chOff x="0" y="0"/>
          <a:chExt cx="0" cy="0"/>
        </a:xfrm>
      </p:grpSpPr>
      <p:sp>
        <p:nvSpPr>
          <p:cNvPr id="20" name="Shape 20"/>
          <p:cNvSpPr>
            <a:spLocks noGrp="1"/>
          </p:cNvSpPr>
          <p:nvPr>
            <p:ph type="pic" idx="13"/>
          </p:nvPr>
        </p:nvSpPr>
        <p:spPr>
          <a:xfrm>
            <a:off x="1107282" y="816289"/>
            <a:ext cx="9977437" cy="3875485"/>
          </a:xfrm>
          <a:prstGeom prst="rect">
            <a:avLst/>
          </a:prstGeom>
          <a:ln w="9525">
            <a:round/>
          </a:ln>
        </p:spPr>
        <p:txBody>
          <a:bodyPr lIns="64291" tIns="32145" rIns="64291" bIns="32145" anchor="t">
            <a:noAutofit/>
          </a:bodyPr>
          <a:lstStyle/>
          <a:p>
            <a:endParaRPr/>
          </a:p>
        </p:txBody>
      </p:sp>
      <p:sp>
        <p:nvSpPr>
          <p:cNvPr id="21" name="Shape 21"/>
          <p:cNvSpPr>
            <a:spLocks noGrp="1"/>
          </p:cNvSpPr>
          <p:nvPr>
            <p:ph type="title"/>
          </p:nvPr>
        </p:nvSpPr>
        <p:spPr>
          <a:xfrm>
            <a:off x="1107282" y="4777384"/>
            <a:ext cx="9977437" cy="1062633"/>
          </a:xfrm>
          <a:prstGeom prst="rect">
            <a:avLst/>
          </a:prstGeom>
        </p:spPr>
        <p:txBody>
          <a:bodyPr/>
          <a:lstStyle/>
          <a:p>
            <a:r>
              <a:t>Başlık Metni</a:t>
            </a:r>
          </a:p>
        </p:txBody>
      </p:sp>
      <p:sp>
        <p:nvSpPr>
          <p:cNvPr id="22" name="Shape 22"/>
          <p:cNvSpPr>
            <a:spLocks noGrp="1"/>
          </p:cNvSpPr>
          <p:nvPr>
            <p:ph type="body" sz="quarter" idx="1"/>
          </p:nvPr>
        </p:nvSpPr>
        <p:spPr>
          <a:xfrm>
            <a:off x="1107282" y="5893595"/>
            <a:ext cx="9977437" cy="660797"/>
          </a:xfrm>
          <a:prstGeom prst="rect">
            <a:avLst/>
          </a:prstGeom>
        </p:spPr>
        <p:txBody>
          <a:bodyPr anchor="t"/>
          <a:lstStyle>
            <a:lvl1pPr marL="0" indent="0" algn="ctr">
              <a:spcBef>
                <a:spcPts val="0"/>
              </a:spcBef>
              <a:buSzTx/>
              <a:buNone/>
            </a:lvl1pPr>
            <a:lvl2pPr marL="0" indent="160729" algn="ctr">
              <a:spcBef>
                <a:spcPts val="0"/>
              </a:spcBef>
              <a:buSzTx/>
              <a:buNone/>
            </a:lvl2pPr>
            <a:lvl3pPr marL="0" indent="321457" algn="ctr">
              <a:spcBef>
                <a:spcPts val="0"/>
              </a:spcBef>
              <a:buSzTx/>
              <a:buNone/>
            </a:lvl3pPr>
            <a:lvl4pPr marL="0" indent="482186" algn="ctr">
              <a:spcBef>
                <a:spcPts val="0"/>
              </a:spcBef>
              <a:buSzTx/>
              <a:buNone/>
            </a:lvl4pPr>
            <a:lvl5pPr marL="0" indent="642915" algn="ctr">
              <a:spcBef>
                <a:spcPts val="0"/>
              </a:spcBef>
              <a:buSzTx/>
              <a:buNone/>
            </a:lvl5pPr>
          </a:lstStyle>
          <a:p>
            <a:r>
              <a:t>Gövde Düzeyi Bir</a:t>
            </a:r>
          </a:p>
          <a:p>
            <a:pPr lvl="1"/>
            <a:r>
              <a:t>Gövde Düzeyi İki</a:t>
            </a:r>
          </a:p>
          <a:p>
            <a:pPr lvl="2"/>
            <a:r>
              <a:t>Gövde Düzeyi Üç</a:t>
            </a:r>
          </a:p>
          <a:p>
            <a:pPr lvl="3"/>
            <a:r>
              <a:t>Gövde Düzeyi Dört</a:t>
            </a:r>
          </a:p>
          <a:p>
            <a:pPr lvl="4"/>
            <a:r>
              <a:t>Gövde Düzeyi Beş</a:t>
            </a:r>
          </a:p>
        </p:txBody>
      </p:sp>
      <p:sp>
        <p:nvSpPr>
          <p:cNvPr id="23" name="Shape 2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1094443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C84CB3B-458C-484D-872E-0D72D3FEA994}"/>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47B082A7-F306-BA4D-B832-55E478721D84}"/>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756E008-2476-4042-93D9-C4236782CC92}"/>
              </a:ext>
            </a:extLst>
          </p:cNvPr>
          <p:cNvSpPr>
            <a:spLocks noGrp="1"/>
          </p:cNvSpPr>
          <p:nvPr>
            <p:ph type="dt" sz="half" idx="10"/>
          </p:nvPr>
        </p:nvSpPr>
        <p:spPr/>
        <p:txBody>
          <a:bodyPr/>
          <a:lstStyle/>
          <a:p>
            <a:fld id="{411D9C99-A1DC-D14A-8E74-995816B57DF5}" type="datetimeFigureOut">
              <a:rPr lang="tr-TR" smtClean="0"/>
              <a:t>5.05.2020</a:t>
            </a:fld>
            <a:endParaRPr lang="tr-TR"/>
          </a:p>
        </p:txBody>
      </p:sp>
      <p:sp>
        <p:nvSpPr>
          <p:cNvPr id="5" name="Alt Bilgi Yer Tutucusu 4">
            <a:extLst>
              <a:ext uri="{FF2B5EF4-FFF2-40B4-BE49-F238E27FC236}">
                <a16:creationId xmlns:a16="http://schemas.microsoft.com/office/drawing/2014/main" id="{3319879F-F394-B54B-B0AC-A942DDD1DDD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F7A3C39-17B0-1E40-AF3D-4ACABE039AA8}"/>
              </a:ext>
            </a:extLst>
          </p:cNvPr>
          <p:cNvSpPr>
            <a:spLocks noGrp="1"/>
          </p:cNvSpPr>
          <p:nvPr>
            <p:ph type="sldNum" sz="quarter" idx="12"/>
          </p:nvPr>
        </p:nvSpPr>
        <p:spPr/>
        <p:txBody>
          <a:bodyPr/>
          <a:lstStyle/>
          <a:p>
            <a:fld id="{C7081743-1899-DC49-8F3A-CFA59C88DD9B}" type="slidenum">
              <a:rPr lang="tr-TR" smtClean="0"/>
              <a:t>‹#›</a:t>
            </a:fld>
            <a:endParaRPr lang="tr-TR"/>
          </a:p>
        </p:txBody>
      </p:sp>
    </p:spTree>
    <p:extLst>
      <p:ext uri="{BB962C8B-B14F-4D97-AF65-F5344CB8AC3E}">
        <p14:creationId xmlns:p14="http://schemas.microsoft.com/office/powerpoint/2010/main" val="665293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4E07A46-7812-9040-92C1-79CCD9126319}"/>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5A1BB91D-E29B-244E-BD52-03866788AC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A0BD2B8B-447C-6B4E-B33F-86136C7DF1A2}"/>
              </a:ext>
            </a:extLst>
          </p:cNvPr>
          <p:cNvSpPr>
            <a:spLocks noGrp="1"/>
          </p:cNvSpPr>
          <p:nvPr>
            <p:ph type="dt" sz="half" idx="10"/>
          </p:nvPr>
        </p:nvSpPr>
        <p:spPr/>
        <p:txBody>
          <a:bodyPr/>
          <a:lstStyle/>
          <a:p>
            <a:fld id="{411D9C99-A1DC-D14A-8E74-995816B57DF5}" type="datetimeFigureOut">
              <a:rPr lang="tr-TR" smtClean="0"/>
              <a:t>5.05.2020</a:t>
            </a:fld>
            <a:endParaRPr lang="tr-TR"/>
          </a:p>
        </p:txBody>
      </p:sp>
      <p:sp>
        <p:nvSpPr>
          <p:cNvPr id="5" name="Alt Bilgi Yer Tutucusu 4">
            <a:extLst>
              <a:ext uri="{FF2B5EF4-FFF2-40B4-BE49-F238E27FC236}">
                <a16:creationId xmlns:a16="http://schemas.microsoft.com/office/drawing/2014/main" id="{BEC2F3C2-181C-8B49-97EA-2EC3DE25112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5452336-4467-484F-B433-6DDB99C8E2E9}"/>
              </a:ext>
            </a:extLst>
          </p:cNvPr>
          <p:cNvSpPr>
            <a:spLocks noGrp="1"/>
          </p:cNvSpPr>
          <p:nvPr>
            <p:ph type="sldNum" sz="quarter" idx="12"/>
          </p:nvPr>
        </p:nvSpPr>
        <p:spPr/>
        <p:txBody>
          <a:bodyPr/>
          <a:lstStyle/>
          <a:p>
            <a:fld id="{C7081743-1899-DC49-8F3A-CFA59C88DD9B}" type="slidenum">
              <a:rPr lang="tr-TR" smtClean="0"/>
              <a:t>‹#›</a:t>
            </a:fld>
            <a:endParaRPr lang="tr-TR"/>
          </a:p>
        </p:txBody>
      </p:sp>
    </p:spTree>
    <p:extLst>
      <p:ext uri="{BB962C8B-B14F-4D97-AF65-F5344CB8AC3E}">
        <p14:creationId xmlns:p14="http://schemas.microsoft.com/office/powerpoint/2010/main" val="2271095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BA3404E-B83C-B942-8B0F-4C5326E732BA}"/>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97F834A-08E7-104C-A7A1-81E4591B7CC7}"/>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D1FFC668-77FF-0945-973F-533394737E69}"/>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2A80797-70E6-614F-A755-3BA5AC6704FC}"/>
              </a:ext>
            </a:extLst>
          </p:cNvPr>
          <p:cNvSpPr>
            <a:spLocks noGrp="1"/>
          </p:cNvSpPr>
          <p:nvPr>
            <p:ph type="dt" sz="half" idx="10"/>
          </p:nvPr>
        </p:nvSpPr>
        <p:spPr/>
        <p:txBody>
          <a:bodyPr/>
          <a:lstStyle/>
          <a:p>
            <a:fld id="{411D9C99-A1DC-D14A-8E74-995816B57DF5}" type="datetimeFigureOut">
              <a:rPr lang="tr-TR" smtClean="0"/>
              <a:t>5.05.2020</a:t>
            </a:fld>
            <a:endParaRPr lang="tr-TR"/>
          </a:p>
        </p:txBody>
      </p:sp>
      <p:sp>
        <p:nvSpPr>
          <p:cNvPr id="6" name="Alt Bilgi Yer Tutucusu 5">
            <a:extLst>
              <a:ext uri="{FF2B5EF4-FFF2-40B4-BE49-F238E27FC236}">
                <a16:creationId xmlns:a16="http://schemas.microsoft.com/office/drawing/2014/main" id="{ABD10CC6-6567-E844-8A7B-9D267FF041E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0C81126-E8CC-3A4D-A007-83815E7A918E}"/>
              </a:ext>
            </a:extLst>
          </p:cNvPr>
          <p:cNvSpPr>
            <a:spLocks noGrp="1"/>
          </p:cNvSpPr>
          <p:nvPr>
            <p:ph type="sldNum" sz="quarter" idx="12"/>
          </p:nvPr>
        </p:nvSpPr>
        <p:spPr/>
        <p:txBody>
          <a:bodyPr/>
          <a:lstStyle/>
          <a:p>
            <a:fld id="{C7081743-1899-DC49-8F3A-CFA59C88DD9B}" type="slidenum">
              <a:rPr lang="tr-TR" smtClean="0"/>
              <a:t>‹#›</a:t>
            </a:fld>
            <a:endParaRPr lang="tr-TR"/>
          </a:p>
        </p:txBody>
      </p:sp>
    </p:spTree>
    <p:extLst>
      <p:ext uri="{BB962C8B-B14F-4D97-AF65-F5344CB8AC3E}">
        <p14:creationId xmlns:p14="http://schemas.microsoft.com/office/powerpoint/2010/main" val="1967983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088F8BE-6166-B34C-AD58-3BC444EBEBF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973E17C-93BD-8C47-9D6F-F6EED8E21B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14EF7012-FFD4-204F-BEE6-2477F933490C}"/>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D86CC088-D9A1-8E44-92A7-BD0874BF75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438F3A6D-EE78-1642-B5BD-CAB7E5CD193A}"/>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586D191B-E575-6945-B05B-D81D694050F2}"/>
              </a:ext>
            </a:extLst>
          </p:cNvPr>
          <p:cNvSpPr>
            <a:spLocks noGrp="1"/>
          </p:cNvSpPr>
          <p:nvPr>
            <p:ph type="dt" sz="half" idx="10"/>
          </p:nvPr>
        </p:nvSpPr>
        <p:spPr/>
        <p:txBody>
          <a:bodyPr/>
          <a:lstStyle/>
          <a:p>
            <a:fld id="{411D9C99-A1DC-D14A-8E74-995816B57DF5}" type="datetimeFigureOut">
              <a:rPr lang="tr-TR" smtClean="0"/>
              <a:t>5.05.2020</a:t>
            </a:fld>
            <a:endParaRPr lang="tr-TR"/>
          </a:p>
        </p:txBody>
      </p:sp>
      <p:sp>
        <p:nvSpPr>
          <p:cNvPr id="8" name="Alt Bilgi Yer Tutucusu 7">
            <a:extLst>
              <a:ext uri="{FF2B5EF4-FFF2-40B4-BE49-F238E27FC236}">
                <a16:creationId xmlns:a16="http://schemas.microsoft.com/office/drawing/2014/main" id="{676B4510-C529-6445-ABFB-914A69E3852F}"/>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816DB404-DBE1-2543-80A4-8D4DD82674B0}"/>
              </a:ext>
            </a:extLst>
          </p:cNvPr>
          <p:cNvSpPr>
            <a:spLocks noGrp="1"/>
          </p:cNvSpPr>
          <p:nvPr>
            <p:ph type="sldNum" sz="quarter" idx="12"/>
          </p:nvPr>
        </p:nvSpPr>
        <p:spPr/>
        <p:txBody>
          <a:bodyPr/>
          <a:lstStyle/>
          <a:p>
            <a:fld id="{C7081743-1899-DC49-8F3A-CFA59C88DD9B}" type="slidenum">
              <a:rPr lang="tr-TR" smtClean="0"/>
              <a:t>‹#›</a:t>
            </a:fld>
            <a:endParaRPr lang="tr-TR"/>
          </a:p>
        </p:txBody>
      </p:sp>
    </p:spTree>
    <p:extLst>
      <p:ext uri="{BB962C8B-B14F-4D97-AF65-F5344CB8AC3E}">
        <p14:creationId xmlns:p14="http://schemas.microsoft.com/office/powerpoint/2010/main" val="1192426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A6C9148-39A2-4446-AEDF-8D8F982AAA3A}"/>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EB726AFB-2660-2749-9787-494D8755D96D}"/>
              </a:ext>
            </a:extLst>
          </p:cNvPr>
          <p:cNvSpPr>
            <a:spLocks noGrp="1"/>
          </p:cNvSpPr>
          <p:nvPr>
            <p:ph type="dt" sz="half" idx="10"/>
          </p:nvPr>
        </p:nvSpPr>
        <p:spPr/>
        <p:txBody>
          <a:bodyPr/>
          <a:lstStyle/>
          <a:p>
            <a:fld id="{411D9C99-A1DC-D14A-8E74-995816B57DF5}" type="datetimeFigureOut">
              <a:rPr lang="tr-TR" smtClean="0"/>
              <a:t>5.05.2020</a:t>
            </a:fld>
            <a:endParaRPr lang="tr-TR"/>
          </a:p>
        </p:txBody>
      </p:sp>
      <p:sp>
        <p:nvSpPr>
          <p:cNvPr id="4" name="Alt Bilgi Yer Tutucusu 3">
            <a:extLst>
              <a:ext uri="{FF2B5EF4-FFF2-40B4-BE49-F238E27FC236}">
                <a16:creationId xmlns:a16="http://schemas.microsoft.com/office/drawing/2014/main" id="{AAD63136-D216-934E-839A-DCC5D48AD391}"/>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1D76C0E7-6FC3-3B44-8CA6-FD8D46032962}"/>
              </a:ext>
            </a:extLst>
          </p:cNvPr>
          <p:cNvSpPr>
            <a:spLocks noGrp="1"/>
          </p:cNvSpPr>
          <p:nvPr>
            <p:ph type="sldNum" sz="quarter" idx="12"/>
          </p:nvPr>
        </p:nvSpPr>
        <p:spPr/>
        <p:txBody>
          <a:bodyPr/>
          <a:lstStyle/>
          <a:p>
            <a:fld id="{C7081743-1899-DC49-8F3A-CFA59C88DD9B}" type="slidenum">
              <a:rPr lang="tr-TR" smtClean="0"/>
              <a:t>‹#›</a:t>
            </a:fld>
            <a:endParaRPr lang="tr-TR"/>
          </a:p>
        </p:txBody>
      </p:sp>
    </p:spTree>
    <p:extLst>
      <p:ext uri="{BB962C8B-B14F-4D97-AF65-F5344CB8AC3E}">
        <p14:creationId xmlns:p14="http://schemas.microsoft.com/office/powerpoint/2010/main" val="2355799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06B34E27-0AF1-1F42-872D-0ED919BFFEB2}"/>
              </a:ext>
            </a:extLst>
          </p:cNvPr>
          <p:cNvSpPr>
            <a:spLocks noGrp="1"/>
          </p:cNvSpPr>
          <p:nvPr>
            <p:ph type="dt" sz="half" idx="10"/>
          </p:nvPr>
        </p:nvSpPr>
        <p:spPr/>
        <p:txBody>
          <a:bodyPr/>
          <a:lstStyle/>
          <a:p>
            <a:fld id="{411D9C99-A1DC-D14A-8E74-995816B57DF5}" type="datetimeFigureOut">
              <a:rPr lang="tr-TR" smtClean="0"/>
              <a:t>5.05.2020</a:t>
            </a:fld>
            <a:endParaRPr lang="tr-TR"/>
          </a:p>
        </p:txBody>
      </p:sp>
      <p:sp>
        <p:nvSpPr>
          <p:cNvPr id="3" name="Alt Bilgi Yer Tutucusu 2">
            <a:extLst>
              <a:ext uri="{FF2B5EF4-FFF2-40B4-BE49-F238E27FC236}">
                <a16:creationId xmlns:a16="http://schemas.microsoft.com/office/drawing/2014/main" id="{9C55C502-2DBD-7947-8562-FEBC3CB9455B}"/>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C45F55F9-4142-A242-B7D2-A9BB0A2F0298}"/>
              </a:ext>
            </a:extLst>
          </p:cNvPr>
          <p:cNvSpPr>
            <a:spLocks noGrp="1"/>
          </p:cNvSpPr>
          <p:nvPr>
            <p:ph type="sldNum" sz="quarter" idx="12"/>
          </p:nvPr>
        </p:nvSpPr>
        <p:spPr/>
        <p:txBody>
          <a:bodyPr/>
          <a:lstStyle/>
          <a:p>
            <a:fld id="{C7081743-1899-DC49-8F3A-CFA59C88DD9B}" type="slidenum">
              <a:rPr lang="tr-TR" smtClean="0"/>
              <a:t>‹#›</a:t>
            </a:fld>
            <a:endParaRPr lang="tr-TR"/>
          </a:p>
        </p:txBody>
      </p:sp>
    </p:spTree>
    <p:extLst>
      <p:ext uri="{BB962C8B-B14F-4D97-AF65-F5344CB8AC3E}">
        <p14:creationId xmlns:p14="http://schemas.microsoft.com/office/powerpoint/2010/main" val="3232579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0CF29AC-85A6-DB48-A2CA-3C1741221DC0}"/>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D2B4CD5B-5DBB-B446-AEAA-45849DC87E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7CACEDEE-3E15-8F40-8F49-7B6E5064B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68DE6D4E-79B6-CD43-809A-503495493161}"/>
              </a:ext>
            </a:extLst>
          </p:cNvPr>
          <p:cNvSpPr>
            <a:spLocks noGrp="1"/>
          </p:cNvSpPr>
          <p:nvPr>
            <p:ph type="dt" sz="half" idx="10"/>
          </p:nvPr>
        </p:nvSpPr>
        <p:spPr/>
        <p:txBody>
          <a:bodyPr/>
          <a:lstStyle/>
          <a:p>
            <a:fld id="{411D9C99-A1DC-D14A-8E74-995816B57DF5}" type="datetimeFigureOut">
              <a:rPr lang="tr-TR" smtClean="0"/>
              <a:t>5.05.2020</a:t>
            </a:fld>
            <a:endParaRPr lang="tr-TR"/>
          </a:p>
        </p:txBody>
      </p:sp>
      <p:sp>
        <p:nvSpPr>
          <p:cNvPr id="6" name="Alt Bilgi Yer Tutucusu 5">
            <a:extLst>
              <a:ext uri="{FF2B5EF4-FFF2-40B4-BE49-F238E27FC236}">
                <a16:creationId xmlns:a16="http://schemas.microsoft.com/office/drawing/2014/main" id="{405A4CCB-5FE3-DB40-844E-7B69714E714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45E71751-0B60-6D45-AE57-D27A70ABBB7B}"/>
              </a:ext>
            </a:extLst>
          </p:cNvPr>
          <p:cNvSpPr>
            <a:spLocks noGrp="1"/>
          </p:cNvSpPr>
          <p:nvPr>
            <p:ph type="sldNum" sz="quarter" idx="12"/>
          </p:nvPr>
        </p:nvSpPr>
        <p:spPr/>
        <p:txBody>
          <a:bodyPr/>
          <a:lstStyle/>
          <a:p>
            <a:fld id="{C7081743-1899-DC49-8F3A-CFA59C88DD9B}" type="slidenum">
              <a:rPr lang="tr-TR" smtClean="0"/>
              <a:t>‹#›</a:t>
            </a:fld>
            <a:endParaRPr lang="tr-TR"/>
          </a:p>
        </p:txBody>
      </p:sp>
    </p:spTree>
    <p:extLst>
      <p:ext uri="{BB962C8B-B14F-4D97-AF65-F5344CB8AC3E}">
        <p14:creationId xmlns:p14="http://schemas.microsoft.com/office/powerpoint/2010/main" val="1407151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A84A5A-54C6-5E4F-A3ED-16049C1EF3D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52A61FCD-F768-D140-BA81-2927E9F7E9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1C82370F-4FEC-3C4F-B69B-4C39CFA067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4BF7DE61-0729-9740-868E-CC0C7550CD1D}"/>
              </a:ext>
            </a:extLst>
          </p:cNvPr>
          <p:cNvSpPr>
            <a:spLocks noGrp="1"/>
          </p:cNvSpPr>
          <p:nvPr>
            <p:ph type="dt" sz="half" idx="10"/>
          </p:nvPr>
        </p:nvSpPr>
        <p:spPr/>
        <p:txBody>
          <a:bodyPr/>
          <a:lstStyle/>
          <a:p>
            <a:fld id="{411D9C99-A1DC-D14A-8E74-995816B57DF5}" type="datetimeFigureOut">
              <a:rPr lang="tr-TR" smtClean="0"/>
              <a:t>5.05.2020</a:t>
            </a:fld>
            <a:endParaRPr lang="tr-TR"/>
          </a:p>
        </p:txBody>
      </p:sp>
      <p:sp>
        <p:nvSpPr>
          <p:cNvPr id="6" name="Alt Bilgi Yer Tutucusu 5">
            <a:extLst>
              <a:ext uri="{FF2B5EF4-FFF2-40B4-BE49-F238E27FC236}">
                <a16:creationId xmlns:a16="http://schemas.microsoft.com/office/drawing/2014/main" id="{5FB92C2A-876F-8B4B-B8D9-AF1AAC96CE5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98F177A-6C03-324B-8F9F-EE9DAB06203B}"/>
              </a:ext>
            </a:extLst>
          </p:cNvPr>
          <p:cNvSpPr>
            <a:spLocks noGrp="1"/>
          </p:cNvSpPr>
          <p:nvPr>
            <p:ph type="sldNum" sz="quarter" idx="12"/>
          </p:nvPr>
        </p:nvSpPr>
        <p:spPr/>
        <p:txBody>
          <a:bodyPr/>
          <a:lstStyle/>
          <a:p>
            <a:fld id="{C7081743-1899-DC49-8F3A-CFA59C88DD9B}" type="slidenum">
              <a:rPr lang="tr-TR" smtClean="0"/>
              <a:t>‹#›</a:t>
            </a:fld>
            <a:endParaRPr lang="tr-TR"/>
          </a:p>
        </p:txBody>
      </p:sp>
    </p:spTree>
    <p:extLst>
      <p:ext uri="{BB962C8B-B14F-4D97-AF65-F5344CB8AC3E}">
        <p14:creationId xmlns:p14="http://schemas.microsoft.com/office/powerpoint/2010/main" val="1886203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C3115DBC-26F0-BC4B-BBC2-35F1E6752C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0E4FD513-376E-AF40-8763-8228CB2F85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C0779AE-21F7-B146-8AE1-D4FD42659B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D9C99-A1DC-D14A-8E74-995816B57DF5}" type="datetimeFigureOut">
              <a:rPr lang="tr-TR" smtClean="0"/>
              <a:t>5.05.2020</a:t>
            </a:fld>
            <a:endParaRPr lang="tr-TR"/>
          </a:p>
        </p:txBody>
      </p:sp>
      <p:sp>
        <p:nvSpPr>
          <p:cNvPr id="5" name="Alt Bilgi Yer Tutucusu 4">
            <a:extLst>
              <a:ext uri="{FF2B5EF4-FFF2-40B4-BE49-F238E27FC236}">
                <a16:creationId xmlns:a16="http://schemas.microsoft.com/office/drawing/2014/main" id="{7A4FA170-397D-9049-8BEF-986AA57549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FD0CBAB8-684A-624D-B6D6-AE945D62BB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081743-1899-DC49-8F3A-CFA59C88DD9B}" type="slidenum">
              <a:rPr lang="tr-TR" smtClean="0"/>
              <a:t>‹#›</a:t>
            </a:fld>
            <a:endParaRPr lang="tr-TR"/>
          </a:p>
        </p:txBody>
      </p:sp>
    </p:spTree>
    <p:extLst>
      <p:ext uri="{BB962C8B-B14F-4D97-AF65-F5344CB8AC3E}">
        <p14:creationId xmlns:p14="http://schemas.microsoft.com/office/powerpoint/2010/main" val="1412772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1.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51.jpe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71.jpeg"/><Relationship Id="rId5" Type="http://schemas.openxmlformats.org/officeDocument/2006/relationships/image" Target="../media/image29.jpeg"/><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7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41.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81.png"/><Relationship Id="rId7" Type="http://schemas.openxmlformats.org/officeDocument/2006/relationships/image" Target="../media/image83.jpe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82.png"/><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87.jpeg"/><Relationship Id="rId4" Type="http://schemas.openxmlformats.org/officeDocument/2006/relationships/image" Target="../media/image86.jpeg"/></Relationships>
</file>

<file path=ppt/slides/_rels/slide4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91.jpeg"/></Relationships>
</file>

<file path=ppt/slides/_rels/slide4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4.gif"/><Relationship Id="rId7" Type="http://schemas.openxmlformats.org/officeDocument/2006/relationships/image" Target="../media/image96.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95.png"/><Relationship Id="rId4" Type="http://schemas.openxmlformats.org/officeDocument/2006/relationships/image" Target="../media/image29.jpeg"/><Relationship Id="rId9" Type="http://schemas.openxmlformats.org/officeDocument/2006/relationships/image" Target="../media/image97.jpeg"/></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5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108.jpe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5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3.xml"/><Relationship Id="rId1" Type="http://schemas.openxmlformats.org/officeDocument/2006/relationships/slideLayout" Target="../slideLayouts/slideLayout14.xml"/><Relationship Id="rId4" Type="http://schemas.openxmlformats.org/officeDocument/2006/relationships/image" Target="../media/image114.jpeg"/></Relationships>
</file>

<file path=ppt/slides/_rels/slide5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120.jpeg"/><Relationship Id="rId5" Type="http://schemas.openxmlformats.org/officeDocument/2006/relationships/image" Target="../media/image119.jpeg"/><Relationship Id="rId4" Type="http://schemas.microsoft.com/office/2007/relationships/hdphoto" Target="../media/hdphoto8.wdp"/></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8" Type="http://schemas.openxmlformats.org/officeDocument/2006/relationships/image" Target="../media/image29.jpeg"/><Relationship Id="rId13" Type="http://schemas.microsoft.com/office/2007/relationships/diagramDrawing" Target="../diagrams/drawing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Colors" Target="../diagrams/colors2.xml"/><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5" Type="http://schemas.openxmlformats.org/officeDocument/2006/relationships/image" Target="../media/image123.png"/><Relationship Id="rId10" Type="http://schemas.openxmlformats.org/officeDocument/2006/relationships/diagramLayout" Target="../diagrams/layout2.xml"/><Relationship Id="rId4" Type="http://schemas.openxmlformats.org/officeDocument/2006/relationships/diagramLayout" Target="../diagrams/layout1.xml"/><Relationship Id="rId9" Type="http://schemas.openxmlformats.org/officeDocument/2006/relationships/diagramData" Target="../diagrams/data2.xml"/><Relationship Id="rId14" Type="http://schemas.openxmlformats.org/officeDocument/2006/relationships/image" Target="../media/image122.jpeg"/></Relationships>
</file>

<file path=ppt/slides/_rels/slide6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image" Target="../media/image128.jpeg"/><Relationship Id="rId11" Type="http://schemas.openxmlformats.org/officeDocument/2006/relationships/image" Target="../media/image133.jpeg"/><Relationship Id="rId5" Type="http://schemas.openxmlformats.org/officeDocument/2006/relationships/image" Target="../media/image127.jpeg"/><Relationship Id="rId10" Type="http://schemas.openxmlformats.org/officeDocument/2006/relationships/image" Target="../media/image132.jpeg"/><Relationship Id="rId4" Type="http://schemas.openxmlformats.org/officeDocument/2006/relationships/image" Target="../media/image126.jpeg"/><Relationship Id="rId9" Type="http://schemas.openxmlformats.org/officeDocument/2006/relationships/image" Target="../media/image131.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65.xml"/><Relationship Id="rId1" Type="http://schemas.openxmlformats.org/officeDocument/2006/relationships/slideLayout" Target="../slideLayouts/slideLayout12.xml"/><Relationship Id="rId4" Type="http://schemas.openxmlformats.org/officeDocument/2006/relationships/image" Target="../media/image136.jpeg"/></Relationships>
</file>

<file path=ppt/slides/_rels/slide68.xml.rels><?xml version="1.0" encoding="UTF-8" standalone="yes"?>
<Relationships xmlns="http://schemas.openxmlformats.org/package/2006/relationships"><Relationship Id="rId3" Type="http://schemas.openxmlformats.org/officeDocument/2006/relationships/image" Target="../media/image137.jpeg"/><Relationship Id="rId7" Type="http://schemas.microsoft.com/office/2007/relationships/hdphoto" Target="../media/hdphoto9.wdp"/><Relationship Id="rId2" Type="http://schemas.openxmlformats.org/officeDocument/2006/relationships/notesSlide" Target="../notesSlides/notesSlide66.xml"/><Relationship Id="rId1" Type="http://schemas.openxmlformats.org/officeDocument/2006/relationships/slideLayout" Target="../slideLayouts/slideLayout12.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69.xml.rels><?xml version="1.0" encoding="UTF-8" standalone="yes"?>
<Relationships xmlns="http://schemas.openxmlformats.org/package/2006/relationships"><Relationship Id="rId8" Type="http://schemas.openxmlformats.org/officeDocument/2006/relationships/image" Target="../media/image141.jpeg"/><Relationship Id="rId13" Type="http://schemas.microsoft.com/office/2007/relationships/diagramDrawing" Target="../diagrams/drawing4.xml"/><Relationship Id="rId18" Type="http://schemas.microsoft.com/office/2007/relationships/diagramDrawing" Target="../diagrams/drawing5.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diagramColors" Target="../diagrams/colors4.xml"/><Relationship Id="rId17" Type="http://schemas.openxmlformats.org/officeDocument/2006/relationships/diagramColors" Target="../diagrams/colors5.xml"/><Relationship Id="rId2" Type="http://schemas.openxmlformats.org/officeDocument/2006/relationships/notesSlide" Target="../notesSlides/notesSlide67.xml"/><Relationship Id="rId16" Type="http://schemas.openxmlformats.org/officeDocument/2006/relationships/diagramQuickStyle" Target="../diagrams/quickStyle5.xml"/><Relationship Id="rId1" Type="http://schemas.openxmlformats.org/officeDocument/2006/relationships/slideLayout" Target="../slideLayouts/slideLayout12.xml"/><Relationship Id="rId6" Type="http://schemas.openxmlformats.org/officeDocument/2006/relationships/diagramColors" Target="../diagrams/colors3.xml"/><Relationship Id="rId11" Type="http://schemas.openxmlformats.org/officeDocument/2006/relationships/diagramQuickStyle" Target="../diagrams/quickStyle4.xml"/><Relationship Id="rId5" Type="http://schemas.openxmlformats.org/officeDocument/2006/relationships/diagramQuickStyle" Target="../diagrams/quickStyle3.xml"/><Relationship Id="rId15" Type="http://schemas.openxmlformats.org/officeDocument/2006/relationships/diagramLayout" Target="../diagrams/layout5.xml"/><Relationship Id="rId10" Type="http://schemas.openxmlformats.org/officeDocument/2006/relationships/diagramLayout" Target="../diagrams/layout4.xml"/><Relationship Id="rId19" Type="http://schemas.openxmlformats.org/officeDocument/2006/relationships/image" Target="../media/image142.png"/><Relationship Id="rId4" Type="http://schemas.openxmlformats.org/officeDocument/2006/relationships/diagramLayout" Target="../diagrams/layout3.xml"/><Relationship Id="rId9" Type="http://schemas.openxmlformats.org/officeDocument/2006/relationships/diagramData" Target="../diagrams/data4.xml"/><Relationship Id="rId14" Type="http://schemas.openxmlformats.org/officeDocument/2006/relationships/diagramData" Target="../diagrams/data5.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68.xml"/><Relationship Id="rId1" Type="http://schemas.openxmlformats.org/officeDocument/2006/relationships/slideLayout" Target="../slideLayouts/slideLayout12.xml"/><Relationship Id="rId4" Type="http://schemas.openxmlformats.org/officeDocument/2006/relationships/image" Target="../media/image144.jpeg"/></Relationships>
</file>

<file path=ppt/slides/_rels/slide7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image" Target="../media/image147.jpe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12.xml"/><Relationship Id="rId5" Type="http://schemas.openxmlformats.org/officeDocument/2006/relationships/image" Target="../media/image149.jpeg"/><Relationship Id="rId4" Type="http://schemas.openxmlformats.org/officeDocument/2006/relationships/image" Target="../media/image148.png"/></Relationships>
</file>

<file path=ppt/slides/_rels/slide7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72.xml"/><Relationship Id="rId1" Type="http://schemas.openxmlformats.org/officeDocument/2006/relationships/slideLayout" Target="../slideLayouts/slideLayout12.xml"/><Relationship Id="rId5" Type="http://schemas.openxmlformats.org/officeDocument/2006/relationships/image" Target="../media/image152.jpeg"/><Relationship Id="rId4" Type="http://schemas.openxmlformats.org/officeDocument/2006/relationships/image" Target="../media/image151.jpeg"/></Relationships>
</file>

<file path=ppt/slides/_rels/slide75.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155.jpeg"/><Relationship Id="rId2" Type="http://schemas.openxmlformats.org/officeDocument/2006/relationships/notesSlide" Target="../notesSlides/notesSlide73.xml"/><Relationship Id="rId1" Type="http://schemas.openxmlformats.org/officeDocument/2006/relationships/slideLayout" Target="../slideLayouts/slideLayout12.xml"/><Relationship Id="rId6" Type="http://schemas.openxmlformats.org/officeDocument/2006/relationships/diagramColors" Target="../diagrams/colors6.xml"/><Relationship Id="rId11" Type="http://schemas.openxmlformats.org/officeDocument/2006/relationships/image" Target="../media/image151.jpeg"/><Relationship Id="rId5" Type="http://schemas.openxmlformats.org/officeDocument/2006/relationships/diagramQuickStyle" Target="../diagrams/quickStyle6.xml"/><Relationship Id="rId10" Type="http://schemas.microsoft.com/office/2007/relationships/hdphoto" Target="../media/hdphoto10.wdp"/><Relationship Id="rId4" Type="http://schemas.openxmlformats.org/officeDocument/2006/relationships/diagramLayout" Target="../diagrams/layout6.xml"/><Relationship Id="rId9" Type="http://schemas.openxmlformats.org/officeDocument/2006/relationships/image" Target="../media/image154.png"/></Relationships>
</file>

<file path=ppt/slides/_rels/slide76.xml.rels><?xml version="1.0" encoding="UTF-8" standalone="yes"?>
<Relationships xmlns="http://schemas.openxmlformats.org/package/2006/relationships"><Relationship Id="rId8" Type="http://schemas.openxmlformats.org/officeDocument/2006/relationships/image" Target="../media/image156.jpeg"/><Relationship Id="rId13" Type="http://schemas.openxmlformats.org/officeDocument/2006/relationships/diagramColors" Target="../diagrams/colors8.xml"/><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diagramQuickStyle" Target="../diagrams/quickStyle8.xml"/><Relationship Id="rId2" Type="http://schemas.openxmlformats.org/officeDocument/2006/relationships/notesSlide" Target="../notesSlides/notesSlide74.xml"/><Relationship Id="rId1" Type="http://schemas.openxmlformats.org/officeDocument/2006/relationships/slideLayout" Target="../slideLayouts/slideLayout12.xml"/><Relationship Id="rId6" Type="http://schemas.openxmlformats.org/officeDocument/2006/relationships/diagramColors" Target="../diagrams/colors7.xml"/><Relationship Id="rId11" Type="http://schemas.openxmlformats.org/officeDocument/2006/relationships/diagramLayout" Target="../diagrams/layout8.xml"/><Relationship Id="rId5" Type="http://schemas.openxmlformats.org/officeDocument/2006/relationships/diagramQuickStyle" Target="../diagrams/quickStyle7.xml"/><Relationship Id="rId10" Type="http://schemas.openxmlformats.org/officeDocument/2006/relationships/diagramData" Target="../diagrams/data8.xml"/><Relationship Id="rId4" Type="http://schemas.openxmlformats.org/officeDocument/2006/relationships/diagramLayout" Target="../diagrams/layout7.xml"/><Relationship Id="rId9" Type="http://schemas.openxmlformats.org/officeDocument/2006/relationships/image" Target="../media/image157.jpeg"/><Relationship Id="rId14" Type="http://schemas.microsoft.com/office/2007/relationships/diagramDrawing" Target="../diagrams/drawing8.xml"/></Relationships>
</file>

<file path=ppt/slides/_rels/slide7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77.xml"/><Relationship Id="rId1" Type="http://schemas.openxmlformats.org/officeDocument/2006/relationships/slideLayout" Target="../slideLayouts/slideLayout12.xml"/><Relationship Id="rId4" Type="http://schemas.openxmlformats.org/officeDocument/2006/relationships/image" Target="../media/image160.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80.xml"/><Relationship Id="rId1" Type="http://schemas.openxmlformats.org/officeDocument/2006/relationships/slideLayout" Target="../slideLayouts/slideLayout12.xml"/><Relationship Id="rId4" Type="http://schemas.openxmlformats.org/officeDocument/2006/relationships/image" Target="../media/image164.jpeg"/></Relationships>
</file>

<file path=ppt/slides/_rels/slide8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84.xml"/><Relationship Id="rId1" Type="http://schemas.openxmlformats.org/officeDocument/2006/relationships/slideLayout" Target="../slideLayouts/slideLayout12.xml"/><Relationship Id="rId4" Type="http://schemas.openxmlformats.org/officeDocument/2006/relationships/image" Target="../media/image168.jpeg"/></Relationships>
</file>

<file path=ppt/slides/_rels/slide8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85.xml"/><Relationship Id="rId1" Type="http://schemas.openxmlformats.org/officeDocument/2006/relationships/slideLayout" Target="../slideLayouts/slideLayout12.xml"/><Relationship Id="rId4" Type="http://schemas.openxmlformats.org/officeDocument/2006/relationships/image" Target="../media/image170.jpeg"/></Relationships>
</file>

<file path=ppt/slides/_rels/slide88.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71.jpeg"/><Relationship Id="rId7" Type="http://schemas.openxmlformats.org/officeDocument/2006/relationships/diagramColors" Target="../diagrams/colors9.xml"/><Relationship Id="rId2" Type="http://schemas.openxmlformats.org/officeDocument/2006/relationships/notesSlide" Target="../notesSlides/notesSlide86.xml"/><Relationship Id="rId1" Type="http://schemas.openxmlformats.org/officeDocument/2006/relationships/slideLayout" Target="../slideLayouts/slideLayout1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172.jpeg"/></Relationships>
</file>

<file path=ppt/slides/_rels/slide8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87.xml"/><Relationship Id="rId1" Type="http://schemas.openxmlformats.org/officeDocument/2006/relationships/slideLayout" Target="../slideLayouts/slideLayout12.xml"/><Relationship Id="rId4" Type="http://schemas.openxmlformats.org/officeDocument/2006/relationships/image" Target="../media/image174.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89.xml"/><Relationship Id="rId1" Type="http://schemas.openxmlformats.org/officeDocument/2006/relationships/slideLayout" Target="../slideLayouts/slideLayout12.xml"/><Relationship Id="rId4" Type="http://schemas.microsoft.com/office/2007/relationships/hdphoto" Target="../media/hdphoto11.wdp"/></Relationships>
</file>

<file path=ppt/slides/_rels/slide92.xml.rels><?xml version="1.0" encoding="UTF-8" standalone="yes"?>
<Relationships xmlns="http://schemas.openxmlformats.org/package/2006/relationships"><Relationship Id="rId8" Type="http://schemas.openxmlformats.org/officeDocument/2006/relationships/image" Target="../media/image153.jpeg"/><Relationship Id="rId13" Type="http://schemas.openxmlformats.org/officeDocument/2006/relationships/image" Target="../media/image183.png"/><Relationship Id="rId18" Type="http://schemas.openxmlformats.org/officeDocument/2006/relationships/image" Target="../media/image186.jpeg"/><Relationship Id="rId3" Type="http://schemas.openxmlformats.org/officeDocument/2006/relationships/image" Target="../media/image173.jpeg"/><Relationship Id="rId21" Type="http://schemas.openxmlformats.org/officeDocument/2006/relationships/image" Target="../media/image189.jpeg"/><Relationship Id="rId7" Type="http://schemas.openxmlformats.org/officeDocument/2006/relationships/image" Target="../media/image178.jpeg"/><Relationship Id="rId12" Type="http://schemas.openxmlformats.org/officeDocument/2006/relationships/image" Target="../media/image182.jpeg"/><Relationship Id="rId17" Type="http://schemas.openxmlformats.org/officeDocument/2006/relationships/image" Target="../media/image185.jpeg"/><Relationship Id="rId2" Type="http://schemas.openxmlformats.org/officeDocument/2006/relationships/notesSlide" Target="../notesSlides/notesSlide90.xml"/><Relationship Id="rId16" Type="http://schemas.microsoft.com/office/2007/relationships/hdphoto" Target="../media/hdphoto13.wdp"/><Relationship Id="rId20" Type="http://schemas.openxmlformats.org/officeDocument/2006/relationships/image" Target="../media/image188.jpeg"/><Relationship Id="rId1" Type="http://schemas.openxmlformats.org/officeDocument/2006/relationships/slideLayout" Target="../slideLayouts/slideLayout12.xml"/><Relationship Id="rId6" Type="http://schemas.openxmlformats.org/officeDocument/2006/relationships/image" Target="../media/image162.jpeg"/><Relationship Id="rId11" Type="http://schemas.openxmlformats.org/officeDocument/2006/relationships/image" Target="../media/image181.jpeg"/><Relationship Id="rId5" Type="http://schemas.openxmlformats.org/officeDocument/2006/relationships/image" Target="../media/image165.jpeg"/><Relationship Id="rId15" Type="http://schemas.openxmlformats.org/officeDocument/2006/relationships/image" Target="../media/image184.png"/><Relationship Id="rId10" Type="http://schemas.openxmlformats.org/officeDocument/2006/relationships/image" Target="../media/image180.jpeg"/><Relationship Id="rId19" Type="http://schemas.openxmlformats.org/officeDocument/2006/relationships/image" Target="../media/image187.jpeg"/><Relationship Id="rId4" Type="http://schemas.openxmlformats.org/officeDocument/2006/relationships/image" Target="../media/image177.jpeg"/><Relationship Id="rId9" Type="http://schemas.openxmlformats.org/officeDocument/2006/relationships/image" Target="../media/image179.jpeg"/><Relationship Id="rId14" Type="http://schemas.microsoft.com/office/2007/relationships/hdphoto" Target="../media/hdphoto12.wdp"/><Relationship Id="rId22" Type="http://schemas.openxmlformats.org/officeDocument/2006/relationships/image" Target="../media/image19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9"/>
          <p:cNvSpPr>
            <a:spLocks noChangeShapeType="1"/>
          </p:cNvSpPr>
          <p:nvPr/>
        </p:nvSpPr>
        <p:spPr bwMode="auto">
          <a:xfrm>
            <a:off x="1774826" y="5805488"/>
            <a:ext cx="8640763" cy="0"/>
          </a:xfrm>
          <a:prstGeom prst="line">
            <a:avLst/>
          </a:prstGeom>
          <a:noFill/>
          <a:ln w="38100">
            <a:solidFill>
              <a:srgbClr val="000000"/>
            </a:solidFill>
            <a:round/>
            <a:headEnd/>
            <a:tailEnd/>
          </a:ln>
        </p:spPr>
        <p:txBody>
          <a:bodyPr/>
          <a:lstStyle/>
          <a:p>
            <a:endParaRPr lang="tr-TR"/>
          </a:p>
        </p:txBody>
      </p:sp>
      <p:sp>
        <p:nvSpPr>
          <p:cNvPr id="3075" name="Rectangle 12"/>
          <p:cNvSpPr>
            <a:spLocks noChangeArrowheads="1"/>
          </p:cNvSpPr>
          <p:nvPr/>
        </p:nvSpPr>
        <p:spPr bwMode="auto">
          <a:xfrm>
            <a:off x="2279650" y="4724827"/>
            <a:ext cx="7920038" cy="830997"/>
          </a:xfrm>
          <a:prstGeom prst="rect">
            <a:avLst/>
          </a:prstGeom>
          <a:noFill/>
          <a:ln w="9525">
            <a:noFill/>
            <a:miter lim="800000"/>
            <a:headEnd/>
            <a:tailEnd/>
          </a:ln>
        </p:spPr>
        <p:txBody>
          <a:bodyPr anchor="ctr">
            <a:spAutoFit/>
          </a:bodyPr>
          <a:lstStyle/>
          <a:p>
            <a:pPr algn="ctr"/>
            <a:r>
              <a:rPr lang="tr-TR" sz="2400" b="1"/>
              <a:t>SÜT DİŞLERİNİN RESTORASYONUNDA TEMEL KURALLAR VE PEDODONTİDE KULLANILAN RESTORATİF MATERYALLER</a:t>
            </a:r>
          </a:p>
        </p:txBody>
      </p:sp>
      <p:sp>
        <p:nvSpPr>
          <p:cNvPr id="3076" name="Rectangle 20"/>
          <p:cNvSpPr>
            <a:spLocks noChangeArrowheads="1"/>
          </p:cNvSpPr>
          <p:nvPr/>
        </p:nvSpPr>
        <p:spPr bwMode="auto">
          <a:xfrm>
            <a:off x="1984717" y="6307416"/>
            <a:ext cx="2634567" cy="369332"/>
          </a:xfrm>
          <a:prstGeom prst="rect">
            <a:avLst/>
          </a:prstGeom>
          <a:noFill/>
          <a:ln w="9525">
            <a:noFill/>
            <a:miter lim="800000"/>
            <a:headEnd/>
            <a:tailEnd/>
          </a:ln>
        </p:spPr>
        <p:txBody>
          <a:bodyPr wrap="none" anchor="ctr">
            <a:spAutoFit/>
          </a:bodyPr>
          <a:lstStyle/>
          <a:p>
            <a:pPr algn="just"/>
            <a:r>
              <a:rPr lang="tr-TR"/>
              <a:t>Prof. Dr. Firdevs TULGA ÖZ</a:t>
            </a:r>
          </a:p>
        </p:txBody>
      </p:sp>
    </p:spTree>
    <p:extLst>
      <p:ext uri="{BB962C8B-B14F-4D97-AF65-F5344CB8AC3E}">
        <p14:creationId xmlns:p14="http://schemas.microsoft.com/office/powerpoint/2010/main" val="2008899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p:cNvSpPr>
          <p:nvPr>
            <p:ph type="body" idx="1"/>
          </p:nvPr>
        </p:nvSpPr>
        <p:spPr>
          <a:xfrm>
            <a:off x="1899972" y="1565314"/>
            <a:ext cx="7110631" cy="3256719"/>
          </a:xfrm>
          <a:prstGeom prst="rect">
            <a:avLst/>
          </a:prstGeom>
        </p:spPr>
        <p:txBody>
          <a:bodyPr>
            <a:noAutofit/>
          </a:bodyPr>
          <a:lstStyle/>
          <a:p>
            <a:pPr marL="637557" indent="-321457">
              <a:lnSpc>
                <a:spcPct val="150000"/>
              </a:lnSpc>
              <a:spcBef>
                <a:spcPts val="1687"/>
              </a:spcBef>
              <a:buSzPct val="100000"/>
              <a:buFont typeface="Wingdings" charset="2"/>
              <a:buChar char="v"/>
              <a:defRPr sz="2000"/>
            </a:pPr>
            <a:r>
              <a:rPr lang="tr-TR" sz="2000" dirty="0" err="1">
                <a:ea typeface="Times New Roman" charset="-94"/>
                <a:cs typeface="Times New Roman" charset="-94"/>
              </a:rPr>
              <a:t>Bo</a:t>
            </a:r>
            <a:r>
              <a:rPr sz="2000" dirty="0">
                <a:ea typeface="Times New Roman" charset="-94"/>
                <a:cs typeface="Times New Roman" charset="-94"/>
              </a:rPr>
              <a:t>yutsal değişim </a:t>
            </a:r>
            <a:endParaRPr lang="tr-TR" sz="2000" dirty="0">
              <a:ea typeface="Times New Roman" charset="-94"/>
              <a:cs typeface="Times New Roman" charset="-94"/>
            </a:endParaRPr>
          </a:p>
          <a:p>
            <a:pPr marL="637557" indent="-321457">
              <a:lnSpc>
                <a:spcPct val="150000"/>
              </a:lnSpc>
              <a:spcBef>
                <a:spcPts val="1687"/>
              </a:spcBef>
              <a:buSzPct val="100000"/>
              <a:buFont typeface="Wingdings" charset="2"/>
              <a:buChar char="v"/>
              <a:defRPr sz="2000"/>
            </a:pPr>
            <a:r>
              <a:rPr lang="tr-TR" sz="2000" dirty="0">
                <a:ea typeface="Times New Roman" charset="-94"/>
                <a:cs typeface="Times New Roman" charset="-94"/>
              </a:rPr>
              <a:t>B</a:t>
            </a:r>
            <a:r>
              <a:rPr sz="2000" dirty="0">
                <a:ea typeface="Times New Roman" charset="-94"/>
                <a:cs typeface="Times New Roman" charset="-94"/>
              </a:rPr>
              <a:t>askı direnci</a:t>
            </a:r>
          </a:p>
          <a:p>
            <a:pPr marL="637557" indent="-321457">
              <a:lnSpc>
                <a:spcPct val="150000"/>
              </a:lnSpc>
              <a:spcBef>
                <a:spcPts val="1687"/>
              </a:spcBef>
              <a:buSzPct val="100000"/>
              <a:buFont typeface="Wingdings" charset="2"/>
              <a:buChar char="v"/>
              <a:defRPr sz="2000"/>
            </a:pPr>
            <a:r>
              <a:rPr lang="tr-TR" sz="2000" dirty="0">
                <a:ea typeface="Times New Roman" charset="-94"/>
                <a:cs typeface="Times New Roman" charset="-94"/>
              </a:rPr>
              <a:t>A</a:t>
            </a:r>
            <a:r>
              <a:rPr sz="2000" dirty="0">
                <a:ea typeface="Times New Roman" charset="-94"/>
                <a:cs typeface="Times New Roman" charset="-94"/>
              </a:rPr>
              <a:t>kma</a:t>
            </a:r>
          </a:p>
          <a:p>
            <a:pPr marL="637557" indent="-321457">
              <a:lnSpc>
                <a:spcPct val="150000"/>
              </a:lnSpc>
              <a:spcBef>
                <a:spcPts val="1687"/>
              </a:spcBef>
              <a:buSzPct val="100000"/>
              <a:buFont typeface="Wingdings" charset="2"/>
              <a:buChar char="v"/>
              <a:defRPr sz="2000"/>
            </a:pPr>
            <a:r>
              <a:rPr lang="tr-TR" sz="2000" dirty="0">
                <a:ea typeface="Times New Roman" charset="-94"/>
                <a:cs typeface="Times New Roman" charset="-94"/>
              </a:rPr>
              <a:t>K</a:t>
            </a:r>
            <a:r>
              <a:rPr sz="2000" dirty="0">
                <a:ea typeface="Times New Roman" charset="-94"/>
                <a:cs typeface="Times New Roman" charset="-94"/>
              </a:rPr>
              <a:t>oroziv direnç</a:t>
            </a:r>
            <a:endParaRPr lang="tr-TR" sz="2000" dirty="0">
              <a:ea typeface="Times New Roman" charset="-94"/>
              <a:cs typeface="Times New Roman" charset="-94"/>
            </a:endParaRPr>
          </a:p>
          <a:p>
            <a:pPr marL="637557" indent="-321457">
              <a:lnSpc>
                <a:spcPct val="150000"/>
              </a:lnSpc>
              <a:spcBef>
                <a:spcPts val="1687"/>
              </a:spcBef>
              <a:buSzPct val="100000"/>
              <a:buFont typeface="Wingdings" charset="2"/>
              <a:buChar char="v"/>
              <a:defRPr sz="2000"/>
            </a:pPr>
            <a:r>
              <a:rPr lang="tr-TR" sz="2000" dirty="0" err="1">
                <a:ea typeface="Times New Roman" charset="-94"/>
                <a:cs typeface="Times New Roman" charset="-94"/>
              </a:rPr>
              <a:t>Antibakteriyel</a:t>
            </a:r>
            <a:r>
              <a:rPr lang="tr-TR" sz="2000" dirty="0">
                <a:ea typeface="Times New Roman" charset="-94"/>
                <a:cs typeface="Times New Roman" charset="-94"/>
              </a:rPr>
              <a:t> etki</a:t>
            </a:r>
            <a:endParaRPr sz="2000" dirty="0">
              <a:ea typeface="Times New Roman" charset="-94"/>
              <a:cs typeface="Times New Roman" charset="-94"/>
            </a:endParaRPr>
          </a:p>
        </p:txBody>
      </p:sp>
      <p:sp>
        <p:nvSpPr>
          <p:cNvPr id="3" name="Shape 217"/>
          <p:cNvSpPr txBox="1">
            <a:spLocks/>
          </p:cNvSpPr>
          <p:nvPr/>
        </p:nvSpPr>
        <p:spPr>
          <a:xfrm>
            <a:off x="1899972" y="308818"/>
            <a:ext cx="8397121" cy="810795"/>
          </a:xfrm>
          <a:prstGeom prst="rect">
            <a:avLst/>
          </a:prstGeom>
          <a:noFill/>
          <a:ln w="12700" cap="flat">
            <a:noFill/>
            <a:miter lim="400000"/>
          </a:ln>
          <a:effectLst/>
          <a:sp3d/>
          <a:extLst>
            <a:ext uri="{C572A759-6A51-4108-AA02-DFA0A04FC94B}">
              <ma14:wrappingTextBoxFlag xmlns="" xmlns:ma14="http://schemas.microsoft.com/office/mac/drawingml/2011/main" val="1"/>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lvl1pPr algn="l">
              <a:defRPr sz="4800">
                <a:solidFill>
                  <a:srgbClr val="FFFF00"/>
                </a:solidFill>
                <a:latin typeface="Times New Roman" charset="-94"/>
                <a:ea typeface="Times New Roman" charset="-94"/>
                <a:cs typeface="Times New Roman" charset="-94"/>
              </a:defRPr>
            </a:lvl1pPr>
            <a:lvl2pPr>
              <a:defRPr sz="7200"/>
            </a:lvl2pPr>
            <a:lvl3pPr>
              <a:defRPr sz="7200"/>
            </a:lvl3pPr>
            <a:lvl4pPr>
              <a:defRPr sz="7200"/>
            </a:lvl4pPr>
            <a:lvl5pPr>
              <a:defRPr sz="7200"/>
            </a:lvl5pPr>
            <a:lvl6pPr>
              <a:defRPr sz="7200"/>
            </a:lvl6pPr>
            <a:lvl7pPr>
              <a:defRPr sz="7200"/>
            </a:lvl7pPr>
            <a:lvl8pPr>
              <a:defRPr sz="7200"/>
            </a:lvl8pPr>
            <a:lvl9pPr>
              <a:defRPr sz="7200"/>
            </a:lvl9pPr>
          </a:lstStyle>
          <a:p>
            <a:r>
              <a:rPr lang="tr-TR" dirty="0">
                <a:solidFill>
                  <a:schemeClr val="accent1">
                    <a:lumMod val="60000"/>
                    <a:lumOff val="40000"/>
                  </a:schemeClr>
                </a:solidFill>
                <a:latin typeface="+mj-lt"/>
              </a:rPr>
              <a:t>Amalgamın Özellikleri</a:t>
            </a: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9326" y="2076153"/>
            <a:ext cx="2418289" cy="23440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401583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7">
                                            <p:bg/>
                                          </p:spTgt>
                                        </p:tgtEl>
                                        <p:attrNameLst>
                                          <p:attrName>style.visibility</p:attrName>
                                        </p:attrNameLst>
                                      </p:cBhvr>
                                      <p:to>
                                        <p:strVal val="visible"/>
                                      </p:to>
                                    </p:set>
                                    <p:animEffect transition="in" filter="dissolve">
                                      <p:cBhvr>
                                        <p:cTn id="7" dur="500"/>
                                        <p:tgtEl>
                                          <p:spTgt spid="217">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7">
                                            <p:txEl>
                                              <p:pRg st="0" end="0"/>
                                            </p:txEl>
                                          </p:spTgt>
                                        </p:tgtEl>
                                        <p:attrNameLst>
                                          <p:attrName>style.visibility</p:attrName>
                                        </p:attrNameLst>
                                      </p:cBhvr>
                                      <p:to>
                                        <p:strVal val="visible"/>
                                      </p:to>
                                    </p:set>
                                    <p:animEffect transition="in" filter="dissolve">
                                      <p:cBhvr>
                                        <p:cTn id="12" dur="500"/>
                                        <p:tgtEl>
                                          <p:spTgt spid="2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7">
                                            <p:txEl>
                                              <p:pRg st="1" end="1"/>
                                            </p:txEl>
                                          </p:spTgt>
                                        </p:tgtEl>
                                        <p:attrNameLst>
                                          <p:attrName>style.visibility</p:attrName>
                                        </p:attrNameLst>
                                      </p:cBhvr>
                                      <p:to>
                                        <p:strVal val="visible"/>
                                      </p:to>
                                    </p:set>
                                    <p:animEffect transition="in" filter="dissolve">
                                      <p:cBhvr>
                                        <p:cTn id="17" dur="500"/>
                                        <p:tgtEl>
                                          <p:spTgt spid="2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7">
                                            <p:txEl>
                                              <p:pRg st="2" end="2"/>
                                            </p:txEl>
                                          </p:spTgt>
                                        </p:tgtEl>
                                        <p:attrNameLst>
                                          <p:attrName>style.visibility</p:attrName>
                                        </p:attrNameLst>
                                      </p:cBhvr>
                                      <p:to>
                                        <p:strVal val="visible"/>
                                      </p:to>
                                    </p:set>
                                    <p:animEffect transition="in" filter="dissolve">
                                      <p:cBhvr>
                                        <p:cTn id="22" dur="500"/>
                                        <p:tgtEl>
                                          <p:spTgt spid="2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17">
                                            <p:txEl>
                                              <p:pRg st="3" end="3"/>
                                            </p:txEl>
                                          </p:spTgt>
                                        </p:tgtEl>
                                        <p:attrNameLst>
                                          <p:attrName>style.visibility</p:attrName>
                                        </p:attrNameLst>
                                      </p:cBhvr>
                                      <p:to>
                                        <p:strVal val="visible"/>
                                      </p:to>
                                    </p:set>
                                    <p:animEffect transition="in" filter="dissolve">
                                      <p:cBhvr>
                                        <p:cTn id="27" dur="500"/>
                                        <p:tgtEl>
                                          <p:spTgt spid="21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17">
                                            <p:txEl>
                                              <p:pRg st="4" end="4"/>
                                            </p:txEl>
                                          </p:spTgt>
                                        </p:tgtEl>
                                        <p:attrNameLst>
                                          <p:attrName>style.visibility</p:attrName>
                                        </p:attrNameLst>
                                      </p:cBhvr>
                                      <p:to>
                                        <p:strVal val="visible"/>
                                      </p:to>
                                    </p:set>
                                    <p:animEffect transition="in" filter="dissolve">
                                      <p:cBhvr>
                                        <p:cTn id="32" dur="500"/>
                                        <p:tgtEl>
                                          <p:spTgt spid="2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p:cNvSpPr>
          <p:nvPr>
            <p:ph type="body" idx="1"/>
          </p:nvPr>
        </p:nvSpPr>
        <p:spPr>
          <a:xfrm>
            <a:off x="2398152" y="2094445"/>
            <a:ext cx="7358063" cy="3429532"/>
          </a:xfrm>
          <a:prstGeom prst="rect">
            <a:avLst/>
          </a:prstGeom>
        </p:spPr>
        <p:txBody>
          <a:bodyPr>
            <a:normAutofit/>
          </a:bodyPr>
          <a:lstStyle>
            <a:lvl1pPr marL="0" indent="449580" algn="just">
              <a:lnSpc>
                <a:spcPct val="150000"/>
              </a:lnSpc>
              <a:spcBef>
                <a:spcPts val="2400"/>
              </a:spcBef>
              <a:buSzTx/>
              <a:buNone/>
              <a:defRPr sz="2000"/>
            </a:lvl1pPr>
          </a:lstStyle>
          <a:p>
            <a:pPr algn="l"/>
            <a:r>
              <a:rPr dirty="0">
                <a:ea typeface="Times New Roman" charset="-94"/>
                <a:cs typeface="Times New Roman" charset="-94"/>
              </a:rPr>
              <a:t>Amalgam, klinik olarak oldukça başarılı ve maliyeti uygun materyallerden biri olmasına rağmen; içerdiği cıva ve bu cıvanın hem insan vücudundaki olası toksisitesi hem de çevreye atık miktar olarak atımı tartışılan konular arasında yerini korumaktadır</a:t>
            </a:r>
            <a:r>
              <a:rPr lang="tr-TR" dirty="0">
                <a:ea typeface="Times New Roman" charset="-94"/>
                <a:cs typeface="Times New Roman" charset="-94"/>
              </a:rPr>
              <a:t>.</a:t>
            </a:r>
            <a:endParaRPr dirty="0">
              <a:ea typeface="Times New Roman" charset="-94"/>
              <a:cs typeface="Times New Roman" charset="-94"/>
            </a:endParaRPr>
          </a:p>
        </p:txBody>
      </p:sp>
      <p:sp>
        <p:nvSpPr>
          <p:cNvPr id="2" name="Metin kutusu 1"/>
          <p:cNvSpPr txBox="1"/>
          <p:nvPr/>
        </p:nvSpPr>
        <p:spPr>
          <a:xfrm>
            <a:off x="5369081" y="6532294"/>
            <a:ext cx="6043613" cy="195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800" dirty="0">
                <a:latin typeface="Arial" charset="-94"/>
                <a:ea typeface="Arial" charset="-94"/>
                <a:cs typeface="Arial" charset="-94"/>
              </a:rPr>
              <a:t> </a:t>
            </a:r>
            <a:r>
              <a:rPr lang="tr-TR" sz="800" dirty="0" err="1">
                <a:latin typeface="Arial" charset="-94"/>
                <a:ea typeface="Arial" charset="-94"/>
                <a:cs typeface="Arial" charset="-94"/>
              </a:rPr>
              <a:t>Österblad</a:t>
            </a:r>
            <a:r>
              <a:rPr lang="tr-TR" sz="800" dirty="0">
                <a:latin typeface="Arial" charset="-94"/>
                <a:ea typeface="Arial" charset="-94"/>
                <a:cs typeface="Arial" charset="-94"/>
              </a:rPr>
              <a:t> ve ark., 1995; </a:t>
            </a:r>
            <a:r>
              <a:rPr lang="tr-TR" sz="800" dirty="0" err="1">
                <a:latin typeface="Arial" charset="-94"/>
                <a:ea typeface="Arial" charset="-94"/>
                <a:cs typeface="Arial" charset="-94"/>
              </a:rPr>
              <a:t>Ahlquist</a:t>
            </a:r>
            <a:r>
              <a:rPr lang="tr-TR" sz="800" dirty="0">
                <a:latin typeface="Arial" charset="-94"/>
                <a:ea typeface="Arial" charset="-94"/>
                <a:cs typeface="Arial" charset="-94"/>
              </a:rPr>
              <a:t> ve ark., 1998; Powers ve </a:t>
            </a:r>
            <a:r>
              <a:rPr lang="tr-TR" sz="800" dirty="0" err="1">
                <a:latin typeface="Arial" charset="-94"/>
                <a:ea typeface="Arial" charset="-94"/>
                <a:cs typeface="Arial" charset="-94"/>
              </a:rPr>
              <a:t>Sakaguchi</a:t>
            </a:r>
            <a:r>
              <a:rPr lang="tr-TR" sz="800" dirty="0">
                <a:latin typeface="Arial" charset="-94"/>
                <a:ea typeface="Arial" charset="-94"/>
                <a:cs typeface="Arial" charset="-94"/>
              </a:rPr>
              <a:t>, 2006</a:t>
            </a: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6849" y="413317"/>
            <a:ext cx="1681128" cy="1681128"/>
          </a:xfrm>
          <a:prstGeom prst="rect">
            <a:avLst/>
          </a:prstGeom>
        </p:spPr>
      </p:pic>
    </p:spTree>
    <p:extLst>
      <p:ext uri="{BB962C8B-B14F-4D97-AF65-F5344CB8AC3E}">
        <p14:creationId xmlns:p14="http://schemas.microsoft.com/office/powerpoint/2010/main" val="4276371813"/>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p:cNvSpPr>
          <p:nvPr>
            <p:ph type="body" idx="1"/>
          </p:nvPr>
        </p:nvSpPr>
        <p:spPr>
          <a:xfrm>
            <a:off x="1915362" y="1438748"/>
            <a:ext cx="5154628" cy="3794900"/>
          </a:xfrm>
          <a:prstGeom prst="rect">
            <a:avLst/>
          </a:prstGeom>
        </p:spPr>
        <p:txBody>
          <a:bodyPr>
            <a:noAutofit/>
          </a:bodyPr>
          <a:lstStyle/>
          <a:p>
            <a:pPr>
              <a:lnSpc>
                <a:spcPct val="150000"/>
              </a:lnSpc>
              <a:spcBef>
                <a:spcPts val="1687"/>
              </a:spcBef>
              <a:buFont typeface="Wingdings" charset="2"/>
              <a:buChar char="v"/>
              <a:defRPr sz="2000"/>
            </a:pPr>
            <a:r>
              <a:rPr lang="tr-TR" sz="2000" dirty="0">
                <a:ea typeface="Times New Roman" charset="-94"/>
                <a:cs typeface="Times New Roman" charset="-94"/>
              </a:rPr>
              <a:t>Ağızda </a:t>
            </a:r>
            <a:r>
              <a:rPr lang="tr-TR" sz="2000" dirty="0" err="1">
                <a:ea typeface="Times New Roman" charset="-94"/>
                <a:cs typeface="Times New Roman" charset="-94"/>
              </a:rPr>
              <a:t>Eritem</a:t>
            </a:r>
            <a:r>
              <a:rPr lang="tr-TR" sz="2000" dirty="0">
                <a:ea typeface="Times New Roman" charset="-94"/>
                <a:cs typeface="Times New Roman" charset="-94"/>
              </a:rPr>
              <a:t> </a:t>
            </a:r>
          </a:p>
          <a:p>
            <a:pPr>
              <a:lnSpc>
                <a:spcPct val="150000"/>
              </a:lnSpc>
              <a:spcBef>
                <a:spcPts val="1687"/>
              </a:spcBef>
              <a:buFont typeface="Wingdings" charset="2"/>
              <a:buChar char="v"/>
              <a:defRPr sz="2000"/>
            </a:pPr>
            <a:r>
              <a:rPr lang="tr-TR" sz="2000" dirty="0" err="1">
                <a:ea typeface="Times New Roman" charset="-94"/>
                <a:cs typeface="Times New Roman" charset="-94"/>
              </a:rPr>
              <a:t>Likenoid</a:t>
            </a:r>
            <a:r>
              <a:rPr lang="tr-TR" sz="2000" dirty="0">
                <a:ea typeface="Times New Roman" charset="-94"/>
                <a:cs typeface="Times New Roman" charset="-94"/>
              </a:rPr>
              <a:t> Lezyonlar</a:t>
            </a:r>
          </a:p>
          <a:p>
            <a:pPr>
              <a:lnSpc>
                <a:spcPct val="150000"/>
              </a:lnSpc>
              <a:spcBef>
                <a:spcPts val="1687"/>
              </a:spcBef>
              <a:buFont typeface="Wingdings" charset="2"/>
              <a:buChar char="v"/>
              <a:defRPr sz="2000"/>
            </a:pPr>
            <a:r>
              <a:rPr lang="tr-TR" sz="2000" dirty="0">
                <a:ea typeface="Times New Roman" charset="-94"/>
                <a:cs typeface="Times New Roman" charset="-94"/>
              </a:rPr>
              <a:t>Yanma</a:t>
            </a:r>
          </a:p>
          <a:p>
            <a:pPr>
              <a:lnSpc>
                <a:spcPct val="150000"/>
              </a:lnSpc>
              <a:spcBef>
                <a:spcPts val="1687"/>
              </a:spcBef>
              <a:buFont typeface="Wingdings" charset="2"/>
              <a:buChar char="v"/>
              <a:defRPr sz="2000"/>
            </a:pPr>
            <a:r>
              <a:rPr lang="tr-TR" sz="2000" dirty="0">
                <a:ea typeface="Times New Roman" charset="-94"/>
                <a:cs typeface="Times New Roman" charset="-94"/>
              </a:rPr>
              <a:t>Kaşıntı </a:t>
            </a:r>
          </a:p>
          <a:p>
            <a:pPr>
              <a:lnSpc>
                <a:spcPct val="150000"/>
              </a:lnSpc>
              <a:spcBef>
                <a:spcPts val="1687"/>
              </a:spcBef>
              <a:buFont typeface="Wingdings" charset="2"/>
              <a:buChar char="v"/>
              <a:defRPr sz="2000"/>
            </a:pPr>
            <a:r>
              <a:rPr lang="tr-TR" sz="2000" dirty="0">
                <a:ea typeface="Times New Roman" charset="-94"/>
                <a:cs typeface="Times New Roman" charset="-94"/>
              </a:rPr>
              <a:t>Baş Ağrısı gibi semptomlardır</a:t>
            </a:r>
            <a:endParaRPr sz="2000" dirty="0">
              <a:ea typeface="Times New Roman" charset="-94"/>
              <a:cs typeface="Times New Roman" charset="-94"/>
            </a:endParaRPr>
          </a:p>
        </p:txBody>
      </p:sp>
      <p:pic>
        <p:nvPicPr>
          <p:cNvPr id="236" name="civa alerjisi.jpg"/>
          <p:cNvPicPr>
            <a:picLocks noChangeAspect="1"/>
          </p:cNvPicPr>
          <p:nvPr/>
        </p:nvPicPr>
        <p:blipFill>
          <a:blip r:embed="rId3" cstate="print"/>
          <a:stretch>
            <a:fillRect/>
          </a:stretch>
        </p:blipFill>
        <p:spPr>
          <a:xfrm>
            <a:off x="8073266" y="572583"/>
            <a:ext cx="1991321" cy="2018110"/>
          </a:xfrm>
          <a:prstGeom prst="rect">
            <a:avLst/>
          </a:prstGeom>
          <a:ln w="88900">
            <a:miter lim="400000"/>
          </a:ln>
        </p:spPr>
      </p:pic>
      <p:pic>
        <p:nvPicPr>
          <p:cNvPr id="237" name="alerji.jpg"/>
          <p:cNvPicPr>
            <a:picLocks noChangeAspect="1"/>
          </p:cNvPicPr>
          <p:nvPr/>
        </p:nvPicPr>
        <p:blipFill>
          <a:blip r:embed="rId4" cstate="print"/>
          <a:stretch>
            <a:fillRect/>
          </a:stretch>
        </p:blipFill>
        <p:spPr>
          <a:xfrm>
            <a:off x="7783052" y="2752696"/>
            <a:ext cx="2571751" cy="1723430"/>
          </a:xfrm>
          <a:prstGeom prst="rect">
            <a:avLst/>
          </a:prstGeom>
          <a:ln w="88900">
            <a:miter lim="400000"/>
          </a:ln>
        </p:spPr>
      </p:pic>
      <p:pic>
        <p:nvPicPr>
          <p:cNvPr id="238" name="silver_fillings_mercury_allergies.jpg"/>
          <p:cNvPicPr>
            <a:picLocks noChangeAspect="1"/>
          </p:cNvPicPr>
          <p:nvPr/>
        </p:nvPicPr>
        <p:blipFill>
          <a:blip r:embed="rId5" cstate="print"/>
          <a:stretch>
            <a:fillRect/>
          </a:stretch>
        </p:blipFill>
        <p:spPr>
          <a:xfrm>
            <a:off x="7646995" y="4586132"/>
            <a:ext cx="2843867" cy="1828201"/>
          </a:xfrm>
          <a:prstGeom prst="rect">
            <a:avLst/>
          </a:prstGeom>
          <a:ln w="88900">
            <a:miter lim="400000"/>
          </a:ln>
        </p:spPr>
      </p:pic>
      <p:sp>
        <p:nvSpPr>
          <p:cNvPr id="239" name="Shape 239"/>
          <p:cNvSpPr/>
          <p:nvPr/>
        </p:nvSpPr>
        <p:spPr>
          <a:xfrm>
            <a:off x="7399300" y="6534766"/>
            <a:ext cx="3048581" cy="204476"/>
          </a:xfrm>
          <a:prstGeom prst="rect">
            <a:avLst/>
          </a:prstGeom>
          <a:ln w="12700">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lvl1pPr algn="l">
              <a:lnSpc>
                <a:spcPct val="117999"/>
              </a:lnSpc>
              <a:defRPr sz="1700">
                <a:latin typeface="Helvetica Neue"/>
                <a:ea typeface="Helvetica Neue"/>
                <a:cs typeface="Helvetica Neue"/>
                <a:sym typeface="Helvetica Neue"/>
              </a:defRPr>
            </a:lvl1pPr>
          </a:lstStyle>
          <a:p>
            <a:r>
              <a:rPr sz="800" dirty="0">
                <a:latin typeface="Arial" charset="-94"/>
                <a:ea typeface="Arial" charset="-94"/>
                <a:cs typeface="Arial" charset="-94"/>
              </a:rPr>
              <a:t> Walh, 2001; Bellinger ve ark., 2006; DeRouen ve ark., 2006</a:t>
            </a:r>
          </a:p>
        </p:txBody>
      </p:sp>
      <p:sp>
        <p:nvSpPr>
          <p:cNvPr id="2" name="Metin kutusu 1"/>
          <p:cNvSpPr txBox="1"/>
          <p:nvPr/>
        </p:nvSpPr>
        <p:spPr>
          <a:xfrm>
            <a:off x="1782970" y="462941"/>
            <a:ext cx="3506807" cy="8107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lvl1pPr algn="l">
              <a:defRPr sz="4800">
                <a:solidFill>
                  <a:srgbClr val="FFFF00"/>
                </a:solidFill>
                <a:latin typeface="Times New Roman" charset="-94"/>
                <a:ea typeface="Times New Roman" charset="-94"/>
                <a:cs typeface="Times New Roman" charset="-94"/>
              </a:defRPr>
            </a:lvl1pPr>
            <a:lvl2pPr marL="1143000" indent="-571500" algn="l">
              <a:spcBef>
                <a:spcPts val="3600"/>
              </a:spcBef>
              <a:buSzPct val="43000"/>
              <a:buBlip>
                <a:blip r:embed="rId6"/>
              </a:buBlip>
              <a:defRPr sz="3600"/>
            </a:lvl2pPr>
            <a:lvl3pPr marL="1714500" indent="-571500" algn="l">
              <a:spcBef>
                <a:spcPts val="3600"/>
              </a:spcBef>
              <a:buSzPct val="43000"/>
              <a:buBlip>
                <a:blip r:embed="rId6"/>
              </a:buBlip>
              <a:defRPr sz="3600"/>
            </a:lvl3pPr>
            <a:lvl4pPr marL="2286000" indent="-571500" algn="l">
              <a:spcBef>
                <a:spcPts val="3600"/>
              </a:spcBef>
              <a:buSzPct val="43000"/>
              <a:buBlip>
                <a:blip r:embed="rId6"/>
              </a:buBlip>
              <a:defRPr sz="3600"/>
            </a:lvl4pPr>
            <a:lvl5pPr marL="2857500" indent="-571500" algn="l">
              <a:spcBef>
                <a:spcPts val="3600"/>
              </a:spcBef>
              <a:buSzPct val="43000"/>
              <a:buBlip>
                <a:blip r:embed="rId6"/>
              </a:buBlip>
              <a:defRPr sz="3600"/>
            </a:lvl5pPr>
            <a:lvl6pPr marL="3429000" indent="-571500" algn="l">
              <a:spcBef>
                <a:spcPts val="3600"/>
              </a:spcBef>
              <a:buSzPct val="43000"/>
              <a:buBlip>
                <a:blip r:embed="rId6"/>
              </a:buBlip>
              <a:defRPr sz="3600"/>
            </a:lvl6pPr>
            <a:lvl7pPr marL="4000500" indent="-571500" algn="l">
              <a:spcBef>
                <a:spcPts val="3600"/>
              </a:spcBef>
              <a:buSzPct val="43000"/>
              <a:buBlip>
                <a:blip r:embed="rId6"/>
              </a:buBlip>
              <a:defRPr sz="3600"/>
            </a:lvl7pPr>
            <a:lvl8pPr marL="4572000" indent="-571500" algn="l">
              <a:spcBef>
                <a:spcPts val="3600"/>
              </a:spcBef>
              <a:buSzPct val="43000"/>
              <a:buBlip>
                <a:blip r:embed="rId6"/>
              </a:buBlip>
              <a:defRPr sz="3600"/>
            </a:lvl8pPr>
            <a:lvl9pPr marL="5143500" indent="-571500" algn="l">
              <a:spcBef>
                <a:spcPts val="3600"/>
              </a:spcBef>
              <a:buSzPct val="43000"/>
              <a:buBlip>
                <a:blip r:embed="rId6"/>
              </a:buBlip>
              <a:defRPr sz="3600"/>
            </a:lvl9pPr>
          </a:lstStyle>
          <a:p>
            <a:r>
              <a:rPr lang="tr-TR" dirty="0">
                <a:solidFill>
                  <a:schemeClr val="accent1">
                    <a:lumMod val="60000"/>
                    <a:lumOff val="40000"/>
                  </a:schemeClr>
                </a:solidFill>
                <a:latin typeface="+mj-lt"/>
              </a:rPr>
              <a:t>Cıva Alerjisi</a:t>
            </a:r>
          </a:p>
        </p:txBody>
      </p:sp>
    </p:spTree>
    <p:extLst>
      <p:ext uri="{BB962C8B-B14F-4D97-AF65-F5344CB8AC3E}">
        <p14:creationId xmlns:p14="http://schemas.microsoft.com/office/powerpoint/2010/main" val="3614926912"/>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p:cNvSpPr>
          <p:nvPr>
            <p:ph type="body" idx="1"/>
          </p:nvPr>
        </p:nvSpPr>
        <p:spPr>
          <a:xfrm>
            <a:off x="1591735" y="1465663"/>
            <a:ext cx="5480920" cy="3108379"/>
          </a:xfrm>
          <a:prstGeom prst="rect">
            <a:avLst/>
          </a:prstGeom>
        </p:spPr>
        <p:txBody>
          <a:bodyPr>
            <a:normAutofit/>
          </a:bodyPr>
          <a:lstStyle/>
          <a:p>
            <a:pPr marL="637557" indent="-321457">
              <a:lnSpc>
                <a:spcPct val="150000"/>
              </a:lnSpc>
              <a:spcBef>
                <a:spcPts val="1687"/>
              </a:spcBef>
              <a:buSzPct val="100000"/>
              <a:buFont typeface="Wingdings" charset="2"/>
              <a:buChar char="v"/>
              <a:defRPr sz="2000"/>
            </a:pPr>
            <a:r>
              <a:rPr sz="2000" dirty="0">
                <a:ea typeface="Times New Roman" charset="-94"/>
                <a:cs typeface="Times New Roman" charset="-94"/>
              </a:rPr>
              <a:t>Amalgamın yerleştirilmesi, </a:t>
            </a:r>
          </a:p>
          <a:p>
            <a:pPr marL="637557" indent="-321457">
              <a:lnSpc>
                <a:spcPct val="150000"/>
              </a:lnSpc>
              <a:spcBef>
                <a:spcPts val="1687"/>
              </a:spcBef>
              <a:buSzPct val="100000"/>
              <a:buFont typeface="Wingdings" charset="2"/>
              <a:buChar char="v"/>
              <a:defRPr sz="2000"/>
            </a:pPr>
            <a:r>
              <a:rPr lang="tr-TR" sz="2000" dirty="0">
                <a:ea typeface="Times New Roman" charset="-94"/>
                <a:cs typeface="Times New Roman" charset="-94"/>
              </a:rPr>
              <a:t>R</a:t>
            </a:r>
            <a:r>
              <a:rPr sz="2000" dirty="0">
                <a:ea typeface="Times New Roman" charset="-94"/>
                <a:cs typeface="Times New Roman" charset="-94"/>
              </a:rPr>
              <a:t>estorasyonun bitirme ve parlatma işlemleri, </a:t>
            </a:r>
          </a:p>
          <a:p>
            <a:pPr marL="637557" indent="-321457">
              <a:lnSpc>
                <a:spcPct val="150000"/>
              </a:lnSpc>
              <a:spcBef>
                <a:spcPts val="1687"/>
              </a:spcBef>
              <a:buSzPct val="100000"/>
              <a:buFont typeface="Wingdings" charset="2"/>
              <a:buChar char="v"/>
              <a:defRPr sz="2000"/>
            </a:pPr>
            <a:r>
              <a:rPr lang="tr-TR" sz="2000" dirty="0">
                <a:ea typeface="Times New Roman" charset="-94"/>
                <a:cs typeface="Times New Roman" charset="-94"/>
              </a:rPr>
              <a:t>R</a:t>
            </a:r>
            <a:r>
              <a:rPr sz="2000" dirty="0">
                <a:ea typeface="Times New Roman" charset="-94"/>
                <a:cs typeface="Times New Roman" charset="-94"/>
              </a:rPr>
              <a:t>estorasyonun yenilenmesi </a:t>
            </a:r>
          </a:p>
          <a:p>
            <a:pPr marL="637557" indent="-321457">
              <a:lnSpc>
                <a:spcPct val="150000"/>
              </a:lnSpc>
              <a:spcBef>
                <a:spcPts val="1687"/>
              </a:spcBef>
              <a:buSzPct val="100000"/>
              <a:buFont typeface="Wingdings" charset="2"/>
              <a:buChar char="v"/>
              <a:defRPr sz="2000"/>
            </a:pPr>
            <a:r>
              <a:rPr sz="2000" dirty="0">
                <a:ea typeface="Times New Roman" charset="-94"/>
                <a:cs typeface="Times New Roman" charset="-94"/>
              </a:rPr>
              <a:t>Çiğneme faaliyetleri sonucunda </a:t>
            </a: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4596" y="3678671"/>
            <a:ext cx="3023634" cy="24089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5840" y="707532"/>
            <a:ext cx="3032522" cy="15162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Metin kutusu 4"/>
          <p:cNvSpPr txBox="1"/>
          <p:nvPr/>
        </p:nvSpPr>
        <p:spPr>
          <a:xfrm>
            <a:off x="1782969" y="462941"/>
            <a:ext cx="4002788" cy="8107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lvl1pPr algn="l">
              <a:defRPr sz="4800">
                <a:solidFill>
                  <a:srgbClr val="FFFF00"/>
                </a:solidFill>
                <a:latin typeface="Times New Roman" charset="-94"/>
                <a:ea typeface="Times New Roman" charset="-94"/>
                <a:cs typeface="Times New Roman" charset="-94"/>
              </a:defRPr>
            </a:lvl1pPr>
            <a:lvl2pPr marL="1143000" indent="-571500" algn="l">
              <a:spcBef>
                <a:spcPts val="3600"/>
              </a:spcBef>
              <a:buSzPct val="43000"/>
              <a:buBlip>
                <a:blip r:embed="rId5"/>
              </a:buBlip>
              <a:defRPr sz="3600"/>
            </a:lvl2pPr>
            <a:lvl3pPr marL="1714500" indent="-571500" algn="l">
              <a:spcBef>
                <a:spcPts val="3600"/>
              </a:spcBef>
              <a:buSzPct val="43000"/>
              <a:buBlip>
                <a:blip r:embed="rId5"/>
              </a:buBlip>
              <a:defRPr sz="3600"/>
            </a:lvl3pPr>
            <a:lvl4pPr marL="2286000" indent="-571500" algn="l">
              <a:spcBef>
                <a:spcPts val="3600"/>
              </a:spcBef>
              <a:buSzPct val="43000"/>
              <a:buBlip>
                <a:blip r:embed="rId5"/>
              </a:buBlip>
              <a:defRPr sz="3600"/>
            </a:lvl4pPr>
            <a:lvl5pPr marL="2857500" indent="-571500" algn="l">
              <a:spcBef>
                <a:spcPts val="3600"/>
              </a:spcBef>
              <a:buSzPct val="43000"/>
              <a:buBlip>
                <a:blip r:embed="rId5"/>
              </a:buBlip>
              <a:defRPr sz="3600"/>
            </a:lvl5pPr>
            <a:lvl6pPr marL="3429000" indent="-571500" algn="l">
              <a:spcBef>
                <a:spcPts val="3600"/>
              </a:spcBef>
              <a:buSzPct val="43000"/>
              <a:buBlip>
                <a:blip r:embed="rId5"/>
              </a:buBlip>
              <a:defRPr sz="3600"/>
            </a:lvl6pPr>
            <a:lvl7pPr marL="4000500" indent="-571500" algn="l">
              <a:spcBef>
                <a:spcPts val="3600"/>
              </a:spcBef>
              <a:buSzPct val="43000"/>
              <a:buBlip>
                <a:blip r:embed="rId5"/>
              </a:buBlip>
              <a:defRPr sz="3600"/>
            </a:lvl7pPr>
            <a:lvl8pPr marL="4572000" indent="-571500" algn="l">
              <a:spcBef>
                <a:spcPts val="3600"/>
              </a:spcBef>
              <a:buSzPct val="43000"/>
              <a:buBlip>
                <a:blip r:embed="rId5"/>
              </a:buBlip>
              <a:defRPr sz="3600"/>
            </a:lvl8pPr>
            <a:lvl9pPr marL="5143500" indent="-571500" algn="l">
              <a:spcBef>
                <a:spcPts val="3600"/>
              </a:spcBef>
              <a:buSzPct val="43000"/>
              <a:buBlip>
                <a:blip r:embed="rId5"/>
              </a:buBlip>
              <a:defRPr sz="3600"/>
            </a:lvl9pPr>
          </a:lstStyle>
          <a:p>
            <a:r>
              <a:rPr lang="tr-TR" dirty="0">
                <a:solidFill>
                  <a:schemeClr val="accent1">
                    <a:lumMod val="60000"/>
                    <a:lumOff val="40000"/>
                  </a:schemeClr>
                </a:solidFill>
                <a:latin typeface="+mj-lt"/>
              </a:rPr>
              <a:t>Cıva </a:t>
            </a:r>
            <a:r>
              <a:rPr lang="tr-TR" dirty="0" err="1">
                <a:solidFill>
                  <a:schemeClr val="accent1">
                    <a:lumMod val="60000"/>
                    <a:lumOff val="40000"/>
                  </a:schemeClr>
                </a:solidFill>
                <a:latin typeface="+mj-lt"/>
              </a:rPr>
              <a:t>Maruziyeti</a:t>
            </a:r>
            <a:endParaRPr lang="tr-TR" dirty="0">
              <a:solidFill>
                <a:schemeClr val="accent1">
                  <a:lumMod val="60000"/>
                  <a:lumOff val="40000"/>
                </a:schemeClr>
              </a:solidFill>
              <a:latin typeface="+mj-lt"/>
            </a:endParaRPr>
          </a:p>
        </p:txBody>
      </p:sp>
      <p:sp>
        <p:nvSpPr>
          <p:cNvPr id="4" name="Aşağı Ok 3"/>
          <p:cNvSpPr/>
          <p:nvPr/>
        </p:nvSpPr>
        <p:spPr>
          <a:xfrm>
            <a:off x="4224339" y="4658393"/>
            <a:ext cx="257175" cy="474235"/>
          </a:xfrm>
          <a:prstGeom prst="downArrow">
            <a:avLst/>
          </a:prstGeom>
          <a:blipFill rotWithShape="1">
            <a:blip r:embed="rId6" cstate="print"/>
            <a:srcRect/>
            <a:tile tx="0" ty="0" sx="100000" sy="100000" flip="none" algn="tl"/>
          </a:blip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hangingPunct="0"/>
            <a:endParaRPr lang="tr-TR" sz="2200" dirty="0">
              <a:solidFill>
                <a:srgbClr val="FFFFFF"/>
              </a:solidFill>
              <a:effectLst>
                <a:outerShdw blurRad="63500" dist="25400" dir="2700000" rotWithShape="0">
                  <a:srgbClr val="000000">
                    <a:alpha val="70000"/>
                  </a:srgbClr>
                </a:outerShdw>
              </a:effectLst>
              <a:sym typeface="Chalkduster"/>
            </a:endParaRPr>
          </a:p>
        </p:txBody>
      </p:sp>
      <p:sp>
        <p:nvSpPr>
          <p:cNvPr id="6" name="Metin kutusu 5"/>
          <p:cNvSpPr txBox="1"/>
          <p:nvPr/>
        </p:nvSpPr>
        <p:spPr>
          <a:xfrm>
            <a:off x="2561886" y="5458485"/>
            <a:ext cx="3526971" cy="7184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hangingPunct="0"/>
            <a:r>
              <a:rPr lang="tr-TR" sz="1400" dirty="0">
                <a:solidFill>
                  <a:srgbClr val="FFFFFF"/>
                </a:solidFill>
                <a:ea typeface="Times New Roman" charset="-94"/>
                <a:cs typeface="Times New Roman" charset="-94"/>
                <a:sym typeface="Chalkduster"/>
              </a:rPr>
              <a:t>1-2 mg/m</a:t>
            </a:r>
            <a:r>
              <a:rPr lang="tr-TR" sz="1400" baseline="30000" dirty="0">
                <a:solidFill>
                  <a:srgbClr val="FFFFFF"/>
                </a:solidFill>
                <a:ea typeface="Times New Roman" charset="-94"/>
                <a:cs typeface="Times New Roman" charset="-94"/>
                <a:sym typeface="Chalkduster"/>
              </a:rPr>
              <a:t>2</a:t>
            </a:r>
            <a:r>
              <a:rPr lang="tr-TR" sz="1400" dirty="0">
                <a:solidFill>
                  <a:srgbClr val="FFFFFF"/>
                </a:solidFill>
                <a:ea typeface="Times New Roman" charset="-94"/>
                <a:cs typeface="Times New Roman" charset="-94"/>
                <a:sym typeface="Chalkduster"/>
              </a:rPr>
              <a:t> cıva açığa çıkar</a:t>
            </a:r>
          </a:p>
          <a:p>
            <a:pPr algn="ctr" defTabSz="321457" hangingPunct="0"/>
            <a:r>
              <a:rPr lang="tr-TR" sz="1400" dirty="0">
                <a:ea typeface="Times New Roman" charset="-94"/>
                <a:cs typeface="Times New Roman" charset="-94"/>
              </a:rPr>
              <a:t>Zararlı doz: Yetişkinler için 5g/m</a:t>
            </a:r>
            <a:r>
              <a:rPr lang="tr-TR" sz="1400" baseline="30000" dirty="0">
                <a:ea typeface="Times New Roman" charset="-94"/>
                <a:cs typeface="Times New Roman" charset="-94"/>
              </a:rPr>
              <a:t>2</a:t>
            </a:r>
          </a:p>
          <a:p>
            <a:pPr algn="ctr" defTabSz="321457" hangingPunct="0"/>
            <a:r>
              <a:rPr lang="tr-TR" sz="1400" dirty="0">
                <a:ea typeface="Times New Roman" charset="-94"/>
                <a:cs typeface="Times New Roman" charset="-94"/>
              </a:rPr>
              <a:t>Çocuk ve hamileler için 1g/m</a:t>
            </a:r>
            <a:r>
              <a:rPr lang="tr-TR" sz="1400" baseline="30000" dirty="0">
                <a:ea typeface="Times New Roman" charset="-94"/>
                <a:cs typeface="Times New Roman" charset="-94"/>
              </a:rPr>
              <a:t>2</a:t>
            </a:r>
            <a:r>
              <a:rPr lang="tr-TR" sz="1400" dirty="0">
                <a:ea typeface="Times New Roman" charset="-94"/>
                <a:cs typeface="Times New Roman" charset="-94"/>
              </a:rPr>
              <a:t> </a:t>
            </a:r>
            <a:endParaRPr lang="tr-TR" sz="1400" dirty="0">
              <a:solidFill>
                <a:srgbClr val="FFFFFF"/>
              </a:solidFill>
              <a:ea typeface="Times New Roman" charset="-94"/>
              <a:cs typeface="Times New Roman" charset="-94"/>
              <a:sym typeface="Chalkduster"/>
            </a:endParaRPr>
          </a:p>
        </p:txBody>
      </p:sp>
    </p:spTree>
    <p:extLst>
      <p:ext uri="{BB962C8B-B14F-4D97-AF65-F5344CB8AC3E}">
        <p14:creationId xmlns:p14="http://schemas.microsoft.com/office/powerpoint/2010/main" val="2151381325"/>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p:cNvSpPr>
          <p:nvPr>
            <p:ph type="body" sz="half" idx="1"/>
          </p:nvPr>
        </p:nvSpPr>
        <p:spPr>
          <a:xfrm>
            <a:off x="2264226" y="5582580"/>
            <a:ext cx="7995816" cy="925601"/>
          </a:xfrm>
          <a:prstGeom prst="rect">
            <a:avLst/>
          </a:prstGeom>
        </p:spPr>
        <p:txBody>
          <a:bodyPr>
            <a:normAutofit lnSpcReduction="10000"/>
          </a:bodyPr>
          <a:lstStyle>
            <a:lvl1pPr marL="0" indent="449580" algn="just">
              <a:lnSpc>
                <a:spcPct val="150000"/>
              </a:lnSpc>
              <a:spcBef>
                <a:spcPts val="2400"/>
              </a:spcBef>
              <a:buSzTx/>
              <a:buNone/>
              <a:defRPr sz="2000"/>
            </a:lvl1pPr>
          </a:lstStyle>
          <a:p>
            <a:pPr algn="l"/>
            <a:r>
              <a:rPr dirty="0">
                <a:ea typeface="Times New Roman" charset="-94"/>
                <a:cs typeface="Times New Roman" charset="-94"/>
              </a:rPr>
              <a:t>Amalgam dövmenin, hastada oluşturduğu olumsuz estetik görüntünün dışında herhangi bir zararı bulunmamaktadır</a:t>
            </a:r>
            <a:r>
              <a:rPr lang="tr-TR" dirty="0">
                <a:ea typeface="Times New Roman" charset="-94"/>
                <a:cs typeface="Times New Roman" charset="-94"/>
              </a:rPr>
              <a:t>.</a:t>
            </a:r>
            <a:endParaRPr dirty="0">
              <a:ea typeface="Times New Roman" charset="-94"/>
              <a:cs typeface="Times New Roman" charset="-94"/>
            </a:endParaRPr>
          </a:p>
        </p:txBody>
      </p:sp>
      <p:pic>
        <p:nvPicPr>
          <p:cNvPr id="270" name="Resim 269"/>
          <p:cNvPicPr>
            <a:picLocks/>
          </p:cNvPicPr>
          <p:nvPr/>
        </p:nvPicPr>
        <p:blipFill>
          <a:blip r:embed="rId3" cstate="print"/>
          <a:stretch>
            <a:fillRect/>
          </a:stretch>
        </p:blipFill>
        <p:spPr>
          <a:xfrm>
            <a:off x="2032743" y="3557891"/>
            <a:ext cx="2607469" cy="18573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 name="Group 273"/>
          <p:cNvGrpSpPr/>
          <p:nvPr/>
        </p:nvGrpSpPr>
        <p:grpSpPr>
          <a:xfrm>
            <a:off x="5114514" y="1740699"/>
            <a:ext cx="4929188" cy="3634384"/>
            <a:chOff x="0" y="0"/>
            <a:chExt cx="7010400" cy="5168900"/>
          </a:xfrm>
        </p:grpSpPr>
        <p:pic>
          <p:nvPicPr>
            <p:cNvPr id="272" name="Amalgam_Tattoo_behind_the_last_standing_tooth-518x363.png"/>
            <p:cNvPicPr>
              <a:picLocks noChangeAspect="1"/>
            </p:cNvPicPr>
            <p:nvPr/>
          </p:nvPicPr>
          <p:blipFill>
            <a:blip r:embed="rId4" cstate="print"/>
            <a:stretch>
              <a:fillRect/>
            </a:stretch>
          </p:blipFill>
          <p:spPr>
            <a:xfrm>
              <a:off x="215900" y="139700"/>
              <a:ext cx="6578600" cy="4610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1" name="Resim 270"/>
            <p:cNvPicPr>
              <a:picLocks/>
            </p:cNvPicPr>
            <p:nvPr/>
          </p:nvPicPr>
          <p:blipFill>
            <a:blip r:embed="rId5" cstate="print"/>
            <a:stretch>
              <a:fillRect/>
            </a:stretch>
          </p:blipFill>
          <p:spPr>
            <a:xfrm>
              <a:off x="0" y="0"/>
              <a:ext cx="7010400" cy="5168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274" name="Resim 273"/>
          <p:cNvPicPr>
            <a:picLocks/>
          </p:cNvPicPr>
          <p:nvPr/>
        </p:nvPicPr>
        <p:blipFill>
          <a:blip r:embed="rId6" cstate="print"/>
          <a:stretch>
            <a:fillRect/>
          </a:stretch>
        </p:blipFill>
        <p:spPr>
          <a:xfrm>
            <a:off x="2032741" y="1451661"/>
            <a:ext cx="2482454" cy="17055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5" name="Shape 275"/>
          <p:cNvSpPr/>
          <p:nvPr/>
        </p:nvSpPr>
        <p:spPr>
          <a:xfrm>
            <a:off x="1828078" y="210500"/>
            <a:ext cx="5059859" cy="591508"/>
          </a:xfrm>
          <a:prstGeom prst="rect">
            <a:avLst/>
          </a:prstGeom>
          <a:noFill/>
          <a:ln w="12700" cap="flat">
            <a:noFill/>
            <a:miter lim="400000"/>
          </a:ln>
          <a:effectLst/>
          <a:sp3d/>
          <a:extLst>
            <a:ext uri="{C572A759-6A51-4108-AA02-DFA0A04FC94B}">
              <ma14:wrappingTextBoxFlag xmlns="" xmlns:ma14="http://schemas.microsoft.com/office/mac/drawingml/2011/main" val="1"/>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a:r>
              <a:rPr lang="tr-TR" sz="3400" dirty="0">
                <a:solidFill>
                  <a:schemeClr val="accent1">
                    <a:lumMod val="60000"/>
                    <a:lumOff val="40000"/>
                  </a:schemeClr>
                </a:solidFill>
                <a:latin typeface="+mj-lt"/>
                <a:ea typeface="Times New Roman" charset="-94"/>
                <a:cs typeface="Times New Roman" charset="-94"/>
              </a:rPr>
              <a:t>Amalgam Dövmesi</a:t>
            </a:r>
          </a:p>
        </p:txBody>
      </p:sp>
      <p:sp>
        <p:nvSpPr>
          <p:cNvPr id="2" name="Metin kutusu 1"/>
          <p:cNvSpPr txBox="1"/>
          <p:nvPr/>
        </p:nvSpPr>
        <p:spPr>
          <a:xfrm>
            <a:off x="8255058" y="6511549"/>
            <a:ext cx="2236468" cy="195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800" dirty="0" err="1">
                <a:latin typeface="Arial" charset="-94"/>
                <a:ea typeface="Arial" charset="-94"/>
                <a:cs typeface="Arial" charset="-94"/>
              </a:rPr>
              <a:t>Shah</a:t>
            </a:r>
            <a:r>
              <a:rPr lang="tr-TR" sz="800" dirty="0">
                <a:latin typeface="Arial" charset="-94"/>
                <a:ea typeface="Arial" charset="-94"/>
                <a:cs typeface="Arial" charset="-94"/>
              </a:rPr>
              <a:t> ve </a:t>
            </a:r>
            <a:r>
              <a:rPr lang="tr-TR" sz="800" dirty="0" err="1">
                <a:latin typeface="Arial" charset="-94"/>
                <a:ea typeface="Arial" charset="-94"/>
                <a:cs typeface="Arial" charset="-94"/>
              </a:rPr>
              <a:t>Alster</a:t>
            </a:r>
            <a:r>
              <a:rPr lang="tr-TR" sz="800" dirty="0">
                <a:latin typeface="Arial" charset="-94"/>
                <a:ea typeface="Arial" charset="-94"/>
                <a:cs typeface="Arial" charset="-94"/>
              </a:rPr>
              <a:t>, 2002; Martin ve ark., 2005</a:t>
            </a:r>
          </a:p>
        </p:txBody>
      </p:sp>
    </p:spTree>
    <p:extLst>
      <p:ext uri="{BB962C8B-B14F-4D97-AF65-F5344CB8AC3E}">
        <p14:creationId xmlns:p14="http://schemas.microsoft.com/office/powerpoint/2010/main" val="27806796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Shape 303"/>
          <p:cNvSpPr>
            <a:spLocks noGrp="1"/>
          </p:cNvSpPr>
          <p:nvPr>
            <p:ph type="body" idx="1"/>
          </p:nvPr>
        </p:nvSpPr>
        <p:spPr>
          <a:xfrm>
            <a:off x="1680814" y="1557422"/>
            <a:ext cx="8599154" cy="4195445"/>
          </a:xfrm>
          <a:prstGeom prst="rect">
            <a:avLst/>
          </a:prstGeom>
        </p:spPr>
        <p:txBody>
          <a:bodyPr>
            <a:noAutofit/>
          </a:bodyPr>
          <a:lstStyle/>
          <a:p>
            <a:pPr marL="361639" indent="-361639" algn="just" defTabSz="170372">
              <a:lnSpc>
                <a:spcPct val="150000"/>
              </a:lnSpc>
              <a:spcBef>
                <a:spcPts val="844"/>
              </a:spcBef>
              <a:buFont typeface="+mj-lt"/>
              <a:buAutoNum type="arabicPeriod"/>
              <a:defRPr sz="1060"/>
            </a:pPr>
            <a:r>
              <a:rPr sz="1700" dirty="0">
                <a:ea typeface="Times New Roman" charset="-94"/>
                <a:cs typeface="Times New Roman" charset="-94"/>
              </a:rPr>
              <a:t>Cıva kırılmaz ve sıkıca kapatılmış kaplarda saklanmalıdır. Amalgam artıkları kapaklı bir kapta röntgen tespit solüsyonu  (Na</a:t>
            </a:r>
            <a:r>
              <a:rPr lang="tr-TR" sz="1700" baseline="-25000" dirty="0">
                <a:ea typeface="Times New Roman" charset="-94"/>
                <a:cs typeface="Times New Roman" charset="-94"/>
              </a:rPr>
              <a:t>2</a:t>
            </a:r>
            <a:r>
              <a:rPr sz="1700" dirty="0">
                <a:ea typeface="Times New Roman" charset="-94"/>
                <a:cs typeface="Times New Roman" charset="-94"/>
              </a:rPr>
              <a:t>S</a:t>
            </a:r>
            <a:r>
              <a:rPr lang="tr-TR" sz="1700" baseline="-25000" dirty="0">
                <a:ea typeface="Times New Roman" charset="-94"/>
                <a:cs typeface="Times New Roman" charset="-94"/>
              </a:rPr>
              <a:t>2</a:t>
            </a:r>
            <a:r>
              <a:rPr sz="1700" dirty="0">
                <a:ea typeface="Times New Roman" charset="-94"/>
                <a:cs typeface="Times New Roman" charset="-94"/>
              </a:rPr>
              <a:t>O</a:t>
            </a:r>
            <a:r>
              <a:rPr lang="tr-TR" sz="1700" baseline="-25000" dirty="0">
                <a:ea typeface="Times New Roman" charset="-94"/>
                <a:cs typeface="Times New Roman" charset="-94"/>
              </a:rPr>
              <a:t>3</a:t>
            </a:r>
            <a:r>
              <a:rPr lang="tr-TR" sz="1700" dirty="0">
                <a:ea typeface="Times New Roman" charset="-94"/>
                <a:cs typeface="Times New Roman" charset="-94"/>
              </a:rPr>
              <a:t> </a:t>
            </a:r>
            <a:r>
              <a:rPr sz="1700" dirty="0">
                <a:ea typeface="Times New Roman" charset="-94"/>
                <a:cs typeface="Times New Roman" charset="-94"/>
              </a:rPr>
              <a:t>-Sodyum Tiosülfat) içinde saklanmalıdır.</a:t>
            </a:r>
          </a:p>
          <a:p>
            <a:pPr marL="361639" indent="-361639" algn="just" defTabSz="170372">
              <a:lnSpc>
                <a:spcPct val="150000"/>
              </a:lnSpc>
              <a:spcBef>
                <a:spcPts val="844"/>
              </a:spcBef>
              <a:buFont typeface="+mj-lt"/>
              <a:buAutoNum type="arabicPeriod"/>
              <a:defRPr sz="1060"/>
            </a:pPr>
            <a:r>
              <a:rPr sz="1700" dirty="0">
                <a:ea typeface="Times New Roman" charset="-94"/>
                <a:cs typeface="Times New Roman" charset="-94"/>
              </a:rPr>
              <a:t>Dökülen cıva ya da amalgam hemen temizlenmelidir. Dökülen parçacıklar emiş gücü </a:t>
            </a:r>
            <a:r>
              <a:rPr lang="tr-TR" sz="1700" dirty="0">
                <a:ea typeface="Times New Roman" charset="-94"/>
                <a:cs typeface="Times New Roman" charset="-94"/>
              </a:rPr>
              <a:t>düşük </a:t>
            </a:r>
            <a:r>
              <a:rPr sz="1700" dirty="0">
                <a:ea typeface="Times New Roman" charset="-94"/>
                <a:cs typeface="Times New Roman" charset="-94"/>
              </a:rPr>
              <a:t>aspiratör ile çekilip </a:t>
            </a:r>
            <a:r>
              <a:rPr lang="tr-TR" sz="1700" dirty="0">
                <a:ea typeface="Times New Roman" charset="-94"/>
                <a:cs typeface="Times New Roman" charset="-94"/>
              </a:rPr>
              <a:t>bir kabın içerisinde </a:t>
            </a:r>
            <a:r>
              <a:rPr sz="1700" dirty="0">
                <a:ea typeface="Times New Roman" charset="-94"/>
                <a:cs typeface="Times New Roman" charset="-94"/>
              </a:rPr>
              <a:t>toplanabilir. Elektrikli süpürge kullanılmamalıdır.</a:t>
            </a:r>
          </a:p>
          <a:p>
            <a:pPr marL="361639" indent="-361639" algn="just" defTabSz="170372">
              <a:lnSpc>
                <a:spcPct val="150000"/>
              </a:lnSpc>
              <a:spcBef>
                <a:spcPts val="844"/>
              </a:spcBef>
              <a:buFont typeface="+mj-lt"/>
              <a:buAutoNum type="arabicPeriod"/>
              <a:defRPr sz="1060"/>
            </a:pPr>
            <a:r>
              <a:rPr sz="1700" dirty="0">
                <a:ea typeface="Times New Roman" charset="-94"/>
                <a:cs typeface="Times New Roman" charset="-94"/>
              </a:rPr>
              <a:t>Amalgamasyon süresince sıkı kapatılmış kapsüller kullanılmalıdır. Bu kapsüller açıkta saklanmamalıdır.</a:t>
            </a:r>
          </a:p>
          <a:p>
            <a:pPr marL="361639" indent="-361639" algn="just" defTabSz="170372">
              <a:lnSpc>
                <a:spcPct val="150000"/>
              </a:lnSpc>
              <a:spcBef>
                <a:spcPts val="844"/>
              </a:spcBef>
              <a:buFont typeface="+mj-lt"/>
              <a:buAutoNum type="arabicPeriod"/>
              <a:defRPr sz="1060"/>
            </a:pPr>
            <a:r>
              <a:rPr sz="1700" dirty="0">
                <a:ea typeface="Times New Roman" charset="-94"/>
                <a:cs typeface="Times New Roman" charset="-94"/>
              </a:rPr>
              <a:t>El ile hazırlanan amalgamlara kesinlikle el ile direkt temas olmasından kaçınılmalıdır.</a:t>
            </a:r>
          </a:p>
          <a:p>
            <a:pPr marL="361639" indent="-361639" algn="just" defTabSz="170372">
              <a:lnSpc>
                <a:spcPct val="150000"/>
              </a:lnSpc>
              <a:spcBef>
                <a:spcPts val="844"/>
              </a:spcBef>
              <a:buFont typeface="+mj-lt"/>
              <a:buAutoNum type="arabicPeriod"/>
              <a:defRPr sz="1060"/>
            </a:pPr>
            <a:r>
              <a:rPr sz="1700" dirty="0">
                <a:ea typeface="Times New Roman" charset="-94"/>
                <a:cs typeface="Times New Roman" charset="-94"/>
              </a:rPr>
              <a:t>Cıva ile temas eden çöpler dikkatlice saklanmalı ve diğer çöplerden ayrı tutulmalıdır.</a:t>
            </a:r>
          </a:p>
        </p:txBody>
      </p:sp>
      <p:sp>
        <p:nvSpPr>
          <p:cNvPr id="3" name="Shape 275"/>
          <p:cNvSpPr/>
          <p:nvPr/>
        </p:nvSpPr>
        <p:spPr>
          <a:xfrm>
            <a:off x="1828077" y="208578"/>
            <a:ext cx="6823344" cy="595352"/>
          </a:xfrm>
          <a:prstGeom prst="rect">
            <a:avLst/>
          </a:prstGeom>
          <a:noFill/>
          <a:ln w="12700" cap="flat">
            <a:noFill/>
            <a:miter lim="400000"/>
          </a:ln>
          <a:effectLst/>
          <a:sp3d/>
          <a:extLst>
            <a:ext uri="{C572A759-6A51-4108-AA02-DFA0A04FC94B}">
              <ma14:wrappingTextBoxFlag xmlns="" xmlns:ma14="http://schemas.microsoft.com/office/mac/drawingml/2011/main" val="1"/>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a:r>
              <a:rPr lang="tr-TR" sz="3400" dirty="0">
                <a:solidFill>
                  <a:schemeClr val="accent1">
                    <a:lumMod val="60000"/>
                    <a:lumOff val="40000"/>
                  </a:schemeClr>
                </a:solidFill>
                <a:latin typeface="+mj-lt"/>
                <a:ea typeface="Times New Roman" charset="-94"/>
                <a:cs typeface="Times New Roman" charset="-94"/>
              </a:rPr>
              <a:t>Cıva </a:t>
            </a:r>
            <a:r>
              <a:rPr lang="tr-TR" sz="3400" dirty="0" err="1">
                <a:solidFill>
                  <a:schemeClr val="accent1">
                    <a:lumMod val="60000"/>
                    <a:lumOff val="40000"/>
                  </a:schemeClr>
                </a:solidFill>
                <a:latin typeface="+mj-lt"/>
                <a:ea typeface="Times New Roman" charset="-94"/>
                <a:cs typeface="Times New Roman" charset="-94"/>
              </a:rPr>
              <a:t>Maruziyetini</a:t>
            </a:r>
            <a:r>
              <a:rPr lang="tr-TR" sz="3400" dirty="0">
                <a:solidFill>
                  <a:schemeClr val="accent1">
                    <a:lumMod val="60000"/>
                    <a:lumOff val="40000"/>
                  </a:schemeClr>
                </a:solidFill>
                <a:latin typeface="+mj-lt"/>
                <a:ea typeface="Times New Roman" charset="-94"/>
                <a:cs typeface="Times New Roman" charset="-94"/>
              </a:rPr>
              <a:t> Azaltma</a:t>
            </a:r>
          </a:p>
        </p:txBody>
      </p:sp>
      <p:sp>
        <p:nvSpPr>
          <p:cNvPr id="4" name="Metin kutusu 3"/>
          <p:cNvSpPr txBox="1"/>
          <p:nvPr/>
        </p:nvSpPr>
        <p:spPr>
          <a:xfrm>
            <a:off x="8237092" y="6490753"/>
            <a:ext cx="2667000" cy="3593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indent="167533" algn="just" defTabSz="170372">
              <a:lnSpc>
                <a:spcPct val="150000"/>
              </a:lnSpc>
              <a:spcBef>
                <a:spcPts val="844"/>
              </a:spcBef>
              <a:defRPr sz="1060"/>
            </a:pPr>
            <a:r>
              <a:rPr lang="en-US" sz="800" dirty="0">
                <a:latin typeface="Arial" charset="-94"/>
                <a:ea typeface="Arial" charset="-94"/>
                <a:cs typeface="Arial" charset="-94"/>
              </a:rPr>
              <a:t>ADA, 2003; Powers </a:t>
            </a:r>
            <a:r>
              <a:rPr lang="en-US" sz="800" dirty="0" err="1">
                <a:latin typeface="Arial" charset="-94"/>
                <a:ea typeface="Arial" charset="-94"/>
                <a:cs typeface="Arial" charset="-94"/>
              </a:rPr>
              <a:t>ve</a:t>
            </a:r>
            <a:r>
              <a:rPr lang="en-US" sz="800" dirty="0">
                <a:latin typeface="Arial" charset="-94"/>
                <a:ea typeface="Arial" charset="-94"/>
                <a:cs typeface="Arial" charset="-94"/>
              </a:rPr>
              <a:t> </a:t>
            </a:r>
            <a:r>
              <a:rPr lang="en-US" sz="800" dirty="0" err="1">
                <a:latin typeface="Arial" charset="-94"/>
                <a:ea typeface="Arial" charset="-94"/>
                <a:cs typeface="Arial" charset="-94"/>
              </a:rPr>
              <a:t>Sakaguchi</a:t>
            </a:r>
            <a:r>
              <a:rPr lang="en-US" sz="800" dirty="0">
                <a:latin typeface="Arial" charset="-94"/>
                <a:ea typeface="Arial" charset="-94"/>
                <a:cs typeface="Arial" charset="-94"/>
              </a:rPr>
              <a:t>, 2006</a:t>
            </a:r>
          </a:p>
        </p:txBody>
      </p:sp>
    </p:spTree>
    <p:extLst>
      <p:ext uri="{BB962C8B-B14F-4D97-AF65-F5344CB8AC3E}">
        <p14:creationId xmlns:p14="http://schemas.microsoft.com/office/powerpoint/2010/main" val="84472883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3">
                                            <p:txEl>
                                              <p:pRg st="0" end="0"/>
                                            </p:txEl>
                                          </p:spTgt>
                                        </p:tgtEl>
                                        <p:attrNameLst>
                                          <p:attrName>style.visibility</p:attrName>
                                        </p:attrNameLst>
                                      </p:cBhvr>
                                      <p:to>
                                        <p:strVal val="visible"/>
                                      </p:to>
                                    </p:set>
                                    <p:animEffect transition="in" filter="dissolve">
                                      <p:cBhvr>
                                        <p:cTn id="7" dur="1000"/>
                                        <p:tgtEl>
                                          <p:spTgt spid="3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1000"/>
                                        <p:tgtEl>
                                          <p:spTgt spid="303">
                                            <p:txEl>
                                              <p:pRg st="0" end="0"/>
                                            </p:txEl>
                                          </p:spTgt>
                                        </p:tgtEl>
                                      </p:cBhvr>
                                    </p:animEffect>
                                    <p:set>
                                      <p:cBhvr>
                                        <p:cTn id="12" dur="1" fill="hold">
                                          <p:stCondLst>
                                            <p:cond delay="999"/>
                                          </p:stCondLst>
                                        </p:cTn>
                                        <p:tgtEl>
                                          <p:spTgt spid="303">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03">
                                            <p:txEl>
                                              <p:pRg st="1" end="1"/>
                                            </p:txEl>
                                          </p:spTgt>
                                        </p:tgtEl>
                                        <p:attrNameLst>
                                          <p:attrName>style.visibility</p:attrName>
                                        </p:attrNameLst>
                                      </p:cBhvr>
                                      <p:to>
                                        <p:strVal val="visible"/>
                                      </p:to>
                                    </p:set>
                                    <p:animEffect transition="in" filter="dissolve">
                                      <p:cBhvr>
                                        <p:cTn id="17" dur="1000"/>
                                        <p:tgtEl>
                                          <p:spTgt spid="30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1000"/>
                                        <p:tgtEl>
                                          <p:spTgt spid="303">
                                            <p:txEl>
                                              <p:pRg st="1" end="1"/>
                                            </p:txEl>
                                          </p:spTgt>
                                        </p:tgtEl>
                                      </p:cBhvr>
                                    </p:animEffect>
                                    <p:set>
                                      <p:cBhvr>
                                        <p:cTn id="22" dur="1" fill="hold">
                                          <p:stCondLst>
                                            <p:cond delay="999"/>
                                          </p:stCondLst>
                                        </p:cTn>
                                        <p:tgtEl>
                                          <p:spTgt spid="303">
                                            <p:txEl>
                                              <p:pRg st="1" end="1"/>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03">
                                            <p:txEl>
                                              <p:pRg st="2" end="2"/>
                                            </p:txEl>
                                          </p:spTgt>
                                        </p:tgtEl>
                                        <p:attrNameLst>
                                          <p:attrName>style.visibility</p:attrName>
                                        </p:attrNameLst>
                                      </p:cBhvr>
                                      <p:to>
                                        <p:strVal val="visible"/>
                                      </p:to>
                                    </p:set>
                                    <p:animEffect transition="in" filter="dissolve">
                                      <p:cBhvr>
                                        <p:cTn id="27" dur="1000"/>
                                        <p:tgtEl>
                                          <p:spTgt spid="30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nodeType="clickEffect">
                                  <p:stCondLst>
                                    <p:cond delay="0"/>
                                  </p:stCondLst>
                                  <p:childTnLst>
                                    <p:animEffect transition="out" filter="dissolve">
                                      <p:cBhvr>
                                        <p:cTn id="31" dur="1000"/>
                                        <p:tgtEl>
                                          <p:spTgt spid="303">
                                            <p:txEl>
                                              <p:pRg st="2" end="2"/>
                                            </p:txEl>
                                          </p:spTgt>
                                        </p:tgtEl>
                                      </p:cBhvr>
                                    </p:animEffect>
                                    <p:set>
                                      <p:cBhvr>
                                        <p:cTn id="32" dur="1" fill="hold">
                                          <p:stCondLst>
                                            <p:cond delay="999"/>
                                          </p:stCondLst>
                                        </p:cTn>
                                        <p:tgtEl>
                                          <p:spTgt spid="303">
                                            <p:txEl>
                                              <p:pRg st="2" end="2"/>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03">
                                            <p:txEl>
                                              <p:pRg st="3" end="3"/>
                                            </p:txEl>
                                          </p:spTgt>
                                        </p:tgtEl>
                                        <p:attrNameLst>
                                          <p:attrName>style.visibility</p:attrName>
                                        </p:attrNameLst>
                                      </p:cBhvr>
                                      <p:to>
                                        <p:strVal val="visible"/>
                                      </p:to>
                                    </p:set>
                                    <p:animEffect transition="in" filter="dissolve">
                                      <p:cBhvr>
                                        <p:cTn id="37" dur="1000"/>
                                        <p:tgtEl>
                                          <p:spTgt spid="30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nodeType="clickEffect">
                                  <p:stCondLst>
                                    <p:cond delay="0"/>
                                  </p:stCondLst>
                                  <p:childTnLst>
                                    <p:animEffect transition="out" filter="dissolve">
                                      <p:cBhvr>
                                        <p:cTn id="41" dur="1000"/>
                                        <p:tgtEl>
                                          <p:spTgt spid="303">
                                            <p:txEl>
                                              <p:pRg st="3" end="3"/>
                                            </p:txEl>
                                          </p:spTgt>
                                        </p:tgtEl>
                                      </p:cBhvr>
                                    </p:animEffect>
                                    <p:set>
                                      <p:cBhvr>
                                        <p:cTn id="42" dur="1" fill="hold">
                                          <p:stCondLst>
                                            <p:cond delay="999"/>
                                          </p:stCondLst>
                                        </p:cTn>
                                        <p:tgtEl>
                                          <p:spTgt spid="303">
                                            <p:txEl>
                                              <p:pRg st="3" end="3"/>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303">
                                            <p:txEl>
                                              <p:pRg st="4" end="4"/>
                                            </p:txEl>
                                          </p:spTgt>
                                        </p:tgtEl>
                                        <p:attrNameLst>
                                          <p:attrName>style.visibility</p:attrName>
                                        </p:attrNameLst>
                                      </p:cBhvr>
                                      <p:to>
                                        <p:strVal val="visible"/>
                                      </p:to>
                                    </p:set>
                                    <p:animEffect transition="in" filter="dissolve">
                                      <p:cBhvr>
                                        <p:cTn id="47" dur="1000"/>
                                        <p:tgtEl>
                                          <p:spTgt spid="30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nodeType="clickEffect">
                                  <p:stCondLst>
                                    <p:cond delay="0"/>
                                  </p:stCondLst>
                                  <p:childTnLst>
                                    <p:animEffect transition="out" filter="dissolve">
                                      <p:cBhvr>
                                        <p:cTn id="51" dur="1000"/>
                                        <p:tgtEl>
                                          <p:spTgt spid="303">
                                            <p:txEl>
                                              <p:pRg st="4" end="4"/>
                                            </p:txEl>
                                          </p:spTgt>
                                        </p:tgtEl>
                                      </p:cBhvr>
                                    </p:animEffect>
                                    <p:set>
                                      <p:cBhvr>
                                        <p:cTn id="52" dur="1" fill="hold">
                                          <p:stCondLst>
                                            <p:cond delay="999"/>
                                          </p:stCondLst>
                                        </p:cTn>
                                        <p:tgtEl>
                                          <p:spTgt spid="30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Ekran Resmi 2016-04-14 19.50.15.png"/>
          <p:cNvPicPr>
            <a:picLocks noChangeAspect="1"/>
          </p:cNvPicPr>
          <p:nvPr/>
        </p:nvPicPr>
        <p:blipFill>
          <a:blip r:embed="rId3" cstate="print"/>
          <a:stretch>
            <a:fillRect/>
          </a:stretch>
        </p:blipFill>
        <p:spPr>
          <a:xfrm>
            <a:off x="3991836" y="1096328"/>
            <a:ext cx="3208833" cy="1268295"/>
          </a:xfrm>
          <a:prstGeom prst="rect">
            <a:avLst/>
          </a:prstGeom>
          <a:ln w="88900">
            <a:miter lim="400000"/>
          </a:ln>
        </p:spPr>
      </p:pic>
      <p:sp>
        <p:nvSpPr>
          <p:cNvPr id="3" name="Metin kutusu 2"/>
          <p:cNvSpPr txBox="1"/>
          <p:nvPr/>
        </p:nvSpPr>
        <p:spPr>
          <a:xfrm>
            <a:off x="9024968" y="6529362"/>
            <a:ext cx="1643032" cy="195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800" dirty="0">
                <a:latin typeface="Arial" charset="-94"/>
                <a:ea typeface="Arial" charset="-94"/>
                <a:cs typeface="Arial" charset="-94"/>
              </a:rPr>
              <a:t>Devrim, 2007</a:t>
            </a:r>
          </a:p>
        </p:txBody>
      </p:sp>
      <p:sp>
        <p:nvSpPr>
          <p:cNvPr id="5" name="Shape 275"/>
          <p:cNvSpPr/>
          <p:nvPr/>
        </p:nvSpPr>
        <p:spPr>
          <a:xfrm>
            <a:off x="1828078" y="210500"/>
            <a:ext cx="6400843" cy="591508"/>
          </a:xfrm>
          <a:prstGeom prst="rect">
            <a:avLst/>
          </a:prstGeom>
          <a:noFill/>
          <a:ln w="12700" cap="flat">
            <a:noFill/>
            <a:miter lim="400000"/>
          </a:ln>
          <a:effectLst/>
          <a:sp3d/>
          <a:extLst>
            <a:ext uri="{C572A759-6A51-4108-AA02-DFA0A04FC94B}">
              <ma14:wrappingTextBoxFlag xmlns="" xmlns:ma14="http://schemas.microsoft.com/office/mac/drawingml/2011/main" val="1"/>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a:r>
              <a:rPr lang="tr-TR" sz="3400" dirty="0">
                <a:solidFill>
                  <a:schemeClr val="accent1">
                    <a:lumMod val="60000"/>
                    <a:lumOff val="40000"/>
                  </a:schemeClr>
                </a:solidFill>
                <a:latin typeface="+mj-lt"/>
                <a:ea typeface="Times New Roman" charset="-94"/>
                <a:cs typeface="Times New Roman" charset="-94"/>
              </a:rPr>
              <a:t>Amalgam Atık Yönetimi</a:t>
            </a:r>
          </a:p>
        </p:txBody>
      </p:sp>
      <p:sp>
        <p:nvSpPr>
          <p:cNvPr id="2" name="Metin kutusu 1"/>
          <p:cNvSpPr txBox="1"/>
          <p:nvPr/>
        </p:nvSpPr>
        <p:spPr>
          <a:xfrm>
            <a:off x="1911174" y="3824086"/>
            <a:ext cx="8080823" cy="21111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321457" indent="-321457">
              <a:lnSpc>
                <a:spcPct val="150000"/>
              </a:lnSpc>
              <a:spcBef>
                <a:spcPts val="1687"/>
              </a:spcBef>
              <a:buFont typeface="Wingdings" charset="2"/>
              <a:buChar char="v"/>
              <a:defRPr sz="2000"/>
            </a:pPr>
            <a:r>
              <a:rPr lang="tr-TR" sz="2000" dirty="0">
                <a:ea typeface="Times New Roman" charset="-94"/>
                <a:cs typeface="Times New Roman" charset="-94"/>
              </a:rPr>
              <a:t>Amalgam artıkları genel gidere verilmemeli</a:t>
            </a:r>
          </a:p>
          <a:p>
            <a:pPr marL="321457" indent="-321457">
              <a:lnSpc>
                <a:spcPct val="150000"/>
              </a:lnSpc>
              <a:spcBef>
                <a:spcPts val="1687"/>
              </a:spcBef>
              <a:buFont typeface="Wingdings" charset="2"/>
              <a:buChar char="v"/>
              <a:defRPr sz="2000"/>
            </a:pPr>
            <a:r>
              <a:rPr lang="tr-TR" sz="2000" dirty="0">
                <a:ea typeface="Times New Roman" charset="-94"/>
                <a:cs typeface="Times New Roman" charset="-94"/>
              </a:rPr>
              <a:t>Fazla olan amalgamlar içi su dolu ağzı kapalı kaplarda biriktirilmeli</a:t>
            </a:r>
          </a:p>
          <a:p>
            <a:pPr marL="321457" indent="-321457">
              <a:lnSpc>
                <a:spcPct val="150000"/>
              </a:lnSpc>
              <a:spcBef>
                <a:spcPts val="1687"/>
              </a:spcBef>
              <a:buFont typeface="Wingdings" charset="2"/>
              <a:buChar char="v"/>
              <a:defRPr sz="2000"/>
            </a:pPr>
            <a:r>
              <a:rPr lang="tr-TR" sz="2000" dirty="0" err="1">
                <a:ea typeface="Times New Roman" charset="-94"/>
                <a:cs typeface="Times New Roman" charset="-94"/>
              </a:rPr>
              <a:t>Kreşuar</a:t>
            </a:r>
            <a:r>
              <a:rPr lang="tr-TR" sz="2000" dirty="0">
                <a:ea typeface="Times New Roman" charset="-94"/>
                <a:cs typeface="Times New Roman" charset="-94"/>
              </a:rPr>
              <a:t> ve lavabo filtreleri amalgam geçişine izin vermemeli</a:t>
            </a:r>
          </a:p>
        </p:txBody>
      </p:sp>
      <p:sp>
        <p:nvSpPr>
          <p:cNvPr id="6" name="Dikdörtgen 5"/>
          <p:cNvSpPr/>
          <p:nvPr/>
        </p:nvSpPr>
        <p:spPr>
          <a:xfrm>
            <a:off x="1818946" y="2575273"/>
            <a:ext cx="8265281" cy="929259"/>
          </a:xfrm>
          <a:prstGeom prst="rect">
            <a:avLst/>
          </a:prstGeom>
        </p:spPr>
        <p:txBody>
          <a:bodyPr wrap="square" lIns="64291" tIns="32146" rIns="64291" bIns="32146">
            <a:spAutoFit/>
          </a:bodyPr>
          <a:lstStyle/>
          <a:p>
            <a:pPr>
              <a:lnSpc>
                <a:spcPct val="150000"/>
              </a:lnSpc>
              <a:spcBef>
                <a:spcPts val="1687"/>
              </a:spcBef>
              <a:defRPr sz="2000"/>
            </a:pPr>
            <a:r>
              <a:rPr lang="tr-TR" sz="1400" dirty="0">
                <a:ea typeface="Times New Roman" charset="-94"/>
                <a:cs typeface="Times New Roman" charset="-94"/>
              </a:rPr>
              <a:t>Çevre ve Orman Bakanlığı ‘Tehlikeli Atıkların Kontrolü Yönetmeliği’ 2005</a:t>
            </a:r>
          </a:p>
          <a:p>
            <a:pPr>
              <a:lnSpc>
                <a:spcPct val="150000"/>
              </a:lnSpc>
              <a:spcBef>
                <a:spcPts val="1687"/>
              </a:spcBef>
              <a:defRPr sz="2000"/>
            </a:pPr>
            <a:r>
              <a:rPr lang="tr-TR" sz="1400" dirty="0">
                <a:ea typeface="Times New Roman" charset="-94"/>
                <a:cs typeface="Times New Roman" charset="-94"/>
              </a:rPr>
              <a:t>‘İnsan ve hayvan sağlığına veya bu konulardaki araştırmalara ilişkin atıklar’</a:t>
            </a:r>
          </a:p>
        </p:txBody>
      </p:sp>
    </p:spTree>
    <p:extLst>
      <p:ext uri="{BB962C8B-B14F-4D97-AF65-F5344CB8AC3E}">
        <p14:creationId xmlns:p14="http://schemas.microsoft.com/office/powerpoint/2010/main" val="204085909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Yer Tutucusu"/>
          <p:cNvSpPr>
            <a:spLocks noGrp="1"/>
          </p:cNvSpPr>
          <p:nvPr>
            <p:ph type="body" idx="1"/>
          </p:nvPr>
        </p:nvSpPr>
        <p:spPr>
          <a:xfrm>
            <a:off x="1806267" y="985314"/>
            <a:ext cx="8624771" cy="5685134"/>
          </a:xfrm>
        </p:spPr>
        <p:txBody>
          <a:bodyPr>
            <a:noAutofit/>
          </a:bodyPr>
          <a:lstStyle/>
          <a:p>
            <a:pPr marL="321457" indent="-321457" algn="just" defTabSz="170372">
              <a:lnSpc>
                <a:spcPct val="150000"/>
              </a:lnSpc>
              <a:spcBef>
                <a:spcPts val="844"/>
              </a:spcBef>
              <a:buFont typeface="Wingdings" pitchFamily="2" charset="2"/>
              <a:buChar char="v"/>
              <a:defRPr sz="1060"/>
            </a:pPr>
            <a:r>
              <a:rPr lang="tr-TR" sz="1700" dirty="0">
                <a:ea typeface="Times New Roman" charset="-94"/>
                <a:cs typeface="Times New Roman" charset="-94"/>
              </a:rPr>
              <a:t>Klinikler çok iyi havalandırılmalı, eğer ortamda klima varsa filtresi düzenli olarak değiştirilmelidir.</a:t>
            </a:r>
          </a:p>
          <a:p>
            <a:pPr marL="321457" indent="-321457" algn="just" defTabSz="170372">
              <a:lnSpc>
                <a:spcPct val="150000"/>
              </a:lnSpc>
              <a:spcBef>
                <a:spcPts val="844"/>
              </a:spcBef>
              <a:buFont typeface="Wingdings" pitchFamily="2" charset="2"/>
              <a:buChar char="v"/>
              <a:defRPr sz="1060"/>
            </a:pPr>
            <a:r>
              <a:rPr lang="tr-TR" sz="1700" dirty="0">
                <a:ea typeface="Times New Roman" charset="-94"/>
                <a:cs typeface="Times New Roman" charset="-94"/>
              </a:rPr>
              <a:t>Diş hekimliği kliniklerinin döşemesi halı kaplı olmamalıdır. </a:t>
            </a:r>
          </a:p>
          <a:p>
            <a:pPr marL="321457" indent="-321457" algn="just" defTabSz="170372">
              <a:lnSpc>
                <a:spcPct val="150000"/>
              </a:lnSpc>
              <a:spcBef>
                <a:spcPts val="844"/>
              </a:spcBef>
              <a:buFont typeface="Wingdings" pitchFamily="2" charset="2"/>
              <a:buChar char="v"/>
              <a:defRPr sz="1060"/>
            </a:pPr>
            <a:r>
              <a:rPr lang="tr-TR" sz="1700" dirty="0">
                <a:ea typeface="Times New Roman" charset="-94"/>
                <a:cs typeface="Times New Roman" charset="-94"/>
              </a:rPr>
              <a:t>Amalgamın ya da amalgam ile </a:t>
            </a:r>
            <a:r>
              <a:rPr lang="tr-TR" sz="1700" dirty="0" err="1">
                <a:ea typeface="Times New Roman" charset="-94"/>
                <a:cs typeface="Times New Roman" charset="-94"/>
              </a:rPr>
              <a:t>kontamine</a:t>
            </a:r>
            <a:r>
              <a:rPr lang="tr-TR" sz="1700" dirty="0">
                <a:ea typeface="Times New Roman" charset="-94"/>
                <a:cs typeface="Times New Roman" charset="-94"/>
              </a:rPr>
              <a:t> aletlerin ısıya maruz bırakılmasından kaçınılmalıdır.</a:t>
            </a:r>
          </a:p>
          <a:p>
            <a:pPr marL="321457" indent="-321457" algn="just" defTabSz="170372">
              <a:lnSpc>
                <a:spcPct val="150000"/>
              </a:lnSpc>
              <a:spcBef>
                <a:spcPts val="844"/>
              </a:spcBef>
              <a:buFont typeface="Wingdings" pitchFamily="2" charset="2"/>
              <a:buChar char="v"/>
              <a:defRPr sz="1060"/>
            </a:pPr>
            <a:r>
              <a:rPr lang="tr-TR" sz="1700" dirty="0">
                <a:ea typeface="Times New Roman" charset="-94"/>
                <a:cs typeface="Times New Roman" charset="-94"/>
              </a:rPr>
              <a:t>	Ortamdaki cıva buharı seviyesi periyodik olarak ölçülmelidir.</a:t>
            </a:r>
          </a:p>
          <a:p>
            <a:pPr marL="321457" indent="-321457" algn="just" defTabSz="170372">
              <a:lnSpc>
                <a:spcPct val="150000"/>
              </a:lnSpc>
              <a:spcBef>
                <a:spcPts val="844"/>
              </a:spcBef>
              <a:buFont typeface="Wingdings" pitchFamily="2" charset="2"/>
              <a:buChar char="v"/>
              <a:defRPr sz="1060"/>
            </a:pPr>
            <a:r>
              <a:rPr lang="tr-TR" sz="1700" dirty="0">
                <a:ea typeface="Times New Roman" charset="-94"/>
                <a:cs typeface="Times New Roman" charset="-94"/>
              </a:rPr>
              <a:t>Amalgam restorasyon sökülürken veya bitirme ve parlatma işlemleri yapılırken su altında çalışılmalı ve yüksek emiş gücüne sahip aspiratörler kullanılmalıdır.</a:t>
            </a:r>
          </a:p>
          <a:p>
            <a:pPr marL="321457" indent="-321457" algn="just" defTabSz="170372">
              <a:lnSpc>
                <a:spcPct val="150000"/>
              </a:lnSpc>
              <a:spcBef>
                <a:spcPts val="844"/>
              </a:spcBef>
              <a:buFont typeface="Wingdings" pitchFamily="2" charset="2"/>
              <a:buChar char="v"/>
              <a:defRPr sz="1060"/>
            </a:pPr>
            <a:r>
              <a:rPr lang="tr-TR" sz="1700" dirty="0">
                <a:ea typeface="Times New Roman" charset="-94"/>
                <a:cs typeface="Times New Roman" charset="-94"/>
              </a:rPr>
              <a:t>Amalgam </a:t>
            </a:r>
            <a:r>
              <a:rPr lang="tr-TR" sz="1700" dirty="0" err="1">
                <a:ea typeface="Times New Roman" charset="-94"/>
                <a:cs typeface="Times New Roman" charset="-94"/>
              </a:rPr>
              <a:t>kondenzasyonu</a:t>
            </a:r>
            <a:r>
              <a:rPr lang="tr-TR" sz="1700" dirty="0">
                <a:ea typeface="Times New Roman" charset="-94"/>
                <a:cs typeface="Times New Roman" charset="-94"/>
              </a:rPr>
              <a:t> esnasında geleneksel yöntemler kullanılmalı, </a:t>
            </a:r>
          </a:p>
        </p:txBody>
      </p:sp>
      <p:sp>
        <p:nvSpPr>
          <p:cNvPr id="3" name="Metin kutusu 2"/>
          <p:cNvSpPr txBox="1"/>
          <p:nvPr/>
        </p:nvSpPr>
        <p:spPr>
          <a:xfrm>
            <a:off x="8237092" y="6490753"/>
            <a:ext cx="2667000" cy="3593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indent="167533" algn="just" defTabSz="170372">
              <a:lnSpc>
                <a:spcPct val="150000"/>
              </a:lnSpc>
              <a:spcBef>
                <a:spcPts val="844"/>
              </a:spcBef>
              <a:defRPr sz="1060"/>
            </a:pPr>
            <a:r>
              <a:rPr lang="en-US" sz="800" dirty="0">
                <a:latin typeface="Arial" charset="-94"/>
                <a:ea typeface="Arial" charset="-94"/>
                <a:cs typeface="Arial" charset="-94"/>
              </a:rPr>
              <a:t>ADA, 2003; Powers </a:t>
            </a:r>
            <a:r>
              <a:rPr lang="en-US" sz="800" dirty="0" err="1">
                <a:latin typeface="Arial" charset="-94"/>
                <a:ea typeface="Arial" charset="-94"/>
                <a:cs typeface="Arial" charset="-94"/>
              </a:rPr>
              <a:t>ve</a:t>
            </a:r>
            <a:r>
              <a:rPr lang="en-US" sz="800" dirty="0">
                <a:latin typeface="Arial" charset="-94"/>
                <a:ea typeface="Arial" charset="-94"/>
                <a:cs typeface="Arial" charset="-94"/>
              </a:rPr>
              <a:t> </a:t>
            </a:r>
            <a:r>
              <a:rPr lang="en-US" sz="800" dirty="0" err="1">
                <a:latin typeface="Arial" charset="-94"/>
                <a:ea typeface="Arial" charset="-94"/>
                <a:cs typeface="Arial" charset="-94"/>
              </a:rPr>
              <a:t>Sakaguchi</a:t>
            </a:r>
            <a:r>
              <a:rPr lang="en-US" sz="800" dirty="0">
                <a:latin typeface="Arial" charset="-94"/>
                <a:ea typeface="Arial" charset="-94"/>
                <a:cs typeface="Arial" charset="-94"/>
              </a:rPr>
              <a:t>, 2006</a:t>
            </a:r>
          </a:p>
        </p:txBody>
      </p:sp>
      <p:sp>
        <p:nvSpPr>
          <p:cNvPr id="4" name="Shape 275"/>
          <p:cNvSpPr/>
          <p:nvPr/>
        </p:nvSpPr>
        <p:spPr>
          <a:xfrm>
            <a:off x="1671264" y="204333"/>
            <a:ext cx="6741353" cy="595352"/>
          </a:xfrm>
          <a:prstGeom prst="rect">
            <a:avLst/>
          </a:prstGeom>
          <a:noFill/>
          <a:ln w="12700" cap="flat">
            <a:noFill/>
            <a:miter lim="400000"/>
          </a:ln>
          <a:effectLst/>
          <a:sp3d/>
          <a:extLst>
            <a:ext uri="{C572A759-6A51-4108-AA02-DFA0A04FC94B}">
              <ma14:wrappingTextBoxFlag xmlns="" xmlns:ma14="http://schemas.microsoft.com/office/mac/drawingml/2011/main" val="1"/>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a:r>
              <a:rPr lang="tr-TR" sz="3400" dirty="0">
                <a:solidFill>
                  <a:schemeClr val="accent1">
                    <a:lumMod val="60000"/>
                    <a:lumOff val="40000"/>
                  </a:schemeClr>
                </a:solidFill>
                <a:latin typeface="+mj-lt"/>
                <a:ea typeface="Times New Roman" charset="-94"/>
                <a:cs typeface="Times New Roman" charset="-94"/>
              </a:rPr>
              <a:t>Cıva </a:t>
            </a:r>
            <a:r>
              <a:rPr lang="tr-TR" sz="3400" dirty="0" err="1">
                <a:solidFill>
                  <a:schemeClr val="accent1">
                    <a:lumMod val="60000"/>
                    <a:lumOff val="40000"/>
                  </a:schemeClr>
                </a:solidFill>
                <a:latin typeface="+mj-lt"/>
                <a:ea typeface="Times New Roman" charset="-94"/>
                <a:cs typeface="Times New Roman" charset="-94"/>
              </a:rPr>
              <a:t>Maruziyetini</a:t>
            </a:r>
            <a:r>
              <a:rPr lang="tr-TR" sz="3400" dirty="0">
                <a:solidFill>
                  <a:schemeClr val="accent1">
                    <a:lumMod val="60000"/>
                    <a:lumOff val="40000"/>
                  </a:schemeClr>
                </a:solidFill>
                <a:latin typeface="+mj-lt"/>
                <a:ea typeface="Times New Roman" charset="-94"/>
                <a:cs typeface="Times New Roman" charset="-94"/>
              </a:rPr>
              <a:t> Azaltma</a:t>
            </a:r>
          </a:p>
        </p:txBody>
      </p:sp>
    </p:spTree>
    <p:extLst>
      <p:ext uri="{BB962C8B-B14F-4D97-AF65-F5344CB8AC3E}">
        <p14:creationId xmlns:p14="http://schemas.microsoft.com/office/powerpoint/2010/main" val="40682721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nodeType="clickEffect">
                                  <p:stCondLst>
                                    <p:cond delay="0"/>
                                  </p:stCondLst>
                                  <p:childTnLst>
                                    <p:animEffect transition="out" filter="wheel(1)">
                                      <p:cBhvr>
                                        <p:cTn id="11" dur="2000"/>
                                        <p:tgtEl>
                                          <p:spTgt spid="2">
                                            <p:txEl>
                                              <p:pRg st="0" end="0"/>
                                            </p:txEl>
                                          </p:spTgt>
                                        </p:tgtEl>
                                      </p:cBhvr>
                                    </p:animEffect>
                                    <p:set>
                                      <p:cBhvr>
                                        <p:cTn id="12" dur="1" fill="hold">
                                          <p:stCondLst>
                                            <p:cond delay="1999"/>
                                          </p:stCondLst>
                                        </p:cTn>
                                        <p:tgtEl>
                                          <p:spTgt spid="2">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checkerboard(across)">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
                                            <p:txEl>
                                              <p:pRg st="1" end="1"/>
                                            </p:txEl>
                                          </p:spTgt>
                                        </p:tgtEl>
                                      </p:cBhvr>
                                    </p:animEffect>
                                    <p:set>
                                      <p:cBhvr>
                                        <p:cTn id="22" dur="1" fill="hold">
                                          <p:stCondLst>
                                            <p:cond delay="499"/>
                                          </p:stCondLst>
                                        </p:cTn>
                                        <p:tgtEl>
                                          <p:spTgt spid="2">
                                            <p:txEl>
                                              <p:pRg st="1" end="1"/>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checkerboard(across)">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
                                            <p:txEl>
                                              <p:pRg st="2" end="2"/>
                                            </p:txEl>
                                          </p:spTgt>
                                        </p:tgtEl>
                                      </p:cBhvr>
                                    </p:animEffect>
                                    <p:set>
                                      <p:cBhvr>
                                        <p:cTn id="32" dur="1" fill="hold">
                                          <p:stCondLst>
                                            <p:cond delay="499"/>
                                          </p:stCondLst>
                                        </p:cTn>
                                        <p:tgtEl>
                                          <p:spTgt spid="2">
                                            <p:txEl>
                                              <p:pRg st="2" end="2"/>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 calcmode="lin" valueType="num">
                                      <p:cBhvr additive="base">
                                        <p:cTn id="3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nodeType="clickEffect">
                                  <p:stCondLst>
                                    <p:cond delay="0"/>
                                  </p:stCondLst>
                                  <p:childTnLst>
                                    <p:animEffect transition="out" filter="blinds(horizontal)">
                                      <p:cBhvr>
                                        <p:cTn id="42" dur="500"/>
                                        <p:tgtEl>
                                          <p:spTgt spid="2">
                                            <p:txEl>
                                              <p:pRg st="3" end="3"/>
                                            </p:txEl>
                                          </p:spTgt>
                                        </p:tgtEl>
                                      </p:cBhvr>
                                    </p:animEffect>
                                    <p:set>
                                      <p:cBhvr>
                                        <p:cTn id="43" dur="1" fill="hold">
                                          <p:stCondLst>
                                            <p:cond delay="499"/>
                                          </p:stCondLst>
                                        </p:cTn>
                                        <p:tgtEl>
                                          <p:spTgt spid="2">
                                            <p:txEl>
                                              <p:pRg st="3" end="3"/>
                                            </p:txEl>
                                          </p:spTgt>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nodeType="clickEffect">
                                  <p:stCondLst>
                                    <p:cond delay="0"/>
                                  </p:stCondLst>
                                  <p:childTnLst>
                                    <p:set>
                                      <p:cBhvr>
                                        <p:cTn id="47" dur="1" fill="hold">
                                          <p:stCondLst>
                                            <p:cond delay="0"/>
                                          </p:stCondLst>
                                        </p:cTn>
                                        <p:tgtEl>
                                          <p:spTgt spid="2">
                                            <p:txEl>
                                              <p:pRg st="4" end="4"/>
                                            </p:txEl>
                                          </p:spTgt>
                                        </p:tgtEl>
                                        <p:attrNameLst>
                                          <p:attrName>style.visibility</p:attrName>
                                        </p:attrNameLst>
                                      </p:cBhvr>
                                      <p:to>
                                        <p:strVal val="visible"/>
                                      </p:to>
                                    </p:set>
                                    <p:anim calcmode="lin" valueType="num">
                                      <p:cBhvr additive="base">
                                        <p:cTn id="48" dur="5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49" dur="500"/>
                                        <p:tgtEl>
                                          <p:spTgt spid="2">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xit" presetSubtype="4" fill="hold" nodeType="clickEffect">
                                  <p:stCondLst>
                                    <p:cond delay="0"/>
                                  </p:stCondLst>
                                  <p:childTnLst>
                                    <p:anim calcmode="lin" valueType="num">
                                      <p:cBhvr additive="base">
                                        <p:cTn id="53" dur="500"/>
                                        <p:tgtEl>
                                          <p:spTgt spid="2">
                                            <p:txEl>
                                              <p:pRg st="4" end="4"/>
                                            </p:txEl>
                                          </p:spTgt>
                                        </p:tgtEl>
                                        <p:attrNameLst>
                                          <p:attrName>ppt_y</p:attrName>
                                        </p:attrNameLst>
                                      </p:cBhvr>
                                      <p:tavLst>
                                        <p:tav tm="0">
                                          <p:val>
                                            <p:strVal val="#ppt_y"/>
                                          </p:val>
                                        </p:tav>
                                        <p:tav tm="100000">
                                          <p:val>
                                            <p:strVal val="#ppt_y+#ppt_h*1.125000"/>
                                          </p:val>
                                        </p:tav>
                                      </p:tavLst>
                                    </p:anim>
                                    <p:animEffect transition="out" filter="wipe(down)">
                                      <p:cBhvr>
                                        <p:cTn id="54" dur="500"/>
                                        <p:tgtEl>
                                          <p:spTgt spid="2">
                                            <p:txEl>
                                              <p:pRg st="4" end="4"/>
                                            </p:txEl>
                                          </p:spTgt>
                                        </p:tgtEl>
                                      </p:cBhvr>
                                    </p:animEffect>
                                    <p:set>
                                      <p:cBhvr>
                                        <p:cTn id="55" dur="1" fill="hold">
                                          <p:stCondLst>
                                            <p:cond delay="499"/>
                                          </p:stCondLst>
                                        </p:cTn>
                                        <p:tgtEl>
                                          <p:spTgt spid="2">
                                            <p:txEl>
                                              <p:pRg st="4" end="4"/>
                                            </p:txEl>
                                          </p:spTgt>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2">
                                            <p:txEl>
                                              <p:pRg st="5" end="5"/>
                                            </p:txEl>
                                          </p:spTgt>
                                        </p:tgtEl>
                                        <p:attrNameLst>
                                          <p:attrName>style.visibility</p:attrName>
                                        </p:attrNameLst>
                                      </p:cBhvr>
                                      <p:to>
                                        <p:strVal val="visible"/>
                                      </p:to>
                                    </p:set>
                                    <p:animEffect transition="in" filter="randombar(horizontal)">
                                      <p:cBhvr>
                                        <p:cTn id="60" dur="500"/>
                                        <p:tgtEl>
                                          <p:spTgt spid="2">
                                            <p:txEl>
                                              <p:pRg st="5" end="5"/>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4" fill="hold" nodeType="clickEffect">
                                  <p:stCondLst>
                                    <p:cond delay="0"/>
                                  </p:stCondLst>
                                  <p:childTnLst>
                                    <p:animEffect transition="out" filter="wipe(down)">
                                      <p:cBhvr>
                                        <p:cTn id="64" dur="500"/>
                                        <p:tgtEl>
                                          <p:spTgt spid="2">
                                            <p:txEl>
                                              <p:pRg st="5" end="5"/>
                                            </p:txEl>
                                          </p:spTgt>
                                        </p:tgtEl>
                                      </p:cBhvr>
                                    </p:animEffect>
                                    <p:set>
                                      <p:cBhvr>
                                        <p:cTn id="65" dur="1" fill="hold">
                                          <p:stCondLst>
                                            <p:cond delay="499"/>
                                          </p:stCondLst>
                                        </p:cTn>
                                        <p:tgtEl>
                                          <p:spTgt spid="2">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p:cNvSpPr>
          <p:nvPr>
            <p:ph type="title"/>
          </p:nvPr>
        </p:nvSpPr>
        <p:spPr>
          <a:xfrm>
            <a:off x="1567322" y="436098"/>
            <a:ext cx="8167909" cy="5430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hangingPunct="0"/>
            <a:r>
              <a:rPr sz="3400" dirty="0">
                <a:solidFill>
                  <a:schemeClr val="accent1">
                    <a:lumMod val="60000"/>
                    <a:lumOff val="40000"/>
                  </a:schemeClr>
                </a:solidFill>
                <a:ea typeface="Times New Roman" charset="-94"/>
                <a:cs typeface="Times New Roman" charset="-94"/>
              </a:rPr>
              <a:t>Amalgam Restorasyonların Yerleştirilmesi</a:t>
            </a:r>
          </a:p>
        </p:txBody>
      </p:sp>
      <p:sp>
        <p:nvSpPr>
          <p:cNvPr id="306" name="Shape 306"/>
          <p:cNvSpPr/>
          <p:nvPr/>
        </p:nvSpPr>
        <p:spPr>
          <a:xfrm>
            <a:off x="6057249" y="3259199"/>
            <a:ext cx="72196" cy="349131"/>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nchor="ctr">
            <a:spAutoFit/>
          </a:bodyPr>
          <a:lstStyle/>
          <a:p>
            <a:endParaRPr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1725" y="3907844"/>
            <a:ext cx="2191574" cy="2221057"/>
          </a:xfrm>
          <a:prstGeom prst="rect">
            <a:avLst/>
          </a:prstGeom>
        </p:spPr>
      </p:pic>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6918" y="3907844"/>
            <a:ext cx="1964531" cy="2221057"/>
          </a:xfrm>
          <a:prstGeom prst="rect">
            <a:avLst/>
          </a:prstGeom>
        </p:spPr>
      </p:pic>
      <p:pic>
        <p:nvPicPr>
          <p:cNvPr id="4" name="Resim 3"/>
          <p:cNvPicPr>
            <a:picLocks noChangeAspect="1"/>
          </p:cNvPicPr>
          <p:nvPr/>
        </p:nvPicPr>
        <p:blipFill rotWithShape="1">
          <a:blip r:embed="rId5" cstate="print">
            <a:extLst>
              <a:ext uri="{28A0092B-C50C-407E-A947-70E740481C1C}">
                <a14:useLocalDpi xmlns:a14="http://schemas.microsoft.com/office/drawing/2010/main" val="0"/>
              </a:ext>
            </a:extLst>
          </a:blip>
          <a:srcRect r="49461"/>
          <a:stretch/>
        </p:blipFill>
        <p:spPr>
          <a:xfrm>
            <a:off x="4477573" y="3907844"/>
            <a:ext cx="897999" cy="2221057"/>
          </a:xfrm>
          <a:prstGeom prst="rect">
            <a:avLst/>
          </a:prstGeom>
        </p:spPr>
      </p:pic>
      <p:pic>
        <p:nvPicPr>
          <p:cNvPr id="5" name="Resim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8762" y="3907844"/>
            <a:ext cx="2221057" cy="2221057"/>
          </a:xfrm>
          <a:prstGeom prst="rect">
            <a:avLst/>
          </a:prstGeom>
        </p:spPr>
      </p:pic>
      <p:sp>
        <p:nvSpPr>
          <p:cNvPr id="7" name="Metin kutusu 6"/>
          <p:cNvSpPr txBox="1"/>
          <p:nvPr/>
        </p:nvSpPr>
        <p:spPr>
          <a:xfrm>
            <a:off x="2168582" y="1549643"/>
            <a:ext cx="4617983" cy="17649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321457" indent="-321457" defTabSz="321457" hangingPunct="0">
              <a:buFont typeface="Wingdings" charset="2"/>
              <a:buChar char="v"/>
            </a:pPr>
            <a:r>
              <a:rPr lang="tr-TR" sz="2200" dirty="0">
                <a:solidFill>
                  <a:srgbClr val="FFFFFF"/>
                </a:solidFill>
                <a:ea typeface="Times New Roman" charset="-94"/>
                <a:cs typeface="Times New Roman" charset="-94"/>
                <a:sym typeface="Chalkduster"/>
              </a:rPr>
              <a:t>Amalgamın seçimi</a:t>
            </a:r>
          </a:p>
          <a:p>
            <a:pPr marL="321457" indent="-321457" defTabSz="321457" hangingPunct="0">
              <a:buFont typeface="Wingdings" charset="2"/>
              <a:buChar char="v"/>
            </a:pPr>
            <a:r>
              <a:rPr lang="tr-TR" sz="2200" dirty="0" err="1">
                <a:ea typeface="Times New Roman" charset="-94"/>
                <a:cs typeface="Times New Roman" charset="-94"/>
              </a:rPr>
              <a:t>Triturasyon</a:t>
            </a:r>
            <a:endParaRPr lang="tr-TR" sz="2200" dirty="0">
              <a:ea typeface="Times New Roman" charset="-94"/>
              <a:cs typeface="Times New Roman" charset="-94"/>
            </a:endParaRPr>
          </a:p>
          <a:p>
            <a:pPr marL="321457" indent="-321457" defTabSz="321457" hangingPunct="0">
              <a:buFont typeface="Wingdings" charset="2"/>
              <a:buChar char="v"/>
            </a:pPr>
            <a:r>
              <a:rPr lang="tr-TR" sz="2200" dirty="0" err="1">
                <a:solidFill>
                  <a:srgbClr val="FFFFFF"/>
                </a:solidFill>
                <a:ea typeface="Times New Roman" charset="-94"/>
                <a:cs typeface="Times New Roman" charset="-94"/>
                <a:sym typeface="Chalkduster"/>
              </a:rPr>
              <a:t>Kondenzasyon</a:t>
            </a:r>
            <a:endParaRPr lang="tr-TR" sz="2200" dirty="0">
              <a:solidFill>
                <a:srgbClr val="FFFFFF"/>
              </a:solidFill>
              <a:ea typeface="Times New Roman" charset="-94"/>
              <a:cs typeface="Times New Roman" charset="-94"/>
              <a:sym typeface="Chalkduster"/>
            </a:endParaRPr>
          </a:p>
          <a:p>
            <a:pPr marL="321457" indent="-321457" defTabSz="321457" hangingPunct="0">
              <a:buFont typeface="Wingdings" charset="2"/>
              <a:buChar char="v"/>
            </a:pPr>
            <a:r>
              <a:rPr lang="tr-TR" sz="2200" dirty="0" err="1">
                <a:ea typeface="Times New Roman" charset="-94"/>
                <a:cs typeface="Times New Roman" charset="-94"/>
              </a:rPr>
              <a:t>Karving</a:t>
            </a:r>
            <a:endParaRPr lang="tr-TR" sz="2200" dirty="0">
              <a:ea typeface="Times New Roman" charset="-94"/>
              <a:cs typeface="Times New Roman" charset="-94"/>
            </a:endParaRPr>
          </a:p>
          <a:p>
            <a:pPr marL="321457" indent="-321457" defTabSz="321457" hangingPunct="0">
              <a:buFont typeface="Wingdings" charset="2"/>
              <a:buChar char="v"/>
            </a:pPr>
            <a:r>
              <a:rPr lang="tr-TR" sz="2200" dirty="0">
                <a:solidFill>
                  <a:srgbClr val="FFFFFF"/>
                </a:solidFill>
                <a:ea typeface="Times New Roman" charset="-94"/>
                <a:cs typeface="Times New Roman" charset="-94"/>
                <a:sym typeface="Chalkduster"/>
              </a:rPr>
              <a:t>Bitirme ve parlatma</a:t>
            </a:r>
          </a:p>
        </p:txBody>
      </p:sp>
    </p:spTree>
    <p:extLst>
      <p:ext uri="{BB962C8B-B14F-4D97-AF65-F5344CB8AC3E}">
        <p14:creationId xmlns:p14="http://schemas.microsoft.com/office/powerpoint/2010/main" val="32911673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p:cNvSpPr>
          <p:nvPr>
            <p:ph type="title"/>
          </p:nvPr>
        </p:nvSpPr>
        <p:spPr>
          <a:xfrm>
            <a:off x="1648580" y="468466"/>
            <a:ext cx="8479114" cy="5430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hangingPunct="0"/>
            <a:r>
              <a:rPr sz="3400" dirty="0">
                <a:solidFill>
                  <a:schemeClr val="accent1">
                    <a:lumMod val="60000"/>
                    <a:lumOff val="40000"/>
                  </a:schemeClr>
                </a:solidFill>
                <a:ea typeface="Times New Roman" charset="-94"/>
                <a:cs typeface="Times New Roman" charset="-94"/>
              </a:rPr>
              <a:t>Amalgamda Bitirme ve Parlatma</a:t>
            </a:r>
          </a:p>
        </p:txBody>
      </p:sp>
      <p:sp>
        <p:nvSpPr>
          <p:cNvPr id="324" name="Shape 324"/>
          <p:cNvSpPr>
            <a:spLocks noGrp="1"/>
          </p:cNvSpPr>
          <p:nvPr>
            <p:ph type="body" idx="1"/>
          </p:nvPr>
        </p:nvSpPr>
        <p:spPr>
          <a:xfrm>
            <a:off x="1793284" y="1892073"/>
            <a:ext cx="7897416" cy="3302314"/>
          </a:xfrm>
          <a:prstGeom prst="rect">
            <a:avLst/>
          </a:prstGeom>
        </p:spPr>
        <p:txBody>
          <a:bodyPr>
            <a:noAutofit/>
          </a:bodyPr>
          <a:lstStyle>
            <a:lvl1pPr marL="0" indent="400126" algn="just" defTabSz="406908">
              <a:lnSpc>
                <a:spcPct val="150000"/>
              </a:lnSpc>
              <a:spcBef>
                <a:spcPts val="2100"/>
              </a:spcBef>
              <a:buSzTx/>
              <a:buNone/>
              <a:defRPr sz="1779"/>
            </a:lvl1pPr>
          </a:lstStyle>
          <a:p>
            <a:pPr algn="l"/>
            <a:r>
              <a:rPr sz="2000" dirty="0">
                <a:ea typeface="Times New Roman" charset="-94"/>
                <a:cs typeface="Times New Roman" charset="-94"/>
              </a:rPr>
              <a:t>Bitirme ve parlatma işlemleri</a:t>
            </a:r>
            <a:r>
              <a:rPr lang="tr-TR" sz="2000" dirty="0" err="1">
                <a:ea typeface="Times New Roman" charset="-94"/>
                <a:cs typeface="Times New Roman" charset="-94"/>
              </a:rPr>
              <a:t>yle</a:t>
            </a:r>
            <a:r>
              <a:rPr lang="tr-TR" sz="2000" dirty="0">
                <a:ea typeface="Times New Roman" charset="-94"/>
                <a:cs typeface="Times New Roman" charset="-94"/>
              </a:rPr>
              <a:t>;</a:t>
            </a:r>
          </a:p>
          <a:p>
            <a:pPr marL="321457" indent="-321457" algn="l">
              <a:buFont typeface="Wingdings" charset="2"/>
              <a:buChar char="v"/>
            </a:pPr>
            <a:r>
              <a:rPr lang="tr-TR" sz="2000" dirty="0">
                <a:ea typeface="Times New Roman" charset="-94"/>
                <a:cs typeface="Times New Roman" charset="-94"/>
              </a:rPr>
              <a:t>H</a:t>
            </a:r>
            <a:r>
              <a:rPr sz="2000" dirty="0">
                <a:ea typeface="Times New Roman" charset="-94"/>
                <a:cs typeface="Times New Roman" charset="-94"/>
              </a:rPr>
              <a:t>asta tarafından temizlenebilir yüzeyler oluşturulma</a:t>
            </a:r>
            <a:r>
              <a:rPr lang="tr-TR" sz="2000" dirty="0" err="1">
                <a:ea typeface="Times New Roman" charset="-94"/>
                <a:cs typeface="Times New Roman" charset="-94"/>
              </a:rPr>
              <a:t>kta</a:t>
            </a:r>
            <a:endParaRPr lang="tr-TR" sz="2000" dirty="0">
              <a:ea typeface="Times New Roman" charset="-94"/>
              <a:cs typeface="Times New Roman" charset="-94"/>
            </a:endParaRPr>
          </a:p>
          <a:p>
            <a:pPr marL="321457" indent="-321457" algn="l">
              <a:buFont typeface="Wingdings" charset="2"/>
              <a:buChar char="v"/>
            </a:pPr>
            <a:r>
              <a:rPr lang="tr-TR" sz="2000" dirty="0">
                <a:ea typeface="Times New Roman" charset="-94"/>
                <a:cs typeface="Times New Roman" charset="-94"/>
              </a:rPr>
              <a:t>R</a:t>
            </a:r>
            <a:r>
              <a:rPr sz="2000" dirty="0">
                <a:ea typeface="Times New Roman" charset="-94"/>
                <a:cs typeface="Times New Roman" charset="-94"/>
              </a:rPr>
              <a:t>ekürrent çürükle</a:t>
            </a:r>
            <a:r>
              <a:rPr lang="tr-TR" sz="2000" dirty="0">
                <a:ea typeface="Times New Roman" charset="-94"/>
                <a:cs typeface="Times New Roman" charset="-94"/>
              </a:rPr>
              <a:t>r</a:t>
            </a:r>
            <a:r>
              <a:rPr sz="2000" dirty="0">
                <a:ea typeface="Times New Roman" charset="-94"/>
                <a:cs typeface="Times New Roman" charset="-94"/>
              </a:rPr>
              <a:t> aza</a:t>
            </a:r>
            <a:r>
              <a:rPr lang="tr-TR" sz="2000" dirty="0" err="1">
                <a:ea typeface="Times New Roman" charset="-94"/>
                <a:cs typeface="Times New Roman" charset="-94"/>
              </a:rPr>
              <a:t>lmakta</a:t>
            </a:r>
            <a:endParaRPr lang="tr-TR" sz="2000" dirty="0">
              <a:ea typeface="Times New Roman" charset="-94"/>
              <a:cs typeface="Times New Roman" charset="-94"/>
            </a:endParaRPr>
          </a:p>
          <a:p>
            <a:pPr marL="321457" indent="-321457" algn="l">
              <a:buFont typeface="Wingdings" charset="2"/>
              <a:buChar char="v"/>
            </a:pPr>
            <a:r>
              <a:rPr lang="tr-TR" sz="2000" dirty="0">
                <a:ea typeface="Times New Roman" charset="-94"/>
                <a:cs typeface="Times New Roman" charset="-94"/>
              </a:rPr>
              <a:t>Da</a:t>
            </a:r>
            <a:r>
              <a:rPr sz="2000" dirty="0">
                <a:ea typeface="Times New Roman" charset="-94"/>
                <a:cs typeface="Times New Roman" charset="-94"/>
              </a:rPr>
              <a:t>ha uzun ömürlü </a:t>
            </a:r>
            <a:r>
              <a:rPr lang="tr-TR" sz="2000" dirty="0">
                <a:ea typeface="Times New Roman" charset="-94"/>
                <a:cs typeface="Times New Roman" charset="-94"/>
              </a:rPr>
              <a:t>restorasyonlar </a:t>
            </a:r>
          </a:p>
          <a:p>
            <a:pPr marL="321457" indent="-321457" algn="l">
              <a:buFont typeface="Wingdings" charset="2"/>
              <a:buChar char="v"/>
            </a:pPr>
            <a:r>
              <a:rPr lang="tr-TR" sz="2000" dirty="0">
                <a:ea typeface="Times New Roman" charset="-94"/>
                <a:cs typeface="Times New Roman" charset="-94"/>
              </a:rPr>
              <a:t>D</a:t>
            </a:r>
            <a:r>
              <a:rPr sz="2000" dirty="0">
                <a:ea typeface="Times New Roman" charset="-94"/>
                <a:cs typeface="Times New Roman" charset="-94"/>
              </a:rPr>
              <a:t>iş ile restoratif materyal arasında bir bütünlük sağlanma</a:t>
            </a:r>
            <a:r>
              <a:rPr lang="tr-TR" sz="2000" dirty="0" err="1">
                <a:ea typeface="Times New Roman" charset="-94"/>
                <a:cs typeface="Times New Roman" charset="-94"/>
              </a:rPr>
              <a:t>kta</a:t>
            </a:r>
            <a:endParaRPr lang="tr-TR" sz="2000" dirty="0">
              <a:ea typeface="Times New Roman" charset="-94"/>
              <a:cs typeface="Times New Roman" charset="-94"/>
            </a:endParaRPr>
          </a:p>
          <a:p>
            <a:pPr marL="321457" indent="-321457" algn="l">
              <a:buFont typeface="Wingdings" charset="2"/>
              <a:buChar char="v"/>
            </a:pPr>
            <a:r>
              <a:rPr lang="tr-TR" sz="2000" dirty="0">
                <a:ea typeface="Times New Roman" charset="-94"/>
                <a:cs typeface="Times New Roman" charset="-94"/>
              </a:rPr>
              <a:t>K</a:t>
            </a:r>
            <a:r>
              <a:rPr sz="2000" dirty="0">
                <a:ea typeface="Times New Roman" charset="-94"/>
                <a:cs typeface="Times New Roman" charset="-94"/>
              </a:rPr>
              <a:t>orozyon oluşumu </a:t>
            </a:r>
            <a:r>
              <a:rPr lang="tr-TR" sz="2000" dirty="0">
                <a:ea typeface="Times New Roman" charset="-94"/>
                <a:cs typeface="Times New Roman" charset="-94"/>
              </a:rPr>
              <a:t>ve </a:t>
            </a:r>
            <a:r>
              <a:rPr sz="2000" dirty="0">
                <a:ea typeface="Times New Roman" charset="-94"/>
                <a:cs typeface="Times New Roman" charset="-94"/>
              </a:rPr>
              <a:t>plak birikimi azaltıl</a:t>
            </a:r>
            <a:r>
              <a:rPr lang="tr-TR" sz="2000" dirty="0">
                <a:ea typeface="Times New Roman" charset="-94"/>
                <a:cs typeface="Times New Roman" charset="-94"/>
              </a:rPr>
              <a:t>makta </a:t>
            </a:r>
          </a:p>
        </p:txBody>
      </p:sp>
      <p:sp>
        <p:nvSpPr>
          <p:cNvPr id="2" name="Metin kutusu 1"/>
          <p:cNvSpPr txBox="1"/>
          <p:nvPr/>
        </p:nvSpPr>
        <p:spPr>
          <a:xfrm>
            <a:off x="6949767" y="6398403"/>
            <a:ext cx="3402261" cy="195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800" dirty="0" err="1">
                <a:latin typeface="Arial" charset="-94"/>
                <a:ea typeface="Arial" charset="-94"/>
                <a:cs typeface="Arial" charset="-94"/>
              </a:rPr>
              <a:t>Jefferies</a:t>
            </a:r>
            <a:r>
              <a:rPr lang="tr-TR" sz="800" dirty="0">
                <a:latin typeface="Arial" charset="-94"/>
                <a:ea typeface="Arial" charset="-94"/>
                <a:cs typeface="Arial" charset="-94"/>
              </a:rPr>
              <a:t>, 2007; </a:t>
            </a:r>
            <a:r>
              <a:rPr lang="tr-TR" sz="800" dirty="0" err="1">
                <a:latin typeface="Arial" charset="-94"/>
                <a:ea typeface="Arial" charset="-94"/>
                <a:cs typeface="Arial" charset="-94"/>
              </a:rPr>
              <a:t>Marghalani</a:t>
            </a:r>
            <a:r>
              <a:rPr lang="tr-TR" sz="800" dirty="0">
                <a:latin typeface="Arial" charset="-94"/>
                <a:ea typeface="Arial" charset="-94"/>
                <a:cs typeface="Arial" charset="-94"/>
              </a:rPr>
              <a:t>, 2010; </a:t>
            </a:r>
            <a:r>
              <a:rPr lang="tr-TR" sz="800" dirty="0" err="1">
                <a:latin typeface="Arial" charset="-94"/>
                <a:ea typeface="Arial" charset="-94"/>
                <a:cs typeface="Arial" charset="-94"/>
              </a:rPr>
              <a:t>Antonson</a:t>
            </a:r>
            <a:r>
              <a:rPr lang="tr-TR" sz="800" dirty="0">
                <a:latin typeface="Arial" charset="-94"/>
                <a:ea typeface="Arial" charset="-94"/>
                <a:cs typeface="Arial" charset="-94"/>
              </a:rPr>
              <a:t> ve ark., 2011</a:t>
            </a: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5480" y="1092941"/>
            <a:ext cx="2286000" cy="17591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3531" y="3082603"/>
            <a:ext cx="1829899" cy="12516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76202844"/>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p:nvPr/>
        </p:nvSpPr>
        <p:spPr>
          <a:xfrm>
            <a:off x="6942927" y="6646445"/>
            <a:ext cx="3585289" cy="201654"/>
          </a:xfrm>
          <a:prstGeom prst="rect">
            <a:avLst/>
          </a:prstGeom>
          <a:ln w="12700">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lvl1pPr algn="l">
              <a:lnSpc>
                <a:spcPct val="115000"/>
              </a:lnSpc>
              <a:spcBef>
                <a:spcPts val="1000"/>
              </a:spcBef>
              <a:defRPr sz="1700">
                <a:latin typeface="Helvetica"/>
                <a:ea typeface="Helvetica"/>
                <a:cs typeface="Helvetica"/>
                <a:sym typeface="Helvetica"/>
              </a:defRPr>
            </a:lvl1pPr>
          </a:lstStyle>
          <a:p>
            <a:r>
              <a:rPr sz="800" dirty="0">
                <a:latin typeface="Arial" charset="-94"/>
                <a:ea typeface="Arial" charset="-94"/>
                <a:cs typeface="Arial" charset="-94"/>
              </a:rPr>
              <a:t>Dietsch ve Holz, 1990; Şener ve ark., 2011; Khoroushi ve Keshani., 2013</a:t>
            </a:r>
          </a:p>
        </p:txBody>
      </p:sp>
      <p:sp>
        <p:nvSpPr>
          <p:cNvPr id="5" name="Başlık 1"/>
          <p:cNvSpPr>
            <a:spLocks noGrp="1"/>
          </p:cNvSpPr>
          <p:nvPr>
            <p:ph type="title"/>
          </p:nvPr>
        </p:nvSpPr>
        <p:spPr>
          <a:xfrm>
            <a:off x="2145643" y="404697"/>
            <a:ext cx="7358063" cy="858624"/>
          </a:xfrm>
        </p:spPr>
        <p:txBody>
          <a:bodyPr>
            <a:normAutofit/>
          </a:bodyPr>
          <a:lstStyle/>
          <a:p>
            <a:r>
              <a:rPr lang="tr-TR" sz="3400" dirty="0">
                <a:solidFill>
                  <a:schemeClr val="accent1">
                    <a:lumMod val="60000"/>
                    <a:lumOff val="40000"/>
                  </a:schemeClr>
                </a:solidFill>
                <a:ea typeface="Times New Roman" charset="-94"/>
                <a:cs typeface="Times New Roman" charset="-94"/>
              </a:rPr>
              <a:t>Direkt Restoratif Materyaller</a:t>
            </a: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4571" y="5023737"/>
            <a:ext cx="3303984" cy="12144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Shape 140"/>
          <p:cNvSpPr txBox="1">
            <a:spLocks/>
          </p:cNvSpPr>
          <p:nvPr/>
        </p:nvSpPr>
        <p:spPr>
          <a:xfrm>
            <a:off x="1699162" y="1301326"/>
            <a:ext cx="6199263" cy="3810589"/>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normAutofit lnSpcReduction="10000"/>
          </a:bodyPr>
          <a:lstStyle>
            <a:lvl1pPr marL="571500" marR="0" indent="-571500" algn="l" defTabSz="457200" rtl="0" latinLnBrk="0">
              <a:lnSpc>
                <a:spcPct val="100000"/>
              </a:lnSpc>
              <a:spcBef>
                <a:spcPts val="3600"/>
              </a:spcBef>
              <a:spcAft>
                <a:spcPts val="0"/>
              </a:spcAft>
              <a:buClrTx/>
              <a:buSzPct val="43000"/>
              <a:buFontTx/>
              <a:buBlip>
                <a:blip r:embed="rId4"/>
              </a:buBlip>
              <a:tabLst/>
              <a:defRPr sz="3600" b="0" i="0" u="none" strike="noStrike" cap="none" spc="0" baseline="0">
                <a:ln>
                  <a:noFill/>
                </a:ln>
                <a:solidFill>
                  <a:srgbClr val="FFFFFF"/>
                </a:solidFill>
                <a:uFillTx/>
                <a:latin typeface="+mn-lt"/>
                <a:ea typeface="+mn-ea"/>
                <a:cs typeface="+mn-cs"/>
                <a:sym typeface="Chalkduster"/>
              </a:defRPr>
            </a:lvl1pPr>
            <a:lvl2pPr marL="1143000" marR="0" indent="-571500" algn="l" defTabSz="457200" rtl="0" latinLnBrk="0">
              <a:lnSpc>
                <a:spcPct val="100000"/>
              </a:lnSpc>
              <a:spcBef>
                <a:spcPts val="3600"/>
              </a:spcBef>
              <a:spcAft>
                <a:spcPts val="0"/>
              </a:spcAft>
              <a:buClrTx/>
              <a:buSzPct val="43000"/>
              <a:buFontTx/>
              <a:buBlip>
                <a:blip r:embed="rId4"/>
              </a:buBlip>
              <a:tabLst/>
              <a:defRPr sz="3600" b="0" i="0" u="none" strike="noStrike" cap="none" spc="0" baseline="0">
                <a:ln>
                  <a:noFill/>
                </a:ln>
                <a:solidFill>
                  <a:srgbClr val="FFFFFF"/>
                </a:solidFill>
                <a:uFillTx/>
                <a:latin typeface="+mn-lt"/>
                <a:ea typeface="+mn-ea"/>
                <a:cs typeface="+mn-cs"/>
                <a:sym typeface="Chalkduster"/>
              </a:defRPr>
            </a:lvl2pPr>
            <a:lvl3pPr marL="1714500" marR="0" indent="-571500" algn="l" defTabSz="457200" rtl="0" latinLnBrk="0">
              <a:lnSpc>
                <a:spcPct val="100000"/>
              </a:lnSpc>
              <a:spcBef>
                <a:spcPts val="3600"/>
              </a:spcBef>
              <a:spcAft>
                <a:spcPts val="0"/>
              </a:spcAft>
              <a:buClrTx/>
              <a:buSzPct val="43000"/>
              <a:buFontTx/>
              <a:buBlip>
                <a:blip r:embed="rId4"/>
              </a:buBlip>
              <a:tabLst/>
              <a:defRPr sz="3600" b="0" i="0" u="none" strike="noStrike" cap="none" spc="0" baseline="0">
                <a:ln>
                  <a:noFill/>
                </a:ln>
                <a:solidFill>
                  <a:srgbClr val="FFFFFF"/>
                </a:solidFill>
                <a:uFillTx/>
                <a:latin typeface="+mn-lt"/>
                <a:ea typeface="+mn-ea"/>
                <a:cs typeface="+mn-cs"/>
                <a:sym typeface="Chalkduster"/>
              </a:defRPr>
            </a:lvl3pPr>
            <a:lvl4pPr marL="2286000" marR="0" indent="-571500" algn="l" defTabSz="457200" rtl="0" latinLnBrk="0">
              <a:lnSpc>
                <a:spcPct val="100000"/>
              </a:lnSpc>
              <a:spcBef>
                <a:spcPts val="3600"/>
              </a:spcBef>
              <a:spcAft>
                <a:spcPts val="0"/>
              </a:spcAft>
              <a:buClrTx/>
              <a:buSzPct val="43000"/>
              <a:buFontTx/>
              <a:buBlip>
                <a:blip r:embed="rId4"/>
              </a:buBlip>
              <a:tabLst/>
              <a:defRPr sz="3600" b="0" i="0" u="none" strike="noStrike" cap="none" spc="0" baseline="0">
                <a:ln>
                  <a:noFill/>
                </a:ln>
                <a:solidFill>
                  <a:srgbClr val="FFFFFF"/>
                </a:solidFill>
                <a:uFillTx/>
                <a:latin typeface="+mn-lt"/>
                <a:ea typeface="+mn-ea"/>
                <a:cs typeface="+mn-cs"/>
                <a:sym typeface="Chalkduster"/>
              </a:defRPr>
            </a:lvl4pPr>
            <a:lvl5pPr marL="2857500" marR="0" indent="-571500" algn="l" defTabSz="457200" rtl="0" latinLnBrk="0">
              <a:lnSpc>
                <a:spcPct val="100000"/>
              </a:lnSpc>
              <a:spcBef>
                <a:spcPts val="3600"/>
              </a:spcBef>
              <a:spcAft>
                <a:spcPts val="0"/>
              </a:spcAft>
              <a:buClrTx/>
              <a:buSzPct val="43000"/>
              <a:buFontTx/>
              <a:buBlip>
                <a:blip r:embed="rId4"/>
              </a:buBlip>
              <a:tabLst/>
              <a:defRPr sz="3600" b="0" i="0" u="none" strike="noStrike" cap="none" spc="0" baseline="0">
                <a:ln>
                  <a:noFill/>
                </a:ln>
                <a:solidFill>
                  <a:srgbClr val="FFFFFF"/>
                </a:solidFill>
                <a:uFillTx/>
                <a:latin typeface="+mn-lt"/>
                <a:ea typeface="+mn-ea"/>
                <a:cs typeface="+mn-cs"/>
                <a:sym typeface="Chalkduster"/>
              </a:defRPr>
            </a:lvl5pPr>
            <a:lvl6pPr marL="3429000" marR="0" indent="-571500" algn="l" defTabSz="457200" rtl="0" latinLnBrk="0">
              <a:lnSpc>
                <a:spcPct val="100000"/>
              </a:lnSpc>
              <a:spcBef>
                <a:spcPts val="3600"/>
              </a:spcBef>
              <a:spcAft>
                <a:spcPts val="0"/>
              </a:spcAft>
              <a:buClrTx/>
              <a:buSzPct val="43000"/>
              <a:buFontTx/>
              <a:buBlip>
                <a:blip r:embed="rId4"/>
              </a:buBlip>
              <a:tabLst/>
              <a:defRPr sz="3600" b="0" i="0" u="none" strike="noStrike" cap="none" spc="0" baseline="0">
                <a:ln>
                  <a:noFill/>
                </a:ln>
                <a:solidFill>
                  <a:srgbClr val="FFFFFF"/>
                </a:solidFill>
                <a:uFillTx/>
                <a:latin typeface="+mn-lt"/>
                <a:ea typeface="+mn-ea"/>
                <a:cs typeface="+mn-cs"/>
                <a:sym typeface="Chalkduster"/>
              </a:defRPr>
            </a:lvl6pPr>
            <a:lvl7pPr marL="4000500" marR="0" indent="-571500" algn="l" defTabSz="457200" rtl="0" latinLnBrk="0">
              <a:lnSpc>
                <a:spcPct val="100000"/>
              </a:lnSpc>
              <a:spcBef>
                <a:spcPts val="3600"/>
              </a:spcBef>
              <a:spcAft>
                <a:spcPts val="0"/>
              </a:spcAft>
              <a:buClrTx/>
              <a:buSzPct val="43000"/>
              <a:buFontTx/>
              <a:buBlip>
                <a:blip r:embed="rId4"/>
              </a:buBlip>
              <a:tabLst/>
              <a:defRPr sz="3600" b="0" i="0" u="none" strike="noStrike" cap="none" spc="0" baseline="0">
                <a:ln>
                  <a:noFill/>
                </a:ln>
                <a:solidFill>
                  <a:srgbClr val="FFFFFF"/>
                </a:solidFill>
                <a:uFillTx/>
                <a:latin typeface="+mn-lt"/>
                <a:ea typeface="+mn-ea"/>
                <a:cs typeface="+mn-cs"/>
                <a:sym typeface="Chalkduster"/>
              </a:defRPr>
            </a:lvl7pPr>
            <a:lvl8pPr marL="4572000" marR="0" indent="-571500" algn="l" defTabSz="457200" rtl="0" latinLnBrk="0">
              <a:lnSpc>
                <a:spcPct val="100000"/>
              </a:lnSpc>
              <a:spcBef>
                <a:spcPts val="3600"/>
              </a:spcBef>
              <a:spcAft>
                <a:spcPts val="0"/>
              </a:spcAft>
              <a:buClrTx/>
              <a:buSzPct val="43000"/>
              <a:buFontTx/>
              <a:buBlip>
                <a:blip r:embed="rId4"/>
              </a:buBlip>
              <a:tabLst/>
              <a:defRPr sz="3600" b="0" i="0" u="none" strike="noStrike" cap="none" spc="0" baseline="0">
                <a:ln>
                  <a:noFill/>
                </a:ln>
                <a:solidFill>
                  <a:srgbClr val="FFFFFF"/>
                </a:solidFill>
                <a:uFillTx/>
                <a:latin typeface="+mn-lt"/>
                <a:ea typeface="+mn-ea"/>
                <a:cs typeface="+mn-cs"/>
                <a:sym typeface="Chalkduster"/>
              </a:defRPr>
            </a:lvl8pPr>
            <a:lvl9pPr marL="5143500" marR="0" indent="-571500" algn="l" defTabSz="457200" rtl="0" latinLnBrk="0">
              <a:lnSpc>
                <a:spcPct val="100000"/>
              </a:lnSpc>
              <a:spcBef>
                <a:spcPts val="3600"/>
              </a:spcBef>
              <a:spcAft>
                <a:spcPts val="0"/>
              </a:spcAft>
              <a:buClrTx/>
              <a:buSzPct val="43000"/>
              <a:buFontTx/>
              <a:buBlip>
                <a:blip r:embed="rId4"/>
              </a:buBlip>
              <a:tabLst/>
              <a:defRPr sz="3600" b="0" i="0" u="none" strike="noStrike" cap="none" spc="0" baseline="0">
                <a:ln>
                  <a:noFill/>
                </a:ln>
                <a:solidFill>
                  <a:srgbClr val="FFFFFF"/>
                </a:solidFill>
                <a:uFillTx/>
                <a:latin typeface="+mn-lt"/>
                <a:ea typeface="+mn-ea"/>
                <a:cs typeface="+mn-cs"/>
                <a:sym typeface="Chalkduster"/>
              </a:defRPr>
            </a:lvl9pPr>
          </a:lstStyle>
          <a:p>
            <a:pPr marL="0" indent="0">
              <a:lnSpc>
                <a:spcPct val="115000"/>
              </a:lnSpc>
              <a:spcBef>
                <a:spcPts val="703"/>
              </a:spcBef>
              <a:buSzTx/>
              <a:buNone/>
            </a:pPr>
            <a:r>
              <a:rPr lang="tr-TR" sz="2000" dirty="0">
                <a:cs typeface="Times New Roman" charset="-94"/>
              </a:rPr>
              <a:t>İdeal bir restoratif materyal; </a:t>
            </a:r>
          </a:p>
          <a:p>
            <a:pPr>
              <a:lnSpc>
                <a:spcPct val="115000"/>
              </a:lnSpc>
              <a:spcBef>
                <a:spcPts val="703"/>
              </a:spcBef>
              <a:buSzTx/>
              <a:buFont typeface="Arial" charset="-94"/>
              <a:buChar char="•"/>
            </a:pPr>
            <a:r>
              <a:rPr lang="tr-TR" sz="2000" dirty="0">
                <a:cs typeface="Times New Roman" charset="-94"/>
              </a:rPr>
              <a:t>Diş yapısına kuvvetli adezyon göstermeli, </a:t>
            </a:r>
          </a:p>
          <a:p>
            <a:pPr>
              <a:lnSpc>
                <a:spcPct val="115000"/>
              </a:lnSpc>
              <a:spcBef>
                <a:spcPts val="703"/>
              </a:spcBef>
              <a:buSzTx/>
              <a:buFont typeface="Arial" charset="-94"/>
              <a:buChar char="•"/>
            </a:pPr>
            <a:r>
              <a:rPr lang="tr-TR" sz="2000" dirty="0">
                <a:cs typeface="Times New Roman" charset="-94"/>
              </a:rPr>
              <a:t>Mine ve </a:t>
            </a:r>
            <a:r>
              <a:rPr lang="tr-TR" sz="2000" dirty="0" err="1">
                <a:cs typeface="Times New Roman" charset="-94"/>
              </a:rPr>
              <a:t>dentine</a:t>
            </a:r>
            <a:r>
              <a:rPr lang="tr-TR" sz="2000" dirty="0">
                <a:cs typeface="Times New Roman" charset="-94"/>
              </a:rPr>
              <a:t> güçlü olarak bağlanmalı, </a:t>
            </a:r>
          </a:p>
          <a:p>
            <a:pPr>
              <a:lnSpc>
                <a:spcPct val="115000"/>
              </a:lnSpc>
              <a:spcBef>
                <a:spcPts val="703"/>
              </a:spcBef>
              <a:buSzTx/>
              <a:buFont typeface="Arial" charset="-94"/>
              <a:buChar char="•"/>
            </a:pPr>
            <a:r>
              <a:rPr lang="tr-TR" sz="2000" dirty="0" err="1">
                <a:cs typeface="Times New Roman" charset="-94"/>
              </a:rPr>
              <a:t>Okluzal</a:t>
            </a:r>
            <a:r>
              <a:rPr lang="tr-TR" sz="2000" dirty="0">
                <a:cs typeface="Times New Roman" charset="-94"/>
              </a:rPr>
              <a:t> kuvvetler karşısında bozulmamalı, </a:t>
            </a:r>
          </a:p>
          <a:p>
            <a:pPr>
              <a:lnSpc>
                <a:spcPct val="115000"/>
              </a:lnSpc>
              <a:spcBef>
                <a:spcPts val="703"/>
              </a:spcBef>
              <a:buSzTx/>
              <a:buFont typeface="Arial" charset="-94"/>
              <a:buChar char="•"/>
            </a:pPr>
            <a:r>
              <a:rPr lang="tr-TR" sz="2000" dirty="0">
                <a:cs typeface="Times New Roman" charset="-94"/>
              </a:rPr>
              <a:t>Marjinal sızıntıyı engellemeli,</a:t>
            </a:r>
          </a:p>
          <a:p>
            <a:pPr>
              <a:lnSpc>
                <a:spcPct val="115000"/>
              </a:lnSpc>
              <a:spcBef>
                <a:spcPts val="703"/>
              </a:spcBef>
              <a:buSzTx/>
              <a:buFont typeface="Arial" charset="-94"/>
              <a:buChar char="•"/>
            </a:pPr>
            <a:r>
              <a:rPr lang="tr-TR" sz="2000" dirty="0">
                <a:cs typeface="Times New Roman" charset="-94"/>
              </a:rPr>
              <a:t>Manipülasyon kolaylığı olmalı,</a:t>
            </a:r>
          </a:p>
          <a:p>
            <a:pPr>
              <a:lnSpc>
                <a:spcPct val="115000"/>
              </a:lnSpc>
              <a:spcBef>
                <a:spcPts val="703"/>
              </a:spcBef>
              <a:buSzTx/>
              <a:buFont typeface="Arial" charset="-94"/>
              <a:buChar char="•"/>
            </a:pPr>
            <a:r>
              <a:rPr lang="tr-TR" sz="2000" dirty="0">
                <a:cs typeface="Times New Roman" charset="-94"/>
              </a:rPr>
              <a:t>Flor salabilmeli,</a:t>
            </a:r>
          </a:p>
          <a:p>
            <a:pPr>
              <a:lnSpc>
                <a:spcPct val="115000"/>
              </a:lnSpc>
              <a:spcBef>
                <a:spcPts val="703"/>
              </a:spcBef>
              <a:buSzTx/>
              <a:buFont typeface="Arial" charset="-94"/>
              <a:buChar char="•"/>
            </a:pPr>
            <a:r>
              <a:rPr lang="tr-TR" sz="2000" dirty="0">
                <a:cs typeface="Times New Roman" charset="-94"/>
              </a:rPr>
              <a:t>Maliyeti uygun olmalı,</a:t>
            </a:r>
            <a:endParaRPr lang="tr-TR" sz="2000" dirty="0">
              <a:cs typeface="Times New Roman" charset="-94"/>
              <a:sym typeface="Times New Roman"/>
            </a:endParaRPr>
          </a:p>
          <a:p>
            <a:pPr>
              <a:lnSpc>
                <a:spcPct val="115000"/>
              </a:lnSpc>
              <a:spcBef>
                <a:spcPts val="703"/>
              </a:spcBef>
              <a:buSzTx/>
              <a:buFont typeface="Arial" charset="-94"/>
              <a:buChar char="•"/>
            </a:pPr>
            <a:r>
              <a:rPr lang="tr-TR" sz="2000" dirty="0">
                <a:cs typeface="Times New Roman" charset="-94"/>
              </a:rPr>
              <a:t>Diş ve çevre dokularla </a:t>
            </a:r>
            <a:r>
              <a:rPr lang="tr-TR" sz="2000" dirty="0" err="1">
                <a:cs typeface="Times New Roman" charset="-94"/>
              </a:rPr>
              <a:t>biyouyumluluk</a:t>
            </a:r>
            <a:r>
              <a:rPr lang="tr-TR" sz="2000" dirty="0">
                <a:cs typeface="Times New Roman" charset="-94"/>
              </a:rPr>
              <a:t> göstermelidir.</a:t>
            </a:r>
          </a:p>
          <a:p>
            <a:pPr>
              <a:lnSpc>
                <a:spcPct val="115000"/>
              </a:lnSpc>
              <a:spcBef>
                <a:spcPts val="703"/>
              </a:spcBef>
              <a:buSzTx/>
              <a:buFont typeface="Arial" charset="-94"/>
              <a:buChar char="•"/>
            </a:pPr>
            <a:endParaRPr lang="tr-TR" sz="2000" dirty="0">
              <a:cs typeface="Times New Roman" charset="-94"/>
            </a:endParaRPr>
          </a:p>
        </p:txBody>
      </p:sp>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3146" y="2293293"/>
            <a:ext cx="2891326" cy="19718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Resi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0" y="-37443"/>
            <a:ext cx="1306972" cy="583469"/>
          </a:xfrm>
          <a:prstGeom prst="ellipse">
            <a:avLst/>
          </a:prstGeom>
          <a:ln>
            <a:noFill/>
          </a:ln>
          <a:effectLst>
            <a:softEdge rad="112500"/>
          </a:effectLst>
        </p:spPr>
      </p:pic>
    </p:spTree>
    <p:extLst>
      <p:ext uri="{BB962C8B-B14F-4D97-AF65-F5344CB8AC3E}">
        <p14:creationId xmlns:p14="http://schemas.microsoft.com/office/powerpoint/2010/main" val="583344421"/>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p:cNvSpPr>
          <p:nvPr>
            <p:ph type="title"/>
          </p:nvPr>
        </p:nvSpPr>
        <p:spPr>
          <a:xfrm>
            <a:off x="1679193" y="305088"/>
            <a:ext cx="8251031" cy="5430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hangingPunct="0"/>
            <a:r>
              <a:rPr sz="3400" dirty="0">
                <a:solidFill>
                  <a:schemeClr val="accent1">
                    <a:lumMod val="60000"/>
                    <a:lumOff val="40000"/>
                  </a:schemeClr>
                </a:solidFill>
                <a:ea typeface="Times New Roman" charset="-94"/>
                <a:cs typeface="Times New Roman" charset="-94"/>
              </a:rPr>
              <a:t>CAM İYONOMER SİMANLAR (CİS)</a:t>
            </a:r>
          </a:p>
        </p:txBody>
      </p:sp>
      <p:sp>
        <p:nvSpPr>
          <p:cNvPr id="327" name="Shape 327"/>
          <p:cNvSpPr>
            <a:spLocks noGrp="1"/>
          </p:cNvSpPr>
          <p:nvPr>
            <p:ph type="body" idx="1"/>
          </p:nvPr>
        </p:nvSpPr>
        <p:spPr>
          <a:xfrm>
            <a:off x="2126991" y="1599503"/>
            <a:ext cx="7358063" cy="2071266"/>
          </a:xfrm>
          <a:prstGeom prst="rect">
            <a:avLst/>
          </a:prstGeom>
        </p:spPr>
        <p:txBody>
          <a:bodyPr>
            <a:noAutofit/>
          </a:bodyPr>
          <a:lstStyle>
            <a:lvl1pPr marL="0" indent="449580" algn="just">
              <a:lnSpc>
                <a:spcPct val="150000"/>
              </a:lnSpc>
              <a:spcBef>
                <a:spcPts val="2400"/>
              </a:spcBef>
              <a:buSzTx/>
              <a:buNone/>
              <a:defRPr sz="2000"/>
            </a:lvl1pPr>
          </a:lstStyle>
          <a:p>
            <a:pPr algn="l">
              <a:lnSpc>
                <a:spcPct val="160000"/>
              </a:lnSpc>
            </a:pPr>
            <a:r>
              <a:rPr dirty="0">
                <a:ea typeface="Times New Roman" charset="-94"/>
                <a:cs typeface="Times New Roman" charset="-94"/>
              </a:rPr>
              <a:t>Cam iyonomer simanlar; 1972 yılında Alumino-silikatpoliakrilik asit adı ile Wilson ve Kent tarafından geliştirilerek; 1974 yılında Alumino-silikat poli-akrilat-1 adıyla McLean ve Wilson tarafından piyasadaki yerlerini almış olan materyallerdir</a:t>
            </a:r>
            <a:r>
              <a:rPr lang="tr-TR" dirty="0">
                <a:ea typeface="Times New Roman" charset="-94"/>
                <a:cs typeface="Times New Roman" charset="-94"/>
              </a:rPr>
              <a:t>.</a:t>
            </a:r>
            <a:endParaRPr dirty="0">
              <a:ea typeface="Times New Roman" charset="-94"/>
              <a:cs typeface="Times New Roman" charset="-94"/>
            </a:endParaRPr>
          </a:p>
        </p:txBody>
      </p:sp>
      <p:pic>
        <p:nvPicPr>
          <p:cNvPr id="322562" name="Picture 2" descr="http://3.imimg.com/data3/SJ/JS/MY-786289/glass-ionomer-cement-250x250.jpg"/>
          <p:cNvPicPr>
            <a:picLocks noChangeAspect="1" noChangeArrowheads="1"/>
          </p:cNvPicPr>
          <p:nvPr/>
        </p:nvPicPr>
        <p:blipFill>
          <a:blip r:embed="rId3" cstate="print"/>
          <a:srcRect/>
          <a:stretch>
            <a:fillRect/>
          </a:stretch>
        </p:blipFill>
        <p:spPr bwMode="auto">
          <a:xfrm>
            <a:off x="4537380" y="3909577"/>
            <a:ext cx="2647607" cy="26476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96036239"/>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Shape 331"/>
          <p:cNvSpPr>
            <a:spLocks noGrp="1"/>
          </p:cNvSpPr>
          <p:nvPr>
            <p:ph type="body" idx="1"/>
          </p:nvPr>
        </p:nvSpPr>
        <p:spPr>
          <a:xfrm>
            <a:off x="2015793" y="1627303"/>
            <a:ext cx="4447850" cy="4734226"/>
          </a:xfrm>
          <a:prstGeom prst="rect">
            <a:avLst/>
          </a:prstGeom>
        </p:spPr>
        <p:txBody>
          <a:bodyPr>
            <a:noAutofit/>
          </a:bodyPr>
          <a:lstStyle>
            <a:lvl1pPr marL="0" indent="449580" algn="just">
              <a:lnSpc>
                <a:spcPct val="150000"/>
              </a:lnSpc>
              <a:spcBef>
                <a:spcPts val="2400"/>
              </a:spcBef>
              <a:buSzTx/>
              <a:buNone/>
              <a:defRPr sz="2000"/>
            </a:lvl1pPr>
          </a:lstStyle>
          <a:p>
            <a:pPr marL="321457" indent="-321457">
              <a:buFont typeface="Wingdings" charset="2"/>
              <a:buChar char="v"/>
            </a:pPr>
            <a:r>
              <a:rPr lang="tr-TR" dirty="0">
                <a:ea typeface="Times New Roman" charset="-94"/>
                <a:cs typeface="Times New Roman" charset="-94"/>
              </a:rPr>
              <a:t>Asitte çözünebilen kalsiyum </a:t>
            </a:r>
            <a:r>
              <a:rPr lang="tr-TR" dirty="0" err="1">
                <a:ea typeface="Times New Roman" charset="-94"/>
                <a:cs typeface="Times New Roman" charset="-94"/>
              </a:rPr>
              <a:t>floroalumina</a:t>
            </a:r>
            <a:r>
              <a:rPr lang="tr-TR" dirty="0">
                <a:ea typeface="Times New Roman" charset="-94"/>
                <a:cs typeface="Times New Roman" charset="-94"/>
              </a:rPr>
              <a:t> silikat cam</a:t>
            </a:r>
          </a:p>
          <a:p>
            <a:pPr marL="321457" indent="-321457">
              <a:buFont typeface="Wingdings" charset="2"/>
              <a:buChar char="v"/>
            </a:pPr>
            <a:r>
              <a:rPr lang="tr-TR" dirty="0">
                <a:ea typeface="Times New Roman" charset="-94"/>
                <a:cs typeface="Times New Roman" charset="-94"/>
              </a:rPr>
              <a:t>Silika %41.9</a:t>
            </a:r>
          </a:p>
          <a:p>
            <a:pPr marL="321457" indent="-321457">
              <a:buFont typeface="Wingdings" charset="2"/>
              <a:buChar char="v"/>
            </a:pPr>
            <a:r>
              <a:rPr lang="tr-TR" dirty="0" err="1">
                <a:ea typeface="Times New Roman" charset="-94"/>
                <a:cs typeface="Times New Roman" charset="-94"/>
              </a:rPr>
              <a:t>Alumina</a:t>
            </a:r>
            <a:r>
              <a:rPr lang="tr-TR" dirty="0">
                <a:ea typeface="Times New Roman" charset="-94"/>
                <a:cs typeface="Times New Roman" charset="-94"/>
              </a:rPr>
              <a:t> %28.6</a:t>
            </a:r>
          </a:p>
          <a:p>
            <a:pPr marL="321457" indent="-321457">
              <a:buFont typeface="Wingdings" charset="2"/>
              <a:buChar char="v"/>
            </a:pPr>
            <a:r>
              <a:rPr lang="tr-TR" dirty="0" err="1">
                <a:ea typeface="Times New Roman" charset="-94"/>
                <a:cs typeface="Times New Roman" charset="-94"/>
              </a:rPr>
              <a:t>Aluminyum</a:t>
            </a:r>
            <a:r>
              <a:rPr lang="tr-TR" dirty="0">
                <a:ea typeface="Times New Roman" charset="-94"/>
                <a:cs typeface="Times New Roman" charset="-94"/>
              </a:rPr>
              <a:t> </a:t>
            </a:r>
            <a:r>
              <a:rPr lang="tr-TR" dirty="0" err="1">
                <a:ea typeface="Times New Roman" charset="-94"/>
                <a:cs typeface="Times New Roman" charset="-94"/>
              </a:rPr>
              <a:t>florid</a:t>
            </a:r>
            <a:r>
              <a:rPr lang="tr-TR" dirty="0">
                <a:ea typeface="Times New Roman" charset="-94"/>
                <a:cs typeface="Times New Roman" charset="-94"/>
              </a:rPr>
              <a:t> %1.6</a:t>
            </a:r>
          </a:p>
          <a:p>
            <a:pPr marL="321457" indent="-321457">
              <a:buFont typeface="Wingdings" charset="2"/>
              <a:buChar char="v"/>
            </a:pPr>
            <a:r>
              <a:rPr lang="tr-TR" dirty="0">
                <a:ea typeface="Times New Roman" charset="-94"/>
                <a:cs typeface="Times New Roman" charset="-94"/>
              </a:rPr>
              <a:t>Kalsiyum </a:t>
            </a:r>
            <a:r>
              <a:rPr lang="tr-TR" dirty="0" err="1">
                <a:ea typeface="Times New Roman" charset="-94"/>
                <a:cs typeface="Times New Roman" charset="-94"/>
              </a:rPr>
              <a:t>florid</a:t>
            </a:r>
            <a:r>
              <a:rPr lang="tr-TR" dirty="0">
                <a:ea typeface="Times New Roman" charset="-94"/>
                <a:cs typeface="Times New Roman" charset="-94"/>
              </a:rPr>
              <a:t> %15.7</a:t>
            </a:r>
          </a:p>
          <a:p>
            <a:pPr marL="321457" indent="-321457">
              <a:buFont typeface="Wingdings" charset="2"/>
              <a:buChar char="v"/>
            </a:pPr>
            <a:r>
              <a:rPr lang="tr-TR" dirty="0">
                <a:ea typeface="Times New Roman" charset="-94"/>
                <a:cs typeface="Times New Roman" charset="-94"/>
              </a:rPr>
              <a:t>Sodyum </a:t>
            </a:r>
            <a:r>
              <a:rPr lang="tr-TR" dirty="0" err="1">
                <a:ea typeface="Times New Roman" charset="-94"/>
                <a:cs typeface="Times New Roman" charset="-94"/>
              </a:rPr>
              <a:t>florid</a:t>
            </a:r>
            <a:r>
              <a:rPr lang="tr-TR" dirty="0">
                <a:ea typeface="Times New Roman" charset="-94"/>
                <a:cs typeface="Times New Roman" charset="-94"/>
              </a:rPr>
              <a:t> %9.3</a:t>
            </a:r>
          </a:p>
          <a:p>
            <a:pPr marL="321457" indent="-321457">
              <a:buFont typeface="Wingdings" charset="2"/>
              <a:buChar char="v"/>
            </a:pPr>
            <a:r>
              <a:rPr lang="tr-TR" dirty="0" err="1">
                <a:ea typeface="Times New Roman" charset="-94"/>
                <a:cs typeface="Times New Roman" charset="-94"/>
              </a:rPr>
              <a:t>Aluminyum</a:t>
            </a:r>
            <a:r>
              <a:rPr lang="tr-TR" dirty="0">
                <a:ea typeface="Times New Roman" charset="-94"/>
                <a:cs typeface="Times New Roman" charset="-94"/>
              </a:rPr>
              <a:t> fosfat %3.8</a:t>
            </a:r>
          </a:p>
        </p:txBody>
      </p:sp>
      <p:sp>
        <p:nvSpPr>
          <p:cNvPr id="2" name="Metin kutusu 1"/>
          <p:cNvSpPr txBox="1"/>
          <p:nvPr/>
        </p:nvSpPr>
        <p:spPr>
          <a:xfrm>
            <a:off x="6998621" y="6586599"/>
            <a:ext cx="3945871" cy="195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800" dirty="0">
                <a:latin typeface="Arial" charset="-94"/>
                <a:ea typeface="Arial" charset="-94"/>
                <a:cs typeface="Arial" charset="-94"/>
              </a:rPr>
              <a:t>Theodore ve </a:t>
            </a:r>
            <a:r>
              <a:rPr lang="tr-TR" sz="800" dirty="0" err="1">
                <a:latin typeface="Arial" charset="-94"/>
                <a:ea typeface="Arial" charset="-94"/>
                <a:cs typeface="Arial" charset="-94"/>
              </a:rPr>
              <a:t>Nicholson</a:t>
            </a:r>
            <a:r>
              <a:rPr lang="tr-TR" sz="800" dirty="0">
                <a:latin typeface="Arial" charset="-94"/>
                <a:ea typeface="Arial" charset="-94"/>
                <a:cs typeface="Arial" charset="-94"/>
              </a:rPr>
              <a:t>., 2002; </a:t>
            </a:r>
            <a:r>
              <a:rPr lang="tr-TR" sz="800" dirty="0" err="1">
                <a:latin typeface="Arial" charset="-94"/>
                <a:ea typeface="Arial" charset="-94"/>
                <a:cs typeface="Arial" charset="-94"/>
              </a:rPr>
              <a:t>Anusavice</a:t>
            </a:r>
            <a:r>
              <a:rPr lang="tr-TR" sz="800" dirty="0">
                <a:latin typeface="Arial" charset="-94"/>
                <a:ea typeface="Arial" charset="-94"/>
                <a:cs typeface="Arial" charset="-94"/>
              </a:rPr>
              <a:t>, 2003</a:t>
            </a:r>
          </a:p>
        </p:txBody>
      </p:sp>
      <p:sp>
        <p:nvSpPr>
          <p:cNvPr id="3" name="Metin kutusu 2"/>
          <p:cNvSpPr txBox="1"/>
          <p:nvPr/>
        </p:nvSpPr>
        <p:spPr>
          <a:xfrm>
            <a:off x="1763683" y="208364"/>
            <a:ext cx="4286250" cy="8107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lvl1pPr algn="l">
              <a:defRPr sz="4800">
                <a:solidFill>
                  <a:srgbClr val="FFFF00"/>
                </a:solidFill>
                <a:latin typeface="Times New Roman" charset="-94"/>
                <a:ea typeface="Times New Roman" charset="-94"/>
                <a:cs typeface="Times New Roman" charset="-94"/>
              </a:defRPr>
            </a:lvl1pPr>
            <a:lvl2pPr>
              <a:defRPr sz="7200"/>
            </a:lvl2pPr>
            <a:lvl3pPr>
              <a:defRPr sz="7200"/>
            </a:lvl3pPr>
            <a:lvl4pPr>
              <a:defRPr sz="7200"/>
            </a:lvl4pPr>
            <a:lvl5pPr>
              <a:defRPr sz="7200"/>
            </a:lvl5pPr>
            <a:lvl6pPr>
              <a:defRPr sz="7200"/>
            </a:lvl6pPr>
            <a:lvl7pPr>
              <a:defRPr sz="7200"/>
            </a:lvl7pPr>
            <a:lvl8pPr>
              <a:defRPr sz="7200"/>
            </a:lvl8pPr>
            <a:lvl9pPr>
              <a:defRPr sz="7200"/>
            </a:lvl9pPr>
          </a:lstStyle>
          <a:p>
            <a:r>
              <a:rPr lang="tr-TR" dirty="0" err="1">
                <a:solidFill>
                  <a:schemeClr val="accent1">
                    <a:lumMod val="60000"/>
                    <a:lumOff val="40000"/>
                  </a:schemeClr>
                </a:solidFill>
                <a:latin typeface="+mj-lt"/>
              </a:rPr>
              <a:t>CİS’lerin</a:t>
            </a:r>
            <a:r>
              <a:rPr lang="tr-TR" dirty="0">
                <a:solidFill>
                  <a:schemeClr val="accent1">
                    <a:lumMod val="60000"/>
                    <a:lumOff val="40000"/>
                  </a:schemeClr>
                </a:solidFill>
                <a:latin typeface="+mj-lt"/>
              </a:rPr>
              <a:t> Yapısı</a:t>
            </a:r>
          </a:p>
        </p:txBody>
      </p:sp>
      <p:sp>
        <p:nvSpPr>
          <p:cNvPr id="5" name="Metin kutusu 4"/>
          <p:cNvSpPr txBox="1"/>
          <p:nvPr/>
        </p:nvSpPr>
        <p:spPr>
          <a:xfrm>
            <a:off x="6664981" y="1196485"/>
            <a:ext cx="3431521" cy="3799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hangingPunct="0"/>
            <a:r>
              <a:rPr lang="tr-TR" sz="2000" dirty="0">
                <a:solidFill>
                  <a:srgbClr val="FFFFFF"/>
                </a:solidFill>
                <a:latin typeface="+mj-lt"/>
                <a:ea typeface="Times New Roman" charset="-94"/>
                <a:cs typeface="Times New Roman" charset="-94"/>
                <a:sym typeface="Chalkduster"/>
              </a:rPr>
              <a:t>LİKİT</a:t>
            </a:r>
          </a:p>
        </p:txBody>
      </p:sp>
      <p:sp>
        <p:nvSpPr>
          <p:cNvPr id="6" name="Metin kutusu 5"/>
          <p:cNvSpPr txBox="1"/>
          <p:nvPr/>
        </p:nvSpPr>
        <p:spPr>
          <a:xfrm>
            <a:off x="6998621" y="1842875"/>
            <a:ext cx="3097881" cy="1133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defTabSz="321457" hangingPunct="0"/>
            <a:r>
              <a:rPr lang="tr-TR" sz="2000" dirty="0" err="1">
                <a:solidFill>
                  <a:srgbClr val="FFFFFF"/>
                </a:solidFill>
                <a:ea typeface="Times New Roman" charset="-94"/>
                <a:cs typeface="Times New Roman" charset="-94"/>
                <a:sym typeface="Chalkduster"/>
              </a:rPr>
              <a:t>Poliakrilik</a:t>
            </a:r>
            <a:r>
              <a:rPr lang="tr-TR" sz="2000" dirty="0">
                <a:solidFill>
                  <a:srgbClr val="FFFFFF"/>
                </a:solidFill>
                <a:ea typeface="Times New Roman" charset="-94"/>
                <a:cs typeface="Times New Roman" charset="-94"/>
                <a:sym typeface="Chalkduster"/>
              </a:rPr>
              <a:t> </a:t>
            </a:r>
            <a:r>
              <a:rPr lang="tr-TR" sz="2000" dirty="0" err="1">
                <a:solidFill>
                  <a:srgbClr val="FFFFFF"/>
                </a:solidFill>
                <a:ea typeface="Times New Roman" charset="-94"/>
                <a:cs typeface="Times New Roman" charset="-94"/>
                <a:sym typeface="Chalkduster"/>
              </a:rPr>
              <a:t>asid</a:t>
            </a:r>
            <a:r>
              <a:rPr lang="tr-TR" sz="2000" dirty="0">
                <a:solidFill>
                  <a:srgbClr val="FFFFFF"/>
                </a:solidFill>
                <a:ea typeface="Times New Roman" charset="-94"/>
                <a:cs typeface="Times New Roman" charset="-94"/>
                <a:sym typeface="Chalkduster"/>
              </a:rPr>
              <a:t> </a:t>
            </a:r>
          </a:p>
          <a:p>
            <a:pPr defTabSz="321457" hangingPunct="0"/>
            <a:r>
              <a:rPr lang="tr-TR" sz="2000" dirty="0">
                <a:ea typeface="Times New Roman" charset="-94"/>
                <a:cs typeface="Times New Roman" charset="-94"/>
              </a:rPr>
              <a:t>Tartarik </a:t>
            </a:r>
            <a:r>
              <a:rPr lang="tr-TR" sz="2000" dirty="0" err="1">
                <a:ea typeface="Times New Roman" charset="-94"/>
                <a:cs typeface="Times New Roman" charset="-94"/>
              </a:rPr>
              <a:t>asid</a:t>
            </a:r>
            <a:endParaRPr lang="tr-TR" sz="2000" dirty="0">
              <a:ea typeface="Times New Roman" charset="-94"/>
              <a:cs typeface="Times New Roman" charset="-94"/>
            </a:endParaRPr>
          </a:p>
          <a:p>
            <a:pPr defTabSz="321457" hangingPunct="0"/>
            <a:r>
              <a:rPr lang="tr-TR" sz="2000" dirty="0">
                <a:solidFill>
                  <a:srgbClr val="FFFFFF"/>
                </a:solidFill>
                <a:ea typeface="Times New Roman" charset="-94"/>
                <a:cs typeface="Times New Roman" charset="-94"/>
                <a:sym typeface="Chalkduster"/>
              </a:rPr>
              <a:t>Su</a:t>
            </a:r>
          </a:p>
          <a:p>
            <a:pPr algn="ctr" defTabSz="321457" hangingPunct="0"/>
            <a:endParaRPr lang="tr-TR" sz="900" dirty="0">
              <a:solidFill>
                <a:srgbClr val="FFFFFF"/>
              </a:solidFill>
              <a:sym typeface="Chalkduster"/>
            </a:endParaRPr>
          </a:p>
        </p:txBody>
      </p:sp>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1502" y="3069609"/>
            <a:ext cx="2652117" cy="25360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Dikdörtgen 3"/>
          <p:cNvSpPr/>
          <p:nvPr/>
        </p:nvSpPr>
        <p:spPr>
          <a:xfrm>
            <a:off x="3096959" y="1220528"/>
            <a:ext cx="527704" cy="372696"/>
          </a:xfrm>
          <a:prstGeom prst="rect">
            <a:avLst/>
          </a:prstGeom>
        </p:spPr>
        <p:txBody>
          <a:bodyPr wrap="none" lIns="64291" tIns="32146" rIns="64291" bIns="32146">
            <a:spAutoFit/>
          </a:bodyPr>
          <a:lstStyle/>
          <a:p>
            <a:r>
              <a:rPr lang="tr-TR" sz="2000" dirty="0">
                <a:latin typeface="+mj-lt"/>
                <a:ea typeface="Times New Roman" charset="-94"/>
                <a:cs typeface="Times New Roman" charset="-94"/>
              </a:rPr>
              <a:t>TOZ</a:t>
            </a:r>
          </a:p>
        </p:txBody>
      </p:sp>
    </p:spTree>
    <p:extLst>
      <p:ext uri="{BB962C8B-B14F-4D97-AF65-F5344CB8AC3E}">
        <p14:creationId xmlns:p14="http://schemas.microsoft.com/office/powerpoint/2010/main" val="1303609985"/>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a:spLocks noGrp="1"/>
          </p:cNvSpPr>
          <p:nvPr>
            <p:ph type="body" idx="1"/>
          </p:nvPr>
        </p:nvSpPr>
        <p:spPr>
          <a:xfrm>
            <a:off x="1975380" y="1759190"/>
            <a:ext cx="6327018" cy="2825740"/>
          </a:xfrm>
          <a:prstGeom prst="rect">
            <a:avLst/>
          </a:prstGeom>
        </p:spPr>
        <p:txBody>
          <a:bodyPr>
            <a:normAutofit/>
          </a:bodyPr>
          <a:lstStyle/>
          <a:p>
            <a:pPr marL="0" indent="316100" algn="just">
              <a:lnSpc>
                <a:spcPct val="150000"/>
              </a:lnSpc>
              <a:spcBef>
                <a:spcPts val="1687"/>
              </a:spcBef>
              <a:buNone/>
              <a:defRPr sz="2000"/>
            </a:pPr>
            <a:r>
              <a:rPr sz="2000" dirty="0">
                <a:ea typeface="Times New Roman" charset="-94"/>
                <a:cs typeface="Times New Roman" charset="-94"/>
              </a:rPr>
              <a:t>C</a:t>
            </a:r>
            <a:r>
              <a:rPr lang="tr-TR" sz="2000" dirty="0">
                <a:ea typeface="Times New Roman" charset="-94"/>
                <a:cs typeface="Times New Roman" charset="-94"/>
              </a:rPr>
              <a:t>İ</a:t>
            </a:r>
            <a:r>
              <a:rPr sz="2000" dirty="0">
                <a:ea typeface="Times New Roman" charset="-94"/>
                <a:cs typeface="Times New Roman" charset="-94"/>
              </a:rPr>
              <a:t>S’ lerin sertleşme reaksiyonları ve maturasyonları esnasında aşırı kurutma materyalin ve restorasyonun yapısal, fiziksel olumlu özelliklerinden ödün verirken, aşırı nemli ortama maruz kalması da mekanik özelliklerini zayıflatmaktadır </a:t>
            </a:r>
            <a:r>
              <a:rPr lang="tr-TR" sz="2000" dirty="0">
                <a:ea typeface="Times New Roman" charset="-94"/>
                <a:cs typeface="Times New Roman" charset="-94"/>
              </a:rPr>
              <a:t>.</a:t>
            </a:r>
          </a:p>
        </p:txBody>
      </p:sp>
      <p:sp>
        <p:nvSpPr>
          <p:cNvPr id="2" name="Metin kutusu 1"/>
          <p:cNvSpPr txBox="1"/>
          <p:nvPr/>
        </p:nvSpPr>
        <p:spPr>
          <a:xfrm>
            <a:off x="8926712" y="6534611"/>
            <a:ext cx="1741289" cy="195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800" dirty="0" err="1">
                <a:latin typeface="Arial" charset="-94"/>
                <a:ea typeface="Arial" charset="-94"/>
                <a:cs typeface="Arial" charset="-94"/>
              </a:rPr>
              <a:t>Gemalmaz</a:t>
            </a:r>
            <a:r>
              <a:rPr lang="tr-TR" sz="800" dirty="0">
                <a:latin typeface="Arial" charset="-94"/>
                <a:ea typeface="Arial" charset="-94"/>
                <a:cs typeface="Arial" charset="-94"/>
              </a:rPr>
              <a:t> ve ark., 1998</a:t>
            </a:r>
            <a:endParaRPr lang="tr-TR" sz="800" dirty="0">
              <a:solidFill>
                <a:srgbClr val="FFFFFF"/>
              </a:solidFill>
              <a:latin typeface="Arial" charset="-94"/>
              <a:ea typeface="Arial" charset="-94"/>
              <a:cs typeface="Arial" charset="-94"/>
              <a:sym typeface="Chalkduster"/>
            </a:endParaRP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5359" y="5219700"/>
            <a:ext cx="1589484" cy="10635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2569" y="5219701"/>
            <a:ext cx="1656557" cy="10635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3077" y="2021369"/>
            <a:ext cx="1649213" cy="30168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Shape 326"/>
          <p:cNvSpPr>
            <a:spLocks noGrp="1"/>
          </p:cNvSpPr>
          <p:nvPr>
            <p:ph type="title"/>
          </p:nvPr>
        </p:nvSpPr>
        <p:spPr>
          <a:xfrm>
            <a:off x="1758350" y="557150"/>
            <a:ext cx="7358063" cy="5430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hangingPunct="0"/>
            <a:r>
              <a:rPr lang="tr-TR" sz="3400" dirty="0">
                <a:solidFill>
                  <a:schemeClr val="accent1">
                    <a:lumMod val="60000"/>
                    <a:lumOff val="40000"/>
                  </a:schemeClr>
                </a:solidFill>
                <a:ea typeface="Times New Roman" charset="-94"/>
                <a:cs typeface="Times New Roman" charset="-94"/>
              </a:rPr>
              <a:t>Cam </a:t>
            </a:r>
            <a:r>
              <a:rPr lang="tr-TR" sz="3400" dirty="0" err="1">
                <a:solidFill>
                  <a:schemeClr val="accent1">
                    <a:lumMod val="60000"/>
                    <a:lumOff val="40000"/>
                  </a:schemeClr>
                </a:solidFill>
                <a:ea typeface="Times New Roman" charset="-94"/>
                <a:cs typeface="Times New Roman" charset="-94"/>
              </a:rPr>
              <a:t>İyonomer</a:t>
            </a:r>
            <a:r>
              <a:rPr lang="tr-TR" sz="3400" dirty="0">
                <a:solidFill>
                  <a:schemeClr val="accent1">
                    <a:lumMod val="60000"/>
                    <a:lumOff val="40000"/>
                  </a:schemeClr>
                </a:solidFill>
                <a:ea typeface="Times New Roman" charset="-94"/>
                <a:cs typeface="Times New Roman" charset="-94"/>
              </a:rPr>
              <a:t> Simanlar </a:t>
            </a:r>
          </a:p>
        </p:txBody>
      </p:sp>
    </p:spTree>
    <p:extLst>
      <p:ext uri="{BB962C8B-B14F-4D97-AF65-F5344CB8AC3E}">
        <p14:creationId xmlns:p14="http://schemas.microsoft.com/office/powerpoint/2010/main" val="4126350211"/>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a:spLocks noGrp="1"/>
          </p:cNvSpPr>
          <p:nvPr>
            <p:ph type="body" idx="1"/>
          </p:nvPr>
        </p:nvSpPr>
        <p:spPr>
          <a:xfrm>
            <a:off x="1631802" y="1434104"/>
            <a:ext cx="8188759" cy="2606212"/>
          </a:xfrm>
          <a:prstGeom prst="rect">
            <a:avLst/>
          </a:prstGeom>
        </p:spPr>
        <p:txBody>
          <a:bodyPr>
            <a:normAutofit/>
          </a:bodyPr>
          <a:lstStyle>
            <a:lvl1pPr marL="0" indent="341680" algn="just" defTabSz="347472">
              <a:lnSpc>
                <a:spcPct val="150000"/>
              </a:lnSpc>
              <a:spcBef>
                <a:spcPts val="1800"/>
              </a:spcBef>
              <a:buSzTx/>
              <a:buNone/>
              <a:defRPr sz="1520"/>
            </a:lvl1pPr>
          </a:lstStyle>
          <a:p>
            <a:pPr marL="321457" indent="-321457">
              <a:buFont typeface="Wingdings" charset="2"/>
              <a:buChar char="v"/>
            </a:pPr>
            <a:r>
              <a:rPr sz="2000" dirty="0">
                <a:ea typeface="Times New Roman" charset="-94"/>
                <a:cs typeface="Times New Roman" charset="-94"/>
              </a:rPr>
              <a:t>Vazelin, kakao yağı, su geçirmez cilalar ve hatta tırnak cilası</a:t>
            </a:r>
            <a:r>
              <a:rPr lang="tr-TR" sz="2000" dirty="0">
                <a:ea typeface="Times New Roman" charset="-94"/>
                <a:cs typeface="Times New Roman" charset="-94"/>
              </a:rPr>
              <a:t> </a:t>
            </a:r>
          </a:p>
          <a:p>
            <a:pPr marL="321457" indent="-321457">
              <a:buFont typeface="Wingdings" charset="2"/>
              <a:buChar char="v"/>
            </a:pPr>
            <a:r>
              <a:rPr lang="tr-TR" sz="2000" dirty="0">
                <a:ea typeface="Times New Roman" charset="-94"/>
                <a:cs typeface="Times New Roman" charset="-94"/>
              </a:rPr>
              <a:t>I</a:t>
            </a:r>
            <a:r>
              <a:rPr sz="2000" dirty="0">
                <a:ea typeface="Times New Roman" charset="-94"/>
                <a:cs typeface="Times New Roman" charset="-94"/>
              </a:rPr>
              <a:t>şıkla polimerize olan rezin örtücüler</a:t>
            </a:r>
            <a:endParaRPr lang="tr-TR" sz="2000" dirty="0">
              <a:ea typeface="Times New Roman" charset="-94"/>
              <a:cs typeface="Times New Roman" charset="-94"/>
            </a:endParaRPr>
          </a:p>
          <a:p>
            <a:pPr marL="321457" indent="-321457">
              <a:buFont typeface="Wingdings" charset="2"/>
              <a:buChar char="v"/>
            </a:pPr>
            <a:r>
              <a:rPr sz="2000" dirty="0">
                <a:ea typeface="Times New Roman" charset="-94"/>
                <a:cs typeface="Times New Roman" charset="-94"/>
              </a:rPr>
              <a:t>ADA</a:t>
            </a:r>
            <a:r>
              <a:rPr lang="tr-TR" sz="2000" dirty="0">
                <a:ea typeface="Times New Roman" charset="-94"/>
                <a:cs typeface="Times New Roman" charset="-94"/>
              </a:rPr>
              <a:t> (1990)</a:t>
            </a:r>
            <a:r>
              <a:rPr sz="2000" dirty="0">
                <a:ea typeface="Times New Roman" charset="-94"/>
                <a:cs typeface="Times New Roman" charset="-94"/>
              </a:rPr>
              <a:t>, geleneksel CIS’ler için cila ya da ışıkla polimerize olan bonding ajanların kullanımının gerekli olduğunu bildirmiştir</a:t>
            </a:r>
          </a:p>
        </p:txBody>
      </p:sp>
      <p:sp>
        <p:nvSpPr>
          <p:cNvPr id="2" name="Metin kutusu 1"/>
          <p:cNvSpPr txBox="1"/>
          <p:nvPr/>
        </p:nvSpPr>
        <p:spPr>
          <a:xfrm>
            <a:off x="9301936" y="6480363"/>
            <a:ext cx="1366065" cy="195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de-DE" sz="800" dirty="0">
                <a:latin typeface="Arial" charset="-94"/>
                <a:ea typeface="Arial" charset="-94"/>
                <a:cs typeface="Arial" charset="-94"/>
              </a:rPr>
              <a:t>ADA, 1990</a:t>
            </a:r>
            <a:endParaRPr lang="tr-TR" sz="800" dirty="0">
              <a:solidFill>
                <a:srgbClr val="FFFFFF"/>
              </a:solidFill>
              <a:latin typeface="Arial" charset="-94"/>
              <a:ea typeface="Arial" charset="-94"/>
              <a:cs typeface="Arial" charset="-94"/>
              <a:sym typeface="Chalkduster"/>
            </a:endParaRP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7238" y="4529188"/>
            <a:ext cx="2171751" cy="14589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6519" y="4529188"/>
            <a:ext cx="2594611" cy="14589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Resi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80518" y="1741658"/>
            <a:ext cx="1195213" cy="119521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Resi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5643" y="4282942"/>
            <a:ext cx="2451199" cy="17051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Shape 326"/>
          <p:cNvSpPr>
            <a:spLocks noGrp="1"/>
          </p:cNvSpPr>
          <p:nvPr>
            <p:ph type="title"/>
          </p:nvPr>
        </p:nvSpPr>
        <p:spPr>
          <a:xfrm>
            <a:off x="1758351" y="557150"/>
            <a:ext cx="7935661" cy="5430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hangingPunct="0"/>
            <a:r>
              <a:rPr lang="tr-TR" sz="3400" dirty="0">
                <a:solidFill>
                  <a:schemeClr val="accent1">
                    <a:lumMod val="60000"/>
                    <a:lumOff val="40000"/>
                  </a:schemeClr>
                </a:solidFill>
                <a:ea typeface="Times New Roman" charset="-94"/>
                <a:cs typeface="Times New Roman" charset="-94"/>
              </a:rPr>
              <a:t>Cam </a:t>
            </a:r>
            <a:r>
              <a:rPr lang="tr-TR" sz="3400" dirty="0" err="1">
                <a:solidFill>
                  <a:schemeClr val="accent1">
                    <a:lumMod val="60000"/>
                    <a:lumOff val="40000"/>
                  </a:schemeClr>
                </a:solidFill>
                <a:ea typeface="Times New Roman" charset="-94"/>
                <a:cs typeface="Times New Roman" charset="-94"/>
              </a:rPr>
              <a:t>İyonomer</a:t>
            </a:r>
            <a:r>
              <a:rPr lang="tr-TR" sz="3400" dirty="0">
                <a:solidFill>
                  <a:schemeClr val="accent1">
                    <a:lumMod val="60000"/>
                    <a:lumOff val="40000"/>
                  </a:schemeClr>
                </a:solidFill>
                <a:ea typeface="Times New Roman" charset="-94"/>
                <a:cs typeface="Times New Roman" charset="-94"/>
              </a:rPr>
              <a:t> </a:t>
            </a:r>
            <a:r>
              <a:rPr lang="tr-TR" sz="3400" dirty="0" err="1">
                <a:solidFill>
                  <a:schemeClr val="accent1">
                    <a:lumMod val="60000"/>
                    <a:lumOff val="40000"/>
                  </a:schemeClr>
                </a:solidFill>
                <a:ea typeface="Times New Roman" charset="-94"/>
                <a:cs typeface="Times New Roman" charset="-94"/>
              </a:rPr>
              <a:t>Simanların</a:t>
            </a:r>
            <a:r>
              <a:rPr lang="tr-TR" sz="3400" dirty="0">
                <a:solidFill>
                  <a:schemeClr val="accent1">
                    <a:lumMod val="60000"/>
                    <a:lumOff val="40000"/>
                  </a:schemeClr>
                </a:solidFill>
                <a:ea typeface="Times New Roman" charset="-94"/>
                <a:cs typeface="Times New Roman" charset="-94"/>
              </a:rPr>
              <a:t> </a:t>
            </a:r>
            <a:r>
              <a:rPr lang="tr-TR" sz="3400" dirty="0" err="1">
                <a:solidFill>
                  <a:schemeClr val="accent1">
                    <a:lumMod val="60000"/>
                    <a:lumOff val="40000"/>
                  </a:schemeClr>
                </a:solidFill>
                <a:ea typeface="Times New Roman" charset="-94"/>
                <a:cs typeface="Times New Roman" charset="-94"/>
              </a:rPr>
              <a:t>Örtülenmesi</a:t>
            </a:r>
            <a:endParaRPr lang="tr-TR" sz="3400" dirty="0">
              <a:solidFill>
                <a:schemeClr val="accent1">
                  <a:lumMod val="60000"/>
                  <a:lumOff val="40000"/>
                </a:schemeClr>
              </a:solidFill>
              <a:ea typeface="Times New Roman" charset="-94"/>
              <a:cs typeface="Times New Roman" charset="-94"/>
            </a:endParaRPr>
          </a:p>
        </p:txBody>
      </p:sp>
    </p:spTree>
    <p:extLst>
      <p:ext uri="{BB962C8B-B14F-4D97-AF65-F5344CB8AC3E}">
        <p14:creationId xmlns:p14="http://schemas.microsoft.com/office/powerpoint/2010/main" val="61697411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repeatCount="2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p:cNvSpPr>
          <p:nvPr>
            <p:ph type="body" idx="1"/>
          </p:nvPr>
        </p:nvSpPr>
        <p:spPr>
          <a:xfrm>
            <a:off x="1774904" y="1332918"/>
            <a:ext cx="8304505" cy="4617160"/>
          </a:xfrm>
          <a:prstGeom prst="rect">
            <a:avLst/>
          </a:prstGeom>
        </p:spPr>
        <p:txBody>
          <a:bodyPr>
            <a:normAutofit/>
          </a:bodyPr>
          <a:lstStyle>
            <a:lvl1pPr marL="0" indent="449580" algn="just">
              <a:lnSpc>
                <a:spcPct val="150000"/>
              </a:lnSpc>
              <a:spcBef>
                <a:spcPts val="2400"/>
              </a:spcBef>
              <a:buSzTx/>
              <a:buNone/>
              <a:defRPr sz="2000"/>
            </a:lvl1pPr>
          </a:lstStyle>
          <a:p>
            <a:r>
              <a:rPr dirty="0">
                <a:ea typeface="Times New Roman" charset="-94"/>
                <a:cs typeface="Times New Roman" charset="-94"/>
              </a:rPr>
              <a:t>Koruyucu diş hekimliğinde florların yeri düşünüldüğü zaman, CİS’leri de terapötik materyal olarak tanımlamak mümkün olduğu belirtilmektedir</a:t>
            </a:r>
            <a:r>
              <a:rPr lang="tr-TR" dirty="0">
                <a:ea typeface="Times New Roman" charset="-94"/>
                <a:cs typeface="Times New Roman" charset="-94"/>
              </a:rPr>
              <a:t>.</a:t>
            </a:r>
          </a:p>
          <a:p>
            <a:r>
              <a:rPr lang="tr-TR" dirty="0">
                <a:ea typeface="Times New Roman" charset="-94"/>
                <a:cs typeface="Times New Roman" charset="-94"/>
              </a:rPr>
              <a:t>C</a:t>
            </a:r>
            <a:r>
              <a:rPr dirty="0">
                <a:ea typeface="Times New Roman" charset="-94"/>
                <a:cs typeface="Times New Roman" charset="-94"/>
              </a:rPr>
              <a:t>İS’ler flor rezervuarı olarak da görev yapmaktadır. </a:t>
            </a:r>
            <a:endParaRPr lang="tr-TR" dirty="0">
              <a:ea typeface="Times New Roman" charset="-94"/>
              <a:cs typeface="Times New Roman" charset="-94"/>
            </a:endParaRPr>
          </a:p>
          <a:p>
            <a:pPr marL="241093" indent="-241093">
              <a:buFont typeface="Arial" charset="-94"/>
              <a:buChar char="•"/>
            </a:pPr>
            <a:r>
              <a:rPr dirty="0">
                <a:ea typeface="Times New Roman" charset="-94"/>
                <a:cs typeface="Times New Roman" charset="-94"/>
              </a:rPr>
              <a:t>Diş macunları, </a:t>
            </a:r>
            <a:endParaRPr lang="tr-TR" dirty="0">
              <a:ea typeface="Times New Roman" charset="-94"/>
              <a:cs typeface="Times New Roman" charset="-94"/>
            </a:endParaRPr>
          </a:p>
          <a:p>
            <a:pPr marL="241093" indent="-241093">
              <a:buFont typeface="Arial" charset="-94"/>
              <a:buChar char="•"/>
            </a:pPr>
            <a:r>
              <a:rPr lang="tr-TR" dirty="0">
                <a:ea typeface="Times New Roman" charset="-94"/>
                <a:cs typeface="Times New Roman" charset="-94"/>
              </a:rPr>
              <a:t>A</a:t>
            </a:r>
            <a:r>
              <a:rPr dirty="0">
                <a:ea typeface="Times New Roman" charset="-94"/>
                <a:cs typeface="Times New Roman" charset="-94"/>
              </a:rPr>
              <a:t>ğız gargaraları </a:t>
            </a:r>
            <a:endParaRPr lang="tr-TR" dirty="0">
              <a:ea typeface="Times New Roman" charset="-94"/>
              <a:cs typeface="Times New Roman" charset="-94"/>
            </a:endParaRPr>
          </a:p>
          <a:p>
            <a:pPr marL="241093" indent="-241093">
              <a:buFont typeface="Arial" charset="-94"/>
              <a:buChar char="•"/>
            </a:pPr>
            <a:r>
              <a:rPr lang="tr-TR" dirty="0">
                <a:ea typeface="Times New Roman" charset="-94"/>
                <a:cs typeface="Times New Roman" charset="-94"/>
              </a:rPr>
              <a:t>T</a:t>
            </a:r>
            <a:r>
              <a:rPr dirty="0">
                <a:ea typeface="Times New Roman" charset="-94"/>
                <a:cs typeface="Times New Roman" charset="-94"/>
              </a:rPr>
              <a:t>opikal florlar</a:t>
            </a:r>
          </a:p>
        </p:txBody>
      </p:sp>
      <p:sp>
        <p:nvSpPr>
          <p:cNvPr id="2" name="Metin kutusu 1"/>
          <p:cNvSpPr txBox="1"/>
          <p:nvPr/>
        </p:nvSpPr>
        <p:spPr>
          <a:xfrm>
            <a:off x="8674720" y="6547890"/>
            <a:ext cx="1866741" cy="195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800" dirty="0">
                <a:latin typeface="Arial" charset="-94"/>
                <a:ea typeface="Arial" charset="-94"/>
                <a:cs typeface="Arial" charset="-94"/>
              </a:rPr>
              <a:t>Theodore ve </a:t>
            </a:r>
            <a:r>
              <a:rPr lang="tr-TR" sz="800" dirty="0" err="1">
                <a:latin typeface="Arial" charset="-94"/>
                <a:ea typeface="Arial" charset="-94"/>
                <a:cs typeface="Arial" charset="-94"/>
              </a:rPr>
              <a:t>Nicholson</a:t>
            </a:r>
            <a:r>
              <a:rPr lang="tr-TR" sz="800" dirty="0">
                <a:latin typeface="Arial" charset="-94"/>
                <a:ea typeface="Arial" charset="-94"/>
                <a:cs typeface="Arial" charset="-94"/>
              </a:rPr>
              <a:t>, 2002</a:t>
            </a:r>
          </a:p>
        </p:txBody>
      </p:sp>
      <p:sp>
        <p:nvSpPr>
          <p:cNvPr id="4" name="Shape 326"/>
          <p:cNvSpPr txBox="1">
            <a:spLocks/>
          </p:cNvSpPr>
          <p:nvPr/>
        </p:nvSpPr>
        <p:spPr>
          <a:xfrm>
            <a:off x="1959325" y="429947"/>
            <a:ext cx="7935661" cy="595352"/>
          </a:xfrm>
          <a:prstGeom prst="rect">
            <a:avLst/>
          </a:prstGeom>
          <a:ln w="12700" cap="flat">
            <a:noFill/>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lvl1pPr marL="0" marR="0" indent="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1pPr>
            <a:lvl2pPr marL="0" marR="0" indent="2286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2pPr>
            <a:lvl3pPr marL="0" marR="0" indent="4572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3pPr>
            <a:lvl4pPr marL="0" marR="0" indent="6858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4pPr>
            <a:lvl5pPr marL="0" marR="0" indent="9144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5pPr>
            <a:lvl6pPr marL="0" marR="0" indent="11430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6pPr>
            <a:lvl7pPr marL="0" marR="0" indent="13716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7pPr>
            <a:lvl8pPr marL="0" marR="0" indent="16002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8pPr>
            <a:lvl9pPr marL="0" marR="0" indent="1828800" algn="ctr" defTabSz="457200" rtl="0" latinLnBrk="0">
              <a:lnSpc>
                <a:spcPct val="100000"/>
              </a:lnSpc>
              <a:spcBef>
                <a:spcPts val="0"/>
              </a:spcBef>
              <a:spcAft>
                <a:spcPts val="0"/>
              </a:spcAft>
              <a:buClrTx/>
              <a:buSzTx/>
              <a:buFontTx/>
              <a:buNone/>
              <a:tabLst/>
              <a:defRPr sz="7200" b="0" i="0" u="none" strike="noStrike" cap="none" spc="0" baseline="0">
                <a:ln>
                  <a:noFill/>
                </a:ln>
                <a:solidFill>
                  <a:srgbClr val="FFFFFF"/>
                </a:solidFill>
                <a:uFillTx/>
                <a:latin typeface="+mn-lt"/>
                <a:ea typeface="+mn-ea"/>
                <a:cs typeface="+mn-cs"/>
                <a:sym typeface="Chalkduster"/>
              </a:defRPr>
            </a:lvl9pPr>
          </a:lstStyle>
          <a:p>
            <a:pPr algn="l" hangingPunct="0"/>
            <a:r>
              <a:rPr lang="tr-TR" sz="3400" dirty="0">
                <a:solidFill>
                  <a:schemeClr val="accent1">
                    <a:lumMod val="60000"/>
                    <a:lumOff val="40000"/>
                  </a:schemeClr>
                </a:solidFill>
                <a:latin typeface="+mj-lt"/>
                <a:ea typeface="Times New Roman" charset="-94"/>
                <a:cs typeface="Times New Roman" charset="-94"/>
              </a:rPr>
              <a:t>Cam </a:t>
            </a:r>
            <a:r>
              <a:rPr lang="tr-TR" sz="3400" dirty="0" err="1">
                <a:solidFill>
                  <a:schemeClr val="accent1">
                    <a:lumMod val="60000"/>
                    <a:lumOff val="40000"/>
                  </a:schemeClr>
                </a:solidFill>
                <a:latin typeface="+mj-lt"/>
                <a:ea typeface="Times New Roman" charset="-94"/>
                <a:cs typeface="Times New Roman" charset="-94"/>
              </a:rPr>
              <a:t>İyonomer</a:t>
            </a:r>
            <a:r>
              <a:rPr lang="tr-TR" sz="3400" dirty="0">
                <a:solidFill>
                  <a:schemeClr val="accent1">
                    <a:lumMod val="60000"/>
                    <a:lumOff val="40000"/>
                  </a:schemeClr>
                </a:solidFill>
                <a:latin typeface="+mj-lt"/>
                <a:ea typeface="Times New Roman" charset="-94"/>
                <a:cs typeface="Times New Roman" charset="-94"/>
              </a:rPr>
              <a:t> Simanlar </a:t>
            </a:r>
          </a:p>
        </p:txBody>
      </p:sp>
      <p:pic>
        <p:nvPicPr>
          <p:cNvPr id="3" name="Resim 2"/>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85948" y1="64857" x2="87255" y2="52286"/>
                        <a14:foregroundMark x1="60784" y1="49714" x2="60784" y2="41429"/>
                        <a14:foregroundMark x1="47712" y1="49429" x2="52614" y2="42000"/>
                        <a14:foregroundMark x1="66340" y1="29143" x2="50327" y2="23143"/>
                        <a14:foregroundMark x1="22549" y1="63429" x2="26144" y2="52571"/>
                        <a14:foregroundMark x1="16013" y1="41143" x2="18627" y2="25429"/>
                      </a14:backgroundRemoval>
                    </a14:imgEffect>
                  </a14:imgLayer>
                </a14:imgProps>
              </a:ext>
              <a:ext uri="{28A0092B-C50C-407E-A947-70E740481C1C}">
                <a14:useLocalDpi xmlns:a14="http://schemas.microsoft.com/office/drawing/2010/main" val="0"/>
              </a:ext>
            </a:extLst>
          </a:blip>
          <a:stretch>
            <a:fillRect/>
          </a:stretch>
        </p:blipFill>
        <p:spPr>
          <a:xfrm>
            <a:off x="6950624" y="3706915"/>
            <a:ext cx="2657467" cy="3039587"/>
          </a:xfrm>
          <a:prstGeom prst="rect">
            <a:avLst/>
          </a:prstGeom>
        </p:spPr>
      </p:pic>
      <p:pic>
        <p:nvPicPr>
          <p:cNvPr id="5" name="Resi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8542" y="122328"/>
            <a:ext cx="1332918" cy="13329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6598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a:spLocks noGrp="1"/>
          </p:cNvSpPr>
          <p:nvPr>
            <p:ph type="body" idx="1"/>
          </p:nvPr>
        </p:nvSpPr>
        <p:spPr>
          <a:xfrm>
            <a:off x="1946526" y="1211918"/>
            <a:ext cx="7643340" cy="5248820"/>
          </a:xfrm>
          <a:prstGeom prst="rect">
            <a:avLst/>
          </a:prstGeom>
        </p:spPr>
        <p:txBody>
          <a:bodyPr>
            <a:normAutofit/>
          </a:bodyPr>
          <a:lstStyle/>
          <a:p>
            <a:pPr algn="just" defTabSz="244308">
              <a:lnSpc>
                <a:spcPct val="150000"/>
              </a:lnSpc>
              <a:spcBef>
                <a:spcPts val="1266"/>
              </a:spcBef>
              <a:buFont typeface="Wingdings" charset="2"/>
              <a:buChar char="v"/>
              <a:defRPr sz="1520"/>
            </a:pPr>
            <a:r>
              <a:rPr sz="2000" dirty="0">
                <a:ea typeface="Times New Roman" charset="-94"/>
                <a:cs typeface="Times New Roman" charset="-94"/>
              </a:rPr>
              <a:t>Doğrudan dişe bağlanabilmesi</a:t>
            </a:r>
          </a:p>
          <a:p>
            <a:pPr algn="just" defTabSz="244308">
              <a:lnSpc>
                <a:spcPct val="150000"/>
              </a:lnSpc>
              <a:spcBef>
                <a:spcPts val="1266"/>
              </a:spcBef>
              <a:buFont typeface="Wingdings" charset="2"/>
              <a:buChar char="v"/>
              <a:defRPr sz="1520"/>
            </a:pPr>
            <a:r>
              <a:rPr sz="2000" dirty="0">
                <a:ea typeface="Times New Roman" charset="-94"/>
                <a:cs typeface="Times New Roman" charset="-94"/>
              </a:rPr>
              <a:t>Uzun süre flor salımı yapması</a:t>
            </a:r>
          </a:p>
          <a:p>
            <a:pPr algn="just" defTabSz="244308">
              <a:lnSpc>
                <a:spcPct val="150000"/>
              </a:lnSpc>
              <a:spcBef>
                <a:spcPts val="1266"/>
              </a:spcBef>
              <a:buFont typeface="Wingdings" charset="2"/>
              <a:buChar char="v"/>
              <a:defRPr sz="1520"/>
            </a:pPr>
            <a:r>
              <a:rPr sz="2000" dirty="0">
                <a:ea typeface="Times New Roman" charset="-94"/>
                <a:cs typeface="Times New Roman" charset="-94"/>
              </a:rPr>
              <a:t>Antikaryojenik özelliklerinin bulunması</a:t>
            </a:r>
          </a:p>
          <a:p>
            <a:pPr algn="just" defTabSz="244308">
              <a:lnSpc>
                <a:spcPct val="150000"/>
              </a:lnSpc>
              <a:spcBef>
                <a:spcPts val="1266"/>
              </a:spcBef>
              <a:buFont typeface="Wingdings" charset="2"/>
              <a:buChar char="v"/>
              <a:defRPr sz="1520"/>
            </a:pPr>
            <a:r>
              <a:rPr sz="2000" dirty="0">
                <a:ea typeface="Times New Roman" charset="-94"/>
                <a:cs typeface="Times New Roman" charset="-94"/>
              </a:rPr>
              <a:t>Genleşme katsayılarının dentine çok yakın olması </a:t>
            </a:r>
            <a:endParaRPr lang="tr-TR" sz="2000" dirty="0">
              <a:ea typeface="Times New Roman" charset="-94"/>
              <a:cs typeface="Times New Roman" charset="-94"/>
            </a:endParaRPr>
          </a:p>
          <a:p>
            <a:pPr algn="just" defTabSz="244308">
              <a:lnSpc>
                <a:spcPct val="150000"/>
              </a:lnSpc>
              <a:spcBef>
                <a:spcPts val="1266"/>
              </a:spcBef>
              <a:buFont typeface="Wingdings" charset="2"/>
              <a:buChar char="v"/>
              <a:defRPr sz="1520"/>
            </a:pPr>
            <a:r>
              <a:rPr lang="tr-TR" sz="2000" dirty="0" err="1">
                <a:ea typeface="Times New Roman" charset="-94"/>
                <a:cs typeface="Times New Roman" charset="-94"/>
              </a:rPr>
              <a:t>Biyouyumlulukları</a:t>
            </a:r>
            <a:endParaRPr sz="2000" dirty="0">
              <a:ea typeface="Times New Roman" charset="-94"/>
              <a:cs typeface="Times New Roman" charset="-94"/>
            </a:endParaRPr>
          </a:p>
          <a:p>
            <a:pPr algn="just" defTabSz="244308">
              <a:lnSpc>
                <a:spcPct val="150000"/>
              </a:lnSpc>
              <a:spcBef>
                <a:spcPts val="1266"/>
              </a:spcBef>
              <a:buFont typeface="Wingdings" charset="2"/>
              <a:buChar char="v"/>
              <a:defRPr sz="1520"/>
            </a:pPr>
            <a:r>
              <a:rPr sz="2000" dirty="0">
                <a:ea typeface="Times New Roman" charset="-94"/>
                <a:cs typeface="Times New Roman" charset="-94"/>
              </a:rPr>
              <a:t>Uygulanmalarının kolay olması gibi makul avantajları olması sebebiyle, nem hassasiyeti ve estetik görünümleri çok ideal olmasa da klinik kullanımları oldukça yaygındır</a:t>
            </a:r>
            <a:r>
              <a:rPr lang="tr-TR" sz="2000" dirty="0">
                <a:ea typeface="Times New Roman" charset="-94"/>
                <a:cs typeface="Times New Roman" charset="-94"/>
              </a:rPr>
              <a:t>.</a:t>
            </a:r>
            <a:endParaRPr sz="2000" dirty="0">
              <a:ea typeface="Times New Roman" charset="-94"/>
              <a:cs typeface="Times New Roman" charset="-94"/>
            </a:endParaRPr>
          </a:p>
        </p:txBody>
      </p:sp>
      <p:pic>
        <p:nvPicPr>
          <p:cNvPr id="310274" name="Picture 2" descr="http://www.advancedental-ltd.com/images/GIC%20auto1.jpg"/>
          <p:cNvPicPr>
            <a:picLocks noChangeAspect="1" noChangeArrowheads="1"/>
          </p:cNvPicPr>
          <p:nvPr/>
        </p:nvPicPr>
        <p:blipFill>
          <a:blip r:embed="rId3" cstate="print"/>
          <a:srcRect/>
          <a:stretch>
            <a:fillRect/>
          </a:stretch>
        </p:blipFill>
        <p:spPr bwMode="auto">
          <a:xfrm>
            <a:off x="7812181" y="512391"/>
            <a:ext cx="2647053" cy="199058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Shape 326"/>
          <p:cNvSpPr>
            <a:spLocks noGrp="1"/>
          </p:cNvSpPr>
          <p:nvPr>
            <p:ph type="title"/>
          </p:nvPr>
        </p:nvSpPr>
        <p:spPr>
          <a:xfrm>
            <a:off x="1720717" y="418290"/>
            <a:ext cx="7935661" cy="5430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hangingPunct="0"/>
            <a:r>
              <a:rPr lang="tr-TR" sz="3400" dirty="0">
                <a:solidFill>
                  <a:schemeClr val="accent1">
                    <a:lumMod val="60000"/>
                    <a:lumOff val="40000"/>
                  </a:schemeClr>
                </a:solidFill>
                <a:ea typeface="Times New Roman" charset="-94"/>
                <a:cs typeface="Times New Roman" charset="-94"/>
              </a:rPr>
              <a:t>Cam </a:t>
            </a:r>
            <a:r>
              <a:rPr lang="tr-TR" sz="3400" dirty="0" err="1">
                <a:solidFill>
                  <a:schemeClr val="accent1">
                    <a:lumMod val="60000"/>
                    <a:lumOff val="40000"/>
                  </a:schemeClr>
                </a:solidFill>
                <a:ea typeface="Times New Roman" charset="-94"/>
                <a:cs typeface="Times New Roman" charset="-94"/>
              </a:rPr>
              <a:t>İyonomer</a:t>
            </a:r>
            <a:r>
              <a:rPr lang="tr-TR" sz="3400" dirty="0">
                <a:solidFill>
                  <a:schemeClr val="accent1">
                    <a:lumMod val="60000"/>
                    <a:lumOff val="40000"/>
                  </a:schemeClr>
                </a:solidFill>
                <a:ea typeface="Times New Roman" charset="-94"/>
                <a:cs typeface="Times New Roman" charset="-94"/>
              </a:rPr>
              <a:t> </a:t>
            </a:r>
            <a:r>
              <a:rPr lang="tr-TR" sz="3400" dirty="0" err="1">
                <a:solidFill>
                  <a:schemeClr val="accent1">
                    <a:lumMod val="60000"/>
                    <a:lumOff val="40000"/>
                  </a:schemeClr>
                </a:solidFill>
                <a:ea typeface="Times New Roman" charset="-94"/>
                <a:cs typeface="Times New Roman" charset="-94"/>
              </a:rPr>
              <a:t>Simanların</a:t>
            </a:r>
            <a:r>
              <a:rPr lang="tr-TR" sz="3400" dirty="0">
                <a:solidFill>
                  <a:schemeClr val="accent1">
                    <a:lumMod val="60000"/>
                    <a:lumOff val="40000"/>
                  </a:schemeClr>
                </a:solidFill>
                <a:ea typeface="Times New Roman" charset="-94"/>
                <a:cs typeface="Times New Roman" charset="-94"/>
              </a:rPr>
              <a:t> Avantajları</a:t>
            </a:r>
          </a:p>
        </p:txBody>
      </p:sp>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2141" y="5918086"/>
            <a:ext cx="887457" cy="88745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491897316"/>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p:cNvSpPr>
          <p:nvPr>
            <p:ph type="body" idx="1"/>
          </p:nvPr>
        </p:nvSpPr>
        <p:spPr>
          <a:xfrm>
            <a:off x="2301824" y="1466436"/>
            <a:ext cx="7549891" cy="4301633"/>
          </a:xfrm>
          <a:prstGeom prst="rect">
            <a:avLst/>
          </a:prstGeom>
        </p:spPr>
        <p:txBody>
          <a:bodyPr>
            <a:normAutofit/>
          </a:bodyPr>
          <a:lstStyle/>
          <a:p>
            <a:pPr marL="0" indent="316100" algn="just">
              <a:lnSpc>
                <a:spcPct val="150000"/>
              </a:lnSpc>
              <a:spcBef>
                <a:spcPts val="1687"/>
              </a:spcBef>
              <a:buNone/>
              <a:defRPr sz="2000"/>
            </a:pPr>
            <a:r>
              <a:rPr lang="tr-TR" sz="2000" dirty="0">
                <a:ea typeface="Times New Roman" charset="-94"/>
                <a:cs typeface="Times New Roman" charset="-94"/>
              </a:rPr>
              <a:t>K</a:t>
            </a:r>
            <a:r>
              <a:rPr sz="2000" dirty="0">
                <a:ea typeface="Times New Roman" charset="-94"/>
                <a:cs typeface="Times New Roman" charset="-94"/>
              </a:rPr>
              <a:t>linik kullanımlarına göre</a:t>
            </a:r>
            <a:r>
              <a:rPr lang="tr-TR" sz="2000" dirty="0">
                <a:ea typeface="Times New Roman" charset="-94"/>
                <a:cs typeface="Times New Roman" charset="-94"/>
              </a:rPr>
              <a:t>;</a:t>
            </a:r>
          </a:p>
          <a:p>
            <a:pPr algn="just">
              <a:lnSpc>
                <a:spcPct val="150000"/>
              </a:lnSpc>
              <a:spcBef>
                <a:spcPts val="1687"/>
              </a:spcBef>
              <a:buFont typeface="Wingdings" charset="2"/>
              <a:buChar char="v"/>
              <a:defRPr sz="2000"/>
            </a:pPr>
            <a:r>
              <a:rPr sz="2000" dirty="0">
                <a:ea typeface="Times New Roman" charset="-94"/>
                <a:cs typeface="Times New Roman" charset="-94"/>
              </a:rPr>
              <a:t>Tip I: Yapıştırma simanı (Kuron, köprü ve ortodontik braketler için)</a:t>
            </a:r>
          </a:p>
          <a:p>
            <a:pPr algn="just">
              <a:lnSpc>
                <a:spcPct val="150000"/>
              </a:lnSpc>
              <a:spcBef>
                <a:spcPts val="1687"/>
              </a:spcBef>
              <a:buFont typeface="Wingdings" charset="2"/>
              <a:buChar char="v"/>
              <a:defRPr sz="2000"/>
            </a:pPr>
            <a:r>
              <a:rPr sz="2000" dirty="0">
                <a:ea typeface="Times New Roman" charset="-94"/>
                <a:cs typeface="Times New Roman" charset="-94"/>
              </a:rPr>
              <a:t>Tip II: Restoratif materyal olarak (Estetik-güçlendirilmiş restoratif simanlar)</a:t>
            </a:r>
            <a:endParaRPr lang="tr-TR" sz="2000" dirty="0">
              <a:ea typeface="Times New Roman" charset="-94"/>
              <a:cs typeface="Times New Roman" charset="-94"/>
            </a:endParaRPr>
          </a:p>
          <a:p>
            <a:pPr algn="just">
              <a:lnSpc>
                <a:spcPct val="150000"/>
              </a:lnSpc>
              <a:spcBef>
                <a:spcPts val="1687"/>
              </a:spcBef>
              <a:buFont typeface="Wingdings" charset="2"/>
              <a:buChar char="v"/>
              <a:defRPr sz="2000"/>
            </a:pPr>
            <a:r>
              <a:rPr sz="2000" dirty="0">
                <a:ea typeface="Times New Roman" charset="-94"/>
                <a:cs typeface="Times New Roman" charset="-94"/>
              </a:rPr>
              <a:t>Tip III: Kavite ve taban maddeleri,  hızlı sertleşen kaide materyali ve fissür örtücü</a:t>
            </a:r>
          </a:p>
        </p:txBody>
      </p:sp>
      <p:sp>
        <p:nvSpPr>
          <p:cNvPr id="346" name="Shape 346"/>
          <p:cNvSpPr/>
          <p:nvPr/>
        </p:nvSpPr>
        <p:spPr>
          <a:xfrm>
            <a:off x="1695624" y="425912"/>
            <a:ext cx="7738068" cy="595352"/>
          </a:xfrm>
          <a:prstGeom prst="rect">
            <a:avLst/>
          </a:prstGeom>
          <a:ln w="12700" cap="flat">
            <a:noFill/>
            <a:miter lim="400000"/>
          </a:ln>
          <a:sp3d/>
          <a:extLst>
            <a:ext uri="{C572A759-6A51-4108-AA02-DFA0A04FC94B}">
              <ma14:wrappingTextBoxFlag xmlns="" xmlns:ma14="http://schemas.microsoft.com/office/mac/drawingml/2011/main" val="1"/>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a:r>
              <a:rPr lang="tr-TR" sz="3400" dirty="0">
                <a:solidFill>
                  <a:schemeClr val="accent1">
                    <a:lumMod val="60000"/>
                    <a:lumOff val="40000"/>
                  </a:schemeClr>
                </a:solidFill>
                <a:latin typeface="+mj-lt"/>
                <a:ea typeface="Times New Roman" charset="-94"/>
                <a:cs typeface="Times New Roman" charset="-94"/>
              </a:rPr>
              <a:t>Cam </a:t>
            </a:r>
            <a:r>
              <a:rPr lang="tr-TR" sz="3400" dirty="0" err="1">
                <a:solidFill>
                  <a:schemeClr val="accent1">
                    <a:lumMod val="60000"/>
                    <a:lumOff val="40000"/>
                  </a:schemeClr>
                </a:solidFill>
                <a:latin typeface="+mj-lt"/>
                <a:ea typeface="Times New Roman" charset="-94"/>
                <a:cs typeface="Times New Roman" charset="-94"/>
              </a:rPr>
              <a:t>İyonomer</a:t>
            </a:r>
            <a:r>
              <a:rPr lang="tr-TR" sz="3400" dirty="0">
                <a:solidFill>
                  <a:schemeClr val="accent1">
                    <a:lumMod val="60000"/>
                    <a:lumOff val="40000"/>
                  </a:schemeClr>
                </a:solidFill>
                <a:latin typeface="+mj-lt"/>
                <a:ea typeface="Times New Roman" charset="-94"/>
                <a:cs typeface="Times New Roman" charset="-94"/>
              </a:rPr>
              <a:t> </a:t>
            </a:r>
            <a:r>
              <a:rPr lang="tr-TR" sz="3400" dirty="0" err="1">
                <a:solidFill>
                  <a:schemeClr val="accent1">
                    <a:lumMod val="60000"/>
                    <a:lumOff val="40000"/>
                  </a:schemeClr>
                </a:solidFill>
                <a:latin typeface="+mj-lt"/>
                <a:ea typeface="Times New Roman" charset="-94"/>
                <a:cs typeface="Times New Roman" charset="-94"/>
              </a:rPr>
              <a:t>Simanların</a:t>
            </a:r>
            <a:r>
              <a:rPr lang="tr-TR" sz="3400" dirty="0">
                <a:solidFill>
                  <a:schemeClr val="accent1">
                    <a:lumMod val="60000"/>
                    <a:lumOff val="40000"/>
                  </a:schemeClr>
                </a:solidFill>
                <a:latin typeface="+mj-lt"/>
                <a:ea typeface="Times New Roman" charset="-94"/>
                <a:cs typeface="Times New Roman" charset="-94"/>
              </a:rPr>
              <a:t> Sınıflandırılması</a:t>
            </a:r>
          </a:p>
        </p:txBody>
      </p:sp>
      <p:sp>
        <p:nvSpPr>
          <p:cNvPr id="2" name="Metin kutusu 1"/>
          <p:cNvSpPr txBox="1"/>
          <p:nvPr/>
        </p:nvSpPr>
        <p:spPr>
          <a:xfrm>
            <a:off x="8392454" y="6378943"/>
            <a:ext cx="2275546" cy="4748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316100" algn="just">
              <a:lnSpc>
                <a:spcPct val="150000"/>
              </a:lnSpc>
              <a:spcBef>
                <a:spcPts val="1687"/>
              </a:spcBef>
              <a:buSzPct val="100000"/>
              <a:defRPr sz="2000"/>
            </a:pPr>
            <a:r>
              <a:rPr lang="tr-TR" sz="800" dirty="0" err="1">
                <a:latin typeface="Arial" charset="-94"/>
                <a:ea typeface="Arial" charset="-94"/>
                <a:cs typeface="Arial" charset="-94"/>
              </a:rPr>
              <a:t>Nagaraja</a:t>
            </a:r>
            <a:r>
              <a:rPr lang="tr-TR" sz="800" dirty="0">
                <a:latin typeface="Arial" charset="-94"/>
                <a:ea typeface="Arial" charset="-94"/>
                <a:cs typeface="Arial" charset="-94"/>
              </a:rPr>
              <a:t> </a:t>
            </a:r>
            <a:r>
              <a:rPr lang="tr-TR" sz="800" dirty="0" err="1">
                <a:latin typeface="Arial" charset="-94"/>
                <a:ea typeface="Arial" charset="-94"/>
                <a:cs typeface="Arial" charset="-94"/>
              </a:rPr>
              <a:t>Upadhya</a:t>
            </a:r>
            <a:r>
              <a:rPr lang="tr-TR" sz="800" dirty="0">
                <a:latin typeface="Arial" charset="-94"/>
                <a:ea typeface="Arial" charset="-94"/>
                <a:cs typeface="Arial" charset="-94"/>
              </a:rPr>
              <a:t> ve </a:t>
            </a:r>
            <a:r>
              <a:rPr lang="tr-TR" sz="800" dirty="0" err="1">
                <a:latin typeface="Arial" charset="-94"/>
                <a:ea typeface="Arial" charset="-94"/>
                <a:cs typeface="Arial" charset="-94"/>
              </a:rPr>
              <a:t>Kishore</a:t>
            </a:r>
            <a:r>
              <a:rPr lang="tr-TR" sz="800" dirty="0">
                <a:latin typeface="Arial" charset="-94"/>
                <a:ea typeface="Arial" charset="-94"/>
                <a:cs typeface="Arial" charset="-94"/>
              </a:rPr>
              <a:t>, 2005</a:t>
            </a:r>
          </a:p>
        </p:txBody>
      </p:sp>
    </p:spTree>
    <p:extLst>
      <p:ext uri="{BB962C8B-B14F-4D97-AF65-F5344CB8AC3E}">
        <p14:creationId xmlns:p14="http://schemas.microsoft.com/office/powerpoint/2010/main" val="1088697381"/>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p:cNvSpPr>
          <p:nvPr>
            <p:ph type="body" idx="1"/>
          </p:nvPr>
        </p:nvSpPr>
        <p:spPr>
          <a:xfrm>
            <a:off x="1787475" y="1634005"/>
            <a:ext cx="7377147" cy="3142105"/>
          </a:xfrm>
          <a:prstGeom prst="rect">
            <a:avLst/>
          </a:prstGeom>
        </p:spPr>
        <p:txBody>
          <a:bodyPr>
            <a:normAutofit/>
          </a:bodyPr>
          <a:lstStyle/>
          <a:p>
            <a:pPr marL="0" indent="316100" algn="just">
              <a:lnSpc>
                <a:spcPct val="150000"/>
              </a:lnSpc>
              <a:spcBef>
                <a:spcPts val="1687"/>
              </a:spcBef>
              <a:buNone/>
              <a:defRPr sz="2000"/>
            </a:pPr>
            <a:r>
              <a:rPr lang="tr-TR" sz="2000" dirty="0">
                <a:ea typeface="Times New Roman" charset="-94"/>
                <a:cs typeface="Times New Roman" charset="-94"/>
              </a:rPr>
              <a:t>Sertleşme </a:t>
            </a:r>
            <a:r>
              <a:rPr sz="2000" dirty="0">
                <a:ea typeface="Times New Roman" charset="-94"/>
                <a:cs typeface="Times New Roman" charset="-94"/>
              </a:rPr>
              <a:t>reaksiyonlarına</a:t>
            </a:r>
            <a:r>
              <a:rPr lang="tr-TR" sz="2000" dirty="0">
                <a:ea typeface="Times New Roman" charset="-94"/>
                <a:cs typeface="Times New Roman" charset="-94"/>
              </a:rPr>
              <a:t> göre;</a:t>
            </a:r>
            <a:endParaRPr sz="2000" dirty="0">
              <a:ea typeface="Times New Roman" charset="-94"/>
              <a:cs typeface="Times New Roman" charset="-94"/>
            </a:endParaRPr>
          </a:p>
          <a:p>
            <a:pPr algn="just">
              <a:lnSpc>
                <a:spcPct val="150000"/>
              </a:lnSpc>
              <a:spcBef>
                <a:spcPts val="1687"/>
              </a:spcBef>
              <a:buFont typeface="Wingdings" charset="2"/>
              <a:buChar char="v"/>
              <a:defRPr sz="2000"/>
            </a:pPr>
            <a:r>
              <a:rPr sz="2000" dirty="0">
                <a:ea typeface="Times New Roman" charset="-94"/>
                <a:cs typeface="Times New Roman" charset="-94"/>
              </a:rPr>
              <a:t>Geleneksel cam iyonomer simanlar</a:t>
            </a:r>
            <a:endParaRPr lang="tr-TR" sz="2000" dirty="0">
              <a:ea typeface="Times New Roman" charset="-94"/>
              <a:cs typeface="Times New Roman" charset="-94"/>
            </a:endParaRPr>
          </a:p>
          <a:p>
            <a:pPr algn="just">
              <a:lnSpc>
                <a:spcPct val="150000"/>
              </a:lnSpc>
              <a:spcBef>
                <a:spcPts val="1687"/>
              </a:spcBef>
              <a:buFont typeface="Wingdings" charset="2"/>
              <a:buChar char="v"/>
              <a:defRPr sz="2000"/>
            </a:pPr>
            <a:r>
              <a:rPr sz="2000" dirty="0">
                <a:ea typeface="Times New Roman" charset="-94"/>
                <a:cs typeface="Times New Roman" charset="-94"/>
              </a:rPr>
              <a:t>Rezin modifiye cam iyonomer simanlar</a:t>
            </a:r>
            <a:endParaRPr lang="tr-TR" sz="2000" dirty="0">
              <a:ea typeface="Times New Roman" charset="-94"/>
              <a:cs typeface="Times New Roman" charset="-94"/>
            </a:endParaRPr>
          </a:p>
          <a:p>
            <a:pPr algn="just">
              <a:lnSpc>
                <a:spcPct val="150000"/>
              </a:lnSpc>
              <a:spcBef>
                <a:spcPts val="1687"/>
              </a:spcBef>
              <a:buFont typeface="Wingdings" charset="2"/>
              <a:buChar char="v"/>
              <a:defRPr sz="2000"/>
            </a:pPr>
            <a:r>
              <a:rPr sz="2000" dirty="0">
                <a:ea typeface="Times New Roman" charset="-94"/>
                <a:cs typeface="Times New Roman" charset="-94"/>
              </a:rPr>
              <a:t>Poliasit modifiye kompozit rezinler  (kompomerler)</a:t>
            </a:r>
          </a:p>
        </p:txBody>
      </p:sp>
      <p:sp>
        <p:nvSpPr>
          <p:cNvPr id="2" name="Metin kutusu 1"/>
          <p:cNvSpPr txBox="1"/>
          <p:nvPr/>
        </p:nvSpPr>
        <p:spPr>
          <a:xfrm>
            <a:off x="8579734" y="6256657"/>
            <a:ext cx="1707916" cy="4748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316100" algn="just">
              <a:lnSpc>
                <a:spcPct val="150000"/>
              </a:lnSpc>
              <a:spcBef>
                <a:spcPts val="1687"/>
              </a:spcBef>
              <a:buSzPct val="100000"/>
              <a:defRPr sz="2000"/>
            </a:pPr>
            <a:r>
              <a:rPr lang="tr-TR" sz="800" dirty="0" err="1">
                <a:latin typeface="Arial" charset="-94"/>
                <a:ea typeface="Arial" charset="-94"/>
                <a:cs typeface="Arial" charset="-94"/>
              </a:rPr>
              <a:t>McLean</a:t>
            </a:r>
            <a:r>
              <a:rPr lang="tr-TR" sz="800" dirty="0">
                <a:latin typeface="Arial" charset="-94"/>
                <a:ea typeface="Arial" charset="-94"/>
                <a:cs typeface="Arial" charset="-94"/>
              </a:rPr>
              <a:t> ve ark., 1994</a:t>
            </a:r>
          </a:p>
        </p:txBody>
      </p:sp>
      <p:sp>
        <p:nvSpPr>
          <p:cNvPr id="5" name="Shape 346"/>
          <p:cNvSpPr/>
          <p:nvPr/>
        </p:nvSpPr>
        <p:spPr>
          <a:xfrm>
            <a:off x="1787474" y="415469"/>
            <a:ext cx="7738068" cy="595352"/>
          </a:xfrm>
          <a:prstGeom prst="rect">
            <a:avLst/>
          </a:prstGeom>
          <a:ln w="12700" cap="flat">
            <a:noFill/>
            <a:miter lim="400000"/>
          </a:ln>
          <a:sp3d/>
          <a:extLst>
            <a:ext uri="{C572A759-6A51-4108-AA02-DFA0A04FC94B}">
              <ma14:wrappingTextBoxFlag xmlns="" xmlns:ma14="http://schemas.microsoft.com/office/mac/drawingml/2011/main" val="1"/>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a:r>
              <a:rPr lang="tr-TR" sz="3400" dirty="0">
                <a:solidFill>
                  <a:schemeClr val="accent1">
                    <a:lumMod val="60000"/>
                    <a:lumOff val="40000"/>
                  </a:schemeClr>
                </a:solidFill>
                <a:latin typeface="+mj-lt"/>
                <a:ea typeface="Times New Roman" charset="-94"/>
                <a:cs typeface="Times New Roman" charset="-94"/>
              </a:rPr>
              <a:t>Cam </a:t>
            </a:r>
            <a:r>
              <a:rPr lang="tr-TR" sz="3400" dirty="0" err="1">
                <a:solidFill>
                  <a:schemeClr val="accent1">
                    <a:lumMod val="60000"/>
                    <a:lumOff val="40000"/>
                  </a:schemeClr>
                </a:solidFill>
                <a:latin typeface="+mj-lt"/>
                <a:ea typeface="Times New Roman" charset="-94"/>
                <a:cs typeface="Times New Roman" charset="-94"/>
              </a:rPr>
              <a:t>İyonomer</a:t>
            </a:r>
            <a:r>
              <a:rPr lang="tr-TR" sz="3400" dirty="0">
                <a:solidFill>
                  <a:schemeClr val="accent1">
                    <a:lumMod val="60000"/>
                    <a:lumOff val="40000"/>
                  </a:schemeClr>
                </a:solidFill>
                <a:latin typeface="+mj-lt"/>
                <a:ea typeface="Times New Roman" charset="-94"/>
                <a:cs typeface="Times New Roman" charset="-94"/>
              </a:rPr>
              <a:t> </a:t>
            </a:r>
            <a:r>
              <a:rPr lang="tr-TR" sz="3400" dirty="0" err="1">
                <a:solidFill>
                  <a:schemeClr val="accent1">
                    <a:lumMod val="60000"/>
                    <a:lumOff val="40000"/>
                  </a:schemeClr>
                </a:solidFill>
                <a:latin typeface="+mj-lt"/>
                <a:ea typeface="Times New Roman" charset="-94"/>
                <a:cs typeface="Times New Roman" charset="-94"/>
              </a:rPr>
              <a:t>Simanların</a:t>
            </a:r>
            <a:r>
              <a:rPr lang="tr-TR" sz="3400" dirty="0">
                <a:solidFill>
                  <a:schemeClr val="accent1">
                    <a:lumMod val="60000"/>
                    <a:lumOff val="40000"/>
                  </a:schemeClr>
                </a:solidFill>
                <a:latin typeface="+mj-lt"/>
                <a:ea typeface="Times New Roman" charset="-94"/>
                <a:cs typeface="Times New Roman" charset="-94"/>
              </a:rPr>
              <a:t> Sınıflandırılması</a:t>
            </a:r>
          </a:p>
        </p:txBody>
      </p:sp>
    </p:spTree>
    <p:extLst>
      <p:ext uri="{BB962C8B-B14F-4D97-AF65-F5344CB8AC3E}">
        <p14:creationId xmlns:p14="http://schemas.microsoft.com/office/powerpoint/2010/main" val="19812587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p:cNvSpPr>
          <p:nvPr>
            <p:ph type="body" idx="1"/>
          </p:nvPr>
        </p:nvSpPr>
        <p:spPr>
          <a:xfrm>
            <a:off x="1524000" y="1263210"/>
            <a:ext cx="9038714" cy="4479315"/>
          </a:xfrm>
          <a:prstGeom prst="rect">
            <a:avLst/>
          </a:prstGeom>
        </p:spPr>
        <p:txBody>
          <a:bodyPr>
            <a:noAutofit/>
          </a:bodyPr>
          <a:lstStyle/>
          <a:p>
            <a:pPr marL="0" indent="262362" algn="just" defTabSz="266809">
              <a:spcBef>
                <a:spcPts val="1336"/>
              </a:spcBef>
              <a:buNone/>
              <a:defRPr sz="1660"/>
            </a:pPr>
            <a:r>
              <a:rPr lang="tr-TR" sz="1400" dirty="0">
                <a:ea typeface="Times New Roman" charset="-94"/>
                <a:cs typeface="Times New Roman" charset="-94"/>
              </a:rPr>
              <a:t>Diğer </a:t>
            </a:r>
            <a:r>
              <a:rPr sz="1400" dirty="0">
                <a:ea typeface="Times New Roman" charset="-94"/>
                <a:cs typeface="Times New Roman" charset="-94"/>
              </a:rPr>
              <a:t>bir sınıflandırma ise:</a:t>
            </a:r>
          </a:p>
          <a:p>
            <a:pPr marL="0" indent="262362" algn="just" defTabSz="266809">
              <a:spcBef>
                <a:spcPts val="1336"/>
              </a:spcBef>
              <a:buNone/>
              <a:defRPr sz="1660"/>
            </a:pPr>
            <a:r>
              <a:rPr sz="1400" dirty="0">
                <a:ea typeface="Times New Roman" charset="-94"/>
                <a:cs typeface="Times New Roman" charset="-94"/>
              </a:rPr>
              <a:t>•	Birinci kuşak cam iyonomer simanlar (ASPA I, ASPA II)</a:t>
            </a:r>
          </a:p>
          <a:p>
            <a:pPr marL="0" indent="262362" algn="just" defTabSz="266809">
              <a:spcBef>
                <a:spcPts val="1336"/>
              </a:spcBef>
              <a:buNone/>
              <a:defRPr sz="1660"/>
            </a:pPr>
            <a:r>
              <a:rPr sz="1400" dirty="0">
                <a:ea typeface="Times New Roman" charset="-94"/>
                <a:cs typeface="Times New Roman" charset="-94"/>
              </a:rPr>
              <a:t>•	İkinci kuşak cam iyonomer simanlar (Chemfil, Ketac-Cem)</a:t>
            </a:r>
          </a:p>
          <a:p>
            <a:pPr marL="0" indent="262362" algn="just" defTabSz="266809">
              <a:spcBef>
                <a:spcPts val="1336"/>
              </a:spcBef>
              <a:buNone/>
              <a:defRPr sz="1660"/>
            </a:pPr>
            <a:r>
              <a:rPr sz="1400" dirty="0">
                <a:ea typeface="Times New Roman" charset="-94"/>
                <a:cs typeface="Times New Roman" charset="-94"/>
              </a:rPr>
              <a:t>•	Güçlendirilmiş simanlar (Sermet iyonomer, Miracle-mix, Fujı IX, Ketac-molar)</a:t>
            </a:r>
          </a:p>
          <a:p>
            <a:pPr marL="0" indent="262362" algn="just" defTabSz="266809">
              <a:spcBef>
                <a:spcPts val="1336"/>
              </a:spcBef>
              <a:buNone/>
              <a:defRPr sz="1660"/>
            </a:pPr>
            <a:r>
              <a:rPr sz="1400" dirty="0">
                <a:ea typeface="Times New Roman" charset="-94"/>
                <a:cs typeface="Times New Roman" charset="-94"/>
              </a:rPr>
              <a:t>•	Rezin modifiye cam iyonomer simanlar (Glass Liner; RelyX Luting;  Fuji Plus; İonoseal)</a:t>
            </a:r>
          </a:p>
          <a:p>
            <a:pPr marL="0" indent="262362" algn="just" defTabSz="266809">
              <a:spcBef>
                <a:spcPts val="1336"/>
              </a:spcBef>
              <a:buNone/>
              <a:defRPr sz="1660"/>
            </a:pPr>
            <a:r>
              <a:rPr sz="1400" dirty="0">
                <a:ea typeface="Times New Roman" charset="-94"/>
                <a:cs typeface="Times New Roman" charset="-94"/>
              </a:rPr>
              <a:t>•	Yüksek viskoziteli geleneksel cam iyonomer simanlar (Fuji IX GP EXTRA kapsül, GC, Tokyo, Japonya)</a:t>
            </a:r>
          </a:p>
          <a:p>
            <a:pPr marL="0" indent="262362" algn="just" defTabSz="266809">
              <a:spcBef>
                <a:spcPts val="1336"/>
              </a:spcBef>
              <a:buNone/>
              <a:defRPr sz="1660"/>
            </a:pPr>
            <a:r>
              <a:rPr sz="1400" dirty="0">
                <a:ea typeface="Times New Roman" charset="-94"/>
                <a:cs typeface="Times New Roman" charset="-94"/>
              </a:rPr>
              <a:t>•	Kolay karıştırılabilir cam iyonomer simanlar (Ketac-Cem Easy CİS)</a:t>
            </a:r>
          </a:p>
          <a:p>
            <a:pPr marL="0" indent="262362" algn="just" defTabSz="266809">
              <a:spcBef>
                <a:spcPts val="1336"/>
              </a:spcBef>
              <a:buNone/>
              <a:defRPr sz="1660"/>
            </a:pPr>
            <a:r>
              <a:rPr sz="1400" dirty="0">
                <a:ea typeface="Times New Roman" charset="-94"/>
                <a:cs typeface="Times New Roman" charset="-94"/>
              </a:rPr>
              <a:t>•	Aminoasit modifiye cam iyonomer simanlar </a:t>
            </a:r>
          </a:p>
        </p:txBody>
      </p:sp>
      <p:pic>
        <p:nvPicPr>
          <p:cNvPr id="351" name="CHEMFİLL.jpg"/>
          <p:cNvPicPr>
            <a:picLocks noChangeAspect="1"/>
          </p:cNvPicPr>
          <p:nvPr/>
        </p:nvPicPr>
        <p:blipFill>
          <a:blip r:embed="rId3" cstate="print"/>
          <a:stretch>
            <a:fillRect/>
          </a:stretch>
        </p:blipFill>
        <p:spPr>
          <a:xfrm>
            <a:off x="9618152" y="5872857"/>
            <a:ext cx="798412" cy="798412"/>
          </a:xfrm>
          <a:prstGeom prst="rect">
            <a:avLst/>
          </a:prstGeom>
          <a:ln w="88900">
            <a:miter lim="400000"/>
          </a:ln>
        </p:spPr>
      </p:pic>
      <p:pic>
        <p:nvPicPr>
          <p:cNvPr id="353" name="miracle mix.jpg"/>
          <p:cNvPicPr>
            <a:picLocks noChangeAspect="1"/>
          </p:cNvPicPr>
          <p:nvPr/>
        </p:nvPicPr>
        <p:blipFill>
          <a:blip r:embed="rId4" cstate="print"/>
          <a:stretch>
            <a:fillRect/>
          </a:stretch>
        </p:blipFill>
        <p:spPr>
          <a:xfrm>
            <a:off x="4992476" y="5854292"/>
            <a:ext cx="1089304" cy="816979"/>
          </a:xfrm>
          <a:prstGeom prst="rect">
            <a:avLst/>
          </a:prstGeom>
          <a:ln w="88900">
            <a:miter lim="400000"/>
          </a:ln>
        </p:spPr>
      </p:pic>
      <p:pic>
        <p:nvPicPr>
          <p:cNvPr id="354" name="ketac cem.jpg"/>
          <p:cNvPicPr>
            <a:picLocks noChangeAspect="1"/>
          </p:cNvPicPr>
          <p:nvPr/>
        </p:nvPicPr>
        <p:blipFill>
          <a:blip r:embed="rId5" cstate="print"/>
          <a:stretch>
            <a:fillRect/>
          </a:stretch>
        </p:blipFill>
        <p:spPr>
          <a:xfrm>
            <a:off x="8689701" y="5854291"/>
            <a:ext cx="816978" cy="816979"/>
          </a:xfrm>
          <a:prstGeom prst="rect">
            <a:avLst/>
          </a:prstGeom>
          <a:ln w="88900">
            <a:miter lim="400000"/>
          </a:ln>
        </p:spPr>
      </p:pic>
      <p:pic>
        <p:nvPicPr>
          <p:cNvPr id="355" name="FUJİ IX.jpg"/>
          <p:cNvPicPr>
            <a:picLocks noChangeAspect="1"/>
          </p:cNvPicPr>
          <p:nvPr/>
        </p:nvPicPr>
        <p:blipFill>
          <a:blip r:embed="rId6" cstate="print"/>
          <a:stretch>
            <a:fillRect/>
          </a:stretch>
        </p:blipFill>
        <p:spPr>
          <a:xfrm>
            <a:off x="7440697" y="5835921"/>
            <a:ext cx="1091410" cy="835348"/>
          </a:xfrm>
          <a:prstGeom prst="rect">
            <a:avLst/>
          </a:prstGeom>
          <a:ln w="88900">
            <a:miter lim="400000"/>
          </a:ln>
        </p:spPr>
      </p:pic>
      <p:pic>
        <p:nvPicPr>
          <p:cNvPr id="356" name="KETAC MOLAR.jpg"/>
          <p:cNvPicPr>
            <a:picLocks noChangeAspect="1"/>
          </p:cNvPicPr>
          <p:nvPr/>
        </p:nvPicPr>
        <p:blipFill>
          <a:blip r:embed="rId7" cstate="print"/>
          <a:stretch>
            <a:fillRect/>
          </a:stretch>
        </p:blipFill>
        <p:spPr>
          <a:xfrm>
            <a:off x="1705437" y="5854291"/>
            <a:ext cx="836713" cy="816980"/>
          </a:xfrm>
          <a:prstGeom prst="rect">
            <a:avLst/>
          </a:prstGeom>
          <a:ln w="88900">
            <a:miter lim="400000"/>
          </a:ln>
        </p:spPr>
      </p:pic>
      <p:pic>
        <p:nvPicPr>
          <p:cNvPr id="357" name="Ionoseal.jpg"/>
          <p:cNvPicPr>
            <a:picLocks noChangeAspect="1"/>
          </p:cNvPicPr>
          <p:nvPr/>
        </p:nvPicPr>
        <p:blipFill>
          <a:blip r:embed="rId8" cstate="print"/>
          <a:stretch>
            <a:fillRect/>
          </a:stretch>
        </p:blipFill>
        <p:spPr>
          <a:xfrm>
            <a:off x="8640460" y="1711744"/>
            <a:ext cx="977692" cy="788879"/>
          </a:xfrm>
          <a:prstGeom prst="rect">
            <a:avLst/>
          </a:prstGeom>
          <a:ln w="88900">
            <a:miter lim="400000"/>
          </a:ln>
        </p:spPr>
      </p:pic>
      <p:pic>
        <p:nvPicPr>
          <p:cNvPr id="358" name="GLASS LİNER.jpg"/>
          <p:cNvPicPr>
            <a:picLocks noChangeAspect="1"/>
          </p:cNvPicPr>
          <p:nvPr/>
        </p:nvPicPr>
        <p:blipFill>
          <a:blip r:embed="rId9" cstate="print"/>
          <a:stretch>
            <a:fillRect/>
          </a:stretch>
        </p:blipFill>
        <p:spPr>
          <a:xfrm>
            <a:off x="9335014" y="840414"/>
            <a:ext cx="1227701" cy="816979"/>
          </a:xfrm>
          <a:prstGeom prst="rect">
            <a:avLst/>
          </a:prstGeom>
          <a:ln w="88900">
            <a:miter lim="400000"/>
          </a:ln>
        </p:spPr>
      </p:pic>
      <p:pic>
        <p:nvPicPr>
          <p:cNvPr id="359" name="RELY X.jpg"/>
          <p:cNvPicPr>
            <a:picLocks noChangeAspect="1"/>
          </p:cNvPicPr>
          <p:nvPr/>
        </p:nvPicPr>
        <p:blipFill>
          <a:blip r:embed="rId10" cstate="print"/>
          <a:stretch>
            <a:fillRect/>
          </a:stretch>
        </p:blipFill>
        <p:spPr>
          <a:xfrm>
            <a:off x="9756736" y="1711742"/>
            <a:ext cx="805978" cy="805978"/>
          </a:xfrm>
          <a:prstGeom prst="rect">
            <a:avLst/>
          </a:prstGeom>
          <a:ln w="88900">
            <a:miter lim="400000"/>
          </a:ln>
        </p:spPr>
      </p:pic>
      <p:pic>
        <p:nvPicPr>
          <p:cNvPr id="360" name="FUJİ PLIS.jpg"/>
          <p:cNvPicPr>
            <a:picLocks noChangeAspect="1"/>
          </p:cNvPicPr>
          <p:nvPr/>
        </p:nvPicPr>
        <p:blipFill>
          <a:blip r:embed="rId11" cstate="print"/>
          <a:stretch>
            <a:fillRect/>
          </a:stretch>
        </p:blipFill>
        <p:spPr>
          <a:xfrm>
            <a:off x="6241480" y="5854291"/>
            <a:ext cx="1112118" cy="816980"/>
          </a:xfrm>
          <a:prstGeom prst="rect">
            <a:avLst/>
          </a:prstGeom>
          <a:ln w="88900">
            <a:miter lim="400000"/>
          </a:ln>
        </p:spPr>
      </p:pic>
      <p:pic>
        <p:nvPicPr>
          <p:cNvPr id="361" name="KETAC MOLAR.jpg"/>
          <p:cNvPicPr>
            <a:picLocks noChangeAspect="1"/>
          </p:cNvPicPr>
          <p:nvPr/>
        </p:nvPicPr>
        <p:blipFill>
          <a:blip r:embed="rId7" cstate="print"/>
          <a:stretch>
            <a:fillRect/>
          </a:stretch>
        </p:blipFill>
        <p:spPr>
          <a:xfrm>
            <a:off x="3959211" y="5818307"/>
            <a:ext cx="873566" cy="852963"/>
          </a:xfrm>
          <a:prstGeom prst="rect">
            <a:avLst/>
          </a:prstGeom>
          <a:ln w="88900">
            <a:miter lim="400000"/>
          </a:ln>
        </p:spPr>
      </p:pic>
      <p:pic>
        <p:nvPicPr>
          <p:cNvPr id="362" name="ketac_cem_u_56900_250px.jpg"/>
          <p:cNvPicPr>
            <a:picLocks noChangeAspect="1"/>
          </p:cNvPicPr>
          <p:nvPr/>
        </p:nvPicPr>
        <p:blipFill>
          <a:blip r:embed="rId12" cstate="print"/>
          <a:stretch>
            <a:fillRect/>
          </a:stretch>
        </p:blipFill>
        <p:spPr>
          <a:xfrm>
            <a:off x="2754149" y="5834118"/>
            <a:ext cx="996610" cy="837153"/>
          </a:xfrm>
          <a:prstGeom prst="rect">
            <a:avLst/>
          </a:prstGeom>
          <a:ln w="88900">
            <a:miter lim="400000"/>
          </a:ln>
        </p:spPr>
      </p:pic>
      <p:sp>
        <p:nvSpPr>
          <p:cNvPr id="14" name="Shape 346"/>
          <p:cNvSpPr/>
          <p:nvPr/>
        </p:nvSpPr>
        <p:spPr>
          <a:xfrm>
            <a:off x="1705436" y="427257"/>
            <a:ext cx="7738068" cy="595352"/>
          </a:xfrm>
          <a:prstGeom prst="rect">
            <a:avLst/>
          </a:prstGeom>
          <a:ln w="12700" cap="flat">
            <a:noFill/>
            <a:miter lim="400000"/>
          </a:ln>
          <a:sp3d/>
          <a:extLst>
            <a:ext uri="{C572A759-6A51-4108-AA02-DFA0A04FC94B}">
              <ma14:wrappingTextBoxFlag xmlns="" xmlns:ma14="http://schemas.microsoft.com/office/mac/drawingml/2011/main" val="1"/>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a:r>
              <a:rPr lang="tr-TR" sz="3400" dirty="0">
                <a:solidFill>
                  <a:schemeClr val="accent1">
                    <a:lumMod val="60000"/>
                    <a:lumOff val="40000"/>
                  </a:schemeClr>
                </a:solidFill>
                <a:latin typeface="+mj-lt"/>
                <a:ea typeface="Times New Roman" charset="-94"/>
                <a:cs typeface="Times New Roman" charset="-94"/>
              </a:rPr>
              <a:t>Cam </a:t>
            </a:r>
            <a:r>
              <a:rPr lang="tr-TR" sz="3400" dirty="0" err="1">
                <a:solidFill>
                  <a:schemeClr val="accent1">
                    <a:lumMod val="60000"/>
                    <a:lumOff val="40000"/>
                  </a:schemeClr>
                </a:solidFill>
                <a:latin typeface="+mj-lt"/>
                <a:ea typeface="Times New Roman" charset="-94"/>
                <a:cs typeface="Times New Roman" charset="-94"/>
              </a:rPr>
              <a:t>İyonomer</a:t>
            </a:r>
            <a:r>
              <a:rPr lang="tr-TR" sz="3400" dirty="0">
                <a:solidFill>
                  <a:schemeClr val="accent1">
                    <a:lumMod val="60000"/>
                    <a:lumOff val="40000"/>
                  </a:schemeClr>
                </a:solidFill>
                <a:latin typeface="+mj-lt"/>
                <a:ea typeface="Times New Roman" charset="-94"/>
                <a:cs typeface="Times New Roman" charset="-94"/>
              </a:rPr>
              <a:t> </a:t>
            </a:r>
            <a:r>
              <a:rPr lang="tr-TR" sz="3400" dirty="0" err="1">
                <a:solidFill>
                  <a:schemeClr val="accent1">
                    <a:lumMod val="60000"/>
                    <a:lumOff val="40000"/>
                  </a:schemeClr>
                </a:solidFill>
                <a:latin typeface="+mj-lt"/>
                <a:ea typeface="Times New Roman" charset="-94"/>
                <a:cs typeface="Times New Roman" charset="-94"/>
              </a:rPr>
              <a:t>Simanların</a:t>
            </a:r>
            <a:r>
              <a:rPr lang="tr-TR" sz="3400" dirty="0">
                <a:solidFill>
                  <a:schemeClr val="accent1">
                    <a:lumMod val="60000"/>
                    <a:lumOff val="40000"/>
                  </a:schemeClr>
                </a:solidFill>
                <a:latin typeface="+mj-lt"/>
                <a:ea typeface="Times New Roman" charset="-94"/>
                <a:cs typeface="Times New Roman" charset="-94"/>
              </a:rPr>
              <a:t> Sınıflandırılması</a:t>
            </a:r>
          </a:p>
        </p:txBody>
      </p:sp>
    </p:spTree>
    <p:extLst>
      <p:ext uri="{BB962C8B-B14F-4D97-AF65-F5344CB8AC3E}">
        <p14:creationId xmlns:p14="http://schemas.microsoft.com/office/powerpoint/2010/main" val="1696742373"/>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p:cNvSpPr>
          <p:nvPr>
            <p:ph type="body" idx="1"/>
          </p:nvPr>
        </p:nvSpPr>
        <p:spPr>
          <a:xfrm>
            <a:off x="1962209" y="1161775"/>
            <a:ext cx="7198635" cy="5341080"/>
          </a:xfrm>
          <a:prstGeom prst="rect">
            <a:avLst/>
          </a:prstGeom>
        </p:spPr>
        <p:txBody>
          <a:bodyPr>
            <a:normAutofit/>
          </a:bodyPr>
          <a:lstStyle/>
          <a:p>
            <a:pPr algn="just" defTabSz="311814">
              <a:lnSpc>
                <a:spcPct val="150000"/>
              </a:lnSpc>
              <a:spcBef>
                <a:spcPts val="1617"/>
              </a:spcBef>
              <a:buFont typeface="Wingdings" charset="2"/>
              <a:buChar char="v"/>
              <a:defRPr sz="1940"/>
            </a:pPr>
            <a:r>
              <a:rPr sz="2000" dirty="0">
                <a:ea typeface="Times New Roman" charset="-94"/>
                <a:cs typeface="Times New Roman" charset="-94"/>
              </a:rPr>
              <a:t>Okluzal pit - fissür örtücü olarak</a:t>
            </a:r>
          </a:p>
          <a:p>
            <a:pPr algn="just" defTabSz="311814">
              <a:lnSpc>
                <a:spcPct val="150000"/>
              </a:lnSpc>
              <a:spcBef>
                <a:spcPts val="1617"/>
              </a:spcBef>
              <a:buFont typeface="Wingdings" charset="2"/>
              <a:buChar char="v"/>
              <a:defRPr sz="1940"/>
            </a:pPr>
            <a:r>
              <a:rPr sz="2000" dirty="0">
                <a:ea typeface="Times New Roman" charset="-94"/>
                <a:cs typeface="Times New Roman" charset="-94"/>
              </a:rPr>
              <a:t>Başlangıç lezyonları görülen okluzal fissürleri kapatmak amacıyla</a:t>
            </a:r>
          </a:p>
          <a:p>
            <a:pPr algn="just" defTabSz="311814">
              <a:lnSpc>
                <a:spcPct val="150000"/>
              </a:lnSpc>
              <a:spcBef>
                <a:spcPts val="1617"/>
              </a:spcBef>
              <a:buFont typeface="Wingdings" charset="2"/>
              <a:buChar char="v"/>
              <a:defRPr sz="1940"/>
            </a:pPr>
            <a:r>
              <a:rPr sz="2000" dirty="0">
                <a:ea typeface="Times New Roman" charset="-94"/>
                <a:cs typeface="Times New Roman" charset="-94"/>
              </a:rPr>
              <a:t>Süt dişlerinin restorasyonlarında</a:t>
            </a:r>
          </a:p>
          <a:p>
            <a:pPr algn="just" defTabSz="311814">
              <a:lnSpc>
                <a:spcPct val="150000"/>
              </a:lnSpc>
              <a:spcBef>
                <a:spcPts val="1617"/>
              </a:spcBef>
              <a:buFont typeface="Wingdings" charset="2"/>
              <a:buChar char="v"/>
              <a:defRPr sz="1940"/>
            </a:pPr>
            <a:r>
              <a:rPr sz="2000" dirty="0">
                <a:ea typeface="Times New Roman" charset="-94"/>
                <a:cs typeface="Times New Roman" charset="-94"/>
              </a:rPr>
              <a:t>Lingual yerleşimli olan Sınıf III kavite restorasyonlarında</a:t>
            </a:r>
          </a:p>
          <a:p>
            <a:pPr algn="just" defTabSz="311814">
              <a:lnSpc>
                <a:spcPct val="150000"/>
              </a:lnSpc>
              <a:spcBef>
                <a:spcPts val="1617"/>
              </a:spcBef>
              <a:buFont typeface="Wingdings" charset="2"/>
              <a:buChar char="v"/>
              <a:defRPr sz="1940"/>
            </a:pPr>
            <a:r>
              <a:rPr sz="2000" dirty="0">
                <a:ea typeface="Times New Roman" charset="-94"/>
                <a:cs typeface="Times New Roman" charset="-94"/>
              </a:rPr>
              <a:t>Çok geniş yerleşimli olmayan Sınıf V kavite restorasyonlarında</a:t>
            </a:r>
          </a:p>
          <a:p>
            <a:pPr algn="just" defTabSz="311814">
              <a:lnSpc>
                <a:spcPct val="150000"/>
              </a:lnSpc>
              <a:spcBef>
                <a:spcPts val="1617"/>
              </a:spcBef>
              <a:buFont typeface="Wingdings" charset="2"/>
              <a:buChar char="v"/>
              <a:defRPr sz="1940"/>
            </a:pPr>
            <a:r>
              <a:rPr sz="2000" dirty="0">
                <a:ea typeface="Times New Roman" charset="-94"/>
                <a:cs typeface="Times New Roman" charset="-94"/>
              </a:rPr>
              <a:t>Restorasyonların bozulan marjinlerinin onarılmasında</a:t>
            </a:r>
          </a:p>
          <a:p>
            <a:pPr algn="just" defTabSz="311814">
              <a:lnSpc>
                <a:spcPct val="150000"/>
              </a:lnSpc>
              <a:spcBef>
                <a:spcPts val="1617"/>
              </a:spcBef>
              <a:buFont typeface="Wingdings" charset="2"/>
              <a:buChar char="v"/>
              <a:defRPr sz="1940"/>
            </a:pPr>
            <a:r>
              <a:rPr sz="2000" dirty="0">
                <a:ea typeface="Times New Roman" charset="-94"/>
                <a:cs typeface="Times New Roman" charset="-94"/>
              </a:rPr>
              <a:t>Kavite preparasyonu yapılmaksızın erozyon lezyonların</a:t>
            </a:r>
            <a:r>
              <a:rPr lang="tr-TR" sz="2000" dirty="0">
                <a:ea typeface="Times New Roman" charset="-94"/>
                <a:cs typeface="Times New Roman" charset="-94"/>
              </a:rPr>
              <a:t>da</a:t>
            </a:r>
            <a:endParaRPr sz="2000" dirty="0">
              <a:ea typeface="Times New Roman" charset="-94"/>
              <a:cs typeface="Times New Roman" charset="-94"/>
            </a:endParaRPr>
          </a:p>
        </p:txBody>
      </p:sp>
      <p:sp>
        <p:nvSpPr>
          <p:cNvPr id="2" name="Metin kutusu 1"/>
          <p:cNvSpPr txBox="1"/>
          <p:nvPr/>
        </p:nvSpPr>
        <p:spPr>
          <a:xfrm>
            <a:off x="9374393" y="6545459"/>
            <a:ext cx="1094847" cy="195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r>
              <a:rPr lang="tr-TR" sz="800" dirty="0" err="1">
                <a:latin typeface="Arial" charset="-94"/>
                <a:ea typeface="Arial" charset="-94"/>
                <a:cs typeface="Arial" charset="-94"/>
              </a:rPr>
              <a:t>Mc</a:t>
            </a:r>
            <a:r>
              <a:rPr lang="tr-TR" sz="800" dirty="0">
                <a:latin typeface="Arial" charset="-94"/>
                <a:ea typeface="Arial" charset="-94"/>
                <a:cs typeface="Arial" charset="-94"/>
              </a:rPr>
              <a:t> </a:t>
            </a:r>
            <a:r>
              <a:rPr lang="tr-TR" sz="800" dirty="0" err="1">
                <a:latin typeface="Arial" charset="-94"/>
                <a:ea typeface="Arial" charset="-94"/>
                <a:cs typeface="Arial" charset="-94"/>
              </a:rPr>
              <a:t>Lean</a:t>
            </a:r>
            <a:r>
              <a:rPr lang="tr-TR" sz="800" dirty="0">
                <a:latin typeface="Arial" charset="-94"/>
                <a:ea typeface="Arial" charset="-94"/>
                <a:cs typeface="Arial" charset="-94"/>
              </a:rPr>
              <a:t> ve ark., 1976</a:t>
            </a:r>
          </a:p>
        </p:txBody>
      </p:sp>
      <p:pic>
        <p:nvPicPr>
          <p:cNvPr id="300034" name="Picture 2" descr="http://www.intechopen.com/source/html/47954/media/image3.jpeg"/>
          <p:cNvPicPr>
            <a:picLocks noChangeAspect="1" noChangeArrowheads="1"/>
          </p:cNvPicPr>
          <p:nvPr/>
        </p:nvPicPr>
        <p:blipFill>
          <a:blip r:embed="rId3" cstate="print"/>
          <a:srcRect/>
          <a:stretch>
            <a:fillRect/>
          </a:stretch>
        </p:blipFill>
        <p:spPr bwMode="auto">
          <a:xfrm>
            <a:off x="8742064" y="436282"/>
            <a:ext cx="1644377" cy="134127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Shape 346"/>
          <p:cNvSpPr/>
          <p:nvPr/>
        </p:nvSpPr>
        <p:spPr>
          <a:xfrm>
            <a:off x="1801115" y="308657"/>
            <a:ext cx="8386590" cy="595352"/>
          </a:xfrm>
          <a:prstGeom prst="rect">
            <a:avLst/>
          </a:prstGeom>
          <a:ln w="12700" cap="flat">
            <a:noFill/>
            <a:miter lim="400000"/>
          </a:ln>
          <a:sp3d/>
          <a:extLst>
            <a:ext uri="{C572A759-6A51-4108-AA02-DFA0A04FC94B}">
              <ma14:wrappingTextBoxFlag xmlns="" xmlns:ma14="http://schemas.microsoft.com/office/mac/drawingml/2011/main" val="1"/>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a:r>
              <a:rPr lang="tr-TR" sz="3400" dirty="0">
                <a:solidFill>
                  <a:schemeClr val="accent1">
                    <a:lumMod val="60000"/>
                    <a:lumOff val="40000"/>
                  </a:schemeClr>
                </a:solidFill>
                <a:latin typeface="+mj-lt"/>
                <a:ea typeface="Times New Roman" charset="-94"/>
                <a:cs typeface="Times New Roman" charset="-94"/>
              </a:rPr>
              <a:t>Cam </a:t>
            </a:r>
            <a:r>
              <a:rPr lang="tr-TR" sz="3400" dirty="0" err="1">
                <a:solidFill>
                  <a:schemeClr val="accent1">
                    <a:lumMod val="60000"/>
                    <a:lumOff val="40000"/>
                  </a:schemeClr>
                </a:solidFill>
                <a:latin typeface="+mj-lt"/>
                <a:ea typeface="Times New Roman" charset="-94"/>
                <a:cs typeface="Times New Roman" charset="-94"/>
              </a:rPr>
              <a:t>İyonomer</a:t>
            </a:r>
            <a:r>
              <a:rPr lang="tr-TR" sz="3400" dirty="0">
                <a:solidFill>
                  <a:schemeClr val="accent1">
                    <a:lumMod val="60000"/>
                    <a:lumOff val="40000"/>
                  </a:schemeClr>
                </a:solidFill>
                <a:latin typeface="+mj-lt"/>
                <a:ea typeface="Times New Roman" charset="-94"/>
                <a:cs typeface="Times New Roman" charset="-94"/>
              </a:rPr>
              <a:t> </a:t>
            </a:r>
            <a:r>
              <a:rPr lang="tr-TR" sz="3400" dirty="0" err="1">
                <a:solidFill>
                  <a:schemeClr val="accent1">
                    <a:lumMod val="60000"/>
                    <a:lumOff val="40000"/>
                  </a:schemeClr>
                </a:solidFill>
                <a:latin typeface="+mj-lt"/>
                <a:ea typeface="Times New Roman" charset="-94"/>
                <a:cs typeface="Times New Roman" charset="-94"/>
              </a:rPr>
              <a:t>Simanların</a:t>
            </a:r>
            <a:r>
              <a:rPr lang="tr-TR" sz="3400" dirty="0">
                <a:solidFill>
                  <a:schemeClr val="accent1">
                    <a:lumMod val="60000"/>
                    <a:lumOff val="40000"/>
                  </a:schemeClr>
                </a:solidFill>
                <a:latin typeface="+mj-lt"/>
                <a:ea typeface="Times New Roman" charset="-94"/>
                <a:cs typeface="Times New Roman" charset="-94"/>
              </a:rPr>
              <a:t> Kullanım Alanları</a:t>
            </a:r>
          </a:p>
        </p:txBody>
      </p:sp>
    </p:spTree>
    <p:extLst>
      <p:ext uri="{BB962C8B-B14F-4D97-AF65-F5344CB8AC3E}">
        <p14:creationId xmlns:p14="http://schemas.microsoft.com/office/powerpoint/2010/main" val="375944729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p:cNvSpPr>
          <p:nvPr>
            <p:ph type="body" idx="1"/>
          </p:nvPr>
        </p:nvSpPr>
        <p:spPr>
          <a:xfrm>
            <a:off x="1877909" y="1061253"/>
            <a:ext cx="7625797" cy="4335982"/>
          </a:xfrm>
          <a:prstGeom prst="rect">
            <a:avLst/>
          </a:prstGeom>
          <a:ln w="12700">
            <a:miter lim="400000"/>
          </a:ln>
        </p:spPr>
        <p:txBody>
          <a:bodyPr vert="horz" lIns="35717" tIns="35717" rIns="35717" bIns="35717" rtlCol="0" anchor="ctr">
            <a:normAutofit/>
          </a:bodyPr>
          <a:lstStyle/>
          <a:p>
            <a:pPr>
              <a:lnSpc>
                <a:spcPct val="115000"/>
              </a:lnSpc>
              <a:spcBef>
                <a:spcPts val="703"/>
              </a:spcBef>
              <a:buFont typeface="Arial" charset="-94"/>
              <a:buChar char="•"/>
            </a:pPr>
            <a:r>
              <a:rPr sz="2000" dirty="0">
                <a:ea typeface="Times New Roman" charset="-94"/>
                <a:cs typeface="Times New Roman" charset="-94"/>
              </a:rPr>
              <a:t>Amalgam</a:t>
            </a:r>
          </a:p>
          <a:p>
            <a:pPr>
              <a:lnSpc>
                <a:spcPct val="115000"/>
              </a:lnSpc>
              <a:spcBef>
                <a:spcPts val="703"/>
              </a:spcBef>
              <a:buFont typeface="Arial" charset="-94"/>
              <a:buChar char="•"/>
            </a:pPr>
            <a:r>
              <a:rPr sz="2000" dirty="0">
                <a:ea typeface="Times New Roman" charset="-94"/>
                <a:cs typeface="Times New Roman" charset="-94"/>
              </a:rPr>
              <a:t>Cam iyonomer simanlar (CİS)</a:t>
            </a:r>
          </a:p>
          <a:p>
            <a:pPr lvl="1">
              <a:lnSpc>
                <a:spcPct val="115000"/>
              </a:lnSpc>
              <a:spcBef>
                <a:spcPts val="703"/>
              </a:spcBef>
              <a:buFont typeface="Arial" charset="-94"/>
              <a:buChar char="•"/>
            </a:pPr>
            <a:r>
              <a:rPr sz="2000" dirty="0">
                <a:ea typeface="Times New Roman" charset="-94"/>
                <a:cs typeface="Times New Roman" charset="-94"/>
              </a:rPr>
              <a:t>Rezin modifiye cam iyonomer simanlar (RMCİS)</a:t>
            </a:r>
          </a:p>
          <a:p>
            <a:pPr lvl="1">
              <a:lnSpc>
                <a:spcPct val="115000"/>
              </a:lnSpc>
              <a:spcBef>
                <a:spcPts val="703"/>
              </a:spcBef>
              <a:buFont typeface="Arial" charset="-94"/>
              <a:buChar char="•"/>
            </a:pPr>
            <a:r>
              <a:rPr sz="2000" dirty="0">
                <a:ea typeface="Times New Roman" charset="-94"/>
                <a:cs typeface="Times New Roman" charset="-94"/>
              </a:rPr>
              <a:t>Cam iyonomer sermet simanlar</a:t>
            </a:r>
          </a:p>
          <a:p>
            <a:pPr lvl="1">
              <a:lnSpc>
                <a:spcPct val="115000"/>
              </a:lnSpc>
              <a:spcBef>
                <a:spcPts val="703"/>
              </a:spcBef>
              <a:buFont typeface="Arial" charset="-94"/>
              <a:buChar char="•"/>
            </a:pPr>
            <a:r>
              <a:rPr sz="2000" dirty="0">
                <a:ea typeface="Times New Roman" charset="-94"/>
                <a:cs typeface="Times New Roman" charset="-94"/>
              </a:rPr>
              <a:t>Kondense olabilen  (yüksek viskoziteli) cam iyonomer simanlar   </a:t>
            </a:r>
          </a:p>
          <a:p>
            <a:pPr>
              <a:lnSpc>
                <a:spcPct val="115000"/>
              </a:lnSpc>
              <a:spcBef>
                <a:spcPts val="703"/>
              </a:spcBef>
              <a:buFont typeface="Arial" charset="-94"/>
              <a:buChar char="•"/>
            </a:pPr>
            <a:r>
              <a:rPr sz="2000" dirty="0">
                <a:ea typeface="Times New Roman" charset="-94"/>
                <a:cs typeface="Times New Roman" charset="-94"/>
              </a:rPr>
              <a:t>Poliasit modifiye kompozit rezinler (Kompomer)</a:t>
            </a:r>
          </a:p>
          <a:p>
            <a:pPr>
              <a:lnSpc>
                <a:spcPct val="115000"/>
              </a:lnSpc>
              <a:spcBef>
                <a:spcPts val="703"/>
              </a:spcBef>
              <a:buFont typeface="Arial" charset="-94"/>
              <a:buChar char="•"/>
            </a:pPr>
            <a:r>
              <a:rPr sz="2000" dirty="0">
                <a:ea typeface="Times New Roman" charset="-94"/>
                <a:cs typeface="Times New Roman" charset="-94"/>
              </a:rPr>
              <a:t>Kompozitler</a:t>
            </a:r>
          </a:p>
          <a:p>
            <a:pPr>
              <a:lnSpc>
                <a:spcPct val="115000"/>
              </a:lnSpc>
              <a:spcBef>
                <a:spcPts val="703"/>
              </a:spcBef>
              <a:buFont typeface="Arial" charset="-94"/>
              <a:buChar char="•"/>
            </a:pPr>
            <a:r>
              <a:rPr sz="2000" dirty="0">
                <a:ea typeface="Times New Roman" charset="-94"/>
                <a:cs typeface="Times New Roman" charset="-94"/>
              </a:rPr>
              <a:t>Ormoserler</a:t>
            </a:r>
          </a:p>
          <a:p>
            <a:pPr>
              <a:lnSpc>
                <a:spcPct val="115000"/>
              </a:lnSpc>
              <a:spcBef>
                <a:spcPts val="703"/>
              </a:spcBef>
              <a:buFont typeface="Arial" charset="-94"/>
              <a:buChar char="•"/>
            </a:pPr>
            <a:r>
              <a:rPr sz="2000" dirty="0">
                <a:ea typeface="Times New Roman" charset="-94"/>
                <a:cs typeface="Times New Roman" charset="-94"/>
              </a:rPr>
              <a:t>Giomerler</a:t>
            </a:r>
            <a:endParaRPr lang="tr-TR" sz="2000" dirty="0">
              <a:ea typeface="Times New Roman" charset="-94"/>
              <a:cs typeface="Times New Roman" charset="-94"/>
            </a:endParaRPr>
          </a:p>
        </p:txBody>
      </p:sp>
      <p:sp>
        <p:nvSpPr>
          <p:cNvPr id="146" name="Shape 146"/>
          <p:cNvSpPr/>
          <p:nvPr/>
        </p:nvSpPr>
        <p:spPr>
          <a:xfrm>
            <a:off x="6382122" y="6607565"/>
            <a:ext cx="4315589" cy="233971"/>
          </a:xfrm>
          <a:prstGeom prst="rect">
            <a:avLst/>
          </a:prstGeom>
          <a:ln w="12700">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lvl1pPr marL="457200" indent="-228600" algn="just">
              <a:lnSpc>
                <a:spcPct val="150000"/>
              </a:lnSpc>
              <a:spcBef>
                <a:spcPts val="1000"/>
              </a:spcBef>
              <a:defRPr sz="1400">
                <a:latin typeface="Helvetica"/>
                <a:ea typeface="Helvetica"/>
                <a:cs typeface="Helvetica"/>
                <a:sym typeface="Helvetica"/>
              </a:defRPr>
            </a:lvl1pPr>
          </a:lstStyle>
          <a:p>
            <a:pPr>
              <a:defRPr>
                <a:solidFill>
                  <a:srgbClr val="000000"/>
                </a:solidFill>
              </a:defRPr>
            </a:pPr>
            <a:r>
              <a:rPr sz="800" dirty="0">
                <a:solidFill>
                  <a:srgbClr val="FFFFFF"/>
                </a:solidFill>
                <a:latin typeface="Arial" charset="-94"/>
                <a:ea typeface="Arial" charset="-94"/>
                <a:cs typeface="Arial" charset="-94"/>
              </a:rPr>
              <a:t>Croll ve Nicholson, 2002; Pinkham ve ark., 2009; Bozkurt ve ark., 2012; AAPD, 2014</a:t>
            </a:r>
          </a:p>
        </p:txBody>
      </p:sp>
      <p:sp>
        <p:nvSpPr>
          <p:cNvPr id="5" name="Başlık 1"/>
          <p:cNvSpPr>
            <a:spLocks noGrp="1"/>
          </p:cNvSpPr>
          <p:nvPr>
            <p:ph type="title"/>
          </p:nvPr>
        </p:nvSpPr>
        <p:spPr>
          <a:xfrm>
            <a:off x="2145643" y="202629"/>
            <a:ext cx="7358063" cy="858624"/>
          </a:xfrm>
        </p:spPr>
        <p:txBody>
          <a:bodyPr>
            <a:normAutofit/>
          </a:bodyPr>
          <a:lstStyle/>
          <a:p>
            <a:r>
              <a:rPr lang="tr-TR" sz="3400" dirty="0">
                <a:solidFill>
                  <a:schemeClr val="accent1">
                    <a:lumMod val="60000"/>
                    <a:lumOff val="40000"/>
                  </a:schemeClr>
                </a:solidFill>
                <a:ea typeface="Times New Roman" charset="-94"/>
                <a:cs typeface="Times New Roman" charset="-94"/>
              </a:rPr>
              <a:t>Direkt Restoratif Materyaller</a:t>
            </a: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3775" y="1218587"/>
            <a:ext cx="1331779" cy="1701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382122" y="4314991"/>
            <a:ext cx="2893219" cy="19408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07216406"/>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Shape 372"/>
          <p:cNvSpPr>
            <a:spLocks noGrp="1"/>
          </p:cNvSpPr>
          <p:nvPr>
            <p:ph type="body" idx="1"/>
          </p:nvPr>
        </p:nvSpPr>
        <p:spPr>
          <a:xfrm>
            <a:off x="1947399" y="885730"/>
            <a:ext cx="8420913" cy="5267297"/>
          </a:xfrm>
          <a:prstGeom prst="rect">
            <a:avLst/>
          </a:prstGeom>
        </p:spPr>
        <p:txBody>
          <a:bodyPr>
            <a:noAutofit/>
          </a:bodyPr>
          <a:lstStyle/>
          <a:p>
            <a:pPr marL="0" indent="265524" algn="just" defTabSz="270023">
              <a:lnSpc>
                <a:spcPct val="150000"/>
              </a:lnSpc>
              <a:spcBef>
                <a:spcPts val="1406"/>
              </a:spcBef>
              <a:buNone/>
              <a:defRPr sz="1679"/>
            </a:pPr>
            <a:r>
              <a:rPr sz="1700" dirty="0">
                <a:ea typeface="Times New Roman" charset="-94"/>
                <a:cs typeface="Times New Roman" charset="-94"/>
              </a:rPr>
              <a:t>‘İnterim Terapötik Restorasyon’ (ITR) ve ‘Atravmatik/Alternatif Restoratif Teknik’ (ART) </a:t>
            </a:r>
            <a:endParaRPr lang="tr-TR" sz="1700" dirty="0">
              <a:ea typeface="Times New Roman" charset="-94"/>
              <a:cs typeface="Times New Roman" charset="-94"/>
            </a:endParaRPr>
          </a:p>
          <a:p>
            <a:pPr marL="0" indent="265524" algn="just" defTabSz="270023">
              <a:lnSpc>
                <a:spcPct val="150000"/>
              </a:lnSpc>
              <a:spcBef>
                <a:spcPts val="1406"/>
              </a:spcBef>
              <a:buNone/>
              <a:defRPr sz="1679"/>
            </a:pPr>
            <a:r>
              <a:rPr sz="1700" dirty="0">
                <a:ea typeface="Times New Roman" charset="-94"/>
                <a:cs typeface="Times New Roman" charset="-94"/>
              </a:rPr>
              <a:t>ITR’nin başlıca kullanım alanları;</a:t>
            </a:r>
          </a:p>
          <a:p>
            <a:pPr algn="just" defTabSz="270023">
              <a:lnSpc>
                <a:spcPct val="150000"/>
              </a:lnSpc>
              <a:spcBef>
                <a:spcPts val="1406"/>
              </a:spcBef>
              <a:buFont typeface="Wingdings" charset="2"/>
              <a:buChar char="v"/>
              <a:defRPr sz="1679"/>
            </a:pPr>
            <a:r>
              <a:rPr sz="1700" dirty="0">
                <a:ea typeface="Times New Roman" charset="-94"/>
                <a:cs typeface="Times New Roman" charset="-94"/>
              </a:rPr>
              <a:t>Yaşı çok küçük hastalarda</a:t>
            </a:r>
          </a:p>
          <a:p>
            <a:pPr algn="just" defTabSz="270023">
              <a:lnSpc>
                <a:spcPct val="150000"/>
              </a:lnSpc>
              <a:spcBef>
                <a:spcPts val="1406"/>
              </a:spcBef>
              <a:buFont typeface="Wingdings" charset="2"/>
              <a:buChar char="v"/>
              <a:defRPr sz="1679"/>
            </a:pPr>
            <a:r>
              <a:rPr sz="1700" dirty="0">
                <a:ea typeface="Times New Roman" charset="-94"/>
                <a:cs typeface="Times New Roman" charset="-94"/>
              </a:rPr>
              <a:t>Ko</a:t>
            </a:r>
            <a:r>
              <a:rPr lang="tr-TR" sz="1700" dirty="0" err="1">
                <a:ea typeface="Times New Roman" charset="-94"/>
                <a:cs typeface="Times New Roman" charset="-94"/>
              </a:rPr>
              <a:t>ope</a:t>
            </a:r>
            <a:r>
              <a:rPr sz="1700" dirty="0">
                <a:ea typeface="Times New Roman" charset="-94"/>
                <a:cs typeface="Times New Roman" charset="-94"/>
              </a:rPr>
              <a:t>rasyon kurulamayan hastalarda</a:t>
            </a:r>
          </a:p>
          <a:p>
            <a:pPr algn="just" defTabSz="270023">
              <a:lnSpc>
                <a:spcPct val="150000"/>
              </a:lnSpc>
              <a:spcBef>
                <a:spcPts val="1406"/>
              </a:spcBef>
              <a:buFont typeface="Wingdings" charset="2"/>
              <a:buChar char="v"/>
              <a:defRPr sz="1679"/>
            </a:pPr>
            <a:r>
              <a:rPr sz="1700" dirty="0">
                <a:ea typeface="Times New Roman" charset="-94"/>
                <a:cs typeface="Times New Roman" charset="-94"/>
              </a:rPr>
              <a:t>Özel sağlık problemleri bulunan, geleneksel yöntemlerle tedavileri mümkün olmayan hastalarda, tedavinin ertelenmesi gereken durumlarda</a:t>
            </a:r>
          </a:p>
          <a:p>
            <a:pPr algn="just" defTabSz="270023">
              <a:lnSpc>
                <a:spcPct val="150000"/>
              </a:lnSpc>
              <a:spcBef>
                <a:spcPts val="1406"/>
              </a:spcBef>
              <a:buFont typeface="Wingdings" charset="2"/>
              <a:buChar char="v"/>
              <a:defRPr sz="1679"/>
            </a:pPr>
            <a:r>
              <a:rPr sz="1700" dirty="0">
                <a:ea typeface="Times New Roman" charset="-94"/>
                <a:cs typeface="Times New Roman" charset="-94"/>
              </a:rPr>
              <a:t>Çok fazla sayıda çürüğü bulunan çocuklarda daimi restorasyonu yapmadan önce çürük kontrolü amacıyla</a:t>
            </a:r>
          </a:p>
        </p:txBody>
      </p:sp>
      <p:sp>
        <p:nvSpPr>
          <p:cNvPr id="2" name="Metin kutusu 1"/>
          <p:cNvSpPr txBox="1"/>
          <p:nvPr/>
        </p:nvSpPr>
        <p:spPr>
          <a:xfrm>
            <a:off x="7895005" y="6616108"/>
            <a:ext cx="3250406" cy="195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is-IS" sz="800" dirty="0">
                <a:latin typeface="Arial" charset="-94"/>
                <a:ea typeface="Arial" charset="-94"/>
                <a:cs typeface="Arial" charset="-94"/>
              </a:rPr>
              <a:t>AAPD, 2014</a:t>
            </a:r>
          </a:p>
        </p:txBody>
      </p:sp>
      <p:pic>
        <p:nvPicPr>
          <p:cNvPr id="297986" name="Picture 2" descr="http://image.slidesharecdn.com/art-140513115440-phpapp02/95/atraumatic-restorative-treatment-art-13-638.jpg?cb=1399982154"/>
          <p:cNvPicPr>
            <a:picLocks noChangeAspect="1" noChangeArrowheads="1"/>
          </p:cNvPicPr>
          <p:nvPr/>
        </p:nvPicPr>
        <p:blipFill>
          <a:blip r:embed="rId3" cstate="print"/>
          <a:srcRect/>
          <a:stretch>
            <a:fillRect/>
          </a:stretch>
        </p:blipFill>
        <p:spPr bwMode="auto">
          <a:xfrm>
            <a:off x="7895006" y="1869201"/>
            <a:ext cx="2179715" cy="16364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Shape 346"/>
          <p:cNvSpPr/>
          <p:nvPr/>
        </p:nvSpPr>
        <p:spPr>
          <a:xfrm>
            <a:off x="1668093" y="335663"/>
            <a:ext cx="8386590" cy="595352"/>
          </a:xfrm>
          <a:prstGeom prst="rect">
            <a:avLst/>
          </a:prstGeom>
          <a:ln w="12700" cap="flat">
            <a:noFill/>
            <a:miter lim="400000"/>
          </a:ln>
          <a:sp3d/>
          <a:extLst>
            <a:ext uri="{C572A759-6A51-4108-AA02-DFA0A04FC94B}">
              <ma14:wrappingTextBoxFlag xmlns="" xmlns:ma14="http://schemas.microsoft.com/office/mac/drawingml/2011/main" val="1"/>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a:r>
              <a:rPr lang="tr-TR" sz="3400" dirty="0">
                <a:solidFill>
                  <a:schemeClr val="accent1">
                    <a:lumMod val="60000"/>
                    <a:lumOff val="40000"/>
                  </a:schemeClr>
                </a:solidFill>
                <a:latin typeface="+mj-lt"/>
                <a:ea typeface="Times New Roman" charset="-94"/>
                <a:cs typeface="Times New Roman" charset="-94"/>
              </a:rPr>
              <a:t>Cam </a:t>
            </a:r>
            <a:r>
              <a:rPr lang="tr-TR" sz="3400" dirty="0" err="1">
                <a:solidFill>
                  <a:schemeClr val="accent1">
                    <a:lumMod val="60000"/>
                    <a:lumOff val="40000"/>
                  </a:schemeClr>
                </a:solidFill>
                <a:latin typeface="+mj-lt"/>
                <a:ea typeface="Times New Roman" charset="-94"/>
                <a:cs typeface="Times New Roman" charset="-94"/>
              </a:rPr>
              <a:t>İyonomer</a:t>
            </a:r>
            <a:r>
              <a:rPr lang="tr-TR" sz="3400" dirty="0">
                <a:solidFill>
                  <a:schemeClr val="accent1">
                    <a:lumMod val="60000"/>
                    <a:lumOff val="40000"/>
                  </a:schemeClr>
                </a:solidFill>
                <a:latin typeface="+mj-lt"/>
                <a:ea typeface="Times New Roman" charset="-94"/>
                <a:cs typeface="Times New Roman" charset="-94"/>
              </a:rPr>
              <a:t> </a:t>
            </a:r>
            <a:r>
              <a:rPr lang="tr-TR" sz="3400" dirty="0" err="1">
                <a:solidFill>
                  <a:schemeClr val="accent1">
                    <a:lumMod val="60000"/>
                    <a:lumOff val="40000"/>
                  </a:schemeClr>
                </a:solidFill>
                <a:latin typeface="+mj-lt"/>
                <a:ea typeface="Times New Roman" charset="-94"/>
                <a:cs typeface="Times New Roman" charset="-94"/>
              </a:rPr>
              <a:t>Simanların</a:t>
            </a:r>
            <a:r>
              <a:rPr lang="tr-TR" sz="3400" dirty="0">
                <a:solidFill>
                  <a:schemeClr val="accent1">
                    <a:lumMod val="60000"/>
                    <a:lumOff val="40000"/>
                  </a:schemeClr>
                </a:solidFill>
                <a:latin typeface="+mj-lt"/>
                <a:ea typeface="Times New Roman" charset="-94"/>
                <a:cs typeface="Times New Roman" charset="-94"/>
              </a:rPr>
              <a:t> Kullanım Alanları</a:t>
            </a:r>
          </a:p>
        </p:txBody>
      </p:sp>
    </p:spTree>
    <p:extLst>
      <p:ext uri="{BB962C8B-B14F-4D97-AF65-F5344CB8AC3E}">
        <p14:creationId xmlns:p14="http://schemas.microsoft.com/office/powerpoint/2010/main" val="4114487233"/>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a:spLocks noGrp="1"/>
          </p:cNvSpPr>
          <p:nvPr>
            <p:ph type="body" idx="1"/>
          </p:nvPr>
        </p:nvSpPr>
        <p:spPr>
          <a:xfrm>
            <a:off x="1743539" y="1205678"/>
            <a:ext cx="8624772" cy="4979281"/>
          </a:xfrm>
          <a:prstGeom prst="rect">
            <a:avLst/>
          </a:prstGeom>
        </p:spPr>
        <p:txBody>
          <a:bodyPr>
            <a:noAutofit/>
          </a:bodyPr>
          <a:lstStyle>
            <a:lvl1pPr marL="0" indent="449580" algn="just">
              <a:lnSpc>
                <a:spcPct val="150000"/>
              </a:lnSpc>
              <a:spcBef>
                <a:spcPts val="2400"/>
              </a:spcBef>
              <a:buSzTx/>
              <a:buNone/>
              <a:defRPr sz="2000"/>
            </a:lvl1pPr>
          </a:lstStyle>
          <a:p>
            <a:pPr algn="l"/>
            <a:r>
              <a:rPr lang="tr-TR" sz="1700" dirty="0">
                <a:ea typeface="Times New Roman" charset="-94"/>
                <a:cs typeface="Times New Roman" charset="-94"/>
              </a:rPr>
              <a:t>CİS</a:t>
            </a:r>
            <a:r>
              <a:rPr sz="1700" dirty="0">
                <a:ea typeface="Times New Roman" charset="-94"/>
                <a:cs typeface="Times New Roman" charset="-94"/>
              </a:rPr>
              <a:t>’ lerin süt dişlerinin daimi restorasyonlarında ve daimi dişlerin geçici restorasyonlarında kullanılabileceği,</a:t>
            </a:r>
            <a:endParaRPr lang="tr-TR" sz="1700" dirty="0">
              <a:ea typeface="Times New Roman" charset="-94"/>
              <a:cs typeface="Times New Roman" charset="-94"/>
            </a:endParaRPr>
          </a:p>
          <a:p>
            <a:pPr algn="l"/>
            <a:r>
              <a:rPr sz="1700" dirty="0">
                <a:ea typeface="Times New Roman" charset="-94"/>
                <a:cs typeface="Times New Roman" charset="-94"/>
              </a:rPr>
              <a:t> </a:t>
            </a:r>
            <a:r>
              <a:rPr lang="tr-TR" sz="1700" dirty="0">
                <a:ea typeface="Times New Roman" charset="-94"/>
                <a:cs typeface="Times New Roman" charset="-94"/>
              </a:rPr>
              <a:t>Sınıf I-V </a:t>
            </a:r>
            <a:r>
              <a:rPr lang="tr-TR" sz="1700" dirty="0" err="1">
                <a:ea typeface="Times New Roman" charset="-94"/>
                <a:cs typeface="Times New Roman" charset="-94"/>
              </a:rPr>
              <a:t>kavitelerde</a:t>
            </a:r>
            <a:r>
              <a:rPr lang="tr-TR" sz="1700" dirty="0">
                <a:ea typeface="Times New Roman" charset="-94"/>
                <a:cs typeface="Times New Roman" charset="-94"/>
              </a:rPr>
              <a:t> kullanılabilirken, </a:t>
            </a:r>
            <a:r>
              <a:rPr sz="1700" dirty="0">
                <a:ea typeface="Times New Roman" charset="-94"/>
                <a:cs typeface="Times New Roman" charset="-94"/>
              </a:rPr>
              <a:t>Sınıf II kavitelerde marjinal kırıklara çok sık rastlandığı için özellikleri geliştirilmiş yüksek viskoziteli CİS’lerin</a:t>
            </a:r>
            <a:r>
              <a:rPr lang="tr-TR" sz="1700" dirty="0">
                <a:ea typeface="Times New Roman" charset="-94"/>
                <a:cs typeface="Times New Roman" charset="-94"/>
              </a:rPr>
              <a:t>, </a:t>
            </a:r>
            <a:r>
              <a:rPr lang="tr-TR" sz="1700" dirty="0" err="1">
                <a:ea typeface="Times New Roman" charset="-94"/>
                <a:cs typeface="Times New Roman" charset="-94"/>
              </a:rPr>
              <a:t>RMCİS’lerin</a:t>
            </a:r>
            <a:r>
              <a:rPr lang="tr-TR" sz="1700" dirty="0">
                <a:ea typeface="Times New Roman" charset="-94"/>
                <a:cs typeface="Times New Roman" charset="-94"/>
              </a:rPr>
              <a:t>, </a:t>
            </a:r>
            <a:r>
              <a:rPr lang="tr-TR" sz="1700" dirty="0" err="1">
                <a:ea typeface="Times New Roman" charset="-94"/>
                <a:cs typeface="Times New Roman" charset="-94"/>
              </a:rPr>
              <a:t>kompomer</a:t>
            </a:r>
            <a:r>
              <a:rPr lang="tr-TR" sz="1700" dirty="0">
                <a:ea typeface="Times New Roman" charset="-94"/>
                <a:cs typeface="Times New Roman" charset="-94"/>
              </a:rPr>
              <a:t> ya da PÇK restorasyonların</a:t>
            </a:r>
            <a:r>
              <a:rPr sz="1700" dirty="0">
                <a:ea typeface="Times New Roman" charset="-94"/>
                <a:cs typeface="Times New Roman" charset="-94"/>
              </a:rPr>
              <a:t> tercih edilmesi </a:t>
            </a:r>
            <a:r>
              <a:rPr lang="tr-TR" sz="1700" dirty="0">
                <a:ea typeface="Times New Roman" charset="-94"/>
                <a:cs typeface="Times New Roman" charset="-94"/>
              </a:rPr>
              <a:t>gerektiği</a:t>
            </a:r>
            <a:r>
              <a:rPr sz="1700" dirty="0">
                <a:ea typeface="Times New Roman" charset="-94"/>
                <a:cs typeface="Times New Roman" charset="-94"/>
              </a:rPr>
              <a:t>. </a:t>
            </a:r>
            <a:endParaRPr lang="tr-TR" sz="1700" dirty="0">
              <a:ea typeface="Times New Roman" charset="-94"/>
              <a:cs typeface="Times New Roman" charset="-94"/>
            </a:endParaRPr>
          </a:p>
          <a:p>
            <a:pPr algn="l"/>
            <a:r>
              <a:rPr sz="1700" dirty="0">
                <a:ea typeface="Times New Roman" charset="-94"/>
                <a:cs typeface="Times New Roman" charset="-94"/>
              </a:rPr>
              <a:t>CİS fissür örtücülerin, rezin içerikli fissür örtücülerden daha zayıf olduğunu ancak çürük önleyici etkinliklerinin benzer olduğunu; bu nedenle izolasyonun mümkün olmadığı durumlarda CİS fissür örtücü kullanımının önerildiği</a:t>
            </a:r>
            <a:r>
              <a:rPr lang="tr-TR" sz="1700" dirty="0">
                <a:ea typeface="Times New Roman" charset="-94"/>
                <a:cs typeface="Times New Roman" charset="-94"/>
              </a:rPr>
              <a:t> </a:t>
            </a:r>
            <a:endParaRPr sz="1700" dirty="0">
              <a:ea typeface="Times New Roman" charset="-94"/>
              <a:cs typeface="Times New Roman" charset="-94"/>
            </a:endParaRPr>
          </a:p>
        </p:txBody>
      </p:sp>
      <p:sp>
        <p:nvSpPr>
          <p:cNvPr id="3" name="Shape 346"/>
          <p:cNvSpPr/>
          <p:nvPr/>
        </p:nvSpPr>
        <p:spPr>
          <a:xfrm>
            <a:off x="1743539" y="410179"/>
            <a:ext cx="8386590" cy="595352"/>
          </a:xfrm>
          <a:prstGeom prst="rect">
            <a:avLst/>
          </a:prstGeom>
          <a:ln w="12700" cap="flat">
            <a:noFill/>
            <a:miter lim="400000"/>
          </a:ln>
          <a:sp3d/>
          <a:extLst>
            <a:ext uri="{C572A759-6A51-4108-AA02-DFA0A04FC94B}">
              <ma14:wrappingTextBoxFlag xmlns="" xmlns:ma14="http://schemas.microsoft.com/office/mac/drawingml/2011/main" val="1"/>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a:r>
              <a:rPr lang="tr-TR" sz="3400" dirty="0">
                <a:solidFill>
                  <a:schemeClr val="accent1">
                    <a:lumMod val="60000"/>
                    <a:lumOff val="40000"/>
                  </a:schemeClr>
                </a:solidFill>
                <a:latin typeface="+mj-lt"/>
                <a:ea typeface="Times New Roman" charset="-94"/>
                <a:cs typeface="Times New Roman" charset="-94"/>
              </a:rPr>
              <a:t>Cam </a:t>
            </a:r>
            <a:r>
              <a:rPr lang="tr-TR" sz="3400" dirty="0" err="1">
                <a:solidFill>
                  <a:schemeClr val="accent1">
                    <a:lumMod val="60000"/>
                    <a:lumOff val="40000"/>
                  </a:schemeClr>
                </a:solidFill>
                <a:latin typeface="+mj-lt"/>
                <a:ea typeface="Times New Roman" charset="-94"/>
                <a:cs typeface="Times New Roman" charset="-94"/>
              </a:rPr>
              <a:t>İyonomer</a:t>
            </a:r>
            <a:r>
              <a:rPr lang="tr-TR" sz="3400" dirty="0">
                <a:solidFill>
                  <a:schemeClr val="accent1">
                    <a:lumMod val="60000"/>
                    <a:lumOff val="40000"/>
                  </a:schemeClr>
                </a:solidFill>
                <a:latin typeface="+mj-lt"/>
                <a:ea typeface="Times New Roman" charset="-94"/>
                <a:cs typeface="Times New Roman" charset="-94"/>
              </a:rPr>
              <a:t> </a:t>
            </a:r>
            <a:r>
              <a:rPr lang="tr-TR" sz="3400" dirty="0" err="1">
                <a:solidFill>
                  <a:schemeClr val="accent1">
                    <a:lumMod val="60000"/>
                    <a:lumOff val="40000"/>
                  </a:schemeClr>
                </a:solidFill>
                <a:latin typeface="+mj-lt"/>
                <a:ea typeface="Times New Roman" charset="-94"/>
                <a:cs typeface="Times New Roman" charset="-94"/>
              </a:rPr>
              <a:t>Simanların</a:t>
            </a:r>
            <a:r>
              <a:rPr lang="tr-TR" sz="3400" dirty="0">
                <a:solidFill>
                  <a:schemeClr val="accent1">
                    <a:lumMod val="60000"/>
                    <a:lumOff val="40000"/>
                  </a:schemeClr>
                </a:solidFill>
                <a:latin typeface="+mj-lt"/>
                <a:ea typeface="Times New Roman" charset="-94"/>
                <a:cs typeface="Times New Roman" charset="-94"/>
              </a:rPr>
              <a:t> Kullanım Alanları</a:t>
            </a:r>
          </a:p>
        </p:txBody>
      </p:sp>
      <p:pic>
        <p:nvPicPr>
          <p:cNvPr id="2" name="Resim 1"/>
          <p:cNvPicPr>
            <a:picLocks noChangeAspect="1"/>
          </p:cNvPicPr>
          <p:nvPr/>
        </p:nvPicPr>
        <p:blipFill>
          <a:blip r:embed="rId3" cstate="print">
            <a:extLst>
              <a:ext uri="{BEBA8EAE-BF5A-486C-A8C5-ECC9F3942E4B}">
                <a14:imgProps xmlns:a14="http://schemas.microsoft.com/office/drawing/2010/main">
                  <a14:imgLayer r:embed="rId4">
                    <a14:imgEffect>
                      <a14:backgroundRemoval t="1053" b="100000" l="0" r="100000">
                        <a14:foregroundMark x1="63667" y1="86316" x2="97333" y2="1053"/>
                      </a14:backgroundRemoval>
                    </a14:imgEffect>
                  </a14:imgLayer>
                </a14:imgProps>
              </a:ext>
              <a:ext uri="{28A0092B-C50C-407E-A947-70E740481C1C}">
                <a14:useLocalDpi xmlns:a14="http://schemas.microsoft.com/office/drawing/2010/main" val="0"/>
              </a:ext>
            </a:extLst>
          </a:blip>
          <a:stretch>
            <a:fillRect/>
          </a:stretch>
        </p:blipFill>
        <p:spPr>
          <a:xfrm>
            <a:off x="7760212" y="958878"/>
            <a:ext cx="2009180" cy="636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64975221"/>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p:cNvSpPr>
          <p:nvPr>
            <p:ph type="body" idx="1"/>
          </p:nvPr>
        </p:nvSpPr>
        <p:spPr>
          <a:xfrm>
            <a:off x="3479320" y="2149249"/>
            <a:ext cx="5663746" cy="2990768"/>
          </a:xfrm>
          <a:prstGeom prst="rect">
            <a:avLst/>
          </a:prstGeom>
        </p:spPr>
        <p:txBody>
          <a:bodyPr>
            <a:normAutofit/>
          </a:bodyPr>
          <a:lstStyle/>
          <a:p>
            <a:pPr algn="just">
              <a:lnSpc>
                <a:spcPct val="150000"/>
              </a:lnSpc>
              <a:spcBef>
                <a:spcPts val="1687"/>
              </a:spcBef>
              <a:buFont typeface="Wingdings" charset="2"/>
              <a:buChar char="v"/>
              <a:defRPr sz="2000"/>
            </a:pPr>
            <a:r>
              <a:rPr sz="2000" dirty="0">
                <a:ea typeface="Times New Roman" charset="-94"/>
                <a:cs typeface="Times New Roman" charset="-94"/>
              </a:rPr>
              <a:t>Sınıf IV kavite restorasyonları</a:t>
            </a:r>
          </a:p>
          <a:p>
            <a:pPr algn="just">
              <a:lnSpc>
                <a:spcPct val="150000"/>
              </a:lnSpc>
              <a:spcBef>
                <a:spcPts val="1687"/>
              </a:spcBef>
              <a:buFont typeface="Wingdings" charset="2"/>
              <a:buChar char="v"/>
              <a:defRPr sz="2000"/>
            </a:pPr>
            <a:r>
              <a:rPr sz="2000" dirty="0">
                <a:ea typeface="Times New Roman" charset="-94"/>
                <a:cs typeface="Times New Roman" charset="-94"/>
              </a:rPr>
              <a:t>Labialde çok geniş yerleşimli restorasyonlar</a:t>
            </a:r>
          </a:p>
          <a:p>
            <a:pPr algn="just">
              <a:lnSpc>
                <a:spcPct val="150000"/>
              </a:lnSpc>
              <a:spcBef>
                <a:spcPts val="1687"/>
              </a:spcBef>
              <a:buFont typeface="Wingdings" charset="2"/>
              <a:buChar char="v"/>
              <a:defRPr sz="2000"/>
            </a:pPr>
            <a:r>
              <a:rPr sz="2000" dirty="0">
                <a:ea typeface="Times New Roman" charset="-94"/>
                <a:cs typeface="Times New Roman" charset="-94"/>
              </a:rPr>
              <a:t>Sınıf II kavitelerde</a:t>
            </a:r>
          </a:p>
          <a:p>
            <a:pPr algn="just">
              <a:lnSpc>
                <a:spcPct val="150000"/>
              </a:lnSpc>
              <a:spcBef>
                <a:spcPts val="1687"/>
              </a:spcBef>
              <a:buFont typeface="Wingdings" charset="2"/>
              <a:buChar char="v"/>
              <a:defRPr sz="2000"/>
            </a:pPr>
            <a:r>
              <a:rPr sz="2000" dirty="0">
                <a:ea typeface="Times New Roman" charset="-94"/>
                <a:cs typeface="Times New Roman" charset="-94"/>
              </a:rPr>
              <a:t>Geniş tüberkül kayıplarını içeren restorasyonlar</a:t>
            </a:r>
            <a:r>
              <a:rPr lang="tr-TR" sz="2000" dirty="0">
                <a:ea typeface="Times New Roman" charset="-94"/>
                <a:cs typeface="Times New Roman" charset="-94"/>
              </a:rPr>
              <a:t>da</a:t>
            </a:r>
            <a:endParaRPr sz="2000" dirty="0">
              <a:ea typeface="Times New Roman" charset="-94"/>
              <a:cs typeface="Times New Roman" charset="-94"/>
            </a:endParaRPr>
          </a:p>
        </p:txBody>
      </p:sp>
      <p:sp>
        <p:nvSpPr>
          <p:cNvPr id="2" name="Metin kutusu 1"/>
          <p:cNvSpPr txBox="1"/>
          <p:nvPr/>
        </p:nvSpPr>
        <p:spPr>
          <a:xfrm>
            <a:off x="3583688" y="1078005"/>
            <a:ext cx="5120538" cy="5915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hangingPunct="0"/>
            <a:r>
              <a:rPr lang="tr-TR" sz="3400" b="1" dirty="0" err="1">
                <a:solidFill>
                  <a:srgbClr val="FFFFFF"/>
                </a:solidFill>
                <a:latin typeface="+mj-lt"/>
                <a:ea typeface="Times New Roman" charset="-94"/>
                <a:cs typeface="Times New Roman" charset="-94"/>
                <a:sym typeface="Chalkduster"/>
              </a:rPr>
              <a:t>Kontrendikasyonlar</a:t>
            </a:r>
            <a:endParaRPr lang="tr-TR" sz="3400" b="1" dirty="0">
              <a:solidFill>
                <a:srgbClr val="FFFFFF"/>
              </a:solidFill>
              <a:latin typeface="+mj-lt"/>
              <a:ea typeface="Times New Roman" charset="-94"/>
              <a:cs typeface="Times New Roman" charset="-94"/>
              <a:sym typeface="Chalkduster"/>
            </a:endParaRP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3207" y="1099645"/>
            <a:ext cx="1210565" cy="1210565"/>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4145" y="1099645"/>
            <a:ext cx="1210565" cy="1210565"/>
          </a:xfrm>
          <a:prstGeom prst="rect">
            <a:avLst/>
          </a:prstGeom>
        </p:spPr>
      </p:pic>
      <p:sp>
        <p:nvSpPr>
          <p:cNvPr id="6" name="Shape 346"/>
          <p:cNvSpPr/>
          <p:nvPr/>
        </p:nvSpPr>
        <p:spPr>
          <a:xfrm>
            <a:off x="1817181" y="277166"/>
            <a:ext cx="8386590" cy="595352"/>
          </a:xfrm>
          <a:prstGeom prst="rect">
            <a:avLst/>
          </a:prstGeom>
          <a:ln w="12700" cap="flat">
            <a:noFill/>
            <a:miter lim="400000"/>
          </a:ln>
          <a:sp3d/>
          <a:extLst>
            <a:ext uri="{C572A759-6A51-4108-AA02-DFA0A04FC94B}">
              <ma14:wrappingTextBoxFlag xmlns="" xmlns:ma14="http://schemas.microsoft.com/office/mac/drawingml/2011/main" val="1"/>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a:r>
              <a:rPr lang="tr-TR" sz="3400" dirty="0">
                <a:solidFill>
                  <a:schemeClr val="accent1">
                    <a:lumMod val="60000"/>
                    <a:lumOff val="40000"/>
                  </a:schemeClr>
                </a:solidFill>
                <a:latin typeface="+mj-lt"/>
                <a:ea typeface="Times New Roman" charset="-94"/>
                <a:cs typeface="Times New Roman" charset="-94"/>
              </a:rPr>
              <a:t>Cam </a:t>
            </a:r>
            <a:r>
              <a:rPr lang="tr-TR" sz="3400" dirty="0" err="1">
                <a:solidFill>
                  <a:schemeClr val="accent1">
                    <a:lumMod val="60000"/>
                    <a:lumOff val="40000"/>
                  </a:schemeClr>
                </a:solidFill>
                <a:latin typeface="+mj-lt"/>
                <a:ea typeface="Times New Roman" charset="-94"/>
                <a:cs typeface="Times New Roman" charset="-94"/>
              </a:rPr>
              <a:t>İyonomer</a:t>
            </a:r>
            <a:r>
              <a:rPr lang="tr-TR" sz="3400" dirty="0">
                <a:solidFill>
                  <a:schemeClr val="accent1">
                    <a:lumMod val="60000"/>
                    <a:lumOff val="40000"/>
                  </a:schemeClr>
                </a:solidFill>
                <a:latin typeface="+mj-lt"/>
                <a:ea typeface="Times New Roman" charset="-94"/>
                <a:cs typeface="Times New Roman" charset="-94"/>
              </a:rPr>
              <a:t> Simanlar</a:t>
            </a:r>
          </a:p>
        </p:txBody>
      </p:sp>
    </p:spTree>
    <p:extLst>
      <p:ext uri="{BB962C8B-B14F-4D97-AF65-F5344CB8AC3E}">
        <p14:creationId xmlns:p14="http://schemas.microsoft.com/office/powerpoint/2010/main" val="1102886604"/>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378"/>
          <p:cNvSpPr>
            <a:spLocks noGrp="1"/>
          </p:cNvSpPr>
          <p:nvPr>
            <p:ph type="body" idx="1"/>
          </p:nvPr>
        </p:nvSpPr>
        <p:spPr>
          <a:xfrm>
            <a:off x="1817118" y="1938720"/>
            <a:ext cx="7358063" cy="4036219"/>
          </a:xfrm>
          <a:prstGeom prst="rect">
            <a:avLst/>
          </a:prstGeom>
        </p:spPr>
        <p:txBody>
          <a:bodyPr>
            <a:normAutofit/>
          </a:bodyPr>
          <a:lstStyle>
            <a:lvl1pPr marL="0" indent="449580" algn="just">
              <a:lnSpc>
                <a:spcPct val="150000"/>
              </a:lnSpc>
              <a:spcBef>
                <a:spcPts val="2400"/>
              </a:spcBef>
              <a:buSzTx/>
              <a:buNone/>
              <a:defRPr sz="2000"/>
            </a:lvl1pPr>
          </a:lstStyle>
          <a:p>
            <a:r>
              <a:rPr lang="tr-TR" dirty="0">
                <a:ea typeface="Times New Roman" charset="-94"/>
                <a:cs typeface="Times New Roman" charset="-94"/>
              </a:rPr>
              <a:t>B</a:t>
            </a:r>
            <a:r>
              <a:rPr dirty="0">
                <a:ea typeface="Times New Roman" charset="-94"/>
                <a:cs typeface="Times New Roman" charset="-94"/>
              </a:rPr>
              <a:t>aşarılı bir cam iyonomer restorasyon için; </a:t>
            </a:r>
            <a:endParaRPr lang="tr-TR" dirty="0">
              <a:ea typeface="Times New Roman" charset="-94"/>
              <a:cs typeface="Times New Roman" charset="-94"/>
            </a:endParaRPr>
          </a:p>
          <a:p>
            <a:pPr marL="321457" indent="-321457">
              <a:buFont typeface="Wingdings" charset="2"/>
              <a:buChar char="v"/>
            </a:pPr>
            <a:r>
              <a:rPr lang="tr-TR" dirty="0">
                <a:ea typeface="Times New Roman" charset="-94"/>
                <a:cs typeface="Times New Roman" charset="-94"/>
              </a:rPr>
              <a:t>U</a:t>
            </a:r>
            <a:r>
              <a:rPr dirty="0">
                <a:ea typeface="Times New Roman" charset="-94"/>
                <a:cs typeface="Times New Roman" charset="-94"/>
              </a:rPr>
              <a:t>ygun diş yüzeyi oluşturulmalı, </a:t>
            </a:r>
            <a:endParaRPr lang="tr-TR" dirty="0">
              <a:ea typeface="Times New Roman" charset="-94"/>
              <a:cs typeface="Times New Roman" charset="-94"/>
            </a:endParaRPr>
          </a:p>
          <a:p>
            <a:pPr marL="321457" indent="-321457">
              <a:buFont typeface="Wingdings" charset="2"/>
              <a:buChar char="v"/>
            </a:pPr>
            <a:r>
              <a:rPr lang="tr-TR" dirty="0">
                <a:ea typeface="Times New Roman" charset="-94"/>
                <a:cs typeface="Times New Roman" charset="-94"/>
              </a:rPr>
              <a:t>C</a:t>
            </a:r>
            <a:r>
              <a:rPr dirty="0">
                <a:ea typeface="Times New Roman" charset="-94"/>
                <a:cs typeface="Times New Roman" charset="-94"/>
              </a:rPr>
              <a:t>am iyonomerin manipülasyonu doğru yapılmalı </a:t>
            </a:r>
            <a:endParaRPr lang="tr-TR" dirty="0">
              <a:ea typeface="Times New Roman" charset="-94"/>
              <a:cs typeface="Times New Roman" charset="-94"/>
            </a:endParaRPr>
          </a:p>
          <a:p>
            <a:pPr marL="321457" indent="-321457">
              <a:buFont typeface="Wingdings" charset="2"/>
              <a:buChar char="v"/>
            </a:pPr>
            <a:r>
              <a:rPr lang="tr-TR" dirty="0">
                <a:ea typeface="Times New Roman" charset="-94"/>
                <a:cs typeface="Times New Roman" charset="-94"/>
              </a:rPr>
              <a:t>R</a:t>
            </a:r>
            <a:r>
              <a:rPr dirty="0">
                <a:ea typeface="Times New Roman" charset="-94"/>
                <a:cs typeface="Times New Roman" charset="-94"/>
              </a:rPr>
              <a:t>estoratif ajan sertleşme zamanı boyunca korunmalıdır. </a:t>
            </a:r>
          </a:p>
        </p:txBody>
      </p:sp>
      <p:sp>
        <p:nvSpPr>
          <p:cNvPr id="2" name="Metin kutusu 1"/>
          <p:cNvSpPr txBox="1"/>
          <p:nvPr/>
        </p:nvSpPr>
        <p:spPr>
          <a:xfrm>
            <a:off x="9635837" y="6597882"/>
            <a:ext cx="865619" cy="195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r>
              <a:rPr lang="hr-HR" sz="800" dirty="0" err="1">
                <a:latin typeface="Arial" charset="-94"/>
                <a:ea typeface="Arial" charset="-94"/>
                <a:cs typeface="Arial" charset="-94"/>
              </a:rPr>
              <a:t>Anusavice</a:t>
            </a:r>
            <a:r>
              <a:rPr lang="hr-HR" sz="800" dirty="0">
                <a:latin typeface="Arial" charset="-94"/>
                <a:ea typeface="Arial" charset="-94"/>
                <a:cs typeface="Arial" charset="-94"/>
              </a:rPr>
              <a:t>., 2003</a:t>
            </a:r>
            <a:endParaRPr lang="tr-TR" sz="800" dirty="0">
              <a:solidFill>
                <a:srgbClr val="FFFFFF"/>
              </a:solidFill>
              <a:latin typeface="Arial" charset="-94"/>
              <a:ea typeface="Arial" charset="-94"/>
              <a:cs typeface="Arial" charset="-94"/>
              <a:sym typeface="Chalkduster"/>
            </a:endParaRP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5932" y="432405"/>
            <a:ext cx="2807749" cy="187903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Shape 346"/>
          <p:cNvSpPr/>
          <p:nvPr/>
        </p:nvSpPr>
        <p:spPr>
          <a:xfrm>
            <a:off x="1670060" y="759206"/>
            <a:ext cx="8386590" cy="595352"/>
          </a:xfrm>
          <a:prstGeom prst="rect">
            <a:avLst/>
          </a:prstGeom>
          <a:ln w="12700" cap="flat">
            <a:noFill/>
            <a:miter lim="400000"/>
          </a:ln>
          <a:sp3d/>
          <a:extLst>
            <a:ext uri="{C572A759-6A51-4108-AA02-DFA0A04FC94B}">
              <ma14:wrappingTextBoxFlag xmlns="" xmlns:ma14="http://schemas.microsoft.com/office/mac/drawingml/2011/main" val="1"/>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a:r>
              <a:rPr lang="tr-TR" sz="3400" dirty="0">
                <a:solidFill>
                  <a:schemeClr val="accent1">
                    <a:lumMod val="60000"/>
                    <a:lumOff val="40000"/>
                  </a:schemeClr>
                </a:solidFill>
                <a:latin typeface="+mj-lt"/>
                <a:ea typeface="Times New Roman" charset="-94"/>
                <a:cs typeface="Times New Roman" charset="-94"/>
              </a:rPr>
              <a:t>Cam </a:t>
            </a:r>
            <a:r>
              <a:rPr lang="tr-TR" sz="3400" dirty="0" err="1">
                <a:solidFill>
                  <a:schemeClr val="accent1">
                    <a:lumMod val="60000"/>
                    <a:lumOff val="40000"/>
                  </a:schemeClr>
                </a:solidFill>
                <a:latin typeface="+mj-lt"/>
                <a:ea typeface="Times New Roman" charset="-94"/>
                <a:cs typeface="Times New Roman" charset="-94"/>
              </a:rPr>
              <a:t>İyonomer</a:t>
            </a:r>
            <a:r>
              <a:rPr lang="tr-TR" sz="3400" dirty="0">
                <a:solidFill>
                  <a:schemeClr val="accent1">
                    <a:lumMod val="60000"/>
                    <a:lumOff val="40000"/>
                  </a:schemeClr>
                </a:solidFill>
                <a:latin typeface="+mj-lt"/>
                <a:ea typeface="Times New Roman" charset="-94"/>
                <a:cs typeface="Times New Roman" charset="-94"/>
              </a:rPr>
              <a:t> Simanlar</a:t>
            </a:r>
          </a:p>
        </p:txBody>
      </p:sp>
    </p:spTree>
    <p:extLst>
      <p:ext uri="{BB962C8B-B14F-4D97-AF65-F5344CB8AC3E}">
        <p14:creationId xmlns:p14="http://schemas.microsoft.com/office/powerpoint/2010/main" val="35834248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9512227" y="6547026"/>
            <a:ext cx="984241" cy="195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r>
              <a:rPr lang="tr-TR" sz="800" dirty="0">
                <a:latin typeface="Arial" charset="-94"/>
                <a:ea typeface="Arial" charset="-94"/>
                <a:cs typeface="Arial" charset="-94"/>
              </a:rPr>
              <a:t>Kaya ve </a:t>
            </a:r>
            <a:r>
              <a:rPr lang="tr-TR" sz="800" dirty="0" err="1">
                <a:latin typeface="Arial" charset="-94"/>
                <a:ea typeface="Arial" charset="-94"/>
                <a:cs typeface="Arial" charset="-94"/>
              </a:rPr>
              <a:t>Tirali</a:t>
            </a:r>
            <a:r>
              <a:rPr lang="tr-TR" sz="800" dirty="0">
                <a:latin typeface="Arial" charset="-94"/>
                <a:ea typeface="Arial" charset="-94"/>
                <a:cs typeface="Arial" charset="-94"/>
              </a:rPr>
              <a:t>, 2013</a:t>
            </a:r>
          </a:p>
        </p:txBody>
      </p:sp>
      <p:pic>
        <p:nvPicPr>
          <p:cNvPr id="289796" name="Picture 4" descr="http://image.slidesharecdn.com/rmgi-100918234703-phpapp01/95/resin-modified-glassionomer-cement-12-728.jpg?cb=1284853724"/>
          <p:cNvPicPr>
            <a:picLocks noChangeAspect="1" noChangeArrowheads="1"/>
          </p:cNvPicPr>
          <p:nvPr/>
        </p:nvPicPr>
        <p:blipFill>
          <a:blip r:embed="rId3" cstate="print"/>
          <a:srcRect/>
          <a:stretch>
            <a:fillRect/>
          </a:stretch>
        </p:blipFill>
        <p:spPr bwMode="auto">
          <a:xfrm>
            <a:off x="2111831" y="1169164"/>
            <a:ext cx="7165991" cy="53744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Shape 346"/>
          <p:cNvSpPr/>
          <p:nvPr/>
        </p:nvSpPr>
        <p:spPr>
          <a:xfrm>
            <a:off x="1743539" y="410180"/>
            <a:ext cx="8386590" cy="595352"/>
          </a:xfrm>
          <a:prstGeom prst="rect">
            <a:avLst/>
          </a:prstGeom>
          <a:ln w="12700" cap="flat">
            <a:noFill/>
            <a:miter lim="400000"/>
          </a:ln>
          <a:sp3d/>
          <a:extLst>
            <a:ext uri="{C572A759-6A51-4108-AA02-DFA0A04FC94B}">
              <ma14:wrappingTextBoxFlag xmlns="" xmlns:ma14="http://schemas.microsoft.com/office/mac/drawingml/2011/main" val="1"/>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a:r>
              <a:rPr lang="tr-TR" sz="3400" dirty="0">
                <a:solidFill>
                  <a:schemeClr val="accent1">
                    <a:lumMod val="60000"/>
                    <a:lumOff val="40000"/>
                  </a:schemeClr>
                </a:solidFill>
                <a:latin typeface="+mj-lt"/>
                <a:ea typeface="Times New Roman" charset="-94"/>
                <a:cs typeface="Times New Roman" charset="-94"/>
              </a:rPr>
              <a:t>Cam </a:t>
            </a:r>
            <a:r>
              <a:rPr lang="tr-TR" sz="3400" dirty="0" err="1">
                <a:solidFill>
                  <a:schemeClr val="accent1">
                    <a:lumMod val="60000"/>
                    <a:lumOff val="40000"/>
                  </a:schemeClr>
                </a:solidFill>
                <a:latin typeface="+mj-lt"/>
                <a:ea typeface="Times New Roman" charset="-94"/>
                <a:cs typeface="Times New Roman" charset="-94"/>
              </a:rPr>
              <a:t>İyonomer</a:t>
            </a:r>
            <a:r>
              <a:rPr lang="tr-TR" sz="3400" dirty="0">
                <a:solidFill>
                  <a:schemeClr val="accent1">
                    <a:lumMod val="60000"/>
                    <a:lumOff val="40000"/>
                  </a:schemeClr>
                </a:solidFill>
                <a:latin typeface="+mj-lt"/>
                <a:ea typeface="Times New Roman" charset="-94"/>
                <a:cs typeface="Times New Roman" charset="-94"/>
              </a:rPr>
              <a:t> Simanlar</a:t>
            </a:r>
          </a:p>
        </p:txBody>
      </p:sp>
    </p:spTree>
    <p:extLst>
      <p:ext uri="{BB962C8B-B14F-4D97-AF65-F5344CB8AC3E}">
        <p14:creationId xmlns:p14="http://schemas.microsoft.com/office/powerpoint/2010/main" val="276031281"/>
      </p:ext>
    </p:extLst>
  </p:cSld>
  <p:clrMapOvr>
    <a:masterClrMapping/>
  </p:clrMapOvr>
  <p:transition spd="slow">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p:cNvSpPr>
          <p:nvPr>
            <p:ph type="title"/>
          </p:nvPr>
        </p:nvSpPr>
        <p:spPr>
          <a:xfrm>
            <a:off x="1698238" y="633758"/>
            <a:ext cx="8969762" cy="459930"/>
          </a:xfrm>
          <a:prstGeom prst="rect">
            <a:avLst/>
          </a:prstGeom>
          <a:ln w="12700" cap="flat">
            <a:noFill/>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hangingPunct="0"/>
            <a:r>
              <a:rPr sz="2800" dirty="0">
                <a:solidFill>
                  <a:schemeClr val="accent1">
                    <a:lumMod val="60000"/>
                    <a:lumOff val="40000"/>
                  </a:schemeClr>
                </a:solidFill>
                <a:ea typeface="Times New Roman" charset="-94"/>
                <a:cs typeface="Times New Roman" charset="-94"/>
              </a:rPr>
              <a:t>Rezin Modifiye Cam İyonomer Simanlar (RMCİS)</a:t>
            </a:r>
          </a:p>
        </p:txBody>
      </p:sp>
      <p:sp>
        <p:nvSpPr>
          <p:cNvPr id="381" name="Shape 381"/>
          <p:cNvSpPr>
            <a:spLocks noGrp="1"/>
          </p:cNvSpPr>
          <p:nvPr>
            <p:ph type="body" idx="1"/>
          </p:nvPr>
        </p:nvSpPr>
        <p:spPr>
          <a:xfrm>
            <a:off x="1698238" y="1567425"/>
            <a:ext cx="8969762" cy="2088134"/>
          </a:xfrm>
          <a:prstGeom prst="rect">
            <a:avLst/>
          </a:prstGeom>
        </p:spPr>
        <p:txBody>
          <a:bodyPr>
            <a:noAutofit/>
          </a:bodyPr>
          <a:lstStyle/>
          <a:p>
            <a:pPr marL="0" indent="214948" algn="just" defTabSz="218590">
              <a:lnSpc>
                <a:spcPct val="150000"/>
              </a:lnSpc>
              <a:spcBef>
                <a:spcPts val="1125"/>
              </a:spcBef>
              <a:buNone/>
              <a:defRPr sz="1360"/>
            </a:pPr>
            <a:r>
              <a:rPr sz="2000" dirty="0">
                <a:ea typeface="Times New Roman" charset="-94"/>
                <a:cs typeface="Times New Roman" charset="-94"/>
              </a:rPr>
              <a:t>Cam iyonomer simanlar</a:t>
            </a:r>
            <a:r>
              <a:rPr lang="tr-TR" sz="2000" dirty="0">
                <a:ea typeface="Times New Roman" charset="-94"/>
                <a:cs typeface="Times New Roman" charset="-94"/>
              </a:rPr>
              <a:t> →</a:t>
            </a:r>
            <a:r>
              <a:rPr sz="2000" dirty="0">
                <a:ea typeface="Times New Roman" charset="-94"/>
                <a:cs typeface="Times New Roman" charset="-94"/>
              </a:rPr>
              <a:t> amalgam restorasyonlara </a:t>
            </a:r>
            <a:r>
              <a:rPr lang="tr-TR" sz="2000" dirty="0">
                <a:ea typeface="Times New Roman" charset="-94"/>
                <a:cs typeface="Times New Roman" charset="-94"/>
              </a:rPr>
              <a:t>                            </a:t>
            </a:r>
            <a:r>
              <a:rPr sz="2000" dirty="0">
                <a:ea typeface="Times New Roman" charset="-94"/>
                <a:cs typeface="Times New Roman" charset="-94"/>
              </a:rPr>
              <a:t>alternatif </a:t>
            </a:r>
            <a:endParaRPr lang="tr-TR" sz="2000" dirty="0">
              <a:ea typeface="Times New Roman" charset="-94"/>
              <a:cs typeface="Times New Roman" charset="-94"/>
            </a:endParaRPr>
          </a:p>
          <a:p>
            <a:pPr marL="0" indent="214948" algn="just" defTabSz="218590">
              <a:lnSpc>
                <a:spcPct val="150000"/>
              </a:lnSpc>
              <a:spcBef>
                <a:spcPts val="1125"/>
              </a:spcBef>
              <a:buNone/>
              <a:defRPr sz="1360"/>
            </a:pPr>
            <a:endParaRPr lang="tr-TR" sz="2000" dirty="0">
              <a:latin typeface="Times New Roman" charset="-94"/>
              <a:ea typeface="Times New Roman" charset="-94"/>
              <a:cs typeface="Times New Roman" charset="-94"/>
            </a:endParaRPr>
          </a:p>
        </p:txBody>
      </p:sp>
      <p:sp>
        <p:nvSpPr>
          <p:cNvPr id="3" name="Metin kutusu 2"/>
          <p:cNvSpPr txBox="1"/>
          <p:nvPr/>
        </p:nvSpPr>
        <p:spPr>
          <a:xfrm>
            <a:off x="7722301" y="6659390"/>
            <a:ext cx="2685026" cy="195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r>
              <a:rPr lang="tr-TR" sz="800" dirty="0" err="1">
                <a:latin typeface="Arial" charset="-94"/>
                <a:ea typeface="Arial" charset="-94"/>
                <a:cs typeface="Arial" charset="-94"/>
              </a:rPr>
              <a:t>Qvist</a:t>
            </a:r>
            <a:r>
              <a:rPr lang="tr-TR" sz="800" dirty="0">
                <a:latin typeface="Arial" charset="-94"/>
                <a:ea typeface="Arial" charset="-94"/>
                <a:cs typeface="Arial" charset="-94"/>
              </a:rPr>
              <a:t> ve ark., 2004; </a:t>
            </a:r>
            <a:r>
              <a:rPr lang="tr-TR" sz="800" dirty="0" err="1">
                <a:latin typeface="Arial" charset="-94"/>
                <a:ea typeface="Arial" charset="-94"/>
                <a:cs typeface="Arial" charset="-94"/>
              </a:rPr>
              <a:t>Nagaraja</a:t>
            </a:r>
            <a:r>
              <a:rPr lang="tr-TR" sz="800" dirty="0">
                <a:latin typeface="Arial" charset="-94"/>
                <a:ea typeface="Arial" charset="-94"/>
                <a:cs typeface="Arial" charset="-94"/>
              </a:rPr>
              <a:t> </a:t>
            </a:r>
            <a:r>
              <a:rPr lang="tr-TR" sz="800" dirty="0" err="1">
                <a:latin typeface="Arial" charset="-94"/>
                <a:ea typeface="Arial" charset="-94"/>
                <a:cs typeface="Arial" charset="-94"/>
              </a:rPr>
              <a:t>Uphadya</a:t>
            </a:r>
            <a:r>
              <a:rPr lang="tr-TR" sz="800" dirty="0">
                <a:latin typeface="Arial" charset="-94"/>
                <a:ea typeface="Arial" charset="-94"/>
                <a:cs typeface="Arial" charset="-94"/>
              </a:rPr>
              <a:t> ve </a:t>
            </a:r>
            <a:r>
              <a:rPr lang="tr-TR" sz="800" dirty="0" err="1">
                <a:latin typeface="Arial" charset="-94"/>
                <a:ea typeface="Arial" charset="-94"/>
                <a:cs typeface="Arial" charset="-94"/>
              </a:rPr>
              <a:t>Kishore</a:t>
            </a:r>
            <a:r>
              <a:rPr lang="tr-TR" sz="800" dirty="0">
                <a:latin typeface="Arial" charset="-94"/>
                <a:ea typeface="Arial" charset="-94"/>
                <a:cs typeface="Arial" charset="-94"/>
              </a:rPr>
              <a:t>., 2005</a:t>
            </a:r>
          </a:p>
        </p:txBody>
      </p:sp>
      <p:pic>
        <p:nvPicPr>
          <p:cNvPr id="5" name="Resim 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96973">
                        <a14:foregroundMark x1="50391" y1="49180" x2="54395" y2="19126"/>
                        <a14:foregroundMark x1="45703" y1="44399" x2="59570" y2="46038"/>
                        <a14:foregroundMark x1="58789" y1="43989" x2="53906" y2="21175"/>
                        <a14:foregroundMark x1="56152" y1="19809" x2="56152" y2="19809"/>
                        <a14:foregroundMark x1="58105" y1="22951" x2="60547" y2="45355"/>
                        <a14:foregroundMark x1="51953" y1="21175" x2="45215" y2="43989"/>
                        <a14:foregroundMark x1="50684" y1="19126" x2="44238" y2="38525"/>
                        <a14:foregroundMark x1="78320" y1="50546" x2="76563" y2="19126"/>
                        <a14:foregroundMark x1="83008" y1="45355" x2="80762" y2="18443"/>
                        <a14:foregroundMark x1="85938" y1="41940" x2="86719" y2="27732"/>
                        <a14:foregroundMark x1="71387" y1="46448" x2="71875" y2="23634"/>
                        <a14:foregroundMark x1="51172" y1="65710" x2="82520" y2="55055"/>
                        <a14:foregroundMark x1="58105" y1="57787" x2="47754" y2="63388"/>
                        <a14:foregroundMark x1="18848" y1="83743" x2="13184" y2="38115"/>
                        <a14:foregroundMark x1="7715" y1="81967" x2="5273" y2="29098"/>
                        <a14:foregroundMark x1="11719" y1="83060" x2="13672" y2="74044"/>
                        <a14:foregroundMark x1="76367" y1="64071" x2="71875" y2="59836"/>
                      </a14:backgroundRemoval>
                    </a14:imgEffect>
                  </a14:imgLayer>
                </a14:imgProps>
              </a:ext>
              <a:ext uri="{28A0092B-C50C-407E-A947-70E740481C1C}">
                <a14:useLocalDpi xmlns:a14="http://schemas.microsoft.com/office/drawing/2010/main" val="0"/>
              </a:ext>
            </a:extLst>
          </a:blip>
          <a:stretch>
            <a:fillRect/>
          </a:stretch>
        </p:blipFill>
        <p:spPr>
          <a:xfrm>
            <a:off x="2523879" y="3843070"/>
            <a:ext cx="3182780" cy="2275190"/>
          </a:xfrm>
          <a:prstGeom prst="rect">
            <a:avLst/>
          </a:prstGeom>
        </p:spPr>
      </p:pic>
      <p:sp>
        <p:nvSpPr>
          <p:cNvPr id="4" name="Metin kutusu 3"/>
          <p:cNvSpPr txBox="1"/>
          <p:nvPr/>
        </p:nvSpPr>
        <p:spPr>
          <a:xfrm>
            <a:off x="2021978" y="2904933"/>
            <a:ext cx="4555672" cy="533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hangingPunct="0"/>
            <a:r>
              <a:rPr lang="tr-TR" sz="3000" dirty="0" err="1">
                <a:solidFill>
                  <a:srgbClr val="FFFFFF"/>
                </a:solidFill>
                <a:sym typeface="Chalkduster"/>
              </a:rPr>
              <a:t>CIS+HEMA+Bis-GMA</a:t>
            </a:r>
            <a:endParaRPr lang="tr-TR" sz="3000" dirty="0">
              <a:solidFill>
                <a:srgbClr val="FFFFFF"/>
              </a:solidFill>
              <a:sym typeface="Chalkduster"/>
            </a:endParaRPr>
          </a:p>
        </p:txBody>
      </p:sp>
      <p:sp>
        <p:nvSpPr>
          <p:cNvPr id="6" name="Sağ Ok 5"/>
          <p:cNvSpPr/>
          <p:nvPr/>
        </p:nvSpPr>
        <p:spPr>
          <a:xfrm>
            <a:off x="6633875" y="2822085"/>
            <a:ext cx="1102178" cy="815811"/>
          </a:xfrm>
          <a:prstGeom prst="rightArrow">
            <a:avLst/>
          </a:prstGeom>
          <a:blipFill rotWithShape="1">
            <a:blip r:embed="rId5" cstate="print"/>
            <a:srcRect/>
            <a:tile tx="0" ty="0" sx="100000" sy="100000" flip="none" algn="tl"/>
          </a:blip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hangingPunct="0"/>
            <a:endParaRPr lang="tr-TR" sz="2200" dirty="0">
              <a:solidFill>
                <a:srgbClr val="FFFFFF"/>
              </a:solidFill>
              <a:effectLst>
                <a:outerShdw blurRad="63500" dist="25400" dir="2700000" rotWithShape="0">
                  <a:srgbClr val="000000">
                    <a:alpha val="70000"/>
                  </a:srgbClr>
                </a:outerShdw>
              </a:effectLst>
              <a:sym typeface="Chalkduster"/>
            </a:endParaRPr>
          </a:p>
        </p:txBody>
      </p:sp>
      <p:sp>
        <p:nvSpPr>
          <p:cNvPr id="7" name="Metin kutusu 6"/>
          <p:cNvSpPr txBox="1"/>
          <p:nvPr/>
        </p:nvSpPr>
        <p:spPr>
          <a:xfrm>
            <a:off x="7557387" y="2963091"/>
            <a:ext cx="2130879" cy="533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hangingPunct="0"/>
            <a:r>
              <a:rPr lang="tr-TR" sz="3000" dirty="0">
                <a:solidFill>
                  <a:srgbClr val="FFFFFF"/>
                </a:solidFill>
                <a:sym typeface="Chalkduster"/>
              </a:rPr>
              <a:t>RMCIS</a:t>
            </a:r>
          </a:p>
        </p:txBody>
      </p:sp>
      <p:pic>
        <p:nvPicPr>
          <p:cNvPr id="2" name="Resim 1"/>
          <p:cNvPicPr>
            <a:picLocks noChangeAspect="1"/>
          </p:cNvPicPr>
          <p:nvPr/>
        </p:nvPicPr>
        <p:blipFill rotWithShape="1">
          <a:blip r:embed="rId6" cstate="print">
            <a:extLst>
              <a:ext uri="{28A0092B-C50C-407E-A947-70E740481C1C}">
                <a14:useLocalDpi xmlns:a14="http://schemas.microsoft.com/office/drawing/2010/main" val="0"/>
              </a:ext>
            </a:extLst>
          </a:blip>
          <a:srcRect l="2521" t="19609" r="4525" b="9833"/>
          <a:stretch/>
        </p:blipFill>
        <p:spPr>
          <a:xfrm>
            <a:off x="5951288" y="3890383"/>
            <a:ext cx="4573013" cy="2603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11968192"/>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a:spLocks noGrp="1"/>
          </p:cNvSpPr>
          <p:nvPr>
            <p:ph type="body" idx="1"/>
          </p:nvPr>
        </p:nvSpPr>
        <p:spPr>
          <a:xfrm>
            <a:off x="1867017" y="2478560"/>
            <a:ext cx="7358063" cy="2772063"/>
          </a:xfrm>
          <a:prstGeom prst="rect">
            <a:avLst/>
          </a:prstGeom>
        </p:spPr>
        <p:txBody>
          <a:bodyPr>
            <a:normAutofit/>
          </a:bodyPr>
          <a:lstStyle/>
          <a:p>
            <a:pPr algn="just">
              <a:lnSpc>
                <a:spcPct val="150000"/>
              </a:lnSpc>
              <a:spcBef>
                <a:spcPts val="1687"/>
              </a:spcBef>
              <a:buFont typeface="Arial" charset="-94"/>
              <a:buChar char="•"/>
              <a:defRPr sz="2000"/>
            </a:pPr>
            <a:r>
              <a:rPr sz="2000" dirty="0">
                <a:ea typeface="Times New Roman" charset="-94"/>
                <a:cs typeface="Times New Roman" charset="-94"/>
              </a:rPr>
              <a:t>Daha iyi kırılma ve aşınma direnci</a:t>
            </a:r>
            <a:endParaRPr lang="tr-TR" sz="2000" dirty="0">
              <a:ea typeface="Times New Roman" charset="-94"/>
              <a:cs typeface="Times New Roman" charset="-94"/>
            </a:endParaRPr>
          </a:p>
          <a:p>
            <a:pPr algn="just">
              <a:lnSpc>
                <a:spcPct val="150000"/>
              </a:lnSpc>
              <a:spcBef>
                <a:spcPts val="1687"/>
              </a:spcBef>
              <a:buFont typeface="Arial" charset="-94"/>
              <a:buChar char="•"/>
              <a:defRPr sz="2000"/>
            </a:pPr>
            <a:r>
              <a:rPr sz="2000" dirty="0">
                <a:ea typeface="Times New Roman" charset="-94"/>
                <a:cs typeface="Times New Roman" charset="-94"/>
              </a:rPr>
              <a:t>Erken dönem neme hassasiyetlerinin azalmış</a:t>
            </a:r>
            <a:endParaRPr lang="tr-TR" sz="2000" dirty="0">
              <a:ea typeface="Times New Roman" charset="-94"/>
              <a:cs typeface="Times New Roman" charset="-94"/>
            </a:endParaRPr>
          </a:p>
          <a:p>
            <a:pPr algn="just">
              <a:lnSpc>
                <a:spcPct val="150000"/>
              </a:lnSpc>
              <a:spcBef>
                <a:spcPts val="1687"/>
              </a:spcBef>
              <a:buFont typeface="Arial" charset="-94"/>
              <a:buChar char="•"/>
              <a:defRPr sz="2000"/>
            </a:pPr>
            <a:r>
              <a:rPr sz="2000" dirty="0">
                <a:ea typeface="Times New Roman" charset="-94"/>
                <a:cs typeface="Times New Roman" charset="-94"/>
              </a:rPr>
              <a:t>Daha uzun çalışma zaman</a:t>
            </a:r>
            <a:r>
              <a:rPr lang="tr-TR" sz="2000" dirty="0">
                <a:ea typeface="Times New Roman" charset="-94"/>
                <a:cs typeface="Times New Roman" charset="-94"/>
              </a:rPr>
              <a:t>ı</a:t>
            </a:r>
          </a:p>
          <a:p>
            <a:pPr algn="just">
              <a:lnSpc>
                <a:spcPct val="150000"/>
              </a:lnSpc>
              <a:spcBef>
                <a:spcPts val="1687"/>
              </a:spcBef>
              <a:buFont typeface="Arial" charset="-94"/>
              <a:buChar char="•"/>
              <a:defRPr sz="2000"/>
            </a:pPr>
            <a:r>
              <a:rPr lang="tr-TR" sz="2000" dirty="0">
                <a:ea typeface="Times New Roman" charset="-94"/>
                <a:cs typeface="Times New Roman" charset="-94"/>
              </a:rPr>
              <a:t>Flor salım özelliği</a:t>
            </a:r>
            <a:endParaRPr sz="2000" dirty="0">
              <a:ea typeface="Times New Roman" charset="-94"/>
              <a:cs typeface="Times New Roman" charset="-94"/>
            </a:endParaRPr>
          </a:p>
        </p:txBody>
      </p:sp>
      <p:sp>
        <p:nvSpPr>
          <p:cNvPr id="2" name="Metin kutusu 1"/>
          <p:cNvSpPr txBox="1"/>
          <p:nvPr/>
        </p:nvSpPr>
        <p:spPr>
          <a:xfrm>
            <a:off x="9225080" y="6516388"/>
            <a:ext cx="932945" cy="195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r>
              <a:rPr lang="tr-TR" sz="800" dirty="0" err="1">
                <a:latin typeface="Arial" charset="-94"/>
                <a:ea typeface="Arial" charset="-94"/>
                <a:cs typeface="Arial" charset="-94"/>
              </a:rPr>
              <a:t>Qvist</a:t>
            </a:r>
            <a:r>
              <a:rPr lang="tr-TR" sz="800" dirty="0">
                <a:latin typeface="Arial" charset="-94"/>
                <a:ea typeface="Arial" charset="-94"/>
                <a:cs typeface="Arial" charset="-94"/>
              </a:rPr>
              <a:t> ve ark., 2004</a:t>
            </a:r>
          </a:p>
        </p:txBody>
      </p:sp>
      <p:sp>
        <p:nvSpPr>
          <p:cNvPr id="4" name="Shape 380"/>
          <p:cNvSpPr>
            <a:spLocks noGrp="1"/>
          </p:cNvSpPr>
          <p:nvPr>
            <p:ph type="title"/>
          </p:nvPr>
        </p:nvSpPr>
        <p:spPr>
          <a:xfrm>
            <a:off x="1698238" y="592209"/>
            <a:ext cx="8969762" cy="543030"/>
          </a:xfrm>
          <a:prstGeom prst="rect">
            <a:avLst/>
          </a:prstGeom>
          <a:ln w="12700" cap="flat">
            <a:noFill/>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hangingPunct="0"/>
            <a:r>
              <a:rPr sz="3400" dirty="0">
                <a:solidFill>
                  <a:schemeClr val="accent1">
                    <a:lumMod val="60000"/>
                    <a:lumOff val="40000"/>
                  </a:schemeClr>
                </a:solidFill>
                <a:ea typeface="Times New Roman" charset="-94"/>
                <a:cs typeface="Times New Roman" charset="-94"/>
              </a:rPr>
              <a:t>Rezin Modifiye Cam İyonomer Simanlar</a:t>
            </a: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9386" y="1216161"/>
            <a:ext cx="2769519" cy="20771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06646859"/>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a:spLocks noGrp="1"/>
          </p:cNvSpPr>
          <p:nvPr>
            <p:ph type="title"/>
          </p:nvPr>
        </p:nvSpPr>
        <p:spPr>
          <a:xfrm>
            <a:off x="1794634" y="443221"/>
            <a:ext cx="8410840" cy="847729"/>
          </a:xfrm>
          <a:prstGeom prst="rect">
            <a:avLst/>
          </a:prstGeom>
          <a:ln w="12700" cap="flat">
            <a:noFill/>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hangingPunct="0"/>
            <a:r>
              <a:rPr sz="2800" dirty="0">
                <a:solidFill>
                  <a:schemeClr val="accent1">
                    <a:lumMod val="60000"/>
                    <a:lumOff val="40000"/>
                  </a:schemeClr>
                </a:solidFill>
                <a:ea typeface="Times New Roman" charset="-94"/>
                <a:cs typeface="Times New Roman" charset="-94"/>
              </a:rPr>
              <a:t>Metalle Güçlendirilmiş Cam İyonomer Simanlar </a:t>
            </a:r>
            <a:br>
              <a:rPr lang="tr-TR" sz="2800" dirty="0">
                <a:solidFill>
                  <a:schemeClr val="accent1">
                    <a:lumMod val="60000"/>
                    <a:lumOff val="40000"/>
                  </a:schemeClr>
                </a:solidFill>
                <a:ea typeface="Times New Roman" charset="-94"/>
                <a:cs typeface="Times New Roman" charset="-94"/>
              </a:rPr>
            </a:br>
            <a:r>
              <a:rPr sz="2800" dirty="0">
                <a:solidFill>
                  <a:schemeClr val="accent1">
                    <a:lumMod val="60000"/>
                    <a:lumOff val="40000"/>
                  </a:schemeClr>
                </a:solidFill>
                <a:ea typeface="Times New Roman" charset="-94"/>
                <a:cs typeface="Times New Roman" charset="-94"/>
              </a:rPr>
              <a:t>(Cam İyonomer Sermet Simanlar)</a:t>
            </a:r>
          </a:p>
        </p:txBody>
      </p:sp>
      <p:sp>
        <p:nvSpPr>
          <p:cNvPr id="390" name="Shape 390"/>
          <p:cNvSpPr>
            <a:spLocks noGrp="1"/>
          </p:cNvSpPr>
          <p:nvPr>
            <p:ph type="body" idx="1"/>
          </p:nvPr>
        </p:nvSpPr>
        <p:spPr>
          <a:xfrm>
            <a:off x="1901790" y="1548683"/>
            <a:ext cx="8766210" cy="3387180"/>
          </a:xfrm>
          <a:prstGeom prst="rect">
            <a:avLst/>
          </a:prstGeom>
        </p:spPr>
        <p:txBody>
          <a:bodyPr>
            <a:normAutofit/>
          </a:bodyPr>
          <a:lstStyle>
            <a:lvl1pPr marL="0" indent="436092" algn="just" defTabSz="443484">
              <a:lnSpc>
                <a:spcPct val="150000"/>
              </a:lnSpc>
              <a:spcBef>
                <a:spcPts val="2300"/>
              </a:spcBef>
              <a:buSzTx/>
              <a:buNone/>
              <a:defRPr sz="1940"/>
            </a:lvl1pPr>
          </a:lstStyle>
          <a:p>
            <a:r>
              <a:rPr sz="2000" dirty="0">
                <a:ea typeface="Times New Roman" charset="-94"/>
                <a:cs typeface="Times New Roman" charset="-94"/>
              </a:rPr>
              <a:t>Geleneksel cam iyonomer simanlar</a:t>
            </a:r>
            <a:r>
              <a:rPr lang="tr-TR" sz="2000" dirty="0" err="1">
                <a:ea typeface="Times New Roman" charset="-94"/>
                <a:cs typeface="Times New Roman" charset="-94"/>
              </a:rPr>
              <a:t>ın</a:t>
            </a:r>
            <a:r>
              <a:rPr sz="2000" dirty="0">
                <a:ea typeface="Times New Roman" charset="-94"/>
                <a:cs typeface="Times New Roman" charset="-94"/>
              </a:rPr>
              <a:t> </a:t>
            </a:r>
            <a:r>
              <a:rPr lang="tr-TR" sz="2000" dirty="0">
                <a:ea typeface="Times New Roman" charset="-94"/>
                <a:cs typeface="Times New Roman" charset="-94"/>
              </a:rPr>
              <a:t>d</a:t>
            </a:r>
            <a:r>
              <a:rPr sz="2000" dirty="0">
                <a:ea typeface="Times New Roman" charset="-94"/>
                <a:cs typeface="Times New Roman" charset="-94"/>
              </a:rPr>
              <a:t>ayanıklılıklarını arttırmak adına gümüş alaşımı ve toz cam partikülleri birleştirilerek, daha güçlü bir yapıda olan gümüş alaşım karışımı (admix cement) elde edilmesiyle 1977 yılında metalle güçlendirilmiş simanlar gündeme gelmiştir. Ayrıca gümüş partikülleri cam partiküllerin içerisinde eritilerek de güçlendirilmiş CİS elde edilebilir ki bunlar da sermet simanlar olarak adlandırılır</a:t>
            </a:r>
          </a:p>
        </p:txBody>
      </p:sp>
      <p:sp>
        <p:nvSpPr>
          <p:cNvPr id="2" name="Metin kutusu 1"/>
          <p:cNvSpPr txBox="1"/>
          <p:nvPr/>
        </p:nvSpPr>
        <p:spPr>
          <a:xfrm>
            <a:off x="7385794" y="6508033"/>
            <a:ext cx="3632575" cy="2174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hangingPunct="1">
              <a:lnSpc>
                <a:spcPct val="117999"/>
              </a:lnSpc>
              <a:defRPr/>
            </a:pPr>
            <a:r>
              <a:rPr lang="tr-TR" sz="800" dirty="0" err="1">
                <a:latin typeface="Arial" charset="-94"/>
                <a:ea typeface="Arial" charset="-94"/>
                <a:cs typeface="Arial" charset="-94"/>
              </a:rPr>
              <a:t>McLean</a:t>
            </a:r>
            <a:r>
              <a:rPr lang="tr-TR" sz="800" dirty="0">
                <a:latin typeface="Arial" charset="-94"/>
                <a:ea typeface="Arial" charset="-94"/>
                <a:cs typeface="Arial" charset="-94"/>
              </a:rPr>
              <a:t>, 1990; Williams ve ark., 1992; </a:t>
            </a:r>
            <a:r>
              <a:rPr lang="tr-TR" sz="800" dirty="0" err="1">
                <a:latin typeface="Arial" charset="-94"/>
                <a:ea typeface="Arial" charset="-94"/>
                <a:cs typeface="Arial" charset="-94"/>
              </a:rPr>
              <a:t>Anusavice</a:t>
            </a:r>
            <a:r>
              <a:rPr lang="tr-TR" sz="800" dirty="0">
                <a:latin typeface="Arial" charset="-94"/>
                <a:ea typeface="Arial" charset="-94"/>
                <a:cs typeface="Arial" charset="-94"/>
              </a:rPr>
              <a:t>, 2003</a:t>
            </a:r>
          </a:p>
        </p:txBody>
      </p:sp>
      <p:sp>
        <p:nvSpPr>
          <p:cNvPr id="281602" name="AutoShape 2" descr="https://www.dentalaegis.com/media/4979/"/>
          <p:cNvSpPr>
            <a:spLocks noChangeAspect="1" noChangeArrowheads="1"/>
          </p:cNvSpPr>
          <p:nvPr/>
        </p:nvSpPr>
        <p:spPr bwMode="auto">
          <a:xfrm>
            <a:off x="1794634" y="-230163"/>
            <a:ext cx="214313" cy="214313"/>
          </a:xfrm>
          <a:prstGeom prst="rect">
            <a:avLst/>
          </a:prstGeom>
          <a:noFill/>
        </p:spPr>
        <p:txBody>
          <a:bodyPr vert="horz" wrap="square" lIns="64291" tIns="32146" rIns="64291" bIns="32146" numCol="1" anchor="t" anchorCtr="0" compatLnSpc="1">
            <a:prstTxWarp prst="textNoShape">
              <a:avLst/>
            </a:prstTxWarp>
          </a:bodyPr>
          <a:lstStyle/>
          <a:p>
            <a:endParaRPr lang="tr-TR"/>
          </a:p>
        </p:txBody>
      </p:sp>
      <p:sp>
        <p:nvSpPr>
          <p:cNvPr id="281604" name="AutoShape 4" descr="https://www.dentalaegis.com/media/4979/"/>
          <p:cNvSpPr>
            <a:spLocks noChangeAspect="1" noChangeArrowheads="1"/>
          </p:cNvSpPr>
          <p:nvPr/>
        </p:nvSpPr>
        <p:spPr bwMode="auto">
          <a:xfrm>
            <a:off x="1794634" y="-230163"/>
            <a:ext cx="214313" cy="214313"/>
          </a:xfrm>
          <a:prstGeom prst="rect">
            <a:avLst/>
          </a:prstGeom>
          <a:noFill/>
        </p:spPr>
        <p:txBody>
          <a:bodyPr vert="horz" wrap="square" lIns="64291" tIns="32146" rIns="64291" bIns="32146" numCol="1" anchor="t" anchorCtr="0" compatLnSpc="1">
            <a:prstTxWarp prst="textNoShape">
              <a:avLst/>
            </a:prstTxWarp>
          </a:bodyPr>
          <a:lstStyle/>
          <a:p>
            <a:endParaRPr lang="tr-TR"/>
          </a:p>
        </p:txBody>
      </p:sp>
      <p:sp>
        <p:nvSpPr>
          <p:cNvPr id="281606" name="AutoShape 6" descr="https://www.dentalaegis.com/media/4979/"/>
          <p:cNvSpPr>
            <a:spLocks noChangeAspect="1" noChangeArrowheads="1"/>
          </p:cNvSpPr>
          <p:nvPr/>
        </p:nvSpPr>
        <p:spPr bwMode="auto">
          <a:xfrm>
            <a:off x="1794634" y="-230163"/>
            <a:ext cx="214313" cy="214313"/>
          </a:xfrm>
          <a:prstGeom prst="rect">
            <a:avLst/>
          </a:prstGeom>
          <a:noFill/>
        </p:spPr>
        <p:txBody>
          <a:bodyPr vert="horz" wrap="square" lIns="64291" tIns="32146" rIns="64291" bIns="32146" numCol="1" anchor="t" anchorCtr="0" compatLnSpc="1">
            <a:prstTxWarp prst="textNoShape">
              <a:avLst/>
            </a:prstTxWarp>
          </a:bodyPr>
          <a:lstStyle/>
          <a:p>
            <a:endParaRPr lang="tr-TR"/>
          </a:p>
        </p:txBody>
      </p:sp>
      <p:pic>
        <p:nvPicPr>
          <p:cNvPr id="9" name="Picture 8" descr="http://www.gcamerica.com/products/operatory/Miracle_Mix/left_image.jpg"/>
          <p:cNvPicPr>
            <a:picLocks noChangeAspect="1" noChangeArrowheads="1"/>
          </p:cNvPicPr>
          <p:nvPr/>
        </p:nvPicPr>
        <p:blipFill>
          <a:blip r:embed="rId3" cstate="print"/>
          <a:srcRect/>
          <a:stretch>
            <a:fillRect/>
          </a:stretch>
        </p:blipFill>
        <p:spPr bwMode="auto">
          <a:xfrm>
            <a:off x="4468861" y="4897664"/>
            <a:ext cx="3062387" cy="16446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6787574"/>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p:cNvSpPr>
          <p:nvPr>
            <p:ph type="body" idx="1"/>
          </p:nvPr>
        </p:nvSpPr>
        <p:spPr>
          <a:xfrm>
            <a:off x="2263450" y="1484773"/>
            <a:ext cx="7213445" cy="4979280"/>
          </a:xfrm>
          <a:prstGeom prst="rect">
            <a:avLst/>
          </a:prstGeom>
        </p:spPr>
        <p:txBody>
          <a:bodyPr>
            <a:noAutofit/>
            <a:scene3d>
              <a:camera prst="orthographicFront"/>
              <a:lightRig rig="threePt" dir="t"/>
            </a:scene3d>
            <a:sp3d prstMaterial="translucentPowder"/>
          </a:bodyPr>
          <a:lstStyle>
            <a:lvl1pPr marL="0" indent="400126" algn="just" defTabSz="406908">
              <a:lnSpc>
                <a:spcPct val="150000"/>
              </a:lnSpc>
              <a:spcBef>
                <a:spcPts val="2100"/>
              </a:spcBef>
              <a:buSzTx/>
              <a:buNone/>
              <a:defRPr sz="1779"/>
            </a:lvl1pPr>
          </a:lstStyle>
          <a:p>
            <a:pPr indent="0">
              <a:lnSpc>
                <a:spcPct val="100000"/>
              </a:lnSpc>
            </a:pPr>
            <a:r>
              <a:rPr lang="tr-TR" sz="1800" dirty="0">
                <a:ea typeface="Times New Roman" charset="-94"/>
                <a:cs typeface="Times New Roman" charset="-94"/>
              </a:rPr>
              <a:t>Metalle güçlendirilmiş </a:t>
            </a:r>
            <a:r>
              <a:rPr lang="tr-TR" sz="1800" dirty="0" err="1">
                <a:ea typeface="Times New Roman" charset="-94"/>
                <a:cs typeface="Times New Roman" charset="-94"/>
              </a:rPr>
              <a:t>CİS’ler</a:t>
            </a:r>
            <a:r>
              <a:rPr lang="tr-TR" sz="1800" dirty="0">
                <a:ea typeface="Times New Roman" charset="-94"/>
                <a:cs typeface="Times New Roman" charset="-94"/>
              </a:rPr>
              <a:t>;</a:t>
            </a:r>
          </a:p>
          <a:p>
            <a:pPr marL="321457" indent="-321457">
              <a:lnSpc>
                <a:spcPct val="100000"/>
              </a:lnSpc>
              <a:buFont typeface="Wingdings" charset="2"/>
              <a:buChar char="v"/>
            </a:pPr>
            <a:r>
              <a:rPr lang="tr-TR" sz="1800" dirty="0">
                <a:ea typeface="Times New Roman" charset="-94"/>
                <a:cs typeface="Times New Roman" charset="-94"/>
              </a:rPr>
              <a:t>Rengi griye dönüktür  </a:t>
            </a:r>
          </a:p>
          <a:p>
            <a:pPr marL="321457" indent="-321457">
              <a:lnSpc>
                <a:spcPct val="100000"/>
              </a:lnSpc>
              <a:buFont typeface="Wingdings" charset="2"/>
              <a:buChar char="v"/>
            </a:pPr>
            <a:r>
              <a:rPr lang="tr-TR" sz="1800" dirty="0">
                <a:ea typeface="Times New Roman" charset="-94"/>
                <a:cs typeface="Times New Roman" charset="-94"/>
              </a:rPr>
              <a:t>Amalgam ya da </a:t>
            </a:r>
            <a:r>
              <a:rPr lang="tr-TR" sz="1800" dirty="0" err="1">
                <a:ea typeface="Times New Roman" charset="-94"/>
                <a:cs typeface="Times New Roman" charset="-94"/>
              </a:rPr>
              <a:t>posterior</a:t>
            </a:r>
            <a:r>
              <a:rPr lang="tr-TR" sz="1800" dirty="0">
                <a:ea typeface="Times New Roman" charset="-94"/>
                <a:cs typeface="Times New Roman" charset="-94"/>
              </a:rPr>
              <a:t> </a:t>
            </a:r>
            <a:r>
              <a:rPr lang="tr-TR" sz="1800" dirty="0" err="1">
                <a:ea typeface="Times New Roman" charset="-94"/>
                <a:cs typeface="Times New Roman" charset="-94"/>
              </a:rPr>
              <a:t>kompozitlerin</a:t>
            </a:r>
            <a:r>
              <a:rPr lang="tr-TR" sz="1800" dirty="0">
                <a:ea typeface="Times New Roman" charset="-94"/>
                <a:cs typeface="Times New Roman" charset="-94"/>
              </a:rPr>
              <a:t> yerine kullanımları kısıtlı</a:t>
            </a:r>
          </a:p>
          <a:p>
            <a:pPr marL="321457" indent="-321457">
              <a:lnSpc>
                <a:spcPct val="100000"/>
              </a:lnSpc>
              <a:buFont typeface="Wingdings" charset="2"/>
              <a:buChar char="v"/>
            </a:pPr>
            <a:r>
              <a:rPr sz="1800" dirty="0">
                <a:ea typeface="Times New Roman" charset="-94"/>
                <a:cs typeface="Times New Roman" charset="-94"/>
              </a:rPr>
              <a:t>Sınıf II restorasyonlarda </a:t>
            </a:r>
            <a:r>
              <a:rPr lang="tr-TR" sz="1800" dirty="0">
                <a:ea typeface="Times New Roman" charset="-94"/>
                <a:cs typeface="Times New Roman" charset="-94"/>
              </a:rPr>
              <a:t>başarısız</a:t>
            </a:r>
          </a:p>
          <a:p>
            <a:pPr marL="321457" indent="-321457">
              <a:lnSpc>
                <a:spcPct val="100000"/>
              </a:lnSpc>
              <a:buFont typeface="Wingdings" charset="2"/>
              <a:buChar char="v"/>
            </a:pPr>
            <a:r>
              <a:rPr lang="tr-TR" sz="1800" dirty="0">
                <a:ea typeface="Times New Roman" charset="-94"/>
                <a:cs typeface="Times New Roman" charset="-94"/>
              </a:rPr>
              <a:t>Kırılma dayanımları düşük</a:t>
            </a:r>
          </a:p>
          <a:p>
            <a:pPr marL="321457" indent="-321457">
              <a:lnSpc>
                <a:spcPct val="100000"/>
              </a:lnSpc>
              <a:buFont typeface="Wingdings" charset="2"/>
              <a:buChar char="v"/>
            </a:pPr>
            <a:r>
              <a:rPr lang="tr-TR" sz="1800" dirty="0">
                <a:ea typeface="Times New Roman" charset="-94"/>
                <a:cs typeface="Times New Roman" charset="-94"/>
              </a:rPr>
              <a:t>Sertleşme zamanları kısa</a:t>
            </a:r>
          </a:p>
          <a:p>
            <a:pPr marL="321457" indent="-321457">
              <a:lnSpc>
                <a:spcPct val="100000"/>
              </a:lnSpc>
              <a:buFont typeface="Wingdings" charset="2"/>
              <a:buChar char="v"/>
            </a:pPr>
            <a:r>
              <a:rPr lang="tr-TR" sz="1800" dirty="0">
                <a:ea typeface="Times New Roman" charset="-94"/>
                <a:cs typeface="Times New Roman" charset="-94"/>
              </a:rPr>
              <a:t>Dişe adezyonla bağlanmakta</a:t>
            </a:r>
          </a:p>
          <a:p>
            <a:pPr marL="321457" indent="-321457">
              <a:lnSpc>
                <a:spcPct val="100000"/>
              </a:lnSpc>
              <a:buFont typeface="Wingdings" charset="2"/>
              <a:buChar char="v"/>
            </a:pPr>
            <a:r>
              <a:rPr lang="tr-TR" sz="1800" dirty="0">
                <a:ea typeface="Times New Roman" charset="-94"/>
                <a:cs typeface="Times New Roman" charset="-94"/>
              </a:rPr>
              <a:t>Ç</a:t>
            </a:r>
            <a:r>
              <a:rPr sz="1800" dirty="0">
                <a:ea typeface="Times New Roman" charset="-94"/>
                <a:cs typeface="Times New Roman" charset="-94"/>
              </a:rPr>
              <a:t>ürük önleme özellikleri bulunma</a:t>
            </a:r>
            <a:r>
              <a:rPr lang="tr-TR" sz="1800" dirty="0" err="1">
                <a:ea typeface="Times New Roman" charset="-94"/>
                <a:cs typeface="Times New Roman" charset="-94"/>
              </a:rPr>
              <a:t>kta</a:t>
            </a:r>
            <a:r>
              <a:rPr sz="1800" dirty="0">
                <a:ea typeface="Times New Roman" charset="-94"/>
                <a:cs typeface="Times New Roman" charset="-94"/>
              </a:rPr>
              <a:t> </a:t>
            </a:r>
            <a:endParaRPr lang="tr-TR" sz="1800" dirty="0">
              <a:ea typeface="Times New Roman" charset="-94"/>
              <a:cs typeface="Times New Roman" charset="-94"/>
            </a:endParaRPr>
          </a:p>
          <a:p>
            <a:pPr marL="321457" indent="-321457">
              <a:lnSpc>
                <a:spcPct val="100000"/>
              </a:lnSpc>
              <a:buFont typeface="Wingdings" charset="2"/>
              <a:buChar char="v"/>
            </a:pPr>
            <a:r>
              <a:rPr lang="tr-TR" sz="1800" dirty="0">
                <a:effectLst>
                  <a:glow rad="889000">
                    <a:schemeClr val="accent1">
                      <a:alpha val="34000"/>
                    </a:schemeClr>
                  </a:glow>
                </a:effectLst>
                <a:ea typeface="Times New Roman" charset="-94"/>
                <a:cs typeface="Times New Roman" charset="-94"/>
              </a:rPr>
              <a:t>  ! Total diş yapısı &lt; %40 kullanımları önerilmemektedir</a:t>
            </a:r>
            <a:endParaRPr sz="1800" dirty="0">
              <a:effectLst>
                <a:glow rad="889000">
                  <a:schemeClr val="accent1">
                    <a:alpha val="34000"/>
                  </a:schemeClr>
                </a:glow>
              </a:effectLst>
              <a:ea typeface="Times New Roman" charset="-94"/>
              <a:cs typeface="Times New Roman" charset="-94"/>
            </a:endParaRPr>
          </a:p>
        </p:txBody>
      </p:sp>
      <p:sp>
        <p:nvSpPr>
          <p:cNvPr id="2" name="Metin kutusu 1"/>
          <p:cNvSpPr txBox="1"/>
          <p:nvPr/>
        </p:nvSpPr>
        <p:spPr>
          <a:xfrm>
            <a:off x="9608623" y="6620622"/>
            <a:ext cx="836765" cy="195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r>
              <a:rPr lang="hr-HR" sz="800" dirty="0" err="1">
                <a:latin typeface="Arial" charset="-94"/>
                <a:ea typeface="Arial" charset="-94"/>
                <a:cs typeface="Arial" charset="-94"/>
              </a:rPr>
              <a:t>Anusavice</a:t>
            </a:r>
            <a:r>
              <a:rPr lang="hr-HR" sz="800" dirty="0">
                <a:latin typeface="Arial" charset="-94"/>
                <a:ea typeface="Arial" charset="-94"/>
                <a:cs typeface="Arial" charset="-94"/>
              </a:rPr>
              <a:t>, 2003</a:t>
            </a:r>
            <a:endParaRPr lang="tr-TR" sz="800" dirty="0">
              <a:solidFill>
                <a:srgbClr val="FFFFFF"/>
              </a:solidFill>
              <a:latin typeface="Arial" charset="-94"/>
              <a:ea typeface="Arial" charset="-94"/>
              <a:cs typeface="Arial" charset="-94"/>
              <a:sym typeface="Chalkduster"/>
            </a:endParaRPr>
          </a:p>
        </p:txBody>
      </p:sp>
      <p:sp>
        <p:nvSpPr>
          <p:cNvPr id="4" name="Shape 389"/>
          <p:cNvSpPr>
            <a:spLocks noGrp="1"/>
          </p:cNvSpPr>
          <p:nvPr>
            <p:ph type="title"/>
          </p:nvPr>
        </p:nvSpPr>
        <p:spPr>
          <a:xfrm>
            <a:off x="1664752" y="419013"/>
            <a:ext cx="8410840" cy="543030"/>
          </a:xfrm>
          <a:prstGeom prst="rect">
            <a:avLst/>
          </a:prstGeom>
          <a:ln w="12700" cap="flat">
            <a:noFill/>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hangingPunct="0"/>
            <a:r>
              <a:rPr sz="3400" dirty="0">
                <a:solidFill>
                  <a:schemeClr val="accent1">
                    <a:lumMod val="60000"/>
                    <a:lumOff val="40000"/>
                  </a:schemeClr>
                </a:solidFill>
                <a:ea typeface="Times New Roman" charset="-94"/>
                <a:cs typeface="Times New Roman" charset="-94"/>
              </a:rPr>
              <a:t>Metalle Güçlendirilmiş Cam İyonomer </a:t>
            </a:r>
            <a:r>
              <a:rPr sz="3400" dirty="0" err="1">
                <a:solidFill>
                  <a:schemeClr val="accent1">
                    <a:lumMod val="60000"/>
                    <a:lumOff val="40000"/>
                  </a:schemeClr>
                </a:solidFill>
                <a:ea typeface="Times New Roman" charset="-94"/>
                <a:cs typeface="Times New Roman" charset="-94"/>
              </a:rPr>
              <a:t>Simanlar</a:t>
            </a:r>
            <a:r>
              <a:rPr sz="3400" dirty="0">
                <a:solidFill>
                  <a:schemeClr val="accent1">
                    <a:lumMod val="60000"/>
                    <a:lumOff val="40000"/>
                  </a:schemeClr>
                </a:solidFill>
                <a:ea typeface="Times New Roman" charset="-94"/>
                <a:cs typeface="Times New Roman" charset="-94"/>
              </a:rPr>
              <a:t> </a:t>
            </a: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5748" y="1245968"/>
            <a:ext cx="2051948" cy="11019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51016245"/>
      </p:ext>
    </p:extLst>
  </p:cSld>
  <p:clrMapOvr>
    <a:masterClrMapping/>
  </p:clrMapOvr>
  <p:transition spd="slow">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p:cNvSpPr>
          <p:nvPr>
            <p:ph type="body" idx="1"/>
          </p:nvPr>
        </p:nvSpPr>
        <p:spPr>
          <a:xfrm>
            <a:off x="2122369" y="1332919"/>
            <a:ext cx="7652662" cy="5206226"/>
          </a:xfrm>
          <a:prstGeom prst="rect">
            <a:avLst/>
          </a:prstGeom>
        </p:spPr>
        <p:txBody>
          <a:bodyPr>
            <a:normAutofit/>
          </a:bodyPr>
          <a:lstStyle>
            <a:lvl1pPr marL="0" indent="449580" algn="just">
              <a:lnSpc>
                <a:spcPct val="150000"/>
              </a:lnSpc>
              <a:spcBef>
                <a:spcPts val="2400"/>
              </a:spcBef>
              <a:buSzTx/>
              <a:buNone/>
              <a:defRPr sz="2000"/>
            </a:lvl1pPr>
          </a:lstStyle>
          <a:p>
            <a:pPr algn="l"/>
            <a:r>
              <a:rPr dirty="0">
                <a:ea typeface="Times New Roman" charset="-94"/>
                <a:cs typeface="Times New Roman" charset="-94"/>
              </a:rPr>
              <a:t>Amalgama alternatif olarak kondense olabilen yüksek viskoziteli cam iyonomerler, ART tekniğinde</a:t>
            </a:r>
            <a:r>
              <a:rPr lang="tr-TR" dirty="0">
                <a:ea typeface="Times New Roman" charset="-94"/>
                <a:cs typeface="Times New Roman" charset="-94"/>
              </a:rPr>
              <a:t> kullanılmak adına</a:t>
            </a:r>
            <a:r>
              <a:rPr dirty="0">
                <a:ea typeface="Times New Roman" charset="-94"/>
                <a:cs typeface="Times New Roman" charset="-94"/>
              </a:rPr>
              <a:t> 1990’lı yılların başlarında Fuji IX </a:t>
            </a:r>
            <a:r>
              <a:rPr lang="tr-TR" dirty="0">
                <a:ea typeface="Times New Roman" charset="-94"/>
                <a:cs typeface="Times New Roman" charset="-94"/>
              </a:rPr>
              <a:t>ismiyle </a:t>
            </a:r>
            <a:r>
              <a:rPr dirty="0">
                <a:ea typeface="Times New Roman" charset="-94"/>
                <a:cs typeface="Times New Roman" charset="-94"/>
              </a:rPr>
              <a:t>piyasaya </a:t>
            </a:r>
            <a:r>
              <a:rPr lang="tr-TR" dirty="0">
                <a:ea typeface="Times New Roman" charset="-94"/>
                <a:cs typeface="Times New Roman" charset="-94"/>
              </a:rPr>
              <a:t>tanıtılmıştır</a:t>
            </a:r>
            <a:r>
              <a:rPr dirty="0">
                <a:ea typeface="Times New Roman" charset="-94"/>
                <a:cs typeface="Times New Roman" charset="-94"/>
              </a:rPr>
              <a:t>. </a:t>
            </a:r>
            <a:endParaRPr lang="tr-TR" dirty="0">
              <a:ea typeface="Times New Roman" charset="-94"/>
              <a:cs typeface="Times New Roman" charset="-94"/>
            </a:endParaRPr>
          </a:p>
          <a:p>
            <a:pPr algn="l"/>
            <a:r>
              <a:rPr lang="tr-TR" dirty="0">
                <a:ea typeface="Times New Roman" charset="-94"/>
                <a:cs typeface="Times New Roman" charset="-94"/>
              </a:rPr>
              <a:t>Bu materyallerin;</a:t>
            </a:r>
          </a:p>
          <a:p>
            <a:pPr marL="321457" indent="-321457" algn="l">
              <a:buFont typeface="Wingdings" charset="2"/>
              <a:buChar char="v"/>
            </a:pPr>
            <a:r>
              <a:rPr dirty="0">
                <a:ea typeface="Times New Roman" charset="-94"/>
                <a:cs typeface="Times New Roman" charset="-94"/>
              </a:rPr>
              <a:t>Flor salabilme özellikleri</a:t>
            </a:r>
            <a:r>
              <a:rPr lang="tr-TR" dirty="0">
                <a:ea typeface="Times New Roman" charset="-94"/>
                <a:cs typeface="Times New Roman" charset="-94"/>
              </a:rPr>
              <a:t> </a:t>
            </a:r>
          </a:p>
          <a:p>
            <a:pPr marL="321457" indent="-321457" algn="l">
              <a:buFont typeface="Wingdings" charset="2"/>
              <a:buChar char="v"/>
            </a:pPr>
            <a:r>
              <a:rPr lang="tr-TR" dirty="0">
                <a:ea typeface="Times New Roman" charset="-94"/>
                <a:cs typeface="Times New Roman" charset="-94"/>
              </a:rPr>
              <a:t>Süt dişlerinde daimi restorasyonu</a:t>
            </a:r>
          </a:p>
          <a:p>
            <a:pPr marL="321457" indent="-321457" algn="l">
              <a:buFont typeface="Wingdings" charset="2"/>
              <a:buChar char="v"/>
            </a:pPr>
            <a:r>
              <a:rPr lang="tr-TR" dirty="0">
                <a:ea typeface="Times New Roman" charset="-94"/>
                <a:cs typeface="Times New Roman" charset="-94"/>
              </a:rPr>
              <a:t>Daimi dişlerde geçici restorasyon </a:t>
            </a: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5620" y="27830"/>
            <a:ext cx="1317005" cy="100801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Shape 398"/>
          <p:cNvSpPr>
            <a:spLocks noGrp="1"/>
          </p:cNvSpPr>
          <p:nvPr>
            <p:ph type="title"/>
          </p:nvPr>
        </p:nvSpPr>
        <p:spPr>
          <a:xfrm>
            <a:off x="1680814" y="395858"/>
            <a:ext cx="8987186" cy="1013928"/>
          </a:xfrm>
          <a:prstGeom prst="rect">
            <a:avLst/>
          </a:prstGeom>
          <a:ln w="12700" cap="flat">
            <a:noFill/>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hangingPunct="0"/>
            <a:r>
              <a:rPr sz="3400" dirty="0">
                <a:solidFill>
                  <a:schemeClr val="accent1">
                    <a:lumMod val="60000"/>
                    <a:lumOff val="40000"/>
                  </a:schemeClr>
                </a:solidFill>
                <a:ea typeface="Times New Roman" charset="-94"/>
                <a:cs typeface="Times New Roman" charset="-94"/>
              </a:rPr>
              <a:t>Kondanse Olabilen Yüksek Viskoziteli Cam İyonomer Simanlar</a:t>
            </a:r>
          </a:p>
        </p:txBody>
      </p:sp>
      <p:pic>
        <p:nvPicPr>
          <p:cNvPr id="5" name="Picture 6" descr="http://adoptanafricanclinic.org/wp-content/uploads/2012/01/0102.jpg"/>
          <p:cNvPicPr>
            <a:picLocks noChangeAspect="1" noChangeArrowheads="1"/>
          </p:cNvPicPr>
          <p:nvPr/>
        </p:nvPicPr>
        <p:blipFill>
          <a:blip r:embed="rId4" cstate="print"/>
          <a:srcRect/>
          <a:stretch>
            <a:fillRect/>
          </a:stretch>
        </p:blipFill>
        <p:spPr bwMode="auto">
          <a:xfrm>
            <a:off x="7651710" y="3680819"/>
            <a:ext cx="2818307" cy="21137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74307043"/>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9"/>
          <p:cNvGrpSpPr/>
          <p:nvPr/>
        </p:nvGrpSpPr>
        <p:grpSpPr>
          <a:xfrm>
            <a:off x="1944382" y="3709256"/>
            <a:ext cx="1852802" cy="1594261"/>
            <a:chOff x="0" y="0"/>
            <a:chExt cx="2222500" cy="2222500"/>
          </a:xfrm>
        </p:grpSpPr>
        <p:pic>
          <p:nvPicPr>
            <p:cNvPr id="158" name="amalgam.jpg"/>
            <p:cNvPicPr>
              <a:picLocks noChangeAspect="1"/>
            </p:cNvPicPr>
            <p:nvPr/>
          </p:nvPicPr>
          <p:blipFill>
            <a:blip r:embed="rId3" cstate="print"/>
            <a:stretch>
              <a:fillRect/>
            </a:stretch>
          </p:blipFill>
          <p:spPr>
            <a:xfrm>
              <a:off x="44450" y="44450"/>
              <a:ext cx="2133600" cy="213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7" name="Resim 156"/>
            <p:cNvPicPr>
              <a:picLocks/>
            </p:cNvPicPr>
            <p:nvPr/>
          </p:nvPicPr>
          <p:blipFill>
            <a:blip r:embed="rId4" cstate="print"/>
            <a:stretch>
              <a:fillRect/>
            </a:stretch>
          </p:blipFill>
          <p:spPr>
            <a:xfrm>
              <a:off x="0" y="0"/>
              <a:ext cx="2222500" cy="2222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5" name="Group 162"/>
          <p:cNvGrpSpPr/>
          <p:nvPr/>
        </p:nvGrpSpPr>
        <p:grpSpPr>
          <a:xfrm>
            <a:off x="7817369" y="3709256"/>
            <a:ext cx="2576894" cy="1647473"/>
            <a:chOff x="0" y="0"/>
            <a:chExt cx="2222500" cy="2125518"/>
          </a:xfrm>
        </p:grpSpPr>
        <p:pic>
          <p:nvPicPr>
            <p:cNvPr id="161" name="amalgam 1.jpg"/>
            <p:cNvPicPr>
              <a:picLocks noChangeAspect="1"/>
            </p:cNvPicPr>
            <p:nvPr/>
          </p:nvPicPr>
          <p:blipFill>
            <a:blip r:embed="rId5" cstate="print"/>
            <a:stretch>
              <a:fillRect/>
            </a:stretch>
          </p:blipFill>
          <p:spPr>
            <a:xfrm>
              <a:off x="44450" y="44450"/>
              <a:ext cx="2133600" cy="2036619"/>
            </a:xfrm>
            <a:prstGeom prst="rect">
              <a:avLst/>
            </a:prstGeom>
            <a:ln>
              <a:noFill/>
            </a:ln>
            <a:effectLst/>
          </p:spPr>
        </p:pic>
        <p:pic>
          <p:nvPicPr>
            <p:cNvPr id="160" name="Resim 159"/>
            <p:cNvPicPr>
              <a:picLocks/>
            </p:cNvPicPr>
            <p:nvPr/>
          </p:nvPicPr>
          <p:blipFill>
            <a:blip r:embed="rId6" cstate="print"/>
            <a:stretch>
              <a:fillRect/>
            </a:stretch>
          </p:blipFill>
          <p:spPr>
            <a:xfrm>
              <a:off x="0" y="0"/>
              <a:ext cx="2222500" cy="21255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163" name="Shape 163"/>
          <p:cNvSpPr/>
          <p:nvPr/>
        </p:nvSpPr>
        <p:spPr>
          <a:xfrm>
            <a:off x="8864346" y="6607565"/>
            <a:ext cx="1697873" cy="233971"/>
          </a:xfrm>
          <a:prstGeom prst="rect">
            <a:avLst/>
          </a:prstGeom>
          <a:ln w="12700">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lvl1pPr indent="449580" algn="just">
              <a:lnSpc>
                <a:spcPct val="150000"/>
              </a:lnSpc>
              <a:spcBef>
                <a:spcPts val="2400"/>
              </a:spcBef>
              <a:defRPr sz="2000">
                <a:latin typeface="Helvetica"/>
                <a:ea typeface="Helvetica"/>
                <a:cs typeface="Helvetica"/>
                <a:sym typeface="Helvetica"/>
              </a:defRPr>
            </a:lvl1pPr>
          </a:lstStyle>
          <a:p>
            <a:r>
              <a:rPr sz="800" dirty="0">
                <a:latin typeface="Arial" charset="-94"/>
                <a:ea typeface="Arial" charset="-94"/>
                <a:cs typeface="Arial" charset="-94"/>
              </a:rPr>
              <a:t>Beazoglou ve ark. 2007</a:t>
            </a:r>
          </a:p>
        </p:txBody>
      </p:sp>
      <p:sp>
        <p:nvSpPr>
          <p:cNvPr id="12" name="Başlık 1"/>
          <p:cNvSpPr>
            <a:spLocks noGrp="1"/>
          </p:cNvSpPr>
          <p:nvPr>
            <p:ph type="title"/>
          </p:nvPr>
        </p:nvSpPr>
        <p:spPr>
          <a:xfrm>
            <a:off x="2145643" y="202629"/>
            <a:ext cx="7358063" cy="858624"/>
          </a:xfrm>
        </p:spPr>
        <p:txBody>
          <a:bodyPr>
            <a:normAutofit/>
          </a:bodyPr>
          <a:lstStyle/>
          <a:p>
            <a:r>
              <a:rPr lang="tr-TR" sz="3400" dirty="0">
                <a:solidFill>
                  <a:schemeClr val="accent1">
                    <a:lumMod val="60000"/>
                    <a:lumOff val="40000"/>
                  </a:schemeClr>
                </a:solidFill>
                <a:ea typeface="Times New Roman" charset="-94"/>
                <a:cs typeface="Times New Roman" charset="-94"/>
              </a:rPr>
              <a:t>Dental Amalgam</a:t>
            </a:r>
          </a:p>
        </p:txBody>
      </p:sp>
      <p:sp>
        <p:nvSpPr>
          <p:cNvPr id="3" name="Metin kutusu 2"/>
          <p:cNvSpPr txBox="1"/>
          <p:nvPr/>
        </p:nvSpPr>
        <p:spPr>
          <a:xfrm>
            <a:off x="1848533" y="1552850"/>
            <a:ext cx="8494193" cy="9954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a:r>
              <a:rPr lang="tr-TR" sz="2000" dirty="0">
                <a:ea typeface="Times New Roman" charset="-94"/>
                <a:cs typeface="Times New Roman" charset="-94"/>
              </a:rPr>
              <a:t>	Dental amalgam uzun yıllar boyunca geniş bir kullanıma sahip olan restoratif bir materyaldir. Amalgamın evrimleşme süreci 1800’lü yıllarda yapısına gümüş eklenmesiyle başlamış olup günümüze kadar ulaşmıştır.</a:t>
            </a:r>
            <a:endParaRPr lang="tr-TR" sz="2000" dirty="0">
              <a:solidFill>
                <a:srgbClr val="FFFFFF"/>
              </a:solidFill>
              <a:sym typeface="Chalkduster"/>
            </a:endParaRPr>
          </a:p>
        </p:txBody>
      </p:sp>
      <p:pic>
        <p:nvPicPr>
          <p:cNvPr id="4" name="Resim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8249" y="3516555"/>
            <a:ext cx="2332850" cy="17869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6991864"/>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416970" y="98534"/>
            <a:ext cx="7358063" cy="1785938"/>
          </a:xfrm>
        </p:spPr>
        <p:txBody>
          <a:bodyPr>
            <a:normAutofit/>
          </a:bodyPr>
          <a:lstStyle/>
          <a:p>
            <a:r>
              <a:rPr lang="tr-TR" sz="3400" dirty="0">
                <a:solidFill>
                  <a:schemeClr val="accent1">
                    <a:lumMod val="60000"/>
                    <a:lumOff val="40000"/>
                  </a:schemeClr>
                </a:solidFill>
                <a:ea typeface="Times New Roman" charset="-94"/>
                <a:cs typeface="Times New Roman" charset="-94"/>
              </a:rPr>
              <a:t>Cam </a:t>
            </a:r>
            <a:r>
              <a:rPr lang="tr-TR" sz="3400" dirty="0" err="1">
                <a:solidFill>
                  <a:schemeClr val="accent1">
                    <a:lumMod val="60000"/>
                    <a:lumOff val="40000"/>
                  </a:schemeClr>
                </a:solidFill>
                <a:ea typeface="Times New Roman" charset="-94"/>
                <a:cs typeface="Times New Roman" charset="-94"/>
              </a:rPr>
              <a:t>İyonomer</a:t>
            </a:r>
            <a:r>
              <a:rPr lang="tr-TR" sz="3400" dirty="0">
                <a:solidFill>
                  <a:schemeClr val="accent1">
                    <a:lumMod val="60000"/>
                    <a:lumOff val="40000"/>
                  </a:schemeClr>
                </a:solidFill>
                <a:ea typeface="Times New Roman" charset="-94"/>
                <a:cs typeface="Times New Roman" charset="-94"/>
              </a:rPr>
              <a:t> </a:t>
            </a:r>
            <a:r>
              <a:rPr lang="tr-TR" sz="3400" dirty="0" err="1">
                <a:solidFill>
                  <a:schemeClr val="accent1">
                    <a:lumMod val="60000"/>
                    <a:lumOff val="40000"/>
                  </a:schemeClr>
                </a:solidFill>
                <a:ea typeface="Times New Roman" charset="-94"/>
                <a:cs typeface="Times New Roman" charset="-94"/>
              </a:rPr>
              <a:t>Simanların</a:t>
            </a:r>
            <a:r>
              <a:rPr lang="tr-TR" sz="3400" dirty="0">
                <a:solidFill>
                  <a:schemeClr val="accent1">
                    <a:lumMod val="60000"/>
                    <a:lumOff val="40000"/>
                  </a:schemeClr>
                </a:solidFill>
                <a:ea typeface="Times New Roman" charset="-94"/>
                <a:cs typeface="Times New Roman" charset="-94"/>
              </a:rPr>
              <a:t> Bitirme ve Parlatma İşlemleri</a:t>
            </a:r>
            <a:endParaRPr lang="tr-TR" sz="3400" dirty="0">
              <a:solidFill>
                <a:schemeClr val="accent1">
                  <a:lumMod val="60000"/>
                  <a:lumOff val="40000"/>
                </a:schemeClr>
              </a:solidFill>
            </a:endParaRPr>
          </a:p>
        </p:txBody>
      </p:sp>
      <p:sp>
        <p:nvSpPr>
          <p:cNvPr id="3" name="Metin Yer Tutucusu 2"/>
          <p:cNvSpPr>
            <a:spLocks noGrp="1"/>
          </p:cNvSpPr>
          <p:nvPr>
            <p:ph type="body" idx="1"/>
          </p:nvPr>
        </p:nvSpPr>
        <p:spPr>
          <a:xfrm>
            <a:off x="1934766" y="3643831"/>
            <a:ext cx="7358062" cy="1814003"/>
          </a:xfrm>
        </p:spPr>
        <p:txBody>
          <a:bodyPr>
            <a:normAutofit/>
          </a:bodyPr>
          <a:lstStyle/>
          <a:p>
            <a:pPr marL="401822" lvl="1" indent="0" algn="just">
              <a:lnSpc>
                <a:spcPct val="150000"/>
              </a:lnSpc>
              <a:buNone/>
            </a:pPr>
            <a:r>
              <a:rPr lang="tr-TR" sz="2000" dirty="0"/>
              <a:t>	Restorasyonlar için, en pürüzsüz yüzeyin şeffaf bant altında </a:t>
            </a:r>
            <a:r>
              <a:rPr lang="tr-TR" sz="2000" dirty="0" err="1"/>
              <a:t>polimerizasyon</a:t>
            </a:r>
            <a:r>
              <a:rPr lang="tr-TR" sz="2000" dirty="0"/>
              <a:t> işlemi sonrasında elde edildiği belirtilmektedir .</a:t>
            </a:r>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0822" y="853424"/>
            <a:ext cx="1195841" cy="12782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4529" y="1040804"/>
            <a:ext cx="1899345" cy="10908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2633" y="1955602"/>
            <a:ext cx="2446734" cy="16430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Resim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2280" y="5526718"/>
            <a:ext cx="1767440" cy="12090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Metin kutusu 8"/>
          <p:cNvSpPr txBox="1"/>
          <p:nvPr/>
        </p:nvSpPr>
        <p:spPr>
          <a:xfrm>
            <a:off x="7999297" y="6588270"/>
            <a:ext cx="2534756" cy="195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800" dirty="0" err="1">
                <a:latin typeface="Arial" charset="-94"/>
                <a:ea typeface="Arial" charset="-94"/>
                <a:cs typeface="Arial" charset="-94"/>
              </a:rPr>
              <a:t>Baumer</a:t>
            </a:r>
            <a:r>
              <a:rPr lang="tr-TR" sz="800" dirty="0">
                <a:latin typeface="Arial" charset="-94"/>
                <a:ea typeface="Arial" charset="-94"/>
                <a:cs typeface="Arial" charset="-94"/>
              </a:rPr>
              <a:t> ve </a:t>
            </a:r>
            <a:r>
              <a:rPr lang="tr-TR" sz="800" dirty="0" err="1">
                <a:latin typeface="Arial" charset="-94"/>
                <a:ea typeface="Arial" charset="-94"/>
                <a:cs typeface="Arial" charset="-94"/>
              </a:rPr>
              <a:t>Caputo</a:t>
            </a:r>
            <a:r>
              <a:rPr lang="tr-TR" sz="800" dirty="0">
                <a:latin typeface="Arial" charset="-94"/>
                <a:ea typeface="Arial" charset="-94"/>
                <a:cs typeface="Arial" charset="-94"/>
              </a:rPr>
              <a:t>, 1983; Yap ve ark., 1997 </a:t>
            </a:r>
            <a:endParaRPr lang="tr-TR" sz="800" dirty="0">
              <a:solidFill>
                <a:srgbClr val="FFFFFF"/>
              </a:solidFill>
              <a:latin typeface="Arial" charset="-94"/>
              <a:ea typeface="Arial" charset="-94"/>
              <a:cs typeface="Arial" charset="-94"/>
              <a:sym typeface="Chalkduster"/>
            </a:endParaRPr>
          </a:p>
        </p:txBody>
      </p:sp>
    </p:spTree>
    <p:extLst>
      <p:ext uri="{BB962C8B-B14F-4D97-AF65-F5344CB8AC3E}">
        <p14:creationId xmlns:p14="http://schemas.microsoft.com/office/powerpoint/2010/main" val="332035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400" dirty="0">
                <a:solidFill>
                  <a:schemeClr val="accent1">
                    <a:lumMod val="60000"/>
                    <a:lumOff val="40000"/>
                  </a:schemeClr>
                </a:solidFill>
                <a:ea typeface="Times New Roman" charset="-94"/>
                <a:cs typeface="Times New Roman" charset="-94"/>
              </a:rPr>
              <a:t>Cam </a:t>
            </a:r>
            <a:r>
              <a:rPr lang="tr-TR" sz="3400" dirty="0" err="1">
                <a:solidFill>
                  <a:schemeClr val="accent1">
                    <a:lumMod val="60000"/>
                    <a:lumOff val="40000"/>
                  </a:schemeClr>
                </a:solidFill>
                <a:ea typeface="Times New Roman" charset="-94"/>
                <a:cs typeface="Times New Roman" charset="-94"/>
              </a:rPr>
              <a:t>İyonomer</a:t>
            </a:r>
            <a:r>
              <a:rPr lang="tr-TR" sz="3400" dirty="0">
                <a:solidFill>
                  <a:schemeClr val="accent1">
                    <a:lumMod val="60000"/>
                    <a:lumOff val="40000"/>
                  </a:schemeClr>
                </a:solidFill>
                <a:ea typeface="Times New Roman" charset="-94"/>
                <a:cs typeface="Times New Roman" charset="-94"/>
              </a:rPr>
              <a:t> </a:t>
            </a:r>
            <a:r>
              <a:rPr lang="tr-TR" sz="3400" dirty="0" err="1">
                <a:solidFill>
                  <a:schemeClr val="accent1">
                    <a:lumMod val="60000"/>
                    <a:lumOff val="40000"/>
                  </a:schemeClr>
                </a:solidFill>
                <a:ea typeface="Times New Roman" charset="-94"/>
                <a:cs typeface="Times New Roman" charset="-94"/>
              </a:rPr>
              <a:t>Simanların</a:t>
            </a:r>
            <a:r>
              <a:rPr lang="tr-TR" sz="3400" dirty="0">
                <a:solidFill>
                  <a:schemeClr val="accent1">
                    <a:lumMod val="60000"/>
                    <a:lumOff val="40000"/>
                  </a:schemeClr>
                </a:solidFill>
                <a:ea typeface="Times New Roman" charset="-94"/>
                <a:cs typeface="Times New Roman" charset="-94"/>
              </a:rPr>
              <a:t> Bitirme ve Parlatma İşlemleri</a:t>
            </a:r>
            <a:endParaRPr lang="tr-TR" sz="3400" dirty="0">
              <a:solidFill>
                <a:schemeClr val="accent1">
                  <a:lumMod val="60000"/>
                  <a:lumOff val="40000"/>
                </a:schemeClr>
              </a:solidFill>
            </a:endParaRPr>
          </a:p>
        </p:txBody>
      </p:sp>
      <p:sp>
        <p:nvSpPr>
          <p:cNvPr id="3" name="Metin Yer Tutucusu 2"/>
          <p:cNvSpPr>
            <a:spLocks noGrp="1"/>
          </p:cNvSpPr>
          <p:nvPr>
            <p:ph type="body" idx="1"/>
          </p:nvPr>
        </p:nvSpPr>
        <p:spPr>
          <a:xfrm>
            <a:off x="1775307" y="2342130"/>
            <a:ext cx="8641386" cy="2883013"/>
          </a:xfrm>
        </p:spPr>
        <p:txBody>
          <a:bodyPr>
            <a:normAutofit/>
          </a:bodyPr>
          <a:lstStyle/>
          <a:p>
            <a:r>
              <a:rPr lang="tr-TR" sz="2000" dirty="0"/>
              <a:t>Geleneksel </a:t>
            </a:r>
            <a:r>
              <a:rPr lang="tr-TR" sz="2000" dirty="0" err="1"/>
              <a:t>CİS’ler</a:t>
            </a:r>
            <a:r>
              <a:rPr lang="tr-TR" sz="2000" dirty="0"/>
              <a:t> için en etkili yöntem </a:t>
            </a:r>
            <a:r>
              <a:rPr lang="tr-TR" sz="2000" dirty="0">
                <a:sym typeface="Wingdings"/>
              </a:rPr>
              <a:t> Alüminyum oksit kaplı diskler</a:t>
            </a:r>
          </a:p>
          <a:p>
            <a:r>
              <a:rPr lang="tr-TR" sz="2000" dirty="0" err="1">
                <a:sym typeface="Wingdings"/>
              </a:rPr>
              <a:t>Enhance</a:t>
            </a:r>
            <a:r>
              <a:rPr lang="tr-TR" sz="2000" dirty="0">
                <a:sym typeface="Wingdings"/>
              </a:rPr>
              <a:t> bitirme ve parlatma sistemi = Sof-</a:t>
            </a:r>
            <a:r>
              <a:rPr lang="tr-TR" sz="2000" dirty="0" err="1">
                <a:sym typeface="Wingdings"/>
              </a:rPr>
              <a:t>Lex</a:t>
            </a:r>
            <a:endParaRPr lang="tr-TR" sz="2000" dirty="0">
              <a:sym typeface="Wingdings"/>
            </a:endParaRPr>
          </a:p>
          <a:p>
            <a:r>
              <a:rPr lang="tr-TR" sz="2000" dirty="0" err="1">
                <a:sym typeface="Wingdings"/>
              </a:rPr>
              <a:t>Karbid</a:t>
            </a:r>
            <a:r>
              <a:rPr lang="tr-TR" sz="2000" dirty="0">
                <a:sym typeface="Wingdings"/>
              </a:rPr>
              <a:t> ve taş </a:t>
            </a:r>
            <a:r>
              <a:rPr lang="tr-TR" sz="2000" dirty="0" err="1">
                <a:sym typeface="Wingdings"/>
              </a:rPr>
              <a:t>frezler</a:t>
            </a:r>
            <a:r>
              <a:rPr lang="tr-TR" sz="2000" dirty="0">
                <a:sym typeface="Wingdings"/>
              </a:rPr>
              <a:t> X CİS !</a:t>
            </a:r>
            <a:endParaRPr lang="tr-TR" sz="2000" dirty="0"/>
          </a:p>
        </p:txBody>
      </p:sp>
      <p:pic>
        <p:nvPicPr>
          <p:cNvPr id="4" name="Resim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99000"/>
                    </a14:imgEffect>
                  </a14:imgLayer>
                </a14:imgProps>
              </a:ext>
              <a:ext uri="{28A0092B-C50C-407E-A947-70E740481C1C}">
                <a14:useLocalDpi xmlns:a14="http://schemas.microsoft.com/office/drawing/2010/main" val="0"/>
              </a:ext>
            </a:extLst>
          </a:blip>
          <a:stretch>
            <a:fillRect/>
          </a:stretch>
        </p:blipFill>
        <p:spPr>
          <a:xfrm rot="19748623">
            <a:off x="1524001" y="1245921"/>
            <a:ext cx="1607344" cy="10962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Resim 4"/>
          <p:cNvPicPr>
            <a:picLocks noChangeAspect="1"/>
          </p:cNvPicPr>
          <p:nvPr/>
        </p:nvPicPr>
        <p:blipFill>
          <a:blip r:embed="rId5" cstate="print">
            <a:extLst>
              <a:ext uri="{BEBA8EAE-BF5A-486C-A8C5-ECC9F3942E4B}">
                <a14:imgProps xmlns:a14="http://schemas.microsoft.com/office/drawing/2010/main">
                  <a14:imgLayer r:embed="rId6">
                    <a14:imgEffect>
                      <a14:backgroundRemoval t="9942" b="89474" l="0" r="100000">
                        <a14:foregroundMark x1="75800" y1="47953" x2="75800" y2="47953"/>
                        <a14:foregroundMark x1="84400" y1="67836" x2="84400" y2="67836"/>
                        <a14:foregroundMark x1="84400" y1="67836" x2="74800" y2="50877"/>
                      </a14:backgroundRemoval>
                    </a14:imgEffect>
                  </a14:imgLayer>
                </a14:imgProps>
              </a:ext>
              <a:ext uri="{28A0092B-C50C-407E-A947-70E740481C1C}">
                <a14:useLocalDpi xmlns:a14="http://schemas.microsoft.com/office/drawing/2010/main" val="0"/>
              </a:ext>
            </a:extLst>
          </a:blip>
          <a:stretch>
            <a:fillRect/>
          </a:stretch>
        </p:blipFill>
        <p:spPr>
          <a:xfrm>
            <a:off x="7476276" y="1749686"/>
            <a:ext cx="2298757" cy="786175"/>
          </a:xfrm>
          <a:prstGeom prst="rect">
            <a:avLst/>
          </a:prstGeom>
        </p:spPr>
      </p:pic>
      <p:pic>
        <p:nvPicPr>
          <p:cNvPr id="6" name="Resim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6747" y="5099334"/>
            <a:ext cx="2750078" cy="16328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Resim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16969" y="5099334"/>
            <a:ext cx="1632858" cy="16328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5075228"/>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400" dirty="0">
                <a:solidFill>
                  <a:schemeClr val="accent1">
                    <a:lumMod val="60000"/>
                    <a:lumOff val="40000"/>
                  </a:schemeClr>
                </a:solidFill>
                <a:ea typeface="Times New Roman" charset="-94"/>
                <a:cs typeface="Times New Roman" charset="-94"/>
              </a:rPr>
              <a:t>Cam </a:t>
            </a:r>
            <a:r>
              <a:rPr lang="tr-TR" sz="3400" dirty="0" err="1">
                <a:solidFill>
                  <a:schemeClr val="accent1">
                    <a:lumMod val="60000"/>
                    <a:lumOff val="40000"/>
                  </a:schemeClr>
                </a:solidFill>
                <a:ea typeface="Times New Roman" charset="-94"/>
                <a:cs typeface="Times New Roman" charset="-94"/>
              </a:rPr>
              <a:t>İyonomer</a:t>
            </a:r>
            <a:r>
              <a:rPr lang="tr-TR" sz="3400" dirty="0">
                <a:solidFill>
                  <a:schemeClr val="accent1">
                    <a:lumMod val="60000"/>
                    <a:lumOff val="40000"/>
                  </a:schemeClr>
                </a:solidFill>
                <a:ea typeface="Times New Roman" charset="-94"/>
                <a:cs typeface="Times New Roman" charset="-94"/>
              </a:rPr>
              <a:t> </a:t>
            </a:r>
            <a:r>
              <a:rPr lang="tr-TR" sz="3400" dirty="0" err="1">
                <a:solidFill>
                  <a:schemeClr val="accent1">
                    <a:lumMod val="60000"/>
                    <a:lumOff val="40000"/>
                  </a:schemeClr>
                </a:solidFill>
                <a:ea typeface="Times New Roman" charset="-94"/>
                <a:cs typeface="Times New Roman" charset="-94"/>
              </a:rPr>
              <a:t>Simanların</a:t>
            </a:r>
            <a:r>
              <a:rPr lang="tr-TR" sz="3400" dirty="0">
                <a:solidFill>
                  <a:schemeClr val="accent1">
                    <a:lumMod val="60000"/>
                    <a:lumOff val="40000"/>
                  </a:schemeClr>
                </a:solidFill>
                <a:ea typeface="Times New Roman" charset="-94"/>
                <a:cs typeface="Times New Roman" charset="-94"/>
              </a:rPr>
              <a:t> Bitirme ve Parlatma İşlemleri</a:t>
            </a:r>
            <a:endParaRPr lang="tr-TR" sz="3400" dirty="0">
              <a:solidFill>
                <a:schemeClr val="accent1">
                  <a:lumMod val="60000"/>
                  <a:lumOff val="40000"/>
                </a:schemeClr>
              </a:solidFill>
            </a:endParaRPr>
          </a:p>
        </p:txBody>
      </p:sp>
      <p:sp>
        <p:nvSpPr>
          <p:cNvPr id="3" name="Metin Yer Tutucusu 2"/>
          <p:cNvSpPr>
            <a:spLocks noGrp="1"/>
          </p:cNvSpPr>
          <p:nvPr>
            <p:ph type="body" idx="1"/>
          </p:nvPr>
        </p:nvSpPr>
        <p:spPr>
          <a:xfrm>
            <a:off x="3321398" y="1607636"/>
            <a:ext cx="3245304" cy="3043748"/>
          </a:xfrm>
        </p:spPr>
        <p:txBody>
          <a:bodyPr/>
          <a:lstStyle/>
          <a:p>
            <a:r>
              <a:rPr lang="tr-TR" dirty="0"/>
              <a:t>Kuru bitirme ve parlatma?</a:t>
            </a:r>
          </a:p>
          <a:p>
            <a:r>
              <a:rPr lang="tr-TR" dirty="0"/>
              <a:t>Nemli bitirme ve parlatma?</a:t>
            </a: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0636" y="1749312"/>
            <a:ext cx="1312666" cy="7369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8099" y="3129512"/>
            <a:ext cx="1597738" cy="9632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Metin kutusu 5"/>
          <p:cNvSpPr txBox="1"/>
          <p:nvPr/>
        </p:nvSpPr>
        <p:spPr>
          <a:xfrm>
            <a:off x="2697616" y="5127897"/>
            <a:ext cx="6796768" cy="9954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hangingPunct="0"/>
            <a:r>
              <a:rPr lang="tr-TR" sz="3000" dirty="0">
                <a:solidFill>
                  <a:srgbClr val="FFFFFF"/>
                </a:solidFill>
                <a:sym typeface="Chalkduster"/>
              </a:rPr>
              <a:t>! RMCİS X Elmas </a:t>
            </a:r>
            <a:r>
              <a:rPr lang="tr-TR" sz="3000" dirty="0" err="1">
                <a:solidFill>
                  <a:srgbClr val="FFFFFF"/>
                </a:solidFill>
                <a:sym typeface="Chalkduster"/>
              </a:rPr>
              <a:t>frez</a:t>
            </a:r>
            <a:r>
              <a:rPr lang="tr-TR" sz="3000" dirty="0">
                <a:solidFill>
                  <a:srgbClr val="FFFFFF"/>
                </a:solidFill>
                <a:sym typeface="Chalkduster"/>
              </a:rPr>
              <a:t>,</a:t>
            </a:r>
          </a:p>
          <a:p>
            <a:pPr algn="ctr" defTabSz="321457" hangingPunct="0"/>
            <a:r>
              <a:rPr lang="tr-TR" sz="3000" dirty="0">
                <a:solidFill>
                  <a:srgbClr val="FFFFFF"/>
                </a:solidFill>
                <a:sym typeface="Chalkduster"/>
              </a:rPr>
              <a:t> </a:t>
            </a:r>
            <a:r>
              <a:rPr lang="tr-TR" sz="3000" dirty="0" err="1">
                <a:solidFill>
                  <a:srgbClr val="FFFFFF"/>
                </a:solidFill>
                <a:sym typeface="Chalkduster"/>
              </a:rPr>
              <a:t>karbid</a:t>
            </a:r>
            <a:r>
              <a:rPr lang="tr-TR" sz="3000" dirty="0">
                <a:solidFill>
                  <a:srgbClr val="FFFFFF"/>
                </a:solidFill>
                <a:sym typeface="Chalkduster"/>
              </a:rPr>
              <a:t> </a:t>
            </a:r>
            <a:r>
              <a:rPr lang="tr-TR" sz="3000" dirty="0" err="1">
                <a:solidFill>
                  <a:srgbClr val="FFFFFF"/>
                </a:solidFill>
                <a:sym typeface="Chalkduster"/>
              </a:rPr>
              <a:t>frez</a:t>
            </a:r>
            <a:r>
              <a:rPr lang="tr-TR" sz="3000" dirty="0">
                <a:solidFill>
                  <a:srgbClr val="FFFFFF"/>
                </a:solidFill>
                <a:sym typeface="Chalkduster"/>
              </a:rPr>
              <a:t>, lastikler  ! </a:t>
            </a:r>
          </a:p>
        </p:txBody>
      </p:sp>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6038" y="2209256"/>
            <a:ext cx="2808684" cy="19155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Metin kutusu 7"/>
          <p:cNvSpPr txBox="1"/>
          <p:nvPr/>
        </p:nvSpPr>
        <p:spPr>
          <a:xfrm flipH="1">
            <a:off x="7216040" y="6603237"/>
            <a:ext cx="3774727" cy="195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800" dirty="0" err="1">
                <a:latin typeface="Arial" charset="-94"/>
                <a:ea typeface="Arial" charset="-94"/>
                <a:cs typeface="Arial" charset="-94"/>
              </a:rPr>
              <a:t>Eide</a:t>
            </a:r>
            <a:r>
              <a:rPr lang="tr-TR" sz="800" dirty="0">
                <a:latin typeface="Arial" charset="-94"/>
                <a:ea typeface="Arial" charset="-94"/>
                <a:cs typeface="Arial" charset="-94"/>
              </a:rPr>
              <a:t> ve </a:t>
            </a:r>
            <a:r>
              <a:rPr lang="tr-TR" sz="800" dirty="0" err="1">
                <a:latin typeface="Arial" charset="-94"/>
                <a:ea typeface="Arial" charset="-94"/>
                <a:cs typeface="Arial" charset="-94"/>
              </a:rPr>
              <a:t>Tveit</a:t>
            </a:r>
            <a:r>
              <a:rPr lang="tr-TR" sz="800" dirty="0">
                <a:latin typeface="Arial" charset="-94"/>
                <a:ea typeface="Arial" charset="-94"/>
                <a:cs typeface="Arial" charset="-94"/>
              </a:rPr>
              <a:t>, 1990; </a:t>
            </a:r>
            <a:r>
              <a:rPr lang="tr-TR" sz="800" dirty="0" err="1">
                <a:latin typeface="Arial" charset="-94"/>
                <a:ea typeface="Arial" charset="-94"/>
                <a:cs typeface="Arial" charset="-94"/>
              </a:rPr>
              <a:t>Hoelscher</a:t>
            </a:r>
            <a:r>
              <a:rPr lang="tr-TR" sz="800" dirty="0">
                <a:latin typeface="Arial" charset="-94"/>
                <a:ea typeface="Arial" charset="-94"/>
                <a:cs typeface="Arial" charset="-94"/>
              </a:rPr>
              <a:t> ve ark., 1998; Yap ve ark., 2002 </a:t>
            </a:r>
            <a:endParaRPr lang="tr-TR" sz="800" dirty="0">
              <a:solidFill>
                <a:srgbClr val="FFFFFF"/>
              </a:solidFill>
              <a:latin typeface="Arial" charset="-94"/>
              <a:ea typeface="Arial" charset="-94"/>
              <a:cs typeface="Arial" charset="-94"/>
              <a:sym typeface="Chalkduster"/>
            </a:endParaRPr>
          </a:p>
        </p:txBody>
      </p:sp>
    </p:spTree>
    <p:extLst>
      <p:ext uri="{BB962C8B-B14F-4D97-AF65-F5344CB8AC3E}">
        <p14:creationId xmlns:p14="http://schemas.microsoft.com/office/powerpoint/2010/main" val="923005243"/>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p:cNvSpPr>
          <p:nvPr>
            <p:ph type="title"/>
          </p:nvPr>
        </p:nvSpPr>
        <p:spPr>
          <a:xfrm>
            <a:off x="1685017" y="639381"/>
            <a:ext cx="8817427" cy="543030"/>
          </a:xfrm>
          <a:prstGeom prst="rect">
            <a:avLst/>
          </a:prstGeom>
          <a:ln w="12700" cap="flat">
            <a:noFill/>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hangingPunct="0"/>
            <a:r>
              <a:rPr lang="tr-TR" sz="3400" dirty="0">
                <a:solidFill>
                  <a:schemeClr val="accent1">
                    <a:lumMod val="60000"/>
                    <a:lumOff val="40000"/>
                  </a:schemeClr>
                </a:solidFill>
                <a:ea typeface="Times New Roman" charset="-94"/>
                <a:cs typeface="Times New Roman" charset="-94"/>
              </a:rPr>
              <a:t>  </a:t>
            </a:r>
            <a:r>
              <a:rPr lang="tr-TR" sz="3400" dirty="0" err="1">
                <a:solidFill>
                  <a:schemeClr val="accent1">
                    <a:lumMod val="60000"/>
                    <a:lumOff val="40000"/>
                  </a:schemeClr>
                </a:solidFill>
                <a:ea typeface="Times New Roman" charset="-94"/>
                <a:cs typeface="Times New Roman" charset="-94"/>
              </a:rPr>
              <a:t>Kompomer</a:t>
            </a:r>
            <a:r>
              <a:rPr lang="tr-TR" sz="3400" dirty="0">
                <a:solidFill>
                  <a:schemeClr val="accent1">
                    <a:lumMod val="60000"/>
                    <a:lumOff val="40000"/>
                  </a:schemeClr>
                </a:solidFill>
                <a:ea typeface="Times New Roman" charset="-94"/>
                <a:cs typeface="Times New Roman" charset="-94"/>
              </a:rPr>
              <a:t> (Poliasit </a:t>
            </a:r>
            <a:r>
              <a:rPr lang="tr-TR" sz="3400" dirty="0" err="1">
                <a:solidFill>
                  <a:schemeClr val="accent1">
                    <a:lumMod val="60000"/>
                    <a:lumOff val="40000"/>
                  </a:schemeClr>
                </a:solidFill>
                <a:ea typeface="Times New Roman" charset="-94"/>
                <a:cs typeface="Times New Roman" charset="-94"/>
              </a:rPr>
              <a:t>Modifiye</a:t>
            </a:r>
            <a:r>
              <a:rPr lang="tr-TR" sz="3400" dirty="0">
                <a:solidFill>
                  <a:schemeClr val="accent1">
                    <a:lumMod val="60000"/>
                    <a:lumOff val="40000"/>
                  </a:schemeClr>
                </a:solidFill>
                <a:ea typeface="Times New Roman" charset="-94"/>
                <a:cs typeface="Times New Roman" charset="-94"/>
              </a:rPr>
              <a:t> </a:t>
            </a:r>
            <a:r>
              <a:rPr lang="tr-TR" sz="3400" dirty="0" err="1">
                <a:solidFill>
                  <a:schemeClr val="accent1">
                    <a:lumMod val="60000"/>
                    <a:lumOff val="40000"/>
                  </a:schemeClr>
                </a:solidFill>
                <a:ea typeface="Times New Roman" charset="-94"/>
                <a:cs typeface="Times New Roman" charset="-94"/>
              </a:rPr>
              <a:t>Kompozit</a:t>
            </a:r>
            <a:r>
              <a:rPr lang="tr-TR" sz="3400" dirty="0">
                <a:solidFill>
                  <a:schemeClr val="accent1">
                    <a:lumMod val="60000"/>
                    <a:lumOff val="40000"/>
                  </a:schemeClr>
                </a:solidFill>
                <a:ea typeface="Times New Roman" charset="-94"/>
                <a:cs typeface="Times New Roman" charset="-94"/>
              </a:rPr>
              <a:t> </a:t>
            </a:r>
            <a:r>
              <a:rPr lang="tr-TR" sz="3400" dirty="0" err="1">
                <a:solidFill>
                  <a:schemeClr val="accent1">
                    <a:lumMod val="60000"/>
                    <a:lumOff val="40000"/>
                  </a:schemeClr>
                </a:solidFill>
                <a:ea typeface="Times New Roman" charset="-94"/>
                <a:cs typeface="Times New Roman" charset="-94"/>
              </a:rPr>
              <a:t>Rezin</a:t>
            </a:r>
            <a:r>
              <a:rPr lang="tr-TR" sz="3400" dirty="0">
                <a:solidFill>
                  <a:schemeClr val="accent1">
                    <a:lumMod val="60000"/>
                    <a:lumOff val="40000"/>
                  </a:schemeClr>
                </a:solidFill>
                <a:ea typeface="Times New Roman" charset="-94"/>
                <a:cs typeface="Times New Roman" charset="-94"/>
              </a:rPr>
              <a:t>)</a:t>
            </a:r>
          </a:p>
        </p:txBody>
      </p:sp>
      <p:sp>
        <p:nvSpPr>
          <p:cNvPr id="408" name="Shape 408"/>
          <p:cNvSpPr>
            <a:spLocks noGrp="1"/>
          </p:cNvSpPr>
          <p:nvPr>
            <p:ph type="body" idx="1"/>
          </p:nvPr>
        </p:nvSpPr>
        <p:spPr>
          <a:xfrm>
            <a:off x="1875088" y="3951715"/>
            <a:ext cx="7896882" cy="2459291"/>
          </a:xfrm>
          <a:prstGeom prst="rect">
            <a:avLst/>
          </a:prstGeom>
        </p:spPr>
        <p:txBody>
          <a:bodyPr>
            <a:normAutofit fontScale="92500" lnSpcReduction="10000"/>
          </a:bodyPr>
          <a:lstStyle>
            <a:lvl1pPr marL="0" indent="386638" algn="just" defTabSz="393192">
              <a:lnSpc>
                <a:spcPct val="150000"/>
              </a:lnSpc>
              <a:spcBef>
                <a:spcPts val="2000"/>
              </a:spcBef>
              <a:buSzTx/>
              <a:buNone/>
              <a:defRPr sz="1720"/>
            </a:lvl1pPr>
          </a:lstStyle>
          <a:p>
            <a:r>
              <a:rPr lang="tr-TR" sz="2000" dirty="0" err="1">
                <a:ea typeface="Times New Roman" charset="-94"/>
                <a:cs typeface="Times New Roman" charset="-94"/>
              </a:rPr>
              <a:t>Kompomerler</a:t>
            </a:r>
            <a:r>
              <a:rPr lang="tr-TR" sz="2000" dirty="0">
                <a:ea typeface="Times New Roman" charset="-94"/>
                <a:cs typeface="Times New Roman" charset="-94"/>
              </a:rPr>
              <a:t>;</a:t>
            </a:r>
          </a:p>
          <a:p>
            <a:pPr marL="321457" indent="-321457">
              <a:buFont typeface="Wingdings" charset="2"/>
              <a:buChar char="v"/>
            </a:pPr>
            <a:r>
              <a:rPr lang="tr-TR" sz="2000" dirty="0">
                <a:ea typeface="Times New Roman" charset="-94"/>
                <a:cs typeface="Times New Roman" charset="-94"/>
              </a:rPr>
              <a:t>Renk seçeneği bulunan</a:t>
            </a:r>
          </a:p>
          <a:p>
            <a:pPr marL="321457" indent="-321457">
              <a:buFont typeface="Wingdings" charset="2"/>
              <a:buChar char="v"/>
            </a:pPr>
            <a:r>
              <a:rPr lang="tr-TR" sz="2000" dirty="0">
                <a:ea typeface="Times New Roman" charset="-94"/>
                <a:cs typeface="Times New Roman" charset="-94"/>
              </a:rPr>
              <a:t>Estetik beklentileri karşılayabilen</a:t>
            </a:r>
          </a:p>
          <a:p>
            <a:pPr marL="321457" indent="-321457">
              <a:buFont typeface="Wingdings" charset="2"/>
              <a:buChar char="v"/>
            </a:pPr>
            <a:r>
              <a:rPr lang="tr-TR" sz="2000" dirty="0">
                <a:ea typeface="Times New Roman" charset="-94"/>
                <a:cs typeface="Times New Roman" charset="-94"/>
              </a:rPr>
              <a:t>Işıkla </a:t>
            </a:r>
            <a:r>
              <a:rPr lang="tr-TR" sz="2000" dirty="0" err="1">
                <a:ea typeface="Times New Roman" charset="-94"/>
                <a:cs typeface="Times New Roman" charset="-94"/>
              </a:rPr>
              <a:t>polimerizasyonları</a:t>
            </a:r>
            <a:r>
              <a:rPr lang="tr-TR" sz="2000" dirty="0">
                <a:ea typeface="Times New Roman" charset="-94"/>
                <a:cs typeface="Times New Roman" charset="-94"/>
              </a:rPr>
              <a:t> gerçekleşen materyallerdir.</a:t>
            </a:r>
          </a:p>
        </p:txBody>
      </p:sp>
      <p:sp>
        <p:nvSpPr>
          <p:cNvPr id="2" name="Metin kutusu 1"/>
          <p:cNvSpPr txBox="1"/>
          <p:nvPr/>
        </p:nvSpPr>
        <p:spPr>
          <a:xfrm>
            <a:off x="1395413" y="3281348"/>
            <a:ext cx="5465765" cy="3799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hangingPunct="0"/>
            <a:r>
              <a:rPr lang="tr-TR" sz="2000" dirty="0">
                <a:solidFill>
                  <a:srgbClr val="FFFFFF"/>
                </a:solidFill>
                <a:ea typeface="Times New Roman" charset="-94"/>
                <a:cs typeface="Times New Roman" charset="-94"/>
                <a:sym typeface="Chalkduster"/>
              </a:rPr>
              <a:t>Geleneksel CIS + </a:t>
            </a:r>
            <a:r>
              <a:rPr lang="tr-TR" sz="2000" dirty="0" err="1">
                <a:solidFill>
                  <a:srgbClr val="FFFFFF"/>
                </a:solidFill>
                <a:ea typeface="Times New Roman" charset="-94"/>
                <a:cs typeface="Times New Roman" charset="-94"/>
                <a:sym typeface="Chalkduster"/>
              </a:rPr>
              <a:t>Kompozit</a:t>
            </a:r>
            <a:r>
              <a:rPr lang="tr-TR" sz="2000" dirty="0">
                <a:solidFill>
                  <a:srgbClr val="FFFFFF"/>
                </a:solidFill>
                <a:ea typeface="Times New Roman" charset="-94"/>
                <a:cs typeface="Times New Roman" charset="-94"/>
                <a:sym typeface="Chalkduster"/>
              </a:rPr>
              <a:t> </a:t>
            </a:r>
            <a:r>
              <a:rPr lang="tr-TR" sz="2000" dirty="0" err="1">
                <a:solidFill>
                  <a:srgbClr val="FFFFFF"/>
                </a:solidFill>
                <a:ea typeface="Times New Roman" charset="-94"/>
                <a:cs typeface="Times New Roman" charset="-94"/>
                <a:sym typeface="Chalkduster"/>
              </a:rPr>
              <a:t>Rezin</a:t>
            </a:r>
            <a:endParaRPr lang="tr-TR" sz="2000" dirty="0">
              <a:solidFill>
                <a:srgbClr val="FFFFFF"/>
              </a:solidFill>
              <a:ea typeface="Times New Roman" charset="-94"/>
              <a:cs typeface="Times New Roman" charset="-94"/>
              <a:sym typeface="Chalkduster"/>
            </a:endParaRPr>
          </a:p>
        </p:txBody>
      </p:sp>
      <p:sp>
        <p:nvSpPr>
          <p:cNvPr id="3" name="Çentikli Sağ Ok 2"/>
          <p:cNvSpPr/>
          <p:nvPr/>
        </p:nvSpPr>
        <p:spPr>
          <a:xfrm>
            <a:off x="6897589" y="3098695"/>
            <a:ext cx="958958" cy="815811"/>
          </a:xfrm>
          <a:prstGeom prst="notchedRightArrow">
            <a:avLst/>
          </a:prstGeom>
          <a:solidFill>
            <a:schemeClr val="tx1"/>
          </a:solid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hangingPunct="0"/>
            <a:endParaRPr lang="tr-TR" sz="2200" dirty="0">
              <a:solidFill>
                <a:srgbClr val="FFFFFF"/>
              </a:solidFill>
              <a:effectLst>
                <a:outerShdw blurRad="63500" dist="25400" dir="2700000" rotWithShape="0">
                  <a:srgbClr val="000000">
                    <a:alpha val="70000"/>
                  </a:srgbClr>
                </a:outerShdw>
              </a:effectLst>
              <a:sym typeface="Chalkduster"/>
            </a:endParaRPr>
          </a:p>
        </p:txBody>
      </p:sp>
      <p:sp>
        <p:nvSpPr>
          <p:cNvPr id="5" name="Metin kutusu 4"/>
          <p:cNvSpPr txBox="1"/>
          <p:nvPr/>
        </p:nvSpPr>
        <p:spPr>
          <a:xfrm>
            <a:off x="7925355" y="3313672"/>
            <a:ext cx="2322278" cy="3799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hangingPunct="0"/>
            <a:r>
              <a:rPr lang="tr-TR" sz="2000" dirty="0">
                <a:ea typeface="Times New Roman" charset="-94"/>
                <a:cs typeface="Times New Roman" charset="-94"/>
              </a:rPr>
              <a:t>KOMPOMER</a:t>
            </a:r>
            <a:endParaRPr lang="tr-TR" sz="2000" dirty="0">
              <a:solidFill>
                <a:srgbClr val="FFFFFF"/>
              </a:solidFill>
              <a:ea typeface="Times New Roman" charset="-94"/>
              <a:cs typeface="Times New Roman" charset="-94"/>
              <a:sym typeface="Chalkduster"/>
            </a:endParaRPr>
          </a:p>
        </p:txBody>
      </p:sp>
      <p:pic>
        <p:nvPicPr>
          <p:cNvPr id="269314" name="Picture 2" descr="http://pocketdentistry.com/wp-content/uploads/1008/B9780702031588000081_f08-02-97807020315882.jpg"/>
          <p:cNvPicPr>
            <a:picLocks noChangeAspect="1" noChangeArrowheads="1"/>
          </p:cNvPicPr>
          <p:nvPr/>
        </p:nvPicPr>
        <p:blipFill>
          <a:blip r:embed="rId3" cstate="print"/>
          <a:srcRect/>
          <a:stretch>
            <a:fillRect/>
          </a:stretch>
        </p:blipFill>
        <p:spPr bwMode="auto">
          <a:xfrm>
            <a:off x="4814297" y="1532849"/>
            <a:ext cx="2558867" cy="1686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53949565"/>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Shape 418"/>
          <p:cNvSpPr>
            <a:spLocks noGrp="1"/>
          </p:cNvSpPr>
          <p:nvPr>
            <p:ph type="body" idx="1"/>
          </p:nvPr>
        </p:nvSpPr>
        <p:spPr>
          <a:xfrm>
            <a:off x="1633390" y="1975405"/>
            <a:ext cx="8175619" cy="4104946"/>
          </a:xfrm>
          <a:prstGeom prst="rect">
            <a:avLst/>
          </a:prstGeom>
        </p:spPr>
        <p:txBody>
          <a:bodyPr>
            <a:normAutofit fontScale="92500" lnSpcReduction="20000"/>
          </a:bodyPr>
          <a:lstStyle/>
          <a:p>
            <a:pPr marL="0" indent="312939" algn="just" defTabSz="318242">
              <a:lnSpc>
                <a:spcPct val="150000"/>
              </a:lnSpc>
              <a:spcBef>
                <a:spcPts val="1617"/>
              </a:spcBef>
              <a:buNone/>
              <a:defRPr sz="1979"/>
            </a:pPr>
            <a:r>
              <a:rPr sz="1700" dirty="0"/>
              <a:t> </a:t>
            </a:r>
            <a:r>
              <a:rPr lang="tr-TR" sz="2000" dirty="0" err="1">
                <a:ea typeface="Times New Roman" charset="-94"/>
                <a:cs typeface="Times New Roman" charset="-94"/>
              </a:rPr>
              <a:t>Kompomerlerin</a:t>
            </a:r>
            <a:r>
              <a:rPr lang="tr-TR" sz="2000" dirty="0">
                <a:ea typeface="Times New Roman" charset="-94"/>
                <a:cs typeface="Times New Roman" charset="-94"/>
              </a:rPr>
              <a:t>;</a:t>
            </a:r>
          </a:p>
          <a:p>
            <a:pPr algn="just" defTabSz="318242">
              <a:lnSpc>
                <a:spcPct val="150000"/>
              </a:lnSpc>
              <a:spcBef>
                <a:spcPts val="1617"/>
              </a:spcBef>
              <a:buFont typeface="Arial" charset="-94"/>
              <a:buChar char="•"/>
              <a:defRPr sz="1979"/>
            </a:pPr>
            <a:r>
              <a:rPr lang="tr-TR" sz="2000" dirty="0">
                <a:ea typeface="Times New Roman" charset="-94"/>
                <a:cs typeface="Times New Roman" charset="-94"/>
              </a:rPr>
              <a:t> Esneme (bükülme) dayanıklılığı, cam </a:t>
            </a:r>
            <a:r>
              <a:rPr lang="tr-TR" sz="2000" dirty="0" err="1">
                <a:ea typeface="Times New Roman" charset="-94"/>
                <a:cs typeface="Times New Roman" charset="-94"/>
              </a:rPr>
              <a:t>iyonomerlerden</a:t>
            </a:r>
            <a:r>
              <a:rPr lang="tr-TR" sz="2000" dirty="0">
                <a:ea typeface="Times New Roman" charset="-94"/>
                <a:cs typeface="Times New Roman" charset="-94"/>
              </a:rPr>
              <a:t> daha fazla, </a:t>
            </a:r>
            <a:r>
              <a:rPr lang="tr-TR" sz="2000" dirty="0" err="1">
                <a:ea typeface="Times New Roman" charset="-94"/>
                <a:cs typeface="Times New Roman" charset="-94"/>
              </a:rPr>
              <a:t>kompozitlerden</a:t>
            </a:r>
            <a:r>
              <a:rPr lang="tr-TR" sz="2000" dirty="0">
                <a:ea typeface="Times New Roman" charset="-94"/>
                <a:cs typeface="Times New Roman" charset="-94"/>
              </a:rPr>
              <a:t> daha az miktardadır</a:t>
            </a:r>
          </a:p>
          <a:p>
            <a:pPr algn="just" defTabSz="318242">
              <a:lnSpc>
                <a:spcPct val="150000"/>
              </a:lnSpc>
              <a:spcBef>
                <a:spcPts val="1617"/>
              </a:spcBef>
              <a:buFont typeface="Arial" charset="-94"/>
              <a:buChar char="•"/>
              <a:defRPr sz="1979"/>
            </a:pPr>
            <a:r>
              <a:rPr lang="tr-TR" sz="2000" dirty="0">
                <a:ea typeface="Times New Roman" charset="-94"/>
                <a:cs typeface="Times New Roman" charset="-94"/>
              </a:rPr>
              <a:t>Flor </a:t>
            </a:r>
            <a:r>
              <a:rPr sz="2000" dirty="0">
                <a:ea typeface="Times New Roman" charset="-94"/>
                <a:cs typeface="Times New Roman" charset="-94"/>
              </a:rPr>
              <a:t>salım özellikleri bir patlama etkisiyle başlangıçta çok yüksek oranda görülme</a:t>
            </a:r>
            <a:r>
              <a:rPr lang="tr-TR" sz="2000" dirty="0" err="1">
                <a:ea typeface="Times New Roman" charset="-94"/>
                <a:cs typeface="Times New Roman" charset="-94"/>
              </a:rPr>
              <a:t>se</a:t>
            </a:r>
            <a:r>
              <a:rPr lang="tr-TR" sz="2000" dirty="0">
                <a:ea typeface="Times New Roman" charset="-94"/>
                <a:cs typeface="Times New Roman" charset="-94"/>
              </a:rPr>
              <a:t> de </a:t>
            </a:r>
            <a:r>
              <a:rPr sz="2000" dirty="0">
                <a:ea typeface="Times New Roman" charset="-94"/>
                <a:cs typeface="Times New Roman" charset="-94"/>
              </a:rPr>
              <a:t>flor salım</a:t>
            </a:r>
            <a:r>
              <a:rPr lang="tr-TR" sz="2000" dirty="0">
                <a:ea typeface="Times New Roman" charset="-94"/>
                <a:cs typeface="Times New Roman" charset="-94"/>
              </a:rPr>
              <a:t> özellikleri bulunmaktadır.</a:t>
            </a:r>
          </a:p>
          <a:p>
            <a:pPr algn="just" defTabSz="318242">
              <a:lnSpc>
                <a:spcPct val="150000"/>
              </a:lnSpc>
              <a:spcBef>
                <a:spcPts val="1617"/>
              </a:spcBef>
              <a:buFont typeface="Arial" charset="-94"/>
              <a:buChar char="•"/>
              <a:defRPr sz="1979"/>
            </a:pPr>
            <a:r>
              <a:rPr lang="tr-TR" sz="2000" dirty="0">
                <a:ea typeface="Times New Roman" charset="-94"/>
                <a:cs typeface="Times New Roman" charset="-94"/>
              </a:rPr>
              <a:t>İ</a:t>
            </a:r>
            <a:r>
              <a:rPr sz="2000" dirty="0">
                <a:ea typeface="Times New Roman" charset="-94"/>
                <a:cs typeface="Times New Roman" charset="-94"/>
              </a:rPr>
              <a:t>yon değişimlerinin olabilmesi için su dış çevreden materyalin içine diffüze olabilmelidir.</a:t>
            </a:r>
            <a:endParaRPr lang="tr-TR" sz="2000" dirty="0">
              <a:ea typeface="Times New Roman" charset="-94"/>
              <a:cs typeface="Times New Roman" charset="-94"/>
            </a:endParaRPr>
          </a:p>
          <a:p>
            <a:pPr algn="just" defTabSz="318242">
              <a:lnSpc>
                <a:spcPct val="150000"/>
              </a:lnSpc>
              <a:spcBef>
                <a:spcPts val="1617"/>
              </a:spcBef>
              <a:buFont typeface="Arial" charset="-94"/>
              <a:buChar char="•"/>
              <a:defRPr sz="1979"/>
            </a:pPr>
            <a:r>
              <a:rPr lang="tr-TR" sz="2000" dirty="0">
                <a:ea typeface="Times New Roman" charset="-94"/>
                <a:cs typeface="Times New Roman" charset="-94"/>
              </a:rPr>
              <a:t>F</a:t>
            </a:r>
            <a:r>
              <a:rPr sz="2000" dirty="0">
                <a:ea typeface="Times New Roman" charset="-94"/>
                <a:cs typeface="Times New Roman" charset="-94"/>
              </a:rPr>
              <a:t>lor rezervuarı olarak da görev yaptıkları söylenmektedir</a:t>
            </a:r>
            <a:r>
              <a:rPr sz="1700" dirty="0"/>
              <a:t>.</a:t>
            </a:r>
          </a:p>
        </p:txBody>
      </p:sp>
      <p:sp>
        <p:nvSpPr>
          <p:cNvPr id="267266" name="AutoShape 2" descr="https://www.drbicuspid.com/user/images/content_images/nws_rad/2010_09_13_14_51_55_632_2010_09_14_restoratives.jpg"/>
          <p:cNvSpPr>
            <a:spLocks noChangeAspect="1" noChangeArrowheads="1"/>
          </p:cNvSpPr>
          <p:nvPr/>
        </p:nvSpPr>
        <p:spPr bwMode="auto">
          <a:xfrm>
            <a:off x="1633389" y="-101575"/>
            <a:ext cx="214313" cy="214313"/>
          </a:xfrm>
          <a:prstGeom prst="rect">
            <a:avLst/>
          </a:prstGeom>
          <a:noFill/>
        </p:spPr>
        <p:txBody>
          <a:bodyPr vert="horz" wrap="square" lIns="64291" tIns="32146" rIns="64291" bIns="32146" numCol="1" anchor="t" anchorCtr="0" compatLnSpc="1">
            <a:prstTxWarp prst="textNoShape">
              <a:avLst/>
            </a:prstTxWarp>
          </a:bodyPr>
          <a:lstStyle/>
          <a:p>
            <a:endParaRPr lang="tr-TR"/>
          </a:p>
        </p:txBody>
      </p:sp>
      <p:sp>
        <p:nvSpPr>
          <p:cNvPr id="267268" name="AutoShape 4" descr="https://www.drbicuspid.com/user/images/content_images/nws_rad/2010_09_13_14_51_55_632_2010_09_14_restoratives.jpg"/>
          <p:cNvSpPr>
            <a:spLocks noChangeAspect="1" noChangeArrowheads="1"/>
          </p:cNvSpPr>
          <p:nvPr/>
        </p:nvSpPr>
        <p:spPr bwMode="auto">
          <a:xfrm>
            <a:off x="1633389" y="-101575"/>
            <a:ext cx="214313" cy="214313"/>
          </a:xfrm>
          <a:prstGeom prst="rect">
            <a:avLst/>
          </a:prstGeom>
          <a:noFill/>
        </p:spPr>
        <p:txBody>
          <a:bodyPr vert="horz" wrap="square" lIns="64291" tIns="32146" rIns="64291" bIns="32146" numCol="1" anchor="t" anchorCtr="0" compatLnSpc="1">
            <a:prstTxWarp prst="textNoShape">
              <a:avLst/>
            </a:prstTxWarp>
          </a:bodyPr>
          <a:lstStyle/>
          <a:p>
            <a:endParaRPr lang="tr-TR"/>
          </a:p>
        </p:txBody>
      </p:sp>
      <p:sp>
        <p:nvSpPr>
          <p:cNvPr id="267270" name="AutoShape 6" descr="https://www.drbicuspid.com/user/images/content_images/nws_rad/2010_09_13_14_51_55_632_2010_09_14_restoratives.jpg"/>
          <p:cNvSpPr>
            <a:spLocks noChangeAspect="1" noChangeArrowheads="1"/>
          </p:cNvSpPr>
          <p:nvPr/>
        </p:nvSpPr>
        <p:spPr bwMode="auto">
          <a:xfrm>
            <a:off x="1633389" y="-101575"/>
            <a:ext cx="214313" cy="214313"/>
          </a:xfrm>
          <a:prstGeom prst="rect">
            <a:avLst/>
          </a:prstGeom>
          <a:noFill/>
        </p:spPr>
        <p:txBody>
          <a:bodyPr vert="horz" wrap="square" lIns="64291" tIns="32146" rIns="64291" bIns="32146" numCol="1" anchor="t" anchorCtr="0" compatLnSpc="1">
            <a:prstTxWarp prst="textNoShape">
              <a:avLst/>
            </a:prstTxWarp>
          </a:bodyPr>
          <a:lstStyle/>
          <a:p>
            <a:endParaRPr lang="tr-TR"/>
          </a:p>
        </p:txBody>
      </p:sp>
      <p:pic>
        <p:nvPicPr>
          <p:cNvPr id="267272" name="Picture 8" descr="https://encrypted-tbn0.gstatic.com/images?q=tbn:ANd9GcTwlC5Ac7CctgODzgrZaIRque2CSEK36UVuL9OUK0Z_WXHhpfbw"/>
          <p:cNvPicPr>
            <a:picLocks noChangeAspect="1" noChangeArrowheads="1"/>
          </p:cNvPicPr>
          <p:nvPr/>
        </p:nvPicPr>
        <p:blipFill>
          <a:blip r:embed="rId3" cstate="print"/>
          <a:srcRect/>
          <a:stretch>
            <a:fillRect/>
          </a:stretch>
        </p:blipFill>
        <p:spPr bwMode="auto">
          <a:xfrm>
            <a:off x="6144386" y="581968"/>
            <a:ext cx="4177318" cy="17235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Shape 407"/>
          <p:cNvSpPr>
            <a:spLocks noGrp="1"/>
          </p:cNvSpPr>
          <p:nvPr>
            <p:ph type="title"/>
          </p:nvPr>
        </p:nvSpPr>
        <p:spPr>
          <a:xfrm>
            <a:off x="1759222" y="295824"/>
            <a:ext cx="8562483" cy="543030"/>
          </a:xfrm>
          <a:prstGeom prst="rect">
            <a:avLst/>
          </a:prstGeom>
          <a:ln w="12700" cap="flat">
            <a:noFill/>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hangingPunct="0"/>
            <a:r>
              <a:rPr lang="tr-TR" sz="3400" dirty="0">
                <a:solidFill>
                  <a:schemeClr val="accent5">
                    <a:lumMod val="60000"/>
                    <a:lumOff val="40000"/>
                  </a:schemeClr>
                </a:solidFill>
                <a:ea typeface="Times New Roman" charset="-94"/>
                <a:cs typeface="Times New Roman" charset="-94"/>
              </a:rPr>
              <a:t>  </a:t>
            </a:r>
            <a:r>
              <a:rPr lang="tr-TR" sz="3400" dirty="0" err="1">
                <a:solidFill>
                  <a:schemeClr val="accent1">
                    <a:lumMod val="60000"/>
                    <a:lumOff val="40000"/>
                  </a:schemeClr>
                </a:solidFill>
                <a:ea typeface="Times New Roman" charset="-94"/>
                <a:cs typeface="Times New Roman" charset="-94"/>
              </a:rPr>
              <a:t>Kompomer</a:t>
            </a:r>
            <a:r>
              <a:rPr lang="tr-TR" sz="3400" dirty="0">
                <a:solidFill>
                  <a:schemeClr val="accent1">
                    <a:lumMod val="60000"/>
                    <a:lumOff val="40000"/>
                  </a:schemeClr>
                </a:solidFill>
                <a:ea typeface="Times New Roman" charset="-94"/>
                <a:cs typeface="Times New Roman" charset="-94"/>
              </a:rPr>
              <a:t> </a:t>
            </a:r>
          </a:p>
        </p:txBody>
      </p:sp>
    </p:spTree>
    <p:extLst>
      <p:ext uri="{BB962C8B-B14F-4D97-AF65-F5344CB8AC3E}">
        <p14:creationId xmlns:p14="http://schemas.microsoft.com/office/powerpoint/2010/main" val="3202322106"/>
      </p:ext>
    </p:extLst>
  </p:cSld>
  <p:clrMapOvr>
    <a:masterClrMapping/>
  </p:clrMapOvr>
  <p:transition spd="slow">
    <p:comb/>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Shape 410"/>
          <p:cNvSpPr>
            <a:spLocks noGrp="1"/>
          </p:cNvSpPr>
          <p:nvPr>
            <p:ph type="body" idx="1"/>
          </p:nvPr>
        </p:nvSpPr>
        <p:spPr>
          <a:xfrm>
            <a:off x="2005153" y="1008715"/>
            <a:ext cx="8373014" cy="5393810"/>
          </a:xfrm>
          <a:prstGeom prst="rect">
            <a:avLst/>
          </a:prstGeom>
        </p:spPr>
        <p:txBody>
          <a:bodyPr>
            <a:noAutofit/>
          </a:bodyPr>
          <a:lstStyle>
            <a:lvl1pPr marL="0" indent="436092" algn="just" defTabSz="443484">
              <a:lnSpc>
                <a:spcPct val="150000"/>
              </a:lnSpc>
              <a:spcBef>
                <a:spcPts val="2300"/>
              </a:spcBef>
              <a:buSzTx/>
              <a:buNone/>
              <a:defRPr sz="1940"/>
            </a:lvl1pPr>
          </a:lstStyle>
          <a:p>
            <a:pPr algn="l"/>
            <a:r>
              <a:rPr sz="2000" dirty="0">
                <a:ea typeface="Times New Roman" charset="-94"/>
                <a:cs typeface="Times New Roman" charset="-94"/>
              </a:rPr>
              <a:t>Kompomerler; mine, dentin ve restoratif materyalin birbirine bağlanmasını sağlayan metakrilat primerleri ile beraber kullanılmaktadırlar. </a:t>
            </a:r>
            <a:endParaRPr lang="tr-TR" sz="2000" dirty="0">
              <a:ea typeface="Times New Roman" charset="-94"/>
              <a:cs typeface="Times New Roman" charset="-94"/>
            </a:endParaRPr>
          </a:p>
          <a:p>
            <a:pPr algn="l"/>
            <a:r>
              <a:rPr sz="2000" dirty="0">
                <a:ea typeface="Times New Roman" charset="-94"/>
                <a:cs typeface="Times New Roman" charset="-94"/>
              </a:rPr>
              <a:t> Bonding ajanların yapısında genel olarak; rezin monomer (HEMA), metakrilatla modifiye poliakrilik asit ve suyun içerisinde çözücü olarak maleik asit bulunmaktadır. İçerdikleri bu bileşenler sayesinde, hem daha az uçucu hem de nemli dentin için kullanımları uygun olmaktadır. </a:t>
            </a: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3595" y="4536221"/>
            <a:ext cx="2536031" cy="1866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2279" y="1181211"/>
            <a:ext cx="1928813" cy="1928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Shape 407"/>
          <p:cNvSpPr>
            <a:spLocks noGrp="1"/>
          </p:cNvSpPr>
          <p:nvPr>
            <p:ph type="title"/>
          </p:nvPr>
        </p:nvSpPr>
        <p:spPr>
          <a:xfrm>
            <a:off x="1815684" y="231940"/>
            <a:ext cx="3898496" cy="543030"/>
          </a:xfrm>
          <a:prstGeom prst="rect">
            <a:avLst/>
          </a:prstGeom>
          <a:ln w="12700" cap="flat">
            <a:noFill/>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hangingPunct="0"/>
            <a:r>
              <a:rPr lang="tr-TR" sz="3400" dirty="0">
                <a:solidFill>
                  <a:schemeClr val="accent1">
                    <a:lumMod val="60000"/>
                    <a:lumOff val="40000"/>
                  </a:schemeClr>
                </a:solidFill>
                <a:latin typeface="Times New Roman" charset="-94"/>
                <a:ea typeface="Times New Roman" charset="-94"/>
                <a:cs typeface="Times New Roman" charset="-94"/>
              </a:rPr>
              <a:t>  </a:t>
            </a:r>
            <a:r>
              <a:rPr lang="tr-TR" sz="3400" dirty="0" err="1">
                <a:solidFill>
                  <a:schemeClr val="accent1">
                    <a:lumMod val="60000"/>
                    <a:lumOff val="40000"/>
                  </a:schemeClr>
                </a:solidFill>
                <a:ea typeface="Times New Roman" charset="-94"/>
                <a:cs typeface="Times New Roman" charset="-94"/>
              </a:rPr>
              <a:t>Kompomer</a:t>
            </a:r>
            <a:endParaRPr lang="tr-TR" sz="3400" dirty="0">
              <a:solidFill>
                <a:schemeClr val="accent1">
                  <a:lumMod val="60000"/>
                  <a:lumOff val="40000"/>
                </a:schemeClr>
              </a:solidFill>
              <a:ea typeface="Times New Roman" charset="-94"/>
              <a:cs typeface="Times New Roman" charset="-94"/>
            </a:endParaRPr>
          </a:p>
        </p:txBody>
      </p:sp>
    </p:spTree>
    <p:extLst>
      <p:ext uri="{BB962C8B-B14F-4D97-AF65-F5344CB8AC3E}">
        <p14:creationId xmlns:p14="http://schemas.microsoft.com/office/powerpoint/2010/main" val="805166133"/>
      </p:ext>
    </p:extLst>
  </p:cSld>
  <p:clrMapOvr>
    <a:masterClrMapping/>
  </p:clrMapOvr>
  <mc:AlternateContent xmlns:mc="http://schemas.openxmlformats.org/markup-compatibility/2006" xmlns:p14="http://schemas.microsoft.com/office/powerpoint/2010/main">
    <mc:Choice Requires="p14">
      <p:transition spd="slow" p14:dur="3000">
        <p14:shred pattern="recta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p:cNvSpPr>
          <p:nvPr>
            <p:ph type="body" idx="1"/>
          </p:nvPr>
        </p:nvSpPr>
        <p:spPr>
          <a:xfrm>
            <a:off x="2025138" y="3763536"/>
            <a:ext cx="7954626" cy="1744184"/>
          </a:xfrm>
          <a:prstGeom prst="rect">
            <a:avLst/>
          </a:prstGeom>
        </p:spPr>
        <p:txBody>
          <a:bodyPr>
            <a:normAutofit/>
          </a:bodyPr>
          <a:lstStyle>
            <a:lvl1pPr marL="0" indent="449580" algn="just">
              <a:lnSpc>
                <a:spcPct val="150000"/>
              </a:lnSpc>
              <a:spcBef>
                <a:spcPts val="2400"/>
              </a:spcBef>
              <a:buSzTx/>
              <a:buNone/>
              <a:defRPr sz="2000"/>
            </a:lvl1pPr>
          </a:lstStyle>
          <a:p>
            <a:pPr algn="l"/>
            <a:r>
              <a:rPr dirty="0">
                <a:ea typeface="Times New Roman" charset="-94"/>
                <a:cs typeface="Times New Roman" charset="-94"/>
              </a:rPr>
              <a:t>Kompomerlerin uygulanması esnasında, ilk olarak diş yapısının dentin bonding ajanla dağlanması</a:t>
            </a:r>
            <a:r>
              <a:rPr lang="tr-TR" dirty="0" err="1">
                <a:ea typeface="Times New Roman" charset="-94"/>
                <a:cs typeface="Times New Roman" charset="-94"/>
              </a:rPr>
              <a:t>nın</a:t>
            </a:r>
            <a:r>
              <a:rPr dirty="0">
                <a:ea typeface="Times New Roman" charset="-94"/>
                <a:cs typeface="Times New Roman" charset="-94"/>
              </a:rPr>
              <a:t>, geleneksel asit uygulaması yapılmasa dahi bağlantı için yeterli olacağı belirtilmektedir</a:t>
            </a:r>
          </a:p>
        </p:txBody>
      </p:sp>
      <p:sp>
        <p:nvSpPr>
          <p:cNvPr id="2" name="Metin kutusu 1"/>
          <p:cNvSpPr txBox="1"/>
          <p:nvPr/>
        </p:nvSpPr>
        <p:spPr>
          <a:xfrm>
            <a:off x="4846712" y="6461981"/>
            <a:ext cx="5821288" cy="3952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800" dirty="0" err="1">
                <a:latin typeface="Arial" charset="-94"/>
                <a:ea typeface="Arial" charset="-94"/>
                <a:cs typeface="Arial" charset="-94"/>
              </a:rPr>
              <a:t>Roeters</a:t>
            </a:r>
            <a:r>
              <a:rPr lang="tr-TR" sz="800" dirty="0">
                <a:latin typeface="Arial" charset="-94"/>
                <a:ea typeface="Arial" charset="-94"/>
                <a:cs typeface="Arial" charset="-94"/>
              </a:rPr>
              <a:t> ve ark., 1998; </a:t>
            </a:r>
            <a:r>
              <a:rPr lang="tr-TR" sz="800" dirty="0" err="1">
                <a:latin typeface="Arial" charset="-94"/>
                <a:ea typeface="Arial" charset="-94"/>
                <a:cs typeface="Arial" charset="-94"/>
              </a:rPr>
              <a:t>Gross</a:t>
            </a:r>
            <a:r>
              <a:rPr lang="tr-TR" sz="800" dirty="0">
                <a:latin typeface="Arial" charset="-94"/>
                <a:ea typeface="Arial" charset="-94"/>
                <a:cs typeface="Arial" charset="-94"/>
              </a:rPr>
              <a:t> ve ark., 2001; </a:t>
            </a:r>
            <a:r>
              <a:rPr lang="tr-TR" sz="800" dirty="0" err="1">
                <a:latin typeface="Arial" charset="-94"/>
                <a:ea typeface="Arial" charset="-94"/>
                <a:cs typeface="Arial" charset="-94"/>
              </a:rPr>
              <a:t>Burrow</a:t>
            </a:r>
            <a:r>
              <a:rPr lang="tr-TR" sz="800" dirty="0">
                <a:latin typeface="Arial" charset="-94"/>
                <a:ea typeface="Arial" charset="-94"/>
                <a:cs typeface="Arial" charset="-94"/>
              </a:rPr>
              <a:t> ve ark., 2002; </a:t>
            </a:r>
            <a:r>
              <a:rPr lang="tr-TR" sz="800" dirty="0" err="1">
                <a:latin typeface="Arial" charset="-94"/>
                <a:ea typeface="Arial" charset="-94"/>
                <a:cs typeface="Arial" charset="-94"/>
              </a:rPr>
              <a:t>Duggal</a:t>
            </a:r>
            <a:r>
              <a:rPr lang="tr-TR" sz="800" dirty="0">
                <a:latin typeface="Arial" charset="-94"/>
                <a:ea typeface="Arial" charset="-94"/>
                <a:cs typeface="Arial" charset="-94"/>
              </a:rPr>
              <a:t> ve ark., 2002; Sönmez ve </a:t>
            </a:r>
            <a:r>
              <a:rPr lang="tr-TR" sz="800" dirty="0" err="1">
                <a:latin typeface="Arial" charset="-94"/>
                <a:ea typeface="Arial" charset="-94"/>
                <a:cs typeface="Arial" charset="-94"/>
              </a:rPr>
              <a:t>Akbayoba</a:t>
            </a:r>
            <a:r>
              <a:rPr lang="tr-TR" sz="800" dirty="0">
                <a:latin typeface="Arial" charset="-94"/>
                <a:ea typeface="Arial" charset="-94"/>
                <a:cs typeface="Arial" charset="-94"/>
              </a:rPr>
              <a:t>, 2008</a:t>
            </a:r>
          </a:p>
          <a:p>
            <a:pPr algn="ctr" defTabSz="321457" hangingPunct="0"/>
            <a:endParaRPr lang="tr-TR" sz="1300" dirty="0">
              <a:solidFill>
                <a:srgbClr val="FFFFFF"/>
              </a:solidFill>
              <a:latin typeface="Helvetica" charset="-94"/>
              <a:ea typeface="Helvetica" charset="-94"/>
              <a:cs typeface="Helvetica" charset="-94"/>
              <a:sym typeface="Chalkduster"/>
            </a:endParaRPr>
          </a:p>
        </p:txBody>
      </p:sp>
      <p:pic>
        <p:nvPicPr>
          <p:cNvPr id="263170" name="Picture 2" descr="http://heraeus-kulzer-us.com/media/webmedia_local/north_america/image_7/318_10/BondingBrochure_Image_res_318.jpg"/>
          <p:cNvPicPr>
            <a:picLocks noChangeAspect="1" noChangeArrowheads="1"/>
          </p:cNvPicPr>
          <p:nvPr/>
        </p:nvPicPr>
        <p:blipFill>
          <a:blip r:embed="rId3" cstate="print"/>
          <a:srcRect/>
          <a:stretch>
            <a:fillRect/>
          </a:stretch>
        </p:blipFill>
        <p:spPr bwMode="auto">
          <a:xfrm>
            <a:off x="4924073" y="1020961"/>
            <a:ext cx="2129730" cy="26655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Shape 407"/>
          <p:cNvSpPr>
            <a:spLocks noGrp="1"/>
          </p:cNvSpPr>
          <p:nvPr>
            <p:ph type="title"/>
          </p:nvPr>
        </p:nvSpPr>
        <p:spPr>
          <a:xfrm>
            <a:off x="1740966" y="272677"/>
            <a:ext cx="5276521" cy="543030"/>
          </a:xfrm>
          <a:prstGeom prst="rect">
            <a:avLst/>
          </a:prstGeom>
          <a:ln w="12700" cap="flat">
            <a:noFill/>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hangingPunct="0"/>
            <a:r>
              <a:rPr lang="tr-TR" sz="3400" dirty="0">
                <a:solidFill>
                  <a:schemeClr val="accent5">
                    <a:lumMod val="60000"/>
                    <a:lumOff val="40000"/>
                  </a:schemeClr>
                </a:solidFill>
                <a:ea typeface="Times New Roman" charset="-94"/>
                <a:cs typeface="Times New Roman" charset="-94"/>
              </a:rPr>
              <a:t>  </a:t>
            </a:r>
            <a:r>
              <a:rPr lang="tr-TR" sz="3400" dirty="0" err="1">
                <a:solidFill>
                  <a:schemeClr val="accent1">
                    <a:lumMod val="60000"/>
                    <a:lumOff val="40000"/>
                  </a:schemeClr>
                </a:solidFill>
                <a:ea typeface="Times New Roman" charset="-94"/>
                <a:cs typeface="Times New Roman" charset="-94"/>
              </a:rPr>
              <a:t>Kompomer</a:t>
            </a:r>
            <a:endParaRPr lang="tr-TR" sz="3400" dirty="0">
              <a:solidFill>
                <a:schemeClr val="accent1">
                  <a:lumMod val="60000"/>
                  <a:lumOff val="40000"/>
                </a:schemeClr>
              </a:solidFill>
              <a:ea typeface="Times New Roman" charset="-94"/>
              <a:cs typeface="Times New Roman" charset="-94"/>
            </a:endParaRPr>
          </a:p>
        </p:txBody>
      </p:sp>
    </p:spTree>
    <p:extLst>
      <p:ext uri="{BB962C8B-B14F-4D97-AF65-F5344CB8AC3E}">
        <p14:creationId xmlns:p14="http://schemas.microsoft.com/office/powerpoint/2010/main" val="1432966640"/>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hape 416"/>
          <p:cNvSpPr>
            <a:spLocks noGrp="1"/>
          </p:cNvSpPr>
          <p:nvPr>
            <p:ph type="body" idx="1"/>
          </p:nvPr>
        </p:nvSpPr>
        <p:spPr>
          <a:xfrm>
            <a:off x="2546245" y="2972746"/>
            <a:ext cx="7358063" cy="2600198"/>
          </a:xfrm>
          <a:prstGeom prst="rect">
            <a:avLst/>
          </a:prstGeom>
        </p:spPr>
        <p:txBody>
          <a:bodyPr>
            <a:normAutofit/>
          </a:bodyPr>
          <a:lstStyle>
            <a:lvl1pPr marL="0" indent="449580" algn="just">
              <a:lnSpc>
                <a:spcPct val="150000"/>
              </a:lnSpc>
              <a:spcBef>
                <a:spcPts val="2400"/>
              </a:spcBef>
              <a:buSzTx/>
              <a:buNone/>
              <a:defRPr sz="2000"/>
            </a:lvl1pPr>
          </a:lstStyle>
          <a:p>
            <a:pPr algn="l"/>
            <a:r>
              <a:rPr dirty="0">
                <a:ea typeface="Times New Roman" charset="-94"/>
                <a:cs typeface="Times New Roman" charset="-94"/>
              </a:rPr>
              <a:t>Buna karşın yapılan başka çalışmalarda ise mineye asit uygulanmasının, kompomerin bağlantısı arttırdığı ve mikrosızıntıyı azalttığı gösterilmiştir</a:t>
            </a:r>
            <a:r>
              <a:rPr lang="tr-TR" dirty="0">
                <a:ea typeface="Times New Roman" charset="-94"/>
                <a:cs typeface="Times New Roman" charset="-94"/>
              </a:rPr>
              <a:t>.</a:t>
            </a:r>
            <a:endParaRPr dirty="0">
              <a:ea typeface="Times New Roman" charset="-94"/>
              <a:cs typeface="Times New Roman" charset="-94"/>
            </a:endParaRPr>
          </a:p>
        </p:txBody>
      </p:sp>
      <p:sp>
        <p:nvSpPr>
          <p:cNvPr id="2" name="Metin kutusu 1"/>
          <p:cNvSpPr txBox="1"/>
          <p:nvPr/>
        </p:nvSpPr>
        <p:spPr>
          <a:xfrm>
            <a:off x="3830085" y="6438458"/>
            <a:ext cx="6837917" cy="195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800" dirty="0">
                <a:latin typeface="Arial" charset="-94"/>
                <a:ea typeface="Arial" charset="-94"/>
                <a:cs typeface="Arial" charset="-94"/>
              </a:rPr>
              <a:t>Van </a:t>
            </a:r>
            <a:r>
              <a:rPr lang="tr-TR" sz="800" dirty="0" err="1">
                <a:latin typeface="Arial" charset="-94"/>
                <a:ea typeface="Arial" charset="-94"/>
                <a:cs typeface="Arial" charset="-94"/>
              </a:rPr>
              <a:t>Meerbeek</a:t>
            </a:r>
            <a:r>
              <a:rPr lang="tr-TR" sz="800" dirty="0">
                <a:latin typeface="Arial" charset="-94"/>
                <a:ea typeface="Arial" charset="-94"/>
                <a:cs typeface="Arial" charset="-94"/>
              </a:rPr>
              <a:t> ve ark., 1996; Ferrari ve ark., 1997; </a:t>
            </a:r>
            <a:r>
              <a:rPr lang="tr-TR" sz="800" dirty="0" err="1">
                <a:latin typeface="Arial" charset="-94"/>
                <a:ea typeface="Arial" charset="-94"/>
                <a:cs typeface="Arial" charset="-94"/>
              </a:rPr>
              <a:t>Di</a:t>
            </a:r>
            <a:r>
              <a:rPr lang="tr-TR" sz="800" dirty="0">
                <a:latin typeface="Arial" charset="-94"/>
                <a:ea typeface="Arial" charset="-94"/>
                <a:cs typeface="Arial" charset="-94"/>
              </a:rPr>
              <a:t> </a:t>
            </a:r>
            <a:r>
              <a:rPr lang="tr-TR" sz="800" dirty="0" err="1">
                <a:latin typeface="Arial" charset="-94"/>
                <a:ea typeface="Arial" charset="-94"/>
                <a:cs typeface="Arial" charset="-94"/>
              </a:rPr>
              <a:t>Lenarda</a:t>
            </a:r>
            <a:r>
              <a:rPr lang="tr-TR" sz="800" dirty="0">
                <a:latin typeface="Arial" charset="-94"/>
                <a:ea typeface="Arial" charset="-94"/>
                <a:cs typeface="Arial" charset="-94"/>
              </a:rPr>
              <a:t> ve ark., 2000; </a:t>
            </a:r>
            <a:r>
              <a:rPr lang="tr-TR" sz="800" dirty="0" err="1">
                <a:latin typeface="Arial" charset="-94"/>
                <a:ea typeface="Arial" charset="-94"/>
                <a:cs typeface="Arial" charset="-94"/>
              </a:rPr>
              <a:t>Koliniotou-Koumpia</a:t>
            </a:r>
            <a:r>
              <a:rPr lang="tr-TR" sz="800" dirty="0">
                <a:latin typeface="Arial" charset="-94"/>
                <a:ea typeface="Arial" charset="-94"/>
                <a:cs typeface="Arial" charset="-94"/>
              </a:rPr>
              <a:t> ve ark., 2004; </a:t>
            </a:r>
            <a:r>
              <a:rPr lang="tr-TR" sz="800" dirty="0" err="1">
                <a:latin typeface="Arial" charset="-94"/>
                <a:ea typeface="Arial" charset="-94"/>
                <a:cs typeface="Arial" charset="-94"/>
              </a:rPr>
              <a:t>Owens</a:t>
            </a:r>
            <a:r>
              <a:rPr lang="tr-TR" sz="800" dirty="0">
                <a:latin typeface="Arial" charset="-94"/>
                <a:ea typeface="Arial" charset="-94"/>
                <a:cs typeface="Arial" charset="-94"/>
              </a:rPr>
              <a:t> ve ark., 2006</a:t>
            </a:r>
          </a:p>
        </p:txBody>
      </p:sp>
      <p:pic>
        <p:nvPicPr>
          <p:cNvPr id="262146" name="Picture 2" descr="http://www.dentallearning.net/files/Figure%203.jpg"/>
          <p:cNvPicPr>
            <a:picLocks noChangeAspect="1" noChangeArrowheads="1"/>
          </p:cNvPicPr>
          <p:nvPr/>
        </p:nvPicPr>
        <p:blipFill>
          <a:blip r:embed="rId3" cstate="print"/>
          <a:srcRect/>
          <a:stretch>
            <a:fillRect/>
          </a:stretch>
        </p:blipFill>
        <p:spPr bwMode="auto">
          <a:xfrm>
            <a:off x="4398838" y="1307263"/>
            <a:ext cx="2986400" cy="18590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Shape 407"/>
          <p:cNvSpPr>
            <a:spLocks noGrp="1"/>
          </p:cNvSpPr>
          <p:nvPr>
            <p:ph type="title"/>
          </p:nvPr>
        </p:nvSpPr>
        <p:spPr>
          <a:xfrm>
            <a:off x="1610795" y="308919"/>
            <a:ext cx="3770830" cy="543030"/>
          </a:xfrm>
          <a:prstGeom prst="rect">
            <a:avLst/>
          </a:prstGeom>
          <a:ln w="12700" cap="flat">
            <a:noFill/>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hangingPunct="0"/>
            <a:r>
              <a:rPr lang="tr-TR" sz="3400" dirty="0">
                <a:solidFill>
                  <a:schemeClr val="accent5">
                    <a:lumMod val="60000"/>
                    <a:lumOff val="40000"/>
                  </a:schemeClr>
                </a:solidFill>
                <a:ea typeface="Times New Roman" charset="-94"/>
                <a:cs typeface="Times New Roman" charset="-94"/>
              </a:rPr>
              <a:t>  </a:t>
            </a:r>
            <a:r>
              <a:rPr lang="tr-TR" sz="3400" dirty="0" err="1">
                <a:solidFill>
                  <a:schemeClr val="accent1">
                    <a:lumMod val="60000"/>
                    <a:lumOff val="40000"/>
                  </a:schemeClr>
                </a:solidFill>
                <a:ea typeface="Times New Roman" charset="-94"/>
                <a:cs typeface="Times New Roman" charset="-94"/>
              </a:rPr>
              <a:t>Kompomer</a:t>
            </a:r>
            <a:endParaRPr lang="tr-TR" sz="3400" dirty="0">
              <a:solidFill>
                <a:schemeClr val="accent1">
                  <a:lumMod val="60000"/>
                  <a:lumOff val="40000"/>
                </a:schemeClr>
              </a:solidFill>
              <a:ea typeface="Times New Roman" charset="-94"/>
              <a:cs typeface="Times New Roman" charset="-94"/>
            </a:endParaRPr>
          </a:p>
        </p:txBody>
      </p:sp>
    </p:spTree>
    <p:extLst>
      <p:ext uri="{BB962C8B-B14F-4D97-AF65-F5344CB8AC3E}">
        <p14:creationId xmlns:p14="http://schemas.microsoft.com/office/powerpoint/2010/main" val="2636777019"/>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hape 422"/>
          <p:cNvSpPr>
            <a:spLocks noGrp="1"/>
          </p:cNvSpPr>
          <p:nvPr>
            <p:ph type="body" idx="1"/>
          </p:nvPr>
        </p:nvSpPr>
        <p:spPr>
          <a:xfrm>
            <a:off x="8393280" y="6255116"/>
            <a:ext cx="2074898" cy="602885"/>
          </a:xfrm>
          <a:prstGeom prst="rect">
            <a:avLst/>
          </a:prstGeom>
        </p:spPr>
        <p:txBody>
          <a:bodyPr>
            <a:normAutofit/>
          </a:bodyPr>
          <a:lstStyle>
            <a:lvl1pPr marL="0" indent="449580" algn="just">
              <a:lnSpc>
                <a:spcPct val="150000"/>
              </a:lnSpc>
              <a:spcBef>
                <a:spcPts val="2400"/>
              </a:spcBef>
              <a:buSzTx/>
              <a:buNone/>
              <a:defRPr sz="2000"/>
            </a:lvl1pPr>
          </a:lstStyle>
          <a:p>
            <a:r>
              <a:rPr sz="800" dirty="0">
                <a:latin typeface="Arial" charset="-94"/>
                <a:ea typeface="Arial" charset="-94"/>
                <a:cs typeface="Arial" charset="-94"/>
              </a:rPr>
              <a:t>Kraemer ve Frankenberger, 2007</a:t>
            </a:r>
          </a:p>
        </p:txBody>
      </p:sp>
      <p:pic>
        <p:nvPicPr>
          <p:cNvPr id="1026" name="Picture 2" descr="mage60.gif (51434 byt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3677" y="1671831"/>
            <a:ext cx="3430270" cy="19069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Sağ Ok 1"/>
          <p:cNvSpPr/>
          <p:nvPr/>
        </p:nvSpPr>
        <p:spPr>
          <a:xfrm>
            <a:off x="3940367" y="1948141"/>
            <a:ext cx="1878054" cy="815811"/>
          </a:xfrm>
          <a:prstGeom prst="rightArrow">
            <a:avLst/>
          </a:prstGeom>
          <a:blipFill rotWithShape="1">
            <a:blip r:embed="rId4" cstate="print"/>
            <a:srcRect/>
            <a:tile tx="0" ty="0" sx="100000" sy="100000" flip="none" algn="tl"/>
          </a:blip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hangingPunct="0"/>
            <a:endParaRPr lang="tr-TR" sz="2200" dirty="0">
              <a:solidFill>
                <a:srgbClr val="FFFFFF"/>
              </a:solidFill>
              <a:effectLst>
                <a:outerShdw blurRad="63500" dist="25400" dir="2700000" rotWithShape="0">
                  <a:srgbClr val="000000">
                    <a:alpha val="70000"/>
                  </a:srgbClr>
                </a:outerShdw>
              </a:effectLst>
              <a:sym typeface="Chalkduster"/>
            </a:endParaRPr>
          </a:p>
        </p:txBody>
      </p:sp>
      <p:sp>
        <p:nvSpPr>
          <p:cNvPr id="3" name="Metin kutusu 2"/>
          <p:cNvSpPr txBox="1"/>
          <p:nvPr/>
        </p:nvSpPr>
        <p:spPr>
          <a:xfrm>
            <a:off x="5720014" y="2166091"/>
            <a:ext cx="4327500" cy="3799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2000" dirty="0">
                <a:ea typeface="Times New Roman" charset="-94"/>
                <a:cs typeface="Times New Roman" charset="-94"/>
              </a:rPr>
              <a:t>30-100µm </a:t>
            </a:r>
            <a:r>
              <a:rPr lang="tr-TR" sz="2000" dirty="0" err="1">
                <a:ea typeface="Times New Roman" charset="-94"/>
                <a:cs typeface="Times New Roman" charset="-94"/>
              </a:rPr>
              <a:t>prizmasız</a:t>
            </a:r>
            <a:r>
              <a:rPr lang="tr-TR" sz="2000" dirty="0">
                <a:ea typeface="Times New Roman" charset="-94"/>
                <a:cs typeface="Times New Roman" charset="-94"/>
              </a:rPr>
              <a:t> tabaka</a:t>
            </a:r>
            <a:endParaRPr lang="tr-TR" sz="2000" dirty="0">
              <a:solidFill>
                <a:srgbClr val="FFFFFF"/>
              </a:solidFill>
              <a:ea typeface="Times New Roman" charset="-94"/>
              <a:cs typeface="Times New Roman" charset="-94"/>
              <a:sym typeface="Chalkduster"/>
            </a:endParaRPr>
          </a:p>
        </p:txBody>
      </p:sp>
      <p:sp>
        <p:nvSpPr>
          <p:cNvPr id="4" name="Metin kutusu 3"/>
          <p:cNvSpPr txBox="1"/>
          <p:nvPr/>
        </p:nvSpPr>
        <p:spPr>
          <a:xfrm>
            <a:off x="2792956" y="4400282"/>
            <a:ext cx="5600324" cy="6876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hangingPunct="0"/>
            <a:r>
              <a:rPr lang="tr-TR" sz="2000" b="1" dirty="0">
                <a:solidFill>
                  <a:srgbClr val="FFFFFF"/>
                </a:solidFill>
                <a:ea typeface="Times New Roman" charset="-94"/>
                <a:cs typeface="Times New Roman" charset="-94"/>
                <a:sym typeface="Chalkduster"/>
              </a:rPr>
              <a:t>UYGUN PÜRÜZLENDİRME İÇİN;</a:t>
            </a:r>
          </a:p>
          <a:p>
            <a:pPr algn="ctr" defTabSz="321457" hangingPunct="0"/>
            <a:r>
              <a:rPr lang="tr-TR" sz="2000" b="1" dirty="0" err="1">
                <a:solidFill>
                  <a:srgbClr val="FFFFFF"/>
                </a:solidFill>
                <a:ea typeface="Times New Roman" charset="-94"/>
                <a:cs typeface="Times New Roman" charset="-94"/>
                <a:sym typeface="Chalkduster"/>
              </a:rPr>
              <a:t>Bevel</a:t>
            </a:r>
            <a:r>
              <a:rPr lang="tr-TR" sz="2000" b="1" dirty="0">
                <a:solidFill>
                  <a:srgbClr val="FFFFFF"/>
                </a:solidFill>
                <a:ea typeface="Times New Roman" charset="-94"/>
                <a:cs typeface="Times New Roman" charset="-94"/>
                <a:sym typeface="Chalkduster"/>
              </a:rPr>
              <a:t> + 30 SANİYE ASİT</a:t>
            </a:r>
          </a:p>
        </p:txBody>
      </p:sp>
      <p:sp>
        <p:nvSpPr>
          <p:cNvPr id="7" name="Shape 407"/>
          <p:cNvSpPr>
            <a:spLocks noGrp="1"/>
          </p:cNvSpPr>
          <p:nvPr>
            <p:ph type="title"/>
          </p:nvPr>
        </p:nvSpPr>
        <p:spPr>
          <a:xfrm>
            <a:off x="1759221" y="317994"/>
            <a:ext cx="4487044" cy="543030"/>
          </a:xfrm>
          <a:prstGeom prst="rect">
            <a:avLst/>
          </a:prstGeom>
          <a:ln w="12700" cap="flat">
            <a:noFill/>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hangingPunct="0"/>
            <a:r>
              <a:rPr lang="tr-TR" sz="3400" dirty="0">
                <a:solidFill>
                  <a:schemeClr val="accent5">
                    <a:lumMod val="60000"/>
                    <a:lumOff val="40000"/>
                  </a:schemeClr>
                </a:solidFill>
                <a:latin typeface="Times New Roman" charset="-94"/>
                <a:ea typeface="Times New Roman" charset="-94"/>
                <a:cs typeface="Times New Roman" charset="-94"/>
              </a:rPr>
              <a:t>  </a:t>
            </a:r>
            <a:r>
              <a:rPr lang="tr-TR" sz="3400" dirty="0" err="1">
                <a:solidFill>
                  <a:schemeClr val="accent1">
                    <a:lumMod val="60000"/>
                    <a:lumOff val="40000"/>
                  </a:schemeClr>
                </a:solidFill>
                <a:ea typeface="Times New Roman" charset="-94"/>
                <a:cs typeface="Times New Roman" charset="-94"/>
              </a:rPr>
              <a:t>Kompomer</a:t>
            </a:r>
            <a:endParaRPr lang="tr-TR" sz="3400" dirty="0">
              <a:solidFill>
                <a:schemeClr val="accent1">
                  <a:lumMod val="60000"/>
                  <a:lumOff val="40000"/>
                </a:schemeClr>
              </a:solidFill>
              <a:ea typeface="Times New Roman" charset="-94"/>
              <a:cs typeface="Times New Roman" charset="-94"/>
            </a:endParaRPr>
          </a:p>
        </p:txBody>
      </p:sp>
      <p:pic>
        <p:nvPicPr>
          <p:cNvPr id="5" name="Resim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backgroundMark x1="66667" y1="28222" x2="95960" y2="28889"/>
                      </a14:backgroundRemoval>
                    </a14:imgEffect>
                  </a14:imgLayer>
                </a14:imgProps>
              </a:ext>
              <a:ext uri="{28A0092B-C50C-407E-A947-70E740481C1C}">
                <a14:useLocalDpi xmlns:a14="http://schemas.microsoft.com/office/drawing/2010/main" val="0"/>
              </a:ext>
            </a:extLst>
          </a:blip>
          <a:stretch>
            <a:fillRect/>
          </a:stretch>
        </p:blipFill>
        <p:spPr>
          <a:xfrm>
            <a:off x="7496552" y="3318327"/>
            <a:ext cx="1259556" cy="2862626"/>
          </a:xfrm>
          <a:prstGeom prst="rect">
            <a:avLst/>
          </a:prstGeom>
        </p:spPr>
      </p:pic>
      <p:pic>
        <p:nvPicPr>
          <p:cNvPr id="6" name="Resim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6889" b="100000" l="0" r="100000"/>
                    </a14:imgEffect>
                  </a14:imgLayer>
                </a14:imgProps>
              </a:ext>
              <a:ext uri="{28A0092B-C50C-407E-A947-70E740481C1C}">
                <a14:useLocalDpi xmlns:a14="http://schemas.microsoft.com/office/drawing/2010/main" val="0"/>
              </a:ext>
            </a:extLst>
          </a:blip>
          <a:srcRect t="58916" b="-602"/>
          <a:stretch/>
        </p:blipFill>
        <p:spPr>
          <a:xfrm>
            <a:off x="7287265" y="4887508"/>
            <a:ext cx="1678131" cy="1367606"/>
          </a:xfrm>
          <a:prstGeom prst="rect">
            <a:avLst/>
          </a:prstGeom>
        </p:spPr>
      </p:pic>
      <p:pic>
        <p:nvPicPr>
          <p:cNvPr id="8" name="Resim 7"/>
          <p:cNvPicPr>
            <a:picLocks noChangeAspect="1"/>
          </p:cNvPicPr>
          <p:nvPr/>
        </p:nvPicPr>
        <p:blipFill rotWithShape="1">
          <a:blip r:embed="rId9" cstate="print">
            <a:extLst>
              <a:ext uri="{28A0092B-C50C-407E-A947-70E740481C1C}">
                <a14:useLocalDpi xmlns:a14="http://schemas.microsoft.com/office/drawing/2010/main" val="0"/>
              </a:ext>
            </a:extLst>
          </a:blip>
          <a:srcRect t="-1394" r="47509" b="-1"/>
          <a:stretch/>
        </p:blipFill>
        <p:spPr>
          <a:xfrm>
            <a:off x="7766231" y="124795"/>
            <a:ext cx="1979755" cy="18918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782502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Shape 426"/>
          <p:cNvSpPr>
            <a:spLocks noGrp="1"/>
          </p:cNvSpPr>
          <p:nvPr>
            <p:ph type="body" idx="1"/>
          </p:nvPr>
        </p:nvSpPr>
        <p:spPr>
          <a:xfrm>
            <a:off x="1759223" y="1223150"/>
            <a:ext cx="8412333" cy="4759741"/>
          </a:xfrm>
          <a:prstGeom prst="rect">
            <a:avLst/>
          </a:prstGeom>
        </p:spPr>
        <p:txBody>
          <a:bodyPr>
            <a:normAutofit lnSpcReduction="10000"/>
          </a:bodyPr>
          <a:lstStyle/>
          <a:p>
            <a:pPr marL="0" indent="316100" algn="just">
              <a:lnSpc>
                <a:spcPct val="150000"/>
              </a:lnSpc>
              <a:spcBef>
                <a:spcPts val="1687"/>
              </a:spcBef>
              <a:buNone/>
              <a:defRPr sz="2000"/>
            </a:pPr>
            <a:r>
              <a:rPr sz="2000" dirty="0">
                <a:ea typeface="Times New Roman" charset="-94"/>
                <a:cs typeface="Times New Roman" charset="-94"/>
              </a:rPr>
              <a:t>Süt dişlerinin yapısal farklılıkları; </a:t>
            </a:r>
          </a:p>
          <a:p>
            <a:pPr marL="637557" indent="-321457" algn="just">
              <a:lnSpc>
                <a:spcPct val="150000"/>
              </a:lnSpc>
              <a:spcBef>
                <a:spcPts val="1687"/>
              </a:spcBef>
              <a:buSzPct val="100000"/>
              <a:buFont typeface="Wingdings" charset="2"/>
              <a:buChar char="v"/>
              <a:defRPr sz="2000"/>
            </a:pPr>
            <a:r>
              <a:rPr lang="tr-TR" sz="2000" dirty="0">
                <a:ea typeface="Times New Roman" charset="-94"/>
                <a:cs typeface="Times New Roman" charset="-94"/>
              </a:rPr>
              <a:t>D</a:t>
            </a:r>
            <a:r>
              <a:rPr sz="2000" dirty="0">
                <a:ea typeface="Times New Roman" charset="-94"/>
                <a:cs typeface="Times New Roman" charset="-94"/>
              </a:rPr>
              <a:t>entin tübüllerinin çapları</a:t>
            </a:r>
          </a:p>
          <a:p>
            <a:pPr marL="637557" indent="-321457" algn="just">
              <a:lnSpc>
                <a:spcPct val="150000"/>
              </a:lnSpc>
              <a:spcBef>
                <a:spcPts val="1687"/>
              </a:spcBef>
              <a:buSzPct val="100000"/>
              <a:buFont typeface="Wingdings" charset="2"/>
              <a:buChar char="v"/>
              <a:defRPr sz="2000"/>
            </a:pPr>
            <a:r>
              <a:rPr lang="tr-TR" sz="2000" dirty="0">
                <a:ea typeface="Times New Roman" charset="-94"/>
                <a:cs typeface="Times New Roman" charset="-94"/>
              </a:rPr>
              <a:t>R</a:t>
            </a:r>
            <a:r>
              <a:rPr sz="2000" dirty="0">
                <a:ea typeface="Times New Roman" charset="-94"/>
                <a:cs typeface="Times New Roman" charset="-94"/>
              </a:rPr>
              <a:t>ezin-dentin arayüzü</a:t>
            </a:r>
          </a:p>
          <a:p>
            <a:pPr marL="637557" indent="-321457" algn="just">
              <a:lnSpc>
                <a:spcPct val="150000"/>
              </a:lnSpc>
              <a:spcBef>
                <a:spcPts val="1687"/>
              </a:spcBef>
              <a:buSzPct val="100000"/>
              <a:buFont typeface="Wingdings" charset="2"/>
              <a:buChar char="v"/>
              <a:defRPr sz="2000"/>
            </a:pPr>
            <a:r>
              <a:rPr lang="tr-TR" sz="2000" dirty="0">
                <a:ea typeface="Times New Roman" charset="-94"/>
                <a:cs typeface="Times New Roman" charset="-94"/>
              </a:rPr>
              <a:t>İ</a:t>
            </a:r>
            <a:r>
              <a:rPr sz="2000" dirty="0">
                <a:ea typeface="Times New Roman" charset="-94"/>
                <a:cs typeface="Times New Roman" charset="-94"/>
              </a:rPr>
              <a:t>ntertübüler alan mineralizasyonu</a:t>
            </a:r>
          </a:p>
          <a:p>
            <a:pPr marL="637557" indent="-321457" algn="just">
              <a:lnSpc>
                <a:spcPct val="150000"/>
              </a:lnSpc>
              <a:spcBef>
                <a:spcPts val="1687"/>
              </a:spcBef>
              <a:buSzPct val="100000"/>
              <a:buFont typeface="Wingdings" charset="2"/>
              <a:buChar char="v"/>
              <a:defRPr sz="2000"/>
            </a:pPr>
            <a:r>
              <a:rPr lang="tr-TR" sz="2000" dirty="0">
                <a:ea typeface="Times New Roman" charset="-94"/>
                <a:cs typeface="Times New Roman" charset="-94"/>
              </a:rPr>
              <a:t>B</a:t>
            </a:r>
            <a:r>
              <a:rPr sz="2000" dirty="0">
                <a:ea typeface="Times New Roman" charset="-94"/>
                <a:cs typeface="Times New Roman" charset="-94"/>
              </a:rPr>
              <a:t>ağlantı kuvveti</a:t>
            </a:r>
          </a:p>
          <a:p>
            <a:pPr marL="637557" indent="-321457" algn="just">
              <a:lnSpc>
                <a:spcPct val="150000"/>
              </a:lnSpc>
              <a:spcBef>
                <a:spcPts val="1687"/>
              </a:spcBef>
              <a:buSzPct val="100000"/>
              <a:buFont typeface="Wingdings" charset="2"/>
              <a:buChar char="v"/>
              <a:defRPr sz="2000"/>
            </a:pPr>
            <a:r>
              <a:rPr sz="2000" dirty="0">
                <a:ea typeface="Times New Roman" charset="-94"/>
                <a:cs typeface="Times New Roman" charset="-94"/>
              </a:rPr>
              <a:t>Süt dişlerinde daha kalın hibrit tabakası mevcuttur ve bu nedenle süt dişlerindeki dentin bonding sistemlerin daha az etkili olduğu savunulmaktadır</a:t>
            </a:r>
          </a:p>
        </p:txBody>
      </p:sp>
      <p:sp>
        <p:nvSpPr>
          <p:cNvPr id="2" name="Metin kutusu 1"/>
          <p:cNvSpPr txBox="1"/>
          <p:nvPr/>
        </p:nvSpPr>
        <p:spPr>
          <a:xfrm>
            <a:off x="5864896" y="6524883"/>
            <a:ext cx="4454742" cy="195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r>
              <a:rPr lang="tr-TR" sz="800" dirty="0" err="1">
                <a:latin typeface="Arial" charset="-94"/>
                <a:ea typeface="Arial" charset="-94"/>
                <a:cs typeface="Arial" charset="-94"/>
              </a:rPr>
              <a:t>Malferrarı</a:t>
            </a:r>
            <a:r>
              <a:rPr lang="tr-TR" sz="800" dirty="0">
                <a:latin typeface="Arial" charset="-94"/>
                <a:ea typeface="Arial" charset="-94"/>
                <a:cs typeface="Arial" charset="-94"/>
              </a:rPr>
              <a:t> ve ark., 1995; </a:t>
            </a:r>
            <a:r>
              <a:rPr lang="tr-TR" sz="800" dirty="0" err="1">
                <a:latin typeface="Arial" charset="-94"/>
                <a:ea typeface="Arial" charset="-94"/>
                <a:cs typeface="Arial" charset="-94"/>
              </a:rPr>
              <a:t>Fritz</a:t>
            </a:r>
            <a:r>
              <a:rPr lang="tr-TR" sz="800" dirty="0">
                <a:latin typeface="Arial" charset="-94"/>
                <a:ea typeface="Arial" charset="-94"/>
                <a:cs typeface="Arial" charset="-94"/>
              </a:rPr>
              <a:t> ve ark., 1996; </a:t>
            </a:r>
            <a:r>
              <a:rPr lang="tr-TR" sz="800" dirty="0" err="1">
                <a:latin typeface="Arial" charset="-94"/>
                <a:ea typeface="Arial" charset="-94"/>
                <a:cs typeface="Arial" charset="-94"/>
              </a:rPr>
              <a:t>Nor</a:t>
            </a:r>
            <a:r>
              <a:rPr lang="tr-TR" sz="800" dirty="0">
                <a:latin typeface="Arial" charset="-94"/>
                <a:ea typeface="Arial" charset="-94"/>
                <a:cs typeface="Arial" charset="-94"/>
              </a:rPr>
              <a:t> ve ark., 1996; </a:t>
            </a:r>
            <a:r>
              <a:rPr lang="tr-TR" sz="800" dirty="0" err="1">
                <a:latin typeface="Arial" charset="-94"/>
                <a:ea typeface="Arial" charset="-94"/>
                <a:cs typeface="Arial" charset="-94"/>
              </a:rPr>
              <a:t>Kraemer</a:t>
            </a:r>
            <a:r>
              <a:rPr lang="tr-TR" sz="800" dirty="0">
                <a:latin typeface="Arial" charset="-94"/>
                <a:ea typeface="Arial" charset="-94"/>
                <a:cs typeface="Arial" charset="-94"/>
              </a:rPr>
              <a:t> ve </a:t>
            </a:r>
            <a:r>
              <a:rPr lang="tr-TR" sz="800" dirty="0" err="1">
                <a:latin typeface="Arial" charset="-94"/>
                <a:ea typeface="Arial" charset="-94"/>
                <a:cs typeface="Arial" charset="-94"/>
              </a:rPr>
              <a:t>Frankenberger</a:t>
            </a:r>
            <a:r>
              <a:rPr lang="tr-TR" sz="800" dirty="0">
                <a:latin typeface="Arial" charset="-94"/>
                <a:ea typeface="Arial" charset="-94"/>
                <a:cs typeface="Arial" charset="-94"/>
              </a:rPr>
              <a:t>, 2007</a:t>
            </a:r>
          </a:p>
        </p:txBody>
      </p:sp>
      <p:sp>
        <p:nvSpPr>
          <p:cNvPr id="4" name="Shape 407"/>
          <p:cNvSpPr>
            <a:spLocks noGrp="1"/>
          </p:cNvSpPr>
          <p:nvPr>
            <p:ph type="title"/>
          </p:nvPr>
        </p:nvSpPr>
        <p:spPr>
          <a:xfrm>
            <a:off x="1652807" y="242429"/>
            <a:ext cx="4859503" cy="543030"/>
          </a:xfrm>
          <a:prstGeom prst="rect">
            <a:avLst/>
          </a:prstGeom>
          <a:ln w="12700" cap="flat">
            <a:noFill/>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hangingPunct="0"/>
            <a:r>
              <a:rPr lang="tr-TR" sz="3400" dirty="0">
                <a:solidFill>
                  <a:schemeClr val="accent5">
                    <a:lumMod val="60000"/>
                    <a:lumOff val="40000"/>
                  </a:schemeClr>
                </a:solidFill>
                <a:ea typeface="Times New Roman" charset="-94"/>
                <a:cs typeface="Times New Roman" charset="-94"/>
              </a:rPr>
              <a:t>  </a:t>
            </a:r>
            <a:r>
              <a:rPr lang="tr-TR" sz="3400" dirty="0" err="1">
                <a:solidFill>
                  <a:schemeClr val="accent1">
                    <a:lumMod val="60000"/>
                    <a:lumOff val="40000"/>
                  </a:schemeClr>
                </a:solidFill>
                <a:ea typeface="Times New Roman" charset="-94"/>
                <a:cs typeface="Times New Roman" charset="-94"/>
              </a:rPr>
              <a:t>Kompomer</a:t>
            </a:r>
            <a:endParaRPr lang="tr-TR" sz="3400" dirty="0">
              <a:solidFill>
                <a:schemeClr val="accent1">
                  <a:lumMod val="60000"/>
                  <a:lumOff val="40000"/>
                </a:schemeClr>
              </a:solidFill>
              <a:ea typeface="Times New Roman" charset="-94"/>
              <a:cs typeface="Times New Roman" charset="-94"/>
            </a:endParaRPr>
          </a:p>
        </p:txBody>
      </p:sp>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l="-1" t="4117" r="2541"/>
          <a:stretch/>
        </p:blipFill>
        <p:spPr>
          <a:xfrm>
            <a:off x="7128565" y="692311"/>
            <a:ext cx="3086724" cy="16041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1465" y="2960680"/>
            <a:ext cx="2063825" cy="14482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287712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5"/>
          <p:cNvGrpSpPr/>
          <p:nvPr/>
        </p:nvGrpSpPr>
        <p:grpSpPr>
          <a:xfrm>
            <a:off x="2659102" y="2888146"/>
            <a:ext cx="6608912" cy="3008500"/>
            <a:chOff x="1614367" y="4107585"/>
            <a:chExt cx="9399341" cy="4278755"/>
          </a:xfrm>
        </p:grpSpPr>
        <p:grpSp>
          <p:nvGrpSpPr>
            <p:cNvPr id="5" name="Grup 3"/>
            <p:cNvGrpSpPr/>
            <p:nvPr/>
          </p:nvGrpSpPr>
          <p:grpSpPr>
            <a:xfrm>
              <a:off x="2896769" y="4107585"/>
              <a:ext cx="8116939" cy="3723060"/>
              <a:chOff x="2215201" y="215369"/>
              <a:chExt cx="8116939" cy="3723060"/>
            </a:xfrm>
          </p:grpSpPr>
          <p:pic>
            <p:nvPicPr>
              <p:cNvPr id="166" name="Resim 165"/>
              <p:cNvPicPr>
                <a:picLocks/>
              </p:cNvPicPr>
              <p:nvPr/>
            </p:nvPicPr>
            <p:blipFill>
              <a:blip r:embed="rId3" cstate="print"/>
              <a:stretch>
                <a:fillRect/>
              </a:stretch>
            </p:blipFill>
            <p:spPr>
              <a:xfrm>
                <a:off x="3543300" y="1538128"/>
                <a:ext cx="5918200" cy="2400301"/>
              </a:xfrm>
              <a:prstGeom prst="rect">
                <a:avLst/>
              </a:prstGeom>
              <a:effectLst>
                <a:outerShdw blurRad="381000" dist="119618" rotWithShape="0">
                  <a:srgbClr val="000000">
                    <a:alpha val="75000"/>
                  </a:srgbClr>
                </a:outerShdw>
                <a:reflection stA="50000" endPos="40000" dir="5400000" sy="-100000" algn="bl" rotWithShape="0"/>
              </a:effectLst>
            </p:spPr>
          </p:pic>
          <p:pic>
            <p:nvPicPr>
              <p:cNvPr id="167" name="Resim 166"/>
              <p:cNvPicPr>
                <a:picLocks/>
              </p:cNvPicPr>
              <p:nvPr/>
            </p:nvPicPr>
            <p:blipFill>
              <a:blip r:embed="rId4" cstate="print"/>
              <a:stretch>
                <a:fillRect/>
              </a:stretch>
            </p:blipFill>
            <p:spPr>
              <a:xfrm rot="20819393" flipV="1">
                <a:off x="2215201" y="2523721"/>
                <a:ext cx="3321103" cy="88181"/>
              </a:xfrm>
              <a:prstGeom prst="rect">
                <a:avLst/>
              </a:prstGeom>
            </p:spPr>
          </p:pic>
          <p:pic>
            <p:nvPicPr>
              <p:cNvPr id="169" name="Resim 168"/>
              <p:cNvPicPr>
                <a:picLocks/>
              </p:cNvPicPr>
              <p:nvPr/>
            </p:nvPicPr>
            <p:blipFill>
              <a:blip r:embed="rId5" cstate="print"/>
              <a:stretch>
                <a:fillRect/>
              </a:stretch>
            </p:blipFill>
            <p:spPr>
              <a:xfrm rot="18209337">
                <a:off x="5816342" y="1229058"/>
                <a:ext cx="1707088" cy="88901"/>
              </a:xfrm>
              <a:prstGeom prst="rect">
                <a:avLst/>
              </a:prstGeom>
            </p:spPr>
          </p:pic>
          <p:pic>
            <p:nvPicPr>
              <p:cNvPr id="171" name="Resim 170"/>
              <p:cNvPicPr>
                <a:picLocks/>
              </p:cNvPicPr>
              <p:nvPr/>
            </p:nvPicPr>
            <p:blipFill>
              <a:blip r:embed="rId6" cstate="print"/>
              <a:stretch>
                <a:fillRect/>
              </a:stretch>
            </p:blipFill>
            <p:spPr>
              <a:xfrm rot="804289" flipV="1">
                <a:off x="2929496" y="1564713"/>
                <a:ext cx="3084172" cy="45719"/>
              </a:xfrm>
              <a:prstGeom prst="rect">
                <a:avLst/>
              </a:prstGeom>
            </p:spPr>
          </p:pic>
          <p:pic>
            <p:nvPicPr>
              <p:cNvPr id="173" name="Resim 172"/>
              <p:cNvPicPr>
                <a:picLocks/>
              </p:cNvPicPr>
              <p:nvPr/>
            </p:nvPicPr>
            <p:blipFill>
              <a:blip r:embed="rId7" cstate="print"/>
              <a:stretch>
                <a:fillRect/>
              </a:stretch>
            </p:blipFill>
            <p:spPr>
              <a:xfrm rot="20190132">
                <a:off x="2977351" y="3730544"/>
                <a:ext cx="2251063" cy="88901"/>
              </a:xfrm>
              <a:prstGeom prst="rect">
                <a:avLst/>
              </a:prstGeom>
            </p:spPr>
          </p:pic>
          <p:sp>
            <p:nvSpPr>
              <p:cNvPr id="175" name="Shape 175"/>
              <p:cNvSpPr/>
              <p:nvPr/>
            </p:nvSpPr>
            <p:spPr>
              <a:xfrm>
                <a:off x="7123054" y="215369"/>
                <a:ext cx="3209086" cy="62740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1200"/>
                </a:lvl1pPr>
              </a:lstStyle>
              <a:p>
                <a:r>
                  <a:rPr sz="1100" dirty="0"/>
                  <a:t>çinko, indiyum, altın, paladyum, platinyum, sel</a:t>
                </a:r>
                <a:r>
                  <a:rPr lang="tr-TR" sz="1100" dirty="0"/>
                  <a:t>e</a:t>
                </a:r>
                <a:r>
                  <a:rPr sz="1100" dirty="0"/>
                  <a:t>nyum</a:t>
                </a:r>
              </a:p>
            </p:txBody>
          </p:sp>
        </p:grpSp>
        <p:sp>
          <p:nvSpPr>
            <p:cNvPr id="176" name="Shape 176"/>
            <p:cNvSpPr/>
            <p:nvPr/>
          </p:nvSpPr>
          <p:spPr>
            <a:xfrm>
              <a:off x="2264384" y="7999682"/>
              <a:ext cx="1080637" cy="38665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000"/>
              </a:lvl1pPr>
            </a:lstStyle>
            <a:p>
              <a:r>
                <a:rPr sz="1100" dirty="0"/>
                <a:t>%65 gümüş</a:t>
              </a:r>
            </a:p>
          </p:txBody>
        </p:sp>
        <p:sp>
          <p:nvSpPr>
            <p:cNvPr id="177" name="Shape 177"/>
            <p:cNvSpPr/>
            <p:nvPr/>
          </p:nvSpPr>
          <p:spPr>
            <a:xfrm>
              <a:off x="1614367" y="6638689"/>
              <a:ext cx="959808" cy="38665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000"/>
              </a:lvl1pPr>
            </a:lstStyle>
            <a:p>
              <a:r>
                <a:rPr sz="1100" dirty="0"/>
                <a:t>%29 kalay</a:t>
              </a:r>
            </a:p>
          </p:txBody>
        </p:sp>
        <p:sp>
          <p:nvSpPr>
            <p:cNvPr id="178" name="Shape 178"/>
            <p:cNvSpPr/>
            <p:nvPr/>
          </p:nvSpPr>
          <p:spPr>
            <a:xfrm>
              <a:off x="2604945" y="4799274"/>
              <a:ext cx="845817" cy="38665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000"/>
              </a:lvl1pPr>
            </a:lstStyle>
            <a:p>
              <a:r>
                <a:rPr sz="1100" dirty="0"/>
                <a:t>%6 bakır</a:t>
              </a:r>
            </a:p>
          </p:txBody>
        </p:sp>
      </p:grpSp>
      <p:sp>
        <p:nvSpPr>
          <p:cNvPr id="179" name="Shape 179"/>
          <p:cNvSpPr/>
          <p:nvPr/>
        </p:nvSpPr>
        <p:spPr>
          <a:xfrm>
            <a:off x="8847309" y="6646445"/>
            <a:ext cx="1855448" cy="201654"/>
          </a:xfrm>
          <a:prstGeom prst="rect">
            <a:avLst/>
          </a:prstGeom>
          <a:ln w="12700">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lvl1pPr algn="l">
              <a:lnSpc>
                <a:spcPct val="115000"/>
              </a:lnSpc>
              <a:spcBef>
                <a:spcPts val="1000"/>
              </a:spcBef>
              <a:defRPr sz="1800">
                <a:latin typeface="Helvetica"/>
                <a:ea typeface="Helvetica"/>
                <a:cs typeface="Helvetica"/>
                <a:sym typeface="Helvetica"/>
              </a:defRPr>
            </a:lvl1pPr>
          </a:lstStyle>
          <a:p>
            <a:r>
              <a:rPr sz="800" dirty="0">
                <a:latin typeface="Arial" charset="-94"/>
                <a:ea typeface="Arial" charset="-94"/>
                <a:cs typeface="Arial" charset="-94"/>
              </a:rPr>
              <a:t>Fuks, 2002; Osborne ve ark., 2002</a:t>
            </a:r>
          </a:p>
        </p:txBody>
      </p:sp>
      <p:sp>
        <p:nvSpPr>
          <p:cNvPr id="2" name="Metin kutusu 1"/>
          <p:cNvSpPr txBox="1"/>
          <p:nvPr/>
        </p:nvSpPr>
        <p:spPr>
          <a:xfrm flipH="1">
            <a:off x="2164110" y="345931"/>
            <a:ext cx="7358064" cy="5915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defTabSz="321457" hangingPunct="0"/>
            <a:r>
              <a:rPr lang="tr-TR" sz="3400" dirty="0">
                <a:solidFill>
                  <a:schemeClr val="accent1">
                    <a:lumMod val="60000"/>
                    <a:lumOff val="40000"/>
                  </a:schemeClr>
                </a:solidFill>
                <a:latin typeface="+mj-lt"/>
                <a:ea typeface="Times New Roman" charset="-94"/>
                <a:cs typeface="Times New Roman" charset="-94"/>
                <a:sym typeface="Chalkduster"/>
              </a:rPr>
              <a:t>Dental Amalgam İçeriği</a:t>
            </a:r>
          </a:p>
        </p:txBody>
      </p:sp>
      <p:sp>
        <p:nvSpPr>
          <p:cNvPr id="3" name="Metin kutusu 2"/>
          <p:cNvSpPr txBox="1"/>
          <p:nvPr/>
        </p:nvSpPr>
        <p:spPr>
          <a:xfrm>
            <a:off x="1911253" y="1370771"/>
            <a:ext cx="7863781" cy="9954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a:r>
              <a:rPr lang="tr-TR" sz="2000" dirty="0">
                <a:ea typeface="Times New Roman" charset="-94"/>
                <a:cs typeface="Times New Roman" charset="-94"/>
              </a:rPr>
              <a:t>	Amalgam; içerisinde cıva bulunduran bir metal alaşımıdır. Dental amalgam ise; kütlesel olarak eşit miktarda toz metal alaşımı ile sıvı cıvanın karışımı ile elde edilmektedir.</a:t>
            </a:r>
            <a:endParaRPr lang="tr-TR" sz="2000" dirty="0">
              <a:ea typeface="Times New Roman" charset="-94"/>
              <a:cs typeface="Times New Roman" charset="-94"/>
              <a:sym typeface="Times New Roman"/>
            </a:endParaRPr>
          </a:p>
        </p:txBody>
      </p:sp>
    </p:spTree>
    <p:extLst>
      <p:ext uri="{BB962C8B-B14F-4D97-AF65-F5344CB8AC3E}">
        <p14:creationId xmlns:p14="http://schemas.microsoft.com/office/powerpoint/2010/main" val="489062836"/>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Shape 434"/>
          <p:cNvSpPr>
            <a:spLocks noGrp="1"/>
          </p:cNvSpPr>
          <p:nvPr>
            <p:ph type="body" idx="1"/>
          </p:nvPr>
        </p:nvSpPr>
        <p:spPr>
          <a:xfrm>
            <a:off x="1649452" y="2865664"/>
            <a:ext cx="9018548" cy="3506720"/>
          </a:xfrm>
          <a:prstGeom prst="rect">
            <a:avLst/>
          </a:prstGeom>
        </p:spPr>
        <p:txBody>
          <a:bodyPr>
            <a:noAutofit/>
          </a:bodyPr>
          <a:lstStyle>
            <a:lvl1pPr marL="0" indent="449580" algn="just">
              <a:lnSpc>
                <a:spcPct val="150000"/>
              </a:lnSpc>
              <a:spcBef>
                <a:spcPts val="2400"/>
              </a:spcBef>
              <a:buSzTx/>
              <a:buNone/>
              <a:defRPr sz="2000"/>
            </a:lvl1pPr>
          </a:lstStyle>
          <a:p>
            <a:pPr algn="l"/>
            <a:r>
              <a:rPr dirty="0">
                <a:ea typeface="Times New Roman" charset="-94"/>
                <a:cs typeface="Times New Roman" charset="-94"/>
              </a:rPr>
              <a:t>All–in-one adeziv sistemler kompomerlerde oldukça yüksek başarı oranına sahip olmaları konusunda dikkat çekmektedirler. </a:t>
            </a:r>
            <a:endParaRPr lang="tr-TR" dirty="0">
              <a:ea typeface="Times New Roman" charset="-94"/>
              <a:cs typeface="Times New Roman" charset="-94"/>
            </a:endParaRPr>
          </a:p>
          <a:p>
            <a:pPr algn="l"/>
            <a:r>
              <a:rPr lang="tr-TR" dirty="0">
                <a:ea typeface="Times New Roman" charset="-94"/>
                <a:cs typeface="Times New Roman" charset="-94"/>
              </a:rPr>
              <a:t>Self </a:t>
            </a:r>
            <a:r>
              <a:rPr lang="tr-TR" dirty="0" err="1">
                <a:ea typeface="Times New Roman" charset="-94"/>
                <a:cs typeface="Times New Roman" charset="-94"/>
              </a:rPr>
              <a:t>Etch</a:t>
            </a:r>
            <a:r>
              <a:rPr lang="tr-TR" dirty="0">
                <a:ea typeface="Times New Roman" charset="-94"/>
                <a:cs typeface="Times New Roman" charset="-94"/>
              </a:rPr>
              <a:t> Ajanın Çoklu Uygulanması &gt; Self-</a:t>
            </a:r>
            <a:r>
              <a:rPr lang="tr-TR" dirty="0" err="1">
                <a:ea typeface="Times New Roman" charset="-94"/>
                <a:cs typeface="Times New Roman" charset="-94"/>
              </a:rPr>
              <a:t>etch</a:t>
            </a:r>
            <a:r>
              <a:rPr lang="tr-TR" dirty="0">
                <a:ea typeface="Times New Roman" charset="-94"/>
                <a:cs typeface="Times New Roman" charset="-94"/>
              </a:rPr>
              <a:t> Ajanın Tek Bir Kat Uygulanması</a:t>
            </a:r>
          </a:p>
        </p:txBody>
      </p:sp>
      <p:sp>
        <p:nvSpPr>
          <p:cNvPr id="2" name="Metin kutusu 1"/>
          <p:cNvSpPr txBox="1"/>
          <p:nvPr/>
        </p:nvSpPr>
        <p:spPr>
          <a:xfrm>
            <a:off x="6184358" y="6497440"/>
            <a:ext cx="4483643" cy="195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800" dirty="0" err="1">
                <a:latin typeface="Arial" charset="-94"/>
                <a:ea typeface="Arial" charset="-94"/>
                <a:cs typeface="Arial" charset="-94"/>
              </a:rPr>
              <a:t>Torres</a:t>
            </a:r>
            <a:r>
              <a:rPr lang="tr-TR" sz="800" dirty="0">
                <a:latin typeface="Arial" charset="-94"/>
                <a:ea typeface="Arial" charset="-94"/>
                <a:cs typeface="Arial" charset="-94"/>
              </a:rPr>
              <a:t> ve ark., 2004; </a:t>
            </a:r>
            <a:r>
              <a:rPr lang="tr-TR" sz="800" dirty="0" err="1">
                <a:latin typeface="Arial" charset="-94"/>
                <a:ea typeface="Arial" charset="-94"/>
                <a:cs typeface="Arial" charset="-94"/>
              </a:rPr>
              <a:t>Atash</a:t>
            </a:r>
            <a:r>
              <a:rPr lang="tr-TR" sz="800" dirty="0">
                <a:latin typeface="Arial" charset="-94"/>
                <a:ea typeface="Arial" charset="-94"/>
                <a:cs typeface="Arial" charset="-94"/>
              </a:rPr>
              <a:t> ve Van Den </a:t>
            </a:r>
            <a:r>
              <a:rPr lang="tr-TR" sz="800" dirty="0" err="1">
                <a:latin typeface="Arial" charset="-94"/>
                <a:ea typeface="Arial" charset="-94"/>
                <a:cs typeface="Arial" charset="-94"/>
              </a:rPr>
              <a:t>Abbeele</a:t>
            </a:r>
            <a:r>
              <a:rPr lang="tr-TR" sz="800" dirty="0">
                <a:latin typeface="Arial" charset="-94"/>
                <a:ea typeface="Arial" charset="-94"/>
                <a:cs typeface="Arial" charset="-94"/>
              </a:rPr>
              <a:t>, 2005</a:t>
            </a:r>
          </a:p>
        </p:txBody>
      </p:sp>
      <p:pic>
        <p:nvPicPr>
          <p:cNvPr id="254978" name="Picture 2" descr="http://image.slidesharecdn.com/dentinbondingagents-final-131204032641-phpapp02/95/dentin-bonding-agents-certified-fixed-orthodontic-courses-by-indian-dental-academy-47-638.jpg?cb=1420369634"/>
          <p:cNvPicPr>
            <a:picLocks noChangeAspect="1" noChangeArrowheads="1"/>
          </p:cNvPicPr>
          <p:nvPr/>
        </p:nvPicPr>
        <p:blipFill>
          <a:blip r:embed="rId3" cstate="print"/>
          <a:srcRect/>
          <a:stretch>
            <a:fillRect/>
          </a:stretch>
        </p:blipFill>
        <p:spPr bwMode="auto">
          <a:xfrm>
            <a:off x="4841776" y="458678"/>
            <a:ext cx="2955632" cy="221904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Shape 407"/>
          <p:cNvSpPr>
            <a:spLocks noGrp="1"/>
          </p:cNvSpPr>
          <p:nvPr>
            <p:ph type="title"/>
          </p:nvPr>
        </p:nvSpPr>
        <p:spPr>
          <a:xfrm>
            <a:off x="1524000" y="482916"/>
            <a:ext cx="3968476" cy="543030"/>
          </a:xfrm>
          <a:prstGeom prst="rect">
            <a:avLst/>
          </a:prstGeom>
          <a:ln w="12700" cap="flat">
            <a:noFill/>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hangingPunct="0"/>
            <a:r>
              <a:rPr lang="tr-TR" sz="3400" dirty="0">
                <a:solidFill>
                  <a:schemeClr val="accent5">
                    <a:lumMod val="60000"/>
                    <a:lumOff val="40000"/>
                  </a:schemeClr>
                </a:solidFill>
                <a:ea typeface="Times New Roman" charset="-94"/>
                <a:cs typeface="Times New Roman" charset="-94"/>
              </a:rPr>
              <a:t>  </a:t>
            </a:r>
            <a:r>
              <a:rPr lang="tr-TR" sz="3400" dirty="0" err="1">
                <a:solidFill>
                  <a:schemeClr val="accent1">
                    <a:lumMod val="60000"/>
                    <a:lumOff val="40000"/>
                  </a:schemeClr>
                </a:solidFill>
                <a:ea typeface="Times New Roman" charset="-94"/>
                <a:cs typeface="Times New Roman" charset="-94"/>
              </a:rPr>
              <a:t>Kompomer</a:t>
            </a:r>
            <a:endParaRPr lang="tr-TR" sz="3400" dirty="0">
              <a:solidFill>
                <a:schemeClr val="accent1">
                  <a:lumMod val="60000"/>
                  <a:lumOff val="40000"/>
                </a:schemeClr>
              </a:solidFill>
              <a:ea typeface="Times New Roman" charset="-94"/>
              <a:cs typeface="Times New Roman" charset="-94"/>
            </a:endParaRPr>
          </a:p>
        </p:txBody>
      </p:sp>
    </p:spTree>
    <p:extLst>
      <p:ext uri="{BB962C8B-B14F-4D97-AF65-F5344CB8AC3E}">
        <p14:creationId xmlns:p14="http://schemas.microsoft.com/office/powerpoint/2010/main" val="2275211350"/>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07"/>
          <p:cNvSpPr>
            <a:spLocks noGrp="1"/>
          </p:cNvSpPr>
          <p:nvPr>
            <p:ph type="title"/>
          </p:nvPr>
        </p:nvSpPr>
        <p:spPr>
          <a:xfrm>
            <a:off x="1524002" y="278205"/>
            <a:ext cx="3857625" cy="543030"/>
          </a:xfrm>
          <a:prstGeom prst="rect">
            <a:avLst/>
          </a:prstGeom>
          <a:ln w="12700" cap="flat">
            <a:noFill/>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hangingPunct="0"/>
            <a:r>
              <a:rPr lang="tr-TR" sz="3400" dirty="0">
                <a:solidFill>
                  <a:schemeClr val="accent5">
                    <a:lumMod val="60000"/>
                    <a:lumOff val="40000"/>
                  </a:schemeClr>
                </a:solidFill>
                <a:ea typeface="Times New Roman" charset="-94"/>
                <a:cs typeface="Times New Roman" charset="-94"/>
              </a:rPr>
              <a:t>  </a:t>
            </a:r>
            <a:r>
              <a:rPr lang="tr-TR" sz="3400" dirty="0" err="1">
                <a:solidFill>
                  <a:schemeClr val="accent1">
                    <a:lumMod val="60000"/>
                    <a:lumOff val="40000"/>
                  </a:schemeClr>
                </a:solidFill>
                <a:ea typeface="Times New Roman" charset="-94"/>
                <a:cs typeface="Times New Roman" charset="-94"/>
              </a:rPr>
              <a:t>Kompomer</a:t>
            </a:r>
            <a:endParaRPr lang="tr-TR" sz="3400" dirty="0">
              <a:solidFill>
                <a:schemeClr val="accent1">
                  <a:lumMod val="60000"/>
                  <a:lumOff val="40000"/>
                </a:schemeClr>
              </a:solidFill>
              <a:ea typeface="Times New Roman" charset="-94"/>
              <a:cs typeface="Times New Roman" charset="-94"/>
            </a:endParaRPr>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840" y="845475"/>
            <a:ext cx="3134320" cy="14066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9675" y="3313981"/>
            <a:ext cx="1772333" cy="19523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1668" y="1024347"/>
            <a:ext cx="1777947" cy="19506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Resi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14499" y="1840838"/>
            <a:ext cx="1223724" cy="13928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Resim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85912" y="5219822"/>
            <a:ext cx="1437680" cy="12048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Resim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33466" y="3515076"/>
            <a:ext cx="1438835" cy="14264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Metin kutusu 12"/>
          <p:cNvSpPr txBox="1"/>
          <p:nvPr/>
        </p:nvSpPr>
        <p:spPr>
          <a:xfrm>
            <a:off x="3488762" y="2388238"/>
            <a:ext cx="4609916" cy="6876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hangingPunct="0"/>
            <a:r>
              <a:rPr lang="tr-TR" sz="2000" dirty="0" err="1">
                <a:ea typeface="Times New Roman" charset="-94"/>
                <a:cs typeface="Times New Roman" charset="-94"/>
              </a:rPr>
              <a:t>Kompomer</a:t>
            </a:r>
            <a:r>
              <a:rPr lang="tr-TR" sz="2000" dirty="0">
                <a:ea typeface="Times New Roman" charset="-94"/>
                <a:cs typeface="Times New Roman" charset="-94"/>
              </a:rPr>
              <a:t> – Amalgam</a:t>
            </a:r>
          </a:p>
          <a:p>
            <a:pPr algn="ctr" defTabSz="321457" hangingPunct="0"/>
            <a:r>
              <a:rPr lang="tr-TR" sz="2000" dirty="0">
                <a:ea typeface="Times New Roman" charset="-94"/>
                <a:cs typeface="Times New Roman" charset="-94"/>
              </a:rPr>
              <a:t> başarı?</a:t>
            </a:r>
            <a:endParaRPr lang="tr-TR" sz="2000" dirty="0">
              <a:solidFill>
                <a:srgbClr val="FFFFFF"/>
              </a:solidFill>
              <a:ea typeface="Times New Roman" charset="-94"/>
              <a:cs typeface="Times New Roman" charset="-94"/>
              <a:sym typeface="Chalkduster"/>
            </a:endParaRPr>
          </a:p>
        </p:txBody>
      </p:sp>
      <p:sp>
        <p:nvSpPr>
          <p:cNvPr id="14" name="Metin kutusu 13"/>
          <p:cNvSpPr txBox="1"/>
          <p:nvPr/>
        </p:nvSpPr>
        <p:spPr>
          <a:xfrm>
            <a:off x="3622008" y="3838550"/>
            <a:ext cx="4698761" cy="3799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hangingPunct="0"/>
            <a:r>
              <a:rPr lang="tr-TR" sz="2000" dirty="0" err="1">
                <a:ea typeface="Times New Roman" charset="-94"/>
                <a:cs typeface="Times New Roman" charset="-94"/>
              </a:rPr>
              <a:t>Kompomer</a:t>
            </a:r>
            <a:r>
              <a:rPr lang="tr-TR" sz="2000" dirty="0">
                <a:ea typeface="Times New Roman" charset="-94"/>
                <a:cs typeface="Times New Roman" charset="-94"/>
              </a:rPr>
              <a:t> – Cam </a:t>
            </a:r>
            <a:r>
              <a:rPr lang="tr-TR" sz="2000" dirty="0" err="1">
                <a:ea typeface="Times New Roman" charset="-94"/>
                <a:cs typeface="Times New Roman" charset="-94"/>
              </a:rPr>
              <a:t>iyonomer</a:t>
            </a:r>
            <a:r>
              <a:rPr lang="tr-TR" sz="2000" dirty="0">
                <a:ea typeface="Times New Roman" charset="-94"/>
                <a:cs typeface="Times New Roman" charset="-94"/>
              </a:rPr>
              <a:t> başarı?</a:t>
            </a:r>
            <a:endParaRPr lang="tr-TR" sz="2000" dirty="0">
              <a:solidFill>
                <a:srgbClr val="FFFFFF"/>
              </a:solidFill>
              <a:ea typeface="Times New Roman" charset="-94"/>
              <a:cs typeface="Times New Roman" charset="-94"/>
              <a:sym typeface="Chalkduster"/>
            </a:endParaRPr>
          </a:p>
        </p:txBody>
      </p:sp>
      <p:sp>
        <p:nvSpPr>
          <p:cNvPr id="15" name="Metin kutusu 14"/>
          <p:cNvSpPr txBox="1"/>
          <p:nvPr/>
        </p:nvSpPr>
        <p:spPr>
          <a:xfrm>
            <a:off x="3488762" y="5389205"/>
            <a:ext cx="4174398" cy="3799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hangingPunct="0"/>
            <a:r>
              <a:rPr lang="tr-TR" sz="2000" dirty="0" err="1">
                <a:ea typeface="Times New Roman" charset="-94"/>
                <a:cs typeface="Times New Roman" charset="-94"/>
              </a:rPr>
              <a:t>Kompomer</a:t>
            </a:r>
            <a:r>
              <a:rPr lang="tr-TR" sz="2000" dirty="0">
                <a:ea typeface="Times New Roman" charset="-94"/>
                <a:cs typeface="Times New Roman" charset="-94"/>
              </a:rPr>
              <a:t> – </a:t>
            </a:r>
            <a:r>
              <a:rPr lang="tr-TR" sz="2000" dirty="0" err="1">
                <a:ea typeface="Times New Roman" charset="-94"/>
                <a:cs typeface="Times New Roman" charset="-94"/>
              </a:rPr>
              <a:t>Kompozit</a:t>
            </a:r>
            <a:r>
              <a:rPr lang="tr-TR" sz="2000" dirty="0">
                <a:ea typeface="Times New Roman" charset="-94"/>
                <a:cs typeface="Times New Roman" charset="-94"/>
              </a:rPr>
              <a:t> başarı?</a:t>
            </a:r>
            <a:endParaRPr lang="tr-TR" sz="2000" dirty="0">
              <a:solidFill>
                <a:srgbClr val="FFFFFF"/>
              </a:solidFill>
              <a:ea typeface="Times New Roman" charset="-94"/>
              <a:cs typeface="Times New Roman" charset="-94"/>
              <a:sym typeface="Chalkduster"/>
            </a:endParaRPr>
          </a:p>
        </p:txBody>
      </p:sp>
    </p:spTree>
    <p:extLst>
      <p:ext uri="{BB962C8B-B14F-4D97-AF65-F5344CB8AC3E}">
        <p14:creationId xmlns:p14="http://schemas.microsoft.com/office/powerpoint/2010/main" val="374542271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a:xfrm>
            <a:off x="1865880" y="1135750"/>
            <a:ext cx="6148728" cy="4294341"/>
          </a:xfrm>
        </p:spPr>
        <p:txBody>
          <a:bodyPr>
            <a:normAutofit/>
          </a:bodyPr>
          <a:lstStyle/>
          <a:p>
            <a:r>
              <a:rPr lang="tr-TR" sz="2000" dirty="0" err="1">
                <a:ea typeface="Times New Roman" charset="-94"/>
                <a:cs typeface="Times New Roman" charset="-94"/>
              </a:rPr>
              <a:t>Kompomerlerin</a:t>
            </a:r>
            <a:r>
              <a:rPr lang="tr-TR" sz="2000" dirty="0">
                <a:ea typeface="Times New Roman" charset="-94"/>
                <a:cs typeface="Times New Roman" charset="-94"/>
              </a:rPr>
              <a:t> içerisine, küçük parçacıklar halinde parıltılı parçacıkların (potasyum hidrattan elde edilen silikat parçacıkları) eklenmesiyle </a:t>
            </a:r>
            <a:r>
              <a:rPr lang="tr-TR" sz="2000" dirty="0" err="1">
                <a:ea typeface="Times New Roman" charset="-94"/>
                <a:cs typeface="Times New Roman" charset="-94"/>
              </a:rPr>
              <a:t>kompomerlere</a:t>
            </a:r>
            <a:r>
              <a:rPr lang="tr-TR" sz="2000" dirty="0">
                <a:ea typeface="Times New Roman" charset="-94"/>
                <a:cs typeface="Times New Roman" charset="-94"/>
              </a:rPr>
              <a:t> renk efektleri verilmektedir.</a:t>
            </a:r>
          </a:p>
          <a:p>
            <a:r>
              <a:rPr lang="tr-TR" sz="2000" dirty="0">
                <a:ea typeface="Times New Roman" charset="-94"/>
                <a:cs typeface="Times New Roman" charset="-94"/>
              </a:rPr>
              <a:t>! Renkli </a:t>
            </a:r>
            <a:r>
              <a:rPr lang="tr-TR" sz="2000" dirty="0" err="1">
                <a:ea typeface="Times New Roman" charset="-94"/>
                <a:cs typeface="Times New Roman" charset="-94"/>
              </a:rPr>
              <a:t>kompomerler</a:t>
            </a:r>
            <a:r>
              <a:rPr lang="tr-TR" sz="2000" dirty="0">
                <a:ea typeface="Times New Roman" charset="-94"/>
                <a:cs typeface="Times New Roman" charset="-94"/>
              </a:rPr>
              <a:t> kırılmalara karşı daha dirençsizdir </a:t>
            </a: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4609" y="3937474"/>
            <a:ext cx="2225019" cy="1492617"/>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2007" y="378875"/>
            <a:ext cx="2964656" cy="1357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Shape 407"/>
          <p:cNvSpPr>
            <a:spLocks noGrp="1"/>
          </p:cNvSpPr>
          <p:nvPr>
            <p:ph type="title"/>
          </p:nvPr>
        </p:nvSpPr>
        <p:spPr>
          <a:xfrm>
            <a:off x="1755029" y="490261"/>
            <a:ext cx="5856978" cy="543030"/>
          </a:xfrm>
          <a:prstGeom prst="rect">
            <a:avLst/>
          </a:prstGeom>
          <a:ln w="12700" cap="flat">
            <a:noFill/>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hangingPunct="0"/>
            <a:r>
              <a:rPr lang="tr-TR" sz="3400" dirty="0">
                <a:solidFill>
                  <a:schemeClr val="accent1">
                    <a:lumMod val="60000"/>
                    <a:lumOff val="40000"/>
                  </a:schemeClr>
                </a:solidFill>
                <a:ea typeface="Times New Roman" charset="-94"/>
                <a:cs typeface="Times New Roman" charset="-94"/>
              </a:rPr>
              <a:t>  Renkli </a:t>
            </a:r>
            <a:r>
              <a:rPr lang="tr-TR" sz="3400" dirty="0" err="1">
                <a:solidFill>
                  <a:schemeClr val="accent1">
                    <a:lumMod val="60000"/>
                    <a:lumOff val="40000"/>
                  </a:schemeClr>
                </a:solidFill>
                <a:ea typeface="Times New Roman" charset="-94"/>
                <a:cs typeface="Times New Roman" charset="-94"/>
              </a:rPr>
              <a:t>Kompomerler</a:t>
            </a:r>
            <a:endParaRPr lang="tr-TR" sz="3400" dirty="0">
              <a:solidFill>
                <a:schemeClr val="accent1">
                  <a:lumMod val="60000"/>
                  <a:lumOff val="40000"/>
                </a:schemeClr>
              </a:solidFill>
              <a:ea typeface="Times New Roman" charset="-94"/>
              <a:cs typeface="Times New Roman" charset="-94"/>
            </a:endParaRPr>
          </a:p>
        </p:txBody>
      </p:sp>
      <p:sp>
        <p:nvSpPr>
          <p:cNvPr id="8" name="Metin kutusu 7"/>
          <p:cNvSpPr txBox="1"/>
          <p:nvPr/>
        </p:nvSpPr>
        <p:spPr>
          <a:xfrm>
            <a:off x="7748485" y="6511835"/>
            <a:ext cx="2794031" cy="195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r>
              <a:rPr lang="tr-TR" sz="800" dirty="0" err="1">
                <a:latin typeface="Arial" charset="-94"/>
                <a:ea typeface="Arial" charset="-94"/>
                <a:cs typeface="Arial" charset="-94"/>
              </a:rPr>
              <a:t>Kraemer</a:t>
            </a:r>
            <a:r>
              <a:rPr lang="tr-TR" sz="800" dirty="0">
                <a:latin typeface="Arial" charset="-94"/>
                <a:ea typeface="Arial" charset="-94"/>
                <a:cs typeface="Arial" charset="-94"/>
              </a:rPr>
              <a:t> ve </a:t>
            </a:r>
            <a:r>
              <a:rPr lang="tr-TR" sz="800" dirty="0" err="1">
                <a:latin typeface="Arial" charset="-94"/>
                <a:ea typeface="Arial" charset="-94"/>
                <a:cs typeface="Arial" charset="-94"/>
              </a:rPr>
              <a:t>Frankenberger</a:t>
            </a:r>
            <a:r>
              <a:rPr lang="tr-TR" sz="800" dirty="0">
                <a:latin typeface="Arial" charset="-94"/>
                <a:ea typeface="Arial" charset="-94"/>
                <a:cs typeface="Arial" charset="-94"/>
              </a:rPr>
              <a:t>, 2007; Akbay Oba ve ark., 2009</a:t>
            </a:r>
            <a:endParaRPr lang="tr-TR" sz="800" dirty="0">
              <a:solidFill>
                <a:srgbClr val="FFFFFF"/>
              </a:solidFill>
              <a:latin typeface="Arial" charset="-94"/>
              <a:ea typeface="Arial" charset="-94"/>
              <a:cs typeface="Arial" charset="-94"/>
              <a:sym typeface="Chalkduster"/>
            </a:endParaRPr>
          </a:p>
        </p:txBody>
      </p:sp>
    </p:spTree>
    <p:extLst>
      <p:ext uri="{BB962C8B-B14F-4D97-AF65-F5344CB8AC3E}">
        <p14:creationId xmlns:p14="http://schemas.microsoft.com/office/powerpoint/2010/main" val="169922432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hape 436"/>
          <p:cNvSpPr>
            <a:spLocks noGrp="1"/>
          </p:cNvSpPr>
          <p:nvPr>
            <p:ph type="body" idx="1"/>
          </p:nvPr>
        </p:nvSpPr>
        <p:spPr>
          <a:xfrm>
            <a:off x="2416969" y="411004"/>
            <a:ext cx="7803607" cy="5046683"/>
          </a:xfrm>
          <a:prstGeom prst="rect">
            <a:avLst/>
          </a:prstGeom>
        </p:spPr>
        <p:txBody>
          <a:bodyPr>
            <a:normAutofit/>
          </a:bodyPr>
          <a:lstStyle>
            <a:lvl1pPr marL="0" indent="445084" algn="just" defTabSz="452627">
              <a:lnSpc>
                <a:spcPct val="150000"/>
              </a:lnSpc>
              <a:spcBef>
                <a:spcPts val="2300"/>
              </a:spcBef>
              <a:buSzTx/>
              <a:buNone/>
              <a:defRPr sz="1979"/>
            </a:lvl1pPr>
          </a:lstStyle>
          <a:p>
            <a:pPr algn="l"/>
            <a:r>
              <a:rPr sz="2000" dirty="0">
                <a:ea typeface="Times New Roman" charset="-94"/>
                <a:cs typeface="Times New Roman" charset="-94"/>
              </a:rPr>
              <a:t>Kompomer</a:t>
            </a:r>
            <a:r>
              <a:rPr lang="tr-TR" sz="2000" dirty="0">
                <a:ea typeface="Times New Roman" charset="-94"/>
                <a:cs typeface="Times New Roman" charset="-94"/>
              </a:rPr>
              <a:t>in </a:t>
            </a:r>
            <a:r>
              <a:rPr sz="2000" dirty="0">
                <a:ea typeface="Times New Roman" charset="-94"/>
                <a:cs typeface="Times New Roman" charset="-94"/>
              </a:rPr>
              <a:t>uygulanabilmesi için, en azından adezivlerin uygulanması aşamasında </a:t>
            </a:r>
            <a:r>
              <a:rPr lang="tr-TR" sz="2000" dirty="0">
                <a:ea typeface="Times New Roman" charset="-94"/>
                <a:cs typeface="Times New Roman" charset="-94"/>
              </a:rPr>
              <a:t>nem ve tükürük </a:t>
            </a:r>
            <a:r>
              <a:rPr sz="2000" dirty="0">
                <a:ea typeface="Times New Roman" charset="-94"/>
                <a:cs typeface="Times New Roman" charset="-94"/>
              </a:rPr>
              <a:t>kontaminasyonun olmaması için çocukların uyum sağlaması gerekmektedir. </a:t>
            </a:r>
            <a:endParaRPr lang="tr-TR" sz="2000" dirty="0">
              <a:ea typeface="Times New Roman" charset="-94"/>
              <a:cs typeface="Times New Roman" charset="-94"/>
            </a:endParaRPr>
          </a:p>
          <a:p>
            <a:pPr algn="l"/>
            <a:r>
              <a:rPr lang="tr-TR" sz="2000" dirty="0">
                <a:ea typeface="Times New Roman" charset="-94"/>
                <a:cs typeface="Times New Roman" charset="-94"/>
              </a:rPr>
              <a:t>Çocuk ile </a:t>
            </a:r>
            <a:r>
              <a:rPr lang="tr-TR" sz="2000" dirty="0" err="1">
                <a:ea typeface="Times New Roman" charset="-94"/>
                <a:cs typeface="Times New Roman" charset="-94"/>
              </a:rPr>
              <a:t>Kooperasyon</a:t>
            </a:r>
            <a:r>
              <a:rPr lang="tr-TR" sz="2000" dirty="0">
                <a:ea typeface="Times New Roman" charset="-94"/>
                <a:cs typeface="Times New Roman" charset="-94"/>
              </a:rPr>
              <a:t> (-), İzolasyon(-)        </a:t>
            </a:r>
            <a:endParaRPr sz="2000" dirty="0">
              <a:ea typeface="Times New Roman" charset="-94"/>
              <a:cs typeface="Times New Roman" charset="-94"/>
            </a:endParaRPr>
          </a:p>
        </p:txBody>
      </p:sp>
      <p:sp>
        <p:nvSpPr>
          <p:cNvPr id="3" name="Metin kutusu 2"/>
          <p:cNvSpPr txBox="1"/>
          <p:nvPr/>
        </p:nvSpPr>
        <p:spPr>
          <a:xfrm>
            <a:off x="4672944" y="5626249"/>
            <a:ext cx="1928813" cy="3799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hangingPunct="0"/>
            <a:r>
              <a:rPr lang="tr-TR" sz="2000" dirty="0">
                <a:solidFill>
                  <a:srgbClr val="FFFFFF"/>
                </a:solidFill>
                <a:ea typeface="Times New Roman" charset="-94"/>
                <a:cs typeface="Times New Roman" charset="-94"/>
                <a:sym typeface="Chalkduster"/>
              </a:rPr>
              <a:t>KOMPOMER  </a:t>
            </a:r>
          </a:p>
        </p:txBody>
      </p:sp>
      <p:sp>
        <p:nvSpPr>
          <p:cNvPr id="5" name="Shape 407"/>
          <p:cNvSpPr>
            <a:spLocks noGrp="1"/>
          </p:cNvSpPr>
          <p:nvPr>
            <p:ph type="title"/>
          </p:nvPr>
        </p:nvSpPr>
        <p:spPr>
          <a:xfrm>
            <a:off x="1658091" y="165363"/>
            <a:ext cx="3900896" cy="543030"/>
          </a:xfrm>
          <a:prstGeom prst="rect">
            <a:avLst/>
          </a:prstGeom>
          <a:ln w="12700" cap="flat">
            <a:noFill/>
            <a:miter lim="400000"/>
          </a:ln>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l" hangingPunct="0"/>
            <a:r>
              <a:rPr lang="tr-TR" sz="3400" dirty="0">
                <a:solidFill>
                  <a:schemeClr val="accent5">
                    <a:lumMod val="60000"/>
                    <a:lumOff val="40000"/>
                  </a:schemeClr>
                </a:solidFill>
                <a:ea typeface="Times New Roman" charset="-94"/>
                <a:cs typeface="Times New Roman" charset="-94"/>
              </a:rPr>
              <a:t>  </a:t>
            </a:r>
            <a:r>
              <a:rPr lang="tr-TR" sz="3400" dirty="0" err="1">
                <a:solidFill>
                  <a:schemeClr val="accent1">
                    <a:lumMod val="60000"/>
                    <a:lumOff val="40000"/>
                  </a:schemeClr>
                </a:solidFill>
                <a:ea typeface="Times New Roman" charset="-94"/>
                <a:cs typeface="Times New Roman" charset="-94"/>
              </a:rPr>
              <a:t>Kompomer</a:t>
            </a:r>
            <a:r>
              <a:rPr lang="tr-TR" sz="3400" dirty="0">
                <a:solidFill>
                  <a:schemeClr val="accent1">
                    <a:lumMod val="60000"/>
                    <a:lumOff val="40000"/>
                  </a:schemeClr>
                </a:solidFill>
                <a:ea typeface="Times New Roman" charset="-94"/>
                <a:cs typeface="Times New Roman" charset="-94"/>
              </a:rPr>
              <a:t> </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8207" y="4418087"/>
            <a:ext cx="1210565" cy="1210565"/>
          </a:xfrm>
          <a:prstGeom prst="rect">
            <a:avLst/>
          </a:prstGeom>
        </p:spPr>
      </p:pic>
    </p:spTree>
    <p:extLst>
      <p:ext uri="{BB962C8B-B14F-4D97-AF65-F5344CB8AC3E}">
        <p14:creationId xmlns:p14="http://schemas.microsoft.com/office/powerpoint/2010/main" val="3630930538"/>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400" dirty="0" err="1">
                <a:solidFill>
                  <a:schemeClr val="accent1">
                    <a:lumMod val="60000"/>
                    <a:lumOff val="40000"/>
                  </a:schemeClr>
                </a:solidFill>
                <a:ea typeface="Times New Roman" charset="-94"/>
                <a:cs typeface="Times New Roman" charset="-94"/>
              </a:rPr>
              <a:t>Kompomerlerin</a:t>
            </a:r>
            <a:r>
              <a:rPr lang="tr-TR" sz="3400" dirty="0">
                <a:solidFill>
                  <a:schemeClr val="accent1">
                    <a:lumMod val="60000"/>
                    <a:lumOff val="40000"/>
                  </a:schemeClr>
                </a:solidFill>
                <a:ea typeface="Times New Roman" charset="-94"/>
                <a:cs typeface="Times New Roman" charset="-94"/>
              </a:rPr>
              <a:t> Bitirme ve Parlatma İşlemleri</a:t>
            </a:r>
            <a:endParaRPr lang="tr-TR" sz="3400" dirty="0">
              <a:solidFill>
                <a:schemeClr val="accent1">
                  <a:lumMod val="60000"/>
                  <a:lumOff val="40000"/>
                </a:schemeClr>
              </a:solidFill>
            </a:endParaRPr>
          </a:p>
        </p:txBody>
      </p:sp>
      <p:sp>
        <p:nvSpPr>
          <p:cNvPr id="3" name="Metin Yer Tutucusu 2"/>
          <p:cNvSpPr>
            <a:spLocks noGrp="1"/>
          </p:cNvSpPr>
          <p:nvPr>
            <p:ph type="body" idx="1"/>
          </p:nvPr>
        </p:nvSpPr>
        <p:spPr>
          <a:xfrm>
            <a:off x="2416970" y="1946673"/>
            <a:ext cx="4273493" cy="4036219"/>
          </a:xfrm>
        </p:spPr>
        <p:txBody>
          <a:bodyPr/>
          <a:lstStyle/>
          <a:p>
            <a:r>
              <a:rPr lang="tr-TR" dirty="0"/>
              <a:t>İdeal bitirme ve parlatma; kuru olarak yapılan, alüminyum oksit kaplı diskler kullanılan yöntem sonucunda elde edilmektedir</a:t>
            </a: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1" y="480998"/>
            <a:ext cx="1171179" cy="1109692"/>
          </a:xfrm>
          <a:prstGeom prst="ellipse">
            <a:avLst/>
          </a:prstGeom>
          <a:ln>
            <a:noFill/>
          </a:ln>
          <a:effectLst>
            <a:softEdge rad="112500"/>
          </a:effectLst>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68" y="2245180"/>
            <a:ext cx="2018109" cy="20181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0391" y="4630921"/>
            <a:ext cx="1933463" cy="13519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Resim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9590" y="2309226"/>
            <a:ext cx="633551" cy="580430"/>
          </a:xfrm>
          <a:prstGeom prst="rect">
            <a:avLst/>
          </a:prstGeom>
        </p:spPr>
      </p:pic>
      <p:sp>
        <p:nvSpPr>
          <p:cNvPr id="8" name="Metin kutusu 7"/>
          <p:cNvSpPr txBox="1"/>
          <p:nvPr/>
        </p:nvSpPr>
        <p:spPr>
          <a:xfrm>
            <a:off x="6096001" y="6587646"/>
            <a:ext cx="4574551" cy="195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800" dirty="0" err="1">
                <a:latin typeface="Arial" charset="-94"/>
                <a:ea typeface="Arial" charset="-94"/>
                <a:cs typeface="Arial" charset="-94"/>
                <a:sym typeface="Helvetica Neue"/>
              </a:rPr>
              <a:t>St</a:t>
            </a:r>
            <a:r>
              <a:rPr lang="tr-TR" sz="800" dirty="0">
                <a:latin typeface="Arial" charset="-94"/>
                <a:ea typeface="Arial" charset="-94"/>
                <a:cs typeface="Arial" charset="-94"/>
                <a:sym typeface="Helvetica Neue"/>
              </a:rPr>
              <a:t>. </a:t>
            </a:r>
            <a:r>
              <a:rPr lang="tr-TR" sz="800" dirty="0" err="1">
                <a:latin typeface="Arial" charset="-94"/>
                <a:ea typeface="Arial" charset="-94"/>
                <a:cs typeface="Arial" charset="-94"/>
                <a:sym typeface="Helvetica Neue"/>
              </a:rPr>
              <a:t>Germain</a:t>
            </a:r>
            <a:r>
              <a:rPr lang="tr-TR" sz="800" dirty="0">
                <a:latin typeface="Arial" charset="-94"/>
                <a:ea typeface="Arial" charset="-94"/>
                <a:cs typeface="Arial" charset="-94"/>
                <a:sym typeface="Helvetica Neue"/>
              </a:rPr>
              <a:t> ve </a:t>
            </a:r>
            <a:r>
              <a:rPr lang="tr-TR" sz="800" dirty="0" err="1">
                <a:latin typeface="Arial" charset="-94"/>
                <a:ea typeface="Arial" charset="-94"/>
                <a:cs typeface="Arial" charset="-94"/>
                <a:sym typeface="Helvetica Neue"/>
              </a:rPr>
              <a:t>Meiers</a:t>
            </a:r>
            <a:r>
              <a:rPr lang="tr-TR" sz="800" dirty="0">
                <a:latin typeface="Arial" charset="-94"/>
                <a:ea typeface="Arial" charset="-94"/>
                <a:cs typeface="Arial" charset="-94"/>
                <a:sym typeface="Helvetica Neue"/>
              </a:rPr>
              <a:t>, 1996; </a:t>
            </a:r>
            <a:r>
              <a:rPr lang="tr-TR" sz="800" dirty="0" err="1">
                <a:latin typeface="Arial" charset="-94"/>
                <a:ea typeface="Arial" charset="-94"/>
                <a:cs typeface="Arial" charset="-94"/>
                <a:sym typeface="Helvetica Neue"/>
              </a:rPr>
              <a:t>Tate</a:t>
            </a:r>
            <a:r>
              <a:rPr lang="tr-TR" sz="800" dirty="0">
                <a:latin typeface="Arial" charset="-94"/>
                <a:ea typeface="Arial" charset="-94"/>
                <a:cs typeface="Arial" charset="-94"/>
                <a:sym typeface="Helvetica Neue"/>
              </a:rPr>
              <a:t> ve Powers, 1996; </a:t>
            </a:r>
            <a:r>
              <a:rPr lang="tr-TR" sz="800" dirty="0" err="1">
                <a:latin typeface="Arial" charset="-94"/>
                <a:ea typeface="Arial" charset="-94"/>
                <a:cs typeface="Arial" charset="-94"/>
                <a:sym typeface="Helvetica Neue"/>
              </a:rPr>
              <a:t>Bouvier</a:t>
            </a:r>
            <a:r>
              <a:rPr lang="tr-TR" sz="800" dirty="0">
                <a:latin typeface="Arial" charset="-94"/>
                <a:ea typeface="Arial" charset="-94"/>
                <a:cs typeface="Arial" charset="-94"/>
                <a:sym typeface="Helvetica Neue"/>
              </a:rPr>
              <a:t> ve ark., 1997; Yap ve ark., 2002</a:t>
            </a:r>
            <a:endParaRPr lang="tr-TR" sz="800" dirty="0">
              <a:solidFill>
                <a:srgbClr val="FFFFFF"/>
              </a:solidFill>
              <a:latin typeface="Arial" charset="-94"/>
              <a:ea typeface="Arial" charset="-94"/>
              <a:cs typeface="Arial" charset="-94"/>
              <a:sym typeface="Chalkduster"/>
            </a:endParaRPr>
          </a:p>
        </p:txBody>
      </p:sp>
    </p:spTree>
    <p:extLst>
      <p:ext uri="{BB962C8B-B14F-4D97-AF65-F5344CB8AC3E}">
        <p14:creationId xmlns:p14="http://schemas.microsoft.com/office/powerpoint/2010/main" val="43669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770078" y="324241"/>
            <a:ext cx="6357531" cy="1062633"/>
          </a:xfrm>
        </p:spPr>
        <p:txBody>
          <a:bodyPr>
            <a:normAutofit/>
          </a:bodyPr>
          <a:lstStyle/>
          <a:p>
            <a:r>
              <a:rPr lang="tr-TR" sz="2800" dirty="0">
                <a:solidFill>
                  <a:schemeClr val="accent5">
                    <a:lumMod val="60000"/>
                    <a:lumOff val="40000"/>
                  </a:schemeClr>
                </a:solidFill>
                <a:ea typeface="Times New Roman" charset="-94"/>
                <a:cs typeface="Times New Roman" charset="-94"/>
              </a:rPr>
              <a:t>Direkt </a:t>
            </a:r>
            <a:r>
              <a:rPr lang="tr-TR" sz="2800" dirty="0" err="1">
                <a:solidFill>
                  <a:schemeClr val="accent5">
                    <a:lumMod val="60000"/>
                    <a:lumOff val="40000"/>
                  </a:schemeClr>
                </a:solidFill>
                <a:ea typeface="Times New Roman" charset="-94"/>
                <a:cs typeface="Times New Roman" charset="-94"/>
              </a:rPr>
              <a:t>Restoratif</a:t>
            </a:r>
            <a:r>
              <a:rPr lang="tr-TR" sz="2800" dirty="0">
                <a:solidFill>
                  <a:schemeClr val="accent5">
                    <a:lumMod val="60000"/>
                    <a:lumOff val="40000"/>
                  </a:schemeClr>
                </a:solidFill>
                <a:ea typeface="Times New Roman" charset="-94"/>
                <a:cs typeface="Times New Roman" charset="-94"/>
              </a:rPr>
              <a:t> Materyaller</a:t>
            </a:r>
          </a:p>
        </p:txBody>
      </p:sp>
      <p:sp>
        <p:nvSpPr>
          <p:cNvPr id="4" name="Metin Yer Tutucusu 3"/>
          <p:cNvSpPr>
            <a:spLocks noGrp="1"/>
          </p:cNvSpPr>
          <p:nvPr>
            <p:ph type="body" sz="quarter" idx="1"/>
          </p:nvPr>
        </p:nvSpPr>
        <p:spPr>
          <a:xfrm>
            <a:off x="2394645" y="1292525"/>
            <a:ext cx="7420570" cy="3474050"/>
          </a:xfrm>
        </p:spPr>
        <p:txBody>
          <a:bodyPr>
            <a:normAutofit/>
          </a:bodyPr>
          <a:lstStyle/>
          <a:p>
            <a:pPr marL="321457" indent="-321457" algn="l">
              <a:buFont typeface="Arial" charset="-94"/>
              <a:buChar char="•"/>
            </a:pPr>
            <a:r>
              <a:rPr lang="tr-TR" sz="2000" dirty="0">
                <a:latin typeface="+mj-lt"/>
                <a:ea typeface="Times New Roman" charset="-94"/>
                <a:cs typeface="Times New Roman" charset="-94"/>
              </a:rPr>
              <a:t>Amalgam</a:t>
            </a:r>
          </a:p>
          <a:p>
            <a:pPr marL="321457" indent="-321457" algn="l">
              <a:buFont typeface="Arial" charset="-94"/>
              <a:buChar char="•"/>
            </a:pPr>
            <a:r>
              <a:rPr lang="tr-TR" sz="2000" dirty="0">
                <a:latin typeface="+mj-lt"/>
                <a:ea typeface="Times New Roman" charset="-94"/>
                <a:cs typeface="Times New Roman" charset="-94"/>
              </a:rPr>
              <a:t>Cam </a:t>
            </a:r>
            <a:r>
              <a:rPr lang="tr-TR" sz="2000" dirty="0" err="1">
                <a:latin typeface="+mj-lt"/>
                <a:ea typeface="Times New Roman" charset="-94"/>
                <a:cs typeface="Times New Roman" charset="-94"/>
              </a:rPr>
              <a:t>iyonomer</a:t>
            </a:r>
            <a:r>
              <a:rPr lang="tr-TR" sz="2000" dirty="0">
                <a:latin typeface="+mj-lt"/>
                <a:ea typeface="Times New Roman" charset="-94"/>
                <a:cs typeface="Times New Roman" charset="-94"/>
              </a:rPr>
              <a:t> simanlar (CİS)</a:t>
            </a:r>
          </a:p>
          <a:p>
            <a:pPr marL="321457" lvl="2" indent="-321457" algn="l">
              <a:buFont typeface="Courier New" charset="-94"/>
              <a:buChar char="o"/>
            </a:pPr>
            <a:r>
              <a:rPr lang="tr-TR" dirty="0">
                <a:latin typeface="+mj-lt"/>
                <a:ea typeface="Times New Roman" charset="-94"/>
                <a:cs typeface="Times New Roman" charset="-94"/>
              </a:rPr>
              <a:t>    </a:t>
            </a:r>
            <a:r>
              <a:rPr lang="tr-TR" dirty="0" err="1">
                <a:latin typeface="+mj-lt"/>
                <a:ea typeface="Times New Roman" charset="-94"/>
                <a:cs typeface="Times New Roman" charset="-94"/>
              </a:rPr>
              <a:t>Rezin</a:t>
            </a:r>
            <a:r>
              <a:rPr lang="tr-TR" dirty="0">
                <a:latin typeface="+mj-lt"/>
                <a:ea typeface="Times New Roman" charset="-94"/>
                <a:cs typeface="Times New Roman" charset="-94"/>
              </a:rPr>
              <a:t> </a:t>
            </a:r>
            <a:r>
              <a:rPr lang="tr-TR" dirty="0" err="1">
                <a:latin typeface="+mj-lt"/>
                <a:ea typeface="Times New Roman" charset="-94"/>
                <a:cs typeface="Times New Roman" charset="-94"/>
              </a:rPr>
              <a:t>modifiye</a:t>
            </a:r>
            <a:r>
              <a:rPr lang="tr-TR" dirty="0">
                <a:latin typeface="+mj-lt"/>
                <a:ea typeface="Times New Roman" charset="-94"/>
                <a:cs typeface="Times New Roman" charset="-94"/>
              </a:rPr>
              <a:t> cam </a:t>
            </a:r>
            <a:r>
              <a:rPr lang="tr-TR" dirty="0" err="1">
                <a:latin typeface="+mj-lt"/>
                <a:ea typeface="Times New Roman" charset="-94"/>
                <a:cs typeface="Times New Roman" charset="-94"/>
              </a:rPr>
              <a:t>iyonomer</a:t>
            </a:r>
            <a:r>
              <a:rPr lang="tr-TR" dirty="0">
                <a:latin typeface="+mj-lt"/>
                <a:ea typeface="Times New Roman" charset="-94"/>
                <a:cs typeface="Times New Roman" charset="-94"/>
              </a:rPr>
              <a:t> simanlar (RMCİS)</a:t>
            </a:r>
          </a:p>
          <a:p>
            <a:pPr marL="321457" lvl="1" indent="-321457" algn="l">
              <a:buFont typeface="Courier New" charset="-94"/>
              <a:buChar char="o"/>
            </a:pPr>
            <a:r>
              <a:rPr lang="tr-TR" sz="2000" dirty="0">
                <a:latin typeface="+mj-lt"/>
                <a:ea typeface="Times New Roman" charset="-94"/>
                <a:cs typeface="Times New Roman" charset="-94"/>
              </a:rPr>
              <a:t>    Cam </a:t>
            </a:r>
            <a:r>
              <a:rPr lang="tr-TR" sz="2000" dirty="0" err="1">
                <a:latin typeface="+mj-lt"/>
                <a:ea typeface="Times New Roman" charset="-94"/>
                <a:cs typeface="Times New Roman" charset="-94"/>
              </a:rPr>
              <a:t>iyonomer</a:t>
            </a:r>
            <a:r>
              <a:rPr lang="tr-TR" sz="2000" dirty="0">
                <a:latin typeface="+mj-lt"/>
                <a:ea typeface="Times New Roman" charset="-94"/>
                <a:cs typeface="Times New Roman" charset="-94"/>
              </a:rPr>
              <a:t> </a:t>
            </a:r>
            <a:r>
              <a:rPr lang="tr-TR" sz="2000" dirty="0" err="1">
                <a:latin typeface="+mj-lt"/>
                <a:ea typeface="Times New Roman" charset="-94"/>
                <a:cs typeface="Times New Roman" charset="-94"/>
              </a:rPr>
              <a:t>sermet</a:t>
            </a:r>
            <a:r>
              <a:rPr lang="tr-TR" sz="2000" dirty="0">
                <a:latin typeface="+mj-lt"/>
                <a:ea typeface="Times New Roman" charset="-94"/>
                <a:cs typeface="Times New Roman" charset="-94"/>
              </a:rPr>
              <a:t> simanlar</a:t>
            </a:r>
          </a:p>
          <a:p>
            <a:pPr marL="321457" lvl="1" indent="-321457" algn="l">
              <a:buFont typeface="Courier New" charset="-94"/>
              <a:buChar char="o"/>
            </a:pPr>
            <a:r>
              <a:rPr lang="tr-TR" sz="2000" dirty="0">
                <a:latin typeface="+mj-lt"/>
                <a:ea typeface="Times New Roman" charset="-94"/>
                <a:cs typeface="Times New Roman" charset="-94"/>
              </a:rPr>
              <a:t>    Kondense olabilen  (yüksek </a:t>
            </a:r>
            <a:r>
              <a:rPr lang="tr-TR" sz="2000" dirty="0" err="1">
                <a:latin typeface="+mj-lt"/>
                <a:ea typeface="Times New Roman" charset="-94"/>
                <a:cs typeface="Times New Roman" charset="-94"/>
              </a:rPr>
              <a:t>viskoziteli</a:t>
            </a:r>
            <a:r>
              <a:rPr lang="tr-TR" sz="2000" dirty="0">
                <a:latin typeface="+mj-lt"/>
                <a:ea typeface="Times New Roman" charset="-94"/>
                <a:cs typeface="Times New Roman" charset="-94"/>
              </a:rPr>
              <a:t>) cam </a:t>
            </a:r>
            <a:r>
              <a:rPr lang="tr-TR" sz="2000" dirty="0" err="1">
                <a:latin typeface="+mj-lt"/>
                <a:ea typeface="Times New Roman" charset="-94"/>
                <a:cs typeface="Times New Roman" charset="-94"/>
              </a:rPr>
              <a:t>iyonomer</a:t>
            </a:r>
            <a:r>
              <a:rPr lang="tr-TR" sz="2000" dirty="0">
                <a:latin typeface="+mj-lt"/>
                <a:ea typeface="Times New Roman" charset="-94"/>
                <a:cs typeface="Times New Roman" charset="-94"/>
              </a:rPr>
              <a:t> simanlar   </a:t>
            </a:r>
          </a:p>
          <a:p>
            <a:pPr marL="321457" indent="-321457" algn="l">
              <a:buFont typeface="Arial" charset="-94"/>
              <a:buChar char="•"/>
            </a:pPr>
            <a:r>
              <a:rPr lang="tr-TR" sz="2000" dirty="0">
                <a:latin typeface="+mj-lt"/>
                <a:ea typeface="Times New Roman" charset="-94"/>
                <a:cs typeface="Times New Roman" charset="-94"/>
              </a:rPr>
              <a:t>Poliasit </a:t>
            </a:r>
            <a:r>
              <a:rPr lang="tr-TR" sz="2000" dirty="0" err="1">
                <a:latin typeface="+mj-lt"/>
                <a:ea typeface="Times New Roman" charset="-94"/>
                <a:cs typeface="Times New Roman" charset="-94"/>
              </a:rPr>
              <a:t>modifiye</a:t>
            </a:r>
            <a:r>
              <a:rPr lang="tr-TR" sz="2000" dirty="0">
                <a:latin typeface="+mj-lt"/>
                <a:ea typeface="Times New Roman" charset="-94"/>
                <a:cs typeface="Times New Roman" charset="-94"/>
              </a:rPr>
              <a:t> </a:t>
            </a:r>
            <a:r>
              <a:rPr lang="tr-TR" sz="2000" dirty="0" err="1">
                <a:latin typeface="+mj-lt"/>
                <a:ea typeface="Times New Roman" charset="-94"/>
                <a:cs typeface="Times New Roman" charset="-94"/>
              </a:rPr>
              <a:t>kompozit</a:t>
            </a:r>
            <a:r>
              <a:rPr lang="tr-TR" sz="2000" dirty="0">
                <a:latin typeface="+mj-lt"/>
                <a:ea typeface="Times New Roman" charset="-94"/>
                <a:cs typeface="Times New Roman" charset="-94"/>
              </a:rPr>
              <a:t> </a:t>
            </a:r>
            <a:r>
              <a:rPr lang="tr-TR" sz="2000" dirty="0" err="1">
                <a:latin typeface="+mj-lt"/>
                <a:ea typeface="Times New Roman" charset="-94"/>
                <a:cs typeface="Times New Roman" charset="-94"/>
              </a:rPr>
              <a:t>rezinler</a:t>
            </a:r>
            <a:r>
              <a:rPr lang="tr-TR" sz="2000" dirty="0">
                <a:latin typeface="+mj-lt"/>
                <a:ea typeface="Times New Roman" charset="-94"/>
                <a:cs typeface="Times New Roman" charset="-94"/>
              </a:rPr>
              <a:t> (</a:t>
            </a:r>
            <a:r>
              <a:rPr lang="tr-TR" sz="2000" dirty="0" err="1">
                <a:latin typeface="+mj-lt"/>
                <a:ea typeface="Times New Roman" charset="-94"/>
                <a:cs typeface="Times New Roman" charset="-94"/>
              </a:rPr>
              <a:t>Kompomer</a:t>
            </a:r>
            <a:r>
              <a:rPr lang="tr-TR" sz="2000" dirty="0">
                <a:latin typeface="+mj-lt"/>
                <a:ea typeface="Times New Roman" charset="-94"/>
                <a:cs typeface="Times New Roman" charset="-94"/>
              </a:rPr>
              <a:t>)</a:t>
            </a:r>
          </a:p>
          <a:p>
            <a:pPr marL="321457" indent="-321457" algn="l">
              <a:buFont typeface="Arial" charset="-94"/>
              <a:buChar char="•"/>
            </a:pPr>
            <a:r>
              <a:rPr lang="tr-TR" sz="2000" dirty="0" err="1">
                <a:latin typeface="+mj-lt"/>
                <a:ea typeface="Times New Roman" charset="-94"/>
                <a:cs typeface="Times New Roman" charset="-94"/>
              </a:rPr>
              <a:t>Kompozitler</a:t>
            </a:r>
            <a:endParaRPr lang="tr-TR" sz="2000" dirty="0">
              <a:latin typeface="+mj-lt"/>
              <a:ea typeface="Times New Roman" charset="-94"/>
              <a:cs typeface="Times New Roman" charset="-94"/>
            </a:endParaRPr>
          </a:p>
          <a:p>
            <a:pPr marL="321457" indent="-321457" algn="l">
              <a:buFont typeface="Arial" charset="-94"/>
              <a:buChar char="•"/>
            </a:pPr>
            <a:r>
              <a:rPr lang="tr-TR" sz="2000" dirty="0" err="1">
                <a:latin typeface="+mj-lt"/>
                <a:ea typeface="Times New Roman" charset="-94"/>
                <a:cs typeface="Times New Roman" charset="-94"/>
              </a:rPr>
              <a:t>Ormoserler</a:t>
            </a:r>
            <a:endParaRPr lang="tr-TR" sz="2000" dirty="0">
              <a:latin typeface="+mj-lt"/>
              <a:ea typeface="Times New Roman" charset="-94"/>
              <a:cs typeface="Times New Roman" charset="-94"/>
            </a:endParaRPr>
          </a:p>
          <a:p>
            <a:pPr marL="321457" indent="-321457" algn="l">
              <a:buFont typeface="Arial" charset="-94"/>
              <a:buChar char="•"/>
            </a:pPr>
            <a:r>
              <a:rPr lang="tr-TR" sz="2000" dirty="0" err="1">
                <a:latin typeface="+mj-lt"/>
                <a:ea typeface="Times New Roman" charset="-94"/>
                <a:cs typeface="Times New Roman" charset="-94"/>
              </a:rPr>
              <a:t>Giomerler</a:t>
            </a:r>
            <a:endParaRPr lang="tr-TR" sz="2000" dirty="0">
              <a:latin typeface="+mj-lt"/>
              <a:ea typeface="Times New Roman" charset="-94"/>
              <a:cs typeface="Times New Roman" charset="-94"/>
            </a:endParaRPr>
          </a:p>
          <a:p>
            <a:pPr marL="321457" indent="-321457" algn="l">
              <a:buFont typeface="Arial" charset="-94"/>
              <a:buChar char="•"/>
            </a:pPr>
            <a:endParaRPr lang="tr-TR" sz="2000" dirty="0">
              <a:latin typeface="+mj-lt"/>
              <a:ea typeface="Times New Roman" charset="-94"/>
              <a:cs typeface="Times New Roman" charset="-94"/>
            </a:endParaRPr>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9639" y="855558"/>
            <a:ext cx="1084276" cy="13849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445161" y="4766575"/>
            <a:ext cx="2370055" cy="15899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21351623"/>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Shape 438"/>
          <p:cNvSpPr>
            <a:spLocks noGrp="1"/>
          </p:cNvSpPr>
          <p:nvPr>
            <p:ph type="title"/>
          </p:nvPr>
        </p:nvSpPr>
        <p:spPr>
          <a:xfrm>
            <a:off x="1592840" y="554939"/>
            <a:ext cx="6173012" cy="563058"/>
          </a:xfrm>
          <a:prstGeom prst="rect">
            <a:avLst/>
          </a:prstGeom>
        </p:spPr>
        <p:txBody>
          <a:bodyPr>
            <a:noAutofit/>
          </a:bodyPr>
          <a:lstStyle>
            <a:lvl1pPr indent="449580" algn="just">
              <a:lnSpc>
                <a:spcPct val="150000"/>
              </a:lnSpc>
              <a:spcBef>
                <a:spcPts val="2400"/>
              </a:spcBef>
              <a:defRPr sz="4000"/>
            </a:lvl1pPr>
          </a:lstStyle>
          <a:p>
            <a:pPr algn="l"/>
            <a:r>
              <a:rPr lang="tr-TR" dirty="0" err="1">
                <a:solidFill>
                  <a:schemeClr val="accent5">
                    <a:lumMod val="60000"/>
                    <a:lumOff val="40000"/>
                  </a:schemeClr>
                </a:solidFill>
                <a:cs typeface="Times New Roman" panose="02020603050405020304" pitchFamily="18" charset="0"/>
              </a:rPr>
              <a:t>Kompozit</a:t>
            </a:r>
            <a:r>
              <a:rPr lang="tr-TR" dirty="0">
                <a:solidFill>
                  <a:schemeClr val="accent5">
                    <a:lumMod val="60000"/>
                    <a:lumOff val="40000"/>
                  </a:schemeClr>
                </a:solidFill>
                <a:cs typeface="Times New Roman" panose="02020603050405020304" pitchFamily="18" charset="0"/>
              </a:rPr>
              <a:t> </a:t>
            </a:r>
            <a:r>
              <a:rPr lang="tr-TR" dirty="0" err="1">
                <a:solidFill>
                  <a:schemeClr val="accent5">
                    <a:lumMod val="60000"/>
                    <a:lumOff val="40000"/>
                  </a:schemeClr>
                </a:solidFill>
                <a:cs typeface="Times New Roman" panose="02020603050405020304" pitchFamily="18" charset="0"/>
              </a:rPr>
              <a:t>Rezinler</a:t>
            </a:r>
            <a:endParaRPr lang="tr-TR" dirty="0">
              <a:solidFill>
                <a:schemeClr val="accent5">
                  <a:lumMod val="60000"/>
                  <a:lumOff val="40000"/>
                </a:schemeClr>
              </a:solidFill>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2822" y="2372618"/>
            <a:ext cx="2796514" cy="21041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Metin kutusu 2"/>
          <p:cNvSpPr txBox="1"/>
          <p:nvPr/>
        </p:nvSpPr>
        <p:spPr>
          <a:xfrm>
            <a:off x="2006204" y="1401466"/>
            <a:ext cx="7676081" cy="6876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hangingPunct="0"/>
            <a:r>
              <a:rPr lang="tr-TR" sz="2000" dirty="0">
                <a:solidFill>
                  <a:srgbClr val="FFFFFF"/>
                </a:solidFill>
                <a:sym typeface="Chalkduster"/>
              </a:rPr>
              <a:t>AMAÇ -&gt; Doğru tanı, Eksiksiz tedavi, Doğala en yakın diş formu kazandırılması</a:t>
            </a:r>
          </a:p>
        </p:txBody>
      </p:sp>
      <p:sp>
        <p:nvSpPr>
          <p:cNvPr id="4" name="Metin kutusu 3"/>
          <p:cNvSpPr txBox="1"/>
          <p:nvPr/>
        </p:nvSpPr>
        <p:spPr>
          <a:xfrm>
            <a:off x="2006204" y="4869478"/>
            <a:ext cx="7676081" cy="13032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hangingPunct="0"/>
            <a:r>
              <a:rPr lang="tr-TR" sz="2000" dirty="0">
                <a:solidFill>
                  <a:srgbClr val="FFFFFF"/>
                </a:solidFill>
                <a:sym typeface="Chalkduster"/>
              </a:rPr>
              <a:t>Çiğneme, konuşma ve estetiğin temel belirleyicileri: </a:t>
            </a:r>
          </a:p>
          <a:p>
            <a:pPr marL="321457" indent="-321457" algn="ctr" defTabSz="321457" hangingPunct="0">
              <a:buFont typeface="Arial" charset="-94"/>
              <a:buChar char="•"/>
            </a:pPr>
            <a:r>
              <a:rPr lang="tr-TR" sz="2000" dirty="0"/>
              <a:t>Dişlerin doğal formu</a:t>
            </a:r>
          </a:p>
          <a:p>
            <a:pPr marL="321457" indent="-321457" algn="ctr" defTabSz="321457" hangingPunct="0">
              <a:buFont typeface="Arial" charset="-94"/>
              <a:buChar char="•"/>
            </a:pPr>
            <a:r>
              <a:rPr lang="tr-TR" sz="2000" dirty="0"/>
              <a:t>Komşu ve karşıt arktaki dişlerle ilişki</a:t>
            </a:r>
          </a:p>
          <a:p>
            <a:pPr marL="321457" indent="-321457" algn="ctr" defTabSz="321457" hangingPunct="0">
              <a:buFont typeface="Arial" charset="-94"/>
              <a:buChar char="•"/>
            </a:pPr>
            <a:endParaRPr lang="tr-TR" sz="2000" dirty="0">
              <a:solidFill>
                <a:srgbClr val="FFFFFF"/>
              </a:solidFill>
              <a:sym typeface="Chalkduster"/>
            </a:endParaRPr>
          </a:p>
        </p:txBody>
      </p:sp>
    </p:spTree>
    <p:extLst>
      <p:ext uri="{BB962C8B-B14F-4D97-AF65-F5344CB8AC3E}">
        <p14:creationId xmlns:p14="http://schemas.microsoft.com/office/powerpoint/2010/main" val="2510897343"/>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Shape 441"/>
          <p:cNvSpPr>
            <a:spLocks noGrp="1"/>
          </p:cNvSpPr>
          <p:nvPr>
            <p:ph type="body" idx="1"/>
          </p:nvPr>
        </p:nvSpPr>
        <p:spPr>
          <a:xfrm>
            <a:off x="1718733" y="2411017"/>
            <a:ext cx="8572596" cy="4004865"/>
          </a:xfrm>
          <a:prstGeom prst="rect">
            <a:avLst/>
          </a:prstGeom>
        </p:spPr>
        <p:txBody>
          <a:bodyPr>
            <a:noAutofit/>
          </a:bodyPr>
          <a:lstStyle>
            <a:lvl1pPr marL="0" indent="449580" algn="just">
              <a:lnSpc>
                <a:spcPct val="150000"/>
              </a:lnSpc>
              <a:spcBef>
                <a:spcPts val="2400"/>
              </a:spcBef>
              <a:buSzTx/>
              <a:buNone/>
              <a:defRPr sz="2000"/>
            </a:lvl1pPr>
          </a:lstStyle>
          <a:p>
            <a:r>
              <a:rPr dirty="0">
                <a:cs typeface="Times New Roman" panose="02020603050405020304" pitchFamily="18" charset="0"/>
              </a:rPr>
              <a:t>Estetik bir restorasyonun ömrü</a:t>
            </a:r>
            <a:r>
              <a:rPr lang="tr-TR" dirty="0">
                <a:cs typeface="Times New Roman" panose="02020603050405020304" pitchFamily="18" charset="0"/>
              </a:rPr>
              <a:t>;</a:t>
            </a:r>
          </a:p>
          <a:p>
            <a:pPr marL="321457" indent="-321457" algn="l">
              <a:lnSpc>
                <a:spcPct val="100000"/>
              </a:lnSpc>
              <a:buFont typeface="Wingdings" panose="05000000000000000000" pitchFamily="2" charset="2"/>
              <a:buChar char="v"/>
            </a:pPr>
            <a:r>
              <a:rPr lang="tr-TR" dirty="0">
                <a:cs typeface="Times New Roman" panose="02020603050405020304" pitchFamily="18" charset="0"/>
              </a:rPr>
              <a:t>T</a:t>
            </a:r>
            <a:r>
              <a:rPr dirty="0">
                <a:cs typeface="Times New Roman" panose="02020603050405020304" pitchFamily="18" charset="0"/>
              </a:rPr>
              <a:t>edavi yöntemine, </a:t>
            </a:r>
            <a:endParaRPr lang="tr-TR" dirty="0">
              <a:cs typeface="Times New Roman" panose="02020603050405020304" pitchFamily="18" charset="0"/>
            </a:endParaRPr>
          </a:p>
          <a:p>
            <a:pPr marL="321457" indent="-321457" algn="l">
              <a:lnSpc>
                <a:spcPct val="100000"/>
              </a:lnSpc>
              <a:buFont typeface="Wingdings" panose="05000000000000000000" pitchFamily="2" charset="2"/>
              <a:buChar char="v"/>
            </a:pPr>
            <a:r>
              <a:rPr lang="tr-TR" dirty="0">
                <a:cs typeface="Times New Roman" panose="02020603050405020304" pitchFamily="18" charset="0"/>
              </a:rPr>
              <a:t>S</a:t>
            </a:r>
            <a:r>
              <a:rPr dirty="0">
                <a:cs typeface="Times New Roman" panose="02020603050405020304" pitchFamily="18" charset="0"/>
              </a:rPr>
              <a:t>eçilen dolgu materyalinin özelliklerine, </a:t>
            </a:r>
            <a:endParaRPr lang="tr-TR" dirty="0">
              <a:cs typeface="Times New Roman" panose="02020603050405020304" pitchFamily="18" charset="0"/>
            </a:endParaRPr>
          </a:p>
          <a:p>
            <a:pPr marL="321457" indent="-321457" algn="l">
              <a:lnSpc>
                <a:spcPct val="100000"/>
              </a:lnSpc>
              <a:buFont typeface="Wingdings" panose="05000000000000000000" pitchFamily="2" charset="2"/>
              <a:buChar char="v"/>
            </a:pPr>
            <a:r>
              <a:rPr lang="tr-TR" dirty="0">
                <a:cs typeface="Times New Roman" panose="02020603050405020304" pitchFamily="18" charset="0"/>
              </a:rPr>
              <a:t>H</a:t>
            </a:r>
            <a:r>
              <a:rPr dirty="0">
                <a:cs typeface="Times New Roman" panose="02020603050405020304" pitchFamily="18" charset="0"/>
              </a:rPr>
              <a:t>astanın ağız hijyenine, </a:t>
            </a:r>
            <a:endParaRPr lang="tr-TR" dirty="0">
              <a:cs typeface="Times New Roman" panose="02020603050405020304" pitchFamily="18" charset="0"/>
            </a:endParaRPr>
          </a:p>
          <a:p>
            <a:pPr marL="321457" indent="-321457" algn="l">
              <a:lnSpc>
                <a:spcPct val="100000"/>
              </a:lnSpc>
              <a:buFont typeface="Wingdings" panose="05000000000000000000" pitchFamily="2" charset="2"/>
              <a:buChar char="v"/>
            </a:pPr>
            <a:r>
              <a:rPr lang="tr-TR" dirty="0">
                <a:cs typeface="Times New Roman" panose="02020603050405020304" pitchFamily="18" charset="0"/>
              </a:rPr>
              <a:t>O</a:t>
            </a:r>
            <a:r>
              <a:rPr dirty="0">
                <a:cs typeface="Times New Roman" panose="02020603050405020304" pitchFamily="18" charset="0"/>
              </a:rPr>
              <a:t>kluzyona, </a:t>
            </a:r>
            <a:endParaRPr lang="tr-TR" dirty="0">
              <a:cs typeface="Times New Roman" panose="02020603050405020304" pitchFamily="18" charset="0"/>
            </a:endParaRPr>
          </a:p>
          <a:p>
            <a:pPr marL="321457" indent="-321457" algn="l">
              <a:lnSpc>
                <a:spcPct val="100000"/>
              </a:lnSpc>
              <a:buFont typeface="Wingdings" panose="05000000000000000000" pitchFamily="2" charset="2"/>
              <a:buChar char="v"/>
            </a:pPr>
            <a:r>
              <a:rPr lang="tr-TR" dirty="0">
                <a:cs typeface="Times New Roman" panose="02020603050405020304" pitchFamily="18" charset="0"/>
              </a:rPr>
              <a:t>K</a:t>
            </a:r>
            <a:r>
              <a:rPr dirty="0">
                <a:cs typeface="Times New Roman" panose="02020603050405020304" pitchFamily="18" charset="0"/>
              </a:rPr>
              <a:t>öt</a:t>
            </a:r>
            <a:r>
              <a:rPr lang="tr-TR" dirty="0">
                <a:cs typeface="Times New Roman" panose="02020603050405020304" pitchFamily="18" charset="0"/>
              </a:rPr>
              <a:t>ü</a:t>
            </a:r>
            <a:r>
              <a:rPr dirty="0">
                <a:cs typeface="Times New Roman" panose="02020603050405020304" pitchFamily="18" charset="0"/>
              </a:rPr>
              <a:t> alışkanlıklarına, </a:t>
            </a:r>
            <a:endParaRPr lang="tr-TR" dirty="0">
              <a:cs typeface="Times New Roman" panose="02020603050405020304" pitchFamily="18" charset="0"/>
            </a:endParaRPr>
          </a:p>
          <a:p>
            <a:pPr marL="321457" indent="-321457" algn="l">
              <a:lnSpc>
                <a:spcPct val="100000"/>
              </a:lnSpc>
              <a:buFont typeface="Wingdings" panose="05000000000000000000" pitchFamily="2" charset="2"/>
              <a:buChar char="v"/>
            </a:pPr>
            <a:r>
              <a:rPr lang="tr-TR" dirty="0">
                <a:cs typeface="Times New Roman" panose="02020603050405020304" pitchFamily="18" charset="0"/>
              </a:rPr>
              <a:t>R</a:t>
            </a:r>
            <a:r>
              <a:rPr dirty="0">
                <a:cs typeface="Times New Roman" panose="02020603050405020304" pitchFamily="18" charset="0"/>
              </a:rPr>
              <a:t>estorasyon sonrası bitirme ve parlatma işlemlerine</a:t>
            </a:r>
            <a:endParaRPr lang="tr-TR" dirty="0">
              <a:cs typeface="Times New Roman" panose="02020603050405020304" pitchFamily="18" charset="0"/>
            </a:endParaRPr>
          </a:p>
          <a:p>
            <a:pPr marL="321457" indent="-321457" algn="l">
              <a:lnSpc>
                <a:spcPct val="100000"/>
              </a:lnSpc>
              <a:buFont typeface="Wingdings" panose="05000000000000000000" pitchFamily="2" charset="2"/>
              <a:buChar char="v"/>
            </a:pPr>
            <a:r>
              <a:rPr lang="tr-TR" dirty="0">
                <a:cs typeface="Times New Roman" panose="02020603050405020304" pitchFamily="18" charset="0"/>
              </a:rPr>
              <a:t>H</a:t>
            </a:r>
            <a:r>
              <a:rPr dirty="0">
                <a:cs typeface="Times New Roman" panose="02020603050405020304" pitchFamily="18" charset="0"/>
              </a:rPr>
              <a:t>ekimin becerisi</a:t>
            </a:r>
            <a:r>
              <a:rPr lang="tr-TR" dirty="0">
                <a:cs typeface="Times New Roman" panose="02020603050405020304" pitchFamily="18" charset="0"/>
              </a:rPr>
              <a:t>ne bağlıdır.</a:t>
            </a:r>
          </a:p>
        </p:txBody>
      </p:sp>
      <p:sp>
        <p:nvSpPr>
          <p:cNvPr id="2" name="Metin kutusu 1"/>
          <p:cNvSpPr txBox="1"/>
          <p:nvPr/>
        </p:nvSpPr>
        <p:spPr>
          <a:xfrm>
            <a:off x="7813099" y="6542780"/>
            <a:ext cx="2804739" cy="195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800" dirty="0" err="1">
                <a:ea typeface="Helvetica" charset="-94"/>
                <a:cs typeface="Arial" panose="020B0604020202020204" pitchFamily="34" charset="0"/>
              </a:rPr>
              <a:t>O’Brien</a:t>
            </a:r>
            <a:r>
              <a:rPr lang="tr-TR" sz="800" dirty="0">
                <a:ea typeface="Helvetica" charset="-94"/>
                <a:cs typeface="Arial" panose="020B0604020202020204" pitchFamily="34" charset="0"/>
              </a:rPr>
              <a:t>, 1997; </a:t>
            </a:r>
            <a:r>
              <a:rPr lang="tr-TR" sz="800" dirty="0" err="1">
                <a:ea typeface="Helvetica" charset="-94"/>
                <a:cs typeface="Arial" panose="020B0604020202020204" pitchFamily="34" charset="0"/>
              </a:rPr>
              <a:t>Dayangaç</a:t>
            </a:r>
            <a:r>
              <a:rPr lang="tr-TR" sz="800" dirty="0">
                <a:ea typeface="Helvetica" charset="-94"/>
                <a:cs typeface="Arial" panose="020B0604020202020204" pitchFamily="34" charset="0"/>
              </a:rPr>
              <a:t>, 2000; </a:t>
            </a:r>
            <a:r>
              <a:rPr lang="tr-TR" sz="800" dirty="0" err="1">
                <a:ea typeface="Helvetica" charset="-94"/>
                <a:cs typeface="Arial" panose="020B0604020202020204" pitchFamily="34" charset="0"/>
              </a:rPr>
              <a:t>Summit</a:t>
            </a:r>
            <a:r>
              <a:rPr lang="tr-TR" sz="800" dirty="0">
                <a:ea typeface="Helvetica" charset="-94"/>
                <a:cs typeface="Arial" panose="020B0604020202020204" pitchFamily="34" charset="0"/>
              </a:rPr>
              <a:t> ve ark., 2001</a:t>
            </a:r>
          </a:p>
        </p:txBody>
      </p:sp>
      <p:sp>
        <p:nvSpPr>
          <p:cNvPr id="4" name="Shape 438"/>
          <p:cNvSpPr>
            <a:spLocks noGrp="1"/>
          </p:cNvSpPr>
          <p:nvPr>
            <p:ph type="title"/>
          </p:nvPr>
        </p:nvSpPr>
        <p:spPr>
          <a:xfrm>
            <a:off x="1524002" y="273410"/>
            <a:ext cx="4399251" cy="563058"/>
          </a:xfrm>
          <a:prstGeom prst="rect">
            <a:avLst/>
          </a:prstGeom>
        </p:spPr>
        <p:txBody>
          <a:bodyPr>
            <a:noAutofit/>
          </a:bodyPr>
          <a:lstStyle>
            <a:lvl1pPr indent="449580" algn="just">
              <a:lnSpc>
                <a:spcPct val="150000"/>
              </a:lnSpc>
              <a:spcBef>
                <a:spcPts val="2400"/>
              </a:spcBef>
              <a:defRPr sz="4000"/>
            </a:lvl1pPr>
          </a:lstStyle>
          <a:p>
            <a:pPr algn="l"/>
            <a:r>
              <a:rPr lang="tr-TR" dirty="0" err="1">
                <a:solidFill>
                  <a:schemeClr val="accent5">
                    <a:lumMod val="60000"/>
                    <a:lumOff val="40000"/>
                  </a:schemeClr>
                </a:solidFill>
                <a:cs typeface="Times New Roman" panose="02020603050405020304" pitchFamily="18" charset="0"/>
              </a:rPr>
              <a:t>Kompozit</a:t>
            </a:r>
            <a:r>
              <a:rPr lang="tr-TR" dirty="0">
                <a:solidFill>
                  <a:schemeClr val="accent5">
                    <a:lumMod val="60000"/>
                    <a:lumOff val="40000"/>
                  </a:schemeClr>
                </a:solidFill>
                <a:cs typeface="Times New Roman" panose="02020603050405020304" pitchFamily="18" charset="0"/>
              </a:rPr>
              <a:t> Rezinler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7520" y="1979868"/>
            <a:ext cx="2738430" cy="13920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Metin kutusu 2"/>
          <p:cNvSpPr txBox="1"/>
          <p:nvPr/>
        </p:nvSpPr>
        <p:spPr>
          <a:xfrm>
            <a:off x="1832074" y="1450878"/>
            <a:ext cx="7608094" cy="3799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hangingPunct="0"/>
            <a:r>
              <a:rPr lang="tr-TR" sz="2000" dirty="0">
                <a:solidFill>
                  <a:srgbClr val="FFFFFF"/>
                </a:solidFill>
                <a:sym typeface="Chalkduster"/>
              </a:rPr>
              <a:t>Estetik olarak hastanın beklentilerinin karşılanabilmesi önemlidir!</a:t>
            </a:r>
          </a:p>
        </p:txBody>
      </p:sp>
    </p:spTree>
    <p:extLst>
      <p:ext uri="{BB962C8B-B14F-4D97-AF65-F5344CB8AC3E}">
        <p14:creationId xmlns:p14="http://schemas.microsoft.com/office/powerpoint/2010/main" val="1339562445"/>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Shape 445"/>
          <p:cNvSpPr>
            <a:spLocks noGrp="1"/>
          </p:cNvSpPr>
          <p:nvPr>
            <p:ph type="body" idx="1"/>
          </p:nvPr>
        </p:nvSpPr>
        <p:spPr>
          <a:xfrm>
            <a:off x="1949379" y="1389235"/>
            <a:ext cx="7358063" cy="4036219"/>
          </a:xfrm>
          <a:prstGeom prst="rect">
            <a:avLst/>
          </a:prstGeom>
        </p:spPr>
        <p:txBody>
          <a:bodyPr>
            <a:noAutofit/>
          </a:bodyPr>
          <a:lstStyle/>
          <a:p>
            <a:pPr algn="just" defTabSz="244308">
              <a:lnSpc>
                <a:spcPct val="150000"/>
              </a:lnSpc>
              <a:spcBef>
                <a:spcPts val="1266"/>
              </a:spcBef>
              <a:buFont typeface="Wingdings" panose="05000000000000000000" pitchFamily="2" charset="2"/>
              <a:buChar char="v"/>
              <a:defRPr sz="1520"/>
            </a:pPr>
            <a:r>
              <a:rPr sz="2000" dirty="0" err="1">
                <a:cs typeface="Times New Roman" panose="02020603050405020304" pitchFamily="18" charset="0"/>
              </a:rPr>
              <a:t>Estetik</a:t>
            </a:r>
            <a:r>
              <a:rPr sz="2000" dirty="0">
                <a:cs typeface="Times New Roman" panose="02020603050405020304" pitchFamily="18" charset="0"/>
              </a:rPr>
              <a:t> olmaları</a:t>
            </a:r>
          </a:p>
          <a:p>
            <a:pPr algn="just" defTabSz="244308">
              <a:lnSpc>
                <a:spcPct val="150000"/>
              </a:lnSpc>
              <a:spcBef>
                <a:spcPts val="1266"/>
              </a:spcBef>
              <a:buFont typeface="Wingdings" panose="05000000000000000000" pitchFamily="2" charset="2"/>
              <a:buChar char="v"/>
              <a:defRPr sz="1520"/>
            </a:pPr>
            <a:r>
              <a:rPr sz="2000" dirty="0" err="1">
                <a:cs typeface="Times New Roman" panose="02020603050405020304" pitchFamily="18" charset="0"/>
              </a:rPr>
              <a:t>Diş</a:t>
            </a:r>
            <a:r>
              <a:rPr sz="2000" dirty="0">
                <a:cs typeface="Times New Roman" panose="02020603050405020304" pitchFamily="18" charset="0"/>
              </a:rPr>
              <a:t> yapısının konservatif olarak korunması</a:t>
            </a:r>
          </a:p>
          <a:p>
            <a:pPr algn="just" defTabSz="244308">
              <a:lnSpc>
                <a:spcPct val="150000"/>
              </a:lnSpc>
              <a:spcBef>
                <a:spcPts val="1266"/>
              </a:spcBef>
              <a:buFont typeface="Wingdings" panose="05000000000000000000" pitchFamily="2" charset="2"/>
              <a:buChar char="v"/>
              <a:defRPr sz="1520"/>
            </a:pPr>
            <a:r>
              <a:rPr sz="2000" dirty="0" err="1">
                <a:cs typeface="Times New Roman" panose="02020603050405020304" pitchFamily="18" charset="0"/>
              </a:rPr>
              <a:t>Diş</a:t>
            </a:r>
            <a:r>
              <a:rPr sz="2000" dirty="0">
                <a:cs typeface="Times New Roman" panose="02020603050405020304" pitchFamily="18" charset="0"/>
              </a:rPr>
              <a:t> dokularına adezyon </a:t>
            </a:r>
          </a:p>
          <a:p>
            <a:pPr algn="just" defTabSz="244308">
              <a:lnSpc>
                <a:spcPct val="150000"/>
              </a:lnSpc>
              <a:spcBef>
                <a:spcPts val="1266"/>
              </a:spcBef>
              <a:buFont typeface="Wingdings" panose="05000000000000000000" pitchFamily="2" charset="2"/>
              <a:buChar char="v"/>
              <a:defRPr sz="1520"/>
            </a:pPr>
            <a:r>
              <a:rPr sz="2000" dirty="0" err="1">
                <a:cs typeface="Times New Roman" panose="02020603050405020304" pitchFamily="18" charset="0"/>
              </a:rPr>
              <a:t>Düşük</a:t>
            </a:r>
            <a:r>
              <a:rPr sz="2000" dirty="0">
                <a:cs typeface="Times New Roman" panose="02020603050405020304" pitchFamily="18" charset="0"/>
              </a:rPr>
              <a:t> termal iletkenlik</a:t>
            </a:r>
          </a:p>
          <a:p>
            <a:pPr algn="just" defTabSz="244308">
              <a:lnSpc>
                <a:spcPct val="150000"/>
              </a:lnSpc>
              <a:spcBef>
                <a:spcPts val="1266"/>
              </a:spcBef>
              <a:buFont typeface="Wingdings" panose="05000000000000000000" pitchFamily="2" charset="2"/>
              <a:buChar char="v"/>
              <a:defRPr sz="1520"/>
            </a:pPr>
            <a:r>
              <a:rPr sz="2000" dirty="0" err="1">
                <a:cs typeface="Times New Roman" panose="02020603050405020304" pitchFamily="18" charset="0"/>
              </a:rPr>
              <a:t>Galvanik</a:t>
            </a:r>
            <a:r>
              <a:rPr sz="2000" dirty="0">
                <a:cs typeface="Times New Roman" panose="02020603050405020304" pitchFamily="18" charset="0"/>
              </a:rPr>
              <a:t> akımın elimine edilmesi</a:t>
            </a:r>
          </a:p>
          <a:p>
            <a:pPr algn="just" defTabSz="244308">
              <a:lnSpc>
                <a:spcPct val="150000"/>
              </a:lnSpc>
              <a:spcBef>
                <a:spcPts val="1266"/>
              </a:spcBef>
              <a:buFont typeface="Wingdings" panose="05000000000000000000" pitchFamily="2" charset="2"/>
              <a:buChar char="v"/>
              <a:defRPr sz="1520"/>
            </a:pPr>
            <a:r>
              <a:rPr sz="2000" dirty="0" err="1">
                <a:cs typeface="Times New Roman" panose="02020603050405020304" pitchFamily="18" charset="0"/>
              </a:rPr>
              <a:t>Radyoopasite</a:t>
            </a:r>
            <a:endParaRPr sz="2000" dirty="0">
              <a:cs typeface="Times New Roman" panose="02020603050405020304" pitchFamily="18" charset="0"/>
            </a:endParaRPr>
          </a:p>
          <a:p>
            <a:pPr algn="just" defTabSz="244308">
              <a:lnSpc>
                <a:spcPct val="150000"/>
              </a:lnSpc>
              <a:spcBef>
                <a:spcPts val="1266"/>
              </a:spcBef>
              <a:buFont typeface="Wingdings" panose="05000000000000000000" pitchFamily="2" charset="2"/>
              <a:buChar char="v"/>
              <a:defRPr sz="1520"/>
            </a:pPr>
            <a:r>
              <a:rPr sz="2000" dirty="0" err="1">
                <a:cs typeface="Times New Roman" panose="02020603050405020304" pitchFamily="18" charset="0"/>
              </a:rPr>
              <a:t>Amalgamın</a:t>
            </a:r>
            <a:r>
              <a:rPr sz="2000" dirty="0">
                <a:cs typeface="Times New Roman" panose="02020603050405020304" pitchFamily="18" charset="0"/>
              </a:rPr>
              <a:t> alternatifi </a:t>
            </a:r>
            <a:r>
              <a:rPr lang="tr-TR" sz="2000" dirty="0">
                <a:cs typeface="Times New Roman" panose="02020603050405020304" pitchFamily="18" charset="0"/>
              </a:rPr>
              <a:t>olarak kullanılabilmeleridir.</a:t>
            </a:r>
          </a:p>
        </p:txBody>
      </p:sp>
      <p:sp>
        <p:nvSpPr>
          <p:cNvPr id="2" name="Metin kutusu 1"/>
          <p:cNvSpPr txBox="1"/>
          <p:nvPr/>
        </p:nvSpPr>
        <p:spPr>
          <a:xfrm>
            <a:off x="9345476" y="6552127"/>
            <a:ext cx="1322524" cy="2019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800" dirty="0">
                <a:ea typeface="Helvetica" charset="-94"/>
                <a:cs typeface="Arial" panose="020B0604020202020204" pitchFamily="34" charset="0"/>
              </a:rPr>
              <a:t>Summitt ve ark., 2001</a:t>
            </a:r>
          </a:p>
        </p:txBody>
      </p:sp>
      <p:sp>
        <p:nvSpPr>
          <p:cNvPr id="4" name="Shape 438"/>
          <p:cNvSpPr>
            <a:spLocks noGrp="1"/>
          </p:cNvSpPr>
          <p:nvPr>
            <p:ph type="title"/>
          </p:nvPr>
        </p:nvSpPr>
        <p:spPr>
          <a:xfrm>
            <a:off x="1524002" y="0"/>
            <a:ext cx="10042071" cy="761604"/>
          </a:xfrm>
          <a:prstGeom prst="rect">
            <a:avLst/>
          </a:prstGeom>
        </p:spPr>
        <p:txBody>
          <a:bodyPr>
            <a:noAutofit/>
          </a:bodyPr>
          <a:lstStyle>
            <a:lvl1pPr indent="449580" algn="just">
              <a:lnSpc>
                <a:spcPct val="150000"/>
              </a:lnSpc>
              <a:spcBef>
                <a:spcPts val="2400"/>
              </a:spcBef>
              <a:defRPr sz="4000"/>
            </a:lvl1pPr>
          </a:lstStyle>
          <a:p>
            <a:pPr algn="l"/>
            <a:r>
              <a:rPr lang="tr-TR" dirty="0" err="1">
                <a:solidFill>
                  <a:schemeClr val="accent5">
                    <a:lumMod val="60000"/>
                    <a:lumOff val="40000"/>
                  </a:schemeClr>
                </a:solidFill>
                <a:latin typeface="+mj-lt"/>
                <a:cs typeface="Times New Roman" panose="02020603050405020304" pitchFamily="18" charset="0"/>
              </a:rPr>
              <a:t>Kompozit</a:t>
            </a:r>
            <a:r>
              <a:rPr lang="tr-TR" dirty="0">
                <a:solidFill>
                  <a:schemeClr val="accent5">
                    <a:lumMod val="60000"/>
                    <a:lumOff val="40000"/>
                  </a:schemeClr>
                </a:solidFill>
                <a:latin typeface="+mj-lt"/>
                <a:cs typeface="Times New Roman" panose="02020603050405020304" pitchFamily="18" charset="0"/>
              </a:rPr>
              <a:t> </a:t>
            </a:r>
            <a:r>
              <a:rPr lang="tr-TR" dirty="0" err="1">
                <a:solidFill>
                  <a:schemeClr val="accent5">
                    <a:lumMod val="60000"/>
                    <a:lumOff val="40000"/>
                  </a:schemeClr>
                </a:solidFill>
                <a:latin typeface="+mj-lt"/>
                <a:cs typeface="Times New Roman" panose="02020603050405020304" pitchFamily="18" charset="0"/>
              </a:rPr>
              <a:t>Rezinlerin</a:t>
            </a:r>
            <a:r>
              <a:rPr lang="tr-TR" dirty="0">
                <a:solidFill>
                  <a:schemeClr val="accent5">
                    <a:lumMod val="60000"/>
                    <a:lumOff val="40000"/>
                  </a:schemeClr>
                </a:solidFill>
                <a:latin typeface="+mj-lt"/>
                <a:cs typeface="Times New Roman" panose="02020603050405020304" pitchFamily="18" charset="0"/>
              </a:rPr>
              <a:t> Avantajları</a:t>
            </a: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3519" y="761605"/>
            <a:ext cx="2803489" cy="10344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591110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Shape 447"/>
          <p:cNvSpPr>
            <a:spLocks noGrp="1"/>
          </p:cNvSpPr>
          <p:nvPr>
            <p:ph type="body" idx="1"/>
          </p:nvPr>
        </p:nvSpPr>
        <p:spPr>
          <a:xfrm>
            <a:off x="2685834" y="1397519"/>
            <a:ext cx="7358063" cy="4036219"/>
          </a:xfrm>
          <a:prstGeom prst="rect">
            <a:avLst/>
          </a:prstGeom>
        </p:spPr>
        <p:txBody>
          <a:bodyPr>
            <a:normAutofit/>
          </a:bodyPr>
          <a:lstStyle/>
          <a:p>
            <a:pPr algn="just" defTabSz="253951">
              <a:lnSpc>
                <a:spcPct val="150000"/>
              </a:lnSpc>
              <a:spcBef>
                <a:spcPts val="1266"/>
              </a:spcBef>
              <a:buFont typeface="Wingdings" panose="05000000000000000000" pitchFamily="2" charset="2"/>
              <a:buChar char="v"/>
              <a:defRPr sz="1580"/>
            </a:pPr>
            <a:r>
              <a:rPr sz="2000" dirty="0" err="1">
                <a:cs typeface="Times New Roman" panose="02020603050405020304" pitchFamily="18" charset="0"/>
              </a:rPr>
              <a:t>Polimerizasyon</a:t>
            </a:r>
            <a:r>
              <a:rPr sz="2000" dirty="0">
                <a:cs typeface="Times New Roman" panose="02020603050405020304" pitchFamily="18" charset="0"/>
              </a:rPr>
              <a:t> büzülmesi</a:t>
            </a:r>
          </a:p>
          <a:p>
            <a:pPr algn="just" defTabSz="253951">
              <a:lnSpc>
                <a:spcPct val="150000"/>
              </a:lnSpc>
              <a:spcBef>
                <a:spcPts val="1266"/>
              </a:spcBef>
              <a:buFont typeface="Wingdings" panose="05000000000000000000" pitchFamily="2" charset="2"/>
              <a:buChar char="v"/>
              <a:defRPr sz="1580"/>
            </a:pPr>
            <a:r>
              <a:rPr sz="2000" dirty="0" err="1">
                <a:cs typeface="Times New Roman" panose="02020603050405020304" pitchFamily="18" charset="0"/>
              </a:rPr>
              <a:t>Sekonder</a:t>
            </a:r>
            <a:r>
              <a:rPr sz="2000" dirty="0">
                <a:cs typeface="Times New Roman" panose="02020603050405020304" pitchFamily="18" charset="0"/>
              </a:rPr>
              <a:t> çürükler</a:t>
            </a:r>
          </a:p>
          <a:p>
            <a:pPr algn="just" defTabSz="253951">
              <a:lnSpc>
                <a:spcPct val="150000"/>
              </a:lnSpc>
              <a:spcBef>
                <a:spcPts val="1266"/>
              </a:spcBef>
              <a:buFont typeface="Wingdings" panose="05000000000000000000" pitchFamily="2" charset="2"/>
              <a:buChar char="v"/>
              <a:defRPr sz="1580"/>
            </a:pPr>
            <a:r>
              <a:rPr sz="2000" dirty="0" err="1">
                <a:cs typeface="Times New Roman" panose="02020603050405020304" pitchFamily="18" charset="0"/>
              </a:rPr>
              <a:t>Postoperatif</a:t>
            </a:r>
            <a:r>
              <a:rPr sz="2000" dirty="0">
                <a:cs typeface="Times New Roman" panose="02020603050405020304" pitchFamily="18" charset="0"/>
              </a:rPr>
              <a:t> hassasiyet</a:t>
            </a:r>
          </a:p>
          <a:p>
            <a:pPr algn="just" defTabSz="253951">
              <a:lnSpc>
                <a:spcPct val="150000"/>
              </a:lnSpc>
              <a:spcBef>
                <a:spcPts val="1266"/>
              </a:spcBef>
              <a:buFont typeface="Wingdings" panose="05000000000000000000" pitchFamily="2" charset="2"/>
              <a:buChar char="v"/>
              <a:defRPr sz="1580"/>
            </a:pPr>
            <a:r>
              <a:rPr sz="2000" dirty="0" err="1">
                <a:cs typeface="Times New Roman" panose="02020603050405020304" pitchFamily="18" charset="0"/>
              </a:rPr>
              <a:t>Azalmış</a:t>
            </a:r>
            <a:r>
              <a:rPr sz="2000" dirty="0">
                <a:cs typeface="Times New Roman" panose="02020603050405020304" pitchFamily="18" charset="0"/>
              </a:rPr>
              <a:t> aşınma direnci</a:t>
            </a:r>
          </a:p>
          <a:p>
            <a:pPr algn="just" defTabSz="253951">
              <a:lnSpc>
                <a:spcPct val="150000"/>
              </a:lnSpc>
              <a:spcBef>
                <a:spcPts val="1266"/>
              </a:spcBef>
              <a:buFont typeface="Wingdings" panose="05000000000000000000" pitchFamily="2" charset="2"/>
              <a:buChar char="v"/>
              <a:defRPr sz="1580"/>
            </a:pPr>
            <a:r>
              <a:rPr sz="2000" dirty="0">
                <a:cs typeface="Times New Roman" panose="02020603050405020304" pitchFamily="18" charset="0"/>
              </a:rPr>
              <a:t>Su absorbsiyonu</a:t>
            </a:r>
          </a:p>
          <a:p>
            <a:pPr algn="just" defTabSz="253951">
              <a:lnSpc>
                <a:spcPct val="150000"/>
              </a:lnSpc>
              <a:spcBef>
                <a:spcPts val="1266"/>
              </a:spcBef>
              <a:buFont typeface="Wingdings" panose="05000000000000000000" pitchFamily="2" charset="2"/>
              <a:buChar char="v"/>
              <a:defRPr sz="1580"/>
            </a:pPr>
            <a:r>
              <a:rPr sz="2000" dirty="0" err="1">
                <a:cs typeface="Times New Roman" panose="02020603050405020304" pitchFamily="18" charset="0"/>
              </a:rPr>
              <a:t>Uygulama</a:t>
            </a:r>
            <a:r>
              <a:rPr sz="2000" dirty="0">
                <a:cs typeface="Times New Roman" panose="02020603050405020304" pitchFamily="18" charset="0"/>
              </a:rPr>
              <a:t> tekniğinin </a:t>
            </a:r>
            <a:r>
              <a:rPr sz="2000" dirty="0" err="1">
                <a:cs typeface="Times New Roman" panose="02020603050405020304" pitchFamily="18" charset="0"/>
              </a:rPr>
              <a:t>hassasiyet</a:t>
            </a:r>
            <a:r>
              <a:rPr sz="2000" dirty="0">
                <a:cs typeface="Times New Roman" panose="02020603050405020304" pitchFamily="18" charset="0"/>
              </a:rPr>
              <a:t> </a:t>
            </a:r>
            <a:r>
              <a:rPr sz="2000" dirty="0" err="1">
                <a:cs typeface="Times New Roman" panose="02020603050405020304" pitchFamily="18" charset="0"/>
              </a:rPr>
              <a:t>gerektirmesi</a:t>
            </a:r>
            <a:endParaRPr sz="2000" dirty="0">
              <a:cs typeface="Times New Roman" panose="02020603050405020304" pitchFamily="18" charset="0"/>
            </a:endParaRPr>
          </a:p>
        </p:txBody>
      </p:sp>
      <p:sp>
        <p:nvSpPr>
          <p:cNvPr id="3" name="Shape 438"/>
          <p:cNvSpPr>
            <a:spLocks noGrp="1"/>
          </p:cNvSpPr>
          <p:nvPr>
            <p:ph type="title"/>
          </p:nvPr>
        </p:nvSpPr>
        <p:spPr>
          <a:xfrm>
            <a:off x="1524001" y="30616"/>
            <a:ext cx="8909276" cy="563058"/>
          </a:xfrm>
          <a:prstGeom prst="rect">
            <a:avLst/>
          </a:prstGeom>
        </p:spPr>
        <p:txBody>
          <a:bodyPr>
            <a:noAutofit/>
          </a:bodyPr>
          <a:lstStyle>
            <a:lvl1pPr indent="449580" algn="just">
              <a:lnSpc>
                <a:spcPct val="150000"/>
              </a:lnSpc>
              <a:spcBef>
                <a:spcPts val="2400"/>
              </a:spcBef>
              <a:defRPr sz="4000"/>
            </a:lvl1pPr>
          </a:lstStyle>
          <a:p>
            <a:pPr algn="l"/>
            <a:r>
              <a:rPr lang="tr-TR" dirty="0" err="1">
                <a:solidFill>
                  <a:schemeClr val="accent5">
                    <a:lumMod val="60000"/>
                    <a:lumOff val="40000"/>
                  </a:schemeClr>
                </a:solidFill>
                <a:cs typeface="Times New Roman" panose="02020603050405020304" pitchFamily="18" charset="0"/>
              </a:rPr>
              <a:t>Kompozit</a:t>
            </a:r>
            <a:r>
              <a:rPr lang="tr-TR" dirty="0">
                <a:solidFill>
                  <a:schemeClr val="accent5">
                    <a:lumMod val="60000"/>
                    <a:lumOff val="40000"/>
                  </a:schemeClr>
                </a:solidFill>
                <a:cs typeface="Times New Roman" panose="02020603050405020304" pitchFamily="18" charset="0"/>
              </a:rPr>
              <a:t> </a:t>
            </a:r>
            <a:r>
              <a:rPr lang="tr-TR" dirty="0" err="1">
                <a:solidFill>
                  <a:schemeClr val="accent5">
                    <a:lumMod val="60000"/>
                    <a:lumOff val="40000"/>
                  </a:schemeClr>
                </a:solidFill>
                <a:cs typeface="Times New Roman" panose="02020603050405020304" pitchFamily="18" charset="0"/>
              </a:rPr>
              <a:t>Rezinlerin</a:t>
            </a:r>
            <a:r>
              <a:rPr lang="tr-TR" dirty="0">
                <a:solidFill>
                  <a:schemeClr val="accent5">
                    <a:lumMod val="60000"/>
                    <a:lumOff val="40000"/>
                  </a:schemeClr>
                </a:solidFill>
                <a:cs typeface="Times New Roman" panose="02020603050405020304" pitchFamily="18" charset="0"/>
              </a:rPr>
              <a:t> Dezavantajları</a:t>
            </a:r>
          </a:p>
        </p:txBody>
      </p:sp>
      <p:pic>
        <p:nvPicPr>
          <p:cNvPr id="2" name="Resim 1"/>
          <p:cNvPicPr>
            <a:picLocks noChangeAspect="1"/>
          </p:cNvPicPr>
          <p:nvPr/>
        </p:nvPicPr>
        <p:blipFill>
          <a:blip r:embed="rId3" cstate="print">
            <a:extLst>
              <a:ext uri="{BEBA8EAE-BF5A-486C-A8C5-ECC9F3942E4B}">
                <a14:imgProps xmlns:a14="http://schemas.microsoft.com/office/drawing/2010/main">
                  <a14:imgLayer r:embed="rId4">
                    <a14:imgEffect>
                      <a14:backgroundRemoval t="9927" b="89969" l="0" r="90000">
                        <a14:foregroundMark x1="19385" y1="49739" x2="19385" y2="49739"/>
                      </a14:backgroundRemoval>
                    </a14:imgEffect>
                  </a14:imgLayer>
                </a14:imgProps>
              </a:ext>
              <a:ext uri="{28A0092B-C50C-407E-A947-70E740481C1C}">
                <a14:useLocalDpi xmlns:a14="http://schemas.microsoft.com/office/drawing/2010/main" val="0"/>
              </a:ext>
            </a:extLst>
          </a:blip>
          <a:stretch>
            <a:fillRect/>
          </a:stretch>
        </p:blipFill>
        <p:spPr>
          <a:xfrm>
            <a:off x="1524000" y="30617"/>
            <a:ext cx="3482578" cy="2563713"/>
          </a:xfrm>
          <a:prstGeom prst="rect">
            <a:avLst/>
          </a:prstGeom>
        </p:spPr>
      </p:pic>
      <p:pic>
        <p:nvPicPr>
          <p:cNvPr id="4" name="Resi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0111" y="115257"/>
            <a:ext cx="1003407" cy="70899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Resim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4355" y="2449202"/>
            <a:ext cx="2897011" cy="19328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2412852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p:cNvSpPr>
          <p:nvPr>
            <p:ph type="body" idx="1"/>
          </p:nvPr>
        </p:nvSpPr>
        <p:spPr>
          <a:xfrm>
            <a:off x="1724515" y="1371133"/>
            <a:ext cx="7358063" cy="3252279"/>
          </a:xfrm>
          <a:prstGeom prst="rect">
            <a:avLst/>
          </a:prstGeom>
        </p:spPr>
        <p:txBody>
          <a:bodyPr>
            <a:normAutofit/>
          </a:bodyPr>
          <a:lstStyle/>
          <a:p>
            <a:pPr algn="just">
              <a:spcBef>
                <a:spcPts val="1687"/>
              </a:spcBef>
              <a:buFont typeface="Arial" charset="-94"/>
              <a:buChar char="•"/>
              <a:defRPr sz="2000"/>
            </a:pPr>
            <a:r>
              <a:rPr sz="2000" dirty="0">
                <a:ea typeface="Times New Roman" charset="-94"/>
                <a:cs typeface="Times New Roman" charset="-94"/>
              </a:rPr>
              <a:t>Arka grup daimi ve süt dişlerinin Sınıf I, II ve V </a:t>
            </a:r>
            <a:endParaRPr lang="tr-TR" sz="2000" dirty="0">
              <a:ea typeface="Times New Roman" charset="-94"/>
              <a:cs typeface="Times New Roman" charset="-94"/>
            </a:endParaRPr>
          </a:p>
          <a:p>
            <a:pPr algn="just">
              <a:spcBef>
                <a:spcPts val="1687"/>
              </a:spcBef>
              <a:buFont typeface="Arial" charset="-94"/>
              <a:buChar char="•"/>
              <a:defRPr sz="2000"/>
            </a:pPr>
            <a:r>
              <a:rPr sz="2000" dirty="0">
                <a:ea typeface="Times New Roman" charset="-94"/>
                <a:cs typeface="Times New Roman" charset="-94"/>
              </a:rPr>
              <a:t>Ön grup dişlerin palatinal/lingual pit restorasyonlarında </a:t>
            </a:r>
            <a:endParaRPr lang="tr-TR" sz="2000" dirty="0">
              <a:ea typeface="Times New Roman" charset="-94"/>
              <a:cs typeface="Times New Roman" charset="-94"/>
            </a:endParaRPr>
          </a:p>
          <a:p>
            <a:pPr algn="just">
              <a:spcBef>
                <a:spcPts val="1687"/>
              </a:spcBef>
              <a:buFont typeface="Arial" charset="-94"/>
              <a:buChar char="•"/>
              <a:defRPr sz="2000"/>
            </a:pPr>
            <a:r>
              <a:rPr sz="2000" dirty="0">
                <a:ea typeface="Times New Roman" charset="-94"/>
                <a:cs typeface="Times New Roman" charset="-94"/>
              </a:rPr>
              <a:t>Küçük ve büyük azı dişlerinin diş etine yakın olan kavitelerinde, </a:t>
            </a:r>
            <a:endParaRPr lang="tr-TR" sz="2000" dirty="0">
              <a:ea typeface="Times New Roman" charset="-94"/>
              <a:cs typeface="Times New Roman" charset="-94"/>
            </a:endParaRPr>
          </a:p>
          <a:p>
            <a:pPr algn="just">
              <a:spcBef>
                <a:spcPts val="1687"/>
              </a:spcBef>
              <a:buFont typeface="Arial" charset="-94"/>
              <a:buChar char="•"/>
              <a:defRPr sz="2000"/>
            </a:pPr>
            <a:r>
              <a:rPr sz="2000" dirty="0">
                <a:ea typeface="Times New Roman" charset="-94"/>
                <a:cs typeface="Times New Roman" charset="-94"/>
              </a:rPr>
              <a:t>Kök kanallarının retrograd olarak doldurulmasında </a:t>
            </a:r>
            <a:endParaRPr lang="tr-TR" sz="2000" dirty="0">
              <a:ea typeface="Times New Roman" charset="-94"/>
              <a:cs typeface="Times New Roman" charset="-94"/>
            </a:endParaRPr>
          </a:p>
          <a:p>
            <a:pPr algn="just">
              <a:spcBef>
                <a:spcPts val="1687"/>
              </a:spcBef>
              <a:buFont typeface="Arial" charset="-94"/>
              <a:buChar char="•"/>
              <a:defRPr sz="2000"/>
            </a:pPr>
            <a:r>
              <a:rPr sz="2000" dirty="0">
                <a:ea typeface="Times New Roman" charset="-94"/>
                <a:cs typeface="Times New Roman" charset="-94"/>
              </a:rPr>
              <a:t>Kor materyali olarak</a:t>
            </a:r>
            <a:endParaRPr lang="tr-TR" sz="2000" dirty="0">
              <a:ea typeface="Times New Roman" charset="-94"/>
              <a:cs typeface="Times New Roman" charset="-94"/>
            </a:endParaRPr>
          </a:p>
        </p:txBody>
      </p:sp>
      <p:sp>
        <p:nvSpPr>
          <p:cNvPr id="194" name="Shape 194"/>
          <p:cNvSpPr/>
          <p:nvPr/>
        </p:nvSpPr>
        <p:spPr>
          <a:xfrm>
            <a:off x="5403546" y="6643096"/>
            <a:ext cx="5264454" cy="204476"/>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lvl1pPr algn="l">
              <a:lnSpc>
                <a:spcPct val="117999"/>
              </a:lnSpc>
              <a:defRPr sz="1600">
                <a:latin typeface="Helvetica"/>
                <a:ea typeface="Helvetica"/>
                <a:cs typeface="Helvetica"/>
                <a:sym typeface="Helvetica"/>
              </a:defRPr>
            </a:lvl1pPr>
          </a:lstStyle>
          <a:p>
            <a:r>
              <a:rPr sz="800" dirty="0">
                <a:latin typeface="Arial" charset="-94"/>
                <a:ea typeface="Arial" charset="-94"/>
                <a:cs typeface="Arial" charset="-94"/>
              </a:rPr>
              <a:t>Bogacki ve ark.,2002; Fuks 2002; Osborne ve ark., 2002; Donly ve Segura, 2005; Gladwin ve Bagby, 2009</a:t>
            </a:r>
          </a:p>
        </p:txBody>
      </p:sp>
      <p:sp>
        <p:nvSpPr>
          <p:cNvPr id="4" name="Metin kutusu 3"/>
          <p:cNvSpPr txBox="1"/>
          <p:nvPr/>
        </p:nvSpPr>
        <p:spPr>
          <a:xfrm flipH="1">
            <a:off x="1724515" y="435202"/>
            <a:ext cx="6311258" cy="5049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defTabSz="321457" hangingPunct="0"/>
            <a:r>
              <a:rPr lang="tr-TR" sz="2800" dirty="0">
                <a:solidFill>
                  <a:schemeClr val="accent1">
                    <a:lumMod val="60000"/>
                    <a:lumOff val="40000"/>
                  </a:schemeClr>
                </a:solidFill>
                <a:latin typeface="+mj-lt"/>
                <a:ea typeface="Times New Roman" charset="-94"/>
                <a:cs typeface="Times New Roman" charset="-94"/>
                <a:sym typeface="Chalkduster"/>
              </a:rPr>
              <a:t>Dental Amalgam Kullanımı</a:t>
            </a: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5773" y="4022952"/>
            <a:ext cx="1835752" cy="24468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02757716"/>
      </p:ext>
    </p:extLst>
  </p:cSld>
  <p:clrMapOvr>
    <a:masterClrMapping/>
  </p:clrMapOvr>
  <p:transition spd="slow">
    <p:cove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a:spLocks noGrp="1"/>
          </p:cNvSpPr>
          <p:nvPr>
            <p:ph type="body" idx="1"/>
          </p:nvPr>
        </p:nvSpPr>
        <p:spPr>
          <a:xfrm>
            <a:off x="1715583" y="1281033"/>
            <a:ext cx="8786163" cy="2658420"/>
          </a:xfrm>
          <a:prstGeom prst="rect">
            <a:avLst/>
          </a:prstGeom>
        </p:spPr>
        <p:txBody>
          <a:bodyPr>
            <a:noAutofit/>
          </a:bodyPr>
          <a:lstStyle/>
          <a:p>
            <a:pPr marL="0" indent="281329" algn="just" defTabSz="286097">
              <a:lnSpc>
                <a:spcPct val="150000"/>
              </a:lnSpc>
              <a:spcBef>
                <a:spcPts val="1477"/>
              </a:spcBef>
              <a:buNone/>
              <a:defRPr sz="1779"/>
            </a:pPr>
            <a:r>
              <a:rPr sz="2000" dirty="0">
                <a:cs typeface="Times New Roman" panose="02020603050405020304" pitchFamily="18" charset="0"/>
              </a:rPr>
              <a:t>1.	Organik polimer matriks faz- rezin matriks</a:t>
            </a:r>
            <a:endParaRPr lang="tr-TR" sz="2000" dirty="0">
              <a:cs typeface="Times New Roman" panose="02020603050405020304" pitchFamily="18" charset="0"/>
            </a:endParaRPr>
          </a:p>
          <a:p>
            <a:pPr marL="0" indent="281329" algn="just" defTabSz="286097">
              <a:lnSpc>
                <a:spcPct val="150000"/>
              </a:lnSpc>
              <a:spcBef>
                <a:spcPts val="1477"/>
              </a:spcBef>
              <a:buNone/>
              <a:defRPr sz="1779"/>
            </a:pPr>
            <a:r>
              <a:rPr sz="2000" dirty="0">
                <a:cs typeface="Times New Roman" panose="02020603050405020304" pitchFamily="18" charset="0"/>
              </a:rPr>
              <a:t>2.	İnorganik faz </a:t>
            </a:r>
            <a:endParaRPr lang="tr-TR" sz="2000" dirty="0">
              <a:cs typeface="Times New Roman" panose="02020603050405020304" pitchFamily="18" charset="0"/>
            </a:endParaRPr>
          </a:p>
          <a:p>
            <a:pPr marL="0" indent="281329" algn="just" defTabSz="286097">
              <a:lnSpc>
                <a:spcPct val="150000"/>
              </a:lnSpc>
              <a:spcBef>
                <a:spcPts val="1477"/>
              </a:spcBef>
              <a:buNone/>
              <a:defRPr sz="1779"/>
            </a:pPr>
            <a:r>
              <a:rPr sz="2000" dirty="0">
                <a:cs typeface="Times New Roman" panose="02020603050405020304" pitchFamily="18" charset="0"/>
              </a:rPr>
              <a:t>3.	Ara faz</a:t>
            </a:r>
          </a:p>
        </p:txBody>
      </p:sp>
      <p:sp>
        <p:nvSpPr>
          <p:cNvPr id="2" name="Metin kutusu 1"/>
          <p:cNvSpPr txBox="1"/>
          <p:nvPr/>
        </p:nvSpPr>
        <p:spPr>
          <a:xfrm>
            <a:off x="7767989" y="6531799"/>
            <a:ext cx="2900012" cy="195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800" dirty="0" err="1">
                <a:ea typeface="Helvetica" charset="-94"/>
                <a:cs typeface="Arial" panose="020B0604020202020204" pitchFamily="34" charset="0"/>
              </a:rPr>
              <a:t>Dayangaç</a:t>
            </a:r>
            <a:r>
              <a:rPr lang="tr-TR" sz="800" dirty="0">
                <a:ea typeface="Helvetica" charset="-94"/>
                <a:cs typeface="Arial" panose="020B0604020202020204" pitchFamily="34" charset="0"/>
              </a:rPr>
              <a:t>, 2000;  </a:t>
            </a:r>
            <a:r>
              <a:rPr lang="tr-TR" sz="800" dirty="0" err="1">
                <a:ea typeface="Helvetica" charset="-94"/>
                <a:cs typeface="Arial" panose="020B0604020202020204" pitchFamily="34" charset="0"/>
              </a:rPr>
              <a:t>Summit</a:t>
            </a:r>
            <a:r>
              <a:rPr lang="tr-TR" sz="800" dirty="0">
                <a:ea typeface="Helvetica" charset="-94"/>
                <a:cs typeface="Arial" panose="020B0604020202020204" pitchFamily="34" charset="0"/>
              </a:rPr>
              <a:t> ve ark., 2001; </a:t>
            </a:r>
            <a:r>
              <a:rPr lang="tr-TR" sz="800" dirty="0" err="1">
                <a:ea typeface="Helvetica" charset="-94"/>
                <a:cs typeface="Arial" panose="020B0604020202020204" pitchFamily="34" charset="0"/>
              </a:rPr>
              <a:t>Anusavice</a:t>
            </a:r>
            <a:r>
              <a:rPr lang="tr-TR" sz="800" dirty="0">
                <a:ea typeface="Helvetica" charset="-94"/>
                <a:cs typeface="Arial" panose="020B0604020202020204" pitchFamily="34" charset="0"/>
              </a:rPr>
              <a:t>, 2003</a:t>
            </a:r>
          </a:p>
        </p:txBody>
      </p:sp>
      <p:sp>
        <p:nvSpPr>
          <p:cNvPr id="4" name="Shape 438"/>
          <p:cNvSpPr>
            <a:spLocks noGrp="1"/>
          </p:cNvSpPr>
          <p:nvPr>
            <p:ph type="title"/>
          </p:nvPr>
        </p:nvSpPr>
        <p:spPr>
          <a:xfrm>
            <a:off x="1524000" y="107156"/>
            <a:ext cx="8235724" cy="563058"/>
          </a:xfrm>
          <a:prstGeom prst="rect">
            <a:avLst/>
          </a:prstGeom>
        </p:spPr>
        <p:txBody>
          <a:bodyPr>
            <a:noAutofit/>
          </a:bodyPr>
          <a:lstStyle>
            <a:lvl1pPr indent="449580" algn="just">
              <a:lnSpc>
                <a:spcPct val="150000"/>
              </a:lnSpc>
              <a:spcBef>
                <a:spcPts val="2400"/>
              </a:spcBef>
              <a:defRPr sz="4000"/>
            </a:lvl1pPr>
          </a:lstStyle>
          <a:p>
            <a:pPr algn="l"/>
            <a:r>
              <a:rPr lang="tr-TR" dirty="0" err="1">
                <a:solidFill>
                  <a:schemeClr val="accent5">
                    <a:lumMod val="60000"/>
                    <a:lumOff val="40000"/>
                  </a:schemeClr>
                </a:solidFill>
                <a:cs typeface="Times New Roman" panose="02020603050405020304" pitchFamily="18" charset="0"/>
              </a:rPr>
              <a:t>Kompozit</a:t>
            </a:r>
            <a:r>
              <a:rPr lang="tr-TR" dirty="0">
                <a:solidFill>
                  <a:schemeClr val="accent5">
                    <a:lumMod val="60000"/>
                    <a:lumOff val="40000"/>
                  </a:schemeClr>
                </a:solidFill>
                <a:cs typeface="Times New Roman" panose="02020603050405020304" pitchFamily="18" charset="0"/>
              </a:rPr>
              <a:t> </a:t>
            </a:r>
            <a:r>
              <a:rPr lang="tr-TR" dirty="0" err="1">
                <a:solidFill>
                  <a:schemeClr val="accent5">
                    <a:lumMod val="60000"/>
                    <a:lumOff val="40000"/>
                  </a:schemeClr>
                </a:solidFill>
                <a:cs typeface="Times New Roman" panose="02020603050405020304" pitchFamily="18" charset="0"/>
              </a:rPr>
              <a:t>Rezinlerin</a:t>
            </a:r>
            <a:r>
              <a:rPr lang="tr-TR" dirty="0">
                <a:solidFill>
                  <a:schemeClr val="accent5">
                    <a:lumMod val="60000"/>
                    <a:lumOff val="40000"/>
                  </a:schemeClr>
                </a:solidFill>
                <a:cs typeface="Times New Roman" panose="02020603050405020304" pitchFamily="18" charset="0"/>
              </a:rPr>
              <a:t> Bileşenleri</a:t>
            </a:r>
          </a:p>
        </p:txBody>
      </p:sp>
      <p:pic>
        <p:nvPicPr>
          <p:cNvPr id="5" name="Picture 1"/>
          <p:cNvPicPr/>
          <p:nvPr/>
        </p:nvPicPr>
        <p:blipFill rotWithShape="1">
          <a:blip r:embed="rId3" cstate="print"/>
          <a:srcRect b="3433"/>
          <a:stretch/>
        </p:blipFill>
        <p:spPr bwMode="auto">
          <a:xfrm>
            <a:off x="5919001" y="2910919"/>
            <a:ext cx="2986980" cy="2444502"/>
          </a:xfrm>
          <a:prstGeom prst="rect">
            <a:avLst/>
          </a:prstGeom>
          <a:ln>
            <a:noFill/>
          </a:ln>
          <a:extLst>
            <a:ext uri="{53640926-AAD7-44D8-BBD7-CCE9431645EC}">
              <a14:shadowObscured xmlns:a14="http://schemas.microsoft.com/office/drawing/2010/main"/>
            </a:ext>
          </a:extLst>
        </p:spPr>
      </p:pic>
      <p:sp>
        <p:nvSpPr>
          <p:cNvPr id="3" name="Oval 2"/>
          <p:cNvSpPr/>
          <p:nvPr/>
        </p:nvSpPr>
        <p:spPr>
          <a:xfrm>
            <a:off x="8213613" y="3164188"/>
            <a:ext cx="290853" cy="405743"/>
          </a:xfrm>
          <a:prstGeom prst="ellipse">
            <a:avLst/>
          </a:prstGeom>
          <a:solidFill>
            <a:schemeClr val="tx1"/>
          </a:solid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hangingPunct="0"/>
            <a:r>
              <a:rPr lang="tr-TR" sz="1400" dirty="0">
                <a:solidFill>
                  <a:schemeClr val="bg2"/>
                </a:solidFill>
                <a:effectLst>
                  <a:outerShdw blurRad="63500" dist="25400" dir="2700000" rotWithShape="0">
                    <a:srgbClr val="000000">
                      <a:alpha val="70000"/>
                    </a:srgbClr>
                  </a:outerShdw>
                </a:effectLst>
                <a:sym typeface="Chalkduster"/>
              </a:rPr>
              <a:t>2</a:t>
            </a:r>
          </a:p>
        </p:txBody>
      </p:sp>
      <p:sp>
        <p:nvSpPr>
          <p:cNvPr id="6" name="Oval 5"/>
          <p:cNvSpPr/>
          <p:nvPr/>
        </p:nvSpPr>
        <p:spPr>
          <a:xfrm>
            <a:off x="7953376" y="2903241"/>
            <a:ext cx="260237" cy="405743"/>
          </a:xfrm>
          <a:prstGeom prst="ellipse">
            <a:avLst/>
          </a:prstGeom>
          <a:solidFill>
            <a:schemeClr val="tx1"/>
          </a:solid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hangingPunct="0"/>
            <a:r>
              <a:rPr lang="tr-TR" sz="1400" dirty="0">
                <a:solidFill>
                  <a:schemeClr val="bg2"/>
                </a:solidFill>
                <a:effectLst>
                  <a:outerShdw blurRad="63500" dist="25400" dir="2700000" rotWithShape="0">
                    <a:srgbClr val="000000">
                      <a:alpha val="70000"/>
                    </a:srgbClr>
                  </a:outerShdw>
                </a:effectLst>
                <a:sym typeface="Chalkduster"/>
              </a:rPr>
              <a:t>1</a:t>
            </a:r>
          </a:p>
        </p:txBody>
      </p:sp>
      <p:sp>
        <p:nvSpPr>
          <p:cNvPr id="8" name="Oval 7"/>
          <p:cNvSpPr/>
          <p:nvPr/>
        </p:nvSpPr>
        <p:spPr>
          <a:xfrm>
            <a:off x="8444986" y="3550606"/>
            <a:ext cx="319716" cy="405743"/>
          </a:xfrm>
          <a:prstGeom prst="ellipse">
            <a:avLst/>
          </a:prstGeom>
          <a:solidFill>
            <a:schemeClr val="tx1"/>
          </a:solid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hangingPunct="0"/>
            <a:r>
              <a:rPr lang="tr-TR" sz="1400" dirty="0">
                <a:solidFill>
                  <a:schemeClr val="bg2"/>
                </a:solidFill>
                <a:effectLst>
                  <a:outerShdw blurRad="63500" dist="25400" dir="2700000" rotWithShape="0">
                    <a:srgbClr val="000000">
                      <a:alpha val="70000"/>
                    </a:srgbClr>
                  </a:outerShdw>
                </a:effectLst>
                <a:sym typeface="Chalkduster"/>
              </a:rPr>
              <a:t>3</a:t>
            </a:r>
            <a:endParaRPr lang="tr-TR" sz="2200" dirty="0">
              <a:solidFill>
                <a:schemeClr val="bg2"/>
              </a:solidFill>
              <a:effectLst>
                <a:outerShdw blurRad="63500" dist="25400" dir="2700000" rotWithShape="0">
                  <a:srgbClr val="000000">
                    <a:alpha val="70000"/>
                  </a:srgbClr>
                </a:outerShdw>
              </a:effectLst>
              <a:sym typeface="Chalkduster"/>
            </a:endParaRPr>
          </a:p>
        </p:txBody>
      </p:sp>
    </p:spTree>
    <p:extLst>
      <p:ext uri="{BB962C8B-B14F-4D97-AF65-F5344CB8AC3E}">
        <p14:creationId xmlns:p14="http://schemas.microsoft.com/office/powerpoint/2010/main" val="4028531195"/>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Shape 535"/>
          <p:cNvSpPr>
            <a:spLocks noGrp="1"/>
          </p:cNvSpPr>
          <p:nvPr>
            <p:ph type="title"/>
          </p:nvPr>
        </p:nvSpPr>
        <p:spPr>
          <a:xfrm>
            <a:off x="1608737" y="51724"/>
            <a:ext cx="7358063" cy="675409"/>
          </a:xfrm>
          <a:prstGeom prst="rect">
            <a:avLst/>
          </a:prstGeom>
          <a:ln w="12700">
            <a:miter lim="400000"/>
          </a:ln>
        </p:spPr>
        <p:txBody>
          <a:bodyPr vert="horz" lIns="35717" tIns="35717" rIns="35717" bIns="35717" rtlCol="0" anchor="ctr">
            <a:noAutofit/>
          </a:bodyPr>
          <a:lstStyle/>
          <a:p>
            <a:pPr indent="316100">
              <a:lnSpc>
                <a:spcPct val="150000"/>
              </a:lnSpc>
              <a:spcBef>
                <a:spcPts val="1687"/>
              </a:spcBef>
            </a:pPr>
            <a:r>
              <a:rPr sz="2800" dirty="0" err="1">
                <a:solidFill>
                  <a:schemeClr val="accent5">
                    <a:lumMod val="60000"/>
                    <a:lumOff val="40000"/>
                  </a:schemeClr>
                </a:solidFill>
                <a:cs typeface="Times New Roman" panose="02020603050405020304" pitchFamily="18" charset="0"/>
              </a:rPr>
              <a:t>Akışkan</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Kompozit</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Rezinler</a:t>
            </a:r>
            <a:endParaRPr sz="2800" dirty="0">
              <a:solidFill>
                <a:schemeClr val="accent5">
                  <a:lumMod val="60000"/>
                  <a:lumOff val="40000"/>
                </a:schemeClr>
              </a:solidFill>
              <a:cs typeface="Times New Roman" panose="02020603050405020304" pitchFamily="18" charset="0"/>
            </a:endParaRPr>
          </a:p>
        </p:txBody>
      </p:sp>
      <p:sp>
        <p:nvSpPr>
          <p:cNvPr id="536" name="Shape 536"/>
          <p:cNvSpPr>
            <a:spLocks noGrp="1"/>
          </p:cNvSpPr>
          <p:nvPr>
            <p:ph type="body" idx="1"/>
          </p:nvPr>
        </p:nvSpPr>
        <p:spPr>
          <a:xfrm>
            <a:off x="1726269" y="1115287"/>
            <a:ext cx="7852660" cy="907449"/>
          </a:xfrm>
          <a:prstGeom prst="rect">
            <a:avLst/>
          </a:prstGeom>
        </p:spPr>
        <p:txBody>
          <a:bodyPr>
            <a:normAutofit/>
          </a:bodyPr>
          <a:lstStyle/>
          <a:p>
            <a:pPr marL="0" indent="316100" algn="just">
              <a:lnSpc>
                <a:spcPct val="150000"/>
              </a:lnSpc>
              <a:spcBef>
                <a:spcPts val="1687"/>
              </a:spcBef>
              <a:buNone/>
              <a:defRPr sz="2000"/>
            </a:pPr>
            <a:r>
              <a:rPr lang="tr-TR" sz="2000" dirty="0">
                <a:latin typeface="+mj-ea"/>
                <a:ea typeface="+mj-ea"/>
                <a:cs typeface="Times New Roman" panose="02020603050405020304" pitchFamily="18" charset="0"/>
              </a:rPr>
              <a:t>K</a:t>
            </a:r>
            <a:r>
              <a:rPr sz="2000" dirty="0">
                <a:latin typeface="+mj-ea"/>
                <a:ea typeface="+mj-ea"/>
                <a:cs typeface="Times New Roman" panose="02020603050405020304" pitchFamily="18" charset="0"/>
              </a:rPr>
              <a:t>avitelerin içerisine yayılım göstermektedirler.</a:t>
            </a:r>
            <a:endParaRPr lang="tr-TR" sz="2000" dirty="0">
              <a:latin typeface="+mj-ea"/>
              <a:ea typeface="+mj-ea"/>
              <a:cs typeface="Times New Roman" panose="02020603050405020304" pitchFamily="18" charset="0"/>
            </a:endParaRPr>
          </a:p>
        </p:txBody>
      </p:sp>
      <p:sp>
        <p:nvSpPr>
          <p:cNvPr id="2" name="Rectangle 1"/>
          <p:cNvSpPr/>
          <p:nvPr/>
        </p:nvSpPr>
        <p:spPr>
          <a:xfrm>
            <a:off x="9088649" y="6540026"/>
            <a:ext cx="1266367" cy="188030"/>
          </a:xfrm>
          <a:prstGeom prst="rect">
            <a:avLst/>
          </a:prstGeom>
        </p:spPr>
        <p:txBody>
          <a:bodyPr wrap="none" lIns="64291" tIns="32146" rIns="64291" bIns="32146">
            <a:spAutoFit/>
          </a:bodyPr>
          <a:lstStyle/>
          <a:p>
            <a:pPr>
              <a:defRPr sz="1100"/>
            </a:pPr>
            <a:r>
              <a:rPr lang="tr-TR" sz="800" dirty="0" err="1">
                <a:cs typeface="Arial" panose="020B0604020202020204" pitchFamily="34" charset="0"/>
              </a:rPr>
              <a:t>Wakefield</a:t>
            </a:r>
            <a:r>
              <a:rPr lang="tr-TR" sz="800" dirty="0">
                <a:cs typeface="Arial" panose="020B0604020202020204" pitchFamily="34" charset="0"/>
              </a:rPr>
              <a:t> ve Kofford, 2001</a:t>
            </a:r>
          </a:p>
        </p:txBody>
      </p:sp>
      <p:grpSp>
        <p:nvGrpSpPr>
          <p:cNvPr id="3" name="Grup 9"/>
          <p:cNvGrpSpPr/>
          <p:nvPr/>
        </p:nvGrpSpPr>
        <p:grpSpPr>
          <a:xfrm>
            <a:off x="3284219" y="2318778"/>
            <a:ext cx="5468514" cy="2909776"/>
            <a:chOff x="1666361" y="3592781"/>
            <a:chExt cx="7777442" cy="4138348"/>
          </a:xfrm>
        </p:grpSpPr>
        <p:graphicFrame>
          <p:nvGraphicFramePr>
            <p:cNvPr id="4" name="Diyagram 3"/>
            <p:cNvGraphicFramePr/>
            <p:nvPr/>
          </p:nvGraphicFramePr>
          <p:xfrm>
            <a:off x="1666361" y="3592781"/>
            <a:ext cx="7777442" cy="4138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Yukarı Ok 4"/>
            <p:cNvSpPr/>
            <p:nvPr/>
          </p:nvSpPr>
          <p:spPr>
            <a:xfrm>
              <a:off x="5034724" y="6518082"/>
              <a:ext cx="286785" cy="694154"/>
            </a:xfrm>
            <a:prstGeom prst="upArrow">
              <a:avLst/>
            </a:prstGeom>
            <a:blipFill rotWithShape="1">
              <a:blip r:embed="rId8" cstate="print"/>
              <a:srcRect/>
              <a:tile tx="0" ty="0" sx="100000" sy="100000" flip="none" algn="tl"/>
            </a:blip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321457" hangingPunct="0"/>
              <a:endParaRPr lang="tr-TR" sz="2200" dirty="0">
                <a:solidFill>
                  <a:srgbClr val="FFFFFF"/>
                </a:solidFill>
                <a:effectLst>
                  <a:outerShdw blurRad="63500" dist="25400" dir="2700000" rotWithShape="0">
                    <a:srgbClr val="000000">
                      <a:alpha val="70000"/>
                    </a:srgbClr>
                  </a:outerShdw>
                </a:effectLst>
                <a:sym typeface="Chalkduster"/>
              </a:endParaRPr>
            </a:p>
          </p:txBody>
        </p:sp>
        <p:sp>
          <p:nvSpPr>
            <p:cNvPr id="6" name="Aşağı Ok 5"/>
            <p:cNvSpPr/>
            <p:nvPr/>
          </p:nvSpPr>
          <p:spPr>
            <a:xfrm>
              <a:off x="8088617" y="6593761"/>
              <a:ext cx="350847" cy="712357"/>
            </a:xfrm>
            <a:prstGeom prst="downArrow">
              <a:avLst/>
            </a:prstGeom>
            <a:blipFill rotWithShape="1">
              <a:blip r:embed="rId8" cstate="print"/>
              <a:srcRect/>
              <a:tile tx="0" ty="0" sx="100000" sy="100000" flip="none" algn="tl"/>
            </a:blip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321457" hangingPunct="0"/>
              <a:endParaRPr lang="tr-TR" sz="2200" dirty="0">
                <a:solidFill>
                  <a:srgbClr val="FFFFFF"/>
                </a:solidFill>
                <a:effectLst>
                  <a:outerShdw blurRad="63500" dist="25400" dir="2700000" rotWithShape="0">
                    <a:srgbClr val="000000">
                      <a:alpha val="70000"/>
                    </a:srgbClr>
                  </a:outerShdw>
                </a:effectLst>
                <a:sym typeface="Chalkduster"/>
              </a:endParaRPr>
            </a:p>
          </p:txBody>
        </p:sp>
      </p:grpSp>
      <p:graphicFrame>
        <p:nvGraphicFramePr>
          <p:cNvPr id="8" name="Diyagram 7"/>
          <p:cNvGraphicFramePr/>
          <p:nvPr/>
        </p:nvGraphicFramePr>
        <p:xfrm>
          <a:off x="7839246" y="4297193"/>
          <a:ext cx="1120800" cy="94287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9" name="Metin kutusu 8"/>
          <p:cNvSpPr txBox="1"/>
          <p:nvPr/>
        </p:nvSpPr>
        <p:spPr>
          <a:xfrm>
            <a:off x="7259108" y="5392838"/>
            <a:ext cx="3408893" cy="11185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321457" indent="-321457" algn="ctr" defTabSz="321457" hangingPunct="0">
              <a:buFont typeface="Arial" charset="-94"/>
              <a:buChar char="•"/>
            </a:pPr>
            <a:r>
              <a:rPr lang="tr-TR" sz="1700" dirty="0"/>
              <a:t>Aşınmaya karşı direnç azalır</a:t>
            </a:r>
          </a:p>
          <a:p>
            <a:pPr marL="321457" indent="-321457" algn="ctr" defTabSz="321457" hangingPunct="0">
              <a:buFont typeface="Arial" charset="-94"/>
              <a:buChar char="•"/>
            </a:pPr>
            <a:r>
              <a:rPr lang="tr-TR" sz="1700" dirty="0" err="1">
                <a:solidFill>
                  <a:srgbClr val="FFFFFF"/>
                </a:solidFill>
                <a:sym typeface="Chalkduster"/>
              </a:rPr>
              <a:t>Pit</a:t>
            </a:r>
            <a:r>
              <a:rPr lang="tr-TR" sz="1700" dirty="0">
                <a:solidFill>
                  <a:srgbClr val="FFFFFF"/>
                </a:solidFill>
                <a:sym typeface="Chalkduster"/>
              </a:rPr>
              <a:t> ve </a:t>
            </a:r>
            <a:r>
              <a:rPr lang="tr-TR" sz="1700" dirty="0" err="1">
                <a:solidFill>
                  <a:srgbClr val="FFFFFF"/>
                </a:solidFill>
                <a:sym typeface="Chalkduster"/>
              </a:rPr>
              <a:t>fissür</a:t>
            </a:r>
            <a:r>
              <a:rPr lang="tr-TR" sz="1700" dirty="0">
                <a:solidFill>
                  <a:srgbClr val="FFFFFF"/>
                </a:solidFill>
                <a:sym typeface="Chalkduster"/>
              </a:rPr>
              <a:t> örtücü olarak kullanılmakta</a:t>
            </a:r>
          </a:p>
          <a:p>
            <a:pPr marL="321457" indent="-321457" algn="ctr" defTabSz="321457" hangingPunct="0">
              <a:buFont typeface="Arial" charset="-94"/>
              <a:buChar char="•"/>
            </a:pPr>
            <a:endParaRPr lang="tr-TR" sz="1700" dirty="0">
              <a:solidFill>
                <a:srgbClr val="FFFFFF"/>
              </a:solidFill>
              <a:sym typeface="Chalkduster"/>
            </a:endParaRPr>
          </a:p>
        </p:txBody>
      </p:sp>
      <p:sp>
        <p:nvSpPr>
          <p:cNvPr id="14" name="Şekil 13"/>
          <p:cNvSpPr/>
          <p:nvPr/>
        </p:nvSpPr>
        <p:spPr>
          <a:xfrm rot="11136229">
            <a:off x="3523874" y="5052358"/>
            <a:ext cx="707221" cy="430651"/>
          </a:xfrm>
          <a:prstGeom prst="swooshArrow">
            <a:avLst>
              <a:gd name="adj1" fmla="val 30715"/>
              <a:gd name="adj2" fmla="val 3137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2" name="Metin kutusu 11"/>
          <p:cNvSpPr txBox="1"/>
          <p:nvPr/>
        </p:nvSpPr>
        <p:spPr>
          <a:xfrm>
            <a:off x="1802240" y="4119994"/>
            <a:ext cx="1702297" cy="11185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241093" indent="-241093" algn="ctr" defTabSz="321457" hangingPunct="0">
              <a:buFont typeface="Arial" charset="-94"/>
              <a:buChar char="•"/>
            </a:pPr>
            <a:r>
              <a:rPr lang="tr-TR" sz="1700" dirty="0">
                <a:solidFill>
                  <a:srgbClr val="FFFFFF"/>
                </a:solidFill>
                <a:sym typeface="Chalkduster"/>
              </a:rPr>
              <a:t>Sınıf I, II, III</a:t>
            </a:r>
          </a:p>
          <a:p>
            <a:pPr marL="241093" indent="-241093" algn="ctr" defTabSz="321457" hangingPunct="0">
              <a:buFont typeface="Arial" charset="-94"/>
              <a:buChar char="•"/>
            </a:pPr>
            <a:r>
              <a:rPr lang="tr-TR" sz="1700" dirty="0" err="1">
                <a:solidFill>
                  <a:srgbClr val="FFFFFF"/>
                </a:solidFill>
                <a:sym typeface="Chalkduster"/>
              </a:rPr>
              <a:t>Posterior</a:t>
            </a:r>
            <a:r>
              <a:rPr lang="tr-TR" sz="1700" dirty="0">
                <a:solidFill>
                  <a:srgbClr val="FFFFFF"/>
                </a:solidFill>
                <a:sym typeface="Chalkduster"/>
              </a:rPr>
              <a:t> </a:t>
            </a:r>
            <a:r>
              <a:rPr lang="tr-TR" sz="1700" dirty="0" err="1">
                <a:solidFill>
                  <a:srgbClr val="FFFFFF"/>
                </a:solidFill>
                <a:sym typeface="Chalkduster"/>
              </a:rPr>
              <a:t>kompozitlerin</a:t>
            </a:r>
            <a:r>
              <a:rPr lang="tr-TR" sz="1700" dirty="0">
                <a:solidFill>
                  <a:srgbClr val="FFFFFF"/>
                </a:solidFill>
                <a:sym typeface="Chalkduster"/>
              </a:rPr>
              <a:t> altında</a:t>
            </a:r>
          </a:p>
        </p:txBody>
      </p:sp>
      <p:pic>
        <p:nvPicPr>
          <p:cNvPr id="13" name="Resim 1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02239" y="2049514"/>
            <a:ext cx="2583486" cy="527031"/>
          </a:xfrm>
          <a:prstGeom prst="rect">
            <a:avLst/>
          </a:prstGeom>
        </p:spPr>
      </p:pic>
      <p:pic>
        <p:nvPicPr>
          <p:cNvPr id="36" name="Resim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52582" y="1115286"/>
            <a:ext cx="1082069" cy="860312"/>
          </a:xfrm>
          <a:prstGeom prst="rect">
            <a:avLst/>
          </a:prstGeom>
        </p:spPr>
      </p:pic>
    </p:spTree>
    <p:extLst>
      <p:ext uri="{BB962C8B-B14F-4D97-AF65-F5344CB8AC3E}">
        <p14:creationId xmlns:p14="http://schemas.microsoft.com/office/powerpoint/2010/main" val="15146804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Shape 542"/>
          <p:cNvSpPr>
            <a:spLocks noGrp="1"/>
          </p:cNvSpPr>
          <p:nvPr>
            <p:ph type="body" idx="1"/>
          </p:nvPr>
        </p:nvSpPr>
        <p:spPr>
          <a:xfrm>
            <a:off x="1659733" y="1492368"/>
            <a:ext cx="8872537" cy="4921394"/>
          </a:xfrm>
          <a:prstGeom prst="rect">
            <a:avLst/>
          </a:prstGeom>
        </p:spPr>
        <p:txBody>
          <a:bodyPr>
            <a:noAutofit/>
          </a:bodyPr>
          <a:lstStyle/>
          <a:p>
            <a:pPr marL="321457" indent="-321457" algn="just" defTabSz="154299">
              <a:spcBef>
                <a:spcPts val="773"/>
              </a:spcBef>
              <a:buFont typeface="+mj-lt"/>
              <a:buAutoNum type="arabicPeriod"/>
              <a:defRPr sz="959"/>
            </a:pPr>
            <a:r>
              <a:rPr lang="tr-TR" sz="1700" dirty="0">
                <a:cs typeface="Times New Roman" panose="02020603050405020304" pitchFamily="18" charset="0"/>
              </a:rPr>
              <a:t>U</a:t>
            </a:r>
            <a:r>
              <a:rPr sz="1700" dirty="0">
                <a:cs typeface="Times New Roman" panose="02020603050405020304" pitchFamily="18" charset="0"/>
              </a:rPr>
              <a:t>laşılması güç bölgelerde veya iyi penetrasyon gereken alanlarda,</a:t>
            </a:r>
          </a:p>
          <a:p>
            <a:pPr marL="321457" indent="-321457" algn="just" defTabSz="154299">
              <a:spcBef>
                <a:spcPts val="773"/>
              </a:spcBef>
              <a:buFont typeface="+mj-lt"/>
              <a:buAutoNum type="arabicPeriod"/>
              <a:defRPr sz="959"/>
            </a:pPr>
            <a:r>
              <a:rPr sz="1700" dirty="0" err="1">
                <a:cs typeface="Times New Roman" panose="02020603050405020304" pitchFamily="18" charset="0"/>
              </a:rPr>
              <a:t>Mikropreparasyonlar</a:t>
            </a:r>
            <a:r>
              <a:rPr sz="1700" dirty="0">
                <a:cs typeface="Times New Roman" panose="02020603050405020304" pitchFamily="18" charset="0"/>
              </a:rPr>
              <a:t> ya da çok küçük kavitelerde, </a:t>
            </a:r>
          </a:p>
          <a:p>
            <a:pPr marL="321457" indent="-321457" algn="just" defTabSz="154299">
              <a:spcBef>
                <a:spcPts val="773"/>
              </a:spcBef>
              <a:buFont typeface="+mj-lt"/>
              <a:buAutoNum type="arabicPeriod"/>
              <a:defRPr sz="959"/>
            </a:pPr>
            <a:r>
              <a:rPr sz="1700" dirty="0">
                <a:cs typeface="Times New Roman" panose="02020603050405020304" pitchFamily="18" charset="0"/>
              </a:rPr>
              <a:t>Pıt ve fissür örtücü olarak,</a:t>
            </a:r>
          </a:p>
          <a:p>
            <a:pPr marL="321457" indent="-321457" algn="just" defTabSz="154299">
              <a:spcBef>
                <a:spcPts val="773"/>
              </a:spcBef>
              <a:buFont typeface="+mj-lt"/>
              <a:buAutoNum type="arabicPeriod"/>
              <a:defRPr sz="959"/>
            </a:pPr>
            <a:r>
              <a:rPr sz="1700" dirty="0" err="1">
                <a:cs typeface="Times New Roman" panose="02020603050405020304" pitchFamily="18" charset="0"/>
              </a:rPr>
              <a:t>Kole</a:t>
            </a:r>
            <a:r>
              <a:rPr sz="1700" dirty="0">
                <a:cs typeface="Times New Roman" panose="02020603050405020304" pitchFamily="18" charset="0"/>
              </a:rPr>
              <a:t> çürüklerinin ve aşınmaya uğramış dişlerin restorasyonlarında, </a:t>
            </a:r>
          </a:p>
          <a:p>
            <a:pPr marL="321457" indent="-321457" algn="just" defTabSz="154299">
              <a:spcBef>
                <a:spcPts val="773"/>
              </a:spcBef>
              <a:buFont typeface="+mj-lt"/>
              <a:buAutoNum type="arabicPeriod"/>
              <a:defRPr sz="959"/>
            </a:pPr>
            <a:r>
              <a:rPr sz="1700" dirty="0">
                <a:cs typeface="Times New Roman" panose="02020603050405020304" pitchFamily="18" charset="0"/>
              </a:rPr>
              <a:t>Sınıf II kavitelerde aproksimal kavitenin ilk tabakası olarak, </a:t>
            </a:r>
            <a:endParaRPr lang="tr-TR" sz="1700" dirty="0">
              <a:cs typeface="Times New Roman" panose="02020603050405020304" pitchFamily="18" charset="0"/>
            </a:endParaRPr>
          </a:p>
          <a:p>
            <a:pPr marL="321457" indent="-321457" algn="just" defTabSz="154299">
              <a:spcBef>
                <a:spcPts val="773"/>
              </a:spcBef>
              <a:buFont typeface="+mj-lt"/>
              <a:buAutoNum type="arabicPeriod"/>
              <a:defRPr sz="959"/>
            </a:pPr>
            <a:r>
              <a:rPr sz="1700" dirty="0">
                <a:cs typeface="Times New Roman" panose="02020603050405020304" pitchFamily="18" charset="0"/>
              </a:rPr>
              <a:t>Küçük sınıf III kavitelerde, </a:t>
            </a:r>
          </a:p>
          <a:p>
            <a:pPr marL="321457" indent="-321457" algn="just" defTabSz="154299">
              <a:spcBef>
                <a:spcPts val="773"/>
              </a:spcBef>
              <a:buFont typeface="+mj-lt"/>
              <a:buAutoNum type="arabicPeriod"/>
              <a:defRPr sz="959"/>
            </a:pPr>
            <a:r>
              <a:rPr sz="1700" dirty="0" err="1">
                <a:cs typeface="Times New Roman" panose="02020603050405020304" pitchFamily="18" charset="0"/>
              </a:rPr>
              <a:t>Kompozit</a:t>
            </a:r>
            <a:r>
              <a:rPr sz="1700" dirty="0">
                <a:cs typeface="Times New Roman" panose="02020603050405020304" pitchFamily="18" charset="0"/>
              </a:rPr>
              <a:t> dolguların kontaklarını yeniden oluşturmak amacıyla, </a:t>
            </a:r>
          </a:p>
          <a:p>
            <a:pPr marL="321457" indent="-321457" algn="just" defTabSz="154299">
              <a:spcBef>
                <a:spcPts val="773"/>
              </a:spcBef>
              <a:buFont typeface="+mj-lt"/>
              <a:buAutoNum type="arabicPeriod"/>
              <a:defRPr sz="959"/>
            </a:pPr>
            <a:r>
              <a:rPr sz="1700" dirty="0">
                <a:cs typeface="Times New Roman" panose="02020603050405020304" pitchFamily="18" charset="0"/>
              </a:rPr>
              <a:t>Amalgam, kompozit ve kuronların kenarlarındaki açıklıkları onarmak amacıyla, </a:t>
            </a:r>
          </a:p>
          <a:p>
            <a:pPr marL="321457" indent="-321457" algn="just" defTabSz="154299">
              <a:spcBef>
                <a:spcPts val="773"/>
              </a:spcBef>
              <a:buFont typeface="+mj-lt"/>
              <a:buAutoNum type="arabicPeriod"/>
              <a:defRPr sz="959"/>
            </a:pPr>
            <a:r>
              <a:rPr sz="1700" dirty="0" err="1">
                <a:cs typeface="Times New Roman" panose="02020603050405020304" pitchFamily="18" charset="0"/>
              </a:rPr>
              <a:t>Koruyucu</a:t>
            </a:r>
            <a:r>
              <a:rPr sz="1700" dirty="0">
                <a:cs typeface="Times New Roman" panose="02020603050405020304" pitchFamily="18" charset="0"/>
              </a:rPr>
              <a:t> rezin restorasyon olarak, </a:t>
            </a:r>
          </a:p>
          <a:p>
            <a:pPr marL="321457" indent="-321457" algn="just" defTabSz="154299">
              <a:spcBef>
                <a:spcPts val="773"/>
              </a:spcBef>
              <a:buFont typeface="+mj-lt"/>
              <a:buAutoNum type="arabicPeriod"/>
              <a:defRPr sz="959"/>
            </a:pPr>
            <a:r>
              <a:rPr sz="1700" dirty="0" err="1">
                <a:cs typeface="Times New Roman" panose="02020603050405020304" pitchFamily="18" charset="0"/>
              </a:rPr>
              <a:t>Porselen</a:t>
            </a:r>
            <a:r>
              <a:rPr sz="1700" dirty="0">
                <a:cs typeface="Times New Roman" panose="02020603050405020304" pitchFamily="18" charset="0"/>
              </a:rPr>
              <a:t> onarımında,</a:t>
            </a:r>
          </a:p>
          <a:p>
            <a:pPr marL="321457" indent="-321457" algn="just" defTabSz="154299">
              <a:spcBef>
                <a:spcPts val="773"/>
              </a:spcBef>
              <a:buFont typeface="+mj-lt"/>
              <a:buAutoNum type="arabicPeriod"/>
              <a:defRPr sz="959"/>
            </a:pPr>
            <a:r>
              <a:rPr sz="1700" dirty="0">
                <a:cs typeface="Times New Roman" panose="02020603050405020304" pitchFamily="18" charset="0"/>
              </a:rPr>
              <a:t>Air-abraziv preparasyonlasın restorasyonlarında</a:t>
            </a:r>
          </a:p>
        </p:txBody>
      </p:sp>
      <p:sp>
        <p:nvSpPr>
          <p:cNvPr id="4" name="Shape 535"/>
          <p:cNvSpPr>
            <a:spLocks noGrp="1"/>
          </p:cNvSpPr>
          <p:nvPr>
            <p:ph type="title"/>
          </p:nvPr>
        </p:nvSpPr>
        <p:spPr>
          <a:xfrm>
            <a:off x="1524000" y="480581"/>
            <a:ext cx="9024504" cy="675409"/>
          </a:xfrm>
          <a:prstGeom prst="rect">
            <a:avLst/>
          </a:prstGeom>
          <a:ln w="12700">
            <a:miter lim="400000"/>
          </a:ln>
        </p:spPr>
        <p:txBody>
          <a:bodyPr vert="horz" lIns="35717" tIns="35717" rIns="35717" bIns="35717" rtlCol="0" anchor="ctr">
            <a:noAutofit/>
          </a:bodyPr>
          <a:lstStyle/>
          <a:p>
            <a:pPr indent="316100">
              <a:lnSpc>
                <a:spcPct val="150000"/>
              </a:lnSpc>
              <a:spcBef>
                <a:spcPts val="1687"/>
              </a:spcBef>
            </a:pPr>
            <a:r>
              <a:rPr sz="2800" dirty="0" err="1">
                <a:solidFill>
                  <a:schemeClr val="accent5">
                    <a:lumMod val="60000"/>
                    <a:lumOff val="40000"/>
                  </a:schemeClr>
                </a:solidFill>
                <a:cs typeface="Times New Roman" panose="02020603050405020304" pitchFamily="18" charset="0"/>
              </a:rPr>
              <a:t>Akışkan</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Kompozit</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Rezinler</a:t>
            </a:r>
            <a:r>
              <a:rPr lang="tr-TR" sz="2800" dirty="0">
                <a:solidFill>
                  <a:schemeClr val="accent5">
                    <a:lumMod val="60000"/>
                    <a:lumOff val="40000"/>
                  </a:schemeClr>
                </a:solidFill>
                <a:cs typeface="Times New Roman" panose="02020603050405020304" pitchFamily="18" charset="0"/>
              </a:rPr>
              <a:t> Kullanım Alanları</a:t>
            </a:r>
            <a:endParaRPr sz="2800" dirty="0">
              <a:solidFill>
                <a:schemeClr val="accent5">
                  <a:lumMod val="60000"/>
                  <a:lumOff val="40000"/>
                </a:schemeClr>
              </a:solidFill>
              <a:cs typeface="Times New Roman" panose="02020603050405020304" pitchFamily="18" charset="0"/>
            </a:endParaRPr>
          </a:p>
        </p:txBody>
      </p:sp>
      <p:sp>
        <p:nvSpPr>
          <p:cNvPr id="3" name="Rectangle 2"/>
          <p:cNvSpPr/>
          <p:nvPr/>
        </p:nvSpPr>
        <p:spPr>
          <a:xfrm>
            <a:off x="6096000" y="6525279"/>
            <a:ext cx="4572000" cy="188030"/>
          </a:xfrm>
          <a:prstGeom prst="rect">
            <a:avLst/>
          </a:prstGeom>
        </p:spPr>
        <p:txBody>
          <a:bodyPr lIns="64291" tIns="32146" rIns="64291" bIns="32146">
            <a:spAutoFit/>
          </a:bodyPr>
          <a:lstStyle/>
          <a:p>
            <a:r>
              <a:rPr lang="tr-TR" sz="800" dirty="0" err="1">
                <a:cs typeface="Arial" panose="020B0604020202020204" pitchFamily="34" charset="0"/>
              </a:rPr>
              <a:t>Bayne</a:t>
            </a:r>
            <a:r>
              <a:rPr lang="tr-TR" sz="800" dirty="0">
                <a:cs typeface="Arial" panose="020B0604020202020204" pitchFamily="34" charset="0"/>
              </a:rPr>
              <a:t> ve ark., 1998; Attar ve ark, 2004; Kubo ve ark, 2004; Kiremitçi ve ark., 2009</a:t>
            </a: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2629" y="831230"/>
            <a:ext cx="1479776" cy="985901"/>
          </a:xfrm>
          <a:prstGeom prst="rect">
            <a:avLst/>
          </a:prstGeom>
        </p:spPr>
      </p:pic>
    </p:spTree>
    <p:extLst>
      <p:ext uri="{BB962C8B-B14F-4D97-AF65-F5344CB8AC3E}">
        <p14:creationId xmlns:p14="http://schemas.microsoft.com/office/powerpoint/2010/main" val="3299172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Shape 546"/>
          <p:cNvSpPr>
            <a:spLocks noGrp="1"/>
          </p:cNvSpPr>
          <p:nvPr>
            <p:ph type="title"/>
          </p:nvPr>
        </p:nvSpPr>
        <p:spPr>
          <a:xfrm>
            <a:off x="1687657" y="439652"/>
            <a:ext cx="9144000" cy="885825"/>
          </a:xfrm>
          <a:prstGeom prst="rect">
            <a:avLst/>
          </a:prstGeom>
          <a:ln w="12700">
            <a:miter lim="400000"/>
          </a:ln>
        </p:spPr>
        <p:txBody>
          <a:bodyPr vert="horz" lIns="35717" tIns="35717" rIns="35717" bIns="35717" rtlCol="0" anchor="ctr">
            <a:noAutofit/>
          </a:bodyPr>
          <a:lstStyle/>
          <a:p>
            <a:pPr indent="316100">
              <a:lnSpc>
                <a:spcPct val="150000"/>
              </a:lnSpc>
              <a:spcBef>
                <a:spcPts val="1687"/>
              </a:spcBef>
            </a:pPr>
            <a:r>
              <a:rPr sz="2800" dirty="0" err="1">
                <a:solidFill>
                  <a:schemeClr val="accent5">
                    <a:lumMod val="60000"/>
                    <a:lumOff val="40000"/>
                  </a:schemeClr>
                </a:solidFill>
                <a:cs typeface="Times New Roman" panose="02020603050405020304" pitchFamily="18" charset="0"/>
              </a:rPr>
              <a:t>Kompozit</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Rezinlerin</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Bitirme</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ve</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Parlatma</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İşlemleri</a:t>
            </a:r>
            <a:endParaRPr sz="2800" dirty="0">
              <a:solidFill>
                <a:schemeClr val="accent5">
                  <a:lumMod val="60000"/>
                  <a:lumOff val="40000"/>
                </a:schemeClr>
              </a:solidFill>
              <a:cs typeface="Times New Roman" panose="02020603050405020304" pitchFamily="18" charset="0"/>
            </a:endParaRPr>
          </a:p>
        </p:txBody>
      </p:sp>
      <p:sp>
        <p:nvSpPr>
          <p:cNvPr id="547" name="Shape 547"/>
          <p:cNvSpPr>
            <a:spLocks noGrp="1"/>
          </p:cNvSpPr>
          <p:nvPr>
            <p:ph type="body" idx="1"/>
          </p:nvPr>
        </p:nvSpPr>
        <p:spPr>
          <a:xfrm>
            <a:off x="1687658" y="1910106"/>
            <a:ext cx="6173869" cy="1107186"/>
          </a:xfrm>
          <a:prstGeom prst="rect">
            <a:avLst/>
          </a:prstGeom>
        </p:spPr>
        <p:txBody>
          <a:bodyPr>
            <a:noAutofit/>
          </a:bodyPr>
          <a:lstStyle/>
          <a:p>
            <a:pPr marL="0" indent="268685" algn="just" defTabSz="273239">
              <a:lnSpc>
                <a:spcPct val="150000"/>
              </a:lnSpc>
              <a:spcBef>
                <a:spcPts val="1406"/>
              </a:spcBef>
              <a:buNone/>
              <a:defRPr sz="1700"/>
            </a:pPr>
            <a:r>
              <a:rPr lang="tr-TR" sz="2000" dirty="0"/>
              <a:t>Bitirme ve parlatma işlemleri yapılmazsa </a:t>
            </a:r>
            <a:r>
              <a:rPr lang="tr-TR" sz="2000" dirty="0">
                <a:sym typeface="Wingdings"/>
              </a:rPr>
              <a:t> plak </a:t>
            </a:r>
            <a:r>
              <a:rPr lang="tr-TR" sz="2000" dirty="0" err="1">
                <a:sym typeface="Wingdings"/>
              </a:rPr>
              <a:t>retansiyonu</a:t>
            </a:r>
            <a:endParaRPr lang="tr-TR" sz="2000" dirty="0">
              <a:sym typeface="Wingdings"/>
            </a:endParaRPr>
          </a:p>
        </p:txBody>
      </p:sp>
      <p:sp>
        <p:nvSpPr>
          <p:cNvPr id="2" name="Metin kutusu 1"/>
          <p:cNvSpPr txBox="1"/>
          <p:nvPr/>
        </p:nvSpPr>
        <p:spPr>
          <a:xfrm flipH="1">
            <a:off x="8065710" y="6567657"/>
            <a:ext cx="2602290" cy="2019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800" dirty="0">
                <a:ea typeface="Helvetica" charset="-94"/>
                <a:cs typeface="Arial" panose="020B0604020202020204" pitchFamily="34" charset="0"/>
              </a:rPr>
              <a:t>Summitt ve ark., 2001, Gladwin ve Bagby., 2009).</a:t>
            </a:r>
          </a:p>
        </p:txBody>
      </p:sp>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t="17637" r="-644"/>
          <a:stretch/>
        </p:blipFill>
        <p:spPr>
          <a:xfrm>
            <a:off x="8414734" y="1026308"/>
            <a:ext cx="1632781" cy="8837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9124" y="2077971"/>
            <a:ext cx="1081692" cy="747868"/>
          </a:xfrm>
          <a:prstGeom prst="rect">
            <a:avLst/>
          </a:prstGeom>
        </p:spPr>
      </p:pic>
      <p:sp>
        <p:nvSpPr>
          <p:cNvPr id="5" name="Metin kutusu 4"/>
          <p:cNvSpPr txBox="1"/>
          <p:nvPr/>
        </p:nvSpPr>
        <p:spPr>
          <a:xfrm>
            <a:off x="2185309" y="4798900"/>
            <a:ext cx="7660141" cy="16110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2000" dirty="0">
                <a:cs typeface="Times New Roman" panose="02020603050405020304" pitchFamily="18" charset="0"/>
              </a:rPr>
              <a:t>Bitirme </a:t>
            </a:r>
            <a:r>
              <a:rPr lang="tr-TR" sz="2000" dirty="0" err="1">
                <a:cs typeface="Times New Roman" panose="02020603050405020304" pitchFamily="18" charset="0"/>
              </a:rPr>
              <a:t>frezleri</a:t>
            </a:r>
            <a:r>
              <a:rPr lang="tr-TR" sz="2000" dirty="0">
                <a:cs typeface="Times New Roman" panose="02020603050405020304" pitchFamily="18" charset="0"/>
              </a:rPr>
              <a:t>, </a:t>
            </a:r>
            <a:r>
              <a:rPr lang="tr-TR" sz="2000" dirty="0" err="1">
                <a:cs typeface="Times New Roman" panose="02020603050405020304" pitchFamily="18" charset="0"/>
              </a:rPr>
              <a:t>arayüz</a:t>
            </a:r>
            <a:r>
              <a:rPr lang="tr-TR" sz="2000" dirty="0">
                <a:cs typeface="Times New Roman" panose="02020603050405020304" pitchFamily="18" charset="0"/>
              </a:rPr>
              <a:t> için </a:t>
            </a:r>
            <a:r>
              <a:rPr lang="tr-TR" sz="2000" dirty="0" err="1">
                <a:cs typeface="Times New Roman" panose="02020603050405020304" pitchFamily="18" charset="0"/>
              </a:rPr>
              <a:t>strip</a:t>
            </a:r>
            <a:r>
              <a:rPr lang="tr-TR" sz="2000" dirty="0">
                <a:cs typeface="Times New Roman" panose="02020603050405020304" pitchFamily="18" charset="0"/>
              </a:rPr>
              <a:t> zımparalar, fırçalar, kauçuk </a:t>
            </a:r>
            <a:r>
              <a:rPr lang="tr-TR" sz="2000" dirty="0" err="1">
                <a:cs typeface="Times New Roman" panose="02020603050405020304" pitchFamily="18" charset="0"/>
              </a:rPr>
              <a:t>frezler</a:t>
            </a:r>
            <a:r>
              <a:rPr lang="tr-TR" sz="2000" dirty="0">
                <a:cs typeface="Times New Roman" panose="02020603050405020304" pitchFamily="18" charset="0"/>
              </a:rPr>
              <a:t>, farklı renk ve şekillerde lastikler, aşındırıcı bitirme ve parlatma diskleri ve patlar(cila pastaları) son dönemde piyasada sıkça bulunan ürünlerden sadece bazılarıdır</a:t>
            </a:r>
          </a:p>
          <a:p>
            <a:pPr algn="ctr" defTabSz="321457" hangingPunct="0"/>
            <a:endParaRPr lang="tr-TR" sz="2000" dirty="0">
              <a:solidFill>
                <a:srgbClr val="FFFFFF"/>
              </a:solidFill>
              <a:sym typeface="Chalkduster"/>
            </a:endParaRPr>
          </a:p>
        </p:txBody>
      </p:sp>
      <p:sp>
        <p:nvSpPr>
          <p:cNvPr id="6" name="Yukarı Ok 5"/>
          <p:cNvSpPr/>
          <p:nvPr/>
        </p:nvSpPr>
        <p:spPr>
          <a:xfrm>
            <a:off x="6355215" y="2531324"/>
            <a:ext cx="204884" cy="458348"/>
          </a:xfrm>
          <a:prstGeom prst="upArrow">
            <a:avLst/>
          </a:prstGeom>
          <a:solidFill>
            <a:schemeClr val="accent1">
              <a:lumMod val="75000"/>
            </a:schemeClr>
          </a:solid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hangingPunct="0"/>
            <a:endParaRPr lang="tr-TR" sz="2200" dirty="0">
              <a:ln w="0"/>
              <a:solidFill>
                <a:schemeClr val="accent1">
                  <a:lumMod val="60000"/>
                  <a:lumOff val="40000"/>
                </a:schemeClr>
              </a:solidFill>
              <a:effectLst>
                <a:outerShdw blurRad="38100" dist="25400" dir="5400000" algn="ctr" rotWithShape="0">
                  <a:srgbClr val="6E747A">
                    <a:alpha val="43000"/>
                  </a:srgbClr>
                </a:outerShdw>
              </a:effectLst>
              <a:sym typeface="Chalkduster"/>
            </a:endParaRPr>
          </a:p>
        </p:txBody>
      </p:sp>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8216954" y="3718471"/>
            <a:ext cx="876640" cy="5698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Resim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2704" y="3563258"/>
            <a:ext cx="1283804" cy="7433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48779" y="3721616"/>
            <a:ext cx="1007269" cy="5807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Resim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39989" y="3109319"/>
            <a:ext cx="1351368" cy="4192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Resim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5537200" y="3444792"/>
            <a:ext cx="1133090" cy="8838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Resim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V="1">
            <a:off x="2581548" y="3263270"/>
            <a:ext cx="1312599" cy="10500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Resim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74619" y="3109515"/>
            <a:ext cx="918977" cy="4472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84949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Shape 551"/>
          <p:cNvSpPr>
            <a:spLocks noGrp="1"/>
          </p:cNvSpPr>
          <p:nvPr>
            <p:ph type="title"/>
          </p:nvPr>
        </p:nvSpPr>
        <p:spPr>
          <a:xfrm>
            <a:off x="1605830" y="385763"/>
            <a:ext cx="8603673" cy="1087149"/>
          </a:xfrm>
          <a:prstGeom prst="rect">
            <a:avLst/>
          </a:prstGeom>
          <a:ln w="12700">
            <a:miter lim="400000"/>
          </a:ln>
        </p:spPr>
        <p:txBody>
          <a:bodyPr vert="horz" lIns="35717" tIns="35717" rIns="35717" bIns="35717" rtlCol="0" anchor="ctr">
            <a:noAutofit/>
          </a:bodyPr>
          <a:lstStyle/>
          <a:p>
            <a:pPr indent="316100">
              <a:lnSpc>
                <a:spcPct val="150000"/>
              </a:lnSpc>
              <a:spcBef>
                <a:spcPts val="1687"/>
              </a:spcBef>
            </a:pPr>
            <a:r>
              <a:rPr sz="2800" dirty="0">
                <a:solidFill>
                  <a:schemeClr val="accent5">
                    <a:lumMod val="60000"/>
                    <a:lumOff val="40000"/>
                  </a:schemeClr>
                </a:solidFill>
                <a:cs typeface="Times New Roman" panose="02020603050405020304" pitchFamily="18" charset="0"/>
              </a:rPr>
              <a:t>YENİ GELİŞMELER IŞIĞINDA RESTORATİF MATERYALLER</a:t>
            </a:r>
          </a:p>
        </p:txBody>
      </p:sp>
      <p:sp>
        <p:nvSpPr>
          <p:cNvPr id="552" name="Shape 552"/>
          <p:cNvSpPr>
            <a:spLocks noGrp="1"/>
          </p:cNvSpPr>
          <p:nvPr>
            <p:ph type="body" idx="1"/>
          </p:nvPr>
        </p:nvSpPr>
        <p:spPr>
          <a:xfrm>
            <a:off x="1605828" y="1653269"/>
            <a:ext cx="9062172" cy="4886325"/>
          </a:xfrm>
          <a:prstGeom prst="rect">
            <a:avLst/>
          </a:prstGeom>
        </p:spPr>
        <p:txBody>
          <a:bodyPr numCol="2">
            <a:normAutofit/>
          </a:bodyPr>
          <a:lstStyle/>
          <a:p>
            <a:pPr algn="just" defTabSz="196089">
              <a:lnSpc>
                <a:spcPct val="120000"/>
              </a:lnSpc>
              <a:spcBef>
                <a:spcPts val="984"/>
              </a:spcBef>
              <a:buFont typeface="Wingdings" panose="05000000000000000000" pitchFamily="2" charset="2"/>
              <a:buChar char="v"/>
              <a:defRPr sz="1220"/>
            </a:pPr>
            <a:r>
              <a:rPr sz="2000" dirty="0" err="1">
                <a:latin typeface="+mj-lt"/>
                <a:cs typeface="Times New Roman" panose="02020603050405020304" pitchFamily="18" charset="0"/>
              </a:rPr>
              <a:t>Ormoserler</a:t>
            </a:r>
            <a:r>
              <a:rPr sz="2000" dirty="0">
                <a:latin typeface="+mj-lt"/>
                <a:cs typeface="Times New Roman" panose="02020603050405020304" pitchFamily="18" charset="0"/>
              </a:rPr>
              <a:t> </a:t>
            </a:r>
          </a:p>
          <a:p>
            <a:pPr algn="just" defTabSz="196089">
              <a:lnSpc>
                <a:spcPct val="120000"/>
              </a:lnSpc>
              <a:spcBef>
                <a:spcPts val="984"/>
              </a:spcBef>
              <a:buFont typeface="Wingdings" panose="05000000000000000000" pitchFamily="2" charset="2"/>
              <a:buChar char="v"/>
              <a:defRPr sz="1220"/>
            </a:pPr>
            <a:r>
              <a:rPr sz="2000" dirty="0" err="1">
                <a:latin typeface="+mj-lt"/>
                <a:cs typeface="Times New Roman" panose="02020603050405020304" pitchFamily="18" charset="0"/>
              </a:rPr>
              <a:t>İyon</a:t>
            </a:r>
            <a:r>
              <a:rPr sz="2000" dirty="0">
                <a:latin typeface="+mj-lt"/>
                <a:cs typeface="Times New Roman" panose="02020603050405020304" pitchFamily="18" charset="0"/>
              </a:rPr>
              <a:t> Salabilen Kompozit rezinler</a:t>
            </a:r>
          </a:p>
          <a:p>
            <a:pPr algn="just" defTabSz="196089">
              <a:lnSpc>
                <a:spcPct val="120000"/>
              </a:lnSpc>
              <a:spcBef>
                <a:spcPts val="984"/>
              </a:spcBef>
              <a:buFont typeface="Wingdings" panose="05000000000000000000" pitchFamily="2" charset="2"/>
              <a:buChar char="v"/>
              <a:defRPr sz="1220"/>
            </a:pPr>
            <a:r>
              <a:rPr sz="2000" dirty="0" err="1">
                <a:latin typeface="+mj-lt"/>
                <a:cs typeface="Times New Roman" panose="02020603050405020304" pitchFamily="18" charset="0"/>
              </a:rPr>
              <a:t>Fiberle</a:t>
            </a:r>
            <a:r>
              <a:rPr sz="2000" dirty="0">
                <a:latin typeface="+mj-lt"/>
                <a:cs typeface="Times New Roman" panose="02020603050405020304" pitchFamily="18" charset="0"/>
              </a:rPr>
              <a:t> Güçlendirilmiş Kompozitler (FRC)</a:t>
            </a:r>
          </a:p>
          <a:p>
            <a:pPr algn="just" defTabSz="196089">
              <a:lnSpc>
                <a:spcPct val="120000"/>
              </a:lnSpc>
              <a:spcBef>
                <a:spcPts val="984"/>
              </a:spcBef>
              <a:buFont typeface="Wingdings" panose="05000000000000000000" pitchFamily="2" charset="2"/>
              <a:buChar char="v"/>
              <a:defRPr sz="1220"/>
            </a:pPr>
            <a:r>
              <a:rPr sz="2000" dirty="0" err="1">
                <a:latin typeface="+mj-lt"/>
                <a:cs typeface="Times New Roman" panose="02020603050405020304" pitchFamily="18" charset="0"/>
              </a:rPr>
              <a:t>Seromerler</a:t>
            </a:r>
            <a:r>
              <a:rPr sz="2000" dirty="0">
                <a:latin typeface="+mj-lt"/>
                <a:cs typeface="Times New Roman" panose="02020603050405020304" pitchFamily="18" charset="0"/>
              </a:rPr>
              <a:t> </a:t>
            </a:r>
          </a:p>
          <a:p>
            <a:pPr algn="just" defTabSz="196089">
              <a:lnSpc>
                <a:spcPct val="120000"/>
              </a:lnSpc>
              <a:spcBef>
                <a:spcPts val="984"/>
              </a:spcBef>
              <a:buFont typeface="Wingdings" panose="05000000000000000000" pitchFamily="2" charset="2"/>
              <a:buChar char="v"/>
              <a:defRPr sz="1220"/>
            </a:pPr>
            <a:r>
              <a:rPr sz="2000" dirty="0" err="1">
                <a:latin typeface="+mj-lt"/>
                <a:cs typeface="Times New Roman" panose="02020603050405020304" pitchFamily="18" charset="0"/>
              </a:rPr>
              <a:t>Siloran</a:t>
            </a:r>
            <a:r>
              <a:rPr sz="2000" dirty="0">
                <a:latin typeface="+mj-lt"/>
                <a:cs typeface="Times New Roman" panose="02020603050405020304" pitchFamily="18" charset="0"/>
              </a:rPr>
              <a:t>  Esaslı Kompozit Rezinler</a:t>
            </a:r>
          </a:p>
          <a:p>
            <a:pPr algn="just" defTabSz="196089">
              <a:lnSpc>
                <a:spcPct val="120000"/>
              </a:lnSpc>
              <a:spcBef>
                <a:spcPts val="984"/>
              </a:spcBef>
              <a:buFont typeface="Wingdings" panose="05000000000000000000" pitchFamily="2" charset="2"/>
              <a:buChar char="v"/>
              <a:defRPr sz="1220"/>
            </a:pPr>
            <a:r>
              <a:rPr sz="2000" dirty="0">
                <a:latin typeface="+mj-lt"/>
                <a:cs typeface="Times New Roman" panose="02020603050405020304" pitchFamily="18" charset="0"/>
              </a:rPr>
              <a:t>TCD-</a:t>
            </a:r>
            <a:r>
              <a:rPr sz="2000" dirty="0" err="1">
                <a:latin typeface="+mj-lt"/>
                <a:cs typeface="Times New Roman" panose="02020603050405020304" pitchFamily="18" charset="0"/>
              </a:rPr>
              <a:t>Üretan</a:t>
            </a:r>
            <a:r>
              <a:rPr sz="2000" dirty="0">
                <a:latin typeface="+mj-lt"/>
                <a:cs typeface="Times New Roman" panose="02020603050405020304" pitchFamily="18" charset="0"/>
              </a:rPr>
              <a:t> Esaslı Kompozit Rezinler</a:t>
            </a:r>
          </a:p>
          <a:p>
            <a:pPr algn="just" defTabSz="196089">
              <a:lnSpc>
                <a:spcPct val="120000"/>
              </a:lnSpc>
              <a:spcBef>
                <a:spcPts val="984"/>
              </a:spcBef>
              <a:buFont typeface="Wingdings" panose="05000000000000000000" pitchFamily="2" charset="2"/>
              <a:buChar char="v"/>
              <a:defRPr sz="1220"/>
            </a:pPr>
            <a:r>
              <a:rPr sz="2000" dirty="0">
                <a:latin typeface="+mj-lt"/>
                <a:cs typeface="Times New Roman" panose="02020603050405020304" pitchFamily="18" charset="0"/>
              </a:rPr>
              <a:t>Dimer-</a:t>
            </a:r>
            <a:r>
              <a:rPr sz="2000" dirty="0" err="1">
                <a:latin typeface="+mj-lt"/>
                <a:cs typeface="Times New Roman" panose="02020603050405020304" pitchFamily="18" charset="0"/>
              </a:rPr>
              <a:t>Asid</a:t>
            </a:r>
            <a:r>
              <a:rPr sz="2000" dirty="0">
                <a:latin typeface="+mj-lt"/>
                <a:cs typeface="Times New Roman" panose="02020603050405020304" pitchFamily="18" charset="0"/>
              </a:rPr>
              <a:t> İçerikli Kompozit Rezinler</a:t>
            </a:r>
          </a:p>
          <a:p>
            <a:pPr algn="just" defTabSz="196089">
              <a:lnSpc>
                <a:spcPct val="120000"/>
              </a:lnSpc>
              <a:spcBef>
                <a:spcPts val="984"/>
              </a:spcBef>
              <a:buFont typeface="Wingdings" panose="05000000000000000000" pitchFamily="2" charset="2"/>
              <a:buChar char="v"/>
              <a:defRPr sz="1220"/>
            </a:pPr>
            <a:r>
              <a:rPr sz="2000" dirty="0" err="1">
                <a:latin typeface="+mj-lt"/>
                <a:cs typeface="Times New Roman" panose="02020603050405020304" pitchFamily="18" charset="0"/>
              </a:rPr>
              <a:t>Nanoseramik</a:t>
            </a:r>
            <a:r>
              <a:rPr sz="2000" dirty="0">
                <a:latin typeface="+mj-lt"/>
                <a:cs typeface="Times New Roman" panose="02020603050405020304" pitchFamily="18" charset="0"/>
              </a:rPr>
              <a:t> kompozit rezinler (ormoser+nanodoldurucu)</a:t>
            </a:r>
          </a:p>
          <a:p>
            <a:pPr algn="just" defTabSz="196089">
              <a:lnSpc>
                <a:spcPct val="120000"/>
              </a:lnSpc>
              <a:spcBef>
                <a:spcPts val="984"/>
              </a:spcBef>
              <a:buFont typeface="Wingdings" panose="05000000000000000000" pitchFamily="2" charset="2"/>
              <a:buChar char="v"/>
              <a:defRPr sz="1220"/>
            </a:pPr>
            <a:r>
              <a:rPr sz="2000" dirty="0">
                <a:latin typeface="+mj-lt"/>
                <a:cs typeface="Times New Roman" panose="02020603050405020304" pitchFamily="18" charset="0"/>
              </a:rPr>
              <a:t>Bulk-fill Kompozit Rezinler</a:t>
            </a:r>
          </a:p>
          <a:p>
            <a:pPr algn="just" defTabSz="196089">
              <a:lnSpc>
                <a:spcPct val="120000"/>
              </a:lnSpc>
              <a:spcBef>
                <a:spcPts val="984"/>
              </a:spcBef>
              <a:buFont typeface="Wingdings" panose="05000000000000000000" pitchFamily="2" charset="2"/>
              <a:buChar char="v"/>
              <a:defRPr sz="1220"/>
            </a:pPr>
            <a:r>
              <a:rPr sz="2000" dirty="0">
                <a:latin typeface="+mj-lt"/>
                <a:cs typeface="Times New Roman" panose="02020603050405020304" pitchFamily="18" charset="0"/>
              </a:rPr>
              <a:t>SDR(Smart Dentine Replacement)</a:t>
            </a:r>
          </a:p>
          <a:p>
            <a:pPr algn="just" defTabSz="196089">
              <a:lnSpc>
                <a:spcPct val="120000"/>
              </a:lnSpc>
              <a:spcBef>
                <a:spcPts val="984"/>
              </a:spcBef>
              <a:buFont typeface="Wingdings" panose="05000000000000000000" pitchFamily="2" charset="2"/>
              <a:buChar char="v"/>
              <a:defRPr sz="1220"/>
            </a:pPr>
            <a:r>
              <a:rPr sz="2000" dirty="0" err="1">
                <a:latin typeface="+mj-lt"/>
                <a:cs typeface="Times New Roman" panose="02020603050405020304" pitchFamily="18" charset="0"/>
              </a:rPr>
              <a:t>Giomerler</a:t>
            </a:r>
            <a:endParaRPr sz="2000" dirty="0">
              <a:latin typeface="+mj-lt"/>
              <a:cs typeface="Times New Roman" panose="02020603050405020304" pitchFamily="18" charset="0"/>
            </a:endParaRPr>
          </a:p>
          <a:p>
            <a:pPr algn="just" defTabSz="196089">
              <a:lnSpc>
                <a:spcPct val="120000"/>
              </a:lnSpc>
              <a:spcBef>
                <a:spcPts val="984"/>
              </a:spcBef>
              <a:buFont typeface="Wingdings" panose="05000000000000000000" pitchFamily="2" charset="2"/>
              <a:buChar char="v"/>
              <a:defRPr sz="1220"/>
            </a:pPr>
            <a:r>
              <a:rPr sz="2000" dirty="0">
                <a:latin typeface="+mj-lt"/>
                <a:cs typeface="Times New Roman" panose="02020603050405020304" pitchFamily="18" charset="0"/>
              </a:rPr>
              <a:t>Cam Karbomer Simanlar</a:t>
            </a:r>
          </a:p>
          <a:p>
            <a:pPr algn="just" defTabSz="196089">
              <a:lnSpc>
                <a:spcPct val="120000"/>
              </a:lnSpc>
              <a:spcBef>
                <a:spcPts val="984"/>
              </a:spcBef>
              <a:buFont typeface="Wingdings" panose="05000000000000000000" pitchFamily="2" charset="2"/>
              <a:buChar char="v"/>
              <a:defRPr sz="1220"/>
            </a:pPr>
            <a:r>
              <a:rPr sz="2000" dirty="0" err="1">
                <a:latin typeface="+mj-lt"/>
                <a:cs typeface="Times New Roman" panose="02020603050405020304" pitchFamily="18" charset="0"/>
              </a:rPr>
              <a:t>Nano-iyonomer</a:t>
            </a:r>
            <a:r>
              <a:rPr sz="2000" dirty="0">
                <a:latin typeface="+mj-lt"/>
                <a:cs typeface="Times New Roman" panose="02020603050405020304" pitchFamily="18" charset="0"/>
              </a:rPr>
              <a:t> Simanlar</a:t>
            </a:r>
          </a:p>
          <a:p>
            <a:pPr algn="just" defTabSz="196089">
              <a:lnSpc>
                <a:spcPct val="120000"/>
              </a:lnSpc>
              <a:spcBef>
                <a:spcPts val="984"/>
              </a:spcBef>
              <a:buFont typeface="Wingdings" panose="05000000000000000000" pitchFamily="2" charset="2"/>
              <a:buChar char="v"/>
              <a:defRPr sz="1220"/>
            </a:pPr>
            <a:r>
              <a:rPr sz="2000" dirty="0">
                <a:latin typeface="+mj-lt"/>
                <a:cs typeface="Times New Roman" panose="02020603050405020304" pitchFamily="18" charset="0"/>
              </a:rPr>
              <a:t>Self-</a:t>
            </a:r>
            <a:r>
              <a:rPr sz="2000" dirty="0" err="1">
                <a:latin typeface="+mj-lt"/>
                <a:cs typeface="Times New Roman" panose="02020603050405020304" pitchFamily="18" charset="0"/>
              </a:rPr>
              <a:t>Adeziv</a:t>
            </a:r>
            <a:r>
              <a:rPr sz="2000" dirty="0">
                <a:latin typeface="+mj-lt"/>
                <a:cs typeface="Times New Roman" panose="02020603050405020304" pitchFamily="18" charset="0"/>
              </a:rPr>
              <a:t> Posterior </a:t>
            </a:r>
            <a:r>
              <a:rPr sz="2000" dirty="0" err="1">
                <a:latin typeface="+mj-lt"/>
                <a:cs typeface="Times New Roman" panose="02020603050405020304" pitchFamily="18" charset="0"/>
              </a:rPr>
              <a:t>Restoratif</a:t>
            </a:r>
            <a:endParaRPr lang="tr-TR" sz="2000" dirty="0">
              <a:latin typeface="+mj-lt"/>
              <a:cs typeface="Times New Roman" panose="02020603050405020304" pitchFamily="18" charset="0"/>
            </a:endParaRPr>
          </a:p>
          <a:p>
            <a:pPr algn="just" defTabSz="196089">
              <a:lnSpc>
                <a:spcPct val="120000"/>
              </a:lnSpc>
              <a:spcBef>
                <a:spcPts val="984"/>
              </a:spcBef>
              <a:buFont typeface="Wingdings" panose="05000000000000000000" pitchFamily="2" charset="2"/>
              <a:buChar char="v"/>
              <a:defRPr sz="1220"/>
            </a:pPr>
            <a:r>
              <a:rPr sz="2000" dirty="0" err="1">
                <a:latin typeface="+mj-lt"/>
                <a:cs typeface="Times New Roman" panose="02020603050405020304" pitchFamily="18" charset="0"/>
              </a:rPr>
              <a:t>Zirkonomerler</a:t>
            </a:r>
            <a:endParaRPr sz="2000" dirty="0">
              <a:latin typeface="+mj-lt"/>
              <a:cs typeface="Times New Roman" panose="02020603050405020304" pitchFamily="18" charset="0"/>
            </a:endParaRPr>
          </a:p>
        </p:txBody>
      </p:sp>
    </p:spTree>
    <p:extLst>
      <p:ext uri="{BB962C8B-B14F-4D97-AF65-F5344CB8AC3E}">
        <p14:creationId xmlns:p14="http://schemas.microsoft.com/office/powerpoint/2010/main" val="4279799644"/>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Shape 554"/>
          <p:cNvSpPr>
            <a:spLocks noGrp="1"/>
          </p:cNvSpPr>
          <p:nvPr>
            <p:ph type="title"/>
          </p:nvPr>
        </p:nvSpPr>
        <p:spPr>
          <a:xfrm>
            <a:off x="1928135" y="1"/>
            <a:ext cx="8306140" cy="1928813"/>
          </a:xfrm>
          <a:prstGeom prst="rect">
            <a:avLst/>
          </a:prstGeom>
          <a:ln w="12700">
            <a:miter lim="400000"/>
          </a:ln>
        </p:spPr>
        <p:txBody>
          <a:bodyPr vert="horz" lIns="35717" tIns="35717" rIns="35717" bIns="35717" rtlCol="0" anchor="ctr">
            <a:noAutofit/>
          </a:bodyPr>
          <a:lstStyle/>
          <a:p>
            <a:pPr indent="316100">
              <a:lnSpc>
                <a:spcPct val="150000"/>
              </a:lnSpc>
              <a:spcBef>
                <a:spcPts val="1687"/>
              </a:spcBef>
            </a:pPr>
            <a:r>
              <a:rPr sz="2800" dirty="0" err="1">
                <a:solidFill>
                  <a:schemeClr val="accent5">
                    <a:lumMod val="60000"/>
                    <a:lumOff val="40000"/>
                  </a:schemeClr>
                </a:solidFill>
                <a:cs typeface="Times New Roman" panose="02020603050405020304" pitchFamily="18" charset="0"/>
              </a:rPr>
              <a:t>Ormoserler-Ormoser</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Esaslı</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Kompozit</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Rezinler</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Organik</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Modifiye</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Seramik</a:t>
            </a:r>
            <a:r>
              <a:rPr sz="2800" dirty="0">
                <a:solidFill>
                  <a:schemeClr val="accent5">
                    <a:lumMod val="60000"/>
                    <a:lumOff val="40000"/>
                  </a:schemeClr>
                </a:solidFill>
                <a:cs typeface="Times New Roman" panose="02020603050405020304" pitchFamily="18" charset="0"/>
              </a:rPr>
              <a:t>)</a:t>
            </a:r>
          </a:p>
        </p:txBody>
      </p:sp>
      <p:sp>
        <p:nvSpPr>
          <p:cNvPr id="555" name="Shape 555"/>
          <p:cNvSpPr>
            <a:spLocks noGrp="1"/>
          </p:cNvSpPr>
          <p:nvPr>
            <p:ph type="body" idx="1"/>
          </p:nvPr>
        </p:nvSpPr>
        <p:spPr>
          <a:xfrm>
            <a:off x="1890930" y="1299002"/>
            <a:ext cx="8599127" cy="4492444"/>
          </a:xfrm>
          <a:prstGeom prst="rect">
            <a:avLst/>
          </a:prstGeom>
        </p:spPr>
        <p:txBody>
          <a:bodyPr>
            <a:noAutofit/>
          </a:bodyPr>
          <a:lstStyle>
            <a:lvl1pPr marL="0" indent="449580" algn="just">
              <a:lnSpc>
                <a:spcPct val="150000"/>
              </a:lnSpc>
              <a:spcBef>
                <a:spcPts val="2400"/>
              </a:spcBef>
              <a:buSzTx/>
              <a:buNone/>
              <a:defRPr sz="2000"/>
            </a:lvl1pPr>
          </a:lstStyle>
          <a:p>
            <a:r>
              <a:rPr lang="tr-TR" dirty="0">
                <a:cs typeface="Times New Roman" panose="02020603050405020304" pitchFamily="18" charset="0"/>
              </a:rPr>
              <a:t>Geleneksel kompozit rezinlerle ilgili problemleri ortadan kaldırmak için yeni bir restoratif materyal olarak, uzun yıllar elektrik, elektronik, bilim, teknoloji ve inşaat sektörlerinde bilinen seramikler, </a:t>
            </a:r>
            <a:r>
              <a:rPr lang="tr-TR" dirty="0">
                <a:solidFill>
                  <a:srgbClr val="FFC000"/>
                </a:solidFill>
                <a:cs typeface="Times New Roman" panose="02020603050405020304" pitchFamily="18" charset="0"/>
              </a:rPr>
              <a:t>Or</a:t>
            </a:r>
            <a:r>
              <a:rPr lang="tr-TR" dirty="0">
                <a:cs typeface="Times New Roman" panose="02020603050405020304" pitchFamily="18" charset="0"/>
              </a:rPr>
              <a:t>ganik-</a:t>
            </a:r>
            <a:r>
              <a:rPr lang="tr-TR" dirty="0">
                <a:solidFill>
                  <a:srgbClr val="FFC000"/>
                </a:solidFill>
                <a:cs typeface="Times New Roman" panose="02020603050405020304" pitchFamily="18" charset="0"/>
              </a:rPr>
              <a:t>Mo</a:t>
            </a:r>
            <a:r>
              <a:rPr lang="tr-TR" dirty="0">
                <a:cs typeface="Times New Roman" panose="02020603050405020304" pitchFamily="18" charset="0"/>
              </a:rPr>
              <a:t>difikasyon-</a:t>
            </a:r>
            <a:r>
              <a:rPr lang="tr-TR" dirty="0">
                <a:solidFill>
                  <a:srgbClr val="FFC000"/>
                </a:solidFill>
                <a:cs typeface="Times New Roman" panose="02020603050405020304" pitchFamily="18" charset="0"/>
              </a:rPr>
              <a:t>Ser</a:t>
            </a:r>
            <a:r>
              <a:rPr lang="tr-TR" dirty="0">
                <a:cs typeface="Times New Roman" panose="02020603050405020304" pitchFamily="18" charset="0"/>
              </a:rPr>
              <a:t>amik kelimelerinin ilk hecelerinden oluşan </a:t>
            </a:r>
            <a:r>
              <a:rPr lang="tr-TR" dirty="0">
                <a:solidFill>
                  <a:srgbClr val="FFC000"/>
                </a:solidFill>
                <a:cs typeface="Times New Roman" panose="02020603050405020304" pitchFamily="18" charset="0"/>
              </a:rPr>
              <a:t>ORMOSER </a:t>
            </a:r>
            <a:r>
              <a:rPr lang="tr-TR" dirty="0">
                <a:cs typeface="Times New Roman" panose="02020603050405020304" pitchFamily="18" charset="0"/>
              </a:rPr>
              <a:t>ismiyle piyasada yerlerini almışlardır</a:t>
            </a:r>
          </a:p>
          <a:p>
            <a:endParaRPr dirty="0">
              <a:cs typeface="Times New Roman" panose="02020603050405020304" pitchFamily="18" charset="0"/>
            </a:endParaRPr>
          </a:p>
        </p:txBody>
      </p:sp>
      <p:sp>
        <p:nvSpPr>
          <p:cNvPr id="3" name="Rectangle 2"/>
          <p:cNvSpPr/>
          <p:nvPr/>
        </p:nvSpPr>
        <p:spPr>
          <a:xfrm>
            <a:off x="6779202" y="6631441"/>
            <a:ext cx="3710854" cy="188030"/>
          </a:xfrm>
          <a:prstGeom prst="rect">
            <a:avLst/>
          </a:prstGeom>
        </p:spPr>
        <p:txBody>
          <a:bodyPr wrap="square" lIns="64291" tIns="32146" rIns="64291" bIns="32146">
            <a:spAutoFit/>
          </a:bodyPr>
          <a:lstStyle/>
          <a:p>
            <a:r>
              <a:rPr lang="tr-TR" sz="800" dirty="0" err="1">
                <a:cs typeface="Arial" panose="020B0604020202020204" pitchFamily="34" charset="0"/>
              </a:rPr>
              <a:t>Cunha</a:t>
            </a:r>
            <a:r>
              <a:rPr lang="tr-TR" sz="800" dirty="0">
                <a:cs typeface="Arial" panose="020B0604020202020204" pitchFamily="34" charset="0"/>
              </a:rPr>
              <a:t> ve ark., 2003; Zimmerli ve ark., 2009; Dayangaç, 2011</a:t>
            </a:r>
          </a:p>
        </p:txBody>
      </p:sp>
    </p:spTree>
    <p:extLst>
      <p:ext uri="{BB962C8B-B14F-4D97-AF65-F5344CB8AC3E}">
        <p14:creationId xmlns:p14="http://schemas.microsoft.com/office/powerpoint/2010/main" val="3520492658"/>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Shape 573"/>
          <p:cNvSpPr>
            <a:spLocks noGrp="1"/>
          </p:cNvSpPr>
          <p:nvPr>
            <p:ph type="title"/>
          </p:nvPr>
        </p:nvSpPr>
        <p:spPr>
          <a:xfrm>
            <a:off x="1633754" y="182278"/>
            <a:ext cx="9034246" cy="1160317"/>
          </a:xfrm>
          <a:prstGeom prst="rect">
            <a:avLst/>
          </a:prstGeom>
          <a:ln w="12700">
            <a:miter lim="400000"/>
          </a:ln>
        </p:spPr>
        <p:txBody>
          <a:bodyPr vert="horz" lIns="35717" tIns="35717" rIns="35717" bIns="35717" rtlCol="0" anchor="ctr">
            <a:noAutofit/>
          </a:bodyPr>
          <a:lstStyle/>
          <a:p>
            <a:pPr indent="316100">
              <a:lnSpc>
                <a:spcPct val="150000"/>
              </a:lnSpc>
              <a:spcBef>
                <a:spcPts val="1687"/>
              </a:spcBef>
            </a:pPr>
            <a:r>
              <a:rPr sz="2800" dirty="0" err="1">
                <a:solidFill>
                  <a:schemeClr val="accent5">
                    <a:lumMod val="60000"/>
                    <a:lumOff val="40000"/>
                  </a:schemeClr>
                </a:solidFill>
                <a:cs typeface="Times New Roman" panose="02020603050405020304" pitchFamily="18" charset="0"/>
              </a:rPr>
              <a:t>Ormoser</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Esaslı</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Kompozit</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Rezinlerin</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Temel</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Özelikleri</a:t>
            </a:r>
            <a:endParaRPr sz="2800" dirty="0">
              <a:solidFill>
                <a:schemeClr val="accent5">
                  <a:lumMod val="60000"/>
                  <a:lumOff val="40000"/>
                </a:schemeClr>
              </a:solidFill>
              <a:cs typeface="Times New Roman" panose="02020603050405020304" pitchFamily="18" charset="0"/>
            </a:endParaRPr>
          </a:p>
        </p:txBody>
      </p:sp>
      <p:sp>
        <p:nvSpPr>
          <p:cNvPr id="574" name="Shape 574"/>
          <p:cNvSpPr>
            <a:spLocks noGrp="1"/>
          </p:cNvSpPr>
          <p:nvPr>
            <p:ph type="body" idx="1"/>
          </p:nvPr>
        </p:nvSpPr>
        <p:spPr>
          <a:xfrm>
            <a:off x="1633754" y="1556907"/>
            <a:ext cx="4118048" cy="3547628"/>
          </a:xfrm>
          <a:prstGeom prst="rect">
            <a:avLst/>
          </a:prstGeom>
          <a:effectLst>
            <a:glow rad="127000">
              <a:schemeClr val="bg2">
                <a:lumMod val="50000"/>
              </a:schemeClr>
            </a:glow>
          </a:effectLst>
        </p:spPr>
        <p:txBody>
          <a:bodyPr>
            <a:normAutofit/>
          </a:bodyPr>
          <a:lstStyle/>
          <a:p>
            <a:pPr marL="557193" indent="-241093" algn="just">
              <a:lnSpc>
                <a:spcPct val="150000"/>
              </a:lnSpc>
              <a:spcBef>
                <a:spcPts val="1687"/>
              </a:spcBef>
              <a:buSzPct val="100000"/>
              <a:buFont typeface="Wingdings" panose="05000000000000000000" pitchFamily="2" charset="2"/>
              <a:buChar char="v"/>
              <a:defRPr sz="2000"/>
            </a:pPr>
            <a:r>
              <a:rPr lang="tr-TR" sz="2000" dirty="0" err="1">
                <a:latin typeface="+mj-lt"/>
                <a:cs typeface="Times New Roman" panose="02020603050405020304" pitchFamily="18" charset="0"/>
              </a:rPr>
              <a:t>D</a:t>
            </a:r>
            <a:r>
              <a:rPr sz="2000" dirty="0">
                <a:latin typeface="+mj-lt"/>
                <a:cs typeface="Times New Roman" panose="02020603050405020304" pitchFamily="18" charset="0"/>
              </a:rPr>
              <a:t>üşük çekme dayanımı</a:t>
            </a:r>
          </a:p>
          <a:p>
            <a:pPr marL="557193" indent="-241093" algn="just">
              <a:lnSpc>
                <a:spcPct val="150000"/>
              </a:lnSpc>
              <a:spcBef>
                <a:spcPts val="1687"/>
              </a:spcBef>
              <a:buSzPct val="100000"/>
              <a:buFont typeface="Wingdings" panose="05000000000000000000" pitchFamily="2" charset="2"/>
              <a:buChar char="v"/>
              <a:defRPr sz="2000"/>
            </a:pPr>
            <a:r>
              <a:rPr lang="tr-TR" sz="2000" dirty="0">
                <a:latin typeface="+mj-lt"/>
                <a:cs typeface="Times New Roman" panose="02020603050405020304" pitchFamily="18" charset="0"/>
              </a:rPr>
              <a:t>Y</a:t>
            </a:r>
            <a:r>
              <a:rPr sz="2000" dirty="0">
                <a:latin typeface="+mj-lt"/>
                <a:cs typeface="Times New Roman" panose="02020603050405020304" pitchFamily="18" charset="0"/>
              </a:rPr>
              <a:t>üksek aşınma direnci</a:t>
            </a:r>
          </a:p>
          <a:p>
            <a:pPr marL="557193" indent="-241093" algn="just">
              <a:lnSpc>
                <a:spcPct val="150000"/>
              </a:lnSpc>
              <a:spcBef>
                <a:spcPts val="1687"/>
              </a:spcBef>
              <a:buSzPct val="100000"/>
              <a:buFont typeface="Wingdings" panose="05000000000000000000" pitchFamily="2" charset="2"/>
              <a:buChar char="v"/>
              <a:defRPr sz="2000"/>
            </a:pPr>
            <a:r>
              <a:rPr lang="tr-TR" sz="2000" dirty="0">
                <a:latin typeface="+mj-lt"/>
                <a:cs typeface="Times New Roman" panose="02020603050405020304" pitchFamily="18" charset="0"/>
              </a:rPr>
              <a:t>B</a:t>
            </a:r>
            <a:r>
              <a:rPr sz="2000" dirty="0">
                <a:latin typeface="+mj-lt"/>
                <a:cs typeface="Times New Roman" panose="02020603050405020304" pitchFamily="18" charset="0"/>
              </a:rPr>
              <a:t>iyouyumluluk</a:t>
            </a:r>
          </a:p>
          <a:p>
            <a:pPr marL="557193" indent="-241093" algn="just">
              <a:lnSpc>
                <a:spcPct val="150000"/>
              </a:lnSpc>
              <a:spcBef>
                <a:spcPts val="1687"/>
              </a:spcBef>
              <a:buSzPct val="100000"/>
              <a:buFont typeface="Wingdings" panose="05000000000000000000" pitchFamily="2" charset="2"/>
              <a:buChar char="v"/>
              <a:defRPr sz="2000"/>
            </a:pPr>
            <a:r>
              <a:rPr lang="tr-TR" sz="2000" dirty="0">
                <a:latin typeface="+mj-lt"/>
                <a:cs typeface="Times New Roman" panose="02020603050405020304" pitchFamily="18" charset="0"/>
              </a:rPr>
              <a:t>A</a:t>
            </a:r>
            <a:r>
              <a:rPr sz="2000" dirty="0">
                <a:latin typeface="+mj-lt"/>
                <a:cs typeface="Times New Roman" panose="02020603050405020304" pitchFamily="18" charset="0"/>
              </a:rPr>
              <a:t>ntikaryojen</a:t>
            </a:r>
            <a:r>
              <a:rPr lang="tr-TR" sz="2000" dirty="0">
                <a:latin typeface="+mj-lt"/>
                <a:cs typeface="Times New Roman" panose="02020603050405020304" pitchFamily="18" charset="0"/>
              </a:rPr>
              <a:t>ite </a:t>
            </a:r>
            <a:endParaRPr sz="2000" dirty="0">
              <a:latin typeface="+mj-lt"/>
              <a:cs typeface="Times New Roman" panose="02020603050405020304" pitchFamily="18" charset="0"/>
            </a:endParaRPr>
          </a:p>
        </p:txBody>
      </p:sp>
      <p:sp>
        <p:nvSpPr>
          <p:cNvPr id="2" name="Metin kutusu 1"/>
          <p:cNvSpPr txBox="1"/>
          <p:nvPr/>
        </p:nvSpPr>
        <p:spPr>
          <a:xfrm>
            <a:off x="9068450" y="6554432"/>
            <a:ext cx="1599550" cy="195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800" dirty="0" err="1">
                <a:ea typeface="Helvetica" charset="-94"/>
                <a:cs typeface="Arial" panose="020B0604020202020204" pitchFamily="34" charset="0"/>
              </a:rPr>
              <a:t>Hickel</a:t>
            </a:r>
            <a:r>
              <a:rPr lang="tr-TR" sz="800" dirty="0">
                <a:ea typeface="Helvetica" charset="-94"/>
                <a:cs typeface="Arial" panose="020B0604020202020204" pitchFamily="34" charset="0"/>
              </a:rPr>
              <a:t> ve ark., 1998</a:t>
            </a:r>
            <a:endParaRPr lang="tr-TR" sz="800" dirty="0">
              <a:solidFill>
                <a:srgbClr val="FFFFFF"/>
              </a:solidFill>
              <a:ea typeface="Helvetica" charset="-94"/>
              <a:cs typeface="Arial" panose="020B0604020202020204" pitchFamily="34" charset="0"/>
              <a:sym typeface="Chalkduster"/>
            </a:endParaRP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0878" y="1556906"/>
            <a:ext cx="4141065" cy="183312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53426117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Shape 584"/>
          <p:cNvSpPr>
            <a:spLocks noGrp="1"/>
          </p:cNvSpPr>
          <p:nvPr>
            <p:ph type="body" idx="1"/>
          </p:nvPr>
        </p:nvSpPr>
        <p:spPr>
          <a:xfrm>
            <a:off x="1863004" y="678007"/>
            <a:ext cx="8404947" cy="5829517"/>
          </a:xfrm>
          <a:prstGeom prst="rect">
            <a:avLst/>
          </a:prstGeom>
        </p:spPr>
        <p:txBody>
          <a:bodyPr>
            <a:noAutofit/>
          </a:bodyPr>
          <a:lstStyle/>
          <a:p>
            <a:pPr algn="just" defTabSz="234664">
              <a:lnSpc>
                <a:spcPct val="150000"/>
              </a:lnSpc>
              <a:spcBef>
                <a:spcPts val="1195"/>
              </a:spcBef>
              <a:buFont typeface="Wingdings" panose="05000000000000000000" pitchFamily="2" charset="2"/>
              <a:buChar char="v"/>
              <a:defRPr sz="1460"/>
            </a:pPr>
            <a:r>
              <a:rPr sz="2000" dirty="0" err="1">
                <a:cs typeface="Times New Roman" panose="02020603050405020304" pitchFamily="18" charset="0"/>
              </a:rPr>
              <a:t>Mükemmel</a:t>
            </a:r>
            <a:r>
              <a:rPr sz="2000" dirty="0">
                <a:cs typeface="Times New Roman" panose="02020603050405020304" pitchFamily="18" charset="0"/>
              </a:rPr>
              <a:t> estetik</a:t>
            </a:r>
          </a:p>
          <a:p>
            <a:pPr algn="just" defTabSz="234664">
              <a:lnSpc>
                <a:spcPct val="150000"/>
              </a:lnSpc>
              <a:spcBef>
                <a:spcPts val="1195"/>
              </a:spcBef>
              <a:buFont typeface="Wingdings" panose="05000000000000000000" pitchFamily="2" charset="2"/>
              <a:buChar char="v"/>
              <a:defRPr sz="1460"/>
            </a:pPr>
            <a:r>
              <a:rPr sz="2000" dirty="0" err="1">
                <a:cs typeface="Times New Roman" panose="02020603050405020304" pitchFamily="18" charset="0"/>
              </a:rPr>
              <a:t>Yüksek</a:t>
            </a:r>
            <a:r>
              <a:rPr sz="2000" dirty="0">
                <a:cs typeface="Times New Roman" panose="02020603050405020304" pitchFamily="18" charset="0"/>
              </a:rPr>
              <a:t> biyouyumluluk</a:t>
            </a:r>
          </a:p>
          <a:p>
            <a:pPr algn="just" defTabSz="234664">
              <a:lnSpc>
                <a:spcPct val="150000"/>
              </a:lnSpc>
              <a:spcBef>
                <a:spcPts val="1195"/>
              </a:spcBef>
              <a:buFont typeface="Wingdings" panose="05000000000000000000" pitchFamily="2" charset="2"/>
              <a:buChar char="v"/>
              <a:defRPr sz="1460"/>
            </a:pPr>
            <a:r>
              <a:rPr sz="2000" dirty="0" err="1">
                <a:cs typeface="Times New Roman" panose="02020603050405020304" pitchFamily="18" charset="0"/>
              </a:rPr>
              <a:t>Uzun</a:t>
            </a:r>
            <a:r>
              <a:rPr sz="2000" dirty="0">
                <a:cs typeface="Times New Roman" panose="02020603050405020304" pitchFamily="18" charset="0"/>
              </a:rPr>
              <a:t> yıllar dayanıklılık</a:t>
            </a:r>
          </a:p>
          <a:p>
            <a:pPr algn="just" defTabSz="234664">
              <a:lnSpc>
                <a:spcPct val="150000"/>
              </a:lnSpc>
              <a:spcBef>
                <a:spcPts val="1195"/>
              </a:spcBef>
              <a:buFont typeface="Wingdings" panose="05000000000000000000" pitchFamily="2" charset="2"/>
              <a:buChar char="v"/>
              <a:defRPr sz="1460"/>
            </a:pPr>
            <a:r>
              <a:rPr sz="2000" dirty="0" err="1">
                <a:cs typeface="Times New Roman" panose="02020603050405020304" pitchFamily="18" charset="0"/>
              </a:rPr>
              <a:t>Manipülasyonun</a:t>
            </a:r>
            <a:r>
              <a:rPr sz="2000" dirty="0">
                <a:cs typeface="Times New Roman" panose="02020603050405020304" pitchFamily="18" charset="0"/>
              </a:rPr>
              <a:t> kolay olması</a:t>
            </a:r>
          </a:p>
          <a:p>
            <a:pPr algn="just" defTabSz="234664">
              <a:lnSpc>
                <a:spcPct val="150000"/>
              </a:lnSpc>
              <a:spcBef>
                <a:spcPts val="1195"/>
              </a:spcBef>
              <a:buFont typeface="Wingdings" panose="05000000000000000000" pitchFamily="2" charset="2"/>
              <a:buChar char="v"/>
              <a:defRPr sz="1460"/>
            </a:pPr>
            <a:r>
              <a:rPr sz="2000" dirty="0" err="1">
                <a:cs typeface="Times New Roman" panose="02020603050405020304" pitchFamily="18" charset="0"/>
              </a:rPr>
              <a:t>Marjinal</a:t>
            </a:r>
            <a:r>
              <a:rPr sz="2000" dirty="0">
                <a:cs typeface="Times New Roman" panose="02020603050405020304" pitchFamily="18" charset="0"/>
              </a:rPr>
              <a:t> adaptasyonunun yüksek olması</a:t>
            </a:r>
          </a:p>
          <a:p>
            <a:pPr algn="just" defTabSz="234664">
              <a:lnSpc>
                <a:spcPct val="150000"/>
              </a:lnSpc>
              <a:spcBef>
                <a:spcPts val="1195"/>
              </a:spcBef>
              <a:buFont typeface="Wingdings" panose="05000000000000000000" pitchFamily="2" charset="2"/>
              <a:buChar char="v"/>
              <a:defRPr sz="1460"/>
            </a:pPr>
            <a:r>
              <a:rPr sz="2000" dirty="0" err="1">
                <a:cs typeface="Times New Roman" panose="02020603050405020304" pitchFamily="18" charset="0"/>
              </a:rPr>
              <a:t>Düşük</a:t>
            </a:r>
            <a:r>
              <a:rPr sz="2000" dirty="0">
                <a:cs typeface="Times New Roman" panose="02020603050405020304" pitchFamily="18" charset="0"/>
              </a:rPr>
              <a:t> polimerizasyon büzülmesi</a:t>
            </a:r>
          </a:p>
          <a:p>
            <a:pPr algn="just" defTabSz="234664">
              <a:lnSpc>
                <a:spcPct val="150000"/>
              </a:lnSpc>
              <a:spcBef>
                <a:spcPts val="1195"/>
              </a:spcBef>
              <a:buFont typeface="Wingdings" panose="05000000000000000000" pitchFamily="2" charset="2"/>
              <a:buChar char="v"/>
              <a:defRPr sz="1460"/>
            </a:pPr>
            <a:r>
              <a:rPr sz="2000" dirty="0" err="1">
                <a:cs typeface="Times New Roman" panose="02020603050405020304" pitchFamily="18" charset="0"/>
              </a:rPr>
              <a:t>Termal</a:t>
            </a:r>
            <a:r>
              <a:rPr sz="2000" dirty="0">
                <a:cs typeface="Times New Roman" panose="02020603050405020304" pitchFamily="18" charset="0"/>
              </a:rPr>
              <a:t> genleşme katsayısının dişe çok yakın olması</a:t>
            </a:r>
          </a:p>
          <a:p>
            <a:pPr algn="just" defTabSz="234664">
              <a:lnSpc>
                <a:spcPct val="150000"/>
              </a:lnSpc>
              <a:spcBef>
                <a:spcPts val="1195"/>
              </a:spcBef>
              <a:buFont typeface="Wingdings" panose="05000000000000000000" pitchFamily="2" charset="2"/>
              <a:buChar char="v"/>
              <a:defRPr sz="1460"/>
            </a:pPr>
            <a:r>
              <a:rPr sz="2000" dirty="0" err="1">
                <a:cs typeface="Times New Roman" panose="02020603050405020304" pitchFamily="18" charset="0"/>
              </a:rPr>
              <a:t>Aşınma</a:t>
            </a:r>
            <a:r>
              <a:rPr sz="2000" dirty="0">
                <a:cs typeface="Times New Roman" panose="02020603050405020304" pitchFamily="18" charset="0"/>
              </a:rPr>
              <a:t> direncinin yüksek olması</a:t>
            </a:r>
          </a:p>
          <a:p>
            <a:pPr algn="just" defTabSz="234664">
              <a:lnSpc>
                <a:spcPct val="150000"/>
              </a:lnSpc>
              <a:spcBef>
                <a:spcPts val="1195"/>
              </a:spcBef>
              <a:buFont typeface="Wingdings" panose="05000000000000000000" pitchFamily="2" charset="2"/>
              <a:buChar char="v"/>
              <a:defRPr sz="1460"/>
            </a:pPr>
            <a:r>
              <a:rPr sz="2000" dirty="0" err="1">
                <a:cs typeface="Times New Roman" panose="02020603050405020304" pitchFamily="18" charset="0"/>
              </a:rPr>
              <a:t>Renk</a:t>
            </a:r>
            <a:r>
              <a:rPr sz="2000" dirty="0">
                <a:cs typeface="Times New Roman" panose="02020603050405020304" pitchFamily="18" charset="0"/>
              </a:rPr>
              <a:t> stabilitesini koruması</a:t>
            </a:r>
            <a:endParaRPr lang="tr-TR" sz="2000" dirty="0">
              <a:cs typeface="Times New Roman" panose="02020603050405020304" pitchFamily="18" charset="0"/>
            </a:endParaRPr>
          </a:p>
          <a:p>
            <a:pPr algn="just" defTabSz="234664">
              <a:lnSpc>
                <a:spcPct val="150000"/>
              </a:lnSpc>
              <a:spcBef>
                <a:spcPts val="1195"/>
              </a:spcBef>
              <a:buFont typeface="Wingdings" panose="05000000000000000000" pitchFamily="2" charset="2"/>
              <a:buChar char="v"/>
              <a:defRPr sz="1460"/>
            </a:pPr>
            <a:r>
              <a:rPr sz="2000" dirty="0">
                <a:cs typeface="Times New Roman" panose="02020603050405020304" pitchFamily="18" charset="0"/>
              </a:rPr>
              <a:t>Tüm kaviteler için kullanılabilir olması</a:t>
            </a:r>
          </a:p>
        </p:txBody>
      </p:sp>
      <p:sp>
        <p:nvSpPr>
          <p:cNvPr id="3" name="Shape 554"/>
          <p:cNvSpPr>
            <a:spLocks noGrp="1"/>
          </p:cNvSpPr>
          <p:nvPr>
            <p:ph type="title"/>
          </p:nvPr>
        </p:nvSpPr>
        <p:spPr>
          <a:xfrm>
            <a:off x="1863003" y="119496"/>
            <a:ext cx="6838516" cy="616961"/>
          </a:xfrm>
          <a:prstGeom prst="rect">
            <a:avLst/>
          </a:prstGeom>
          <a:ln w="12700">
            <a:miter lim="400000"/>
          </a:ln>
        </p:spPr>
        <p:txBody>
          <a:bodyPr vert="horz" lIns="35717" tIns="35717" rIns="35717" bIns="35717" rtlCol="0" anchor="ctr">
            <a:noAutofit/>
          </a:bodyPr>
          <a:lstStyle/>
          <a:p>
            <a:pPr indent="316100">
              <a:lnSpc>
                <a:spcPct val="150000"/>
              </a:lnSpc>
              <a:spcBef>
                <a:spcPts val="1687"/>
              </a:spcBef>
            </a:pPr>
            <a:r>
              <a:rPr sz="2800" dirty="0" err="1">
                <a:solidFill>
                  <a:schemeClr val="accent5">
                    <a:lumMod val="60000"/>
                    <a:lumOff val="40000"/>
                  </a:schemeClr>
                </a:solidFill>
                <a:cs typeface="Times New Roman" panose="02020603050405020304" pitchFamily="18" charset="0"/>
              </a:rPr>
              <a:t>Ormoserler</a:t>
            </a:r>
            <a:r>
              <a:rPr lang="tr-TR" sz="2800" dirty="0">
                <a:solidFill>
                  <a:schemeClr val="accent5">
                    <a:lumMod val="60000"/>
                    <a:lumOff val="40000"/>
                  </a:schemeClr>
                </a:solidFill>
                <a:cs typeface="Times New Roman" panose="02020603050405020304" pitchFamily="18" charset="0"/>
              </a:rPr>
              <a:t>in Avantajları</a:t>
            </a:r>
            <a:endParaRPr sz="2800" dirty="0">
              <a:solidFill>
                <a:schemeClr val="accent5">
                  <a:lumMod val="60000"/>
                  <a:lumOff val="40000"/>
                </a:schemeClr>
              </a:solidFill>
              <a:cs typeface="Times New Roman" panose="02020603050405020304" pitchFamily="18" charset="0"/>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1989" y="1749569"/>
            <a:ext cx="2571750" cy="142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2263" y="833870"/>
            <a:ext cx="1298863" cy="48707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Metin kutusu 4"/>
          <p:cNvSpPr txBox="1"/>
          <p:nvPr/>
        </p:nvSpPr>
        <p:spPr>
          <a:xfrm>
            <a:off x="5537490" y="6626929"/>
            <a:ext cx="5474711" cy="195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800" dirty="0" err="1">
                <a:latin typeface="Arial" charset="-94"/>
                <a:ea typeface="Arial" charset="-94"/>
                <a:cs typeface="Arial" charset="-94"/>
              </a:rPr>
              <a:t>Lutz</a:t>
            </a:r>
            <a:r>
              <a:rPr lang="tr-TR" sz="800" dirty="0">
                <a:latin typeface="Arial" charset="-94"/>
                <a:ea typeface="Arial" charset="-94"/>
                <a:cs typeface="Arial" charset="-94"/>
              </a:rPr>
              <a:t> ve </a:t>
            </a:r>
            <a:r>
              <a:rPr lang="tr-TR" sz="800" dirty="0" err="1">
                <a:latin typeface="Arial" charset="-94"/>
                <a:ea typeface="Arial" charset="-94"/>
                <a:cs typeface="Arial" charset="-94"/>
              </a:rPr>
              <a:t>Krejei</a:t>
            </a:r>
            <a:r>
              <a:rPr lang="tr-TR" sz="800" dirty="0">
                <a:latin typeface="Arial" charset="-94"/>
                <a:ea typeface="Arial" charset="-94"/>
                <a:cs typeface="Arial" charset="-94"/>
              </a:rPr>
              <a:t> 1999; </a:t>
            </a:r>
            <a:r>
              <a:rPr lang="tr-TR" sz="800" dirty="0" err="1">
                <a:latin typeface="Arial" charset="-94"/>
                <a:ea typeface="Arial" charset="-94"/>
                <a:cs typeface="Arial" charset="-94"/>
              </a:rPr>
              <a:t>Lutz</a:t>
            </a:r>
            <a:r>
              <a:rPr lang="tr-TR" sz="800" dirty="0">
                <a:latin typeface="Arial" charset="-94"/>
                <a:ea typeface="Arial" charset="-94"/>
                <a:cs typeface="Arial" charset="-94"/>
              </a:rPr>
              <a:t> ve </a:t>
            </a:r>
            <a:r>
              <a:rPr lang="tr-TR" sz="800" dirty="0" err="1">
                <a:latin typeface="Arial" charset="-94"/>
                <a:ea typeface="Arial" charset="-94"/>
                <a:cs typeface="Arial" charset="-94"/>
              </a:rPr>
              <a:t>Krejei</a:t>
            </a:r>
            <a:r>
              <a:rPr lang="tr-TR" sz="800" dirty="0">
                <a:latin typeface="Arial" charset="-94"/>
                <a:ea typeface="Arial" charset="-94"/>
                <a:cs typeface="Arial" charset="-94"/>
              </a:rPr>
              <a:t> 2000;  </a:t>
            </a:r>
            <a:r>
              <a:rPr lang="tr-TR" sz="800" dirty="0" err="1">
                <a:latin typeface="Arial" charset="-94"/>
                <a:ea typeface="Arial" charset="-94"/>
                <a:cs typeface="Arial" charset="-94"/>
              </a:rPr>
              <a:t>Oberlander</a:t>
            </a:r>
            <a:r>
              <a:rPr lang="tr-TR" sz="800" dirty="0">
                <a:latin typeface="Arial" charset="-94"/>
                <a:ea typeface="Arial" charset="-94"/>
                <a:cs typeface="Arial" charset="-94"/>
              </a:rPr>
              <a:t> ve ark., 2001</a:t>
            </a:r>
            <a:endParaRPr lang="tr-TR" sz="800" dirty="0">
              <a:solidFill>
                <a:srgbClr val="FFFFFF"/>
              </a:solidFill>
              <a:latin typeface="Arial" charset="-94"/>
              <a:ea typeface="Arial" charset="-94"/>
              <a:cs typeface="Arial" charset="-94"/>
              <a:sym typeface="Chalkduster"/>
            </a:endParaRPr>
          </a:p>
        </p:txBody>
      </p:sp>
    </p:spTree>
    <p:extLst>
      <p:ext uri="{BB962C8B-B14F-4D97-AF65-F5344CB8AC3E}">
        <p14:creationId xmlns:p14="http://schemas.microsoft.com/office/powerpoint/2010/main" val="1140916080"/>
      </p:ext>
    </p:extLst>
  </p:cSld>
  <p:clrMapOvr>
    <a:masterClrMapping/>
  </p:clrMapOvr>
  <p:transition spd="slow">
    <p:wheel spokes="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Shape 590"/>
          <p:cNvSpPr>
            <a:spLocks noGrp="1"/>
          </p:cNvSpPr>
          <p:nvPr>
            <p:ph type="body" idx="1"/>
          </p:nvPr>
        </p:nvSpPr>
        <p:spPr>
          <a:xfrm>
            <a:off x="1722728" y="673788"/>
            <a:ext cx="6893068" cy="5132133"/>
          </a:xfrm>
          <a:prstGeom prst="rect">
            <a:avLst/>
          </a:prstGeom>
        </p:spPr>
        <p:txBody>
          <a:bodyPr>
            <a:noAutofit/>
          </a:bodyPr>
          <a:lstStyle/>
          <a:p>
            <a:pPr algn="just" defTabSz="318242">
              <a:spcBef>
                <a:spcPts val="1617"/>
              </a:spcBef>
              <a:buFont typeface="Wingdings" panose="05000000000000000000" pitchFamily="2" charset="2"/>
              <a:buChar char="v"/>
              <a:defRPr sz="1979"/>
            </a:pPr>
            <a:r>
              <a:rPr sz="2000" dirty="0">
                <a:cs typeface="Times New Roman" panose="02020603050405020304" pitchFamily="18" charset="0"/>
              </a:rPr>
              <a:t>Sınıf I-V kavite</a:t>
            </a:r>
            <a:r>
              <a:rPr lang="tr-TR" sz="2000" dirty="0" err="1">
                <a:cs typeface="Times New Roman" panose="02020603050405020304" pitchFamily="18" charset="0"/>
              </a:rPr>
              <a:t>ler</a:t>
            </a:r>
            <a:endParaRPr lang="tr-TR" sz="2000" dirty="0">
              <a:cs typeface="Times New Roman" panose="02020603050405020304" pitchFamily="18" charset="0"/>
            </a:endParaRPr>
          </a:p>
          <a:p>
            <a:pPr algn="just" defTabSz="318242">
              <a:spcBef>
                <a:spcPts val="1617"/>
              </a:spcBef>
              <a:buFont typeface="Wingdings" panose="05000000000000000000" pitchFamily="2" charset="2"/>
              <a:buChar char="v"/>
              <a:defRPr sz="1979"/>
            </a:pPr>
            <a:r>
              <a:rPr sz="2000" dirty="0">
                <a:cs typeface="Times New Roman" panose="02020603050405020304" pitchFamily="18" charset="0"/>
              </a:rPr>
              <a:t>Travma </a:t>
            </a:r>
            <a:r>
              <a:rPr lang="tr-TR" sz="2000" dirty="0">
                <a:cs typeface="Times New Roman" panose="02020603050405020304" pitchFamily="18" charset="0"/>
              </a:rPr>
              <a:t>görmüş </a:t>
            </a:r>
            <a:r>
              <a:rPr sz="2000" dirty="0">
                <a:cs typeface="Times New Roman" panose="02020603050405020304" pitchFamily="18" charset="0"/>
              </a:rPr>
              <a:t>anterior dişler</a:t>
            </a:r>
            <a:r>
              <a:rPr lang="tr-TR" sz="2000" dirty="0">
                <a:cs typeface="Times New Roman" panose="02020603050405020304" pitchFamily="18" charset="0"/>
              </a:rPr>
              <a:t>de</a:t>
            </a:r>
            <a:endParaRPr sz="2000" dirty="0">
              <a:cs typeface="Times New Roman" panose="02020603050405020304" pitchFamily="18" charset="0"/>
            </a:endParaRPr>
          </a:p>
          <a:p>
            <a:pPr algn="just" defTabSz="318242">
              <a:spcBef>
                <a:spcPts val="1617"/>
              </a:spcBef>
              <a:buFont typeface="Wingdings" panose="05000000000000000000" pitchFamily="2" charset="2"/>
              <a:buChar char="v"/>
              <a:defRPr sz="1979"/>
            </a:pPr>
            <a:r>
              <a:rPr sz="2000" dirty="0">
                <a:cs typeface="Times New Roman" panose="02020603050405020304" pitchFamily="18" charset="0"/>
              </a:rPr>
              <a:t>Anterior dişlerdeki veneer uygulamalarında</a:t>
            </a:r>
          </a:p>
          <a:p>
            <a:pPr algn="just" defTabSz="318242">
              <a:spcBef>
                <a:spcPts val="1617"/>
              </a:spcBef>
              <a:buFont typeface="Wingdings" panose="05000000000000000000" pitchFamily="2" charset="2"/>
              <a:buChar char="v"/>
              <a:defRPr sz="1979"/>
            </a:pPr>
            <a:r>
              <a:rPr sz="2000" dirty="0">
                <a:cs typeface="Times New Roman" panose="02020603050405020304" pitchFamily="18" charset="0"/>
              </a:rPr>
              <a:t>Veneer tamirinde</a:t>
            </a:r>
          </a:p>
          <a:p>
            <a:pPr algn="just" defTabSz="318242">
              <a:spcBef>
                <a:spcPts val="1617"/>
              </a:spcBef>
              <a:buFont typeface="Wingdings" panose="05000000000000000000" pitchFamily="2" charset="2"/>
              <a:buChar char="v"/>
              <a:defRPr sz="1979"/>
            </a:pPr>
            <a:r>
              <a:rPr sz="2000" dirty="0">
                <a:cs typeface="Times New Roman" panose="02020603050405020304" pitchFamily="18" charset="0"/>
              </a:rPr>
              <a:t>Estetiğin düzeltilmesinde</a:t>
            </a:r>
          </a:p>
          <a:p>
            <a:pPr algn="just" defTabSz="318242">
              <a:spcBef>
                <a:spcPts val="1617"/>
              </a:spcBef>
              <a:buFont typeface="Wingdings" panose="05000000000000000000" pitchFamily="2" charset="2"/>
              <a:buChar char="v"/>
              <a:defRPr sz="1979"/>
            </a:pPr>
            <a:r>
              <a:rPr sz="2000" dirty="0" err="1">
                <a:cs typeface="Times New Roman" panose="02020603050405020304" pitchFamily="18" charset="0"/>
              </a:rPr>
              <a:t>Kor</a:t>
            </a:r>
            <a:r>
              <a:rPr sz="2000" dirty="0">
                <a:cs typeface="Times New Roman" panose="02020603050405020304" pitchFamily="18" charset="0"/>
              </a:rPr>
              <a:t> yapımında</a:t>
            </a:r>
          </a:p>
          <a:p>
            <a:pPr algn="just" defTabSz="318242">
              <a:spcBef>
                <a:spcPts val="1617"/>
              </a:spcBef>
              <a:buFont typeface="Wingdings" panose="05000000000000000000" pitchFamily="2" charset="2"/>
              <a:buChar char="v"/>
              <a:defRPr sz="1979"/>
            </a:pPr>
            <a:r>
              <a:rPr sz="2000" dirty="0" err="1">
                <a:cs typeface="Times New Roman" panose="02020603050405020304" pitchFamily="18" charset="0"/>
              </a:rPr>
              <a:t>İndirekt</a:t>
            </a:r>
            <a:r>
              <a:rPr sz="2000" dirty="0">
                <a:cs typeface="Times New Roman" panose="02020603050405020304" pitchFamily="18" charset="0"/>
              </a:rPr>
              <a:t> inlay </a:t>
            </a:r>
            <a:r>
              <a:rPr sz="2000" dirty="0" err="1">
                <a:cs typeface="Times New Roman" panose="02020603050405020304" pitchFamily="18" charset="0"/>
              </a:rPr>
              <a:t>restorasyonlarda</a:t>
            </a:r>
            <a:endParaRPr lang="tr-TR" sz="2000" dirty="0">
              <a:cs typeface="Times New Roman" panose="02020603050405020304" pitchFamily="18" charset="0"/>
            </a:endParaRPr>
          </a:p>
          <a:p>
            <a:pPr algn="just" defTabSz="318242">
              <a:spcBef>
                <a:spcPts val="1617"/>
              </a:spcBef>
              <a:buFont typeface="Wingdings" panose="05000000000000000000" pitchFamily="2" charset="2"/>
              <a:buChar char="v"/>
              <a:defRPr sz="1979"/>
            </a:pPr>
            <a:r>
              <a:rPr sz="2000" dirty="0">
                <a:cs typeface="Times New Roman" panose="02020603050405020304" pitchFamily="18" charset="0"/>
              </a:rPr>
              <a:t>Splintleme işlemlerinde</a:t>
            </a:r>
          </a:p>
        </p:txBody>
      </p:sp>
      <p:sp>
        <p:nvSpPr>
          <p:cNvPr id="3" name="Shape 554"/>
          <p:cNvSpPr>
            <a:spLocks noGrp="1"/>
          </p:cNvSpPr>
          <p:nvPr>
            <p:ph type="title"/>
          </p:nvPr>
        </p:nvSpPr>
        <p:spPr>
          <a:xfrm>
            <a:off x="1722727" y="56828"/>
            <a:ext cx="6331960" cy="616961"/>
          </a:xfrm>
          <a:prstGeom prst="rect">
            <a:avLst/>
          </a:prstGeom>
          <a:ln w="12700">
            <a:miter lim="400000"/>
          </a:ln>
        </p:spPr>
        <p:txBody>
          <a:bodyPr vert="horz" lIns="35717" tIns="35717" rIns="35717" bIns="35717" rtlCol="0" anchor="ctr">
            <a:noAutofit/>
          </a:bodyPr>
          <a:lstStyle/>
          <a:p>
            <a:pPr indent="316100">
              <a:lnSpc>
                <a:spcPct val="150000"/>
              </a:lnSpc>
              <a:spcBef>
                <a:spcPts val="1687"/>
              </a:spcBef>
            </a:pPr>
            <a:r>
              <a:rPr sz="2800" dirty="0" err="1">
                <a:solidFill>
                  <a:schemeClr val="accent5">
                    <a:lumMod val="60000"/>
                    <a:lumOff val="40000"/>
                  </a:schemeClr>
                </a:solidFill>
                <a:cs typeface="Times New Roman" panose="02020603050405020304" pitchFamily="18" charset="0"/>
              </a:rPr>
              <a:t>Ormoserler</a:t>
            </a:r>
            <a:r>
              <a:rPr lang="tr-TR" sz="2800" dirty="0">
                <a:solidFill>
                  <a:schemeClr val="accent5">
                    <a:lumMod val="60000"/>
                    <a:lumOff val="40000"/>
                  </a:schemeClr>
                </a:solidFill>
                <a:cs typeface="Times New Roman" panose="02020603050405020304" pitchFamily="18" charset="0"/>
              </a:rPr>
              <a:t>in Kullanımı</a:t>
            </a:r>
            <a:endParaRPr sz="2800" dirty="0">
              <a:solidFill>
                <a:schemeClr val="accent5">
                  <a:lumMod val="60000"/>
                  <a:lumOff val="40000"/>
                </a:schemeClr>
              </a:solidFill>
              <a:cs typeface="Times New Roman" panose="02020603050405020304" pitchFamily="18" charset="0"/>
            </a:endParaRPr>
          </a:p>
        </p:txBody>
      </p:sp>
      <p:sp>
        <p:nvSpPr>
          <p:cNvPr id="4" name="Metin kutusu 3"/>
          <p:cNvSpPr txBox="1"/>
          <p:nvPr/>
        </p:nvSpPr>
        <p:spPr>
          <a:xfrm>
            <a:off x="5563467" y="6659390"/>
            <a:ext cx="5026603" cy="195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800" dirty="0">
                <a:latin typeface="Arial" charset="-94"/>
                <a:ea typeface="Arial" charset="-94"/>
                <a:cs typeface="Arial" charset="-94"/>
              </a:rPr>
              <a:t>Efes ve ark., 2006; </a:t>
            </a:r>
            <a:r>
              <a:rPr lang="tr-TR" sz="800" dirty="0" err="1">
                <a:latin typeface="Arial" charset="-94"/>
                <a:ea typeface="Arial" charset="-94"/>
                <a:cs typeface="Arial" charset="-94"/>
              </a:rPr>
              <a:t>Schirrmeister</a:t>
            </a:r>
            <a:r>
              <a:rPr lang="tr-TR" sz="800" dirty="0">
                <a:latin typeface="Arial" charset="-94"/>
                <a:ea typeface="Arial" charset="-94"/>
                <a:cs typeface="Arial" charset="-94"/>
              </a:rPr>
              <a:t> ve ark., 2006; </a:t>
            </a:r>
            <a:r>
              <a:rPr lang="tr-TR" sz="800" dirty="0" err="1">
                <a:latin typeface="Arial" charset="-94"/>
                <a:ea typeface="Arial" charset="-94"/>
                <a:cs typeface="Arial" charset="-94"/>
              </a:rPr>
              <a:t>Mahmoud</a:t>
            </a:r>
            <a:r>
              <a:rPr lang="tr-TR" sz="800" dirty="0">
                <a:latin typeface="Arial" charset="-94"/>
                <a:ea typeface="Arial" charset="-94"/>
                <a:cs typeface="Arial" charset="-94"/>
              </a:rPr>
              <a:t> ve ark., 2008; </a:t>
            </a:r>
            <a:r>
              <a:rPr lang="tr-TR" sz="800" dirty="0" err="1">
                <a:latin typeface="Arial" charset="-94"/>
                <a:ea typeface="Arial" charset="-94"/>
                <a:cs typeface="Arial" charset="-94"/>
              </a:rPr>
              <a:t>Stefanski</a:t>
            </a:r>
            <a:r>
              <a:rPr lang="tr-TR" sz="800" dirty="0">
                <a:latin typeface="Arial" charset="-94"/>
                <a:ea typeface="Arial" charset="-94"/>
                <a:cs typeface="Arial" charset="-94"/>
              </a:rPr>
              <a:t> ve Van </a:t>
            </a:r>
            <a:r>
              <a:rPr lang="tr-TR" sz="800" dirty="0" err="1">
                <a:latin typeface="Arial" charset="-94"/>
                <a:ea typeface="Arial" charset="-94"/>
                <a:cs typeface="Arial" charset="-94"/>
              </a:rPr>
              <a:t>Dijken</a:t>
            </a:r>
            <a:r>
              <a:rPr lang="tr-TR" sz="800" dirty="0">
                <a:latin typeface="Arial" charset="-94"/>
                <a:ea typeface="Arial" charset="-94"/>
                <a:cs typeface="Arial" charset="-94"/>
              </a:rPr>
              <a:t>, 2012</a:t>
            </a:r>
            <a:endParaRPr lang="tr-TR" sz="800" dirty="0">
              <a:solidFill>
                <a:srgbClr val="FFFFFF"/>
              </a:solidFill>
              <a:latin typeface="Arial" charset="-94"/>
              <a:ea typeface="Arial" charset="-94"/>
              <a:cs typeface="Arial" charset="-94"/>
              <a:sym typeface="Chalkduster"/>
            </a:endParaRPr>
          </a:p>
        </p:txBody>
      </p:sp>
      <p:pic>
        <p:nvPicPr>
          <p:cNvPr id="6" name="Resim 5"/>
          <p:cNvPicPr>
            <a:picLocks noChangeAspect="1"/>
          </p:cNvPicPr>
          <p:nvPr/>
        </p:nvPicPr>
        <p:blipFill rotWithShape="1">
          <a:blip r:embed="rId3" cstate="print">
            <a:extLst>
              <a:ext uri="{28A0092B-C50C-407E-A947-70E740481C1C}">
                <a14:useLocalDpi xmlns:a14="http://schemas.microsoft.com/office/drawing/2010/main" val="0"/>
              </a:ext>
            </a:extLst>
          </a:blip>
          <a:srcRect l="12145" t="20077" r="17755" b="8333"/>
          <a:stretch/>
        </p:blipFill>
        <p:spPr>
          <a:xfrm>
            <a:off x="8323552" y="4698445"/>
            <a:ext cx="1927830" cy="11074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4766" y="4996160"/>
            <a:ext cx="1537864" cy="8097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Resim 7"/>
          <p:cNvPicPr>
            <a:picLocks noChangeAspect="1"/>
          </p:cNvPicPr>
          <p:nvPr/>
        </p:nvPicPr>
        <p:blipFill rotWithShape="1">
          <a:blip r:embed="rId5" cstate="print">
            <a:extLst>
              <a:ext uri="{28A0092B-C50C-407E-A947-70E740481C1C}">
                <a14:useLocalDpi xmlns:a14="http://schemas.microsoft.com/office/drawing/2010/main" val="0"/>
              </a:ext>
            </a:extLst>
          </a:blip>
          <a:srcRect l="11739" t="37212" r="10561" b="37276"/>
          <a:stretch/>
        </p:blipFill>
        <p:spPr>
          <a:xfrm>
            <a:off x="7285756" y="938452"/>
            <a:ext cx="3121827" cy="768756"/>
          </a:xfrm>
          <a:prstGeom prst="rect">
            <a:avLst/>
          </a:prstGeom>
        </p:spPr>
      </p:pic>
      <p:pic>
        <p:nvPicPr>
          <p:cNvPr id="9" name="Resim 8"/>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128000"/>
                    </a14:imgEffect>
                  </a14:imgLayer>
                </a14:imgProps>
              </a:ext>
              <a:ext uri="{28A0092B-C50C-407E-A947-70E740481C1C}">
                <a14:useLocalDpi xmlns:a14="http://schemas.microsoft.com/office/drawing/2010/main" val="0"/>
              </a:ext>
            </a:extLst>
          </a:blip>
          <a:srcRect l="-1" r="-1305" b="17065"/>
          <a:stretch/>
        </p:blipFill>
        <p:spPr>
          <a:xfrm>
            <a:off x="7066619" y="2938294"/>
            <a:ext cx="3340964" cy="910048"/>
          </a:xfrm>
          <a:prstGeom prst="rect">
            <a:avLst/>
          </a:prstGeom>
          <a:effectLst>
            <a:outerShdw blurRad="50800" dist="50800" dir="5400000" algn="ctr" rotWithShape="0">
              <a:srgbClr val="000000">
                <a:alpha val="92000"/>
              </a:srgbClr>
            </a:outerShdw>
          </a:effectLst>
        </p:spPr>
      </p:pic>
    </p:spTree>
    <p:extLst>
      <p:ext uri="{BB962C8B-B14F-4D97-AF65-F5344CB8AC3E}">
        <p14:creationId xmlns:p14="http://schemas.microsoft.com/office/powerpoint/2010/main" val="974214170"/>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Shape 600"/>
          <p:cNvSpPr>
            <a:spLocks noGrp="1"/>
          </p:cNvSpPr>
          <p:nvPr>
            <p:ph type="title"/>
          </p:nvPr>
        </p:nvSpPr>
        <p:spPr>
          <a:xfrm>
            <a:off x="1073395" y="34924"/>
            <a:ext cx="9759461" cy="1307306"/>
          </a:xfrm>
          <a:prstGeom prst="rect">
            <a:avLst/>
          </a:prstGeom>
          <a:ln w="12700">
            <a:miter lim="400000"/>
          </a:ln>
        </p:spPr>
        <p:txBody>
          <a:bodyPr vert="horz" lIns="35717" tIns="35717" rIns="35717" bIns="35717" rtlCol="0" anchor="ctr">
            <a:noAutofit/>
          </a:bodyPr>
          <a:lstStyle/>
          <a:p>
            <a:pPr indent="316100">
              <a:lnSpc>
                <a:spcPct val="150000"/>
              </a:lnSpc>
              <a:spcBef>
                <a:spcPts val="1687"/>
              </a:spcBef>
            </a:pPr>
            <a:r>
              <a:rPr sz="2800" dirty="0">
                <a:solidFill>
                  <a:schemeClr val="accent5">
                    <a:lumMod val="60000"/>
                    <a:lumOff val="40000"/>
                  </a:schemeClr>
                </a:solidFill>
                <a:cs typeface="Times New Roman" panose="02020603050405020304" pitchFamily="18" charset="0"/>
              </a:rPr>
              <a:t>İyon Salabilen Kompozit Rezinler </a:t>
            </a:r>
            <a:br>
              <a:rPr lang="tr-TR" sz="2800" dirty="0">
                <a:solidFill>
                  <a:schemeClr val="accent5">
                    <a:lumMod val="60000"/>
                    <a:lumOff val="40000"/>
                  </a:schemeClr>
                </a:solidFill>
                <a:cs typeface="Times New Roman" panose="02020603050405020304" pitchFamily="18" charset="0"/>
              </a:rPr>
            </a:br>
            <a:r>
              <a:rPr sz="2800" dirty="0">
                <a:solidFill>
                  <a:schemeClr val="accent5">
                    <a:lumMod val="60000"/>
                    <a:lumOff val="40000"/>
                  </a:schemeClr>
                </a:solidFill>
                <a:cs typeface="Times New Roman" panose="02020603050405020304" pitchFamily="18" charset="0"/>
              </a:rPr>
              <a:t> Smart/Akıllı Partiküllü  Kompozit Rezinler </a:t>
            </a:r>
          </a:p>
        </p:txBody>
      </p:sp>
      <p:sp>
        <p:nvSpPr>
          <p:cNvPr id="3" name="Metin kutusu 2"/>
          <p:cNvSpPr txBox="1"/>
          <p:nvPr/>
        </p:nvSpPr>
        <p:spPr>
          <a:xfrm>
            <a:off x="8233930" y="6523356"/>
            <a:ext cx="2665268" cy="2019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800" dirty="0">
                <a:ea typeface="Helvetica" charset="-94"/>
                <a:cs typeface="Arial" panose="020B0604020202020204" pitchFamily="34" charset="0"/>
              </a:rPr>
              <a:t>Ersoy ve ark., 2004, Ferracane, 2011</a:t>
            </a:r>
          </a:p>
        </p:txBody>
      </p:sp>
      <p:grpSp>
        <p:nvGrpSpPr>
          <p:cNvPr id="4" name="Grup 8"/>
          <p:cNvGrpSpPr/>
          <p:nvPr/>
        </p:nvGrpSpPr>
        <p:grpSpPr>
          <a:xfrm>
            <a:off x="2552497" y="1418173"/>
            <a:ext cx="5981597" cy="1808776"/>
            <a:chOff x="1462750" y="2479483"/>
            <a:chExt cx="9131129" cy="3113822"/>
          </a:xfrm>
        </p:grpSpPr>
        <p:graphicFrame>
          <p:nvGraphicFramePr>
            <p:cNvPr id="5" name="Diyagram 4"/>
            <p:cNvGraphicFramePr/>
            <p:nvPr/>
          </p:nvGraphicFramePr>
          <p:xfrm>
            <a:off x="2863658" y="2703350"/>
            <a:ext cx="7730221" cy="2889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up 6"/>
            <p:cNvGrpSpPr/>
            <p:nvPr/>
          </p:nvGrpSpPr>
          <p:grpSpPr>
            <a:xfrm>
              <a:off x="1462750" y="2479483"/>
              <a:ext cx="3598985" cy="1508592"/>
              <a:chOff x="2700214" y="1433661"/>
              <a:chExt cx="3598985" cy="1508592"/>
            </a:xfrm>
          </p:grpSpPr>
          <p:sp>
            <p:nvSpPr>
              <p:cNvPr id="2" name="Metin kutusu 1"/>
              <p:cNvSpPr txBox="1"/>
              <p:nvPr/>
            </p:nvSpPr>
            <p:spPr>
              <a:xfrm>
                <a:off x="2700214" y="1834731"/>
                <a:ext cx="3278556" cy="7064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321457" hangingPunct="0"/>
                <a:r>
                  <a:rPr lang="tr-TR" sz="2000" dirty="0">
                    <a:solidFill>
                      <a:srgbClr val="FFFFFF"/>
                    </a:solidFill>
                    <a:sym typeface="Chalkduster"/>
                  </a:rPr>
                  <a:t>1998</a:t>
                </a:r>
              </a:p>
            </p:txBody>
          </p:sp>
          <p:sp>
            <p:nvSpPr>
              <p:cNvPr id="6" name="Sağ Ok 5"/>
              <p:cNvSpPr/>
              <p:nvPr/>
            </p:nvSpPr>
            <p:spPr>
              <a:xfrm>
                <a:off x="4923691" y="1433661"/>
                <a:ext cx="1375508" cy="1508592"/>
              </a:xfrm>
              <a:prstGeom prst="rightArrow">
                <a:avLst/>
              </a:prstGeom>
              <a:solidFill>
                <a:schemeClr val="accent5">
                  <a:lumMod val="60000"/>
                  <a:lumOff val="40000"/>
                </a:schemeClr>
              </a:solid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321457" hangingPunct="0"/>
                <a:endParaRPr lang="tr-TR" sz="2200" dirty="0">
                  <a:solidFill>
                    <a:srgbClr val="FFFFFF"/>
                  </a:solidFill>
                  <a:effectLst>
                    <a:outerShdw blurRad="63500" dist="25400" dir="2700000" rotWithShape="0">
                      <a:srgbClr val="000000">
                        <a:alpha val="70000"/>
                      </a:srgbClr>
                    </a:outerShdw>
                  </a:effectLst>
                  <a:sym typeface="Chalkduster"/>
                </a:endParaRPr>
              </a:p>
            </p:txBody>
          </p:sp>
        </p:grpSp>
      </p:grpSp>
      <p:pic>
        <p:nvPicPr>
          <p:cNvPr id="10" name="Resim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8531" y="3687480"/>
            <a:ext cx="2143125" cy="15359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11" name="Diyagram 10"/>
          <p:cNvGraphicFramePr/>
          <p:nvPr/>
        </p:nvGraphicFramePr>
        <p:xfrm>
          <a:off x="6637500" y="4073085"/>
          <a:ext cx="1896595" cy="106335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2" name="Metin kutusu 11"/>
          <p:cNvSpPr txBox="1"/>
          <p:nvPr/>
        </p:nvSpPr>
        <p:spPr>
          <a:xfrm>
            <a:off x="7135161" y="4782910"/>
            <a:ext cx="3290925" cy="9954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hangingPunct="0"/>
            <a:r>
              <a:rPr lang="tr-TR" sz="2000" dirty="0" err="1">
                <a:solidFill>
                  <a:srgbClr val="FFFFFF"/>
                </a:solidFill>
                <a:sym typeface="Chalkduster"/>
              </a:rPr>
              <a:t>pH</a:t>
            </a:r>
            <a:r>
              <a:rPr lang="tr-TR" sz="2000" dirty="0">
                <a:solidFill>
                  <a:srgbClr val="FFFFFF"/>
                </a:solidFill>
                <a:sym typeface="Chalkduster"/>
              </a:rPr>
              <a:t> azalır</a:t>
            </a:r>
          </a:p>
          <a:p>
            <a:pPr algn="ctr" defTabSz="321457" hangingPunct="0"/>
            <a:r>
              <a:rPr lang="tr-TR" sz="2000" dirty="0" err="1"/>
              <a:t>Restoratif</a:t>
            </a:r>
            <a:r>
              <a:rPr lang="tr-TR" sz="2000" dirty="0"/>
              <a:t> materyalden iyon salımı artar</a:t>
            </a:r>
            <a:endParaRPr lang="tr-TR" sz="2000" dirty="0">
              <a:solidFill>
                <a:srgbClr val="FFFFFF"/>
              </a:solidFill>
              <a:sym typeface="Chalkduster"/>
            </a:endParaRPr>
          </a:p>
        </p:txBody>
      </p:sp>
      <p:graphicFrame>
        <p:nvGraphicFramePr>
          <p:cNvPr id="13" name="Diyagram 12"/>
          <p:cNvGraphicFramePr/>
          <p:nvPr/>
        </p:nvGraphicFramePr>
        <p:xfrm>
          <a:off x="6356401" y="5578877"/>
          <a:ext cx="1845854" cy="87278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4" name="Metin kutusu 13"/>
          <p:cNvSpPr txBox="1"/>
          <p:nvPr/>
        </p:nvSpPr>
        <p:spPr>
          <a:xfrm>
            <a:off x="2872096" y="5954573"/>
            <a:ext cx="4272871" cy="3799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hangingPunct="0"/>
            <a:r>
              <a:rPr lang="tr-TR" sz="2000" dirty="0">
                <a:solidFill>
                  <a:srgbClr val="FFFFFF"/>
                </a:solidFill>
                <a:sym typeface="Chalkduster"/>
              </a:rPr>
              <a:t>Bakterilerin büyümesini </a:t>
            </a:r>
            <a:r>
              <a:rPr lang="tr-TR" sz="2000" dirty="0" err="1">
                <a:solidFill>
                  <a:srgbClr val="FFFFFF"/>
                </a:solidFill>
                <a:sym typeface="Chalkduster"/>
              </a:rPr>
              <a:t>inhbibe</a:t>
            </a:r>
            <a:r>
              <a:rPr lang="tr-TR" sz="2000" dirty="0">
                <a:solidFill>
                  <a:srgbClr val="FFFFFF"/>
                </a:solidFill>
                <a:sym typeface="Chalkduster"/>
              </a:rPr>
              <a:t> eder</a:t>
            </a:r>
          </a:p>
        </p:txBody>
      </p:sp>
      <p:pic>
        <p:nvPicPr>
          <p:cNvPr id="15" name="Resim 1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814806" y="5513874"/>
            <a:ext cx="1377605" cy="1237710"/>
          </a:xfrm>
          <a:prstGeom prst="rect">
            <a:avLst/>
          </a:prstGeom>
        </p:spPr>
      </p:pic>
    </p:spTree>
    <p:extLst>
      <p:ext uri="{BB962C8B-B14F-4D97-AF65-F5344CB8AC3E}">
        <p14:creationId xmlns:p14="http://schemas.microsoft.com/office/powerpoint/2010/main" val="1995732290"/>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p:cNvSpPr>
          <p:nvPr>
            <p:ph type="body" idx="1"/>
          </p:nvPr>
        </p:nvSpPr>
        <p:spPr>
          <a:xfrm>
            <a:off x="1947912" y="1213234"/>
            <a:ext cx="7358063" cy="4709211"/>
          </a:xfrm>
          <a:prstGeom prst="rect">
            <a:avLst/>
          </a:prstGeom>
        </p:spPr>
        <p:txBody>
          <a:bodyPr>
            <a:noAutofit/>
          </a:bodyPr>
          <a:lstStyle/>
          <a:p>
            <a:pPr marL="482186" indent="-321457" algn="just">
              <a:lnSpc>
                <a:spcPct val="150000"/>
              </a:lnSpc>
              <a:spcBef>
                <a:spcPts val="703"/>
              </a:spcBef>
              <a:buFont typeface="Wingdings" charset="2"/>
              <a:buChar char="v"/>
              <a:defRPr sz="2000"/>
            </a:pPr>
            <a:r>
              <a:rPr sz="1700" dirty="0">
                <a:ea typeface="Times New Roman" charset="-94"/>
                <a:cs typeface="Times New Roman" charset="-94"/>
              </a:rPr>
              <a:t>Uygulamaları kolay</a:t>
            </a:r>
            <a:r>
              <a:rPr lang="tr-TR" sz="1700" dirty="0" err="1">
                <a:ea typeface="Times New Roman" charset="-94"/>
                <a:cs typeface="Times New Roman" charset="-94"/>
              </a:rPr>
              <a:t>dır</a:t>
            </a:r>
            <a:r>
              <a:rPr sz="1700" dirty="0">
                <a:ea typeface="Times New Roman" charset="-94"/>
                <a:cs typeface="Times New Roman" charset="-94"/>
              </a:rPr>
              <a:t>,</a:t>
            </a:r>
          </a:p>
          <a:p>
            <a:pPr marL="482186" indent="-321457" algn="just">
              <a:lnSpc>
                <a:spcPct val="150000"/>
              </a:lnSpc>
              <a:spcBef>
                <a:spcPts val="703"/>
              </a:spcBef>
              <a:buFont typeface="Wingdings" charset="2"/>
              <a:buChar char="v"/>
              <a:defRPr sz="2000"/>
            </a:pPr>
            <a:r>
              <a:rPr sz="1700" dirty="0">
                <a:ea typeface="Times New Roman" charset="-94"/>
                <a:cs typeface="Times New Roman" charset="-94"/>
              </a:rPr>
              <a:t>Uygulama teknikleri fazla hassasiyet gerektirm</a:t>
            </a:r>
            <a:r>
              <a:rPr lang="tr-TR" sz="1700" dirty="0">
                <a:ea typeface="Times New Roman" charset="-94"/>
                <a:cs typeface="Times New Roman" charset="-94"/>
              </a:rPr>
              <a:t>ez</a:t>
            </a:r>
            <a:r>
              <a:rPr sz="1700" dirty="0">
                <a:ea typeface="Times New Roman" charset="-94"/>
                <a:cs typeface="Times New Roman" charset="-94"/>
              </a:rPr>
              <a:t>,</a:t>
            </a:r>
          </a:p>
          <a:p>
            <a:pPr marL="482186" indent="-321457" algn="just">
              <a:lnSpc>
                <a:spcPct val="150000"/>
              </a:lnSpc>
              <a:spcBef>
                <a:spcPts val="703"/>
              </a:spcBef>
              <a:buFont typeface="Wingdings" charset="2"/>
              <a:buChar char="v"/>
              <a:defRPr sz="2000"/>
            </a:pPr>
            <a:r>
              <a:rPr sz="1700" dirty="0">
                <a:ea typeface="Times New Roman" charset="-94"/>
                <a:cs typeface="Times New Roman" charset="-94"/>
              </a:rPr>
              <a:t>Nemli ortamlarda çalışmaya izin ver</a:t>
            </a:r>
            <a:r>
              <a:rPr lang="tr-TR" sz="1700" dirty="0">
                <a:ea typeface="Times New Roman" charset="-94"/>
                <a:cs typeface="Times New Roman" charset="-94"/>
              </a:rPr>
              <a:t>ir</a:t>
            </a:r>
            <a:r>
              <a:rPr sz="1700" dirty="0">
                <a:ea typeface="Times New Roman" charset="-94"/>
                <a:cs typeface="Times New Roman" charset="-94"/>
              </a:rPr>
              <a:t>,</a:t>
            </a:r>
          </a:p>
          <a:p>
            <a:pPr marL="482186" indent="-321457" algn="just">
              <a:lnSpc>
                <a:spcPct val="150000"/>
              </a:lnSpc>
              <a:spcBef>
                <a:spcPts val="703"/>
              </a:spcBef>
              <a:buFont typeface="Wingdings" charset="2"/>
              <a:buChar char="v"/>
              <a:defRPr sz="2000"/>
            </a:pPr>
            <a:r>
              <a:rPr sz="1700" dirty="0">
                <a:ea typeface="Times New Roman" charset="-94"/>
                <a:cs typeface="Times New Roman" charset="-94"/>
              </a:rPr>
              <a:t>Anatomik yapıları koru</a:t>
            </a:r>
            <a:r>
              <a:rPr lang="tr-TR" sz="1700" dirty="0">
                <a:ea typeface="Times New Roman" charset="-94"/>
                <a:cs typeface="Times New Roman" charset="-94"/>
              </a:rPr>
              <a:t>r</a:t>
            </a:r>
            <a:r>
              <a:rPr sz="1700" dirty="0">
                <a:ea typeface="Times New Roman" charset="-94"/>
                <a:cs typeface="Times New Roman" charset="-94"/>
              </a:rPr>
              <a:t>,</a:t>
            </a:r>
          </a:p>
          <a:p>
            <a:pPr marL="482186" indent="-321457" algn="just">
              <a:lnSpc>
                <a:spcPct val="150000"/>
              </a:lnSpc>
              <a:spcBef>
                <a:spcPts val="703"/>
              </a:spcBef>
              <a:buFont typeface="Wingdings" charset="2"/>
              <a:buChar char="v"/>
              <a:defRPr sz="2000"/>
            </a:pPr>
            <a:r>
              <a:rPr sz="1700" dirty="0">
                <a:ea typeface="Times New Roman" charset="-94"/>
                <a:cs typeface="Times New Roman" charset="-94"/>
              </a:rPr>
              <a:t>Kırılma dayanımları yüksek</a:t>
            </a:r>
            <a:r>
              <a:rPr lang="tr-TR" sz="1700" dirty="0">
                <a:ea typeface="Times New Roman" charset="-94"/>
                <a:cs typeface="Times New Roman" charset="-94"/>
              </a:rPr>
              <a:t>tir</a:t>
            </a:r>
            <a:r>
              <a:rPr sz="1700" dirty="0">
                <a:ea typeface="Times New Roman" charset="-94"/>
                <a:cs typeface="Times New Roman" charset="-94"/>
              </a:rPr>
              <a:t>,</a:t>
            </a:r>
          </a:p>
          <a:p>
            <a:pPr marL="482186" indent="-321457" algn="just">
              <a:lnSpc>
                <a:spcPct val="150000"/>
              </a:lnSpc>
              <a:spcBef>
                <a:spcPts val="703"/>
              </a:spcBef>
              <a:buFont typeface="Wingdings" charset="2"/>
              <a:buChar char="v"/>
              <a:defRPr sz="2000"/>
            </a:pPr>
            <a:r>
              <a:rPr sz="1700" dirty="0">
                <a:ea typeface="Times New Roman" charset="-94"/>
                <a:cs typeface="Times New Roman" charset="-94"/>
              </a:rPr>
              <a:t>Marjinal sızıntıya daha az neden ol</a:t>
            </a:r>
            <a:r>
              <a:rPr lang="tr-TR" sz="1700" dirty="0">
                <a:ea typeface="Times New Roman" charset="-94"/>
                <a:cs typeface="Times New Roman" charset="-94"/>
              </a:rPr>
              <a:t>ur</a:t>
            </a:r>
            <a:r>
              <a:rPr sz="1700" dirty="0">
                <a:ea typeface="Times New Roman" charset="-94"/>
                <a:cs typeface="Times New Roman" charset="-94"/>
              </a:rPr>
              <a:t>, </a:t>
            </a:r>
          </a:p>
          <a:p>
            <a:pPr marL="482186" indent="-321457" algn="just">
              <a:lnSpc>
                <a:spcPct val="150000"/>
              </a:lnSpc>
              <a:spcBef>
                <a:spcPts val="703"/>
              </a:spcBef>
              <a:buFont typeface="Wingdings" charset="2"/>
              <a:buChar char="v"/>
              <a:defRPr sz="2000"/>
            </a:pPr>
            <a:r>
              <a:rPr sz="1700" dirty="0">
                <a:ea typeface="Times New Roman" charset="-94"/>
                <a:cs typeface="Times New Roman" charset="-94"/>
              </a:rPr>
              <a:t>Stres kırıcı alanlarda kullanılabil</a:t>
            </a:r>
            <a:r>
              <a:rPr lang="tr-TR" sz="1700" dirty="0">
                <a:ea typeface="Times New Roman" charset="-94"/>
                <a:cs typeface="Times New Roman" charset="-94"/>
              </a:rPr>
              <a:t>ir</a:t>
            </a:r>
            <a:r>
              <a:rPr sz="1700" dirty="0">
                <a:ea typeface="Times New Roman" charset="-94"/>
                <a:cs typeface="Times New Roman" charset="-94"/>
              </a:rPr>
              <a:t>,</a:t>
            </a:r>
          </a:p>
          <a:p>
            <a:pPr marL="482186" indent="-321457" algn="just">
              <a:lnSpc>
                <a:spcPct val="150000"/>
              </a:lnSpc>
              <a:spcBef>
                <a:spcPts val="703"/>
              </a:spcBef>
              <a:buFont typeface="Wingdings" charset="2"/>
              <a:buChar char="v"/>
              <a:defRPr sz="2000"/>
            </a:pPr>
            <a:r>
              <a:rPr sz="1700" dirty="0">
                <a:ea typeface="Times New Roman" charset="-94"/>
                <a:cs typeface="Times New Roman" charset="-94"/>
              </a:rPr>
              <a:t>Marjinlerde meydana gelen korozyon ürünleri ile ara yüzdeki minimal boşlukları doldurabil</a:t>
            </a:r>
            <a:r>
              <a:rPr lang="tr-TR" sz="1700" dirty="0">
                <a:ea typeface="Times New Roman" charset="-94"/>
                <a:cs typeface="Times New Roman" charset="-94"/>
              </a:rPr>
              <a:t>ir</a:t>
            </a:r>
            <a:r>
              <a:rPr sz="1700" dirty="0">
                <a:ea typeface="Times New Roman" charset="-94"/>
                <a:cs typeface="Times New Roman" charset="-94"/>
              </a:rPr>
              <a:t> </a:t>
            </a:r>
          </a:p>
        </p:txBody>
      </p:sp>
      <p:sp>
        <p:nvSpPr>
          <p:cNvPr id="199" name="Shape 199"/>
          <p:cNvSpPr/>
          <p:nvPr/>
        </p:nvSpPr>
        <p:spPr>
          <a:xfrm>
            <a:off x="6993424" y="6634180"/>
            <a:ext cx="3674577" cy="204476"/>
          </a:xfrm>
          <a:prstGeom prst="rect">
            <a:avLst/>
          </a:prstGeom>
          <a:ln w="12700">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lvl1pPr algn="l">
              <a:lnSpc>
                <a:spcPct val="117999"/>
              </a:lnSpc>
              <a:defRPr sz="2200">
                <a:latin typeface="Helvetica"/>
                <a:ea typeface="Helvetica"/>
                <a:cs typeface="Helvetica"/>
                <a:sym typeface="Helvetica"/>
              </a:defRPr>
            </a:lvl1pPr>
          </a:lstStyle>
          <a:p>
            <a:r>
              <a:rPr sz="800" dirty="0">
                <a:latin typeface="Arial" charset="-94"/>
                <a:ea typeface="Arial" charset="-94"/>
                <a:cs typeface="Arial" charset="-94"/>
              </a:rPr>
              <a:t>George ve ark., 2009; Gladwin ve Bagby, 2009; Alptekin ve ark., 2010</a:t>
            </a:r>
          </a:p>
        </p:txBody>
      </p:sp>
      <p:sp>
        <p:nvSpPr>
          <p:cNvPr id="2" name="Metin kutusu 1"/>
          <p:cNvSpPr txBox="1"/>
          <p:nvPr/>
        </p:nvSpPr>
        <p:spPr>
          <a:xfrm>
            <a:off x="1947912" y="304738"/>
            <a:ext cx="7888349" cy="8107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4800">
                <a:solidFill>
                  <a:srgbClr val="FFFF00"/>
                </a:solidFill>
                <a:latin typeface="Times New Roman" charset="-94"/>
                <a:ea typeface="Times New Roman" charset="-94"/>
                <a:cs typeface="Times New Roman" charset="-94"/>
              </a:defRPr>
            </a:lvl1pPr>
          </a:lstStyle>
          <a:p>
            <a:pPr algn="l"/>
            <a:r>
              <a:rPr lang="tr-TR" dirty="0">
                <a:solidFill>
                  <a:schemeClr val="accent1">
                    <a:lumMod val="60000"/>
                    <a:lumOff val="40000"/>
                  </a:schemeClr>
                </a:solidFill>
                <a:latin typeface="+mj-lt"/>
              </a:rPr>
              <a:t>Amalgamın Avantajları</a:t>
            </a:r>
          </a:p>
        </p:txBody>
      </p:sp>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171"/>
          <a:stretch/>
        </p:blipFill>
        <p:spPr>
          <a:xfrm>
            <a:off x="8248841" y="2541611"/>
            <a:ext cx="2114267" cy="20524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508217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 name="Shape 687"/>
          <p:cNvSpPr>
            <a:spLocks noGrp="1"/>
          </p:cNvSpPr>
          <p:nvPr>
            <p:ph type="title"/>
          </p:nvPr>
        </p:nvSpPr>
        <p:spPr>
          <a:xfrm>
            <a:off x="1524001" y="440639"/>
            <a:ext cx="7358063" cy="517922"/>
          </a:xfrm>
          <a:prstGeom prst="rect">
            <a:avLst/>
          </a:prstGeom>
          <a:ln w="12700">
            <a:miter lim="400000"/>
          </a:ln>
        </p:spPr>
        <p:txBody>
          <a:bodyPr vert="horz" lIns="35717" tIns="35717" rIns="35717" bIns="35717" rtlCol="0" anchor="ctr">
            <a:noAutofit/>
          </a:bodyPr>
          <a:lstStyle/>
          <a:p>
            <a:pPr indent="316100">
              <a:lnSpc>
                <a:spcPct val="150000"/>
              </a:lnSpc>
              <a:spcBef>
                <a:spcPts val="1687"/>
              </a:spcBef>
            </a:pPr>
            <a:r>
              <a:rPr sz="2800" dirty="0">
                <a:solidFill>
                  <a:schemeClr val="accent5">
                    <a:lumMod val="60000"/>
                    <a:lumOff val="40000"/>
                  </a:schemeClr>
                </a:solidFill>
                <a:cs typeface="Times New Roman" panose="02020603050405020304" pitchFamily="18" charset="0"/>
              </a:rPr>
              <a:t>Bulk-Fill </a:t>
            </a:r>
            <a:r>
              <a:rPr sz="2800" dirty="0" err="1">
                <a:solidFill>
                  <a:schemeClr val="accent5">
                    <a:lumMod val="60000"/>
                    <a:lumOff val="40000"/>
                  </a:schemeClr>
                </a:solidFill>
                <a:cs typeface="Times New Roman" panose="02020603050405020304" pitchFamily="18" charset="0"/>
              </a:rPr>
              <a:t>Kompozit</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Rezinler</a:t>
            </a:r>
            <a:endParaRPr sz="2800" dirty="0">
              <a:solidFill>
                <a:schemeClr val="accent5">
                  <a:lumMod val="60000"/>
                  <a:lumOff val="40000"/>
                </a:schemeClr>
              </a:solidFill>
              <a:cs typeface="Times New Roman" panose="02020603050405020304" pitchFamily="18" charset="0"/>
            </a:endParaRPr>
          </a:p>
        </p:txBody>
      </p:sp>
      <p:sp>
        <p:nvSpPr>
          <p:cNvPr id="688" name="Shape 688"/>
          <p:cNvSpPr>
            <a:spLocks noGrp="1"/>
          </p:cNvSpPr>
          <p:nvPr>
            <p:ph type="body" idx="1"/>
          </p:nvPr>
        </p:nvSpPr>
        <p:spPr>
          <a:xfrm>
            <a:off x="1804556" y="1165406"/>
            <a:ext cx="8346497" cy="4036219"/>
          </a:xfrm>
          <a:prstGeom prst="rect">
            <a:avLst/>
          </a:prstGeom>
        </p:spPr>
        <p:txBody>
          <a:bodyPr>
            <a:noAutofit/>
          </a:bodyPr>
          <a:lstStyle>
            <a:lvl1pPr marL="0" indent="436092" algn="just" defTabSz="443484">
              <a:lnSpc>
                <a:spcPct val="150000"/>
              </a:lnSpc>
              <a:spcBef>
                <a:spcPts val="2300"/>
              </a:spcBef>
              <a:buSzTx/>
              <a:buNone/>
              <a:defRPr sz="1940"/>
            </a:lvl1pPr>
          </a:lstStyle>
          <a:p>
            <a:r>
              <a:rPr sz="2000" dirty="0">
                <a:cs typeface="Times New Roman" panose="02020603050405020304" pitchFamily="18" charset="0"/>
              </a:rPr>
              <a:t>Daha az uygulama basamağı gerektiren restoratif materyaller tedavi zamanını azaltmakta ve amalgamın yerine alternatif olarak kullanımları söz konusu olmaktadır</a:t>
            </a:r>
            <a:r>
              <a:rPr lang="tr-TR" sz="2000" dirty="0">
                <a:cs typeface="Times New Roman" panose="02020603050405020304" pitchFamily="18" charset="0"/>
              </a:rPr>
              <a:t>. </a:t>
            </a:r>
            <a:r>
              <a:rPr sz="2000" dirty="0">
                <a:cs typeface="Times New Roman" panose="02020603050405020304" pitchFamily="18" charset="0"/>
              </a:rPr>
              <a:t>Geleneksel kompozitlerde kullanılan asitle dağlama-yıkama ve tabakalama tekniği bulk-fill kompozitlerin kullanılmaya başlanılmasıyla yerini self etch adezivlere ve tek aşamalı tekniğe bırakmaktadır</a:t>
            </a:r>
            <a:r>
              <a:rPr lang="tr-TR" sz="2000" dirty="0">
                <a:cs typeface="Times New Roman" panose="02020603050405020304" pitchFamily="18" charset="0"/>
              </a:rPr>
              <a:t>.</a:t>
            </a:r>
            <a:endParaRPr sz="2000" dirty="0">
              <a:cs typeface="Times New Roman" panose="02020603050405020304" pitchFamily="18" charset="0"/>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2854" y="5017701"/>
            <a:ext cx="4164834" cy="1498049"/>
          </a:xfrm>
          <a:prstGeom prst="rect">
            <a:avLst/>
          </a:prstGeom>
        </p:spPr>
      </p:pic>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2064" y="363431"/>
            <a:ext cx="1683869" cy="1111354"/>
          </a:xfrm>
          <a:prstGeom prst="rect">
            <a:avLst/>
          </a:prstGeom>
        </p:spPr>
      </p:pic>
    </p:spTree>
    <p:extLst>
      <p:ext uri="{BB962C8B-B14F-4D97-AF65-F5344CB8AC3E}">
        <p14:creationId xmlns:p14="http://schemas.microsoft.com/office/powerpoint/2010/main" val="1138280765"/>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Shape 690"/>
          <p:cNvSpPr>
            <a:spLocks noGrp="1"/>
          </p:cNvSpPr>
          <p:nvPr>
            <p:ph type="body" idx="1"/>
          </p:nvPr>
        </p:nvSpPr>
        <p:spPr>
          <a:xfrm>
            <a:off x="1559720" y="4056633"/>
            <a:ext cx="8863445" cy="2407812"/>
          </a:xfrm>
          <a:prstGeom prst="rect">
            <a:avLst/>
          </a:prstGeom>
          <a:ln w="12700">
            <a:miter lim="400000"/>
          </a:ln>
        </p:spPr>
        <p:txBody>
          <a:bodyPr vert="horz" lIns="35717" tIns="35717" rIns="35717" bIns="35717" rtlCol="0" anchor="ctr">
            <a:noAutofit/>
          </a:bodyPr>
          <a:lstStyle/>
          <a:p>
            <a:pPr marL="0" indent="306616" algn="just" defTabSz="311814">
              <a:lnSpc>
                <a:spcPct val="150000"/>
              </a:lnSpc>
              <a:spcBef>
                <a:spcPts val="1617"/>
              </a:spcBef>
              <a:buNone/>
            </a:pPr>
            <a:r>
              <a:rPr lang="tr-TR" sz="2000" dirty="0">
                <a:cs typeface="Times New Roman" panose="02020603050405020304" pitchFamily="18" charset="0"/>
              </a:rPr>
              <a:t>! 4-5 MM KADAR POLİMERİZASYON !</a:t>
            </a:r>
          </a:p>
        </p:txBody>
      </p:sp>
      <p:sp>
        <p:nvSpPr>
          <p:cNvPr id="3" name="Shape 687"/>
          <p:cNvSpPr>
            <a:spLocks noGrp="1"/>
          </p:cNvSpPr>
          <p:nvPr>
            <p:ph type="title"/>
          </p:nvPr>
        </p:nvSpPr>
        <p:spPr>
          <a:xfrm>
            <a:off x="1524001" y="440639"/>
            <a:ext cx="7358063" cy="517922"/>
          </a:xfrm>
          <a:prstGeom prst="rect">
            <a:avLst/>
          </a:prstGeom>
          <a:ln w="12700">
            <a:miter lim="400000"/>
          </a:ln>
        </p:spPr>
        <p:txBody>
          <a:bodyPr vert="horz" lIns="35717" tIns="35717" rIns="35717" bIns="35717" rtlCol="0" anchor="ctr">
            <a:noAutofit/>
          </a:bodyPr>
          <a:lstStyle/>
          <a:p>
            <a:pPr indent="316100">
              <a:lnSpc>
                <a:spcPct val="150000"/>
              </a:lnSpc>
              <a:spcBef>
                <a:spcPts val="1687"/>
              </a:spcBef>
            </a:pPr>
            <a:r>
              <a:rPr sz="2800" dirty="0">
                <a:solidFill>
                  <a:schemeClr val="accent5">
                    <a:lumMod val="60000"/>
                    <a:lumOff val="40000"/>
                  </a:schemeClr>
                </a:solidFill>
                <a:cs typeface="Times New Roman" panose="02020603050405020304" pitchFamily="18" charset="0"/>
              </a:rPr>
              <a:t>Bulk-Fill </a:t>
            </a:r>
            <a:r>
              <a:rPr sz="2800" dirty="0" err="1">
                <a:solidFill>
                  <a:schemeClr val="accent5">
                    <a:lumMod val="60000"/>
                    <a:lumOff val="40000"/>
                  </a:schemeClr>
                </a:solidFill>
                <a:cs typeface="Times New Roman" panose="02020603050405020304" pitchFamily="18" charset="0"/>
              </a:rPr>
              <a:t>Kompozit</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Rezinler</a:t>
            </a:r>
            <a:endParaRPr sz="2800" dirty="0">
              <a:solidFill>
                <a:schemeClr val="accent5">
                  <a:lumMod val="60000"/>
                  <a:lumOff val="40000"/>
                </a:schemeClr>
              </a:solidFill>
              <a:cs typeface="Times New Roman" panose="02020603050405020304" pitchFamily="18" charset="0"/>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7656" y="988435"/>
            <a:ext cx="2750344" cy="2029754"/>
          </a:xfrm>
          <a:prstGeom prst="rect">
            <a:avLst/>
          </a:prstGeom>
        </p:spPr>
      </p:pic>
      <p:sp>
        <p:nvSpPr>
          <p:cNvPr id="4" name="Metin kutusu 3"/>
          <p:cNvSpPr txBox="1"/>
          <p:nvPr/>
        </p:nvSpPr>
        <p:spPr>
          <a:xfrm>
            <a:off x="1559719" y="1207095"/>
            <a:ext cx="6310313" cy="2636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indent="306616" algn="just" defTabSz="311814">
              <a:lnSpc>
                <a:spcPct val="150000"/>
              </a:lnSpc>
              <a:spcBef>
                <a:spcPts val="1617"/>
              </a:spcBef>
            </a:pPr>
            <a:r>
              <a:rPr lang="tr-TR" sz="2000" dirty="0">
                <a:cs typeface="Times New Roman" panose="02020603050405020304" pitchFamily="18" charset="0"/>
              </a:rPr>
              <a:t>2mm kalınlığında tabakalar halinde yerleştirilmesi tavsiye edilmektedir.</a:t>
            </a:r>
          </a:p>
          <a:p>
            <a:pPr indent="306616" algn="just" defTabSz="311814">
              <a:lnSpc>
                <a:spcPct val="150000"/>
              </a:lnSpc>
              <a:spcBef>
                <a:spcPts val="1617"/>
              </a:spcBef>
            </a:pPr>
            <a:r>
              <a:rPr lang="tr-TR" sz="2000" dirty="0">
                <a:cs typeface="Times New Roman" panose="02020603050405020304" pitchFamily="18" charset="0"/>
              </a:rPr>
              <a:t>! Tabakalar arasında hava kabarcığı kalması ya da tabakaların </a:t>
            </a:r>
            <a:r>
              <a:rPr lang="tr-TR" sz="2000" dirty="0" err="1">
                <a:cs typeface="Times New Roman" panose="02020603050405020304" pitchFamily="18" charset="0"/>
              </a:rPr>
              <a:t>kontamine</a:t>
            </a:r>
            <a:r>
              <a:rPr lang="tr-TR" sz="2000" dirty="0">
                <a:cs typeface="Times New Roman" panose="02020603050405020304" pitchFamily="18" charset="0"/>
              </a:rPr>
              <a:t> olması gibi riskler bulunmaktadır.</a:t>
            </a:r>
          </a:p>
          <a:p>
            <a:pPr algn="ctr" defTabSz="321457" hangingPunct="0"/>
            <a:endParaRPr lang="tr-TR" sz="2000" dirty="0">
              <a:solidFill>
                <a:srgbClr val="FFFFFF"/>
              </a:solidFill>
              <a:sym typeface="Chalkduster"/>
            </a:endParaRPr>
          </a:p>
        </p:txBody>
      </p:sp>
    </p:spTree>
    <p:extLst>
      <p:ext uri="{BB962C8B-B14F-4D97-AF65-F5344CB8AC3E}">
        <p14:creationId xmlns:p14="http://schemas.microsoft.com/office/powerpoint/2010/main" val="3749045977"/>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Shape 692"/>
          <p:cNvSpPr>
            <a:spLocks noGrp="1"/>
          </p:cNvSpPr>
          <p:nvPr>
            <p:ph type="body" idx="1"/>
          </p:nvPr>
        </p:nvSpPr>
        <p:spPr>
          <a:xfrm>
            <a:off x="1781175" y="1086555"/>
            <a:ext cx="8521844" cy="4984767"/>
          </a:xfrm>
          <a:prstGeom prst="rect">
            <a:avLst/>
          </a:prstGeom>
          <a:ln w="12700">
            <a:miter lim="400000"/>
          </a:ln>
        </p:spPr>
        <p:txBody>
          <a:bodyPr vert="horz" lIns="35717" tIns="35717" rIns="35717" bIns="35717" rtlCol="0" anchor="ctr">
            <a:noAutofit/>
          </a:bodyPr>
          <a:lstStyle/>
          <a:p>
            <a:pPr marL="0" indent="306616" algn="just" defTabSz="311814">
              <a:lnSpc>
                <a:spcPct val="150000"/>
              </a:lnSpc>
              <a:spcBef>
                <a:spcPts val="1617"/>
              </a:spcBef>
              <a:buNone/>
            </a:pPr>
            <a:r>
              <a:rPr lang="tr-TR" sz="2000" dirty="0">
                <a:cs typeface="Times New Roman" panose="02020603050405020304" pitchFamily="18" charset="0"/>
              </a:rPr>
              <a:t>Y</a:t>
            </a:r>
            <a:r>
              <a:rPr sz="2000" dirty="0">
                <a:cs typeface="Times New Roman" panose="02020603050405020304" pitchFamily="18" charset="0"/>
              </a:rPr>
              <a:t>üksek translusensi özelliği</a:t>
            </a:r>
            <a:r>
              <a:rPr lang="tr-TR" sz="2000" dirty="0">
                <a:cs typeface="Times New Roman" panose="02020603050405020304" pitchFamily="18" charset="0"/>
              </a:rPr>
              <a:t> </a:t>
            </a:r>
            <a:r>
              <a:rPr lang="tr-TR" sz="2000" dirty="0">
                <a:cs typeface="Times New Roman" panose="02020603050405020304" pitchFamily="18" charset="0"/>
                <a:sym typeface="Wingdings"/>
              </a:rPr>
              <a:t></a:t>
            </a:r>
            <a:r>
              <a:rPr sz="2000" dirty="0">
                <a:cs typeface="Times New Roman" panose="02020603050405020304" pitchFamily="18" charset="0"/>
              </a:rPr>
              <a:t> 4 mm derinliğine kadar </a:t>
            </a:r>
            <a:r>
              <a:rPr lang="tr-TR" sz="2000" dirty="0" err="1">
                <a:cs typeface="Times New Roman" panose="02020603050405020304" pitchFamily="18" charset="0"/>
              </a:rPr>
              <a:t>polimerizasyon</a:t>
            </a:r>
            <a:r>
              <a:rPr sz="2000" dirty="0">
                <a:cs typeface="Times New Roman" panose="02020603050405020304" pitchFamily="18" charset="0"/>
              </a:rPr>
              <a:t>. </a:t>
            </a:r>
            <a:endParaRPr lang="tr-TR" sz="2000" dirty="0">
              <a:cs typeface="Times New Roman" panose="02020603050405020304" pitchFamily="18" charset="0"/>
            </a:endParaRPr>
          </a:p>
          <a:p>
            <a:pPr marL="0" indent="306616" algn="just" defTabSz="311814">
              <a:lnSpc>
                <a:spcPct val="150000"/>
              </a:lnSpc>
              <a:spcBef>
                <a:spcPts val="1617"/>
              </a:spcBef>
              <a:buNone/>
            </a:pPr>
            <a:r>
              <a:rPr lang="tr-TR" sz="2000" dirty="0">
                <a:cs typeface="Times New Roman" panose="02020603050405020304" pitchFamily="18" charset="0"/>
              </a:rPr>
              <a:t>I</a:t>
            </a:r>
            <a:r>
              <a:rPr sz="2000" dirty="0">
                <a:cs typeface="Times New Roman" panose="02020603050405020304" pitchFamily="18" charset="0"/>
              </a:rPr>
              <a:t>şınlama süresi azalm</a:t>
            </a:r>
            <a:r>
              <a:rPr lang="tr-TR" sz="2000" dirty="0" err="1">
                <a:cs typeface="Times New Roman" panose="02020603050405020304" pitchFamily="18" charset="0"/>
              </a:rPr>
              <a:t>ış</a:t>
            </a:r>
            <a:r>
              <a:rPr lang="tr-TR" sz="2000" dirty="0">
                <a:cs typeface="Times New Roman" panose="02020603050405020304" pitchFamily="18" charset="0"/>
              </a:rPr>
              <a:t>, </a:t>
            </a:r>
            <a:r>
              <a:rPr sz="2000" dirty="0">
                <a:cs typeface="Times New Roman" panose="02020603050405020304" pitchFamily="18" charset="0"/>
              </a:rPr>
              <a:t>polimerizasyon derinliği artm</a:t>
            </a:r>
            <a:r>
              <a:rPr lang="tr-TR" sz="2000" dirty="0" err="1">
                <a:cs typeface="Times New Roman" panose="02020603050405020304" pitchFamily="18" charset="0"/>
              </a:rPr>
              <a:t>ış</a:t>
            </a:r>
            <a:endParaRPr lang="tr-TR" sz="2000" dirty="0">
              <a:cs typeface="Times New Roman" panose="02020603050405020304" pitchFamily="18" charset="0"/>
            </a:endParaRPr>
          </a:p>
          <a:p>
            <a:pPr marL="0" indent="306616" algn="just" defTabSz="311814">
              <a:lnSpc>
                <a:spcPct val="150000"/>
              </a:lnSpc>
              <a:spcBef>
                <a:spcPts val="1617"/>
              </a:spcBef>
              <a:buNone/>
            </a:pPr>
            <a:r>
              <a:rPr sz="2000" dirty="0">
                <a:cs typeface="Times New Roman" panose="02020603050405020304" pitchFamily="18" charset="0"/>
              </a:rPr>
              <a:t> Düşük polimerizasyon büzülmesi</a:t>
            </a:r>
            <a:r>
              <a:rPr lang="tr-TR" sz="2000" dirty="0">
                <a:cs typeface="Times New Roman" panose="02020603050405020304" pitchFamily="18" charset="0"/>
              </a:rPr>
              <a:t> ve </a:t>
            </a:r>
            <a:r>
              <a:rPr sz="2000" dirty="0">
                <a:cs typeface="Times New Roman" panose="02020603050405020304" pitchFamily="18" charset="0"/>
              </a:rPr>
              <a:t>büzülme stresi</a:t>
            </a:r>
            <a:endParaRPr lang="tr-TR" sz="2000" dirty="0">
              <a:cs typeface="Times New Roman" panose="02020603050405020304" pitchFamily="18" charset="0"/>
            </a:endParaRPr>
          </a:p>
          <a:p>
            <a:pPr marL="0" indent="306616" algn="just" defTabSz="311814">
              <a:lnSpc>
                <a:spcPct val="150000"/>
              </a:lnSpc>
              <a:spcBef>
                <a:spcPts val="1617"/>
              </a:spcBef>
              <a:buNone/>
            </a:pPr>
            <a:r>
              <a:rPr sz="2000" dirty="0">
                <a:cs typeface="Times New Roman" panose="02020603050405020304" pitchFamily="18" charset="0"/>
              </a:rPr>
              <a:t>Geniş renk alternatifleri </a:t>
            </a:r>
            <a:endParaRPr lang="tr-TR" sz="2000" dirty="0">
              <a:cs typeface="Times New Roman" panose="02020603050405020304" pitchFamily="18" charset="0"/>
            </a:endParaRPr>
          </a:p>
          <a:p>
            <a:pPr marL="0" indent="306616" algn="just" defTabSz="311814">
              <a:lnSpc>
                <a:spcPct val="150000"/>
              </a:lnSpc>
              <a:spcBef>
                <a:spcPts val="1617"/>
              </a:spcBef>
              <a:buNone/>
            </a:pPr>
            <a:r>
              <a:rPr lang="tr-TR" sz="2000" dirty="0">
                <a:cs typeface="Times New Roman" panose="02020603050405020304" pitchFamily="18" charset="0"/>
              </a:rPr>
              <a:t>B</a:t>
            </a:r>
            <a:r>
              <a:rPr sz="2000" dirty="0">
                <a:cs typeface="Times New Roman" panose="02020603050405020304" pitchFamily="18" charset="0"/>
              </a:rPr>
              <a:t>itirme ve parlatma işlemleri daha kısa sürede tamamlanmaktadır</a:t>
            </a:r>
            <a:r>
              <a:rPr lang="tr-TR" sz="2000" dirty="0">
                <a:cs typeface="Times New Roman" panose="02020603050405020304" pitchFamily="18" charset="0"/>
              </a:rPr>
              <a:t>.</a:t>
            </a:r>
          </a:p>
        </p:txBody>
      </p:sp>
      <p:sp>
        <p:nvSpPr>
          <p:cNvPr id="3" name="Shape 687"/>
          <p:cNvSpPr>
            <a:spLocks noGrp="1"/>
          </p:cNvSpPr>
          <p:nvPr>
            <p:ph type="title"/>
          </p:nvPr>
        </p:nvSpPr>
        <p:spPr>
          <a:xfrm>
            <a:off x="1781176" y="178702"/>
            <a:ext cx="7358063" cy="517922"/>
          </a:xfrm>
          <a:prstGeom prst="rect">
            <a:avLst/>
          </a:prstGeom>
          <a:ln w="12700">
            <a:miter lim="400000"/>
          </a:ln>
        </p:spPr>
        <p:txBody>
          <a:bodyPr vert="horz" lIns="35717" tIns="35717" rIns="35717" bIns="35717" rtlCol="0" anchor="ctr">
            <a:noAutofit/>
          </a:bodyPr>
          <a:lstStyle/>
          <a:p>
            <a:pPr indent="316100">
              <a:lnSpc>
                <a:spcPct val="150000"/>
              </a:lnSpc>
              <a:spcBef>
                <a:spcPts val="1687"/>
              </a:spcBef>
            </a:pPr>
            <a:r>
              <a:rPr sz="2800" dirty="0">
                <a:solidFill>
                  <a:schemeClr val="accent5">
                    <a:lumMod val="60000"/>
                    <a:lumOff val="40000"/>
                  </a:schemeClr>
                </a:solidFill>
                <a:cs typeface="Times New Roman" panose="02020603050405020304" pitchFamily="18" charset="0"/>
              </a:rPr>
              <a:t>Bulk-Fill </a:t>
            </a:r>
            <a:r>
              <a:rPr sz="2800" dirty="0" err="1">
                <a:solidFill>
                  <a:schemeClr val="accent5">
                    <a:lumMod val="60000"/>
                    <a:lumOff val="40000"/>
                  </a:schemeClr>
                </a:solidFill>
                <a:cs typeface="Times New Roman" panose="02020603050405020304" pitchFamily="18" charset="0"/>
              </a:rPr>
              <a:t>Kompozit</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Rezinler</a:t>
            </a:r>
            <a:endParaRPr sz="2800" dirty="0">
              <a:solidFill>
                <a:schemeClr val="accent5">
                  <a:lumMod val="60000"/>
                  <a:lumOff val="40000"/>
                </a:schemeClr>
              </a:solidFill>
              <a:cs typeface="Times New Roman" panose="02020603050405020304" pitchFamily="18" charset="0"/>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5886" y="5460112"/>
            <a:ext cx="2232422" cy="1293916"/>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2698" y="178702"/>
            <a:ext cx="1964531" cy="1312664"/>
          </a:xfrm>
          <a:prstGeom prst="rect">
            <a:avLst/>
          </a:prstGeom>
        </p:spPr>
      </p:pic>
    </p:spTree>
    <p:extLst>
      <p:ext uri="{BB962C8B-B14F-4D97-AF65-F5344CB8AC3E}">
        <p14:creationId xmlns:p14="http://schemas.microsoft.com/office/powerpoint/2010/main" val="30689242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Shape 700"/>
          <p:cNvSpPr>
            <a:spLocks noGrp="1"/>
          </p:cNvSpPr>
          <p:nvPr>
            <p:ph type="body" idx="1"/>
          </p:nvPr>
        </p:nvSpPr>
        <p:spPr>
          <a:xfrm>
            <a:off x="1792866" y="1107281"/>
            <a:ext cx="8251031" cy="1143000"/>
          </a:xfrm>
          <a:prstGeom prst="rect">
            <a:avLst/>
          </a:prstGeom>
          <a:ln w="12700">
            <a:miter lim="400000"/>
          </a:ln>
        </p:spPr>
        <p:txBody>
          <a:bodyPr vert="horz" lIns="35717" tIns="35717" rIns="35717" bIns="35717" rtlCol="0" anchor="ctr">
            <a:noAutofit/>
          </a:bodyPr>
          <a:lstStyle/>
          <a:p>
            <a:pPr marL="0" indent="306616" algn="just" defTabSz="311814">
              <a:lnSpc>
                <a:spcPct val="150000"/>
              </a:lnSpc>
              <a:spcBef>
                <a:spcPts val="1617"/>
              </a:spcBef>
              <a:buNone/>
            </a:pPr>
            <a:r>
              <a:rPr lang="tr-TR" sz="2000" dirty="0">
                <a:cs typeface="Times New Roman" panose="02020603050405020304" pitchFamily="18" charset="0"/>
              </a:rPr>
              <a:t>Erken çocukluk çağı çürüğü </a:t>
            </a:r>
            <a:r>
              <a:rPr lang="tr-TR" sz="2000" dirty="0">
                <a:cs typeface="Times New Roman" panose="02020603050405020304" pitchFamily="18" charset="0"/>
                <a:sym typeface="Wingdings"/>
              </a:rPr>
              <a:t> </a:t>
            </a:r>
            <a:r>
              <a:rPr lang="tr-TR" sz="2000" dirty="0">
                <a:cs typeface="Times New Roman" panose="02020603050405020304" pitchFamily="18" charset="0"/>
              </a:rPr>
              <a:t> kompozit </a:t>
            </a:r>
            <a:r>
              <a:rPr lang="tr-TR" sz="2000" dirty="0" err="1">
                <a:cs typeface="Times New Roman" panose="02020603050405020304" pitchFamily="18" charset="0"/>
              </a:rPr>
              <a:t>rezinlerin</a:t>
            </a:r>
            <a:r>
              <a:rPr lang="tr-TR" sz="2000" dirty="0">
                <a:cs typeface="Times New Roman" panose="02020603050405020304" pitchFamily="18" charset="0"/>
              </a:rPr>
              <a:t> kullanımı</a:t>
            </a:r>
          </a:p>
        </p:txBody>
      </p:sp>
      <p:sp>
        <p:nvSpPr>
          <p:cNvPr id="3" name="Shape 687"/>
          <p:cNvSpPr>
            <a:spLocks noGrp="1"/>
          </p:cNvSpPr>
          <p:nvPr>
            <p:ph type="title"/>
          </p:nvPr>
        </p:nvSpPr>
        <p:spPr>
          <a:xfrm>
            <a:off x="1524001" y="273952"/>
            <a:ext cx="7358063" cy="517922"/>
          </a:xfrm>
          <a:prstGeom prst="rect">
            <a:avLst/>
          </a:prstGeom>
          <a:ln w="12700">
            <a:miter lim="400000"/>
          </a:ln>
        </p:spPr>
        <p:txBody>
          <a:bodyPr vert="horz" lIns="35717" tIns="35717" rIns="35717" bIns="35717" rtlCol="0" anchor="ctr">
            <a:noAutofit/>
          </a:bodyPr>
          <a:lstStyle/>
          <a:p>
            <a:pPr indent="316100">
              <a:lnSpc>
                <a:spcPct val="150000"/>
              </a:lnSpc>
              <a:spcBef>
                <a:spcPts val="1687"/>
              </a:spcBef>
            </a:pPr>
            <a:r>
              <a:rPr sz="2800" dirty="0">
                <a:solidFill>
                  <a:schemeClr val="accent5">
                    <a:lumMod val="60000"/>
                    <a:lumOff val="40000"/>
                  </a:schemeClr>
                </a:solidFill>
                <a:cs typeface="Times New Roman" panose="02020603050405020304" pitchFamily="18" charset="0"/>
              </a:rPr>
              <a:t>Bulk-Fill </a:t>
            </a:r>
            <a:r>
              <a:rPr sz="2800" dirty="0" err="1">
                <a:solidFill>
                  <a:schemeClr val="accent5">
                    <a:lumMod val="60000"/>
                    <a:lumOff val="40000"/>
                  </a:schemeClr>
                </a:solidFill>
                <a:cs typeface="Times New Roman" panose="02020603050405020304" pitchFamily="18" charset="0"/>
              </a:rPr>
              <a:t>Kompozit</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Rezinler</a:t>
            </a:r>
            <a:endParaRPr sz="2800" dirty="0">
              <a:solidFill>
                <a:schemeClr val="accent5">
                  <a:lumMod val="60000"/>
                  <a:lumOff val="40000"/>
                </a:schemeClr>
              </a:solidFill>
              <a:cs typeface="Times New Roman" panose="02020603050405020304" pitchFamily="18" charset="0"/>
            </a:endParaRPr>
          </a:p>
        </p:txBody>
      </p:sp>
      <p:sp>
        <p:nvSpPr>
          <p:cNvPr id="4" name="Shape 702"/>
          <p:cNvSpPr txBox="1">
            <a:spLocks/>
          </p:cNvSpPr>
          <p:nvPr/>
        </p:nvSpPr>
        <p:spPr>
          <a:xfrm>
            <a:off x="2014972" y="3023569"/>
            <a:ext cx="8028925" cy="2938216"/>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noAutofit/>
          </a:bodyPr>
          <a:lstStyle>
            <a:lvl1pPr indent="436092" algn="just" defTabSz="443484">
              <a:lnSpc>
                <a:spcPct val="150000"/>
              </a:lnSpc>
              <a:spcBef>
                <a:spcPts val="2300"/>
              </a:spcBef>
              <a:defRPr sz="2800">
                <a:cs typeface="Times New Roman" panose="02020603050405020304" pitchFamily="18" charset="0"/>
              </a:defRPr>
            </a:lvl1pPr>
            <a:lvl2pPr marL="1143000" indent="-571500" algn="l">
              <a:spcBef>
                <a:spcPts val="3600"/>
              </a:spcBef>
              <a:buSzPct val="43000"/>
              <a:buBlip>
                <a:blip r:embed="rId3"/>
              </a:buBlip>
              <a:defRPr sz="3600"/>
            </a:lvl2pPr>
            <a:lvl3pPr marL="1714500" indent="-571500" algn="l">
              <a:spcBef>
                <a:spcPts val="3600"/>
              </a:spcBef>
              <a:buSzPct val="43000"/>
              <a:buBlip>
                <a:blip r:embed="rId3"/>
              </a:buBlip>
              <a:defRPr sz="3600"/>
            </a:lvl3pPr>
            <a:lvl4pPr marL="2286000" indent="-571500" algn="l">
              <a:spcBef>
                <a:spcPts val="3600"/>
              </a:spcBef>
              <a:buSzPct val="43000"/>
              <a:buBlip>
                <a:blip r:embed="rId3"/>
              </a:buBlip>
              <a:defRPr sz="3600"/>
            </a:lvl4pPr>
            <a:lvl5pPr marL="2857500" indent="-571500" algn="l">
              <a:spcBef>
                <a:spcPts val="3600"/>
              </a:spcBef>
              <a:buSzPct val="43000"/>
              <a:buBlip>
                <a:blip r:embed="rId3"/>
              </a:buBlip>
              <a:defRPr sz="3600"/>
            </a:lvl5pPr>
            <a:lvl6pPr marL="3429000" indent="-571500" algn="l">
              <a:spcBef>
                <a:spcPts val="3600"/>
              </a:spcBef>
              <a:buSzPct val="43000"/>
              <a:buBlip>
                <a:blip r:embed="rId3"/>
              </a:buBlip>
              <a:defRPr sz="3600"/>
            </a:lvl6pPr>
            <a:lvl7pPr marL="4000500" indent="-571500" algn="l">
              <a:spcBef>
                <a:spcPts val="3600"/>
              </a:spcBef>
              <a:buSzPct val="43000"/>
              <a:buBlip>
                <a:blip r:embed="rId3"/>
              </a:buBlip>
              <a:defRPr sz="3600"/>
            </a:lvl7pPr>
            <a:lvl8pPr marL="4572000" indent="-571500" algn="l">
              <a:spcBef>
                <a:spcPts val="3600"/>
              </a:spcBef>
              <a:buSzPct val="43000"/>
              <a:buBlip>
                <a:blip r:embed="rId3"/>
              </a:buBlip>
              <a:defRPr sz="3600"/>
            </a:lvl8pPr>
            <a:lvl9pPr marL="5143500" indent="-571500" algn="l">
              <a:spcBef>
                <a:spcPts val="3600"/>
              </a:spcBef>
              <a:buSzPct val="43000"/>
              <a:buBlip>
                <a:blip r:embed="rId3"/>
              </a:buBlip>
              <a:defRPr sz="3600"/>
            </a:lvl9pPr>
          </a:lstStyle>
          <a:p>
            <a:r>
              <a:rPr lang="tr-TR" dirty="0"/>
              <a:t>Klinik olarak derin, dar ve ulaşımı zor kavitelerin bulk-fill’in akışkan formu ile, geniş kavitelerin ise yüksek viskoziteli bulk-fill rezinlerle daha hızlı ve kolaylıkla restore edilebileceği belirtilmektedir.</a:t>
            </a:r>
          </a:p>
        </p:txBody>
      </p:sp>
      <p:pic>
        <p:nvPicPr>
          <p:cNvPr id="2" name="Resi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0978" y="1372249"/>
            <a:ext cx="630580" cy="613064"/>
          </a:xfrm>
          <a:prstGeom prst="rect">
            <a:avLst/>
          </a:prstGeom>
        </p:spPr>
      </p:pic>
      <p:pic>
        <p:nvPicPr>
          <p:cNvPr id="5" name="Resim 4"/>
          <p:cNvPicPr>
            <a:picLocks noChangeAspect="1"/>
          </p:cNvPicPr>
          <p:nvPr/>
        </p:nvPicPr>
        <p:blipFill rotWithShape="1">
          <a:blip r:embed="rId5" cstate="print">
            <a:extLst>
              <a:ext uri="{28A0092B-C50C-407E-A947-70E740481C1C}">
                <a14:useLocalDpi xmlns:a14="http://schemas.microsoft.com/office/drawing/2010/main" val="0"/>
              </a:ext>
            </a:extLst>
          </a:blip>
          <a:srcRect t="9818" r="735" b="9908"/>
          <a:stretch/>
        </p:blipFill>
        <p:spPr>
          <a:xfrm>
            <a:off x="4582581" y="2166938"/>
            <a:ext cx="2671601" cy="1244228"/>
          </a:xfrm>
          <a:prstGeom prst="rect">
            <a:avLst/>
          </a:prstGeom>
        </p:spPr>
      </p:pic>
    </p:spTree>
    <p:extLst>
      <p:ext uri="{BB962C8B-B14F-4D97-AF65-F5344CB8AC3E}">
        <p14:creationId xmlns:p14="http://schemas.microsoft.com/office/powerpoint/2010/main" val="2661389344"/>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Shape 730"/>
          <p:cNvSpPr>
            <a:spLocks noGrp="1"/>
          </p:cNvSpPr>
          <p:nvPr>
            <p:ph type="body" idx="1"/>
          </p:nvPr>
        </p:nvSpPr>
        <p:spPr>
          <a:xfrm>
            <a:off x="1804556" y="3811543"/>
            <a:ext cx="8568603" cy="1196603"/>
          </a:xfrm>
          <a:prstGeom prst="rect">
            <a:avLst/>
          </a:prstGeom>
          <a:ln w="12700">
            <a:miter lim="400000"/>
          </a:ln>
        </p:spPr>
        <p:txBody>
          <a:bodyPr vert="horz" lIns="35717" tIns="35717" rIns="35717" bIns="35717" rtlCol="0" anchor="ctr">
            <a:noAutofit/>
          </a:bodyPr>
          <a:lstStyle/>
          <a:p>
            <a:pPr marL="0" indent="316100" algn="just">
              <a:lnSpc>
                <a:spcPct val="150000"/>
              </a:lnSpc>
              <a:spcBef>
                <a:spcPts val="1687"/>
              </a:spcBef>
              <a:buNone/>
            </a:pPr>
            <a:r>
              <a:rPr lang="tr-TR" sz="2000" dirty="0">
                <a:effectLst>
                  <a:glow rad="139700">
                    <a:schemeClr val="accent1">
                      <a:satMod val="175000"/>
                      <a:alpha val="40000"/>
                    </a:schemeClr>
                  </a:glow>
                </a:effectLst>
                <a:cs typeface="Times New Roman" panose="02020603050405020304" pitchFamily="18" charset="0"/>
              </a:rPr>
              <a:t> Bu güçlendirilmiş cam partiküllü polimerler içeren yeni kompozit materyaller </a:t>
            </a:r>
            <a:r>
              <a:rPr lang="tr-TR" sz="2000" dirty="0">
                <a:solidFill>
                  <a:schemeClr val="accent5">
                    <a:lumMod val="60000"/>
                    <a:lumOff val="40000"/>
                  </a:schemeClr>
                </a:solidFill>
                <a:effectLst>
                  <a:glow rad="139700">
                    <a:schemeClr val="accent1">
                      <a:satMod val="175000"/>
                      <a:alpha val="40000"/>
                    </a:schemeClr>
                  </a:glow>
                </a:effectLst>
                <a:cs typeface="Times New Roman" panose="02020603050405020304" pitchFamily="18" charset="0"/>
              </a:rPr>
              <a:t>GİOMER</a:t>
            </a:r>
            <a:r>
              <a:rPr lang="tr-TR" sz="2000" dirty="0">
                <a:effectLst>
                  <a:glow rad="139700">
                    <a:schemeClr val="accent1">
                      <a:satMod val="175000"/>
                      <a:alpha val="40000"/>
                    </a:schemeClr>
                  </a:glow>
                </a:effectLst>
                <a:cs typeface="Times New Roman" panose="02020603050405020304" pitchFamily="18" charset="0"/>
              </a:rPr>
              <a:t> (</a:t>
            </a:r>
            <a:r>
              <a:rPr lang="tr-TR" sz="2000" dirty="0" err="1">
                <a:solidFill>
                  <a:schemeClr val="accent5">
                    <a:lumMod val="60000"/>
                    <a:lumOff val="40000"/>
                  </a:schemeClr>
                </a:solidFill>
                <a:effectLst>
                  <a:glow rad="139700">
                    <a:schemeClr val="accent1">
                      <a:satMod val="175000"/>
                      <a:alpha val="40000"/>
                    </a:schemeClr>
                  </a:glow>
                </a:effectLst>
                <a:cs typeface="Times New Roman" panose="02020603050405020304" pitchFamily="18" charset="0"/>
              </a:rPr>
              <a:t>G</a:t>
            </a:r>
            <a:r>
              <a:rPr lang="tr-TR" sz="2000" dirty="0" err="1">
                <a:effectLst>
                  <a:glow rad="139700">
                    <a:schemeClr val="accent1">
                      <a:satMod val="175000"/>
                      <a:alpha val="40000"/>
                    </a:schemeClr>
                  </a:glow>
                </a:effectLst>
                <a:cs typeface="Times New Roman" panose="02020603050405020304" pitchFamily="18" charset="0"/>
              </a:rPr>
              <a:t>lass</a:t>
            </a:r>
            <a:r>
              <a:rPr lang="tr-TR" sz="2000" dirty="0">
                <a:effectLst>
                  <a:glow rad="139700">
                    <a:schemeClr val="accent1">
                      <a:satMod val="175000"/>
                      <a:alpha val="40000"/>
                    </a:schemeClr>
                  </a:glow>
                </a:effectLst>
                <a:cs typeface="Times New Roman" panose="02020603050405020304" pitchFamily="18" charset="0"/>
              </a:rPr>
              <a:t> </a:t>
            </a:r>
            <a:r>
              <a:rPr lang="tr-TR" sz="2000" dirty="0" err="1">
                <a:solidFill>
                  <a:schemeClr val="accent5">
                    <a:lumMod val="60000"/>
                    <a:lumOff val="40000"/>
                  </a:schemeClr>
                </a:solidFill>
                <a:effectLst>
                  <a:glow rad="139700">
                    <a:schemeClr val="accent1">
                      <a:satMod val="175000"/>
                      <a:alpha val="40000"/>
                    </a:schemeClr>
                  </a:glow>
                </a:effectLst>
                <a:cs typeface="Times New Roman" panose="02020603050405020304" pitchFamily="18" charset="0"/>
              </a:rPr>
              <a:t>İyo</a:t>
            </a:r>
            <a:r>
              <a:rPr lang="tr-TR" sz="2000" dirty="0" err="1">
                <a:effectLst>
                  <a:glow rad="139700">
                    <a:schemeClr val="accent1">
                      <a:satMod val="175000"/>
                      <a:alpha val="40000"/>
                    </a:schemeClr>
                  </a:glow>
                </a:effectLst>
                <a:cs typeface="Times New Roman" panose="02020603050405020304" pitchFamily="18" charset="0"/>
              </a:rPr>
              <a:t>nomer</a:t>
            </a:r>
            <a:r>
              <a:rPr lang="tr-TR" sz="2000" dirty="0">
                <a:effectLst>
                  <a:glow rad="139700">
                    <a:schemeClr val="accent1">
                      <a:satMod val="175000"/>
                      <a:alpha val="40000"/>
                    </a:schemeClr>
                  </a:glow>
                </a:effectLst>
                <a:cs typeface="Times New Roman" panose="02020603050405020304" pitchFamily="18" charset="0"/>
              </a:rPr>
              <a:t> + poli</a:t>
            </a:r>
            <a:r>
              <a:rPr lang="tr-TR" sz="2000" dirty="0">
                <a:solidFill>
                  <a:schemeClr val="accent5">
                    <a:lumMod val="60000"/>
                    <a:lumOff val="40000"/>
                  </a:schemeClr>
                </a:solidFill>
                <a:effectLst>
                  <a:glow rad="139700">
                    <a:schemeClr val="accent1">
                      <a:satMod val="175000"/>
                      <a:alpha val="40000"/>
                    </a:schemeClr>
                  </a:glow>
                </a:effectLst>
                <a:cs typeface="Times New Roman" panose="02020603050405020304" pitchFamily="18" charset="0"/>
              </a:rPr>
              <a:t>mer</a:t>
            </a:r>
            <a:r>
              <a:rPr lang="tr-TR" sz="2000" dirty="0">
                <a:effectLst>
                  <a:glow rad="139700">
                    <a:schemeClr val="accent1">
                      <a:satMod val="175000"/>
                      <a:alpha val="40000"/>
                    </a:schemeClr>
                  </a:glow>
                </a:effectLst>
                <a:cs typeface="Times New Roman" panose="02020603050405020304" pitchFamily="18" charset="0"/>
              </a:rPr>
              <a:t>) olarak adlandırılmaktadır.</a:t>
            </a:r>
          </a:p>
        </p:txBody>
      </p:sp>
      <p:sp>
        <p:nvSpPr>
          <p:cNvPr id="3" name="Shape 723"/>
          <p:cNvSpPr>
            <a:spLocks noGrp="1"/>
          </p:cNvSpPr>
          <p:nvPr>
            <p:ph type="title"/>
          </p:nvPr>
        </p:nvSpPr>
        <p:spPr>
          <a:xfrm>
            <a:off x="1804556" y="182538"/>
            <a:ext cx="2478231" cy="640339"/>
          </a:xfrm>
          <a:prstGeom prst="rect">
            <a:avLst/>
          </a:prstGeom>
          <a:ln w="12700">
            <a:miter lim="400000"/>
          </a:ln>
        </p:spPr>
        <p:txBody>
          <a:bodyPr vert="horz" lIns="35717" tIns="35717" rIns="35717" bIns="35717" rtlCol="0" anchor="ctr">
            <a:noAutofit/>
          </a:bodyPr>
          <a:lstStyle/>
          <a:p>
            <a:pPr indent="316100">
              <a:lnSpc>
                <a:spcPct val="150000"/>
              </a:lnSpc>
              <a:spcBef>
                <a:spcPts val="1687"/>
              </a:spcBef>
            </a:pPr>
            <a:r>
              <a:rPr sz="2800" dirty="0" err="1">
                <a:solidFill>
                  <a:schemeClr val="accent5">
                    <a:lumMod val="60000"/>
                    <a:lumOff val="40000"/>
                  </a:schemeClr>
                </a:solidFill>
                <a:cs typeface="Times New Roman" panose="02020603050405020304" pitchFamily="18" charset="0"/>
              </a:rPr>
              <a:t>Giomer</a:t>
            </a:r>
            <a:endParaRPr sz="2800" dirty="0">
              <a:solidFill>
                <a:schemeClr val="accent5">
                  <a:lumMod val="60000"/>
                  <a:lumOff val="40000"/>
                </a:schemeClr>
              </a:solidFill>
              <a:cs typeface="Times New Roman" panose="02020603050405020304" pitchFamily="18" charset="0"/>
            </a:endParaRP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6556" y="182537"/>
            <a:ext cx="1086602" cy="1219865"/>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0231" y="5192041"/>
            <a:ext cx="2217153" cy="1555316"/>
          </a:xfrm>
          <a:prstGeom prst="rect">
            <a:avLst/>
          </a:prstGeom>
        </p:spPr>
      </p:pic>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8884" y="1001033"/>
            <a:ext cx="1597944" cy="2663241"/>
          </a:xfrm>
          <a:prstGeom prst="rect">
            <a:avLst/>
          </a:prstGeom>
        </p:spPr>
      </p:pic>
      <p:sp>
        <p:nvSpPr>
          <p:cNvPr id="7" name="Metin kutusu 6"/>
          <p:cNvSpPr txBox="1"/>
          <p:nvPr/>
        </p:nvSpPr>
        <p:spPr>
          <a:xfrm>
            <a:off x="3506830" y="1662399"/>
            <a:ext cx="6307681" cy="13032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2000" dirty="0" err="1">
                <a:cs typeface="Times New Roman" panose="02020603050405020304" pitchFamily="18" charset="0"/>
              </a:rPr>
              <a:t>Kompozit</a:t>
            </a:r>
            <a:r>
              <a:rPr lang="tr-TR" sz="2000" dirty="0">
                <a:cs typeface="Times New Roman" panose="02020603050405020304" pitchFamily="18" charset="0"/>
              </a:rPr>
              <a:t> </a:t>
            </a:r>
            <a:r>
              <a:rPr lang="tr-TR" sz="2000" dirty="0" err="1">
                <a:cs typeface="Times New Roman" panose="02020603050405020304" pitchFamily="18" charset="0"/>
              </a:rPr>
              <a:t>rezinlerin</a:t>
            </a:r>
            <a:r>
              <a:rPr lang="tr-TR" sz="2000" dirty="0">
                <a:cs typeface="Times New Roman" panose="02020603050405020304" pitchFamily="18" charset="0"/>
              </a:rPr>
              <a:t> içerisine reaksiyona girmemiş cam partiküllerinin (PRG-</a:t>
            </a:r>
            <a:r>
              <a:rPr lang="tr-TR" sz="2000" dirty="0" err="1">
                <a:cs typeface="Times New Roman" panose="02020603050405020304" pitchFamily="18" charset="0"/>
              </a:rPr>
              <a:t>pre</a:t>
            </a:r>
            <a:r>
              <a:rPr lang="tr-TR" sz="2000" dirty="0">
                <a:cs typeface="Times New Roman" panose="02020603050405020304" pitchFamily="18" charset="0"/>
              </a:rPr>
              <a:t>-</a:t>
            </a:r>
            <a:r>
              <a:rPr lang="tr-TR" sz="2000" dirty="0" err="1">
                <a:cs typeface="Times New Roman" panose="02020603050405020304" pitchFamily="18" charset="0"/>
              </a:rPr>
              <a:t>reacted</a:t>
            </a:r>
            <a:r>
              <a:rPr lang="tr-TR" sz="2000" dirty="0">
                <a:cs typeface="Times New Roman" panose="02020603050405020304" pitchFamily="18" charset="0"/>
              </a:rPr>
              <a:t> </a:t>
            </a:r>
            <a:r>
              <a:rPr lang="tr-TR" sz="2000" dirty="0" err="1">
                <a:cs typeface="Times New Roman" panose="02020603050405020304" pitchFamily="18" charset="0"/>
              </a:rPr>
              <a:t>glass</a:t>
            </a:r>
            <a:r>
              <a:rPr lang="tr-TR" sz="2000" dirty="0">
                <a:cs typeface="Times New Roman" panose="02020603050405020304" pitchFamily="18" charset="0"/>
              </a:rPr>
              <a:t>) eklenmesi, materyalden flor </a:t>
            </a:r>
            <a:r>
              <a:rPr lang="tr-TR" sz="2000" dirty="0" err="1">
                <a:cs typeface="Times New Roman" panose="02020603050405020304" pitchFamily="18" charset="0"/>
              </a:rPr>
              <a:t>salımını</a:t>
            </a:r>
            <a:r>
              <a:rPr lang="tr-TR" sz="2000" dirty="0">
                <a:cs typeface="Times New Roman" panose="02020603050405020304" pitchFamily="18" charset="0"/>
              </a:rPr>
              <a:t> sağlamakta ve böylelikle </a:t>
            </a:r>
            <a:r>
              <a:rPr lang="tr-TR" sz="2000" dirty="0" err="1">
                <a:cs typeface="Times New Roman" panose="02020603050405020304" pitchFamily="18" charset="0"/>
              </a:rPr>
              <a:t>antikaryojenik</a:t>
            </a:r>
            <a:r>
              <a:rPr lang="tr-TR" sz="2000" dirty="0">
                <a:cs typeface="Times New Roman" panose="02020603050405020304" pitchFamily="18" charset="0"/>
              </a:rPr>
              <a:t> özellik göstermektedir.</a:t>
            </a:r>
            <a:endParaRPr lang="tr-TR" sz="2000" dirty="0">
              <a:solidFill>
                <a:srgbClr val="FFFFFF"/>
              </a:solidFill>
              <a:sym typeface="Chalkduster"/>
            </a:endParaRPr>
          </a:p>
        </p:txBody>
      </p:sp>
      <p:sp>
        <p:nvSpPr>
          <p:cNvPr id="8" name="Metin kutusu 7"/>
          <p:cNvSpPr txBox="1"/>
          <p:nvPr/>
        </p:nvSpPr>
        <p:spPr>
          <a:xfrm>
            <a:off x="1524000" y="5444551"/>
            <a:ext cx="6226342" cy="13032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2000" dirty="0" err="1">
                <a:latin typeface="+mj-ea"/>
                <a:ea typeface="+mj-ea"/>
                <a:cs typeface="Times New Roman" panose="02020603050405020304" pitchFamily="18" charset="0"/>
              </a:rPr>
              <a:t>Giomerler</a:t>
            </a:r>
            <a:r>
              <a:rPr lang="tr-TR" sz="2000" dirty="0">
                <a:latin typeface="+mj-ea"/>
                <a:ea typeface="+mj-ea"/>
                <a:cs typeface="Times New Roman" panose="02020603050405020304" pitchFamily="18" charset="0"/>
              </a:rPr>
              <a:t>, </a:t>
            </a:r>
          </a:p>
          <a:p>
            <a:r>
              <a:rPr lang="tr-TR" sz="2000" dirty="0">
                <a:latin typeface="+mj-ea"/>
                <a:ea typeface="+mj-ea"/>
                <a:cs typeface="Times New Roman" panose="02020603050405020304" pitchFamily="18" charset="0"/>
              </a:rPr>
              <a:t>flor salım, yeniden florla yüklenebilme ve uzun dönem flor salabilme özellikleri taşımaktadır.</a:t>
            </a:r>
          </a:p>
          <a:p>
            <a:pPr algn="ctr" defTabSz="321457" hangingPunct="0"/>
            <a:endParaRPr lang="tr-TR" sz="2000" dirty="0">
              <a:solidFill>
                <a:srgbClr val="FFFFFF"/>
              </a:solidFill>
              <a:latin typeface="+mj-ea"/>
              <a:ea typeface="+mj-ea"/>
              <a:sym typeface="Chalkduster"/>
            </a:endParaRPr>
          </a:p>
        </p:txBody>
      </p:sp>
    </p:spTree>
    <p:extLst>
      <p:ext uri="{BB962C8B-B14F-4D97-AF65-F5344CB8AC3E}">
        <p14:creationId xmlns:p14="http://schemas.microsoft.com/office/powerpoint/2010/main" val="3373591072"/>
      </p:ext>
    </p:extLst>
  </p:cSld>
  <p:clrMapOvr>
    <a:masterClrMapping/>
  </p:clrMapOvr>
  <p:transitio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723"/>
          <p:cNvSpPr>
            <a:spLocks noGrp="1"/>
          </p:cNvSpPr>
          <p:nvPr>
            <p:ph type="title"/>
          </p:nvPr>
        </p:nvSpPr>
        <p:spPr>
          <a:xfrm>
            <a:off x="1687658" y="313254"/>
            <a:ext cx="2478231" cy="640339"/>
          </a:xfrm>
          <a:prstGeom prst="rect">
            <a:avLst/>
          </a:prstGeom>
          <a:ln w="12700">
            <a:miter lim="400000"/>
          </a:ln>
        </p:spPr>
        <p:txBody>
          <a:bodyPr vert="horz" lIns="35717" tIns="35717" rIns="35717" bIns="35717" rtlCol="0" anchor="ctr">
            <a:noAutofit/>
          </a:bodyPr>
          <a:lstStyle/>
          <a:p>
            <a:pPr indent="316100">
              <a:lnSpc>
                <a:spcPct val="150000"/>
              </a:lnSpc>
              <a:spcBef>
                <a:spcPts val="1687"/>
              </a:spcBef>
            </a:pPr>
            <a:r>
              <a:rPr sz="2800" dirty="0" err="1">
                <a:solidFill>
                  <a:schemeClr val="accent5">
                    <a:lumMod val="60000"/>
                    <a:lumOff val="40000"/>
                  </a:schemeClr>
                </a:solidFill>
                <a:cs typeface="Times New Roman" panose="02020603050405020304" pitchFamily="18" charset="0"/>
              </a:rPr>
              <a:t>Giomer</a:t>
            </a:r>
            <a:endParaRPr sz="2800" dirty="0">
              <a:solidFill>
                <a:schemeClr val="accent5">
                  <a:lumMod val="60000"/>
                  <a:lumOff val="40000"/>
                </a:schemeClr>
              </a:solidFill>
              <a:cs typeface="Times New Roman" panose="02020603050405020304" pitchFamily="18" charset="0"/>
            </a:endParaRPr>
          </a:p>
        </p:txBody>
      </p:sp>
      <p:grpSp>
        <p:nvGrpSpPr>
          <p:cNvPr id="4" name="Grup 9"/>
          <p:cNvGrpSpPr/>
          <p:nvPr/>
        </p:nvGrpSpPr>
        <p:grpSpPr>
          <a:xfrm>
            <a:off x="3329422" y="313253"/>
            <a:ext cx="6023256" cy="2963357"/>
            <a:chOff x="2167928" y="89914"/>
            <a:chExt cx="11182774" cy="5516880"/>
          </a:xfrm>
        </p:grpSpPr>
        <p:graphicFrame>
          <p:nvGraphicFramePr>
            <p:cNvPr id="2" name="Diyagram 1"/>
            <p:cNvGraphicFramePr/>
            <p:nvPr/>
          </p:nvGraphicFramePr>
          <p:xfrm>
            <a:off x="2167928" y="89914"/>
            <a:ext cx="11182774" cy="5516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Resim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86146" y="4780630"/>
              <a:ext cx="1279876" cy="7231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Resim 5"/>
            <p:cNvPicPr>
              <a:picLocks noChangeAspect="1"/>
            </p:cNvPicPr>
            <p:nvPr/>
          </p:nvPicPr>
          <p:blipFill>
            <a:blip r:embed="rId9" cstate="print">
              <a:extLst>
                <a:ext uri="{BEBA8EAE-BF5A-486C-A8C5-ECC9F3942E4B}">
                  <a14:imgProps xmlns:a14="http://schemas.microsoft.com/office/drawing/2010/main">
                    <a14:imgLayer r:embed="rId10">
                      <a14:imgEffect>
                        <a14:backgroundRemoval t="1571" b="98000" l="3665" r="90227"/>
                      </a14:imgEffect>
                    </a14:imgLayer>
                  </a14:imgProps>
                </a:ext>
                <a:ext uri="{28A0092B-C50C-407E-A947-70E740481C1C}">
                  <a14:useLocalDpi xmlns:a14="http://schemas.microsoft.com/office/drawing/2010/main" val="0"/>
                </a:ext>
              </a:extLst>
            </a:blip>
            <a:stretch>
              <a:fillRect/>
            </a:stretch>
          </p:blipFill>
          <p:spPr>
            <a:xfrm>
              <a:off x="2466619" y="3499049"/>
              <a:ext cx="1519332" cy="1856078"/>
            </a:xfrm>
            <a:prstGeom prst="rect">
              <a:avLst/>
            </a:prstGeom>
          </p:spPr>
        </p:pic>
      </p:grpSp>
      <p:pic>
        <p:nvPicPr>
          <p:cNvPr id="7" name="Resim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53636" y="5043601"/>
            <a:ext cx="2031638" cy="1425178"/>
          </a:xfrm>
          <a:prstGeom prst="rect">
            <a:avLst/>
          </a:prstGeom>
        </p:spPr>
      </p:pic>
      <p:pic>
        <p:nvPicPr>
          <p:cNvPr id="13" name="Resim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31202" y="2792834"/>
            <a:ext cx="652846" cy="4284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161915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723"/>
          <p:cNvSpPr>
            <a:spLocks noGrp="1"/>
          </p:cNvSpPr>
          <p:nvPr>
            <p:ph type="title"/>
          </p:nvPr>
        </p:nvSpPr>
        <p:spPr>
          <a:xfrm>
            <a:off x="1785723" y="240616"/>
            <a:ext cx="2478231" cy="640339"/>
          </a:xfrm>
          <a:prstGeom prst="rect">
            <a:avLst/>
          </a:prstGeom>
          <a:ln w="12700">
            <a:miter lim="400000"/>
          </a:ln>
        </p:spPr>
        <p:txBody>
          <a:bodyPr vert="horz" lIns="35717" tIns="35717" rIns="35717" bIns="35717" rtlCol="0" anchor="ctr">
            <a:noAutofit/>
          </a:bodyPr>
          <a:lstStyle/>
          <a:p>
            <a:pPr indent="316100">
              <a:lnSpc>
                <a:spcPct val="150000"/>
              </a:lnSpc>
              <a:spcBef>
                <a:spcPts val="1687"/>
              </a:spcBef>
            </a:pPr>
            <a:r>
              <a:rPr sz="2800" dirty="0" err="1">
                <a:solidFill>
                  <a:schemeClr val="accent5">
                    <a:lumMod val="60000"/>
                    <a:lumOff val="40000"/>
                  </a:schemeClr>
                </a:solidFill>
                <a:latin typeface="+mj-ea"/>
                <a:cs typeface="Times New Roman" panose="02020603050405020304" pitchFamily="18" charset="0"/>
              </a:rPr>
              <a:t>Giomer</a:t>
            </a:r>
            <a:endParaRPr sz="2800" dirty="0">
              <a:solidFill>
                <a:schemeClr val="accent5">
                  <a:lumMod val="60000"/>
                  <a:lumOff val="40000"/>
                </a:schemeClr>
              </a:solidFill>
              <a:latin typeface="+mj-ea"/>
              <a:cs typeface="Times New Roman" panose="02020603050405020304" pitchFamily="18" charset="0"/>
            </a:endParaRPr>
          </a:p>
        </p:txBody>
      </p:sp>
      <p:graphicFrame>
        <p:nvGraphicFramePr>
          <p:cNvPr id="2" name="Diyagram 1"/>
          <p:cNvGraphicFramePr/>
          <p:nvPr/>
        </p:nvGraphicFramePr>
        <p:xfrm>
          <a:off x="1782218" y="964406"/>
          <a:ext cx="5990333" cy="2286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Resim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28859" y="2217553"/>
            <a:ext cx="1806029" cy="10628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Resim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87556" y="880954"/>
            <a:ext cx="1288634" cy="12886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Metin Yer Tutucusu 6"/>
          <p:cNvSpPr>
            <a:spLocks noGrp="1"/>
          </p:cNvSpPr>
          <p:nvPr>
            <p:ph type="body" idx="1"/>
          </p:nvPr>
        </p:nvSpPr>
        <p:spPr>
          <a:xfrm>
            <a:off x="4379307" y="4177358"/>
            <a:ext cx="5355581" cy="1361777"/>
          </a:xfrm>
        </p:spPr>
        <p:txBody>
          <a:bodyPr>
            <a:normAutofit lnSpcReduction="10000"/>
          </a:bodyPr>
          <a:lstStyle/>
          <a:p>
            <a:r>
              <a:rPr lang="tr-TR" dirty="0"/>
              <a:t>Su emilimi olmaktadır !</a:t>
            </a:r>
          </a:p>
          <a:p>
            <a:r>
              <a:rPr lang="tr-TR" dirty="0" err="1"/>
              <a:t>Dentin</a:t>
            </a:r>
            <a:r>
              <a:rPr lang="tr-TR" dirty="0"/>
              <a:t> bağlayıcı olarak kullanımları tavsiye edilmektedir.</a:t>
            </a:r>
          </a:p>
        </p:txBody>
      </p:sp>
      <p:graphicFrame>
        <p:nvGraphicFramePr>
          <p:cNvPr id="8" name="Diyagram 7"/>
          <p:cNvGraphicFramePr/>
          <p:nvPr/>
        </p:nvGraphicFramePr>
        <p:xfrm>
          <a:off x="3348287" y="2571751"/>
          <a:ext cx="1831330" cy="190872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9" name="Metin kutusu 8"/>
          <p:cNvSpPr txBox="1"/>
          <p:nvPr/>
        </p:nvSpPr>
        <p:spPr>
          <a:xfrm>
            <a:off x="2321015" y="5834890"/>
            <a:ext cx="7884874" cy="9954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2000" dirty="0">
                <a:latin typeface="Times New Roman" panose="02020603050405020304" pitchFamily="18" charset="0"/>
                <a:cs typeface="Times New Roman" panose="02020603050405020304" pitchFamily="18" charset="0"/>
              </a:rPr>
              <a:t>S-PRG </a:t>
            </a:r>
            <a:r>
              <a:rPr lang="tr-TR" sz="2000" dirty="0" err="1">
                <a:latin typeface="Times New Roman" panose="02020603050405020304" pitchFamily="18" charset="0"/>
                <a:cs typeface="Times New Roman" panose="02020603050405020304" pitchFamily="18" charset="0"/>
              </a:rPr>
              <a:t>giomer</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Beautifil</a:t>
            </a:r>
            <a:r>
              <a:rPr lang="tr-TR" sz="2000" dirty="0">
                <a:latin typeface="Times New Roman" panose="02020603050405020304" pitchFamily="18" charset="0"/>
                <a:cs typeface="Times New Roman" panose="02020603050405020304" pitchFamily="18" charset="0"/>
              </a:rPr>
              <a:t>) ve F-PRG </a:t>
            </a:r>
            <a:r>
              <a:rPr lang="tr-TR" sz="2000" dirty="0" err="1">
                <a:latin typeface="Times New Roman" panose="02020603050405020304" pitchFamily="18" charset="0"/>
                <a:cs typeface="Times New Roman" panose="02020603050405020304" pitchFamily="18" charset="0"/>
              </a:rPr>
              <a:t>giomerin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Reactmer</a:t>
            </a:r>
            <a:r>
              <a:rPr lang="tr-TR" sz="2000" dirty="0">
                <a:latin typeface="Times New Roman" panose="02020603050405020304" pitchFamily="18" charset="0"/>
                <a:cs typeface="Times New Roman" panose="02020603050405020304" pitchFamily="18" charset="0"/>
              </a:rPr>
              <a:t>) </a:t>
            </a:r>
            <a:r>
              <a:rPr lang="tr-TR" sz="2000" dirty="0">
                <a:latin typeface="Times New Roman" panose="02020603050405020304" pitchFamily="18" charset="0"/>
                <a:cs typeface="Times New Roman" panose="02020603050405020304" pitchFamily="18" charset="0"/>
                <a:sym typeface="Wingdings"/>
              </a:rPr>
              <a:t></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Beautifil</a:t>
            </a:r>
            <a:r>
              <a:rPr lang="tr-TR" sz="2000" dirty="0">
                <a:latin typeface="Times New Roman" panose="02020603050405020304" pitchFamily="18" charset="0"/>
                <a:cs typeface="Times New Roman" panose="02020603050405020304" pitchFamily="18" charset="0"/>
              </a:rPr>
              <a:t> hem </a:t>
            </a:r>
            <a:r>
              <a:rPr lang="tr-TR" sz="2000" dirty="0" err="1">
                <a:latin typeface="Times New Roman" panose="02020603050405020304" pitchFamily="18" charset="0"/>
                <a:cs typeface="Times New Roman" panose="02020603050405020304" pitchFamily="18" charset="0"/>
              </a:rPr>
              <a:t>servikal</a:t>
            </a:r>
            <a:r>
              <a:rPr lang="tr-TR" sz="2000" dirty="0">
                <a:latin typeface="Times New Roman" panose="02020603050405020304" pitchFamily="18" charset="0"/>
                <a:cs typeface="Times New Roman" panose="02020603050405020304" pitchFamily="18" charset="0"/>
              </a:rPr>
              <a:t> hem de </a:t>
            </a:r>
            <a:r>
              <a:rPr lang="tr-TR" sz="2000" dirty="0" err="1">
                <a:latin typeface="Times New Roman" panose="02020603050405020304" pitchFamily="18" charset="0"/>
                <a:cs typeface="Times New Roman" panose="02020603050405020304" pitchFamily="18" charset="0"/>
              </a:rPr>
              <a:t>okluzal</a:t>
            </a:r>
            <a:r>
              <a:rPr lang="tr-TR" sz="2000" dirty="0">
                <a:latin typeface="Times New Roman" panose="02020603050405020304" pitchFamily="18" charset="0"/>
                <a:cs typeface="Times New Roman" panose="02020603050405020304" pitchFamily="18" charset="0"/>
              </a:rPr>
              <a:t> restorasyonlarda </a:t>
            </a:r>
            <a:r>
              <a:rPr lang="tr-TR" sz="2000" dirty="0" err="1">
                <a:latin typeface="Times New Roman" panose="02020603050405020304" pitchFamily="18" charset="0"/>
                <a:cs typeface="Times New Roman" panose="02020603050405020304" pitchFamily="18" charset="0"/>
              </a:rPr>
              <a:t>Reactmer’e</a:t>
            </a:r>
            <a:r>
              <a:rPr lang="tr-TR" sz="2000" dirty="0">
                <a:latin typeface="Times New Roman" panose="02020603050405020304" pitchFamily="18" charset="0"/>
                <a:cs typeface="Times New Roman" panose="02020603050405020304" pitchFamily="18" charset="0"/>
              </a:rPr>
              <a:t> göre daha başarılı sonuçlar sergilemektedir.</a:t>
            </a:r>
          </a:p>
        </p:txBody>
      </p:sp>
    </p:spTree>
    <p:extLst>
      <p:ext uri="{BB962C8B-B14F-4D97-AF65-F5344CB8AC3E}">
        <p14:creationId xmlns:p14="http://schemas.microsoft.com/office/powerpoint/2010/main" val="133567106"/>
      </p:ext>
    </p:extLst>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723"/>
          <p:cNvSpPr>
            <a:spLocks noGrp="1"/>
          </p:cNvSpPr>
          <p:nvPr>
            <p:ph type="title"/>
          </p:nvPr>
        </p:nvSpPr>
        <p:spPr>
          <a:xfrm>
            <a:off x="1524001" y="152658"/>
            <a:ext cx="7358063" cy="578319"/>
          </a:xfrm>
          <a:prstGeom prst="rect">
            <a:avLst/>
          </a:prstGeom>
          <a:ln w="12700">
            <a:miter lim="400000"/>
          </a:ln>
        </p:spPr>
        <p:txBody>
          <a:bodyPr vert="horz" lIns="35717" tIns="35717" rIns="35717" bIns="35717" rtlCol="0" anchor="ctr">
            <a:noAutofit/>
          </a:bodyPr>
          <a:lstStyle/>
          <a:p>
            <a:pPr indent="316100">
              <a:lnSpc>
                <a:spcPct val="150000"/>
              </a:lnSpc>
              <a:spcBef>
                <a:spcPts val="1687"/>
              </a:spcBef>
            </a:pPr>
            <a:r>
              <a:rPr lang="tr-TR" sz="2800" dirty="0">
                <a:solidFill>
                  <a:schemeClr val="accent5">
                    <a:lumMod val="60000"/>
                    <a:lumOff val="40000"/>
                  </a:schemeClr>
                </a:solidFill>
                <a:cs typeface="Times New Roman" panose="02020603050405020304" pitchFamily="18" charset="0"/>
              </a:rPr>
              <a:t>Giomerlerin Avantajları</a:t>
            </a:r>
          </a:p>
        </p:txBody>
      </p:sp>
      <p:sp>
        <p:nvSpPr>
          <p:cNvPr id="4" name="Text Placeholder 3"/>
          <p:cNvSpPr>
            <a:spLocks noGrp="1"/>
          </p:cNvSpPr>
          <p:nvPr>
            <p:ph type="body" idx="1"/>
          </p:nvPr>
        </p:nvSpPr>
        <p:spPr>
          <a:xfrm>
            <a:off x="1752723" y="987572"/>
            <a:ext cx="6900619" cy="5075554"/>
          </a:xfrm>
        </p:spPr>
        <p:txBody>
          <a:bodyPr>
            <a:noAutofit/>
          </a:bodyPr>
          <a:lstStyle/>
          <a:p>
            <a:pPr algn="just" defTabSz="234664">
              <a:spcBef>
                <a:spcPts val="1195"/>
              </a:spcBef>
              <a:buFont typeface="Wingdings" panose="05000000000000000000" pitchFamily="2" charset="2"/>
              <a:buChar char="v"/>
              <a:defRPr sz="1460"/>
            </a:pPr>
            <a:r>
              <a:rPr lang="tr-TR" sz="2000" dirty="0">
                <a:cs typeface="Times New Roman" panose="02020603050405020304" pitchFamily="18" charset="0"/>
              </a:rPr>
              <a:t>Kolay uygulanabilmeleri,</a:t>
            </a:r>
          </a:p>
          <a:p>
            <a:pPr algn="just" defTabSz="234664">
              <a:spcBef>
                <a:spcPts val="1195"/>
              </a:spcBef>
              <a:buFont typeface="Wingdings" panose="05000000000000000000" pitchFamily="2" charset="2"/>
              <a:buChar char="v"/>
              <a:defRPr sz="1460"/>
            </a:pPr>
            <a:r>
              <a:rPr lang="tr-TR" sz="2000" dirty="0">
                <a:cs typeface="Times New Roman" panose="02020603050405020304" pitchFamily="18" charset="0"/>
              </a:rPr>
              <a:t>Flor salımı yapmaları ve yeniden florla yüklenebilmeleri,</a:t>
            </a:r>
          </a:p>
          <a:p>
            <a:pPr algn="just" defTabSz="234664">
              <a:spcBef>
                <a:spcPts val="1195"/>
              </a:spcBef>
              <a:buFont typeface="Wingdings" panose="05000000000000000000" pitchFamily="2" charset="2"/>
              <a:buChar char="v"/>
              <a:defRPr sz="1460"/>
            </a:pPr>
            <a:r>
              <a:rPr lang="tr-TR" sz="2000" dirty="0">
                <a:cs typeface="Times New Roman" panose="02020603050405020304" pitchFamily="18" charset="0"/>
              </a:rPr>
              <a:t>Radyoopasite,</a:t>
            </a:r>
          </a:p>
          <a:p>
            <a:pPr algn="just" defTabSz="234664">
              <a:spcBef>
                <a:spcPts val="1195"/>
              </a:spcBef>
              <a:buFont typeface="Wingdings" panose="05000000000000000000" pitchFamily="2" charset="2"/>
              <a:buChar char="v"/>
              <a:defRPr sz="1460"/>
            </a:pPr>
            <a:r>
              <a:rPr lang="tr-TR" sz="2000" dirty="0">
                <a:cs typeface="Times New Roman" panose="02020603050405020304" pitchFamily="18" charset="0"/>
              </a:rPr>
              <a:t>Estetik özelliklerinin yüksek olması,</a:t>
            </a:r>
          </a:p>
          <a:p>
            <a:pPr algn="just" defTabSz="234664">
              <a:spcBef>
                <a:spcPts val="1195"/>
              </a:spcBef>
              <a:buFont typeface="Wingdings" panose="05000000000000000000" pitchFamily="2" charset="2"/>
              <a:buChar char="v"/>
              <a:defRPr sz="1460"/>
            </a:pPr>
            <a:r>
              <a:rPr lang="tr-TR" sz="2000" dirty="0">
                <a:cs typeface="Times New Roman" panose="02020603050405020304" pitchFamily="18" charset="0"/>
              </a:rPr>
              <a:t>Biyouyumlu olmaları,</a:t>
            </a:r>
          </a:p>
          <a:p>
            <a:pPr algn="just" defTabSz="234664">
              <a:spcBef>
                <a:spcPts val="1195"/>
              </a:spcBef>
              <a:buFont typeface="Wingdings" panose="05000000000000000000" pitchFamily="2" charset="2"/>
              <a:buChar char="v"/>
              <a:defRPr sz="1460"/>
            </a:pPr>
            <a:r>
              <a:rPr lang="tr-TR" sz="2000" dirty="0">
                <a:cs typeface="Times New Roman" panose="02020603050405020304" pitchFamily="18" charset="0"/>
              </a:rPr>
              <a:t>Bitirme ve parlatma işlemlerinin kolay yapılabilmesi,</a:t>
            </a:r>
          </a:p>
          <a:p>
            <a:pPr algn="just" defTabSz="234664">
              <a:spcBef>
                <a:spcPts val="1195"/>
              </a:spcBef>
              <a:buFont typeface="Wingdings" panose="05000000000000000000" pitchFamily="2" charset="2"/>
              <a:buChar char="v"/>
              <a:defRPr sz="1460"/>
            </a:pPr>
            <a:r>
              <a:rPr lang="tr-TR" sz="2000" dirty="0">
                <a:cs typeface="Times New Roman" panose="02020603050405020304" pitchFamily="18" charset="0"/>
              </a:rPr>
              <a:t>Polimerizasyonlarının ışıkla aktive olmaksı,</a:t>
            </a:r>
          </a:p>
          <a:p>
            <a:pPr algn="just" defTabSz="234664">
              <a:spcBef>
                <a:spcPts val="1195"/>
              </a:spcBef>
              <a:buFont typeface="Wingdings" panose="05000000000000000000" pitchFamily="2" charset="2"/>
              <a:buChar char="v"/>
              <a:defRPr sz="1460"/>
            </a:pPr>
            <a:r>
              <a:rPr lang="tr-TR" sz="2000" dirty="0">
                <a:cs typeface="Times New Roman" panose="02020603050405020304" pitchFamily="18" charset="0"/>
              </a:rPr>
              <a:t>Homojen bağlanma için viskozitelerinin ideal olması,</a:t>
            </a:r>
          </a:p>
          <a:p>
            <a:pPr algn="just" defTabSz="234664">
              <a:spcBef>
                <a:spcPts val="1195"/>
              </a:spcBef>
              <a:buFont typeface="Wingdings" panose="05000000000000000000" pitchFamily="2" charset="2"/>
              <a:buChar char="v"/>
              <a:defRPr sz="1460"/>
            </a:pPr>
            <a:r>
              <a:rPr lang="tr-TR" sz="2000" dirty="0">
                <a:cs typeface="Times New Roman" panose="02020603050405020304" pitchFamily="18" charset="0"/>
              </a:rPr>
              <a:t>Kompozit rezinler gibi dayanaklı olmaları olarak sayılabilmektedir. </a:t>
            </a:r>
          </a:p>
        </p:txBody>
      </p:sp>
      <p:sp>
        <p:nvSpPr>
          <p:cNvPr id="2" name="Metin kutusu 1"/>
          <p:cNvSpPr txBox="1"/>
          <p:nvPr/>
        </p:nvSpPr>
        <p:spPr>
          <a:xfrm>
            <a:off x="5150752" y="6326457"/>
            <a:ext cx="5304234" cy="3183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800" dirty="0">
                <a:latin typeface="Arial" charset="-94"/>
                <a:ea typeface="Arial" charset="-94"/>
                <a:cs typeface="Arial" charset="-94"/>
              </a:rPr>
              <a:t>Yap ve ark., 2002; </a:t>
            </a:r>
            <a:r>
              <a:rPr lang="tr-TR" sz="800" dirty="0" err="1">
                <a:latin typeface="Arial" charset="-94"/>
                <a:ea typeface="Arial" charset="-94"/>
                <a:cs typeface="Arial" charset="-94"/>
              </a:rPr>
              <a:t>Ikemura</a:t>
            </a:r>
            <a:r>
              <a:rPr lang="tr-TR" sz="800" dirty="0">
                <a:latin typeface="Arial" charset="-94"/>
                <a:ea typeface="Arial" charset="-94"/>
                <a:cs typeface="Arial" charset="-94"/>
              </a:rPr>
              <a:t> ve ark., 2003; </a:t>
            </a:r>
            <a:r>
              <a:rPr lang="tr-TR" sz="800" dirty="0" err="1">
                <a:latin typeface="Arial" charset="-94"/>
                <a:ea typeface="Arial" charset="-94"/>
                <a:cs typeface="Arial" charset="-94"/>
              </a:rPr>
              <a:t>Gordan</a:t>
            </a:r>
            <a:r>
              <a:rPr lang="tr-TR" sz="800" dirty="0">
                <a:latin typeface="Arial" charset="-94"/>
                <a:ea typeface="Arial" charset="-94"/>
                <a:cs typeface="Arial" charset="-94"/>
              </a:rPr>
              <a:t> ve ark., 2007; </a:t>
            </a:r>
            <a:r>
              <a:rPr lang="tr-TR" sz="800" dirty="0" err="1">
                <a:latin typeface="Arial" charset="-94"/>
                <a:ea typeface="Arial" charset="-94"/>
                <a:cs typeface="Arial" charset="-94"/>
              </a:rPr>
              <a:t>Kimyai</a:t>
            </a:r>
            <a:r>
              <a:rPr lang="tr-TR" sz="800" dirty="0">
                <a:latin typeface="Arial" charset="-94"/>
                <a:ea typeface="Arial" charset="-94"/>
                <a:cs typeface="Arial" charset="-94"/>
              </a:rPr>
              <a:t> ve ark., 2011; </a:t>
            </a:r>
            <a:r>
              <a:rPr lang="tr-TR" sz="800" dirty="0" err="1">
                <a:latin typeface="Arial" charset="-94"/>
                <a:ea typeface="Arial" charset="-94"/>
                <a:cs typeface="Arial" charset="-94"/>
              </a:rPr>
              <a:t>Rao</a:t>
            </a:r>
            <a:r>
              <a:rPr lang="tr-TR" sz="800" dirty="0">
                <a:latin typeface="Arial" charset="-94"/>
                <a:ea typeface="Arial" charset="-94"/>
                <a:cs typeface="Arial" charset="-94"/>
              </a:rPr>
              <a:t> ve </a:t>
            </a:r>
            <a:r>
              <a:rPr lang="tr-TR" sz="800" dirty="0" err="1">
                <a:latin typeface="Arial" charset="-94"/>
                <a:ea typeface="Arial" charset="-94"/>
                <a:cs typeface="Arial" charset="-94"/>
              </a:rPr>
              <a:t>Malhotra</a:t>
            </a:r>
            <a:r>
              <a:rPr lang="tr-TR" sz="800" dirty="0">
                <a:latin typeface="Arial" charset="-94"/>
                <a:ea typeface="Arial" charset="-94"/>
                <a:cs typeface="Arial" charset="-94"/>
              </a:rPr>
              <a:t>, 2011; </a:t>
            </a:r>
            <a:r>
              <a:rPr lang="tr-TR" sz="800" dirty="0" err="1">
                <a:latin typeface="Arial" charset="-94"/>
                <a:ea typeface="Arial" charset="-94"/>
                <a:cs typeface="Arial" charset="-94"/>
              </a:rPr>
              <a:t>Kooi</a:t>
            </a:r>
            <a:r>
              <a:rPr lang="tr-TR" sz="800" dirty="0">
                <a:latin typeface="Arial" charset="-94"/>
                <a:ea typeface="Arial" charset="-94"/>
                <a:cs typeface="Arial" charset="-94"/>
              </a:rPr>
              <a:t> ve ark., 2012; </a:t>
            </a:r>
            <a:r>
              <a:rPr lang="tr-TR" sz="800" dirty="0" err="1">
                <a:latin typeface="Arial" charset="-94"/>
                <a:ea typeface="Arial" charset="-94"/>
                <a:cs typeface="Arial" charset="-94"/>
              </a:rPr>
              <a:t>Yadav</a:t>
            </a:r>
            <a:r>
              <a:rPr lang="tr-TR" sz="800" dirty="0">
                <a:latin typeface="Arial" charset="-94"/>
                <a:ea typeface="Arial" charset="-94"/>
                <a:cs typeface="Arial" charset="-94"/>
              </a:rPr>
              <a:t> ve ark., 2012</a:t>
            </a:r>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3800" y="144235"/>
            <a:ext cx="1581690" cy="1349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81862161"/>
      </p:ext>
    </p:extLst>
  </p:cSld>
  <p:clrMapOvr>
    <a:masterClrMapping/>
  </p:clrMapOvr>
  <p:transition spd="med">
    <p:pull/>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 name="Shape 740"/>
          <p:cNvSpPr>
            <a:spLocks noGrp="1"/>
          </p:cNvSpPr>
          <p:nvPr>
            <p:ph type="body" idx="1"/>
          </p:nvPr>
        </p:nvSpPr>
        <p:spPr>
          <a:xfrm>
            <a:off x="1804555" y="841665"/>
            <a:ext cx="8428326" cy="5692919"/>
          </a:xfrm>
          <a:prstGeom prst="rect">
            <a:avLst/>
          </a:prstGeom>
          <a:ln w="12700">
            <a:miter lim="400000"/>
          </a:ln>
        </p:spPr>
        <p:txBody>
          <a:bodyPr vert="horz" lIns="35717" tIns="35717" rIns="35717" bIns="35717" rtlCol="0" anchor="ctr">
            <a:noAutofit/>
          </a:bodyPr>
          <a:lstStyle/>
          <a:p>
            <a:pPr algn="just" defTabSz="234664">
              <a:spcBef>
                <a:spcPts val="1195"/>
              </a:spcBef>
              <a:buFont typeface="Wingdings" panose="05000000000000000000" pitchFamily="2" charset="2"/>
              <a:buChar char="v"/>
            </a:pPr>
            <a:r>
              <a:rPr lang="tr-TR" sz="1700" dirty="0">
                <a:latin typeface="Times New Roman" panose="02020603050405020304" pitchFamily="18" charset="0"/>
                <a:cs typeface="Times New Roman" panose="02020603050405020304" pitchFamily="18" charset="0"/>
              </a:rPr>
              <a:t>Minimal invaziv restorasyonlar,</a:t>
            </a:r>
          </a:p>
          <a:p>
            <a:pPr algn="just" defTabSz="234664">
              <a:spcBef>
                <a:spcPts val="1195"/>
              </a:spcBef>
              <a:buFont typeface="Wingdings" panose="05000000000000000000" pitchFamily="2" charset="2"/>
              <a:buChar char="v"/>
            </a:pPr>
            <a:r>
              <a:rPr lang="tr-TR" sz="1700" dirty="0">
                <a:latin typeface="Times New Roman" panose="02020603050405020304" pitchFamily="18" charset="0"/>
                <a:cs typeface="Times New Roman" panose="02020603050405020304" pitchFamily="18" charset="0"/>
              </a:rPr>
              <a:t>Servikal restorasyonlar,</a:t>
            </a:r>
          </a:p>
          <a:p>
            <a:pPr algn="just" defTabSz="234664">
              <a:spcBef>
                <a:spcPts val="1195"/>
              </a:spcBef>
              <a:buFont typeface="Wingdings" panose="05000000000000000000" pitchFamily="2" charset="2"/>
              <a:buChar char="v"/>
            </a:pPr>
            <a:r>
              <a:rPr lang="tr-TR" sz="1700" dirty="0">
                <a:latin typeface="Times New Roman" panose="02020603050405020304" pitchFamily="18" charset="0"/>
                <a:cs typeface="Times New Roman" panose="02020603050405020304" pitchFamily="18" charset="0"/>
              </a:rPr>
              <a:t>Endodontik giriş kavitelerinde geçici restorasyon olarak,</a:t>
            </a:r>
          </a:p>
          <a:p>
            <a:pPr algn="just" defTabSz="234664">
              <a:spcBef>
                <a:spcPts val="1195"/>
              </a:spcBef>
              <a:buFont typeface="Wingdings" panose="05000000000000000000" pitchFamily="2" charset="2"/>
              <a:buChar char="v"/>
            </a:pPr>
            <a:r>
              <a:rPr lang="tr-TR" sz="1700" dirty="0">
                <a:latin typeface="Times New Roman" panose="02020603050405020304" pitchFamily="18" charset="0"/>
                <a:cs typeface="Times New Roman" panose="02020603050405020304" pitchFamily="18" charset="0"/>
              </a:rPr>
              <a:t>Önve arka grup restorasyonlar,</a:t>
            </a:r>
          </a:p>
          <a:p>
            <a:pPr algn="just" defTabSz="234664">
              <a:spcBef>
                <a:spcPts val="1195"/>
              </a:spcBef>
              <a:buFont typeface="Wingdings" panose="05000000000000000000" pitchFamily="2" charset="2"/>
              <a:buChar char="v"/>
            </a:pPr>
            <a:r>
              <a:rPr lang="tr-TR" sz="1700" dirty="0">
                <a:latin typeface="Times New Roman" panose="02020603050405020304" pitchFamily="18" charset="0"/>
                <a:cs typeface="Times New Roman" panose="02020603050405020304" pitchFamily="18" charset="0"/>
              </a:rPr>
              <a:t>Sınıf I-V tüm kavitelerin restorasyonları,</a:t>
            </a:r>
          </a:p>
          <a:p>
            <a:pPr algn="just" defTabSz="234664">
              <a:spcBef>
                <a:spcPts val="1195"/>
              </a:spcBef>
              <a:buFont typeface="Wingdings" panose="05000000000000000000" pitchFamily="2" charset="2"/>
              <a:buChar char="v"/>
            </a:pPr>
            <a:r>
              <a:rPr lang="tr-TR" sz="1700" dirty="0">
                <a:latin typeface="Times New Roman" panose="02020603050405020304" pitchFamily="18" charset="0"/>
                <a:cs typeface="Times New Roman" panose="02020603050405020304" pitchFamily="18" charset="0"/>
              </a:rPr>
              <a:t>Kök yüzeyindeki çürükler,</a:t>
            </a:r>
          </a:p>
          <a:p>
            <a:pPr algn="just" defTabSz="234664">
              <a:spcBef>
                <a:spcPts val="1195"/>
              </a:spcBef>
              <a:buFont typeface="Wingdings" panose="05000000000000000000" pitchFamily="2" charset="2"/>
              <a:buChar char="v"/>
            </a:pPr>
            <a:r>
              <a:rPr lang="tr-TR" sz="1700" dirty="0">
                <a:latin typeface="Times New Roman" panose="02020603050405020304" pitchFamily="18" charset="0"/>
                <a:cs typeface="Times New Roman" panose="02020603050405020304" pitchFamily="18" charset="0"/>
              </a:rPr>
              <a:t>Endodontik tedavi esnasında meydana gelen kök perforasyonlarının onarımı,</a:t>
            </a:r>
          </a:p>
          <a:p>
            <a:pPr algn="just" defTabSz="234664">
              <a:spcBef>
                <a:spcPts val="1195"/>
              </a:spcBef>
              <a:buFont typeface="Wingdings" panose="05000000000000000000" pitchFamily="2" charset="2"/>
              <a:buChar char="v"/>
            </a:pPr>
            <a:r>
              <a:rPr lang="tr-TR" sz="1700" dirty="0">
                <a:latin typeface="Times New Roman" panose="02020603050405020304" pitchFamily="18" charset="0"/>
                <a:cs typeface="Times New Roman" panose="02020603050405020304" pitchFamily="18" charset="0"/>
              </a:rPr>
              <a:t>Eksternal kök rezorpsiyonlarının onarımı,</a:t>
            </a:r>
          </a:p>
          <a:p>
            <a:pPr algn="just" defTabSz="234664">
              <a:spcBef>
                <a:spcPts val="1195"/>
              </a:spcBef>
              <a:buFont typeface="Wingdings" panose="05000000000000000000" pitchFamily="2" charset="2"/>
              <a:buChar char="v"/>
            </a:pPr>
            <a:r>
              <a:rPr lang="tr-TR" sz="1700" dirty="0">
                <a:latin typeface="Times New Roman" panose="02020603050405020304" pitchFamily="18" charset="0"/>
                <a:cs typeface="Times New Roman" panose="02020603050405020304" pitchFamily="18" charset="0"/>
              </a:rPr>
              <a:t>Süt dişi restorasyon uygulamaları, </a:t>
            </a:r>
          </a:p>
          <a:p>
            <a:pPr algn="just" defTabSz="234664">
              <a:spcBef>
                <a:spcPts val="1195"/>
              </a:spcBef>
              <a:buFont typeface="Wingdings" panose="05000000000000000000" pitchFamily="2" charset="2"/>
              <a:buChar char="v"/>
            </a:pPr>
            <a:r>
              <a:rPr lang="tr-TR" sz="1700" dirty="0">
                <a:latin typeface="Times New Roman" panose="02020603050405020304" pitchFamily="18" charset="0"/>
                <a:cs typeface="Times New Roman" panose="02020603050405020304" pitchFamily="18" charset="0"/>
              </a:rPr>
              <a:t>Mine defektlerinin onarımı,</a:t>
            </a:r>
          </a:p>
          <a:p>
            <a:pPr algn="just" defTabSz="234664">
              <a:spcBef>
                <a:spcPts val="1195"/>
              </a:spcBef>
              <a:buFont typeface="Wingdings" panose="05000000000000000000" pitchFamily="2" charset="2"/>
              <a:buChar char="v"/>
            </a:pPr>
            <a:r>
              <a:rPr lang="tr-TR" sz="1700" dirty="0">
                <a:latin typeface="Times New Roman" panose="02020603050405020304" pitchFamily="18" charset="0"/>
                <a:cs typeface="Times New Roman" panose="02020603050405020304" pitchFamily="18" charset="0"/>
              </a:rPr>
              <a:t>Çürük kontrolü için geçici restorasyon olarak,</a:t>
            </a:r>
          </a:p>
          <a:p>
            <a:pPr algn="just" defTabSz="234664">
              <a:spcBef>
                <a:spcPts val="1195"/>
              </a:spcBef>
              <a:buFont typeface="Wingdings" panose="05000000000000000000" pitchFamily="2" charset="2"/>
              <a:buChar char="v"/>
            </a:pPr>
            <a:r>
              <a:rPr lang="tr-TR" sz="1700" dirty="0">
                <a:latin typeface="Times New Roman" panose="02020603050405020304" pitchFamily="18" charset="0"/>
                <a:cs typeface="Times New Roman" panose="02020603050405020304" pitchFamily="18" charset="0"/>
              </a:rPr>
              <a:t>Küçük kor materyali yapımında,</a:t>
            </a:r>
          </a:p>
          <a:p>
            <a:pPr algn="just" defTabSz="234664">
              <a:spcBef>
                <a:spcPts val="1195"/>
              </a:spcBef>
              <a:buFont typeface="Wingdings" panose="05000000000000000000" pitchFamily="2" charset="2"/>
              <a:buChar char="v"/>
            </a:pPr>
            <a:r>
              <a:rPr lang="tr-TR" sz="1700" dirty="0">
                <a:latin typeface="Times New Roman" panose="02020603050405020304" pitchFamily="18" charset="0"/>
                <a:cs typeface="Times New Roman" panose="02020603050405020304" pitchFamily="18" charset="0"/>
              </a:rPr>
              <a:t>Kompozit rezin restorasyonların tamiri,</a:t>
            </a:r>
          </a:p>
          <a:p>
            <a:pPr algn="just" defTabSz="234664">
              <a:spcBef>
                <a:spcPts val="1195"/>
              </a:spcBef>
              <a:buFont typeface="Wingdings" panose="05000000000000000000" pitchFamily="2" charset="2"/>
              <a:buChar char="v"/>
            </a:pPr>
            <a:r>
              <a:rPr lang="tr-TR" sz="1700" dirty="0">
                <a:latin typeface="Times New Roman" panose="02020603050405020304" pitchFamily="18" charset="0"/>
                <a:cs typeface="Times New Roman" panose="02020603050405020304" pitchFamily="18" charset="0"/>
              </a:rPr>
              <a:t>Undercut alanların restore edilmesi olarak sıralanmaktadır.</a:t>
            </a:r>
            <a:endParaRPr sz="1700" dirty="0">
              <a:latin typeface="Times New Roman" panose="02020603050405020304" pitchFamily="18" charset="0"/>
              <a:cs typeface="Times New Roman" panose="02020603050405020304" pitchFamily="18" charset="0"/>
            </a:endParaRPr>
          </a:p>
        </p:txBody>
      </p:sp>
      <p:sp>
        <p:nvSpPr>
          <p:cNvPr id="3" name="Shape 723"/>
          <p:cNvSpPr>
            <a:spLocks noGrp="1"/>
          </p:cNvSpPr>
          <p:nvPr>
            <p:ph type="title"/>
          </p:nvPr>
        </p:nvSpPr>
        <p:spPr>
          <a:xfrm>
            <a:off x="1524001" y="134758"/>
            <a:ext cx="7358063" cy="578319"/>
          </a:xfrm>
          <a:prstGeom prst="rect">
            <a:avLst/>
          </a:prstGeom>
          <a:ln w="12700">
            <a:miter lim="400000"/>
          </a:ln>
        </p:spPr>
        <p:txBody>
          <a:bodyPr vert="horz" lIns="35717" tIns="35717" rIns="35717" bIns="35717" rtlCol="0" anchor="ctr">
            <a:noAutofit/>
          </a:bodyPr>
          <a:lstStyle/>
          <a:p>
            <a:pPr indent="316100">
              <a:lnSpc>
                <a:spcPct val="150000"/>
              </a:lnSpc>
              <a:spcBef>
                <a:spcPts val="1687"/>
              </a:spcBef>
            </a:pPr>
            <a:r>
              <a:rPr lang="tr-TR" sz="2800" dirty="0">
                <a:solidFill>
                  <a:schemeClr val="accent5">
                    <a:lumMod val="60000"/>
                    <a:lumOff val="40000"/>
                  </a:schemeClr>
                </a:solidFill>
                <a:cs typeface="Times New Roman" panose="02020603050405020304" pitchFamily="18" charset="0"/>
              </a:rPr>
              <a:t>Giomerlerin Endikasyonları</a:t>
            </a:r>
          </a:p>
        </p:txBody>
      </p:sp>
      <p:sp>
        <p:nvSpPr>
          <p:cNvPr id="2" name="Rectangle 1"/>
          <p:cNvSpPr/>
          <p:nvPr/>
        </p:nvSpPr>
        <p:spPr>
          <a:xfrm>
            <a:off x="5101071" y="6663236"/>
            <a:ext cx="5716299" cy="194765"/>
          </a:xfrm>
          <a:prstGeom prst="rect">
            <a:avLst/>
          </a:prstGeom>
        </p:spPr>
        <p:txBody>
          <a:bodyPr wrap="square" lIns="64291" tIns="32146" rIns="64291" bIns="32146">
            <a:spAutoFit/>
          </a:bodyPr>
          <a:lstStyle/>
          <a:p>
            <a:pPr algn="just" defTabSz="163943">
              <a:spcBef>
                <a:spcPts val="844"/>
              </a:spcBef>
              <a:buFont typeface="Wingdings" panose="05000000000000000000" pitchFamily="2" charset="2"/>
              <a:buChar char="v"/>
              <a:defRPr sz="1020"/>
            </a:pPr>
            <a:r>
              <a:rPr lang="tr-TR" sz="800" dirty="0">
                <a:cs typeface="Arial" panose="020B0604020202020204" pitchFamily="34" charset="0"/>
              </a:rPr>
              <a:t>(Kimyai ve ark., 2011; Gonzalez ve ark., 2004; Matis ve ark., 2004; Sunico ve ark., 2005; Çakır ve ark., 2013).</a:t>
            </a:r>
          </a:p>
        </p:txBody>
      </p:sp>
    </p:spTree>
    <p:extLst>
      <p:ext uri="{BB962C8B-B14F-4D97-AF65-F5344CB8AC3E}">
        <p14:creationId xmlns:p14="http://schemas.microsoft.com/office/powerpoint/2010/main" val="20077083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723"/>
          <p:cNvSpPr>
            <a:spLocks noGrp="1"/>
          </p:cNvSpPr>
          <p:nvPr>
            <p:ph type="title"/>
          </p:nvPr>
        </p:nvSpPr>
        <p:spPr>
          <a:xfrm>
            <a:off x="1856509" y="294477"/>
            <a:ext cx="3174868" cy="640339"/>
          </a:xfrm>
          <a:prstGeom prst="rect">
            <a:avLst/>
          </a:prstGeom>
          <a:ln w="12700">
            <a:miter lim="400000"/>
          </a:ln>
        </p:spPr>
        <p:txBody>
          <a:bodyPr vert="horz" lIns="35717" tIns="35717" rIns="35717" bIns="35717" rtlCol="0" anchor="ctr">
            <a:noAutofit/>
          </a:bodyPr>
          <a:lstStyle/>
          <a:p>
            <a:pPr indent="316100">
              <a:lnSpc>
                <a:spcPct val="150000"/>
              </a:lnSpc>
              <a:spcBef>
                <a:spcPts val="1687"/>
              </a:spcBef>
            </a:pPr>
            <a:r>
              <a:rPr sz="2800" dirty="0" err="1">
                <a:solidFill>
                  <a:schemeClr val="accent5">
                    <a:lumMod val="60000"/>
                    <a:lumOff val="40000"/>
                  </a:schemeClr>
                </a:solidFill>
                <a:cs typeface="Times New Roman" panose="02020603050405020304" pitchFamily="18" charset="0"/>
              </a:rPr>
              <a:t>Giomerler</a:t>
            </a:r>
            <a:endParaRPr sz="2800" dirty="0">
              <a:solidFill>
                <a:schemeClr val="accent5">
                  <a:lumMod val="60000"/>
                  <a:lumOff val="40000"/>
                </a:schemeClr>
              </a:solidFill>
              <a:cs typeface="Times New Roman" panose="02020603050405020304" pitchFamily="18" charset="0"/>
            </a:endParaRPr>
          </a:p>
        </p:txBody>
      </p:sp>
      <p:sp>
        <p:nvSpPr>
          <p:cNvPr id="2" name="Rectangle 1"/>
          <p:cNvSpPr/>
          <p:nvPr/>
        </p:nvSpPr>
        <p:spPr>
          <a:xfrm>
            <a:off x="1856509" y="1982081"/>
            <a:ext cx="8388061" cy="1449914"/>
          </a:xfrm>
          <a:prstGeom prst="rect">
            <a:avLst/>
          </a:prstGeom>
        </p:spPr>
        <p:txBody>
          <a:bodyPr wrap="square" lIns="64291" tIns="32146" rIns="64291" bIns="32146">
            <a:spAutoFit/>
          </a:bodyPr>
          <a:lstStyle/>
          <a:p>
            <a:pPr indent="316100" algn="just">
              <a:lnSpc>
                <a:spcPct val="150000"/>
              </a:lnSpc>
              <a:spcBef>
                <a:spcPts val="1687"/>
              </a:spcBef>
              <a:defRPr sz="2000"/>
            </a:pPr>
            <a:r>
              <a:rPr lang="tr-TR" sz="2000" dirty="0">
                <a:cs typeface="Times New Roman" panose="02020603050405020304" pitchFamily="18" charset="0"/>
              </a:rPr>
              <a:t>S-PRG giomerler süt dişlerindeki restorasyonlarda, flor salım özellikleri sebebiyle yüksek çürük riski olan çocuklarda, rekürrent çürüklerin önlemesinde kullanımları özellikle tavsiye edilmektedir.</a:t>
            </a: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4798" y="4082910"/>
            <a:ext cx="5431482" cy="2426832"/>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9706" y="146305"/>
            <a:ext cx="2212207" cy="16176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0821015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p:cNvSpPr>
          <p:nvPr>
            <p:ph type="body" idx="1"/>
          </p:nvPr>
        </p:nvSpPr>
        <p:spPr>
          <a:xfrm>
            <a:off x="1823489" y="1733103"/>
            <a:ext cx="7594483" cy="3769702"/>
          </a:xfrm>
          <a:prstGeom prst="rect">
            <a:avLst/>
          </a:prstGeom>
        </p:spPr>
        <p:txBody>
          <a:bodyPr>
            <a:normAutofit/>
          </a:bodyPr>
          <a:lstStyle/>
          <a:p>
            <a:pPr algn="just">
              <a:lnSpc>
                <a:spcPct val="150000"/>
              </a:lnSpc>
              <a:spcBef>
                <a:spcPts val="1687"/>
              </a:spcBef>
              <a:buFont typeface="Wingdings" charset="2"/>
              <a:buChar char="v"/>
              <a:defRPr sz="2000"/>
            </a:pPr>
            <a:r>
              <a:rPr sz="2000" dirty="0">
                <a:ea typeface="Times New Roman" charset="-94"/>
                <a:cs typeface="Times New Roman" charset="-94"/>
              </a:rPr>
              <a:t>Estetik olarak diş rengiyle uyumsuz olması</a:t>
            </a:r>
          </a:p>
          <a:p>
            <a:pPr algn="just">
              <a:lnSpc>
                <a:spcPct val="150000"/>
              </a:lnSpc>
              <a:spcBef>
                <a:spcPts val="1687"/>
              </a:spcBef>
              <a:buFont typeface="Wingdings" charset="2"/>
              <a:buChar char="v"/>
              <a:defRPr sz="2000"/>
            </a:pPr>
            <a:r>
              <a:rPr sz="2000" dirty="0">
                <a:ea typeface="Times New Roman" charset="-94"/>
                <a:cs typeface="Times New Roman" charset="-94"/>
              </a:rPr>
              <a:t>Restorasyonların erken dönemde kırılgan olması</a:t>
            </a:r>
            <a:endParaRPr lang="tr-TR" sz="2000" dirty="0">
              <a:ea typeface="Times New Roman" charset="-94"/>
              <a:cs typeface="Times New Roman" charset="-94"/>
            </a:endParaRPr>
          </a:p>
          <a:p>
            <a:pPr algn="just">
              <a:lnSpc>
                <a:spcPct val="150000"/>
              </a:lnSpc>
              <a:spcBef>
                <a:spcPts val="1687"/>
              </a:spcBef>
              <a:buFont typeface="Wingdings" charset="2"/>
              <a:buChar char="v"/>
              <a:defRPr sz="2000"/>
            </a:pPr>
            <a:r>
              <a:rPr sz="2000" dirty="0">
                <a:ea typeface="Times New Roman" charset="-94"/>
                <a:cs typeface="Times New Roman" charset="-94"/>
              </a:rPr>
              <a:t>Diş yapısına sadece mekanik olarak tutunabilmesi</a:t>
            </a:r>
          </a:p>
          <a:p>
            <a:pPr algn="just">
              <a:lnSpc>
                <a:spcPct val="150000"/>
              </a:lnSpc>
              <a:spcBef>
                <a:spcPts val="1687"/>
              </a:spcBef>
              <a:buFont typeface="Wingdings" charset="2"/>
              <a:buChar char="v"/>
              <a:defRPr sz="2000"/>
            </a:pPr>
            <a:r>
              <a:rPr sz="2000" dirty="0">
                <a:ea typeface="Times New Roman" charset="-94"/>
                <a:cs typeface="Times New Roman" charset="-94"/>
              </a:rPr>
              <a:t>Korozyon ve galvanik akım meydana gelebilmesi nedeniyle diş ve restorasyon marjinlerinde yıkım olması</a:t>
            </a:r>
          </a:p>
          <a:p>
            <a:pPr algn="just">
              <a:lnSpc>
                <a:spcPct val="150000"/>
              </a:lnSpc>
              <a:spcBef>
                <a:spcPts val="1687"/>
              </a:spcBef>
              <a:buFont typeface="Wingdings" charset="2"/>
              <a:buChar char="v"/>
              <a:defRPr sz="2000"/>
            </a:pPr>
            <a:r>
              <a:rPr sz="2000" dirty="0">
                <a:ea typeface="Times New Roman" charset="-94"/>
                <a:cs typeface="Times New Roman" charset="-94"/>
              </a:rPr>
              <a:t>Zayıflamış olan diş yapısını korumaya yardım edememesi</a:t>
            </a:r>
          </a:p>
        </p:txBody>
      </p:sp>
      <p:sp>
        <p:nvSpPr>
          <p:cNvPr id="204" name="Shape 204"/>
          <p:cNvSpPr/>
          <p:nvPr/>
        </p:nvSpPr>
        <p:spPr>
          <a:xfrm>
            <a:off x="5490850" y="6607565"/>
            <a:ext cx="5078532" cy="233971"/>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spAutoFit/>
          </a:bodyPr>
          <a:lstStyle>
            <a:lvl1pPr indent="449580" algn="just">
              <a:lnSpc>
                <a:spcPct val="150000"/>
              </a:lnSpc>
              <a:spcBef>
                <a:spcPts val="2400"/>
              </a:spcBef>
              <a:defRPr sz="1700">
                <a:latin typeface="Helvetica"/>
                <a:ea typeface="Helvetica"/>
                <a:cs typeface="Helvetica"/>
                <a:sym typeface="Helvetica"/>
              </a:defRPr>
            </a:lvl1pPr>
          </a:lstStyle>
          <a:p>
            <a:r>
              <a:rPr sz="800" dirty="0">
                <a:latin typeface="Arial" charset="-94"/>
                <a:ea typeface="Arial" charset="-94"/>
                <a:cs typeface="Arial" charset="-94"/>
              </a:rPr>
              <a:t>Robbins ve ark., 2001; Osborne ve ark., 2002; Alptekin ve ark., 2010; Sakaguchi ve Powers, 2012</a:t>
            </a:r>
          </a:p>
        </p:txBody>
      </p:sp>
      <p:sp>
        <p:nvSpPr>
          <p:cNvPr id="2" name="Metin kutusu 1"/>
          <p:cNvSpPr txBox="1"/>
          <p:nvPr/>
        </p:nvSpPr>
        <p:spPr>
          <a:xfrm>
            <a:off x="1823488" y="204206"/>
            <a:ext cx="7084676" cy="8107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4800">
                <a:solidFill>
                  <a:srgbClr val="FFFF00"/>
                </a:solidFill>
                <a:latin typeface="Times New Roman" charset="-94"/>
                <a:ea typeface="Times New Roman" charset="-94"/>
                <a:cs typeface="Times New Roman" charset="-94"/>
              </a:defRPr>
            </a:lvl1pPr>
          </a:lstStyle>
          <a:p>
            <a:pPr algn="l"/>
            <a:r>
              <a:rPr lang="tr-TR" dirty="0">
                <a:solidFill>
                  <a:schemeClr val="accent1">
                    <a:lumMod val="60000"/>
                    <a:lumOff val="40000"/>
                  </a:schemeClr>
                </a:solidFill>
                <a:latin typeface="+mj-lt"/>
              </a:rPr>
              <a:t>Amalgamın Dezavantajları</a:t>
            </a: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6287" y="905357"/>
            <a:ext cx="1935386" cy="18304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72668177"/>
      </p:ext>
    </p:extLst>
  </p:cSld>
  <p:clrMapOvr>
    <a:masterClrMapping/>
  </p:clrMapOvr>
  <p:transition spd="slow">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 name="Shape 750"/>
          <p:cNvSpPr>
            <a:spLocks noGrp="1"/>
          </p:cNvSpPr>
          <p:nvPr>
            <p:ph type="title"/>
          </p:nvPr>
        </p:nvSpPr>
        <p:spPr>
          <a:xfrm>
            <a:off x="1811698" y="266916"/>
            <a:ext cx="5517776" cy="666317"/>
          </a:xfrm>
          <a:prstGeom prst="rect">
            <a:avLst/>
          </a:prstGeom>
          <a:ln w="12700">
            <a:miter lim="400000"/>
          </a:ln>
        </p:spPr>
        <p:txBody>
          <a:bodyPr vert="horz" lIns="35717" tIns="35717" rIns="35717" bIns="35717" rtlCol="0" anchor="ctr">
            <a:noAutofit/>
          </a:bodyPr>
          <a:lstStyle/>
          <a:p>
            <a:pPr indent="316100">
              <a:lnSpc>
                <a:spcPct val="150000"/>
              </a:lnSpc>
              <a:spcBef>
                <a:spcPts val="1687"/>
              </a:spcBef>
            </a:pPr>
            <a:r>
              <a:rPr sz="2800" dirty="0">
                <a:solidFill>
                  <a:schemeClr val="accent5">
                    <a:lumMod val="60000"/>
                    <a:lumOff val="40000"/>
                  </a:schemeClr>
                </a:solidFill>
                <a:cs typeface="Times New Roman" panose="02020603050405020304" pitchFamily="18" charset="0"/>
              </a:rPr>
              <a:t>Cam </a:t>
            </a:r>
            <a:r>
              <a:rPr sz="2800" dirty="0" err="1">
                <a:solidFill>
                  <a:schemeClr val="accent5">
                    <a:lumMod val="60000"/>
                    <a:lumOff val="40000"/>
                  </a:schemeClr>
                </a:solidFill>
                <a:cs typeface="Times New Roman" panose="02020603050405020304" pitchFamily="18" charset="0"/>
              </a:rPr>
              <a:t>Karbomer</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Simanlar</a:t>
            </a:r>
            <a:endParaRPr sz="2800" dirty="0">
              <a:solidFill>
                <a:schemeClr val="accent5">
                  <a:lumMod val="60000"/>
                  <a:lumOff val="40000"/>
                </a:schemeClr>
              </a:solidFill>
              <a:cs typeface="Times New Roman" panose="02020603050405020304" pitchFamily="18" charset="0"/>
            </a:endParaRPr>
          </a:p>
        </p:txBody>
      </p:sp>
      <p:sp>
        <p:nvSpPr>
          <p:cNvPr id="2" name="Rectangle 1"/>
          <p:cNvSpPr/>
          <p:nvPr/>
        </p:nvSpPr>
        <p:spPr>
          <a:xfrm>
            <a:off x="1811699" y="1033094"/>
            <a:ext cx="8404947" cy="2078292"/>
          </a:xfrm>
          <a:prstGeom prst="rect">
            <a:avLst/>
          </a:prstGeom>
        </p:spPr>
        <p:txBody>
          <a:bodyPr wrap="square" lIns="64291" tIns="32146" rIns="64291" bIns="32146">
            <a:spAutoFit/>
          </a:bodyPr>
          <a:lstStyle/>
          <a:p>
            <a:pPr indent="237075" algn="just" defTabSz="241093">
              <a:lnSpc>
                <a:spcPct val="150000"/>
              </a:lnSpc>
              <a:spcBef>
                <a:spcPts val="1266"/>
              </a:spcBef>
              <a:defRPr sz="1500"/>
            </a:pPr>
            <a:r>
              <a:rPr lang="tr-TR" sz="2000" dirty="0" err="1">
                <a:latin typeface="+mj-ea"/>
                <a:ea typeface="+mj-ea"/>
                <a:cs typeface="Times New Roman" panose="02020603050405020304" pitchFamily="18" charset="0"/>
              </a:rPr>
              <a:t>Nano</a:t>
            </a:r>
            <a:r>
              <a:rPr lang="tr-TR" sz="2000" dirty="0">
                <a:latin typeface="+mj-ea"/>
                <a:ea typeface="+mj-ea"/>
                <a:cs typeface="Times New Roman" panose="02020603050405020304" pitchFamily="18" charset="0"/>
              </a:rPr>
              <a:t>-doldurucuların CİS’lerde kullanılması sonucunda, rezin modifiye cam iyonomer simanın estetik ve düşük aşınma direnci problemlerinin çözüldüğü, “Cam Karbomer” adı verilen yeni bir materyal geliştirilmiştir.</a:t>
            </a:r>
          </a:p>
          <a:p>
            <a:pPr indent="237075" algn="just" defTabSz="241093">
              <a:lnSpc>
                <a:spcPct val="150000"/>
              </a:lnSpc>
              <a:spcBef>
                <a:spcPts val="1266"/>
              </a:spcBef>
              <a:defRPr sz="1500"/>
            </a:pPr>
            <a:endParaRPr lang="tr-TR" sz="2000" dirty="0">
              <a:latin typeface="Times New Roman" panose="02020603050405020304" pitchFamily="18" charset="0"/>
              <a:cs typeface="Times New Roman" panose="02020603050405020304" pitchFamily="18" charset="0"/>
            </a:endParaRPr>
          </a:p>
        </p:txBody>
      </p:sp>
      <p:sp>
        <p:nvSpPr>
          <p:cNvPr id="3" name="Rectangle 2"/>
          <p:cNvSpPr/>
          <p:nvPr/>
        </p:nvSpPr>
        <p:spPr>
          <a:xfrm>
            <a:off x="9022245" y="6564371"/>
            <a:ext cx="977827" cy="188030"/>
          </a:xfrm>
          <a:prstGeom prst="rect">
            <a:avLst/>
          </a:prstGeom>
        </p:spPr>
        <p:txBody>
          <a:bodyPr wrap="none" lIns="64291" tIns="32146" rIns="64291" bIns="32146">
            <a:spAutoFit/>
          </a:bodyPr>
          <a:lstStyle/>
          <a:p>
            <a:r>
              <a:rPr lang="tr-TR" sz="800" dirty="0">
                <a:cs typeface="Arial" panose="020B0604020202020204" pitchFamily="34" charset="0"/>
              </a:rPr>
              <a:t>Çehreli ve ark., 2013</a:t>
            </a:r>
          </a:p>
        </p:txBody>
      </p:sp>
      <p:grpSp>
        <p:nvGrpSpPr>
          <p:cNvPr id="8" name="Grup 7"/>
          <p:cNvGrpSpPr/>
          <p:nvPr/>
        </p:nvGrpSpPr>
        <p:grpSpPr>
          <a:xfrm>
            <a:off x="2943860" y="3733800"/>
            <a:ext cx="6140622" cy="1564342"/>
            <a:chOff x="788483" y="4872768"/>
            <a:chExt cx="8733329" cy="2224842"/>
          </a:xfrm>
        </p:grpSpPr>
        <p:sp>
          <p:nvSpPr>
            <p:cNvPr id="4" name="Metin kutusu 3"/>
            <p:cNvSpPr txBox="1"/>
            <p:nvPr/>
          </p:nvSpPr>
          <p:spPr>
            <a:xfrm>
              <a:off x="1656733" y="4894729"/>
              <a:ext cx="2676188" cy="802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tr-TR" sz="3000" dirty="0">
                  <a:solidFill>
                    <a:srgbClr val="FFFFFF"/>
                  </a:solidFill>
                  <a:sym typeface="Chalkduster"/>
                </a:rPr>
                <a:t>Tozu</a:t>
              </a:r>
            </a:p>
          </p:txBody>
        </p:sp>
        <p:sp>
          <p:nvSpPr>
            <p:cNvPr id="5" name="Metin kutusu 4"/>
            <p:cNvSpPr txBox="1"/>
            <p:nvPr/>
          </p:nvSpPr>
          <p:spPr>
            <a:xfrm>
              <a:off x="5271596" y="4872768"/>
              <a:ext cx="3929554" cy="802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321457" hangingPunct="0"/>
              <a:r>
                <a:rPr lang="tr-TR" sz="3000" dirty="0" err="1">
                  <a:solidFill>
                    <a:srgbClr val="FFFFFF"/>
                  </a:solidFill>
                  <a:sym typeface="Chalkduster"/>
                </a:rPr>
                <a:t>Likiti</a:t>
              </a:r>
              <a:endParaRPr lang="tr-TR" sz="3000" dirty="0">
                <a:solidFill>
                  <a:srgbClr val="FFFFFF"/>
                </a:solidFill>
                <a:sym typeface="Chalkduster"/>
              </a:endParaRPr>
            </a:p>
          </p:txBody>
        </p:sp>
        <p:sp>
          <p:nvSpPr>
            <p:cNvPr id="6" name="Metin kutusu 5"/>
            <p:cNvSpPr txBox="1"/>
            <p:nvPr/>
          </p:nvSpPr>
          <p:spPr>
            <a:xfrm>
              <a:off x="788483" y="5638520"/>
              <a:ext cx="4412688" cy="14590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321457" hangingPunct="0"/>
              <a:r>
                <a:rPr lang="tr-TR" sz="2000" dirty="0" err="1">
                  <a:solidFill>
                    <a:srgbClr val="FFFFFF"/>
                  </a:solidFill>
                  <a:sym typeface="Chalkduster"/>
                </a:rPr>
                <a:t>Nano</a:t>
              </a:r>
              <a:r>
                <a:rPr lang="tr-TR" sz="2000" dirty="0">
                  <a:solidFill>
                    <a:srgbClr val="FFFFFF"/>
                  </a:solidFill>
                  <a:sym typeface="Chalkduster"/>
                </a:rPr>
                <a:t> partiküller</a:t>
              </a:r>
            </a:p>
            <a:p>
              <a:pPr algn="ctr" defTabSz="321457" hangingPunct="0"/>
              <a:r>
                <a:rPr lang="tr-TR" sz="2000" dirty="0"/>
                <a:t>Kalsiyum </a:t>
              </a:r>
              <a:r>
                <a:rPr lang="tr-TR" sz="2000" dirty="0" err="1"/>
                <a:t>floroapatit</a:t>
              </a:r>
              <a:endParaRPr lang="tr-TR" sz="2000" dirty="0"/>
            </a:p>
            <a:p>
              <a:pPr algn="ctr" defTabSz="321457" hangingPunct="0"/>
              <a:r>
                <a:rPr lang="tr-TR" sz="2000" dirty="0" err="1">
                  <a:solidFill>
                    <a:srgbClr val="FFFFFF"/>
                  </a:solidFill>
                  <a:sym typeface="Chalkduster"/>
                </a:rPr>
                <a:t>Dialkil</a:t>
              </a:r>
              <a:r>
                <a:rPr lang="tr-TR" sz="2000" dirty="0">
                  <a:solidFill>
                    <a:srgbClr val="FFFFFF"/>
                  </a:solidFill>
                  <a:sym typeface="Chalkduster"/>
                </a:rPr>
                <a:t> </a:t>
              </a:r>
              <a:r>
                <a:rPr lang="tr-TR" sz="2000" dirty="0" err="1">
                  <a:solidFill>
                    <a:srgbClr val="FFFFFF"/>
                  </a:solidFill>
                  <a:sym typeface="Chalkduster"/>
                </a:rPr>
                <a:t>siloksanlar</a:t>
              </a:r>
              <a:endParaRPr lang="tr-TR" sz="2000" dirty="0">
                <a:solidFill>
                  <a:srgbClr val="FFFFFF"/>
                </a:solidFill>
                <a:sym typeface="Chalkduster"/>
              </a:endParaRPr>
            </a:p>
          </p:txBody>
        </p:sp>
        <p:sp>
          <p:nvSpPr>
            <p:cNvPr id="7" name="Metin kutusu 6"/>
            <p:cNvSpPr txBox="1"/>
            <p:nvPr/>
          </p:nvSpPr>
          <p:spPr>
            <a:xfrm>
              <a:off x="5521832" y="5645359"/>
              <a:ext cx="3999980" cy="5836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321457" hangingPunct="0"/>
              <a:r>
                <a:rPr lang="tr-TR" sz="2000" dirty="0" err="1">
                  <a:solidFill>
                    <a:srgbClr val="FFFFFF"/>
                  </a:solidFill>
                  <a:sym typeface="Chalkduster"/>
                </a:rPr>
                <a:t>Poliakrilik</a:t>
              </a:r>
              <a:r>
                <a:rPr lang="tr-TR" sz="2000" dirty="0">
                  <a:solidFill>
                    <a:srgbClr val="FFFFFF"/>
                  </a:solidFill>
                  <a:sym typeface="Chalkduster"/>
                </a:rPr>
                <a:t> asit</a:t>
              </a:r>
            </a:p>
          </p:txBody>
        </p:sp>
      </p:grpSp>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2573" y="5450275"/>
            <a:ext cx="2489516" cy="1229001"/>
          </a:xfrm>
          <a:prstGeom prst="rect">
            <a:avLst/>
          </a:prstGeom>
        </p:spPr>
      </p:pic>
    </p:spTree>
    <p:extLst>
      <p:ext uri="{BB962C8B-B14F-4D97-AF65-F5344CB8AC3E}">
        <p14:creationId xmlns:p14="http://schemas.microsoft.com/office/powerpoint/2010/main" val="324669589"/>
      </p:ext>
    </p:extLst>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Shape 757"/>
          <p:cNvSpPr>
            <a:spLocks noGrp="1"/>
          </p:cNvSpPr>
          <p:nvPr>
            <p:ph type="body" idx="1"/>
          </p:nvPr>
        </p:nvSpPr>
        <p:spPr>
          <a:xfrm>
            <a:off x="1820790" y="1565332"/>
            <a:ext cx="8388712" cy="4317545"/>
          </a:xfrm>
          <a:prstGeom prst="rect">
            <a:avLst/>
          </a:prstGeom>
        </p:spPr>
        <p:txBody>
          <a:bodyPr>
            <a:noAutofit/>
          </a:bodyPr>
          <a:lstStyle/>
          <a:p>
            <a:pPr marL="0" indent="148566" algn="just" defTabSz="151085">
              <a:spcBef>
                <a:spcPts val="773"/>
              </a:spcBef>
              <a:buNone/>
              <a:defRPr sz="939"/>
            </a:pPr>
            <a:r>
              <a:rPr lang="tr-TR" sz="1700" dirty="0">
                <a:cs typeface="Times New Roman" panose="02020603050405020304" pitchFamily="18" charset="0"/>
              </a:rPr>
              <a:t>Avantajları;</a:t>
            </a:r>
          </a:p>
          <a:p>
            <a:pPr algn="just" defTabSz="151085">
              <a:spcBef>
                <a:spcPts val="773"/>
              </a:spcBef>
              <a:buFont typeface="Wingdings" panose="05000000000000000000" pitchFamily="2" charset="2"/>
              <a:buChar char="v"/>
              <a:defRPr sz="939"/>
            </a:pPr>
            <a:r>
              <a:rPr lang="tr-TR" sz="1700" dirty="0">
                <a:cs typeface="Times New Roman" panose="02020603050405020304" pitchFamily="18" charset="0"/>
              </a:rPr>
              <a:t>Özel tasarlanmış doldurucu ve floroapatit/hidroksiapatit parçacıklı içeriği sayesinde</a:t>
            </a:r>
          </a:p>
          <a:p>
            <a:pPr lvl="1" algn="just" defTabSz="151085">
              <a:spcBef>
                <a:spcPts val="773"/>
              </a:spcBef>
              <a:buFont typeface="Wingdings" panose="05000000000000000000" pitchFamily="2" charset="2"/>
              <a:buChar char="v"/>
              <a:defRPr sz="939"/>
            </a:pPr>
            <a:r>
              <a:rPr lang="tr-TR" sz="1700" dirty="0">
                <a:cs typeface="Times New Roman" panose="02020603050405020304" pitchFamily="18" charset="0"/>
              </a:rPr>
              <a:t>Üstün basınç ve eğilme dayanımı,</a:t>
            </a:r>
          </a:p>
          <a:p>
            <a:pPr lvl="1" algn="just" defTabSz="151085">
              <a:spcBef>
                <a:spcPts val="773"/>
              </a:spcBef>
              <a:buFont typeface="Wingdings" panose="05000000000000000000" pitchFamily="2" charset="2"/>
              <a:buChar char="v"/>
              <a:defRPr sz="939"/>
            </a:pPr>
            <a:r>
              <a:rPr lang="tr-TR" sz="1700" dirty="0">
                <a:cs typeface="Times New Roman" panose="02020603050405020304" pitchFamily="18" charset="0"/>
              </a:rPr>
              <a:t>Yüksek aşınma direnci,  </a:t>
            </a:r>
          </a:p>
          <a:p>
            <a:pPr algn="just" defTabSz="151085">
              <a:spcBef>
                <a:spcPts val="773"/>
              </a:spcBef>
              <a:buFont typeface="Wingdings" panose="05000000000000000000" pitchFamily="2" charset="2"/>
              <a:buChar char="v"/>
              <a:defRPr sz="939"/>
            </a:pPr>
            <a:r>
              <a:rPr lang="tr-TR" sz="1700" dirty="0" err="1">
                <a:cs typeface="Times New Roman" panose="02020603050405020304" pitchFamily="18" charset="0"/>
              </a:rPr>
              <a:t>Biyouyumluluk</a:t>
            </a:r>
            <a:r>
              <a:rPr lang="tr-TR" sz="1700" dirty="0">
                <a:cs typeface="Times New Roman" panose="02020603050405020304" pitchFamily="18" charset="0"/>
              </a:rPr>
              <a:t>,</a:t>
            </a:r>
          </a:p>
          <a:p>
            <a:pPr algn="just" defTabSz="151085">
              <a:spcBef>
                <a:spcPts val="773"/>
              </a:spcBef>
              <a:buFont typeface="Wingdings" panose="05000000000000000000" pitchFamily="2" charset="2"/>
              <a:buChar char="v"/>
              <a:defRPr sz="939"/>
            </a:pPr>
            <a:r>
              <a:rPr lang="tr-TR" sz="1700" dirty="0">
                <a:cs typeface="Times New Roman" panose="02020603050405020304" pitchFamily="18" charset="0"/>
              </a:rPr>
              <a:t>Dentine ve mineye kimyasal olarak bağlanması,</a:t>
            </a:r>
          </a:p>
          <a:p>
            <a:pPr algn="just" defTabSz="151085">
              <a:spcBef>
                <a:spcPts val="773"/>
              </a:spcBef>
              <a:buFont typeface="Wingdings" panose="05000000000000000000" pitchFamily="2" charset="2"/>
              <a:buChar char="v"/>
              <a:defRPr sz="939"/>
            </a:pPr>
            <a:r>
              <a:rPr lang="tr-TR" sz="1700" dirty="0">
                <a:cs typeface="Times New Roman" panose="02020603050405020304" pitchFamily="18" charset="0"/>
              </a:rPr>
              <a:t>Dentin marjinlerinde güçlü bir kapama sağlaması,</a:t>
            </a:r>
          </a:p>
          <a:p>
            <a:pPr algn="just" defTabSz="151085">
              <a:spcBef>
                <a:spcPts val="773"/>
              </a:spcBef>
              <a:buFont typeface="Wingdings" panose="05000000000000000000" pitchFamily="2" charset="2"/>
              <a:buChar char="v"/>
              <a:defRPr sz="939"/>
            </a:pPr>
            <a:r>
              <a:rPr lang="tr-TR" sz="1700" dirty="0">
                <a:cs typeface="Times New Roman" panose="02020603050405020304" pitchFamily="18" charset="0"/>
              </a:rPr>
              <a:t>Nanoteknolojik floroapatit partikülleri sayesinde remineralizasyonu hızlandırması,</a:t>
            </a:r>
          </a:p>
          <a:p>
            <a:pPr algn="just" defTabSz="151085">
              <a:spcBef>
                <a:spcPts val="773"/>
              </a:spcBef>
              <a:buFont typeface="Wingdings" panose="05000000000000000000" pitchFamily="2" charset="2"/>
              <a:buChar char="v"/>
              <a:defRPr sz="939"/>
            </a:pPr>
            <a:r>
              <a:rPr lang="tr-TR" sz="1700" dirty="0">
                <a:cs typeface="Times New Roman" panose="02020603050405020304" pitchFamily="18" charset="0"/>
              </a:rPr>
              <a:t>Rezin, solvent ve metal içermemesi,</a:t>
            </a:r>
          </a:p>
          <a:p>
            <a:pPr algn="just" defTabSz="151085">
              <a:spcBef>
                <a:spcPts val="773"/>
              </a:spcBef>
              <a:buFont typeface="Wingdings" panose="05000000000000000000" pitchFamily="2" charset="2"/>
              <a:buChar char="v"/>
              <a:defRPr sz="939"/>
            </a:pPr>
            <a:r>
              <a:rPr lang="tr-TR" sz="1700" dirty="0">
                <a:cs typeface="Times New Roman" panose="02020603050405020304" pitchFamily="18" charset="0"/>
              </a:rPr>
              <a:t>Mine ve dentinde asitlemeyi gerektirmemesi,</a:t>
            </a:r>
          </a:p>
          <a:p>
            <a:pPr algn="just" defTabSz="151085">
              <a:spcBef>
                <a:spcPts val="773"/>
              </a:spcBef>
              <a:buFont typeface="Wingdings" panose="05000000000000000000" pitchFamily="2" charset="2"/>
              <a:buChar char="v"/>
              <a:defRPr sz="939"/>
            </a:pPr>
            <a:r>
              <a:rPr lang="tr-TR" sz="1700" dirty="0">
                <a:cs typeface="Times New Roman" panose="02020603050405020304" pitchFamily="18" charset="0"/>
              </a:rPr>
              <a:t>Radyoopaklığı sayesinde postoperatif teşhisi kolaylaştırması </a:t>
            </a:r>
          </a:p>
        </p:txBody>
      </p:sp>
      <p:sp>
        <p:nvSpPr>
          <p:cNvPr id="3" name="Shape 750"/>
          <p:cNvSpPr>
            <a:spLocks noGrp="1"/>
          </p:cNvSpPr>
          <p:nvPr>
            <p:ph type="title"/>
          </p:nvPr>
        </p:nvSpPr>
        <p:spPr>
          <a:xfrm>
            <a:off x="1820790" y="219181"/>
            <a:ext cx="6473781" cy="566956"/>
          </a:xfrm>
          <a:prstGeom prst="rect">
            <a:avLst/>
          </a:prstGeom>
          <a:ln w="12700">
            <a:miter lim="400000"/>
          </a:ln>
        </p:spPr>
        <p:txBody>
          <a:bodyPr vert="horz" lIns="35717" tIns="35717" rIns="35717" bIns="35717" rtlCol="0" anchor="ctr">
            <a:noAutofit/>
          </a:bodyPr>
          <a:lstStyle/>
          <a:p>
            <a:pPr indent="316100">
              <a:lnSpc>
                <a:spcPct val="150000"/>
              </a:lnSpc>
              <a:spcBef>
                <a:spcPts val="1687"/>
              </a:spcBef>
            </a:pPr>
            <a:r>
              <a:rPr sz="2800" dirty="0">
                <a:solidFill>
                  <a:schemeClr val="accent5">
                    <a:lumMod val="60000"/>
                    <a:lumOff val="40000"/>
                  </a:schemeClr>
                </a:solidFill>
                <a:cs typeface="Times New Roman" panose="02020603050405020304" pitchFamily="18" charset="0"/>
              </a:rPr>
              <a:t>Cam </a:t>
            </a:r>
            <a:r>
              <a:rPr sz="2800" dirty="0" err="1">
                <a:solidFill>
                  <a:schemeClr val="accent5">
                    <a:lumMod val="60000"/>
                    <a:lumOff val="40000"/>
                  </a:schemeClr>
                </a:solidFill>
                <a:cs typeface="Times New Roman" panose="02020603050405020304" pitchFamily="18" charset="0"/>
              </a:rPr>
              <a:t>Karbomer</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Simanlar</a:t>
            </a:r>
            <a:endParaRPr sz="2800" dirty="0">
              <a:solidFill>
                <a:schemeClr val="accent5">
                  <a:lumMod val="60000"/>
                  <a:lumOff val="40000"/>
                </a:schemeClr>
              </a:solidFill>
              <a:cs typeface="Times New Roman" panose="02020603050405020304" pitchFamily="18" charset="0"/>
            </a:endParaRPr>
          </a:p>
        </p:txBody>
      </p:sp>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l="7096" t="32353" r="15257" b="8529"/>
          <a:stretch/>
        </p:blipFill>
        <p:spPr>
          <a:xfrm>
            <a:off x="8294570" y="219181"/>
            <a:ext cx="1768078" cy="1346150"/>
          </a:xfrm>
          <a:prstGeom prst="rect">
            <a:avLst/>
          </a:prstGeom>
        </p:spPr>
      </p:pic>
      <p:sp>
        <p:nvSpPr>
          <p:cNvPr id="4" name="Metin kutusu 3"/>
          <p:cNvSpPr txBox="1"/>
          <p:nvPr/>
        </p:nvSpPr>
        <p:spPr>
          <a:xfrm>
            <a:off x="3010428" y="985781"/>
            <a:ext cx="5284143" cy="3799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2000" dirty="0">
                <a:effectLst>
                  <a:glow rad="228600">
                    <a:schemeClr val="accent6">
                      <a:satMod val="175000"/>
                      <a:alpha val="40000"/>
                    </a:schemeClr>
                  </a:glow>
                </a:effectLst>
                <a:latin typeface="+mj-ea"/>
                <a:ea typeface="+mj-ea"/>
                <a:cs typeface="Times New Roman" panose="02020603050405020304" pitchFamily="18" charset="0"/>
              </a:rPr>
              <a:t>Karbonize </a:t>
            </a:r>
            <a:r>
              <a:rPr lang="tr-TR" sz="2000" dirty="0" err="1">
                <a:effectLst>
                  <a:glow rad="228600">
                    <a:schemeClr val="accent6">
                      <a:satMod val="175000"/>
                      <a:alpha val="40000"/>
                    </a:schemeClr>
                  </a:glow>
                </a:effectLst>
                <a:latin typeface="+mj-ea"/>
                <a:ea typeface="+mj-ea"/>
                <a:cs typeface="Times New Roman" panose="02020603050405020304" pitchFamily="18" charset="0"/>
              </a:rPr>
              <a:t>nanopartiküller</a:t>
            </a:r>
            <a:endParaRPr lang="tr-TR" sz="2000" dirty="0">
              <a:solidFill>
                <a:srgbClr val="FFFFFF"/>
              </a:solidFill>
              <a:effectLst>
                <a:glow rad="228600">
                  <a:schemeClr val="accent6">
                    <a:satMod val="175000"/>
                    <a:alpha val="40000"/>
                  </a:schemeClr>
                </a:glow>
              </a:effectLst>
              <a:latin typeface="+mj-ea"/>
              <a:ea typeface="+mj-ea"/>
              <a:sym typeface="Chalkduster"/>
            </a:endParaRPr>
          </a:p>
        </p:txBody>
      </p:sp>
    </p:spTree>
    <p:extLst>
      <p:ext uri="{BB962C8B-B14F-4D97-AF65-F5344CB8AC3E}">
        <p14:creationId xmlns:p14="http://schemas.microsoft.com/office/powerpoint/2010/main" val="2273302564"/>
      </p:ext>
    </p:extLst>
  </p:cSld>
  <p:clrMapOvr>
    <a:masterClrMapping/>
  </p:clrMapOvr>
  <p:transition spd="slow">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7669" y="169425"/>
            <a:ext cx="8251185" cy="733858"/>
          </a:xfrm>
          <a:ln w="12700">
            <a:miter lim="400000"/>
          </a:ln>
        </p:spPr>
        <p:txBody>
          <a:bodyPr vert="horz" lIns="35717" tIns="35717" rIns="35717" bIns="35717" rtlCol="0" anchor="ctr">
            <a:noAutofit/>
          </a:bodyPr>
          <a:lstStyle/>
          <a:p>
            <a:pPr indent="316100">
              <a:lnSpc>
                <a:spcPct val="150000"/>
              </a:lnSpc>
              <a:spcBef>
                <a:spcPts val="1687"/>
              </a:spcBef>
            </a:pPr>
            <a:r>
              <a:rPr lang="tr-TR" sz="2800" dirty="0">
                <a:solidFill>
                  <a:schemeClr val="accent5">
                    <a:lumMod val="60000"/>
                    <a:lumOff val="40000"/>
                  </a:schemeClr>
                </a:solidFill>
                <a:cs typeface="Times New Roman" panose="02020603050405020304" pitchFamily="18" charset="0"/>
              </a:rPr>
              <a:t>Cam karbomerlerin endikasyonları</a:t>
            </a:r>
          </a:p>
        </p:txBody>
      </p:sp>
      <p:sp>
        <p:nvSpPr>
          <p:cNvPr id="3" name="Text Placeholder 2"/>
          <p:cNvSpPr>
            <a:spLocks noGrp="1"/>
          </p:cNvSpPr>
          <p:nvPr>
            <p:ph type="body" idx="1"/>
          </p:nvPr>
        </p:nvSpPr>
        <p:spPr>
          <a:xfrm>
            <a:off x="1787669" y="1243661"/>
            <a:ext cx="7358063" cy="3315350"/>
          </a:xfrm>
        </p:spPr>
        <p:txBody>
          <a:bodyPr/>
          <a:lstStyle/>
          <a:p>
            <a:pPr algn="just" defTabSz="151085">
              <a:spcBef>
                <a:spcPts val="773"/>
              </a:spcBef>
              <a:buFont typeface="Wingdings" panose="05000000000000000000" pitchFamily="2" charset="2"/>
              <a:buChar char="v"/>
              <a:defRPr sz="939"/>
            </a:pPr>
            <a:r>
              <a:rPr lang="tr-TR" sz="2000" dirty="0">
                <a:cs typeface="Times New Roman" panose="02020603050405020304" pitchFamily="18" charset="0"/>
              </a:rPr>
              <a:t>Daimi dişlerde stres altında olmayan alanlardaki Sınıf I ve II restorasyonlarda,</a:t>
            </a:r>
          </a:p>
          <a:p>
            <a:pPr algn="just" defTabSz="151085">
              <a:spcBef>
                <a:spcPts val="773"/>
              </a:spcBef>
              <a:buFont typeface="Wingdings" panose="05000000000000000000" pitchFamily="2" charset="2"/>
              <a:buChar char="v"/>
              <a:defRPr sz="939"/>
            </a:pPr>
            <a:r>
              <a:rPr lang="tr-TR" sz="2000" dirty="0">
                <a:cs typeface="Times New Roman" panose="02020603050405020304" pitchFamily="18" charset="0"/>
              </a:rPr>
              <a:t>Süt dişlerinde Sınıf I ve II restorasyonlarda,</a:t>
            </a:r>
          </a:p>
          <a:p>
            <a:pPr algn="just" defTabSz="151085">
              <a:spcBef>
                <a:spcPts val="773"/>
              </a:spcBef>
              <a:buFont typeface="Wingdings" panose="05000000000000000000" pitchFamily="2" charset="2"/>
              <a:buChar char="v"/>
              <a:defRPr sz="939"/>
            </a:pPr>
            <a:r>
              <a:rPr lang="tr-TR" sz="2000" dirty="0">
                <a:cs typeface="Times New Roman" panose="02020603050405020304" pitchFamily="18" charset="0"/>
              </a:rPr>
              <a:t>Kuron ve köprülerde kor materyali olarak,</a:t>
            </a:r>
          </a:p>
          <a:p>
            <a:pPr algn="just" defTabSz="151085">
              <a:spcBef>
                <a:spcPts val="773"/>
              </a:spcBef>
              <a:buFont typeface="Wingdings" panose="05000000000000000000" pitchFamily="2" charset="2"/>
              <a:buChar char="v"/>
              <a:defRPr sz="939"/>
            </a:pPr>
            <a:r>
              <a:rPr lang="tr-TR" sz="2000" dirty="0">
                <a:cs typeface="Times New Roman" panose="02020603050405020304" pitchFamily="18" charset="0"/>
              </a:rPr>
              <a:t>Servikal dolgularda,</a:t>
            </a:r>
          </a:p>
          <a:p>
            <a:pPr algn="just" defTabSz="151085">
              <a:spcBef>
                <a:spcPts val="773"/>
              </a:spcBef>
              <a:buFont typeface="Wingdings" panose="05000000000000000000" pitchFamily="2" charset="2"/>
              <a:buChar char="v"/>
              <a:defRPr sz="939"/>
            </a:pPr>
            <a:r>
              <a:rPr lang="tr-TR" sz="2000" dirty="0">
                <a:cs typeface="Times New Roman" panose="02020603050405020304" pitchFamily="18" charset="0"/>
              </a:rPr>
              <a:t>Fissür örtücü olarak,</a:t>
            </a:r>
          </a:p>
          <a:p>
            <a:pPr algn="just" defTabSz="151085">
              <a:spcBef>
                <a:spcPts val="773"/>
              </a:spcBef>
              <a:buFont typeface="Wingdings" panose="05000000000000000000" pitchFamily="2" charset="2"/>
              <a:buChar char="v"/>
              <a:defRPr sz="939"/>
            </a:pPr>
            <a:r>
              <a:rPr lang="tr-TR" sz="2000" dirty="0">
                <a:cs typeface="Times New Roman" panose="02020603050405020304" pitchFamily="18" charset="0"/>
              </a:rPr>
              <a:t>Sınıf V restorasyonlarda kullanımları</a:t>
            </a:r>
            <a:endParaRPr lang="tr-TR" dirty="0"/>
          </a:p>
        </p:txBody>
      </p:sp>
      <p:sp>
        <p:nvSpPr>
          <p:cNvPr id="4" name="Rectangle 3"/>
          <p:cNvSpPr/>
          <p:nvPr/>
        </p:nvSpPr>
        <p:spPr>
          <a:xfrm>
            <a:off x="8133592" y="6663236"/>
            <a:ext cx="2534409" cy="194765"/>
          </a:xfrm>
          <a:prstGeom prst="rect">
            <a:avLst/>
          </a:prstGeom>
        </p:spPr>
        <p:txBody>
          <a:bodyPr wrap="square" lIns="64291" tIns="32146" rIns="64291" bIns="32146">
            <a:spAutoFit/>
          </a:bodyPr>
          <a:lstStyle/>
          <a:p>
            <a:pPr algn="just" defTabSz="151085">
              <a:spcBef>
                <a:spcPts val="773"/>
              </a:spcBef>
              <a:defRPr sz="939"/>
            </a:pPr>
            <a:r>
              <a:rPr lang="tr-TR" sz="800" dirty="0">
                <a:cs typeface="Arial" panose="020B0604020202020204" pitchFamily="34" charset="0"/>
              </a:rPr>
              <a:t>(GCP-Glass fill, 2011; Gorseta ve ark., 2014).</a:t>
            </a:r>
          </a:p>
        </p:txBody>
      </p:sp>
      <p:pic>
        <p:nvPicPr>
          <p:cNvPr id="5" name="Resim 4"/>
          <p:cNvPicPr>
            <a:picLocks noChangeAspect="1"/>
          </p:cNvPicPr>
          <p:nvPr/>
        </p:nvPicPr>
        <p:blipFill rotWithShape="1">
          <a:blip r:embed="rId3" cstate="print">
            <a:extLst>
              <a:ext uri="{28A0092B-C50C-407E-A947-70E740481C1C}">
                <a14:useLocalDpi xmlns:a14="http://schemas.microsoft.com/office/drawing/2010/main" val="0"/>
              </a:ext>
            </a:extLst>
          </a:blip>
          <a:srcRect l="-1" t="29033" r="630" b="29496"/>
          <a:stretch/>
        </p:blipFill>
        <p:spPr>
          <a:xfrm>
            <a:off x="1787669" y="4893177"/>
            <a:ext cx="4651842" cy="1456064"/>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1353" y="4913347"/>
            <a:ext cx="2857500" cy="1435894"/>
          </a:xfrm>
          <a:prstGeom prst="rect">
            <a:avLst/>
          </a:prstGeom>
        </p:spPr>
      </p:pic>
    </p:spTree>
    <p:extLst>
      <p:ext uri="{BB962C8B-B14F-4D97-AF65-F5344CB8AC3E}">
        <p14:creationId xmlns:p14="http://schemas.microsoft.com/office/powerpoint/2010/main" val="38216161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Shape 765"/>
          <p:cNvSpPr>
            <a:spLocks noGrp="1"/>
          </p:cNvSpPr>
          <p:nvPr>
            <p:ph type="title"/>
          </p:nvPr>
        </p:nvSpPr>
        <p:spPr>
          <a:xfrm>
            <a:off x="1694190" y="172806"/>
            <a:ext cx="5955098" cy="689697"/>
          </a:xfrm>
          <a:prstGeom prst="rect">
            <a:avLst/>
          </a:prstGeom>
          <a:ln w="12700">
            <a:miter lim="400000"/>
          </a:ln>
        </p:spPr>
        <p:txBody>
          <a:bodyPr vert="horz" lIns="35717" tIns="35717" rIns="35717" bIns="35717" rtlCol="0" anchor="ctr">
            <a:noAutofit/>
          </a:bodyPr>
          <a:lstStyle/>
          <a:p>
            <a:pPr indent="316100">
              <a:lnSpc>
                <a:spcPct val="150000"/>
              </a:lnSpc>
              <a:spcBef>
                <a:spcPts val="1687"/>
              </a:spcBef>
            </a:pPr>
            <a:r>
              <a:rPr sz="2800" dirty="0" err="1">
                <a:solidFill>
                  <a:schemeClr val="accent5">
                    <a:lumMod val="60000"/>
                    <a:lumOff val="40000"/>
                  </a:schemeClr>
                </a:solidFill>
                <a:cs typeface="Times New Roman" panose="02020603050405020304" pitchFamily="18" charset="0"/>
              </a:rPr>
              <a:t>Nano-iyonomer</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Simanlar</a:t>
            </a:r>
            <a:endParaRPr sz="2800" dirty="0">
              <a:solidFill>
                <a:schemeClr val="accent5">
                  <a:lumMod val="60000"/>
                  <a:lumOff val="40000"/>
                </a:schemeClr>
              </a:solidFill>
              <a:cs typeface="Times New Roman" panose="02020603050405020304" pitchFamily="18" charset="0"/>
            </a:endParaRPr>
          </a:p>
        </p:txBody>
      </p:sp>
      <p:sp>
        <p:nvSpPr>
          <p:cNvPr id="766" name="Shape 766"/>
          <p:cNvSpPr>
            <a:spLocks noGrp="1"/>
          </p:cNvSpPr>
          <p:nvPr>
            <p:ph type="body" idx="1"/>
          </p:nvPr>
        </p:nvSpPr>
        <p:spPr>
          <a:xfrm>
            <a:off x="2123137" y="2124424"/>
            <a:ext cx="8004881" cy="2954782"/>
          </a:xfrm>
          <a:prstGeom prst="rect">
            <a:avLst/>
          </a:prstGeom>
        </p:spPr>
        <p:txBody>
          <a:bodyPr>
            <a:noAutofit/>
          </a:bodyPr>
          <a:lstStyle>
            <a:lvl1pPr marL="0" indent="449580" algn="just">
              <a:lnSpc>
                <a:spcPct val="150000"/>
              </a:lnSpc>
              <a:spcBef>
                <a:spcPts val="2400"/>
              </a:spcBef>
              <a:buSzTx/>
              <a:buNone/>
              <a:defRPr sz="2000"/>
            </a:lvl1pPr>
          </a:lstStyle>
          <a:p>
            <a:pPr>
              <a:defRPr sz="2000"/>
            </a:pPr>
            <a:r>
              <a:rPr lang="tr-TR" dirty="0">
                <a:cs typeface="Times New Roman" panose="02020603050405020304" pitchFamily="18" charset="0"/>
              </a:rPr>
              <a:t>2007 yılında </a:t>
            </a:r>
            <a:r>
              <a:rPr lang="tr-TR" dirty="0" err="1">
                <a:cs typeface="Times New Roman" panose="02020603050405020304" pitchFamily="18" charset="0"/>
              </a:rPr>
              <a:t>RMCİS’lerin</a:t>
            </a:r>
            <a:r>
              <a:rPr lang="tr-TR" dirty="0">
                <a:cs typeface="Times New Roman" panose="02020603050405020304" pitchFamily="18" charset="0"/>
              </a:rPr>
              <a:t> yararlı özelliklerinden faydalanmak ve estetik özelliklerini geliştirmek adına yeni nesil bir materyal olan üreticiler tarafından </a:t>
            </a:r>
            <a:r>
              <a:rPr lang="tr-TR" dirty="0" err="1">
                <a:cs typeface="Times New Roman" panose="02020603050405020304" pitchFamily="18" charset="0"/>
              </a:rPr>
              <a:t>nano-iyonomer</a:t>
            </a:r>
            <a:r>
              <a:rPr lang="tr-TR" dirty="0">
                <a:cs typeface="Times New Roman" panose="02020603050405020304" pitchFamily="18" charset="0"/>
              </a:rPr>
              <a:t> olarak adlandırılan </a:t>
            </a:r>
            <a:r>
              <a:rPr lang="tr-TR" dirty="0" err="1">
                <a:cs typeface="Times New Roman" panose="02020603050405020304" pitchFamily="18" charset="0"/>
              </a:rPr>
              <a:t>Ketac</a:t>
            </a:r>
            <a:r>
              <a:rPr lang="tr-TR" dirty="0">
                <a:cs typeface="Times New Roman" panose="02020603050405020304" pitchFamily="18" charset="0"/>
              </a:rPr>
              <a:t> </a:t>
            </a:r>
            <a:r>
              <a:rPr lang="tr-TR" dirty="0" err="1">
                <a:cs typeface="Times New Roman" panose="02020603050405020304" pitchFamily="18" charset="0"/>
              </a:rPr>
              <a:t>Nano</a:t>
            </a:r>
            <a:r>
              <a:rPr lang="tr-TR" dirty="0">
                <a:cs typeface="Times New Roman" panose="02020603050405020304" pitchFamily="18" charset="0"/>
              </a:rPr>
              <a:t> (3M-ESPE, St. Paul, ABD) piyasaya sürülmüştür.</a:t>
            </a: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397" y="0"/>
            <a:ext cx="2192621" cy="23919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043014708"/>
      </p:ext>
    </p:extLst>
  </p:cSld>
  <p:clrMapOvr>
    <a:masterClrMapping/>
  </p:clrMapOvr>
  <p:transition spd="slow">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 name="Shape 768"/>
          <p:cNvSpPr>
            <a:spLocks noGrp="1"/>
          </p:cNvSpPr>
          <p:nvPr>
            <p:ph type="body" idx="1"/>
          </p:nvPr>
        </p:nvSpPr>
        <p:spPr>
          <a:xfrm>
            <a:off x="1738962" y="1320945"/>
            <a:ext cx="8587436" cy="4124217"/>
          </a:xfrm>
          <a:prstGeom prst="rect">
            <a:avLst/>
          </a:prstGeom>
        </p:spPr>
        <p:txBody>
          <a:bodyPr>
            <a:noAutofit/>
          </a:bodyPr>
          <a:lstStyle/>
          <a:p>
            <a:pPr marL="0" indent="316100" algn="just">
              <a:lnSpc>
                <a:spcPct val="150000"/>
              </a:lnSpc>
              <a:spcBef>
                <a:spcPts val="1687"/>
              </a:spcBef>
              <a:buNone/>
              <a:defRPr sz="2000"/>
            </a:pPr>
            <a:r>
              <a:rPr lang="tr-TR" sz="2000" dirty="0" err="1">
                <a:cs typeface="Times New Roman" panose="02020603050405020304" pitchFamily="18" charset="0"/>
              </a:rPr>
              <a:t>Nano</a:t>
            </a:r>
            <a:r>
              <a:rPr lang="tr-TR" sz="2000" dirty="0">
                <a:cs typeface="Times New Roman" panose="02020603050405020304" pitchFamily="18" charset="0"/>
              </a:rPr>
              <a:t> iyonomer simanlar, cam iyonomer partiküllerin nano doldurucu teknolojisi ile bağlanarak,  süt ve daimi dişlerin restorasyonlarında kullanılması amacıyla üretilmişlerdir. Bu materyaller gelenekler CİS ve RMCİS’in avantajlarını üzerinde taşımaktadır.</a:t>
            </a:r>
          </a:p>
        </p:txBody>
      </p:sp>
      <p:sp>
        <p:nvSpPr>
          <p:cNvPr id="3" name="Shape 765"/>
          <p:cNvSpPr>
            <a:spLocks noGrp="1"/>
          </p:cNvSpPr>
          <p:nvPr>
            <p:ph type="title"/>
          </p:nvPr>
        </p:nvSpPr>
        <p:spPr>
          <a:xfrm>
            <a:off x="1738963" y="241777"/>
            <a:ext cx="5846929" cy="689697"/>
          </a:xfrm>
          <a:prstGeom prst="rect">
            <a:avLst/>
          </a:prstGeom>
          <a:ln w="12700">
            <a:miter lim="400000"/>
          </a:ln>
        </p:spPr>
        <p:txBody>
          <a:bodyPr vert="horz" lIns="35717" tIns="35717" rIns="35717" bIns="35717" rtlCol="0" anchor="ctr">
            <a:noAutofit/>
          </a:bodyPr>
          <a:lstStyle/>
          <a:p>
            <a:pPr indent="316100">
              <a:lnSpc>
                <a:spcPct val="150000"/>
              </a:lnSpc>
              <a:spcBef>
                <a:spcPts val="1687"/>
              </a:spcBef>
            </a:pPr>
            <a:r>
              <a:rPr sz="2800" dirty="0" err="1">
                <a:solidFill>
                  <a:schemeClr val="accent5">
                    <a:lumMod val="60000"/>
                    <a:lumOff val="40000"/>
                  </a:schemeClr>
                </a:solidFill>
                <a:cs typeface="Times New Roman" panose="02020603050405020304" pitchFamily="18" charset="0"/>
              </a:rPr>
              <a:t>Nano-iyonomer</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Simanlar</a:t>
            </a:r>
            <a:endParaRPr sz="2800" dirty="0">
              <a:solidFill>
                <a:schemeClr val="accent5">
                  <a:lumMod val="60000"/>
                  <a:lumOff val="40000"/>
                </a:schemeClr>
              </a:solidFill>
              <a:cs typeface="Times New Roman" panose="02020603050405020304" pitchFamily="18" charset="0"/>
            </a:endParaRPr>
          </a:p>
        </p:txBody>
      </p:sp>
      <p:sp>
        <p:nvSpPr>
          <p:cNvPr id="2" name="Metin kutusu 1"/>
          <p:cNvSpPr txBox="1"/>
          <p:nvPr/>
        </p:nvSpPr>
        <p:spPr>
          <a:xfrm>
            <a:off x="7696201" y="6527697"/>
            <a:ext cx="3692299" cy="195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800" dirty="0" err="1">
                <a:latin typeface="Times New Roman" panose="02020603050405020304" pitchFamily="18" charset="0"/>
                <a:cs typeface="Times New Roman" panose="02020603050405020304" pitchFamily="18" charset="0"/>
              </a:rPr>
              <a:t>Killian</a:t>
            </a:r>
            <a:r>
              <a:rPr lang="tr-TR" sz="800" dirty="0">
                <a:latin typeface="Times New Roman" panose="02020603050405020304" pitchFamily="18" charset="0"/>
                <a:cs typeface="Times New Roman" panose="02020603050405020304" pitchFamily="18" charset="0"/>
              </a:rPr>
              <a:t> ve </a:t>
            </a:r>
            <a:r>
              <a:rPr lang="tr-TR" sz="800" dirty="0" err="1">
                <a:latin typeface="Times New Roman" panose="02020603050405020304" pitchFamily="18" charset="0"/>
                <a:cs typeface="Times New Roman" panose="02020603050405020304" pitchFamily="18" charset="0"/>
              </a:rPr>
              <a:t>Croll</a:t>
            </a:r>
            <a:r>
              <a:rPr lang="tr-TR" sz="800" dirty="0">
                <a:latin typeface="Times New Roman" panose="02020603050405020304" pitchFamily="18" charset="0"/>
                <a:cs typeface="Times New Roman" panose="02020603050405020304" pitchFamily="18" charset="0"/>
              </a:rPr>
              <a:t> 2010; Korkmaz, ve ark., 2010</a:t>
            </a:r>
            <a:endParaRPr lang="tr-TR" sz="800" dirty="0">
              <a:solidFill>
                <a:srgbClr val="FFFFFF"/>
              </a:solidFill>
              <a:sym typeface="Chalkduster"/>
            </a:endParaRPr>
          </a:p>
        </p:txBody>
      </p:sp>
    </p:spTree>
    <p:extLst>
      <p:ext uri="{BB962C8B-B14F-4D97-AF65-F5344CB8AC3E}">
        <p14:creationId xmlns:p14="http://schemas.microsoft.com/office/powerpoint/2010/main" val="3677779474"/>
      </p:ext>
    </p:extLst>
  </p:cSld>
  <p:clrMapOvr>
    <a:masterClrMapping/>
  </p:clrMapOvr>
  <p:transition spd="slow">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Shape 774"/>
          <p:cNvSpPr>
            <a:spLocks noGrp="1"/>
          </p:cNvSpPr>
          <p:nvPr>
            <p:ph type="body" idx="1"/>
          </p:nvPr>
        </p:nvSpPr>
        <p:spPr>
          <a:xfrm>
            <a:off x="1766147" y="1014232"/>
            <a:ext cx="8325977" cy="4902462"/>
          </a:xfrm>
          <a:prstGeom prst="rect">
            <a:avLst/>
          </a:prstGeom>
          <a:ln w="12700">
            <a:miter lim="400000"/>
          </a:ln>
        </p:spPr>
        <p:txBody>
          <a:bodyPr vert="horz" lIns="35717" tIns="35717" rIns="35717" bIns="35717" rtlCol="0" anchor="ctr">
            <a:noAutofit/>
          </a:bodyPr>
          <a:lstStyle/>
          <a:p>
            <a:pPr algn="just">
              <a:spcBef>
                <a:spcPts val="1687"/>
              </a:spcBef>
              <a:buFont typeface="Wingdings" panose="05000000000000000000" pitchFamily="2" charset="2"/>
              <a:buChar char="v"/>
            </a:pPr>
            <a:r>
              <a:rPr lang="tr-TR" sz="2000" dirty="0">
                <a:latin typeface="+mj-lt"/>
                <a:cs typeface="Times New Roman" panose="02020603050405020304" pitchFamily="18" charset="0"/>
              </a:rPr>
              <a:t>Sınıf I-V tüm süt dişi restorasyonlarında, </a:t>
            </a:r>
          </a:p>
          <a:p>
            <a:pPr algn="just">
              <a:spcBef>
                <a:spcPts val="1687"/>
              </a:spcBef>
              <a:buFont typeface="Wingdings" panose="05000000000000000000" pitchFamily="2" charset="2"/>
              <a:buChar char="v"/>
            </a:pPr>
            <a:r>
              <a:rPr lang="tr-TR" sz="2000" dirty="0">
                <a:latin typeface="+mj-lt"/>
                <a:cs typeface="Times New Roman" panose="02020603050405020304" pitchFamily="18" charset="0"/>
              </a:rPr>
              <a:t>Geçici terapötik restorasyonlarda, </a:t>
            </a:r>
          </a:p>
          <a:p>
            <a:pPr algn="just">
              <a:spcBef>
                <a:spcPts val="1687"/>
              </a:spcBef>
              <a:buFont typeface="Wingdings" panose="05000000000000000000" pitchFamily="2" charset="2"/>
              <a:buChar char="v"/>
            </a:pPr>
            <a:r>
              <a:rPr lang="tr-TR" sz="2000" dirty="0">
                <a:latin typeface="+mj-lt"/>
                <a:cs typeface="Times New Roman" panose="02020603050405020304" pitchFamily="18" charset="0"/>
              </a:rPr>
              <a:t>Daimi dişlerin küçük Sınıf I, III, IV restorasyonlarında, </a:t>
            </a:r>
          </a:p>
          <a:p>
            <a:pPr algn="just">
              <a:spcBef>
                <a:spcPts val="1687"/>
              </a:spcBef>
              <a:buFont typeface="Wingdings" panose="05000000000000000000" pitchFamily="2" charset="2"/>
              <a:buChar char="v"/>
            </a:pPr>
            <a:r>
              <a:rPr lang="tr-TR" sz="2000" dirty="0">
                <a:latin typeface="+mj-lt"/>
                <a:cs typeface="Times New Roman" panose="02020603050405020304" pitchFamily="18" charset="0"/>
              </a:rPr>
              <a:t>Sandviç tekniğin kullanıldığı restorasyonlarda.</a:t>
            </a:r>
          </a:p>
        </p:txBody>
      </p:sp>
      <p:sp>
        <p:nvSpPr>
          <p:cNvPr id="3" name="Shape 765"/>
          <p:cNvSpPr>
            <a:spLocks noGrp="1"/>
          </p:cNvSpPr>
          <p:nvPr>
            <p:ph type="title"/>
          </p:nvPr>
        </p:nvSpPr>
        <p:spPr>
          <a:xfrm>
            <a:off x="1536987" y="25244"/>
            <a:ext cx="6046212" cy="689697"/>
          </a:xfrm>
          <a:prstGeom prst="rect">
            <a:avLst/>
          </a:prstGeom>
          <a:ln w="12700">
            <a:miter lim="400000"/>
          </a:ln>
        </p:spPr>
        <p:txBody>
          <a:bodyPr vert="horz" lIns="35717" tIns="35717" rIns="35717" bIns="35717" rtlCol="0" anchor="ctr">
            <a:noAutofit/>
          </a:bodyPr>
          <a:lstStyle/>
          <a:p>
            <a:pPr indent="316100">
              <a:lnSpc>
                <a:spcPct val="150000"/>
              </a:lnSpc>
              <a:spcBef>
                <a:spcPts val="1687"/>
              </a:spcBef>
            </a:pPr>
            <a:r>
              <a:rPr sz="2800" dirty="0" err="1">
                <a:solidFill>
                  <a:schemeClr val="accent5">
                    <a:lumMod val="60000"/>
                    <a:lumOff val="40000"/>
                  </a:schemeClr>
                </a:solidFill>
                <a:cs typeface="Times New Roman" panose="02020603050405020304" pitchFamily="18" charset="0"/>
              </a:rPr>
              <a:t>Nano-iyonomer</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Simanlar</a:t>
            </a:r>
            <a:endParaRPr sz="2800" dirty="0">
              <a:solidFill>
                <a:schemeClr val="accent5">
                  <a:lumMod val="60000"/>
                  <a:lumOff val="40000"/>
                </a:schemeClr>
              </a:solidFill>
              <a:cs typeface="Times New Roman" panose="02020603050405020304" pitchFamily="18" charset="0"/>
            </a:endParaRPr>
          </a:p>
        </p:txBody>
      </p:sp>
      <p:sp>
        <p:nvSpPr>
          <p:cNvPr id="2" name="Rectangle 1"/>
          <p:cNvSpPr/>
          <p:nvPr/>
        </p:nvSpPr>
        <p:spPr>
          <a:xfrm>
            <a:off x="7583200" y="6656860"/>
            <a:ext cx="3084801" cy="194765"/>
          </a:xfrm>
          <a:prstGeom prst="rect">
            <a:avLst/>
          </a:prstGeom>
        </p:spPr>
        <p:txBody>
          <a:bodyPr wrap="square" lIns="64291" tIns="32146" rIns="64291" bIns="32146">
            <a:spAutoFit/>
          </a:bodyPr>
          <a:lstStyle/>
          <a:p>
            <a:r>
              <a:rPr lang="tr-TR" sz="800" dirty="0">
                <a:cs typeface="Arial" panose="020B0604020202020204" pitchFamily="34" charset="0"/>
              </a:rPr>
              <a:t>(Killian ve Croll 2010; Ketac Nano, 3M ESPE, 2016)</a:t>
            </a: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5265" y="296340"/>
            <a:ext cx="2057400" cy="728663"/>
          </a:xfrm>
          <a:prstGeom prst="rect">
            <a:avLst/>
          </a:prstGeom>
        </p:spPr>
      </p:pic>
    </p:spTree>
    <p:extLst>
      <p:ext uri="{BB962C8B-B14F-4D97-AF65-F5344CB8AC3E}">
        <p14:creationId xmlns:p14="http://schemas.microsoft.com/office/powerpoint/2010/main" val="403021272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Shape 789"/>
          <p:cNvSpPr>
            <a:spLocks noGrp="1"/>
          </p:cNvSpPr>
          <p:nvPr>
            <p:ph type="body" idx="1"/>
          </p:nvPr>
        </p:nvSpPr>
        <p:spPr>
          <a:xfrm>
            <a:off x="1791195" y="1172086"/>
            <a:ext cx="8475085" cy="4036219"/>
          </a:xfrm>
          <a:prstGeom prst="rect">
            <a:avLst/>
          </a:prstGeom>
        </p:spPr>
        <p:txBody>
          <a:bodyPr>
            <a:normAutofit/>
          </a:bodyPr>
          <a:lstStyle>
            <a:lvl1pPr marL="0" indent="449580" algn="just">
              <a:lnSpc>
                <a:spcPct val="150000"/>
              </a:lnSpc>
              <a:spcBef>
                <a:spcPts val="2400"/>
              </a:spcBef>
              <a:buSzTx/>
              <a:buNone/>
              <a:defRPr sz="2000"/>
            </a:lvl1pPr>
          </a:lstStyle>
          <a:p>
            <a:r>
              <a:rPr lang="tr-TR" dirty="0">
                <a:cs typeface="Times New Roman" panose="02020603050405020304" pitchFamily="18" charset="0"/>
              </a:rPr>
              <a:t>EQUIA  sistem </a:t>
            </a:r>
            <a:r>
              <a:rPr lang="tr-TR" dirty="0" err="1">
                <a:cs typeface="Times New Roman" panose="02020603050405020304" pitchFamily="18" charset="0"/>
              </a:rPr>
              <a:t>Vita</a:t>
            </a:r>
            <a:r>
              <a:rPr lang="tr-TR" dirty="0">
                <a:cs typeface="Times New Roman" panose="02020603050405020304" pitchFamily="18" charset="0"/>
              </a:rPr>
              <a:t> renk skalasına göre A1, A2, A3.5, B1, B2, B3 ve C4 renkleri bulunmaktadır.</a:t>
            </a:r>
          </a:p>
          <a:p>
            <a:r>
              <a:rPr lang="tr-TR" dirty="0">
                <a:cs typeface="Times New Roman" panose="02020603050405020304" pitchFamily="18" charset="0"/>
              </a:rPr>
              <a:t> </a:t>
            </a:r>
            <a:r>
              <a:rPr lang="tr-TR" dirty="0" err="1">
                <a:cs typeface="Times New Roman" panose="02020603050405020304" pitchFamily="18" charset="0"/>
              </a:rPr>
              <a:t>Rezin</a:t>
            </a:r>
            <a:r>
              <a:rPr lang="tr-TR" dirty="0">
                <a:cs typeface="Times New Roman" panose="02020603050405020304" pitchFamily="18" charset="0"/>
              </a:rPr>
              <a:t> bir örtücü (G-Coat)  sayesinde restorasyon yüzeyine ve marjinlerine infiltre olarak, restorasyonun dayanıklılığını arttırmakta ve marjinal bölgedeki mikrokırıklara karşı daha dirençli hale gelmesini sağlamaktadır.</a:t>
            </a:r>
          </a:p>
        </p:txBody>
      </p:sp>
      <p:sp>
        <p:nvSpPr>
          <p:cNvPr id="3" name="Rectangle 2"/>
          <p:cNvSpPr/>
          <p:nvPr/>
        </p:nvSpPr>
        <p:spPr>
          <a:xfrm>
            <a:off x="1138239" y="344782"/>
            <a:ext cx="8284709" cy="497732"/>
          </a:xfrm>
          <a:prstGeom prst="rect">
            <a:avLst/>
          </a:prstGeom>
        </p:spPr>
        <p:txBody>
          <a:bodyPr wrap="square" lIns="64291" tIns="32146" rIns="64291" bIns="32146">
            <a:spAutoFit/>
          </a:bodyPr>
          <a:lstStyle/>
          <a:p>
            <a:r>
              <a:rPr lang="tr-TR" sz="2800" dirty="0">
                <a:solidFill>
                  <a:schemeClr val="accent5">
                    <a:lumMod val="60000"/>
                    <a:lumOff val="40000"/>
                  </a:schemeClr>
                </a:solidFill>
                <a:cs typeface="Times New Roman" panose="02020603050405020304" pitchFamily="18" charset="0"/>
              </a:rPr>
              <a:t>Yüksek Viskoziteli Geleneksel CİS</a:t>
            </a:r>
            <a:endParaRPr lang="tr-TR" sz="2800" dirty="0">
              <a:solidFill>
                <a:schemeClr val="accent5">
                  <a:lumMod val="60000"/>
                  <a:lumOff val="40000"/>
                </a:schemeClr>
              </a:solidFill>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7001" y="4951718"/>
            <a:ext cx="2703654" cy="1691715"/>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2246" y="232724"/>
            <a:ext cx="1385888" cy="12195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94856742"/>
      </p:ext>
    </p:extLst>
  </p:cSld>
  <p:clrMapOvr>
    <a:masterClrMapping/>
  </p:clrMapOvr>
  <p:transition spd="slow">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Shape 791"/>
          <p:cNvSpPr>
            <a:spLocks noGrp="1"/>
          </p:cNvSpPr>
          <p:nvPr>
            <p:ph type="body" idx="1"/>
          </p:nvPr>
        </p:nvSpPr>
        <p:spPr>
          <a:xfrm>
            <a:off x="1722726" y="1016319"/>
            <a:ext cx="6800108" cy="3557723"/>
          </a:xfrm>
          <a:prstGeom prst="rect">
            <a:avLst/>
          </a:prstGeom>
        </p:spPr>
        <p:txBody>
          <a:bodyPr>
            <a:noAutofit/>
          </a:bodyPr>
          <a:lstStyle/>
          <a:p>
            <a:pPr marL="0" indent="230752" algn="just" defTabSz="234664">
              <a:spcBef>
                <a:spcPts val="1195"/>
              </a:spcBef>
              <a:buNone/>
              <a:defRPr sz="1460"/>
            </a:pPr>
            <a:r>
              <a:rPr lang="tr-TR" sz="2000" dirty="0" err="1">
                <a:cs typeface="Times New Roman" panose="02020603050405020304" pitchFamily="18" charset="0"/>
              </a:rPr>
              <a:t>EQUIA’nın</a:t>
            </a:r>
            <a:r>
              <a:rPr lang="tr-TR" sz="2000" dirty="0">
                <a:cs typeface="Times New Roman" panose="02020603050405020304" pitchFamily="18" charset="0"/>
              </a:rPr>
              <a:t> başlıca kullanım alanları;</a:t>
            </a:r>
          </a:p>
          <a:p>
            <a:pPr algn="just" defTabSz="234664">
              <a:spcBef>
                <a:spcPts val="1195"/>
              </a:spcBef>
              <a:buFont typeface="Wingdings" panose="05000000000000000000" pitchFamily="2" charset="2"/>
              <a:buChar char="v"/>
              <a:defRPr sz="1460"/>
            </a:pPr>
            <a:r>
              <a:rPr lang="tr-TR" sz="2000" dirty="0">
                <a:cs typeface="Times New Roman" panose="02020603050405020304" pitchFamily="18" charset="0"/>
              </a:rPr>
              <a:t>Sınıf I restorasyonlar</a:t>
            </a:r>
          </a:p>
          <a:p>
            <a:pPr algn="just" defTabSz="234664">
              <a:spcBef>
                <a:spcPts val="1195"/>
              </a:spcBef>
              <a:buFont typeface="Wingdings" panose="05000000000000000000" pitchFamily="2" charset="2"/>
              <a:buChar char="v"/>
              <a:defRPr sz="1460"/>
            </a:pPr>
            <a:r>
              <a:rPr lang="tr-TR" sz="2000" dirty="0">
                <a:cs typeface="Times New Roman" panose="02020603050405020304" pitchFamily="18" charset="0"/>
              </a:rPr>
              <a:t>Sınıf III restorasyonlar</a:t>
            </a:r>
          </a:p>
          <a:p>
            <a:pPr algn="just" defTabSz="234664">
              <a:spcBef>
                <a:spcPts val="1195"/>
              </a:spcBef>
              <a:buFont typeface="Wingdings" panose="05000000000000000000" pitchFamily="2" charset="2"/>
              <a:buChar char="v"/>
              <a:defRPr sz="1460"/>
            </a:pPr>
            <a:r>
              <a:rPr lang="tr-TR" sz="2000" dirty="0">
                <a:cs typeface="Times New Roman" panose="02020603050405020304" pitchFamily="18" charset="0"/>
              </a:rPr>
              <a:t>Sınıf II restorasyonlar</a:t>
            </a:r>
          </a:p>
          <a:p>
            <a:pPr algn="just" defTabSz="234664">
              <a:spcBef>
                <a:spcPts val="1195"/>
              </a:spcBef>
              <a:buFont typeface="Wingdings" panose="05000000000000000000" pitchFamily="2" charset="2"/>
              <a:buChar char="v"/>
              <a:defRPr sz="1460"/>
            </a:pPr>
            <a:r>
              <a:rPr lang="tr-TR" sz="2000" dirty="0">
                <a:cs typeface="Times New Roman" panose="02020603050405020304" pitchFamily="18" charset="0"/>
              </a:rPr>
              <a:t>Geçici/ara restorasyon malzemesi olarak</a:t>
            </a:r>
          </a:p>
          <a:p>
            <a:pPr algn="just" defTabSz="234664">
              <a:spcBef>
                <a:spcPts val="1195"/>
              </a:spcBef>
              <a:buFont typeface="Wingdings" panose="05000000000000000000" pitchFamily="2" charset="2"/>
              <a:buChar char="v"/>
              <a:defRPr sz="1460"/>
            </a:pPr>
            <a:r>
              <a:rPr lang="tr-TR" sz="2000" dirty="0">
                <a:cs typeface="Times New Roman" panose="02020603050405020304" pitchFamily="18" charset="0"/>
              </a:rPr>
              <a:t>Sınıf V ve kök yüzey restorasyonları</a:t>
            </a:r>
          </a:p>
          <a:p>
            <a:pPr algn="just" defTabSz="234664">
              <a:spcBef>
                <a:spcPts val="1195"/>
              </a:spcBef>
              <a:buFont typeface="Wingdings" panose="05000000000000000000" pitchFamily="2" charset="2"/>
              <a:buChar char="v"/>
              <a:defRPr sz="1460"/>
            </a:pPr>
            <a:r>
              <a:rPr lang="tr-TR" sz="2000" dirty="0">
                <a:cs typeface="Times New Roman" panose="02020603050405020304" pitchFamily="18" charset="0"/>
              </a:rPr>
              <a:t>Kor yapımı olarak belirtilmektedir </a:t>
            </a:r>
          </a:p>
        </p:txBody>
      </p:sp>
      <p:sp>
        <p:nvSpPr>
          <p:cNvPr id="3" name="Rectangle 2"/>
          <p:cNvSpPr/>
          <p:nvPr/>
        </p:nvSpPr>
        <p:spPr>
          <a:xfrm>
            <a:off x="957515" y="318185"/>
            <a:ext cx="9077163" cy="497732"/>
          </a:xfrm>
          <a:prstGeom prst="rect">
            <a:avLst/>
          </a:prstGeom>
        </p:spPr>
        <p:txBody>
          <a:bodyPr wrap="square" lIns="64291" tIns="32146" rIns="64291" bIns="32146">
            <a:spAutoFit/>
          </a:bodyPr>
          <a:lstStyle/>
          <a:p>
            <a:r>
              <a:rPr lang="tr-TR" sz="2800" dirty="0">
                <a:solidFill>
                  <a:schemeClr val="accent5">
                    <a:lumMod val="60000"/>
                    <a:lumOff val="40000"/>
                  </a:schemeClr>
                </a:solidFill>
                <a:cs typeface="Times New Roman" panose="02020603050405020304" pitchFamily="18" charset="0"/>
              </a:rPr>
              <a:t>Yüksek Viskoziteli Geleneksel CİS</a:t>
            </a:r>
            <a:endParaRPr lang="tr-TR" sz="2800" dirty="0">
              <a:solidFill>
                <a:schemeClr val="accent5">
                  <a:lumMod val="60000"/>
                  <a:lumOff val="40000"/>
                </a:schemeClr>
              </a:solidFill>
            </a:endParaRPr>
          </a:p>
        </p:txBody>
      </p:sp>
      <p:sp>
        <p:nvSpPr>
          <p:cNvPr id="2" name="Rectangle 1"/>
          <p:cNvSpPr/>
          <p:nvPr/>
        </p:nvSpPr>
        <p:spPr>
          <a:xfrm>
            <a:off x="9468192" y="6661594"/>
            <a:ext cx="977827" cy="188030"/>
          </a:xfrm>
          <a:prstGeom prst="rect">
            <a:avLst/>
          </a:prstGeom>
        </p:spPr>
        <p:txBody>
          <a:bodyPr wrap="none" lIns="64291" tIns="32146" rIns="64291" bIns="32146">
            <a:spAutoFit/>
          </a:bodyPr>
          <a:lstStyle/>
          <a:p>
            <a:r>
              <a:rPr lang="tr-TR" sz="800" dirty="0">
                <a:cs typeface="Arial" panose="020B0604020202020204" pitchFamily="34" charset="0"/>
              </a:rPr>
              <a:t>(Vaid ve ark., 2015). </a:t>
            </a:r>
          </a:p>
        </p:txBody>
      </p:sp>
      <p:sp>
        <p:nvSpPr>
          <p:cNvPr id="4" name="Metin kutusu 3"/>
          <p:cNvSpPr txBox="1"/>
          <p:nvPr/>
        </p:nvSpPr>
        <p:spPr>
          <a:xfrm>
            <a:off x="1722727" y="5589552"/>
            <a:ext cx="8510676" cy="6876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2000" dirty="0">
                <a:cs typeface="Times New Roman" panose="02020603050405020304" pitchFamily="18" charset="0"/>
              </a:rPr>
              <a:t>! </a:t>
            </a:r>
            <a:r>
              <a:rPr lang="tr-TR" sz="2000" dirty="0" err="1">
                <a:cs typeface="Times New Roman" panose="02020603050405020304" pitchFamily="18" charset="0"/>
              </a:rPr>
              <a:t>EQUIA’nın</a:t>
            </a:r>
            <a:r>
              <a:rPr lang="tr-TR" sz="2000" dirty="0">
                <a:cs typeface="Times New Roman" panose="02020603050405020304" pitchFamily="18" charset="0"/>
              </a:rPr>
              <a:t> adezyonu </a:t>
            </a:r>
            <a:r>
              <a:rPr lang="tr-TR" sz="2000" dirty="0" err="1">
                <a:cs typeface="Times New Roman" panose="02020603050405020304" pitchFamily="18" charset="0"/>
              </a:rPr>
              <a:t>dentine</a:t>
            </a:r>
            <a:r>
              <a:rPr lang="tr-TR" sz="2000" dirty="0">
                <a:cs typeface="Times New Roman" panose="02020603050405020304" pitchFamily="18" charset="0"/>
              </a:rPr>
              <a:t> olan </a:t>
            </a:r>
            <a:r>
              <a:rPr lang="tr-TR" sz="2000" dirty="0" err="1">
                <a:cs typeface="Times New Roman" panose="02020603050405020304" pitchFamily="18" charset="0"/>
              </a:rPr>
              <a:t>mikromekanik</a:t>
            </a:r>
            <a:r>
              <a:rPr lang="tr-TR" sz="2000" dirty="0">
                <a:cs typeface="Times New Roman" panose="02020603050405020304" pitchFamily="18" charset="0"/>
              </a:rPr>
              <a:t> kilitlenme ve mine ve </a:t>
            </a:r>
            <a:r>
              <a:rPr lang="tr-TR" sz="2000" dirty="0" err="1">
                <a:cs typeface="Times New Roman" panose="02020603050405020304" pitchFamily="18" charset="0"/>
              </a:rPr>
              <a:t>dentinde</a:t>
            </a:r>
            <a:r>
              <a:rPr lang="tr-TR" sz="2000" dirty="0">
                <a:cs typeface="Times New Roman" panose="02020603050405020304" pitchFamily="18" charset="0"/>
              </a:rPr>
              <a:t> bulunan </a:t>
            </a:r>
            <a:r>
              <a:rPr lang="tr-TR" sz="2000" dirty="0" err="1">
                <a:cs typeface="Times New Roman" panose="02020603050405020304" pitchFamily="18" charset="0"/>
              </a:rPr>
              <a:t>hidroksiapatit</a:t>
            </a:r>
            <a:r>
              <a:rPr lang="tr-TR" sz="2000" dirty="0">
                <a:cs typeface="Times New Roman" panose="02020603050405020304" pitchFamily="18" charset="0"/>
              </a:rPr>
              <a:t> tabakasına kimyasal bağlanma ile olmaktadır</a:t>
            </a:r>
            <a:r>
              <a:rPr lang="tr-TR" sz="2000" dirty="0"/>
              <a:t> !</a:t>
            </a:r>
            <a:endParaRPr lang="tr-TR" sz="2000" dirty="0">
              <a:cs typeface="Times New Roman" panose="02020603050405020304" pitchFamily="18" charset="0"/>
            </a:endParaRPr>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179" y="1053597"/>
            <a:ext cx="2209224" cy="17656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3266" y="4574042"/>
            <a:ext cx="1669596" cy="829581"/>
          </a:xfrm>
          <a:prstGeom prst="rect">
            <a:avLst/>
          </a:prstGeom>
        </p:spPr>
      </p:pic>
    </p:spTree>
    <p:extLst>
      <p:ext uri="{BB962C8B-B14F-4D97-AF65-F5344CB8AC3E}">
        <p14:creationId xmlns:p14="http://schemas.microsoft.com/office/powerpoint/2010/main" val="9041961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233469"/>
            <a:ext cx="8358188" cy="497732"/>
          </a:xfrm>
          <a:prstGeom prst="rect">
            <a:avLst/>
          </a:prstGeom>
        </p:spPr>
        <p:txBody>
          <a:bodyPr wrap="square" lIns="64291" tIns="32146" rIns="64291" bIns="32146">
            <a:spAutoFit/>
          </a:bodyPr>
          <a:lstStyle/>
          <a:p>
            <a:r>
              <a:rPr lang="tr-TR" sz="2800" dirty="0">
                <a:solidFill>
                  <a:schemeClr val="accent5">
                    <a:lumMod val="60000"/>
                    <a:lumOff val="40000"/>
                  </a:schemeClr>
                </a:solidFill>
                <a:cs typeface="Times New Roman" panose="02020603050405020304" pitchFamily="18" charset="0"/>
              </a:rPr>
              <a:t>Yüksek Viskoziteli Geleneksel CİS</a:t>
            </a:r>
            <a:endParaRPr lang="tr-TR" sz="2800" dirty="0">
              <a:solidFill>
                <a:schemeClr val="accent5">
                  <a:lumMod val="60000"/>
                  <a:lumOff val="40000"/>
                </a:schemeClr>
              </a:solidFill>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6095" y="915556"/>
            <a:ext cx="1764276" cy="1863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Metin kutusu 3"/>
          <p:cNvSpPr txBox="1"/>
          <p:nvPr/>
        </p:nvSpPr>
        <p:spPr>
          <a:xfrm>
            <a:off x="1776420" y="1135269"/>
            <a:ext cx="6327878" cy="6876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2000" dirty="0" err="1">
                <a:cs typeface="Times New Roman" panose="02020603050405020304" pitchFamily="18" charset="0"/>
              </a:rPr>
              <a:t>Kavite</a:t>
            </a:r>
            <a:r>
              <a:rPr lang="tr-TR" sz="2000" dirty="0">
                <a:cs typeface="Times New Roman" panose="02020603050405020304" pitchFamily="18" charset="0"/>
              </a:rPr>
              <a:t> yüzeyine hazırlayıcı ‘</a:t>
            </a:r>
            <a:r>
              <a:rPr lang="tr-TR" sz="2000" dirty="0" err="1">
                <a:cs typeface="Times New Roman" panose="02020603050405020304" pitchFamily="18" charset="0"/>
              </a:rPr>
              <a:t>cavity</a:t>
            </a:r>
            <a:r>
              <a:rPr lang="tr-TR" sz="2000" dirty="0">
                <a:cs typeface="Times New Roman" panose="02020603050405020304" pitchFamily="18" charset="0"/>
              </a:rPr>
              <a:t> </a:t>
            </a:r>
            <a:r>
              <a:rPr lang="tr-TR" sz="2000" dirty="0" err="1">
                <a:cs typeface="Times New Roman" panose="02020603050405020304" pitchFamily="18" charset="0"/>
              </a:rPr>
              <a:t>conditioner</a:t>
            </a:r>
            <a:r>
              <a:rPr lang="tr-TR" sz="2000" dirty="0">
                <a:cs typeface="Times New Roman" panose="02020603050405020304" pitchFamily="18" charset="0"/>
              </a:rPr>
              <a:t>’ olarak </a:t>
            </a:r>
            <a:r>
              <a:rPr lang="tr-TR" sz="2000" dirty="0">
                <a:cs typeface="Times New Roman" panose="02020603050405020304" pitchFamily="18" charset="0"/>
                <a:sym typeface="Wingdings"/>
              </a:rPr>
              <a:t></a:t>
            </a:r>
            <a:r>
              <a:rPr lang="tr-TR" sz="2000" dirty="0">
                <a:cs typeface="Times New Roman" panose="02020603050405020304" pitchFamily="18" charset="0"/>
              </a:rPr>
              <a:t> %20’lik </a:t>
            </a:r>
            <a:r>
              <a:rPr lang="tr-TR" sz="2000" dirty="0" err="1">
                <a:cs typeface="Times New Roman" panose="02020603050405020304" pitchFamily="18" charset="0"/>
              </a:rPr>
              <a:t>poliakrilik</a:t>
            </a:r>
            <a:r>
              <a:rPr lang="tr-TR" sz="2000" dirty="0">
                <a:cs typeface="Times New Roman" panose="02020603050405020304" pitchFamily="18" charset="0"/>
              </a:rPr>
              <a:t> asit</a:t>
            </a:r>
            <a:endParaRPr lang="tr-TR" sz="2000" dirty="0">
              <a:solidFill>
                <a:srgbClr val="FFFFFF"/>
              </a:solidFill>
              <a:sym typeface="Chalkduster"/>
            </a:endParaRPr>
          </a:p>
        </p:txBody>
      </p:sp>
      <p:sp>
        <p:nvSpPr>
          <p:cNvPr id="5" name="Aşağı Ok 4"/>
          <p:cNvSpPr/>
          <p:nvPr/>
        </p:nvSpPr>
        <p:spPr>
          <a:xfrm>
            <a:off x="4775425" y="2039228"/>
            <a:ext cx="312284" cy="486150"/>
          </a:xfrm>
          <a:prstGeom prst="downArrow">
            <a:avLst/>
          </a:prstGeom>
          <a:solidFill>
            <a:schemeClr val="accent5">
              <a:lumMod val="60000"/>
              <a:lumOff val="40000"/>
            </a:schemeClr>
          </a:solid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hangingPunct="0"/>
            <a:endParaRPr lang="tr-TR" sz="2200" dirty="0">
              <a:solidFill>
                <a:srgbClr val="FFFFFF"/>
              </a:solidFill>
              <a:effectLst>
                <a:outerShdw blurRad="63500" dist="25400" dir="2700000" rotWithShape="0">
                  <a:srgbClr val="000000">
                    <a:alpha val="70000"/>
                  </a:srgbClr>
                </a:outerShdw>
              </a:effectLst>
              <a:sym typeface="Chalkduster"/>
            </a:endParaRPr>
          </a:p>
        </p:txBody>
      </p:sp>
      <p:sp>
        <p:nvSpPr>
          <p:cNvPr id="6" name="Metin kutusu 5"/>
          <p:cNvSpPr txBox="1"/>
          <p:nvPr/>
        </p:nvSpPr>
        <p:spPr>
          <a:xfrm>
            <a:off x="2763951" y="2606826"/>
            <a:ext cx="4078060" cy="6876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hangingPunct="0"/>
            <a:r>
              <a:rPr lang="tr-TR" sz="2000" dirty="0" err="1">
                <a:solidFill>
                  <a:srgbClr val="FFFFFF"/>
                </a:solidFill>
                <a:sym typeface="Chalkduster"/>
              </a:rPr>
              <a:t>Mikromekanik</a:t>
            </a:r>
            <a:r>
              <a:rPr lang="tr-TR" sz="2000" dirty="0">
                <a:solidFill>
                  <a:srgbClr val="FFFFFF"/>
                </a:solidFill>
                <a:sym typeface="Chalkduster"/>
              </a:rPr>
              <a:t> </a:t>
            </a:r>
            <a:r>
              <a:rPr lang="tr-TR" sz="2000" dirty="0" err="1">
                <a:solidFill>
                  <a:srgbClr val="FFFFFF"/>
                </a:solidFill>
                <a:sym typeface="Chalkduster"/>
              </a:rPr>
              <a:t>retansiyon</a:t>
            </a:r>
            <a:r>
              <a:rPr lang="tr-TR" sz="2000" dirty="0">
                <a:solidFill>
                  <a:srgbClr val="FFFFFF"/>
                </a:solidFill>
                <a:sym typeface="Chalkduster"/>
              </a:rPr>
              <a:t> ve bağlantı artmaktadır</a:t>
            </a:r>
          </a:p>
        </p:txBody>
      </p:sp>
      <p:graphicFrame>
        <p:nvGraphicFramePr>
          <p:cNvPr id="7" name="Diyagram 6"/>
          <p:cNvGraphicFramePr/>
          <p:nvPr/>
        </p:nvGraphicFramePr>
        <p:xfrm>
          <a:off x="6644035" y="1704326"/>
          <a:ext cx="1842061" cy="20430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Metin kutusu 7"/>
          <p:cNvSpPr txBox="1"/>
          <p:nvPr/>
        </p:nvSpPr>
        <p:spPr>
          <a:xfrm>
            <a:off x="6136704" y="3514023"/>
            <a:ext cx="3398386" cy="9954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hangingPunct="0"/>
            <a:r>
              <a:rPr lang="tr-TR" sz="2000" dirty="0">
                <a:solidFill>
                  <a:srgbClr val="FFFFFF"/>
                </a:solidFill>
                <a:effectLst>
                  <a:glow rad="139700">
                    <a:schemeClr val="accent1">
                      <a:satMod val="175000"/>
                      <a:alpha val="40000"/>
                    </a:schemeClr>
                  </a:glow>
                </a:effectLst>
                <a:sym typeface="Chalkduster"/>
              </a:rPr>
              <a:t>Simanın iyondan zengin tabakası diş sert dokuları ile birleşmekte !!!</a:t>
            </a:r>
          </a:p>
        </p:txBody>
      </p:sp>
      <p:pic>
        <p:nvPicPr>
          <p:cNvPr id="10" name="Resim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38935" y="3931706"/>
            <a:ext cx="1650033" cy="16500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844495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Shape 811"/>
          <p:cNvSpPr>
            <a:spLocks noGrp="1"/>
          </p:cNvSpPr>
          <p:nvPr>
            <p:ph type="title"/>
          </p:nvPr>
        </p:nvSpPr>
        <p:spPr>
          <a:xfrm>
            <a:off x="1663813" y="182320"/>
            <a:ext cx="4856730" cy="480131"/>
          </a:xfrm>
          <a:prstGeom prst="rect">
            <a:avLst/>
          </a:prstGeom>
        </p:spPr>
        <p:txBody>
          <a:bodyPr wrap="square">
            <a:spAutoFit/>
          </a:bodyPr>
          <a:lstStyle/>
          <a:p>
            <a:pPr hangingPunct="0"/>
            <a:r>
              <a:rPr sz="2800" dirty="0" err="1">
                <a:solidFill>
                  <a:schemeClr val="accent5">
                    <a:lumMod val="60000"/>
                    <a:lumOff val="40000"/>
                  </a:schemeClr>
                </a:solidFill>
                <a:cs typeface="Times New Roman" panose="02020603050405020304" pitchFamily="18" charset="0"/>
              </a:rPr>
              <a:t>Zirkonomerler</a:t>
            </a:r>
            <a:endParaRPr sz="2800" dirty="0">
              <a:solidFill>
                <a:schemeClr val="accent5">
                  <a:lumMod val="60000"/>
                  <a:lumOff val="40000"/>
                </a:schemeClr>
              </a:solidFill>
              <a:cs typeface="Times New Roman" panose="02020603050405020304" pitchFamily="18" charset="0"/>
            </a:endParaRPr>
          </a:p>
        </p:txBody>
      </p:sp>
      <p:sp>
        <p:nvSpPr>
          <p:cNvPr id="812" name="Shape 812"/>
          <p:cNvSpPr>
            <a:spLocks noGrp="1"/>
          </p:cNvSpPr>
          <p:nvPr>
            <p:ph type="body" idx="1"/>
          </p:nvPr>
        </p:nvSpPr>
        <p:spPr>
          <a:xfrm>
            <a:off x="1809565" y="1745580"/>
            <a:ext cx="8486775" cy="3273789"/>
          </a:xfrm>
          <a:prstGeom prst="rect">
            <a:avLst/>
          </a:prstGeom>
          <a:ln w="12700">
            <a:miter lim="400000"/>
          </a:ln>
        </p:spPr>
        <p:txBody>
          <a:bodyPr vert="horz" lIns="35717" tIns="35717" rIns="35717" bIns="35717" rtlCol="0" anchor="ctr">
            <a:noAutofit/>
          </a:bodyPr>
          <a:lstStyle/>
          <a:p>
            <a:pPr marL="0" indent="316100" algn="just">
              <a:lnSpc>
                <a:spcPct val="150000"/>
              </a:lnSpc>
              <a:spcBef>
                <a:spcPts val="1687"/>
              </a:spcBef>
              <a:buNone/>
            </a:pPr>
            <a:r>
              <a:rPr lang="tr-TR" sz="2000" dirty="0">
                <a:cs typeface="Times New Roman" panose="02020603050405020304" pitchFamily="18" charset="0"/>
              </a:rPr>
              <a:t>  Zirkonomer; cıva tehlikesini tamamen ortadan kaldırarak CİS’in koruyucu yararları ile amalgamın güçlü ve dayanıklılığına sahip yeni bir restoratif cam iyonomer sınıfı tanımlamaktadır.</a:t>
            </a: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3115" y="422384"/>
            <a:ext cx="2994043" cy="1906208"/>
          </a:xfrm>
          <a:prstGeom prst="rect">
            <a:avLst/>
          </a:prstGeom>
        </p:spPr>
      </p:pic>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1001" y="5019369"/>
            <a:ext cx="2240076" cy="1505427"/>
          </a:xfrm>
          <a:prstGeom prst="rect">
            <a:avLst/>
          </a:prstGeom>
        </p:spPr>
      </p:pic>
    </p:spTree>
    <p:extLst>
      <p:ext uri="{BB962C8B-B14F-4D97-AF65-F5344CB8AC3E}">
        <p14:creationId xmlns:p14="http://schemas.microsoft.com/office/powerpoint/2010/main" val="2529314568"/>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p:cNvSpPr>
          <p:nvPr>
            <p:ph type="title"/>
          </p:nvPr>
        </p:nvSpPr>
        <p:spPr>
          <a:xfrm>
            <a:off x="2425006" y="1229346"/>
            <a:ext cx="7358063" cy="1224484"/>
          </a:xfrm>
          <a:prstGeom prst="rect">
            <a:avLst/>
          </a:prstGeom>
        </p:spPr>
        <p:txBody>
          <a:bodyPr>
            <a:normAutofit/>
          </a:bodyPr>
          <a:lstStyle>
            <a:lvl1pPr indent="449580">
              <a:lnSpc>
                <a:spcPct val="150000"/>
              </a:lnSpc>
              <a:spcBef>
                <a:spcPts val="2400"/>
              </a:spcBef>
              <a:defRPr sz="2500"/>
            </a:lvl1pPr>
          </a:lstStyle>
          <a:p>
            <a:r>
              <a:rPr sz="2000" dirty="0">
                <a:ea typeface="Times New Roman" charset="-94"/>
                <a:cs typeface="Times New Roman" charset="-94"/>
              </a:rPr>
              <a:t>Dental amalgamlar içerdikleri bakır oranlarına göre 2’ ye ayrılmaktadır</a:t>
            </a:r>
          </a:p>
        </p:txBody>
      </p:sp>
      <p:pic>
        <p:nvPicPr>
          <p:cNvPr id="209" name="Resim 208"/>
          <p:cNvPicPr>
            <a:picLocks/>
          </p:cNvPicPr>
          <p:nvPr/>
        </p:nvPicPr>
        <p:blipFill>
          <a:blip r:embed="rId2" cstate="print"/>
          <a:stretch>
            <a:fillRect/>
          </a:stretch>
        </p:blipFill>
        <p:spPr>
          <a:xfrm rot="9166775">
            <a:off x="3692642" y="2730879"/>
            <a:ext cx="2318626" cy="284815"/>
          </a:xfrm>
          <a:prstGeom prst="rect">
            <a:avLst/>
          </a:prstGeom>
        </p:spPr>
      </p:pic>
      <p:pic>
        <p:nvPicPr>
          <p:cNvPr id="211" name="Resim 210"/>
          <p:cNvPicPr>
            <a:picLocks/>
          </p:cNvPicPr>
          <p:nvPr/>
        </p:nvPicPr>
        <p:blipFill>
          <a:blip r:embed="rId3" cstate="print"/>
          <a:stretch>
            <a:fillRect/>
          </a:stretch>
        </p:blipFill>
        <p:spPr>
          <a:xfrm rot="1768418">
            <a:off x="5688130" y="2766136"/>
            <a:ext cx="2253145" cy="284814"/>
          </a:xfrm>
          <a:prstGeom prst="rect">
            <a:avLst/>
          </a:prstGeom>
        </p:spPr>
      </p:pic>
      <p:sp>
        <p:nvSpPr>
          <p:cNvPr id="213" name="Shape 213"/>
          <p:cNvSpPr/>
          <p:nvPr/>
        </p:nvSpPr>
        <p:spPr>
          <a:xfrm>
            <a:off x="1912153" y="3606863"/>
            <a:ext cx="3111618" cy="1165764"/>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nchor="ctr">
            <a:spAutoFit/>
          </a:bodyPr>
          <a:lstStyle/>
          <a:p>
            <a:pPr indent="316100" algn="just">
              <a:lnSpc>
                <a:spcPct val="150000"/>
              </a:lnSpc>
              <a:spcBef>
                <a:spcPts val="1687"/>
              </a:spcBef>
              <a:defRPr sz="2000"/>
            </a:pPr>
            <a:r>
              <a:rPr sz="2000" dirty="0">
                <a:ea typeface="Times New Roman" charset="-94"/>
                <a:cs typeface="Times New Roman" charset="-94"/>
              </a:rPr>
              <a:t>Dü</a:t>
            </a:r>
            <a:r>
              <a:rPr lang="tr-TR" sz="2000" dirty="0">
                <a:ea typeface="Times New Roman" charset="-94"/>
                <a:cs typeface="Times New Roman" charset="-94"/>
              </a:rPr>
              <a:t>ş</a:t>
            </a:r>
            <a:r>
              <a:rPr sz="2000" dirty="0">
                <a:ea typeface="Times New Roman" charset="-94"/>
                <a:cs typeface="Times New Roman" charset="-94"/>
              </a:rPr>
              <a:t>ük bakırlı amalgamlar </a:t>
            </a:r>
          </a:p>
          <a:p>
            <a:pPr indent="316100" algn="just">
              <a:lnSpc>
                <a:spcPct val="150000"/>
              </a:lnSpc>
              <a:spcBef>
                <a:spcPts val="1687"/>
              </a:spcBef>
              <a:defRPr sz="2000"/>
            </a:pPr>
            <a:r>
              <a:rPr sz="2000" dirty="0">
                <a:ea typeface="Times New Roman" charset="-94"/>
                <a:cs typeface="Times New Roman" charset="-94"/>
              </a:rPr>
              <a:t>(%5’tan az bakır içerenler)</a:t>
            </a:r>
          </a:p>
        </p:txBody>
      </p:sp>
      <p:sp>
        <p:nvSpPr>
          <p:cNvPr id="214" name="Shape 214"/>
          <p:cNvSpPr/>
          <p:nvPr/>
        </p:nvSpPr>
        <p:spPr>
          <a:xfrm>
            <a:off x="6050962" y="3602659"/>
            <a:ext cx="3878943" cy="1165764"/>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nchor="ctr">
            <a:spAutoFit/>
          </a:bodyPr>
          <a:lstStyle/>
          <a:p>
            <a:pPr indent="316100" algn="just">
              <a:lnSpc>
                <a:spcPct val="150000"/>
              </a:lnSpc>
              <a:spcBef>
                <a:spcPts val="1687"/>
              </a:spcBef>
            </a:pPr>
            <a:r>
              <a:rPr sz="2000" dirty="0">
                <a:ea typeface="Times New Roman" charset="-94"/>
                <a:cs typeface="Times New Roman" charset="-94"/>
              </a:rPr>
              <a:t>Yüksek bakırlı amalgamlar</a:t>
            </a:r>
            <a:endParaRPr lang="tr-TR" sz="2000" dirty="0">
              <a:ea typeface="Times New Roman" charset="-94"/>
              <a:cs typeface="Times New Roman" charset="-94"/>
            </a:endParaRPr>
          </a:p>
          <a:p>
            <a:pPr indent="316100" algn="just">
              <a:lnSpc>
                <a:spcPct val="150000"/>
              </a:lnSpc>
              <a:spcBef>
                <a:spcPts val="1687"/>
              </a:spcBef>
            </a:pPr>
            <a:r>
              <a:rPr sz="2000" dirty="0">
                <a:ea typeface="Times New Roman" charset="-94"/>
                <a:cs typeface="Times New Roman" charset="-94"/>
              </a:rPr>
              <a:t>(%13-30 oranında bakır içerenler)</a:t>
            </a:r>
          </a:p>
        </p:txBody>
      </p:sp>
      <p:sp>
        <p:nvSpPr>
          <p:cNvPr id="215" name="Shape 215"/>
          <p:cNvSpPr/>
          <p:nvPr/>
        </p:nvSpPr>
        <p:spPr>
          <a:xfrm>
            <a:off x="8938165" y="6607565"/>
            <a:ext cx="1716597" cy="233971"/>
          </a:xfrm>
          <a:prstGeom prst="rect">
            <a:avLst/>
          </a:prstGeom>
          <a:ln w="12700">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lvl1pPr indent="449580" algn="just">
              <a:lnSpc>
                <a:spcPct val="150000"/>
              </a:lnSpc>
              <a:spcBef>
                <a:spcPts val="2400"/>
              </a:spcBef>
              <a:defRPr sz="2000"/>
            </a:lvl1pPr>
          </a:lstStyle>
          <a:p>
            <a:r>
              <a:rPr sz="800" dirty="0">
                <a:latin typeface="Arial" charset="-94"/>
                <a:ea typeface="Arial" charset="-94"/>
                <a:cs typeface="Arial" charset="-94"/>
              </a:rPr>
              <a:t>Gladwin ve Bagby, 2009</a:t>
            </a:r>
          </a:p>
        </p:txBody>
      </p:sp>
      <p:sp>
        <p:nvSpPr>
          <p:cNvPr id="2" name="Metin kutusu 1"/>
          <p:cNvSpPr txBox="1"/>
          <p:nvPr/>
        </p:nvSpPr>
        <p:spPr>
          <a:xfrm>
            <a:off x="1779241" y="478711"/>
            <a:ext cx="8213164" cy="5482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4800">
                <a:solidFill>
                  <a:srgbClr val="FFFF00"/>
                </a:solidFill>
                <a:latin typeface="Times New Roman" charset="-94"/>
                <a:ea typeface="Times New Roman" charset="-94"/>
                <a:cs typeface="Times New Roman" charset="-94"/>
              </a:defRPr>
            </a:lvl1pPr>
          </a:lstStyle>
          <a:p>
            <a:pPr algn="l"/>
            <a:r>
              <a:rPr lang="tr-TR" sz="3100" dirty="0">
                <a:solidFill>
                  <a:schemeClr val="accent1">
                    <a:lumMod val="60000"/>
                    <a:lumOff val="40000"/>
                  </a:schemeClr>
                </a:solidFill>
                <a:latin typeface="+mj-lt"/>
              </a:rPr>
              <a:t>Dental Amalgamın Sınıflandırılması</a:t>
            </a:r>
          </a:p>
        </p:txBody>
      </p:sp>
    </p:spTree>
    <p:extLst>
      <p:ext uri="{BB962C8B-B14F-4D97-AF65-F5344CB8AC3E}">
        <p14:creationId xmlns:p14="http://schemas.microsoft.com/office/powerpoint/2010/main" val="186103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circle(in)">
                                      <p:cBhvr>
                                        <p:cTn id="7" dur="2000"/>
                                        <p:tgtEl>
                                          <p:spTgt spid="20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09"/>
                                        </p:tgtEl>
                                        <p:attrNameLst>
                                          <p:attrName>style.visibility</p:attrName>
                                        </p:attrNameLst>
                                      </p:cBhvr>
                                      <p:to>
                                        <p:strVal val="visible"/>
                                      </p:to>
                                    </p:set>
                                    <p:anim calcmode="lin" valueType="num">
                                      <p:cBhvr additive="base">
                                        <p:cTn id="12" dur="500"/>
                                        <p:tgtEl>
                                          <p:spTgt spid="209"/>
                                        </p:tgtEl>
                                        <p:attrNameLst>
                                          <p:attrName>ppt_y</p:attrName>
                                        </p:attrNameLst>
                                      </p:cBhvr>
                                      <p:tavLst>
                                        <p:tav tm="0">
                                          <p:val>
                                            <p:strVal val="#ppt_y+#ppt_h*1.125000"/>
                                          </p:val>
                                        </p:tav>
                                        <p:tav tm="100000">
                                          <p:val>
                                            <p:strVal val="#ppt_y"/>
                                          </p:val>
                                        </p:tav>
                                      </p:tavLst>
                                    </p:anim>
                                    <p:animEffect transition="in" filter="wipe(up)">
                                      <p:cBhvr>
                                        <p:cTn id="13" dur="500"/>
                                        <p:tgtEl>
                                          <p:spTgt spid="209"/>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211"/>
                                        </p:tgtEl>
                                        <p:attrNameLst>
                                          <p:attrName>style.visibility</p:attrName>
                                        </p:attrNameLst>
                                      </p:cBhvr>
                                      <p:to>
                                        <p:strVal val="visible"/>
                                      </p:to>
                                    </p:set>
                                    <p:anim calcmode="lin" valueType="num">
                                      <p:cBhvr additive="base">
                                        <p:cTn id="18" dur="500"/>
                                        <p:tgtEl>
                                          <p:spTgt spid="211"/>
                                        </p:tgtEl>
                                        <p:attrNameLst>
                                          <p:attrName>ppt_y</p:attrName>
                                        </p:attrNameLst>
                                      </p:cBhvr>
                                      <p:tavLst>
                                        <p:tav tm="0">
                                          <p:val>
                                            <p:strVal val="#ppt_y+#ppt_h*1.125000"/>
                                          </p:val>
                                        </p:tav>
                                        <p:tav tm="100000">
                                          <p:val>
                                            <p:strVal val="#ppt_y"/>
                                          </p:val>
                                        </p:tav>
                                      </p:tavLst>
                                    </p:anim>
                                    <p:animEffect transition="in" filter="wipe(up)">
                                      <p:cBhvr>
                                        <p:cTn id="19" dur="500"/>
                                        <p:tgtEl>
                                          <p:spTgt spid="21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13"/>
                                        </p:tgtEl>
                                        <p:attrNameLst>
                                          <p:attrName>style.visibility</p:attrName>
                                        </p:attrNameLst>
                                      </p:cBhvr>
                                      <p:to>
                                        <p:strVal val="visible"/>
                                      </p:to>
                                    </p:set>
                                    <p:animEffect transition="in" filter="randombar(horizontal)">
                                      <p:cBhvr>
                                        <p:cTn id="24" dur="500"/>
                                        <p:tgtEl>
                                          <p:spTgt spid="21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14"/>
                                        </p:tgtEl>
                                        <p:attrNameLst>
                                          <p:attrName>style.visibility</p:attrName>
                                        </p:attrNameLst>
                                      </p:cBhvr>
                                      <p:to>
                                        <p:strVal val="visible"/>
                                      </p:to>
                                    </p:set>
                                    <p:animEffect transition="in" filter="randombar(horizontal)">
                                      <p:cBhvr>
                                        <p:cTn id="29" dur="5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animBg="1"/>
      <p:bldP spid="213" grpId="0" animBg="1"/>
      <p:bldP spid="21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 name="Shape 814"/>
          <p:cNvSpPr>
            <a:spLocks noGrp="1"/>
          </p:cNvSpPr>
          <p:nvPr>
            <p:ph type="body" idx="1"/>
          </p:nvPr>
        </p:nvSpPr>
        <p:spPr>
          <a:xfrm>
            <a:off x="1633755" y="5269570"/>
            <a:ext cx="8568603" cy="1237654"/>
          </a:xfrm>
          <a:prstGeom prst="rect">
            <a:avLst/>
          </a:prstGeom>
          <a:ln w="12700">
            <a:miter lim="400000"/>
          </a:ln>
        </p:spPr>
        <p:txBody>
          <a:bodyPr vert="horz" lIns="35717" tIns="35717" rIns="35717" bIns="35717" rtlCol="0" anchor="ctr">
            <a:noAutofit/>
          </a:bodyPr>
          <a:lstStyle/>
          <a:p>
            <a:pPr marL="0" indent="316100" algn="just">
              <a:lnSpc>
                <a:spcPct val="150000"/>
              </a:lnSpc>
              <a:spcBef>
                <a:spcPts val="1687"/>
              </a:spcBef>
              <a:buNone/>
            </a:pPr>
            <a:r>
              <a:rPr lang="tr-TR" sz="2000" dirty="0">
                <a:effectLst>
                  <a:glow rad="101600">
                    <a:schemeClr val="accent6">
                      <a:satMod val="175000"/>
                      <a:alpha val="40000"/>
                    </a:schemeClr>
                  </a:glow>
                </a:effectLst>
                <a:cs typeface="Times New Roman" panose="02020603050405020304" pitchFamily="18" charset="0"/>
              </a:rPr>
              <a:t>Amalgam yerine arka grup bölgede stres altında kalan alanların restorasyonu için kullanılabilmekte !</a:t>
            </a:r>
          </a:p>
        </p:txBody>
      </p:sp>
      <p:sp>
        <p:nvSpPr>
          <p:cNvPr id="3" name="Shape 811"/>
          <p:cNvSpPr>
            <a:spLocks noGrp="1"/>
          </p:cNvSpPr>
          <p:nvPr>
            <p:ph type="title"/>
          </p:nvPr>
        </p:nvSpPr>
        <p:spPr>
          <a:xfrm>
            <a:off x="1633756" y="494604"/>
            <a:ext cx="7056131" cy="480131"/>
          </a:xfrm>
          <a:prstGeom prst="rect">
            <a:avLst/>
          </a:prstGeom>
        </p:spPr>
        <p:txBody>
          <a:bodyPr wrap="square">
            <a:spAutoFit/>
          </a:bodyPr>
          <a:lstStyle/>
          <a:p>
            <a:pPr algn="l" hangingPunct="0"/>
            <a:r>
              <a:rPr sz="2800" dirty="0" err="1">
                <a:solidFill>
                  <a:schemeClr val="accent5">
                    <a:lumMod val="60000"/>
                    <a:lumOff val="40000"/>
                  </a:schemeClr>
                </a:solidFill>
                <a:cs typeface="Times New Roman" panose="02020603050405020304" pitchFamily="18" charset="0"/>
              </a:rPr>
              <a:t>Zirkonomerler</a:t>
            </a:r>
            <a:endParaRPr sz="2800" dirty="0">
              <a:solidFill>
                <a:schemeClr val="accent5">
                  <a:lumMod val="60000"/>
                  <a:lumOff val="40000"/>
                </a:schemeClr>
              </a:solidFill>
              <a:cs typeface="Times New Roman" panose="02020603050405020304" pitchFamily="18" charset="0"/>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7499" y="482197"/>
            <a:ext cx="2164774" cy="1625277"/>
          </a:xfrm>
          <a:prstGeom prst="rect">
            <a:avLst/>
          </a:prstGeom>
        </p:spPr>
      </p:pic>
      <p:grpSp>
        <p:nvGrpSpPr>
          <p:cNvPr id="6" name="Grup 7"/>
          <p:cNvGrpSpPr/>
          <p:nvPr/>
        </p:nvGrpSpPr>
        <p:grpSpPr>
          <a:xfrm>
            <a:off x="1971441" y="1277202"/>
            <a:ext cx="5455785" cy="1552763"/>
            <a:chOff x="636359" y="1816463"/>
            <a:chExt cx="7759338" cy="2208374"/>
          </a:xfrm>
        </p:grpSpPr>
        <p:grpSp>
          <p:nvGrpSpPr>
            <p:cNvPr id="8" name="Grup 5"/>
            <p:cNvGrpSpPr/>
            <p:nvPr/>
          </p:nvGrpSpPr>
          <p:grpSpPr>
            <a:xfrm>
              <a:off x="636359" y="1816463"/>
              <a:ext cx="7759338" cy="1359156"/>
              <a:chOff x="636359" y="1816463"/>
              <a:chExt cx="7759338" cy="1359156"/>
            </a:xfrm>
          </p:grpSpPr>
          <p:sp>
            <p:nvSpPr>
              <p:cNvPr id="4" name="Metin kutusu 3"/>
              <p:cNvSpPr txBox="1"/>
              <p:nvPr/>
            </p:nvSpPr>
            <p:spPr>
              <a:xfrm>
                <a:off x="636359" y="1816463"/>
                <a:ext cx="7759338" cy="5836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321457" hangingPunct="0"/>
                <a:r>
                  <a:rPr lang="tr-TR" sz="2000" dirty="0">
                    <a:solidFill>
                      <a:srgbClr val="FFFFFF"/>
                    </a:solidFill>
                    <a:sym typeface="Chalkduster"/>
                  </a:rPr>
                  <a:t>İçeriğinde </a:t>
                </a:r>
                <a:r>
                  <a:rPr lang="tr-TR" sz="2000" dirty="0">
                    <a:solidFill>
                      <a:srgbClr val="FFFFFF"/>
                    </a:solidFill>
                    <a:sym typeface="Wingdings"/>
                  </a:rPr>
                  <a:t> </a:t>
                </a:r>
                <a:r>
                  <a:rPr lang="tr-TR" sz="2000" dirty="0" err="1">
                    <a:solidFill>
                      <a:srgbClr val="FFFFFF"/>
                    </a:solidFill>
                    <a:sym typeface="Wingdings"/>
                  </a:rPr>
                  <a:t>Zirkonya</a:t>
                </a:r>
                <a:r>
                  <a:rPr lang="tr-TR" sz="2000" dirty="0">
                    <a:solidFill>
                      <a:srgbClr val="FFFFFF"/>
                    </a:solidFill>
                    <a:sym typeface="Wingdings"/>
                  </a:rPr>
                  <a:t> ve Seramik</a:t>
                </a:r>
                <a:endParaRPr lang="tr-TR" sz="2000" dirty="0">
                  <a:solidFill>
                    <a:srgbClr val="FFFFFF"/>
                  </a:solidFill>
                  <a:sym typeface="Chalkduster"/>
                </a:endParaRPr>
              </a:p>
            </p:txBody>
          </p:sp>
          <p:sp>
            <p:nvSpPr>
              <p:cNvPr id="5" name="Aşağı Ok 4"/>
              <p:cNvSpPr/>
              <p:nvPr/>
            </p:nvSpPr>
            <p:spPr>
              <a:xfrm>
                <a:off x="4284616" y="2438990"/>
                <a:ext cx="444137" cy="736629"/>
              </a:xfrm>
              <a:prstGeom prst="downArrow">
                <a:avLst/>
              </a:prstGeom>
              <a:solidFill>
                <a:schemeClr val="accent5">
                  <a:lumMod val="60000"/>
                  <a:lumOff val="40000"/>
                </a:schemeClr>
              </a:solid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321457" hangingPunct="0"/>
                <a:endParaRPr lang="tr-TR" sz="2200" dirty="0">
                  <a:solidFill>
                    <a:srgbClr val="FFFFFF"/>
                  </a:solidFill>
                  <a:effectLst>
                    <a:outerShdw blurRad="63500" dist="25400" dir="2700000" rotWithShape="0">
                      <a:srgbClr val="000000">
                        <a:alpha val="70000"/>
                      </a:srgbClr>
                    </a:outerShdw>
                  </a:effectLst>
                  <a:sym typeface="Chalkduster"/>
                </a:endParaRPr>
              </a:p>
            </p:txBody>
          </p:sp>
        </p:grpSp>
        <p:sp>
          <p:nvSpPr>
            <p:cNvPr id="7" name="Metin kutusu 6"/>
            <p:cNvSpPr txBox="1"/>
            <p:nvPr/>
          </p:nvSpPr>
          <p:spPr>
            <a:xfrm>
              <a:off x="1170984" y="3441201"/>
              <a:ext cx="6671401" cy="5836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321457" hangingPunct="0"/>
              <a:r>
                <a:rPr lang="tr-TR" sz="2000" dirty="0">
                  <a:solidFill>
                    <a:srgbClr val="FFFFFF"/>
                  </a:solidFill>
                  <a:sym typeface="Chalkduster"/>
                </a:rPr>
                <a:t>Yapısal bütünlüğü güçlendirmekte</a:t>
              </a:r>
            </a:p>
          </p:txBody>
        </p:sp>
      </p:grpSp>
      <p:grpSp>
        <p:nvGrpSpPr>
          <p:cNvPr id="11" name="Grup 12"/>
          <p:cNvGrpSpPr/>
          <p:nvPr/>
        </p:nvGrpSpPr>
        <p:grpSpPr>
          <a:xfrm>
            <a:off x="3661543" y="3259028"/>
            <a:ext cx="5676220" cy="1887333"/>
            <a:chOff x="3040061" y="4635062"/>
            <a:chExt cx="8072846" cy="2684208"/>
          </a:xfrm>
        </p:grpSpPr>
        <p:grpSp>
          <p:nvGrpSpPr>
            <p:cNvPr id="13" name="Grup 10"/>
            <p:cNvGrpSpPr/>
            <p:nvPr/>
          </p:nvGrpSpPr>
          <p:grpSpPr>
            <a:xfrm>
              <a:off x="4045732" y="4635062"/>
              <a:ext cx="5861251" cy="1680336"/>
              <a:chOff x="4045732" y="4635062"/>
              <a:chExt cx="5861251" cy="1680336"/>
            </a:xfrm>
          </p:grpSpPr>
          <p:sp>
            <p:nvSpPr>
              <p:cNvPr id="9" name="Metin kutusu 8"/>
              <p:cNvSpPr txBox="1"/>
              <p:nvPr/>
            </p:nvSpPr>
            <p:spPr>
              <a:xfrm>
                <a:off x="4045732" y="4635062"/>
                <a:ext cx="5861251" cy="802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321457" hangingPunct="0"/>
                <a:r>
                  <a:rPr lang="tr-TR" sz="3000" dirty="0">
                    <a:solidFill>
                      <a:srgbClr val="FFFFFF"/>
                    </a:solidFill>
                    <a:sym typeface="Wingdings"/>
                  </a:rPr>
                  <a:t> </a:t>
                </a:r>
                <a:r>
                  <a:rPr lang="tr-TR" sz="2000" dirty="0" err="1">
                    <a:solidFill>
                      <a:srgbClr val="FFFFFF"/>
                    </a:solidFill>
                    <a:sym typeface="Wingdings"/>
                  </a:rPr>
                  <a:t>Poliaklenoik</a:t>
                </a:r>
                <a:r>
                  <a:rPr lang="tr-TR" sz="2000" dirty="0">
                    <a:solidFill>
                      <a:srgbClr val="FFFFFF"/>
                    </a:solidFill>
                    <a:sym typeface="Wingdings"/>
                  </a:rPr>
                  <a:t> asit ve cam bileşenler</a:t>
                </a:r>
                <a:endParaRPr lang="tr-TR" sz="3000" dirty="0">
                  <a:solidFill>
                    <a:srgbClr val="FFFFFF"/>
                  </a:solidFill>
                  <a:sym typeface="Chalkduster"/>
                </a:endParaRPr>
              </a:p>
            </p:txBody>
          </p:sp>
          <p:sp>
            <p:nvSpPr>
              <p:cNvPr id="10" name="Aşağı Ok 9"/>
              <p:cNvSpPr/>
              <p:nvPr/>
            </p:nvSpPr>
            <p:spPr>
              <a:xfrm>
                <a:off x="7262950" y="5548430"/>
                <a:ext cx="574766" cy="766968"/>
              </a:xfrm>
              <a:prstGeom prst="downArrow">
                <a:avLst/>
              </a:prstGeom>
              <a:solidFill>
                <a:schemeClr val="accent5">
                  <a:lumMod val="60000"/>
                  <a:lumOff val="40000"/>
                </a:schemeClr>
              </a:solid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321457" hangingPunct="0"/>
                <a:endParaRPr lang="tr-TR" sz="2200" dirty="0">
                  <a:solidFill>
                    <a:srgbClr val="FFFFFF"/>
                  </a:solidFill>
                  <a:effectLst>
                    <a:outerShdw blurRad="63500" dist="25400" dir="2700000" rotWithShape="0">
                      <a:srgbClr val="000000">
                        <a:alpha val="70000"/>
                      </a:srgbClr>
                    </a:outerShdw>
                  </a:effectLst>
                  <a:sym typeface="Chalkduster"/>
                </a:endParaRPr>
              </a:p>
            </p:txBody>
          </p:sp>
        </p:grpSp>
        <p:sp>
          <p:nvSpPr>
            <p:cNvPr id="12" name="Metin kutusu 11"/>
            <p:cNvSpPr txBox="1"/>
            <p:nvPr/>
          </p:nvSpPr>
          <p:spPr>
            <a:xfrm>
              <a:off x="3040061" y="6297908"/>
              <a:ext cx="8072846" cy="10213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321457" hangingPunct="0"/>
              <a:r>
                <a:rPr lang="tr-TR" sz="2000" dirty="0" err="1">
                  <a:solidFill>
                    <a:srgbClr val="FFFFFF"/>
                  </a:solidFill>
                  <a:sym typeface="Chalkduster"/>
                </a:rPr>
                <a:t>Mekan,k</a:t>
              </a:r>
              <a:r>
                <a:rPr lang="tr-TR" sz="2000" dirty="0">
                  <a:solidFill>
                    <a:srgbClr val="FFFFFF"/>
                  </a:solidFill>
                  <a:sym typeface="Chalkduster"/>
                </a:rPr>
                <a:t> özellikler artmakta, işleme kolaylığı sağlamakta</a:t>
              </a:r>
            </a:p>
          </p:txBody>
        </p:sp>
      </p:grpSp>
    </p:spTree>
    <p:extLst>
      <p:ext uri="{BB962C8B-B14F-4D97-AF65-F5344CB8AC3E}">
        <p14:creationId xmlns:p14="http://schemas.microsoft.com/office/powerpoint/2010/main" val="3362973836"/>
      </p:ext>
    </p:extLst>
  </p:cSld>
  <p:clrMapOvr>
    <a:masterClrMapping/>
  </p:clrMapOvr>
  <p:transition spd="slow">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 name="Shape 818"/>
          <p:cNvSpPr>
            <a:spLocks noGrp="1"/>
          </p:cNvSpPr>
          <p:nvPr>
            <p:ph type="body" idx="1"/>
          </p:nvPr>
        </p:nvSpPr>
        <p:spPr>
          <a:xfrm>
            <a:off x="1851316" y="957470"/>
            <a:ext cx="6686549" cy="5288208"/>
          </a:xfrm>
          <a:prstGeom prst="rect">
            <a:avLst/>
          </a:prstGeom>
          <a:ln w="12700">
            <a:miter lim="400000"/>
          </a:ln>
        </p:spPr>
        <p:txBody>
          <a:bodyPr vert="horz" lIns="35717" tIns="35717" rIns="35717" bIns="35717" rtlCol="0" anchor="ctr">
            <a:noAutofit/>
          </a:bodyPr>
          <a:lstStyle/>
          <a:p>
            <a:pPr algn="just">
              <a:spcBef>
                <a:spcPts val="1687"/>
              </a:spcBef>
              <a:buFont typeface="Wingdings" panose="05000000000000000000" pitchFamily="2" charset="2"/>
              <a:buChar char="v"/>
            </a:pPr>
            <a:r>
              <a:rPr lang="tr-TR" sz="2000" dirty="0">
                <a:cs typeface="Times New Roman" panose="02020603050405020304" pitchFamily="18" charset="0"/>
              </a:rPr>
              <a:t>Sınıf I ve II kaviteler</a:t>
            </a:r>
          </a:p>
          <a:p>
            <a:pPr algn="just">
              <a:spcBef>
                <a:spcPts val="1687"/>
              </a:spcBef>
              <a:buFont typeface="Wingdings" panose="05000000000000000000" pitchFamily="2" charset="2"/>
              <a:buChar char="v"/>
            </a:pPr>
            <a:r>
              <a:rPr lang="tr-TR" sz="2000" dirty="0">
                <a:cs typeface="Times New Roman" panose="02020603050405020304" pitchFamily="18" charset="0"/>
              </a:rPr>
              <a:t>Sandviç restorasyonlarda </a:t>
            </a:r>
          </a:p>
          <a:p>
            <a:pPr algn="just">
              <a:spcBef>
                <a:spcPts val="1687"/>
              </a:spcBef>
              <a:buFont typeface="Wingdings" panose="05000000000000000000" pitchFamily="2" charset="2"/>
              <a:buChar char="v"/>
            </a:pPr>
            <a:r>
              <a:rPr lang="tr-TR" sz="2000" dirty="0">
                <a:cs typeface="Times New Roman" panose="02020603050405020304" pitchFamily="18" charset="0"/>
              </a:rPr>
              <a:t>Radyoopasitenin gerekli olduğu tüm kavitelerde</a:t>
            </a:r>
          </a:p>
          <a:p>
            <a:pPr algn="just">
              <a:spcBef>
                <a:spcPts val="1687"/>
              </a:spcBef>
              <a:buFont typeface="Wingdings" panose="05000000000000000000" pitchFamily="2" charset="2"/>
              <a:buChar char="v"/>
            </a:pPr>
            <a:r>
              <a:rPr lang="tr-TR" sz="2000" dirty="0">
                <a:cs typeface="Times New Roman" panose="02020603050405020304" pitchFamily="18" charset="0"/>
              </a:rPr>
              <a:t>Overdenture restorasyonların altındaki kök yüzeylerinde</a:t>
            </a:r>
          </a:p>
          <a:p>
            <a:pPr algn="just">
              <a:spcBef>
                <a:spcPts val="1687"/>
              </a:spcBef>
              <a:buFont typeface="Wingdings" panose="05000000000000000000" pitchFamily="2" charset="2"/>
              <a:buChar char="v"/>
            </a:pPr>
            <a:r>
              <a:rPr lang="tr-TR" sz="2000" dirty="0">
                <a:cs typeface="Times New Roman" panose="02020603050405020304" pitchFamily="18" charset="0"/>
              </a:rPr>
              <a:t>Çocuk diş hekimliğinde ve geriatrik hastalarda</a:t>
            </a:r>
          </a:p>
          <a:p>
            <a:pPr algn="just">
              <a:spcBef>
                <a:spcPts val="1687"/>
              </a:spcBef>
              <a:buFont typeface="Wingdings" panose="05000000000000000000" pitchFamily="2" charset="2"/>
              <a:buChar char="v"/>
            </a:pPr>
            <a:r>
              <a:rPr lang="tr-TR" sz="2000" dirty="0">
                <a:cs typeface="Times New Roman" panose="02020603050405020304" pitchFamily="18" charset="0"/>
              </a:rPr>
              <a:t>Kırık tüberküllerin tamirinde uzun süreli geçici olarak</a:t>
            </a:r>
          </a:p>
          <a:p>
            <a:pPr algn="just">
              <a:spcBef>
                <a:spcPts val="1687"/>
              </a:spcBef>
              <a:buFont typeface="Wingdings" panose="05000000000000000000" pitchFamily="2" charset="2"/>
              <a:buChar char="v"/>
            </a:pPr>
            <a:r>
              <a:rPr lang="tr-TR" sz="2000" dirty="0">
                <a:cs typeface="Times New Roman" panose="02020603050405020304" pitchFamily="18" charset="0"/>
              </a:rPr>
              <a:t>Kırık amalgam restorasyonlarda</a:t>
            </a:r>
          </a:p>
          <a:p>
            <a:pPr algn="just">
              <a:spcBef>
                <a:spcPts val="1687"/>
              </a:spcBef>
              <a:buFont typeface="Wingdings" panose="05000000000000000000" pitchFamily="2" charset="2"/>
              <a:buChar char="v"/>
            </a:pPr>
            <a:r>
              <a:rPr lang="tr-TR" sz="2000" dirty="0">
                <a:cs typeface="Times New Roman" panose="02020603050405020304" pitchFamily="18" charset="0"/>
              </a:rPr>
              <a:t>Atravmatik restoratif tedavide</a:t>
            </a:r>
          </a:p>
        </p:txBody>
      </p:sp>
      <p:sp>
        <p:nvSpPr>
          <p:cNvPr id="3" name="Shape 811"/>
          <p:cNvSpPr>
            <a:spLocks noGrp="1"/>
          </p:cNvSpPr>
          <p:nvPr>
            <p:ph type="title"/>
          </p:nvPr>
        </p:nvSpPr>
        <p:spPr>
          <a:xfrm>
            <a:off x="1769487" y="286793"/>
            <a:ext cx="7616721" cy="521681"/>
          </a:xfrm>
          <a:prstGeom prst="rect">
            <a:avLst/>
          </a:prstGeom>
        </p:spPr>
        <p:txBody>
          <a:bodyPr wrap="square">
            <a:spAutoFit/>
          </a:bodyPr>
          <a:lstStyle/>
          <a:p>
            <a:pPr algn="l" hangingPunct="0"/>
            <a:r>
              <a:rPr sz="3100" dirty="0">
                <a:solidFill>
                  <a:schemeClr val="accent5">
                    <a:lumMod val="60000"/>
                    <a:lumOff val="40000"/>
                  </a:schemeClr>
                </a:solidFill>
                <a:cs typeface="Times New Roman" panose="02020603050405020304" pitchFamily="18" charset="0"/>
              </a:rPr>
              <a:t>Zirkonomerler</a:t>
            </a:r>
            <a:r>
              <a:rPr lang="tr-TR" sz="3100" dirty="0">
                <a:solidFill>
                  <a:schemeClr val="accent5">
                    <a:lumMod val="60000"/>
                    <a:lumOff val="40000"/>
                  </a:schemeClr>
                </a:solidFill>
                <a:cs typeface="Times New Roman" panose="02020603050405020304" pitchFamily="18" charset="0"/>
              </a:rPr>
              <a:t>in </a:t>
            </a:r>
            <a:r>
              <a:rPr lang="tr-TR" sz="3100" dirty="0" err="1">
                <a:solidFill>
                  <a:schemeClr val="accent5">
                    <a:lumMod val="60000"/>
                    <a:lumOff val="40000"/>
                  </a:schemeClr>
                </a:solidFill>
                <a:cs typeface="Times New Roman" panose="02020603050405020304" pitchFamily="18" charset="0"/>
              </a:rPr>
              <a:t>Endikasyonları</a:t>
            </a:r>
            <a:endParaRPr sz="3100" dirty="0">
              <a:solidFill>
                <a:schemeClr val="accent5">
                  <a:lumMod val="60000"/>
                  <a:lumOff val="40000"/>
                </a:schemeClr>
              </a:solidFill>
              <a:cs typeface="Times New Roman" panose="02020603050405020304" pitchFamily="18" charset="0"/>
            </a:endParaRPr>
          </a:p>
        </p:txBody>
      </p:sp>
      <p:sp>
        <p:nvSpPr>
          <p:cNvPr id="2" name="Rectangle 1"/>
          <p:cNvSpPr/>
          <p:nvPr/>
        </p:nvSpPr>
        <p:spPr>
          <a:xfrm>
            <a:off x="7679298" y="6548872"/>
            <a:ext cx="2845828" cy="194765"/>
          </a:xfrm>
          <a:prstGeom prst="rect">
            <a:avLst/>
          </a:prstGeom>
        </p:spPr>
        <p:txBody>
          <a:bodyPr wrap="square" lIns="64291" tIns="32146" rIns="64291" bIns="32146">
            <a:spAutoFit/>
          </a:bodyPr>
          <a:lstStyle/>
          <a:p>
            <a:pPr algn="just">
              <a:spcBef>
                <a:spcPts val="1687"/>
              </a:spcBef>
              <a:buFont typeface="Wingdings" panose="05000000000000000000" pitchFamily="2" charset="2"/>
              <a:buChar char="v"/>
            </a:pPr>
            <a:r>
              <a:rPr lang="tr-TR" sz="800" dirty="0">
                <a:cs typeface="Arial" panose="020B0604020202020204" pitchFamily="34" charset="0"/>
              </a:rPr>
              <a:t>(Patel ve ark., 2015; Zirconia Reinforced Restorative).</a:t>
            </a:r>
          </a:p>
        </p:txBody>
      </p:sp>
      <p:pic>
        <p:nvPicPr>
          <p:cNvPr id="5" name="Resim 4"/>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537864" y="2"/>
            <a:ext cx="2332968" cy="1923801"/>
          </a:xfrm>
          <a:prstGeom prst="rect">
            <a:avLst/>
          </a:prstGeom>
        </p:spPr>
      </p:pic>
    </p:spTree>
    <p:extLst>
      <p:ext uri="{BB962C8B-B14F-4D97-AF65-F5344CB8AC3E}">
        <p14:creationId xmlns:p14="http://schemas.microsoft.com/office/powerpoint/2010/main" val="21905250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4316" y="358120"/>
            <a:ext cx="2041052" cy="1299470"/>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634" y="422384"/>
            <a:ext cx="2254025" cy="1235206"/>
          </a:xfrm>
          <a:prstGeom prst="rect">
            <a:avLst/>
          </a:prstGeom>
        </p:spPr>
      </p:pic>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0698" y="58957"/>
            <a:ext cx="1397623" cy="15246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Resim 6"/>
          <p:cNvPicPr>
            <a:picLocks noChangeAspect="1"/>
          </p:cNvPicPr>
          <p:nvPr/>
        </p:nvPicPr>
        <p:blipFill rotWithShape="1">
          <a:blip r:embed="rId6" cstate="print">
            <a:extLst>
              <a:ext uri="{28A0092B-C50C-407E-A947-70E740481C1C}">
                <a14:useLocalDpi xmlns:a14="http://schemas.microsoft.com/office/drawing/2010/main" val="0"/>
              </a:ext>
            </a:extLst>
          </a:blip>
          <a:srcRect l="7096" t="32353" r="15257" b="8529"/>
          <a:stretch/>
        </p:blipFill>
        <p:spPr>
          <a:xfrm>
            <a:off x="3032645" y="3452239"/>
            <a:ext cx="1768078" cy="1346150"/>
          </a:xfrm>
          <a:prstGeom prst="rect">
            <a:avLst/>
          </a:prstGeom>
        </p:spPr>
      </p:pic>
      <p:pic>
        <p:nvPicPr>
          <p:cNvPr id="8" name="Resim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19002" y="2861473"/>
            <a:ext cx="2180920" cy="16356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Resim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8954" y="2832840"/>
            <a:ext cx="689366" cy="3884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Resim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5951" y="5527713"/>
            <a:ext cx="1012031" cy="1012031"/>
          </a:xfrm>
          <a:prstGeom prst="rect">
            <a:avLst/>
          </a:prstGeom>
        </p:spPr>
      </p:pic>
      <p:pic>
        <p:nvPicPr>
          <p:cNvPr id="11" name="Resim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93755" y="5125897"/>
            <a:ext cx="1762581" cy="1287943"/>
          </a:xfrm>
          <a:prstGeom prst="rect">
            <a:avLst/>
          </a:prstGeom>
        </p:spPr>
      </p:pic>
      <p:pic>
        <p:nvPicPr>
          <p:cNvPr id="12" name="Resim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03145" y="1746185"/>
            <a:ext cx="1789672" cy="1617458"/>
          </a:xfrm>
          <a:prstGeom prst="rect">
            <a:avLst/>
          </a:prstGeom>
        </p:spPr>
      </p:pic>
      <p:pic>
        <p:nvPicPr>
          <p:cNvPr id="13" name="Resim 12"/>
          <p:cNvPicPr>
            <a:picLocks noChangeAspect="1"/>
          </p:cNvPicPr>
          <p:nvPr/>
        </p:nvPicPr>
        <p:blipFill rotWithShape="1">
          <a:blip r:embed="rId12" cstate="print">
            <a:extLst>
              <a:ext uri="{28A0092B-C50C-407E-A947-70E740481C1C}">
                <a14:useLocalDpi xmlns:a14="http://schemas.microsoft.com/office/drawing/2010/main" val="0"/>
              </a:ext>
            </a:extLst>
          </a:blip>
          <a:srcRect t="13710" r="33826" b="10566"/>
          <a:stretch/>
        </p:blipFill>
        <p:spPr>
          <a:xfrm>
            <a:off x="8568080" y="4652337"/>
            <a:ext cx="1609431" cy="18434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Resim 13"/>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100000" l="0" r="100000">
                        <a14:foregroundMark x1="36000" y1="23286" x2="36000" y2="23286"/>
                        <a14:foregroundMark x1="36000" y1="23286" x2="19500" y2="32600"/>
                        <a14:foregroundMark x1="84500" y1="89004" x2="18800" y2="76067"/>
                        <a14:foregroundMark x1="44500" y1="13195" x2="13800" y2="26132"/>
                        <a14:foregroundMark x1="46000" y1="9444" x2="66700" y2="35317"/>
                        <a14:foregroundMark x1="41000" y1="89004" x2="58800" y2="97283"/>
                        <a14:foregroundMark x1="59500" y1="96378" x2="85200" y2="75032"/>
                        <a14:backgroundMark x1="81000" y1="79690" x2="41000" y2="95472"/>
                      </a14:backgroundRemoval>
                    </a14:imgEffect>
                  </a14:imgLayer>
                </a14:imgProps>
              </a:ext>
              <a:ext uri="{28A0092B-C50C-407E-A947-70E740481C1C}">
                <a14:useLocalDpi xmlns:a14="http://schemas.microsoft.com/office/drawing/2010/main" val="0"/>
              </a:ext>
            </a:extLst>
          </a:blip>
          <a:srcRect r="6190" b="17760"/>
          <a:stretch/>
        </p:blipFill>
        <p:spPr>
          <a:xfrm>
            <a:off x="4693093" y="3347327"/>
            <a:ext cx="2010454" cy="1362415"/>
          </a:xfrm>
          <a:prstGeom prst="rect">
            <a:avLst/>
          </a:prstGeom>
        </p:spPr>
      </p:pic>
      <p:pic>
        <p:nvPicPr>
          <p:cNvPr id="15" name="Resim 14"/>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99163"/>
                    </a14:imgEffect>
                  </a14:imgLayer>
                </a14:imgProps>
              </a:ext>
              <a:ext uri="{28A0092B-C50C-407E-A947-70E740481C1C}">
                <a14:useLocalDpi xmlns:a14="http://schemas.microsoft.com/office/drawing/2010/main" val="0"/>
              </a:ext>
            </a:extLst>
          </a:blip>
          <a:stretch>
            <a:fillRect/>
          </a:stretch>
        </p:blipFill>
        <p:spPr>
          <a:xfrm>
            <a:off x="5686952" y="1746186"/>
            <a:ext cx="2881129" cy="16756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 name="Grup 17"/>
          <p:cNvGrpSpPr/>
          <p:nvPr/>
        </p:nvGrpSpPr>
        <p:grpSpPr>
          <a:xfrm>
            <a:off x="3224942" y="1541671"/>
            <a:ext cx="2969541" cy="4998072"/>
            <a:chOff x="7308197" y="2192598"/>
            <a:chExt cx="4223347" cy="7108369"/>
          </a:xfrm>
        </p:grpSpPr>
        <p:pic>
          <p:nvPicPr>
            <p:cNvPr id="16" name="Resim 1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308197" y="7055554"/>
              <a:ext cx="4223347" cy="22454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Resim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655341" y="2192598"/>
              <a:ext cx="2299875" cy="17023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9" name="Resim 1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483358" y="1964624"/>
            <a:ext cx="1694152" cy="708155"/>
          </a:xfrm>
          <a:prstGeom prst="rect">
            <a:avLst/>
          </a:prstGeom>
        </p:spPr>
      </p:pic>
      <p:pic>
        <p:nvPicPr>
          <p:cNvPr id="20" name="Resim 1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940181" y="271764"/>
            <a:ext cx="2293204" cy="1536446"/>
          </a:xfrm>
          <a:prstGeom prst="rect">
            <a:avLst/>
          </a:prstGeom>
        </p:spPr>
      </p:pic>
      <p:pic>
        <p:nvPicPr>
          <p:cNvPr id="21" name="Resim 2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769236" y="3200016"/>
            <a:ext cx="1126076" cy="1285459"/>
          </a:xfrm>
          <a:prstGeom prst="rect">
            <a:avLst/>
          </a:prstGeom>
        </p:spPr>
      </p:pic>
      <p:pic>
        <p:nvPicPr>
          <p:cNvPr id="22" name="Resim 2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598380" y="3846399"/>
            <a:ext cx="1484434" cy="954279"/>
          </a:xfrm>
          <a:prstGeom prst="rect">
            <a:avLst/>
          </a:prstGeom>
        </p:spPr>
      </p:pic>
    </p:spTree>
    <p:extLst>
      <p:ext uri="{BB962C8B-B14F-4D97-AF65-F5344CB8AC3E}">
        <p14:creationId xmlns:p14="http://schemas.microsoft.com/office/powerpoint/2010/main" val="2840424680"/>
      </p:ext>
    </p:extLst>
  </p:cSld>
  <p:clrMapOvr>
    <a:masterClrMapping/>
  </p:clrMapOvr>
  <p:transition spd="slow">
    <p:fade/>
  </p:transition>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10956</Words>
  <Application>Microsoft Macintosh PowerPoint</Application>
  <PresentationFormat>Geniş ekran</PresentationFormat>
  <Paragraphs>883</Paragraphs>
  <Slides>92</Slides>
  <Notes>90</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92</vt:i4>
      </vt:variant>
    </vt:vector>
  </HeadingPairs>
  <TitlesOfParts>
    <vt:vector size="101" baseType="lpstr">
      <vt:lpstr>Arial</vt:lpstr>
      <vt:lpstr>Calibri</vt:lpstr>
      <vt:lpstr>Calibri Light</vt:lpstr>
      <vt:lpstr>Courier New</vt:lpstr>
      <vt:lpstr>Helvetica</vt:lpstr>
      <vt:lpstr>Helvetica Neue</vt:lpstr>
      <vt:lpstr>Times New Roman</vt:lpstr>
      <vt:lpstr>Wingdings</vt:lpstr>
      <vt:lpstr>Office Teması</vt:lpstr>
      <vt:lpstr>PowerPoint Sunusu</vt:lpstr>
      <vt:lpstr>Direkt Restoratif Materyaller</vt:lpstr>
      <vt:lpstr>Direkt Restoratif Materyaller</vt:lpstr>
      <vt:lpstr>Dental Amalgam</vt:lpstr>
      <vt:lpstr>PowerPoint Sunusu</vt:lpstr>
      <vt:lpstr>PowerPoint Sunusu</vt:lpstr>
      <vt:lpstr>PowerPoint Sunusu</vt:lpstr>
      <vt:lpstr>PowerPoint Sunusu</vt:lpstr>
      <vt:lpstr>Dental amalgamlar içerdikleri bakır oranlarına göre 2’ ye ayrılmaktadır</vt:lpstr>
      <vt:lpstr>PowerPoint Sunusu</vt:lpstr>
      <vt:lpstr>PowerPoint Sunusu</vt:lpstr>
      <vt:lpstr>PowerPoint Sunusu</vt:lpstr>
      <vt:lpstr>PowerPoint Sunusu</vt:lpstr>
      <vt:lpstr>PowerPoint Sunusu</vt:lpstr>
      <vt:lpstr>PowerPoint Sunusu</vt:lpstr>
      <vt:lpstr>PowerPoint Sunusu</vt:lpstr>
      <vt:lpstr>PowerPoint Sunusu</vt:lpstr>
      <vt:lpstr>Amalgam Restorasyonların Yerleştirilmesi</vt:lpstr>
      <vt:lpstr>Amalgamda Bitirme ve Parlatma</vt:lpstr>
      <vt:lpstr>CAM İYONOMER SİMANLAR (CİS)</vt:lpstr>
      <vt:lpstr>PowerPoint Sunusu</vt:lpstr>
      <vt:lpstr>Cam İyonomer Simanlar </vt:lpstr>
      <vt:lpstr>Cam İyonomer Simanların Örtülenmesi</vt:lpstr>
      <vt:lpstr>PowerPoint Sunusu</vt:lpstr>
      <vt:lpstr>Cam İyonomer Simanların Avantajları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Rezin Modifiye Cam İyonomer Simanlar (RMCİS)</vt:lpstr>
      <vt:lpstr>Rezin Modifiye Cam İyonomer Simanlar</vt:lpstr>
      <vt:lpstr>Metalle Güçlendirilmiş Cam İyonomer Simanlar  (Cam İyonomer Sermet Simanlar)</vt:lpstr>
      <vt:lpstr>Metalle Güçlendirilmiş Cam İyonomer Simanlar </vt:lpstr>
      <vt:lpstr>Kondanse Olabilen Yüksek Viskoziteli Cam İyonomer Simanlar</vt:lpstr>
      <vt:lpstr>Cam İyonomer Simanların Bitirme ve Parlatma İşlemleri</vt:lpstr>
      <vt:lpstr>Cam İyonomer Simanların Bitirme ve Parlatma İşlemleri</vt:lpstr>
      <vt:lpstr>Cam İyonomer Simanların Bitirme ve Parlatma İşlemleri</vt:lpstr>
      <vt:lpstr>  Kompomer (Poliasit Modifiye Kompozit Rezin)</vt:lpstr>
      <vt:lpstr>  Kompomer </vt:lpstr>
      <vt:lpstr>  Kompomer</vt:lpstr>
      <vt:lpstr>  Kompomer</vt:lpstr>
      <vt:lpstr>  Kompomer</vt:lpstr>
      <vt:lpstr>  Kompomer</vt:lpstr>
      <vt:lpstr>  Kompomer</vt:lpstr>
      <vt:lpstr>  Kompomer</vt:lpstr>
      <vt:lpstr>  Kompomer</vt:lpstr>
      <vt:lpstr>  Renkli Kompomerler</vt:lpstr>
      <vt:lpstr>  Kompomer </vt:lpstr>
      <vt:lpstr>Kompomerlerin Bitirme ve Parlatma İşlemleri</vt:lpstr>
      <vt:lpstr>Direkt Restoratif Materyaller</vt:lpstr>
      <vt:lpstr>Kompozit Rezinler</vt:lpstr>
      <vt:lpstr>Kompozit Rezinler</vt:lpstr>
      <vt:lpstr>Kompozit Rezinlerin Avantajları</vt:lpstr>
      <vt:lpstr>Kompozit Rezinlerin Dezavantajları</vt:lpstr>
      <vt:lpstr>Kompozit Rezinlerin Bileşenleri</vt:lpstr>
      <vt:lpstr>Akışkan Kompozit Rezinler</vt:lpstr>
      <vt:lpstr>Akışkan Kompozit Rezinler Kullanım Alanları</vt:lpstr>
      <vt:lpstr>Kompozit Rezinlerin Bitirme ve Parlatma İşlemleri</vt:lpstr>
      <vt:lpstr>YENİ GELİŞMELER IŞIĞINDA RESTORATİF MATERYALLER</vt:lpstr>
      <vt:lpstr>Ormoserler-Ormoser Esaslı Kompozit Rezinler (Organik Modifiye Seramik)</vt:lpstr>
      <vt:lpstr>Ormoser Esaslı Kompozit Rezinlerin Temel Özelikleri</vt:lpstr>
      <vt:lpstr>Ormoserlerin Avantajları</vt:lpstr>
      <vt:lpstr>Ormoserlerin Kullanımı</vt:lpstr>
      <vt:lpstr>İyon Salabilen Kompozit Rezinler   Smart/Akıllı Partiküllü  Kompozit Rezinler </vt:lpstr>
      <vt:lpstr>Bulk-Fill Kompozit Rezinler</vt:lpstr>
      <vt:lpstr>Bulk-Fill Kompozit Rezinler</vt:lpstr>
      <vt:lpstr>Bulk-Fill Kompozit Rezinler</vt:lpstr>
      <vt:lpstr>Bulk-Fill Kompozit Rezinler</vt:lpstr>
      <vt:lpstr>Giomer</vt:lpstr>
      <vt:lpstr>Giomer</vt:lpstr>
      <vt:lpstr>Giomer</vt:lpstr>
      <vt:lpstr>Giomerlerin Avantajları</vt:lpstr>
      <vt:lpstr>Giomerlerin Endikasyonları</vt:lpstr>
      <vt:lpstr>Giomerler</vt:lpstr>
      <vt:lpstr>Cam Karbomer Simanlar</vt:lpstr>
      <vt:lpstr>Cam Karbomer Simanlar</vt:lpstr>
      <vt:lpstr>Cam karbomerlerin endikasyonları</vt:lpstr>
      <vt:lpstr>Nano-iyonomer Simanlar</vt:lpstr>
      <vt:lpstr>Nano-iyonomer Simanlar</vt:lpstr>
      <vt:lpstr>Nano-iyonomer Simanlar</vt:lpstr>
      <vt:lpstr>PowerPoint Sunusu</vt:lpstr>
      <vt:lpstr>PowerPoint Sunusu</vt:lpstr>
      <vt:lpstr>PowerPoint Sunusu</vt:lpstr>
      <vt:lpstr>Zirkonomerler</vt:lpstr>
      <vt:lpstr>Zirkonomerler</vt:lpstr>
      <vt:lpstr>Zirkonomerlerin Endikasyonları</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Akif DEMİREL</dc:creator>
  <cp:lastModifiedBy>Akif DEMİREL</cp:lastModifiedBy>
  <cp:revision>1</cp:revision>
  <dcterms:created xsi:type="dcterms:W3CDTF">2020-05-05T08:10:57Z</dcterms:created>
  <dcterms:modified xsi:type="dcterms:W3CDTF">2020-05-05T08:11:17Z</dcterms:modified>
</cp:coreProperties>
</file>