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diagrams/drawing11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sldIdLst>
    <p:sldId id="438" r:id="rId2"/>
    <p:sldId id="439" r:id="rId3"/>
    <p:sldId id="440" r:id="rId4"/>
    <p:sldId id="442" r:id="rId5"/>
    <p:sldId id="566" r:id="rId6"/>
    <p:sldId id="545" r:id="rId7"/>
    <p:sldId id="546" r:id="rId8"/>
    <p:sldId id="44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11C4E1-71EF-4E50-AE2E-4FA6A1573195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1A402BC-AD62-4208-84E8-9D9F4E9FB7E7}">
      <dgm:prSet phldrT="[Metin]"/>
      <dgm:spPr/>
      <dgm:t>
        <a:bodyPr/>
        <a:lstStyle/>
        <a:p>
          <a:r>
            <a:rPr lang="tr-TR" dirty="0" err="1" smtClean="0"/>
            <a:t>UAD’nin</a:t>
          </a:r>
          <a:r>
            <a:rPr lang="tr-TR" dirty="0" smtClean="0"/>
            <a:t> yetkisi</a:t>
          </a:r>
          <a:endParaRPr lang="tr-TR" dirty="0"/>
        </a:p>
      </dgm:t>
    </dgm:pt>
    <dgm:pt modelId="{83AB1EC5-65F9-4849-9894-4D5394CA0BBA}" type="parTrans" cxnId="{D6B8861C-F8F4-4AA3-A7D3-875072BB9451}">
      <dgm:prSet/>
      <dgm:spPr/>
      <dgm:t>
        <a:bodyPr/>
        <a:lstStyle/>
        <a:p>
          <a:endParaRPr lang="tr-TR"/>
        </a:p>
      </dgm:t>
    </dgm:pt>
    <dgm:pt modelId="{5C371847-7424-45C3-8CC6-6132FF09F011}" type="sibTrans" cxnId="{D6B8861C-F8F4-4AA3-A7D3-875072BB9451}">
      <dgm:prSet/>
      <dgm:spPr/>
      <dgm:t>
        <a:bodyPr/>
        <a:lstStyle/>
        <a:p>
          <a:endParaRPr lang="tr-TR"/>
        </a:p>
      </dgm:t>
    </dgm:pt>
    <dgm:pt modelId="{A01CE7BA-80B3-42B8-AC92-23E18F146472}">
      <dgm:prSet phldrT="[Metin]"/>
      <dgm:spPr/>
      <dgm:t>
        <a:bodyPr/>
        <a:lstStyle/>
        <a:p>
          <a:r>
            <a:rPr lang="tr-TR" dirty="0" smtClean="0"/>
            <a:t>Bağlayıcı karar</a:t>
          </a:r>
          <a:endParaRPr lang="tr-TR" dirty="0"/>
        </a:p>
      </dgm:t>
    </dgm:pt>
    <dgm:pt modelId="{55B7DF52-61F6-48FF-8194-8F7050A905BC}" type="parTrans" cxnId="{A2418E74-5904-4306-AB80-117F094C44B2}">
      <dgm:prSet/>
      <dgm:spPr/>
      <dgm:t>
        <a:bodyPr/>
        <a:lstStyle/>
        <a:p>
          <a:endParaRPr lang="tr-TR"/>
        </a:p>
      </dgm:t>
    </dgm:pt>
    <dgm:pt modelId="{5468DBE9-E1EE-4E47-BD4A-C849A660F2E4}" type="sibTrans" cxnId="{A2418E74-5904-4306-AB80-117F094C44B2}">
      <dgm:prSet/>
      <dgm:spPr/>
      <dgm:t>
        <a:bodyPr/>
        <a:lstStyle/>
        <a:p>
          <a:endParaRPr lang="tr-TR"/>
        </a:p>
      </dgm:t>
    </dgm:pt>
    <dgm:pt modelId="{F7D673BA-2F7B-4FA0-8210-BD916512E41D}">
      <dgm:prSet phldrT="[Metin]"/>
      <dgm:spPr/>
      <dgm:t>
        <a:bodyPr/>
        <a:lstStyle/>
        <a:p>
          <a:r>
            <a:rPr lang="tr-TR" dirty="0" smtClean="0"/>
            <a:t>Danışma görüşü</a:t>
          </a:r>
          <a:endParaRPr lang="tr-TR" dirty="0"/>
        </a:p>
      </dgm:t>
    </dgm:pt>
    <dgm:pt modelId="{3570436D-A7FE-410C-83CC-7A6B4BB5BD84}" type="parTrans" cxnId="{24292D55-7CE8-4B00-95A8-32269C3B8F40}">
      <dgm:prSet/>
      <dgm:spPr/>
      <dgm:t>
        <a:bodyPr/>
        <a:lstStyle/>
        <a:p>
          <a:endParaRPr lang="tr-TR"/>
        </a:p>
      </dgm:t>
    </dgm:pt>
    <dgm:pt modelId="{A6FD2EB5-57A4-49AB-B33D-1C988E56E518}" type="sibTrans" cxnId="{24292D55-7CE8-4B00-95A8-32269C3B8F40}">
      <dgm:prSet/>
      <dgm:spPr/>
      <dgm:t>
        <a:bodyPr/>
        <a:lstStyle/>
        <a:p>
          <a:endParaRPr lang="tr-TR"/>
        </a:p>
      </dgm:t>
    </dgm:pt>
    <dgm:pt modelId="{EF1F6CEB-6739-421B-9308-BAD9B8FD81E2}" type="pres">
      <dgm:prSet presAssocID="{EB11C4E1-71EF-4E50-AE2E-4FA6A15731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365A0C3-0CBD-4EDC-8E7E-E5FD81B18CFD}" type="pres">
      <dgm:prSet presAssocID="{F1A402BC-AD62-4208-84E8-9D9F4E9FB7E7}" presName="root1" presStyleCnt="0"/>
      <dgm:spPr/>
    </dgm:pt>
    <dgm:pt modelId="{C55FDAF7-8190-46E6-84FD-4EC359D795FE}" type="pres">
      <dgm:prSet presAssocID="{F1A402BC-AD62-4208-84E8-9D9F4E9FB7E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FFF38BA-4BA7-4BD3-8D02-332C38FB083A}" type="pres">
      <dgm:prSet presAssocID="{F1A402BC-AD62-4208-84E8-9D9F4E9FB7E7}" presName="level2hierChild" presStyleCnt="0"/>
      <dgm:spPr/>
    </dgm:pt>
    <dgm:pt modelId="{1DE20602-28B2-4228-ACF2-93D7220750F7}" type="pres">
      <dgm:prSet presAssocID="{55B7DF52-61F6-48FF-8194-8F7050A905BC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11670DD7-0FB8-44A3-B573-2BC0C8AF6423}" type="pres">
      <dgm:prSet presAssocID="{55B7DF52-61F6-48FF-8194-8F7050A905BC}" presName="connTx" presStyleLbl="parChTrans1D2" presStyleIdx="0" presStyleCnt="2"/>
      <dgm:spPr/>
      <dgm:t>
        <a:bodyPr/>
        <a:lstStyle/>
        <a:p>
          <a:endParaRPr lang="tr-TR"/>
        </a:p>
      </dgm:t>
    </dgm:pt>
    <dgm:pt modelId="{EAAD9871-7140-4672-82AD-26207237D1EC}" type="pres">
      <dgm:prSet presAssocID="{A01CE7BA-80B3-42B8-AC92-23E18F146472}" presName="root2" presStyleCnt="0"/>
      <dgm:spPr/>
    </dgm:pt>
    <dgm:pt modelId="{437EDB28-6217-490F-94EF-53909EE18133}" type="pres">
      <dgm:prSet presAssocID="{A01CE7BA-80B3-42B8-AC92-23E18F14647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6816255-58BF-496F-AAF1-B65FFD52E118}" type="pres">
      <dgm:prSet presAssocID="{A01CE7BA-80B3-42B8-AC92-23E18F146472}" presName="level3hierChild" presStyleCnt="0"/>
      <dgm:spPr/>
    </dgm:pt>
    <dgm:pt modelId="{5302023C-5C77-4EF3-9A9D-E280A33C2AA8}" type="pres">
      <dgm:prSet presAssocID="{3570436D-A7FE-410C-83CC-7A6B4BB5BD84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B9552DC1-46A1-4473-B5C0-A910EAACDF29}" type="pres">
      <dgm:prSet presAssocID="{3570436D-A7FE-410C-83CC-7A6B4BB5BD84}" presName="connTx" presStyleLbl="parChTrans1D2" presStyleIdx="1" presStyleCnt="2"/>
      <dgm:spPr/>
      <dgm:t>
        <a:bodyPr/>
        <a:lstStyle/>
        <a:p>
          <a:endParaRPr lang="tr-TR"/>
        </a:p>
      </dgm:t>
    </dgm:pt>
    <dgm:pt modelId="{ED9C92C8-4E0D-49E9-8ACF-3EE301EE83D2}" type="pres">
      <dgm:prSet presAssocID="{F7D673BA-2F7B-4FA0-8210-BD916512E41D}" presName="root2" presStyleCnt="0"/>
      <dgm:spPr/>
    </dgm:pt>
    <dgm:pt modelId="{62E7BEB8-6D70-4DB1-A685-98692F4B2D29}" type="pres">
      <dgm:prSet presAssocID="{F7D673BA-2F7B-4FA0-8210-BD916512E41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C34738F-8D6C-4495-BE94-4EE0D6934095}" type="pres">
      <dgm:prSet presAssocID="{F7D673BA-2F7B-4FA0-8210-BD916512E41D}" presName="level3hierChild" presStyleCnt="0"/>
      <dgm:spPr/>
    </dgm:pt>
  </dgm:ptLst>
  <dgm:cxnLst>
    <dgm:cxn modelId="{B955384B-2D5B-45D6-9CFB-EA2F2C57C0A3}" type="presOf" srcId="{F1A402BC-AD62-4208-84E8-9D9F4E9FB7E7}" destId="{C55FDAF7-8190-46E6-84FD-4EC359D795FE}" srcOrd="0" destOrd="0" presId="urn:microsoft.com/office/officeart/2005/8/layout/hierarchy2"/>
    <dgm:cxn modelId="{4575F2E0-CCFB-4001-AD23-EC26277882FC}" type="presOf" srcId="{3570436D-A7FE-410C-83CC-7A6B4BB5BD84}" destId="{B9552DC1-46A1-4473-B5C0-A910EAACDF29}" srcOrd="1" destOrd="0" presId="urn:microsoft.com/office/officeart/2005/8/layout/hierarchy2"/>
    <dgm:cxn modelId="{A2418E74-5904-4306-AB80-117F094C44B2}" srcId="{F1A402BC-AD62-4208-84E8-9D9F4E9FB7E7}" destId="{A01CE7BA-80B3-42B8-AC92-23E18F146472}" srcOrd="0" destOrd="0" parTransId="{55B7DF52-61F6-48FF-8194-8F7050A905BC}" sibTransId="{5468DBE9-E1EE-4E47-BD4A-C849A660F2E4}"/>
    <dgm:cxn modelId="{FC03810F-C424-4663-AFBE-B25DEF9AF2EF}" type="presOf" srcId="{F7D673BA-2F7B-4FA0-8210-BD916512E41D}" destId="{62E7BEB8-6D70-4DB1-A685-98692F4B2D29}" srcOrd="0" destOrd="0" presId="urn:microsoft.com/office/officeart/2005/8/layout/hierarchy2"/>
    <dgm:cxn modelId="{4C9C652F-3614-4B91-9D3F-DF59BC26435C}" type="presOf" srcId="{55B7DF52-61F6-48FF-8194-8F7050A905BC}" destId="{11670DD7-0FB8-44A3-B573-2BC0C8AF6423}" srcOrd="1" destOrd="0" presId="urn:microsoft.com/office/officeart/2005/8/layout/hierarchy2"/>
    <dgm:cxn modelId="{EE079334-FFDE-4858-9EF5-D9E8B7F90B29}" type="presOf" srcId="{55B7DF52-61F6-48FF-8194-8F7050A905BC}" destId="{1DE20602-28B2-4228-ACF2-93D7220750F7}" srcOrd="0" destOrd="0" presId="urn:microsoft.com/office/officeart/2005/8/layout/hierarchy2"/>
    <dgm:cxn modelId="{22B64CC5-D301-4DF9-9096-A1E9EDB84011}" type="presOf" srcId="{A01CE7BA-80B3-42B8-AC92-23E18F146472}" destId="{437EDB28-6217-490F-94EF-53909EE18133}" srcOrd="0" destOrd="0" presId="urn:microsoft.com/office/officeart/2005/8/layout/hierarchy2"/>
    <dgm:cxn modelId="{257BE51D-F442-406F-9D88-C89FEDB6B586}" type="presOf" srcId="{3570436D-A7FE-410C-83CC-7A6B4BB5BD84}" destId="{5302023C-5C77-4EF3-9A9D-E280A33C2AA8}" srcOrd="0" destOrd="0" presId="urn:microsoft.com/office/officeart/2005/8/layout/hierarchy2"/>
    <dgm:cxn modelId="{24292D55-7CE8-4B00-95A8-32269C3B8F40}" srcId="{F1A402BC-AD62-4208-84E8-9D9F4E9FB7E7}" destId="{F7D673BA-2F7B-4FA0-8210-BD916512E41D}" srcOrd="1" destOrd="0" parTransId="{3570436D-A7FE-410C-83CC-7A6B4BB5BD84}" sibTransId="{A6FD2EB5-57A4-49AB-B33D-1C988E56E518}"/>
    <dgm:cxn modelId="{D6B8861C-F8F4-4AA3-A7D3-875072BB9451}" srcId="{EB11C4E1-71EF-4E50-AE2E-4FA6A1573195}" destId="{F1A402BC-AD62-4208-84E8-9D9F4E9FB7E7}" srcOrd="0" destOrd="0" parTransId="{83AB1EC5-65F9-4849-9894-4D5394CA0BBA}" sibTransId="{5C371847-7424-45C3-8CC6-6132FF09F011}"/>
    <dgm:cxn modelId="{AE6862BD-3DA9-415C-8086-454C650EC40C}" type="presOf" srcId="{EB11C4E1-71EF-4E50-AE2E-4FA6A1573195}" destId="{EF1F6CEB-6739-421B-9308-BAD9B8FD81E2}" srcOrd="0" destOrd="0" presId="urn:microsoft.com/office/officeart/2005/8/layout/hierarchy2"/>
    <dgm:cxn modelId="{F5AA2E2B-C6B8-44F6-B8CF-D3BAC30A2E62}" type="presParOf" srcId="{EF1F6CEB-6739-421B-9308-BAD9B8FD81E2}" destId="{F365A0C3-0CBD-4EDC-8E7E-E5FD81B18CFD}" srcOrd="0" destOrd="0" presId="urn:microsoft.com/office/officeart/2005/8/layout/hierarchy2"/>
    <dgm:cxn modelId="{088960A9-EF33-4E0F-8DEF-0717DE3764A0}" type="presParOf" srcId="{F365A0C3-0CBD-4EDC-8E7E-E5FD81B18CFD}" destId="{C55FDAF7-8190-46E6-84FD-4EC359D795FE}" srcOrd="0" destOrd="0" presId="urn:microsoft.com/office/officeart/2005/8/layout/hierarchy2"/>
    <dgm:cxn modelId="{C80C0961-5094-484D-BB35-D03236D01134}" type="presParOf" srcId="{F365A0C3-0CBD-4EDC-8E7E-E5FD81B18CFD}" destId="{0FFF38BA-4BA7-4BD3-8D02-332C38FB083A}" srcOrd="1" destOrd="0" presId="urn:microsoft.com/office/officeart/2005/8/layout/hierarchy2"/>
    <dgm:cxn modelId="{72CAE0D3-04C7-42E3-B41A-759019E39E87}" type="presParOf" srcId="{0FFF38BA-4BA7-4BD3-8D02-332C38FB083A}" destId="{1DE20602-28B2-4228-ACF2-93D7220750F7}" srcOrd="0" destOrd="0" presId="urn:microsoft.com/office/officeart/2005/8/layout/hierarchy2"/>
    <dgm:cxn modelId="{8A6492A0-FD6C-4BF6-8FD9-E2A61BAEA9C0}" type="presParOf" srcId="{1DE20602-28B2-4228-ACF2-93D7220750F7}" destId="{11670DD7-0FB8-44A3-B573-2BC0C8AF6423}" srcOrd="0" destOrd="0" presId="urn:microsoft.com/office/officeart/2005/8/layout/hierarchy2"/>
    <dgm:cxn modelId="{CD0198D2-45ED-422A-B692-C689120BA4B8}" type="presParOf" srcId="{0FFF38BA-4BA7-4BD3-8D02-332C38FB083A}" destId="{EAAD9871-7140-4672-82AD-26207237D1EC}" srcOrd="1" destOrd="0" presId="urn:microsoft.com/office/officeart/2005/8/layout/hierarchy2"/>
    <dgm:cxn modelId="{94AE0FF7-9AE1-4DFF-BF89-1447D2A05C10}" type="presParOf" srcId="{EAAD9871-7140-4672-82AD-26207237D1EC}" destId="{437EDB28-6217-490F-94EF-53909EE18133}" srcOrd="0" destOrd="0" presId="urn:microsoft.com/office/officeart/2005/8/layout/hierarchy2"/>
    <dgm:cxn modelId="{2B4A0BC7-E59A-45FA-8FD7-53AE429131BC}" type="presParOf" srcId="{EAAD9871-7140-4672-82AD-26207237D1EC}" destId="{E6816255-58BF-496F-AAF1-B65FFD52E118}" srcOrd="1" destOrd="0" presId="urn:microsoft.com/office/officeart/2005/8/layout/hierarchy2"/>
    <dgm:cxn modelId="{E8702CD9-2C76-49D0-9F66-DE60FA21EBBA}" type="presParOf" srcId="{0FFF38BA-4BA7-4BD3-8D02-332C38FB083A}" destId="{5302023C-5C77-4EF3-9A9D-E280A33C2AA8}" srcOrd="2" destOrd="0" presId="urn:microsoft.com/office/officeart/2005/8/layout/hierarchy2"/>
    <dgm:cxn modelId="{59BD07F0-6534-4D90-9E1F-41F878B26640}" type="presParOf" srcId="{5302023C-5C77-4EF3-9A9D-E280A33C2AA8}" destId="{B9552DC1-46A1-4473-B5C0-A910EAACDF29}" srcOrd="0" destOrd="0" presId="urn:microsoft.com/office/officeart/2005/8/layout/hierarchy2"/>
    <dgm:cxn modelId="{863B37DF-A816-458A-8A79-796A1C4C270B}" type="presParOf" srcId="{0FFF38BA-4BA7-4BD3-8D02-332C38FB083A}" destId="{ED9C92C8-4E0D-49E9-8ACF-3EE301EE83D2}" srcOrd="3" destOrd="0" presId="urn:microsoft.com/office/officeart/2005/8/layout/hierarchy2"/>
    <dgm:cxn modelId="{0E573AB9-71D1-4A1D-AF40-6054068CD93E}" type="presParOf" srcId="{ED9C92C8-4E0D-49E9-8ACF-3EE301EE83D2}" destId="{62E7BEB8-6D70-4DB1-A685-98692F4B2D29}" srcOrd="0" destOrd="0" presId="urn:microsoft.com/office/officeart/2005/8/layout/hierarchy2"/>
    <dgm:cxn modelId="{2AE4D8AF-1B86-426B-8E83-A51D614CCCBF}" type="presParOf" srcId="{ED9C92C8-4E0D-49E9-8ACF-3EE301EE83D2}" destId="{3C34738F-8D6C-4495-BE94-4EE0D6934095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5034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857496"/>
            <a:ext cx="4114800" cy="2262982"/>
          </a:xfrm>
        </p:spPr>
      </p:pic>
      <p:pic>
        <p:nvPicPr>
          <p:cNvPr id="5" name="4 Resim" descr="50343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1" y="1484784"/>
            <a:ext cx="4307141" cy="3312368"/>
          </a:xfrm>
          <a:prstGeom prst="rect">
            <a:avLst/>
          </a:prstGeom>
        </p:spPr>
      </p:pic>
      <p:sp>
        <p:nvSpPr>
          <p:cNvPr id="6" name="5 Dikdörtgen"/>
          <p:cNvSpPr/>
          <p:nvPr/>
        </p:nvSpPr>
        <p:spPr>
          <a:xfrm>
            <a:off x="1979712" y="5648942"/>
            <a:ext cx="51125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700" dirty="0" smtClean="0">
                <a:solidFill>
                  <a:schemeClr val="bg1">
                    <a:lumMod val="85000"/>
                  </a:schemeClr>
                </a:solidFill>
              </a:rPr>
              <a:t>Uluslararası Adalet Divanı (UAD) Lahey</a:t>
            </a:r>
            <a:endParaRPr lang="tr-TR" sz="27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ADALET DİVANI</a:t>
            </a:r>
            <a:r>
              <a:rPr lang="tr-TR" b="1" dirty="0">
                <a:solidFill>
                  <a:schemeClr val="bg1"/>
                </a:solidFill>
              </a:rPr>
              <a:t/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sz="2700" b="1" dirty="0">
                <a:solidFill>
                  <a:schemeClr val="bg1"/>
                </a:solidFill>
              </a:rPr>
              <a:t>(BM Antlaşması, m. </a:t>
            </a:r>
            <a:r>
              <a:rPr lang="tr-TR" sz="2700" b="1" dirty="0" smtClean="0">
                <a:solidFill>
                  <a:schemeClr val="bg1"/>
                </a:solidFill>
              </a:rPr>
              <a:t>92 </a:t>
            </a:r>
            <a:r>
              <a:rPr lang="tr-TR" sz="2700" b="1" dirty="0" err="1">
                <a:solidFill>
                  <a:schemeClr val="bg1"/>
                </a:solidFill>
              </a:rPr>
              <a:t>vd</a:t>
            </a:r>
            <a:r>
              <a:rPr lang="tr-TR" sz="2700" b="1" dirty="0" smtClean="0">
                <a:solidFill>
                  <a:schemeClr val="bg1"/>
                </a:solidFill>
              </a:rPr>
              <a:t>.; UAD Statüsü)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MİLLETLERARASI SÜREKLİ 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ADALET DİVANI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>
                <a:solidFill>
                  <a:schemeClr val="bg1">
                    <a:lumMod val="85000"/>
                  </a:schemeClr>
                </a:solidFill>
              </a:rPr>
              <a:t>UAD’nin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öncülüdür.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Faaliyet süresi : 1922-1946</a:t>
            </a:r>
          </a:p>
          <a:p>
            <a:pPr lvl="1" algn="just"/>
            <a:r>
              <a:rPr lang="tr-TR" sz="2400" b="1" dirty="0" smtClean="0">
                <a:solidFill>
                  <a:schemeClr val="bg1"/>
                </a:solidFill>
              </a:rPr>
              <a:t>1925 </a:t>
            </a:r>
            <a:r>
              <a:rPr lang="tr-TR" sz="2400" b="1" dirty="0" err="1" smtClean="0">
                <a:solidFill>
                  <a:schemeClr val="bg1"/>
                </a:solidFill>
              </a:rPr>
              <a:t>Etablis</a:t>
            </a:r>
            <a:r>
              <a:rPr lang="tr-TR" sz="2400" b="1" dirty="0" smtClean="0">
                <a:solidFill>
                  <a:schemeClr val="bg1"/>
                </a:solidFill>
              </a:rPr>
              <a:t> Meselesi </a:t>
            </a:r>
            <a:r>
              <a:rPr lang="tr-TR" sz="2400" dirty="0" smtClean="0">
                <a:solidFill>
                  <a:schemeClr val="bg1"/>
                </a:solidFill>
              </a:rPr>
              <a:t>danışma görüşü</a:t>
            </a:r>
            <a:endParaRPr lang="tr-TR" sz="2400" b="1" dirty="0" smtClean="0">
              <a:solidFill>
                <a:schemeClr val="bg1"/>
              </a:solidFill>
            </a:endParaRPr>
          </a:p>
          <a:p>
            <a:pPr lvl="1" algn="just"/>
            <a:r>
              <a:rPr lang="tr-TR" sz="2400" b="1" dirty="0" smtClean="0">
                <a:solidFill>
                  <a:schemeClr val="bg1"/>
                </a:solidFill>
              </a:rPr>
              <a:t>1925 Musul Sorunu</a:t>
            </a:r>
            <a:r>
              <a:rPr lang="tr-TR" sz="2400" dirty="0" smtClean="0">
                <a:solidFill>
                  <a:schemeClr val="bg1"/>
                </a:solidFill>
              </a:rPr>
              <a:t> danışma görüşü</a:t>
            </a:r>
            <a:endParaRPr lang="tr-TR" sz="2400" b="1" dirty="0" smtClean="0">
              <a:solidFill>
                <a:schemeClr val="bg1"/>
              </a:solidFill>
            </a:endParaRPr>
          </a:p>
          <a:p>
            <a:pPr lvl="1" algn="just"/>
            <a:r>
              <a:rPr lang="tr-TR" sz="2400" b="1" dirty="0" smtClean="0">
                <a:solidFill>
                  <a:schemeClr val="bg1"/>
                </a:solidFill>
              </a:rPr>
              <a:t>1927 Lotus Davası </a:t>
            </a:r>
            <a:r>
              <a:rPr lang="tr-TR" sz="2400" dirty="0" smtClean="0">
                <a:solidFill>
                  <a:schemeClr val="bg1"/>
                </a:solidFill>
              </a:rPr>
              <a:t>(Fransa/Türkiye)</a:t>
            </a:r>
          </a:p>
          <a:p>
            <a:pPr lvl="1" algn="just"/>
            <a:r>
              <a:rPr lang="tr-TR" sz="2400" b="1" dirty="0" smtClean="0">
                <a:solidFill>
                  <a:schemeClr val="bg1"/>
                </a:solidFill>
              </a:rPr>
              <a:t>1928 Türk-Yunan Ahali Mübadelesi</a:t>
            </a:r>
            <a:r>
              <a:rPr lang="tr-TR" sz="2400" dirty="0" smtClean="0">
                <a:solidFill>
                  <a:schemeClr val="bg1"/>
                </a:solidFill>
              </a:rPr>
              <a:t> danışma görüşü</a:t>
            </a:r>
          </a:p>
          <a:p>
            <a:pPr lvl="1" algn="just"/>
            <a:r>
              <a:rPr lang="tr-TR" sz="2400" b="1" dirty="0" smtClean="0">
                <a:solidFill>
                  <a:schemeClr val="bg1"/>
                </a:solidFill>
              </a:rPr>
              <a:t>1933 Deniz Alanlarının Sınırlandırılması Davası</a:t>
            </a:r>
          </a:p>
          <a:p>
            <a:pPr lvl="1" algn="just">
              <a:buNone/>
            </a:pPr>
            <a:r>
              <a:rPr lang="tr-TR" sz="2400" dirty="0" smtClean="0">
                <a:solidFill>
                  <a:schemeClr val="bg1"/>
                </a:solidFill>
              </a:rPr>
              <a:t>	(Türkiye/İtalya)</a:t>
            </a:r>
            <a:endParaRPr lang="tr-TR" sz="2400" b="1" dirty="0" smtClean="0">
              <a:solidFill>
                <a:schemeClr val="bg1"/>
              </a:solidFill>
            </a:endParaRPr>
          </a:p>
          <a:p>
            <a:pPr lvl="1" algn="just"/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ULUSLARARASI ADALET DİVANI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1481328"/>
            <a:ext cx="8640960" cy="518803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bg1"/>
                </a:solidFill>
              </a:rPr>
              <a:t>15 yargıç (Güvenlik Konseyi+Genel Kurul)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bg1"/>
                </a:solidFill>
              </a:rPr>
              <a:t>Centilmenler Anlaşması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bg1"/>
                </a:solidFill>
              </a:rPr>
              <a:t>4 yargıç  Batı Avrupalı Devletlerden,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bg1"/>
                </a:solidFill>
              </a:rPr>
              <a:t>1 yargıç ABD’den, 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bg1"/>
                </a:solidFill>
              </a:rPr>
              <a:t>2 yargıç Güney Amerika Devletlerinden,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bg1"/>
                </a:solidFill>
              </a:rPr>
              <a:t>2 yargıç eski Doğu </a:t>
            </a:r>
            <a:r>
              <a:rPr lang="tr-TR" dirty="0" err="1" smtClean="0">
                <a:solidFill>
                  <a:schemeClr val="bg1"/>
                </a:solidFill>
              </a:rPr>
              <a:t>Bloku</a:t>
            </a:r>
            <a:r>
              <a:rPr lang="tr-TR" dirty="0" smtClean="0">
                <a:solidFill>
                  <a:schemeClr val="bg1"/>
                </a:solidFill>
              </a:rPr>
              <a:t> Devletlerinden</a:t>
            </a:r>
          </a:p>
          <a:p>
            <a:pPr lvl="1" algn="just">
              <a:lnSpc>
                <a:spcPct val="160000"/>
              </a:lnSpc>
              <a:spcBef>
                <a:spcPts val="0"/>
              </a:spcBef>
            </a:pPr>
            <a:r>
              <a:rPr lang="tr-TR" dirty="0" smtClean="0">
                <a:solidFill>
                  <a:schemeClr val="bg1"/>
                </a:solidFill>
              </a:rPr>
              <a:t>6 yargıç Asya ile Afrika Devletlerinden seçilmektedir.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bg1"/>
                </a:solidFill>
              </a:rPr>
              <a:t>                           </a:t>
            </a:r>
            <a:endParaRPr lang="tr-TR" sz="1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tr-TR" sz="1800" dirty="0" smtClean="0">
                <a:solidFill>
                  <a:schemeClr val="bg1"/>
                </a:solidFill>
              </a:rPr>
              <a:t>                                       </a:t>
            </a:r>
          </a:p>
          <a:p>
            <a:pPr>
              <a:buNone/>
            </a:pPr>
            <a:endParaRPr lang="tr-T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ULUSLARARASI ADALET DİVANI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7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Faaliyet süresi : 1946-</a:t>
            </a:r>
          </a:p>
          <a:p>
            <a:pPr lvl="1" algn="just"/>
            <a:r>
              <a:rPr lang="tr-TR" sz="2400" b="1" dirty="0" smtClean="0">
                <a:solidFill>
                  <a:schemeClr val="bg1">
                    <a:lumMod val="95000"/>
                  </a:schemeClr>
                </a:solidFill>
              </a:rPr>
              <a:t>Türkiye 1972 yılından bu yana yargı yetkisini tanımaz.</a:t>
            </a:r>
          </a:p>
          <a:p>
            <a:pPr lvl="1" algn="just"/>
            <a:r>
              <a:rPr lang="tr-TR" sz="2400" b="1" dirty="0" smtClean="0">
                <a:solidFill>
                  <a:schemeClr val="bg1"/>
                </a:solidFill>
              </a:rPr>
              <a:t>1976 Ege’de Kıta Sahanlığının Sınırlandırılması Davası</a:t>
            </a:r>
          </a:p>
          <a:p>
            <a:pPr lvl="1" algn="just">
              <a:buNone/>
            </a:pPr>
            <a:r>
              <a:rPr lang="tr-TR" sz="2400" dirty="0" smtClean="0">
                <a:solidFill>
                  <a:schemeClr val="bg1"/>
                </a:solidFill>
              </a:rPr>
              <a:t>	(Yunanistan v. Türkiye)</a:t>
            </a:r>
            <a:endParaRPr lang="tr-TR" sz="2400" b="1" dirty="0" smtClean="0">
              <a:solidFill>
                <a:schemeClr val="bg1"/>
              </a:solidFill>
            </a:endParaRPr>
          </a:p>
          <a:p>
            <a:pPr lvl="1" algn="just"/>
            <a:r>
              <a:rPr lang="tr-TR" sz="2400" dirty="0" smtClean="0">
                <a:solidFill>
                  <a:schemeClr val="bg1"/>
                </a:solidFill>
              </a:rPr>
              <a:t>Divan, davaya bakmaya </a:t>
            </a:r>
            <a:r>
              <a:rPr lang="tr-TR" sz="2400" b="1" dirty="0" smtClean="0">
                <a:solidFill>
                  <a:schemeClr val="bg1"/>
                </a:solidFill>
              </a:rPr>
              <a:t>yetkisiz</a:t>
            </a:r>
            <a:r>
              <a:rPr lang="tr-TR" sz="2400" dirty="0" smtClean="0">
                <a:solidFill>
                  <a:schemeClr val="bg1"/>
                </a:solidFill>
              </a:rPr>
              <a:t> olduğuna karar vermiştir.</a:t>
            </a:r>
            <a:endParaRPr lang="tr-TR" sz="2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ULUSLARARASI ADALET DİVANI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857224" y="1785926"/>
          <a:ext cx="7429552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BAĞLAYICI KARAR VERME</a:t>
            </a:r>
            <a:endParaRPr lang="tr-T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Devletler arasında uyuşmazlık</a:t>
            </a:r>
          </a:p>
          <a:p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Uluslararası hukuka ilişkin uyuşmazlık</a:t>
            </a:r>
          </a:p>
          <a:p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Divan Statüsü’ne taraf olma</a:t>
            </a:r>
          </a:p>
          <a:p>
            <a:pPr lvl="2"/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solidFill>
                  <a:schemeClr val="bg1">
                    <a:lumMod val="85000"/>
                  </a:schemeClr>
                </a:solidFill>
              </a:rPr>
              <a:t>UAD’yi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tr-TR" b="1" dirty="0" err="1" smtClean="0">
                <a:solidFill>
                  <a:schemeClr val="bg1">
                    <a:lumMod val="85000"/>
                  </a:schemeClr>
                </a:solidFill>
              </a:rPr>
              <a:t>yekilendirme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 yöntemleri</a:t>
            </a:r>
          </a:p>
          <a:p>
            <a:pPr lvl="1"/>
            <a:r>
              <a:rPr lang="tr-TR" dirty="0" err="1" smtClean="0">
                <a:solidFill>
                  <a:schemeClr val="bg1">
                    <a:lumMod val="95000"/>
                  </a:schemeClr>
                </a:solidFill>
              </a:rPr>
              <a:t>tahkimname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tr-TR" dirty="0" err="1" smtClean="0">
                <a:solidFill>
                  <a:schemeClr val="bg1">
                    <a:lumMod val="95000"/>
                  </a:schemeClr>
                </a:solidFill>
              </a:rPr>
              <a:t>kompromis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önceden yapılan uluslararası antlaşma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bildiri</a:t>
            </a:r>
          </a:p>
          <a:p>
            <a:pPr lvl="1"/>
            <a:r>
              <a:rPr lang="tr-TR" i="1" dirty="0" smtClean="0">
                <a:solidFill>
                  <a:schemeClr val="bg1">
                    <a:lumMod val="95000"/>
                  </a:schemeClr>
                </a:solidFill>
              </a:rPr>
              <a:t>forum </a:t>
            </a:r>
            <a:r>
              <a:rPr lang="tr-TR" i="1" dirty="0" err="1" smtClean="0">
                <a:solidFill>
                  <a:schemeClr val="bg1">
                    <a:lumMod val="95000"/>
                  </a:schemeClr>
                </a:solidFill>
              </a:rPr>
              <a:t>prorogatum</a:t>
            </a:r>
            <a:endParaRPr lang="tr-TR" i="1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>
              <a:buNone/>
            </a:pPr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Statü, m. 59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BAĞLAYICI KARAR VERME</a:t>
            </a:r>
            <a:endParaRPr lang="tr-TR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DANIŞMA GÖRÜŞÜ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tr-TR" i="1" dirty="0" smtClean="0">
              <a:solidFill>
                <a:schemeClr val="bg1"/>
              </a:solidFill>
            </a:endParaRPr>
          </a:p>
          <a:p>
            <a:pPr algn="just"/>
            <a:r>
              <a:rPr lang="tr-TR" i="1" dirty="0" smtClean="0">
                <a:solidFill>
                  <a:schemeClr val="bg1"/>
                </a:solidFill>
              </a:rPr>
              <a:t>Yalnızca</a:t>
            </a:r>
            <a:r>
              <a:rPr lang="tr-TR" dirty="0" smtClean="0">
                <a:solidFill>
                  <a:schemeClr val="bg1"/>
                </a:solidFill>
              </a:rPr>
              <a:t> BM Organları ve Uzmanlık Örgütleri yetkili</a:t>
            </a:r>
          </a:p>
          <a:p>
            <a:pPr algn="just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Tavsiye nitelikli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168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ULUSLARARASI ADALET DİVANI (BM Antlaşması, m. 92 vd.; UAD Statüsü)</vt:lpstr>
      <vt:lpstr>MİLLETLERARASI SÜREKLİ  ADALET DİVANI</vt:lpstr>
      <vt:lpstr>ULUSLARARASI ADALET DİVANI</vt:lpstr>
      <vt:lpstr>ULUSLARARASI ADALET DİVANI</vt:lpstr>
      <vt:lpstr>ULUSLARARASI ADALET DİVANI</vt:lpstr>
      <vt:lpstr>BAĞLAYICI KARAR VERME</vt:lpstr>
      <vt:lpstr>BAĞLAYICI KARAR VERME</vt:lpstr>
      <vt:lpstr>DANIŞMA GÖRÜŞÜ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278</cp:revision>
  <dcterms:modified xsi:type="dcterms:W3CDTF">2018-02-15T16:05:31Z</dcterms:modified>
</cp:coreProperties>
</file>