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1" r:id="rId2"/>
    <p:sldId id="262" r:id="rId3"/>
    <p:sldId id="263" r:id="rId4"/>
    <p:sldId id="264" r:id="rId5"/>
    <p:sldId id="269" r:id="rId6"/>
    <p:sldId id="265" r:id="rId7"/>
    <p:sldId id="270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6" y="-4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305A-DE09-4A1D-A2A5-1340632F2DF4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B8448-7770-4C10-80E3-57B7B5713EB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080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305A-DE09-4A1D-A2A5-1340632F2DF4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B8448-7770-4C10-80E3-57B7B5713EB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818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305A-DE09-4A1D-A2A5-1340632F2DF4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B8448-7770-4C10-80E3-57B7B5713EB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1957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305A-DE09-4A1D-A2A5-1340632F2DF4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B8448-7770-4C10-80E3-57B7B5713EB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5594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305A-DE09-4A1D-A2A5-1340632F2DF4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B8448-7770-4C10-80E3-57B7B5713EB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66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305A-DE09-4A1D-A2A5-1340632F2DF4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B8448-7770-4C10-80E3-57B7B5713EB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540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305A-DE09-4A1D-A2A5-1340632F2DF4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B8448-7770-4C10-80E3-57B7B5713EB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8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305A-DE09-4A1D-A2A5-1340632F2DF4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B8448-7770-4C10-80E3-57B7B5713EB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50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305A-DE09-4A1D-A2A5-1340632F2DF4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B8448-7770-4C10-80E3-57B7B5713EB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3894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305A-DE09-4A1D-A2A5-1340632F2DF4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B8448-7770-4C10-80E3-57B7B5713EB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4939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305A-DE09-4A1D-A2A5-1340632F2DF4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B8448-7770-4C10-80E3-57B7B5713EB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7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E305A-DE09-4A1D-A2A5-1340632F2DF4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B8448-7770-4C10-80E3-57B7B5713EB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80928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ipedia.org/wiki/K%C3%B6ln" TargetMode="External"/><Relationship Id="rId4" Type="http://schemas.openxmlformats.org/officeDocument/2006/relationships/hyperlink" Target="https://de.wikipedia.org/wiki/Zweiter_Weltkrie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e.wikipedia.org/wiki/Genossenschaft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e.wikipedia.org/wiki/Rewe_Grou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exper\Desktop\602px-Rewe_Group.svg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137927"/>
            <a:ext cx="5734050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0177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 </a:t>
            </a:r>
            <a:r>
              <a:rPr lang="tr-TR" sz="2800" dirty="0" err="1"/>
              <a:t>Rewe</a:t>
            </a:r>
            <a:r>
              <a:rPr lang="tr-TR" sz="2800" dirty="0"/>
              <a:t> </a:t>
            </a:r>
            <a:r>
              <a:rPr lang="tr-TR" sz="2800" dirty="0" err="1" smtClean="0"/>
              <a:t>Gruop</a:t>
            </a:r>
            <a:r>
              <a:rPr lang="tr-TR" sz="2800" dirty="0" smtClean="0"/>
              <a:t> 1927 yılı 1 Ocak </a:t>
            </a:r>
            <a:r>
              <a:rPr lang="tr-TR" sz="2800" dirty="0" smtClean="0">
                <a:hlinkClick r:id="rId2" tooltip="Kooperatif"/>
              </a:rPr>
              <a:t>kooperatif</a:t>
            </a:r>
            <a:r>
              <a:rPr lang="tr-TR" sz="2800" dirty="0"/>
              <a:t>  </a:t>
            </a:r>
            <a:r>
              <a:rPr lang="tr-TR" sz="2800" dirty="0" smtClean="0">
                <a:hlinkClick r:id="rId3" tooltip="Köln"/>
              </a:rPr>
              <a:t>Köln</a:t>
            </a:r>
            <a:r>
              <a:rPr lang="tr-TR" sz="2800" dirty="0" smtClean="0"/>
              <a:t> olarak</a:t>
            </a:r>
            <a:r>
              <a:rPr lang="tr-TR" sz="2800" dirty="0"/>
              <a:t> </a:t>
            </a:r>
            <a:r>
              <a:rPr lang="tr-TR" sz="2800" dirty="0" smtClean="0"/>
              <a:t>kurmuştur.</a:t>
            </a:r>
            <a:r>
              <a:rPr lang="tr-TR" sz="2800" dirty="0"/>
              <a:t> 1935 kapsamında </a:t>
            </a:r>
            <a:r>
              <a:rPr lang="tr-TR" sz="2800" dirty="0" smtClean="0"/>
              <a:t>adında </a:t>
            </a:r>
            <a:r>
              <a:rPr lang="tr-TR" sz="2800" dirty="0"/>
              <a:t>ilk değişiklik </a:t>
            </a:r>
            <a:r>
              <a:rPr lang="tr-TR" sz="2800" dirty="0" smtClean="0"/>
              <a:t>oldu. </a:t>
            </a:r>
            <a:r>
              <a:rPr lang="tr-TR" sz="2800" i="1" dirty="0" err="1" smtClean="0"/>
              <a:t>Rewe-Zentrale</a:t>
            </a:r>
            <a:r>
              <a:rPr lang="tr-TR" sz="2800" i="1" dirty="0" smtClean="0"/>
              <a:t> </a:t>
            </a:r>
            <a:r>
              <a:rPr lang="tr-TR" sz="2800" i="1" dirty="0"/>
              <a:t>Alman gıda </a:t>
            </a:r>
            <a:r>
              <a:rPr lang="tr-TR" sz="2800" i="1" dirty="0" smtClean="0"/>
              <a:t>toptan </a:t>
            </a:r>
            <a:r>
              <a:rPr lang="tr-TR" sz="2800" dirty="0" smtClean="0"/>
              <a:t>kooperatiflerdir.</a:t>
            </a:r>
            <a:r>
              <a:rPr lang="tr-TR" sz="2800" dirty="0"/>
              <a:t> Sırasında </a:t>
            </a:r>
            <a:r>
              <a:rPr lang="tr-TR" sz="2800" dirty="0">
                <a:hlinkClick r:id="rId4" tooltip="İkinci Dünya Savaşı"/>
              </a:rPr>
              <a:t>İkinci Dünya Savaşı,</a:t>
            </a:r>
            <a:r>
              <a:rPr lang="tr-TR" sz="2800" dirty="0"/>
              <a:t> idarenin önemli parçaları grup bir süre sakat olan bombalama, tarafından tahrip edilmiştir.</a:t>
            </a:r>
          </a:p>
        </p:txBody>
      </p:sp>
    </p:spTree>
    <p:extLst>
      <p:ext uri="{BB962C8B-B14F-4D97-AF65-F5344CB8AC3E}">
        <p14:creationId xmlns:p14="http://schemas.microsoft.com/office/powerpoint/2010/main" val="1464164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1990 yılında </a:t>
            </a:r>
            <a:r>
              <a:rPr lang="tr-TR" sz="2800" dirty="0" err="1"/>
              <a:t>Rewe</a:t>
            </a:r>
            <a:r>
              <a:rPr lang="tr-TR" sz="2800" dirty="0"/>
              <a:t> sırayla yeniden yapılandırılmış: Daha önce üç katmanlı grup yapısı (perakende, toptan ticaret, merkezi) iki aşamalı bir yapı (perakende, ofis) ile değiştirildi, bu daha önce yasal bağımsız </a:t>
            </a:r>
            <a:r>
              <a:rPr lang="tr-TR" sz="2800" dirty="0" err="1"/>
              <a:t>Rewe</a:t>
            </a:r>
            <a:r>
              <a:rPr lang="tr-TR" sz="2800" dirty="0"/>
              <a:t> toptancılar işlerini </a:t>
            </a:r>
            <a:r>
              <a:rPr lang="tr-TR" sz="2800" dirty="0" smtClean="0"/>
              <a:t>çalıştırma </a:t>
            </a:r>
            <a:r>
              <a:rPr lang="tr-TR" sz="2800" dirty="0"/>
              <a:t>getirdi </a:t>
            </a:r>
            <a:r>
              <a:rPr lang="tr-TR" sz="2800" dirty="0" smtClean="0"/>
              <a:t>.</a:t>
            </a:r>
            <a:r>
              <a:rPr lang="tr-TR" sz="2800" i="1" dirty="0" err="1" smtClean="0"/>
              <a:t>Rewe</a:t>
            </a:r>
            <a:r>
              <a:rPr lang="tr-TR" sz="2800" i="1" dirty="0" smtClean="0"/>
              <a:t>-</a:t>
            </a:r>
            <a:r>
              <a:rPr lang="tr-TR" sz="2800" i="1" dirty="0" err="1" smtClean="0"/>
              <a:t>Zentral</a:t>
            </a:r>
            <a:r>
              <a:rPr lang="tr-TR" sz="2800" i="1" dirty="0" smtClean="0"/>
              <a:t> </a:t>
            </a:r>
            <a:r>
              <a:rPr lang="tr-TR" sz="2800" i="1" dirty="0"/>
              <a:t>AG</a:t>
            </a:r>
            <a:r>
              <a:rPr lang="tr-TR" sz="2800" dirty="0"/>
              <a:t>  İstisnalar vardı </a:t>
            </a:r>
            <a:r>
              <a:rPr lang="tr-TR" sz="2800" i="1" dirty="0" err="1">
                <a:hlinkClick r:id="rId2"/>
              </a:rPr>
              <a:t>Rewe</a:t>
            </a:r>
            <a:r>
              <a:rPr lang="tr-TR" sz="2800" i="1" dirty="0">
                <a:hlinkClick r:id="rId2"/>
              </a:rPr>
              <a:t> Dortmund </a:t>
            </a:r>
            <a:r>
              <a:rPr lang="tr-TR" sz="2800" i="1" dirty="0" err="1">
                <a:hlinkClick r:id="rId2"/>
              </a:rPr>
              <a:t>Großhandel</a:t>
            </a:r>
            <a:r>
              <a:rPr lang="tr-TR" sz="2800" i="1" dirty="0">
                <a:hlinkClick r:id="rId2"/>
              </a:rPr>
              <a:t> </a:t>
            </a:r>
            <a:r>
              <a:rPr lang="tr-TR" sz="2800" i="1" dirty="0" smtClean="0">
                <a:hlinkClick r:id="rId2"/>
              </a:rPr>
              <a:t> </a:t>
            </a:r>
            <a:r>
              <a:rPr lang="tr-TR" sz="2800" i="1" dirty="0" err="1" smtClean="0">
                <a:hlinkClick r:id="rId2"/>
              </a:rPr>
              <a:t>eG</a:t>
            </a:r>
            <a:r>
              <a:rPr lang="tr-TR" sz="2800" dirty="0"/>
              <a:t> ve </a:t>
            </a:r>
            <a:r>
              <a:rPr lang="tr-TR" sz="2800" i="1" dirty="0" err="1"/>
              <a:t>Rewe</a:t>
            </a:r>
            <a:r>
              <a:rPr lang="tr-TR" sz="2800" i="1" dirty="0"/>
              <a:t> gıda toptan </a:t>
            </a:r>
            <a:r>
              <a:rPr lang="tr-TR" sz="2800" i="1" dirty="0" err="1"/>
              <a:t>eG</a:t>
            </a:r>
            <a:r>
              <a:rPr lang="tr-TR" sz="2800" dirty="0"/>
              <a:t> </a:t>
            </a:r>
            <a:r>
              <a:rPr lang="tr-TR" sz="2800" dirty="0" err="1"/>
              <a:t>Herne</a:t>
            </a:r>
            <a:r>
              <a:rPr lang="tr-TR" sz="2800" dirty="0"/>
              <a:t>, 30 Haziran 2001 tarihinde ikincisi olma </a:t>
            </a:r>
            <a:r>
              <a:rPr lang="tr-TR" sz="2800" dirty="0" smtClean="0"/>
              <a:t>faaliyetleri kuruldu</a:t>
            </a:r>
            <a:r>
              <a:rPr lang="tr-T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381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err="1" smtClean="0"/>
              <a:t>Rewe</a:t>
            </a:r>
            <a:r>
              <a:rPr lang="tr-TR" sz="2800" dirty="0" smtClean="0"/>
              <a:t> grubu </a:t>
            </a:r>
            <a:r>
              <a:rPr lang="tr-TR" sz="2800" dirty="0"/>
              <a:t>Almanya’da şu anda ikinci büyük tur operatörü </a:t>
            </a:r>
            <a:r>
              <a:rPr lang="tr-TR" sz="2800" dirty="0" smtClean="0"/>
              <a:t>konumundadır. </a:t>
            </a:r>
            <a:r>
              <a:rPr lang="tr-TR" sz="2800" dirty="0"/>
              <a:t>%</a:t>
            </a:r>
            <a:r>
              <a:rPr lang="tr-TR" sz="2800" dirty="0" smtClean="0"/>
              <a:t> </a:t>
            </a:r>
            <a:r>
              <a:rPr lang="tr-TR" sz="2800" dirty="0"/>
              <a:t>17 pazar payı ile </a:t>
            </a:r>
            <a:r>
              <a:rPr lang="tr-TR" sz="2800" dirty="0" err="1"/>
              <a:t>TUI’nin</a:t>
            </a:r>
            <a:r>
              <a:rPr lang="tr-TR" sz="2800" dirty="0"/>
              <a:t> ilk sırada yer aldığı Almanya’da, %</a:t>
            </a:r>
            <a:r>
              <a:rPr lang="tr-TR" sz="2800" dirty="0" smtClean="0"/>
              <a:t> </a:t>
            </a:r>
            <a:r>
              <a:rPr lang="tr-TR" sz="2800" dirty="0"/>
              <a:t>14,3 Pazar payı ile REWE ikinci sırada yer alıyor. TUI ile </a:t>
            </a:r>
            <a:r>
              <a:rPr lang="tr-TR" sz="2800" dirty="0" smtClean="0"/>
              <a:t>arasındaki </a:t>
            </a:r>
            <a:r>
              <a:rPr lang="tr-TR" sz="2800" dirty="0"/>
              <a:t>farkı da yavaş yavaş </a:t>
            </a:r>
            <a:r>
              <a:rPr lang="tr-TR" sz="2800" dirty="0" smtClean="0"/>
              <a:t>kapatmaktadırlar.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874757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Rewe'nin</a:t>
            </a:r>
            <a:r>
              <a:rPr lang="tr-TR" dirty="0"/>
              <a:t> ağırlıklı olarak </a:t>
            </a:r>
            <a:r>
              <a:rPr lang="tr-TR" dirty="0" smtClean="0"/>
              <a:t>müşterilerinin </a:t>
            </a:r>
            <a:r>
              <a:rPr lang="tr-TR" dirty="0"/>
              <a:t>İsviçre, Avusturya, Çek Cumhuriyeti ve Slovakya'dan </a:t>
            </a:r>
            <a:r>
              <a:rPr lang="tr-TR" dirty="0" smtClean="0"/>
              <a:t>oluştuğu </a:t>
            </a:r>
            <a:r>
              <a:rPr lang="tr-TR" dirty="0" err="1" smtClean="0"/>
              <a:t>Rewe</a:t>
            </a:r>
            <a:r>
              <a:rPr lang="tr-TR" dirty="0"/>
              <a:t>, her yıl dünyada 2 milyon insana tatil </a:t>
            </a:r>
            <a:r>
              <a:rPr lang="tr-TR" dirty="0" smtClean="0"/>
              <a:t>yaptırmaktadır.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8729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TÜRKİYE’YE KAÇ TURİST GETİRMİŞTİR 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Rewe</a:t>
            </a:r>
            <a:r>
              <a:rPr lang="tr-TR" sz="2800" dirty="0" smtClean="0"/>
              <a:t> </a:t>
            </a:r>
            <a:r>
              <a:rPr lang="tr-TR" sz="2800" dirty="0" err="1"/>
              <a:t>Group'un</a:t>
            </a:r>
            <a:r>
              <a:rPr lang="tr-TR" sz="2800" dirty="0"/>
              <a:t> </a:t>
            </a:r>
            <a:r>
              <a:rPr lang="tr-TR" sz="2800" dirty="0" smtClean="0"/>
              <a:t>payı 200 </a:t>
            </a:r>
            <a:r>
              <a:rPr lang="tr-TR" sz="2800" dirty="0"/>
              <a:t>bin olan Türkiye pazarındaki payını, 2011'den itibaren 300 bin turiste çıkarmasının hedeflendiği kaydedildi</a:t>
            </a:r>
            <a:r>
              <a:rPr lang="tr-TR" sz="2800" dirty="0" smtClean="0"/>
              <a:t>.</a:t>
            </a:r>
            <a:r>
              <a:rPr lang="tr-TR" sz="2800" dirty="0"/>
              <a:t> Türkiye’ye 2012 yılında </a:t>
            </a:r>
            <a:r>
              <a:rPr lang="tr-TR" sz="2800" dirty="0" smtClean="0"/>
              <a:t>ise </a:t>
            </a:r>
            <a:r>
              <a:rPr lang="tr-TR" sz="2800" dirty="0"/>
              <a:t>250 bin yolcu </a:t>
            </a:r>
            <a:r>
              <a:rPr lang="tr-TR" sz="2800" dirty="0" smtClean="0"/>
              <a:t>getirmiştir.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517973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Türkiye'de büyüme kararı aldı ve Türkiye'ye 130 bin turist getirirken bu yıl sayı 200 bine yükseldi. </a:t>
            </a:r>
            <a:r>
              <a:rPr lang="tr-TR" dirty="0" err="1" smtClean="0"/>
              <a:t>Rewe</a:t>
            </a:r>
            <a:r>
              <a:rPr lang="tr-TR" dirty="0" smtClean="0"/>
              <a:t> grup toplam müşterilerinin % </a:t>
            </a:r>
            <a:r>
              <a:rPr lang="tr-TR" dirty="0"/>
              <a:t>10'unu Türkiye'ye </a:t>
            </a:r>
            <a:r>
              <a:rPr lang="tr-TR" dirty="0" smtClean="0"/>
              <a:t>getirmektedir.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1991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173</Words>
  <Application>Microsoft Macintosh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Ofis Teması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TÜRKİYE’YE KAÇ TURİST GETİRMİŞTİR ?</vt:lpstr>
      <vt:lpstr>PowerPoint Presentation</vt:lpstr>
    </vt:vector>
  </TitlesOfParts>
  <Company>Katilimsiz.Com @ necooy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User-PC</dc:creator>
  <cp:lastModifiedBy>azade</cp:lastModifiedBy>
  <cp:revision>12</cp:revision>
  <dcterms:created xsi:type="dcterms:W3CDTF">2015-11-26T22:25:51Z</dcterms:created>
  <dcterms:modified xsi:type="dcterms:W3CDTF">2017-11-06T21:11:16Z</dcterms:modified>
</cp:coreProperties>
</file>