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29580-7255-41BB-88F3-D779C6A64705}" type="datetimeFigureOut">
              <a:rPr lang="en-US" smtClean="0"/>
              <a:t>26-Apr-18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3351-2357-40F1-827B-3949375A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4C8DE-9DC1-4CC9-90DB-48651F627F0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39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5C491-ECEC-48B2-BA6D-AB0ED21C4DC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F67DD-0E20-475E-8717-21BFB6ABD2B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54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04D67-83D5-418E-8A10-6988FF8D621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8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0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B0B8C-A3FE-4F02-BAAA-07DA3B15078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09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FE120-9C60-41FB-91C7-8EDB84D97D2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45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039E9-8485-414D-903C-693BB4A26DA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4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50EDF-B78B-4E75-8BC0-2FAD818B508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75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0EF86-3E4C-4DDC-B876-18FF840B925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10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72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Doç. Dr. yasemin G. İŞGÖR /Ankara Üniversitesi/ link: http://80.251.40.59/ankara.edu.tr/isgor/index.html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93A6C5B-A749-417E-8468-C9F11107A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51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Doç. Dr. yasemin G. İŞGÖR /Ankara Üniversitesi/ link: http://80.251.40.59/ankara.edu.tr/isgor/index.html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EC6CE10-CCA2-4269-A86D-DD6013A70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5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Doç. Dr. yasemin G. İŞGÖR /Ankara Üniversitesi/ link: http://80.251.40.59/ankara.edu.tr/isgor/index.html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6578A2A-26F9-429F-AC06-C8A88855CD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24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6A35D5-26E4-4635-892C-15BA341B5E15}" type="datetimeFigureOut">
              <a:rPr lang="en-US" smtClean="0"/>
              <a:t>26-Apr-18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67F074-377F-4935-93AE-58BED96EAD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5181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altLang="en-US" sz="2800" dirty="0">
                <a:solidFill>
                  <a:schemeClr val="tx1"/>
                </a:solidFill>
              </a:rPr>
              <a:t>Doç. Dr. Yasemin G. İŞGÖR</a:t>
            </a:r>
          </a:p>
          <a:p>
            <a:r>
              <a:rPr lang="tr-TR" altLang="en-US" sz="2800" dirty="0">
                <a:solidFill>
                  <a:schemeClr val="tx1"/>
                </a:solidFill>
              </a:rPr>
              <a:t>Ankara Üniversitesi</a:t>
            </a:r>
            <a:endParaRPr lang="en-US" alt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Termokimya:</a:t>
            </a:r>
            <a:br>
              <a:rPr lang="tr-TR" dirty="0" smtClean="0"/>
            </a:br>
            <a:r>
              <a:rPr lang="tr-TR" dirty="0" smtClean="0"/>
              <a:t>1.Termodinamik Temel Yasaları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52400"/>
            <a:ext cx="8686799" cy="2819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tr-TR" altLang="en-US" sz="2000" dirty="0"/>
              <a:t>İŞ ve ISI</a:t>
            </a:r>
          </a:p>
          <a:p>
            <a:pPr>
              <a:lnSpc>
                <a:spcPct val="90000"/>
              </a:lnSpc>
            </a:pPr>
            <a:r>
              <a:rPr lang="tr-TR" altLang="en-US" sz="2000" dirty="0"/>
              <a:t>Şarj edilebilir pil örneğinde  eğer pil vantilatörü çalıştırmak için harcanıyorsa veya pil su ısıtıcısında kullanılıyorsa </a:t>
            </a:r>
          </a:p>
          <a:p>
            <a:pPr lvl="1">
              <a:lnSpc>
                <a:spcPct val="90000"/>
              </a:lnSpc>
            </a:pPr>
            <a:r>
              <a:rPr lang="tr-TR" altLang="en-US" sz="2000" dirty="0"/>
              <a:t>Her iki durumda da </a:t>
            </a:r>
            <a:r>
              <a:rPr lang="en-US" altLang="en-US" sz="2000" dirty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2000" i="1" dirty="0"/>
              <a:t>E</a:t>
            </a:r>
            <a:r>
              <a:rPr lang="en-US" altLang="en-US" sz="2000" dirty="0"/>
              <a:t> </a:t>
            </a:r>
            <a:r>
              <a:rPr lang="tr-TR" altLang="en-US" sz="2000" dirty="0"/>
              <a:t>aynıdır. 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tr-TR" altLang="en-US" sz="2000" dirty="0"/>
              <a:t>Ancak q ve w her iki durumda da farklıdır.</a:t>
            </a:r>
          </a:p>
          <a:p>
            <a:pPr>
              <a:lnSpc>
                <a:spcPct val="90000"/>
              </a:lnSpc>
            </a:pPr>
            <a:endParaRPr lang="en-US" altLang="en-US" sz="2000" i="1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943601" y="2514600"/>
            <a:ext cx="44195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C82E3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 kern="1200">
                <a:solidFill>
                  <a:srgbClr val="C82E3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C82E3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C82E3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C82E3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 i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1" y="1905001"/>
            <a:ext cx="4343401" cy="43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79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228600"/>
            <a:ext cx="3200400" cy="533400"/>
          </a:xfrm>
        </p:spPr>
        <p:txBody>
          <a:bodyPr>
            <a:normAutofit fontScale="90000"/>
          </a:bodyPr>
          <a:lstStyle/>
          <a:p>
            <a:r>
              <a:rPr lang="tr-TR" altLang="en-US" dirty="0" smtClean="0"/>
              <a:t>iş</a:t>
            </a:r>
            <a:endParaRPr lang="en-US" alt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286500" y="776287"/>
            <a:ext cx="4191000" cy="4572000"/>
          </a:xfrm>
        </p:spPr>
        <p:txBody>
          <a:bodyPr/>
          <a:lstStyle/>
          <a:p>
            <a:r>
              <a:rPr lang="tr-TR" altLang="en-US" sz="1800" dirty="0"/>
              <a:t>Açık bir kapta gerçekleşen işlemde yapılan tek iş genellikle buharlaşan maddenin çevreye geçişiyle çevreye doğru iş yapılır.</a:t>
            </a:r>
          </a:p>
          <a:p>
            <a:r>
              <a:rPr lang="tr-TR" altLang="en-US" sz="1800" dirty="0"/>
              <a:t>Piston modelinde yapılan iş</a:t>
            </a:r>
          </a:p>
          <a:p>
            <a:r>
              <a:rPr lang="tr-TR" altLang="en-US" sz="1800" dirty="0"/>
              <a:t>P=f/A=&gt; f=</a:t>
            </a:r>
            <a:r>
              <a:rPr lang="tr-TR" altLang="en-US" sz="1800" dirty="0" err="1"/>
              <a:t>PxA</a:t>
            </a:r>
            <a:endParaRPr lang="tr-TR" altLang="en-US" sz="1800" dirty="0"/>
          </a:p>
          <a:p>
            <a:r>
              <a:rPr lang="tr-TR" altLang="en-US" sz="1800" dirty="0">
                <a:latin typeface="HP Simplified" panose="020B0604020204020204" pitchFamily="34" charset="-94"/>
                <a:sym typeface="Symbol" panose="05050102010706020507" pitchFamily="18" charset="2"/>
              </a:rPr>
              <a:t></a:t>
            </a:r>
            <a:r>
              <a:rPr lang="tr-TR" altLang="en-US" sz="1800" dirty="0"/>
              <a:t>h =</a:t>
            </a:r>
            <a:r>
              <a:rPr lang="tr-TR" altLang="en-US" sz="1800" dirty="0">
                <a:latin typeface="HP Simplified" panose="020B0604020204020204" pitchFamily="34" charset="-94"/>
                <a:sym typeface="Symbol" panose="05050102010706020507" pitchFamily="18" charset="2"/>
              </a:rPr>
              <a:t> </a:t>
            </a:r>
            <a:r>
              <a:rPr lang="tr-TR" altLang="en-US" sz="1800" dirty="0"/>
              <a:t>V=</a:t>
            </a:r>
            <a:r>
              <a:rPr lang="tr-TR" altLang="en-US" sz="1800" dirty="0" err="1"/>
              <a:t>dxA</a:t>
            </a:r>
            <a:r>
              <a:rPr lang="tr-TR" altLang="en-US" sz="1800" dirty="0"/>
              <a:t> </a:t>
            </a:r>
          </a:p>
          <a:p>
            <a:r>
              <a:rPr lang="tr-TR" altLang="en-US" sz="1800" dirty="0"/>
              <a:t>-W=</a:t>
            </a:r>
            <a:r>
              <a:rPr lang="tr-TR" altLang="en-US" sz="1800" dirty="0" err="1"/>
              <a:t>fxd</a:t>
            </a:r>
            <a:r>
              <a:rPr lang="tr-TR" altLang="en-US" sz="1800" dirty="0"/>
              <a:t>=(</a:t>
            </a:r>
            <a:r>
              <a:rPr lang="tr-TR" altLang="en-US" sz="1800" dirty="0" err="1"/>
              <a:t>PxA</a:t>
            </a:r>
            <a:r>
              <a:rPr lang="tr-TR" altLang="en-US" sz="1800" dirty="0"/>
              <a:t>)</a:t>
            </a:r>
            <a:r>
              <a:rPr lang="tr-TR" altLang="en-US" sz="1800" dirty="0" err="1"/>
              <a:t>xd</a:t>
            </a:r>
            <a:r>
              <a:rPr lang="tr-TR" altLang="en-US" sz="1800" dirty="0"/>
              <a:t>=P</a:t>
            </a:r>
            <a:r>
              <a:rPr lang="tr-TR" altLang="en-US" sz="1800" dirty="0">
                <a:latin typeface="HP Simplified" panose="020B0604020204020204" pitchFamily="34" charset="-94"/>
                <a:sym typeface="Symbol" panose="05050102010706020507" pitchFamily="18" charset="2"/>
              </a:rPr>
              <a:t></a:t>
            </a:r>
            <a:r>
              <a:rPr lang="tr-TR" altLang="en-US" sz="1800" dirty="0"/>
              <a:t>V</a:t>
            </a:r>
          </a:p>
          <a:p>
            <a:r>
              <a:rPr lang="tr-TR" altLang="en-US" sz="1800" dirty="0"/>
              <a:t>W=-P</a:t>
            </a:r>
            <a:r>
              <a:rPr lang="tr-TR" altLang="en-US" sz="1800" dirty="0">
                <a:latin typeface="HP Simplified" panose="020B0604020204020204" pitchFamily="34" charset="-94"/>
                <a:sym typeface="Symbol" panose="05050102010706020507" pitchFamily="18" charset="2"/>
              </a:rPr>
              <a:t></a:t>
            </a:r>
            <a:r>
              <a:rPr lang="tr-TR" altLang="en-US" sz="1800" dirty="0"/>
              <a:t>V</a:t>
            </a:r>
          </a:p>
          <a:p>
            <a:r>
              <a:rPr lang="tr-TR" altLang="en-US" sz="1800" dirty="0"/>
              <a:t>Bu yüzden iş için P.V işi denir.</a:t>
            </a:r>
          </a:p>
        </p:txBody>
      </p:sp>
      <p:pic>
        <p:nvPicPr>
          <p:cNvPr id="41997" name="Picture 13" descr="05_13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1" y="228600"/>
            <a:ext cx="4086225" cy="36512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865562"/>
            <a:ext cx="4807338" cy="2660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489" y="4702823"/>
            <a:ext cx="2438611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22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9061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tr-TR" altLang="en-US" sz="2800" dirty="0">
                <a:solidFill>
                  <a:schemeClr val="tx1"/>
                </a:solidFill>
              </a:rPr>
              <a:t>Termodinamikte temel kavramlar:</a:t>
            </a:r>
            <a:br>
              <a:rPr lang="tr-TR" altLang="en-US" sz="2800" dirty="0">
                <a:solidFill>
                  <a:schemeClr val="tx1"/>
                </a:solidFill>
              </a:rPr>
            </a:br>
            <a:r>
              <a:rPr lang="tr-TR" altLang="en-US" sz="2800" dirty="0">
                <a:solidFill>
                  <a:schemeClr val="tx1"/>
                </a:solidFill>
              </a:rPr>
              <a:t>Sistem ve Çevre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46757" y="1143001"/>
            <a:ext cx="6248400" cy="3338513"/>
          </a:xfrm>
        </p:spPr>
        <p:txBody>
          <a:bodyPr/>
          <a:lstStyle/>
          <a:p>
            <a:pPr marL="171450" indent="0" algn="just">
              <a:buNone/>
            </a:pPr>
            <a:r>
              <a:rPr lang="tr-TR" altLang="en-US" sz="2400" dirty="0"/>
              <a:t>SİSTEM:</a:t>
            </a:r>
          </a:p>
          <a:p>
            <a:pPr marL="685800" indent="-514350" algn="just"/>
            <a:r>
              <a:rPr lang="tr-TR" altLang="en-US" sz="2400" dirty="0"/>
              <a:t>Sistem: incelenecek alanın hepsidir.</a:t>
            </a:r>
          </a:p>
          <a:p>
            <a:pPr marL="685800" indent="-514350" algn="just"/>
            <a:r>
              <a:rPr lang="tr-TR" altLang="en-US" sz="2400" dirty="0"/>
              <a:t>İncelemekte olduğumuz kimyasal bir tepkimede tepkimeye girecek bileşik ve moleküllerin tamamı sistemi oluşturur.</a:t>
            </a:r>
          </a:p>
          <a:p>
            <a:pPr marL="171450" indent="0" algn="just">
              <a:buNone/>
            </a:pPr>
            <a:r>
              <a:rPr lang="tr-TR" altLang="en-US" sz="2400" dirty="0"/>
              <a:t>ÇEVRE:</a:t>
            </a:r>
          </a:p>
          <a:p>
            <a:pPr marL="685800" indent="-514350" algn="just"/>
            <a:r>
              <a:rPr lang="tr-TR" altLang="en-US" sz="2400" dirty="0"/>
              <a:t>İncelenecek alan (tepkime </a:t>
            </a:r>
            <a:r>
              <a:rPr lang="tr-TR" altLang="en-US" sz="2400" dirty="0" err="1"/>
              <a:t>vs</a:t>
            </a:r>
            <a:r>
              <a:rPr lang="tr-TR" altLang="en-US" sz="2400" dirty="0"/>
              <a:t>) dışında kalan </a:t>
            </a:r>
            <a:r>
              <a:rPr lang="tr-TR" altLang="en-US" sz="2400" dirty="0" err="1"/>
              <a:t>herşey</a:t>
            </a:r>
            <a:r>
              <a:rPr lang="tr-TR" altLang="en-US" sz="2400" dirty="0"/>
              <a:t> çevredir. </a:t>
            </a:r>
          </a:p>
        </p:txBody>
      </p:sp>
      <p:pic>
        <p:nvPicPr>
          <p:cNvPr id="13319" name="Picture 7" descr="05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7"/>
          <a:stretch>
            <a:fillRect/>
          </a:stretch>
        </p:blipFill>
        <p:spPr>
          <a:xfrm>
            <a:off x="2057400" y="1633536"/>
            <a:ext cx="2189357" cy="2667000"/>
          </a:xfrm>
        </p:spPr>
      </p:pic>
      <p:sp>
        <p:nvSpPr>
          <p:cNvPr id="2" name="Rectangle 1"/>
          <p:cNvSpPr/>
          <p:nvPr/>
        </p:nvSpPr>
        <p:spPr>
          <a:xfrm>
            <a:off x="1676400" y="5334001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/>
            <a:r>
              <a:rPr lang="tr-TR" altLang="en-US" i="1" dirty="0"/>
              <a:t>Piston ve silindir kap çevreyi oluştururken kap içerisindeki oksijen ve hidrojen molekülleri sistemdir.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2923477" y="4614865"/>
            <a:ext cx="457200" cy="547687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427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tr-TR" altLang="en-US" sz="3600" dirty="0">
                <a:solidFill>
                  <a:schemeClr val="tx1"/>
                </a:solidFill>
              </a:rPr>
              <a:t>Enerji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742950"/>
            <a:ext cx="5715000" cy="5764245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altLang="en-US" sz="2000" dirty="0"/>
              <a:t>Isı transfer etme veya iş yapabilme kapasitesine </a:t>
            </a:r>
            <a:r>
              <a:rPr lang="tr-TR" altLang="en-US" sz="2000" u="sng" dirty="0"/>
              <a:t>Enerji</a:t>
            </a:r>
            <a:r>
              <a:rPr lang="tr-TR" altLang="en-US" sz="2000" dirty="0"/>
              <a:t> denir</a:t>
            </a:r>
            <a:r>
              <a:rPr lang="en-US" altLang="en-US" sz="2000" dirty="0"/>
              <a:t>.</a:t>
            </a:r>
            <a:endParaRPr lang="tr-TR" altLang="en-US" sz="2000" dirty="0"/>
          </a:p>
          <a:p>
            <a:pPr algn="just"/>
            <a:r>
              <a:rPr lang="tr-TR" altLang="en-US" sz="2000" dirty="0"/>
              <a:t>Durum Fonksiyonudur, Son bulunulan duruma göre açıklanır.</a:t>
            </a:r>
            <a:endParaRPr lang="en-US" altLang="en-US" sz="2000" dirty="0"/>
          </a:p>
          <a:p>
            <a:pPr lvl="1" algn="just"/>
            <a:r>
              <a:rPr lang="tr-TR" altLang="en-US" sz="1800" dirty="0"/>
              <a:t>İş</a:t>
            </a:r>
            <a:r>
              <a:rPr lang="en-US" altLang="en-US" sz="1800" dirty="0"/>
              <a:t>: </a:t>
            </a:r>
            <a:r>
              <a:rPr lang="tr-TR" altLang="en-US" sz="1800" dirty="0"/>
              <a:t>kütlesi olan bir </a:t>
            </a:r>
            <a:r>
              <a:rPr lang="tr-TR" altLang="en-US" sz="1800" dirty="0" err="1"/>
              <a:t>cisimi</a:t>
            </a:r>
            <a:r>
              <a:rPr lang="tr-TR" altLang="en-US" sz="1800" dirty="0"/>
              <a:t> hareket ettirmek için enerji kullanılmasıdır.</a:t>
            </a:r>
          </a:p>
          <a:p>
            <a:pPr lvl="1" algn="just"/>
            <a:r>
              <a:rPr lang="tr-TR" altLang="en-US" sz="1800" dirty="0"/>
              <a:t>Isı</a:t>
            </a:r>
            <a:r>
              <a:rPr lang="en-US" altLang="en-US" sz="1800" dirty="0"/>
              <a:t>: </a:t>
            </a:r>
            <a:r>
              <a:rPr lang="tr-TR" altLang="en-US" sz="1800" dirty="0"/>
              <a:t>Bir </a:t>
            </a:r>
            <a:r>
              <a:rPr lang="tr-TR" altLang="en-US" sz="1800" dirty="0" err="1"/>
              <a:t>cisimin</a:t>
            </a:r>
            <a:r>
              <a:rPr lang="tr-TR" altLang="en-US" sz="1800" dirty="0"/>
              <a:t> sıcaklığını arttırmak üzere enerji kullanılmasıdır.</a:t>
            </a:r>
          </a:p>
          <a:p>
            <a:pPr algn="just"/>
            <a:r>
              <a:rPr lang="tr-TR" altLang="en-US" sz="2000" dirty="0"/>
              <a:t>Potansiyel Enerji : Bir cismin konumu veya kimyasal kompozisyonu (içeriği) sebebiyle sahip olduğu enerjidir.</a:t>
            </a:r>
          </a:p>
          <a:p>
            <a:pPr algn="just"/>
            <a:r>
              <a:rPr lang="tr-TR" altLang="en-US" sz="2000" dirty="0"/>
              <a:t>Kinetik Enerji: Bir cismin hareketliliği sebebiyle sahip olduğu enerjidir.</a:t>
            </a:r>
          </a:p>
          <a:p>
            <a:pPr marL="0" indent="0" algn="just">
              <a:buNone/>
            </a:pPr>
            <a:r>
              <a:rPr lang="tr-TR" altLang="en-US" sz="2000" u="sng" dirty="0"/>
              <a:t>Enerji Birimleri</a:t>
            </a:r>
          </a:p>
          <a:p>
            <a:pPr algn="just" eaLnBrk="1" hangingPunct="1"/>
            <a:r>
              <a:rPr lang="tr-TR" altLang="en-US" sz="2000" dirty="0"/>
              <a:t>Enerji Birimi </a:t>
            </a:r>
            <a:r>
              <a:rPr lang="en-US" altLang="en-US" sz="2000" dirty="0"/>
              <a:t>SI </a:t>
            </a:r>
            <a:r>
              <a:rPr lang="tr-TR" altLang="en-US" sz="2000" dirty="0"/>
              <a:t>sistemine göre </a:t>
            </a:r>
            <a:r>
              <a:rPr lang="en-US" altLang="en-US" sz="2000" dirty="0"/>
              <a:t>joule (J).</a:t>
            </a:r>
          </a:p>
          <a:p>
            <a:pPr algn="just" eaLnBrk="1" hangingPunct="1"/>
            <a:r>
              <a:rPr lang="tr-TR" altLang="en-US" sz="2000" dirty="0"/>
              <a:t>Yaygın olarak kullanılan ve SI birimi olmayan Enerji birimi kaloridir: </a:t>
            </a:r>
            <a:r>
              <a:rPr lang="en-US" altLang="en-US" sz="2000" dirty="0"/>
              <a:t>calorie (</a:t>
            </a:r>
            <a:r>
              <a:rPr lang="en-US" altLang="en-US" sz="2000" dirty="0" err="1"/>
              <a:t>cal</a:t>
            </a:r>
            <a:r>
              <a:rPr lang="en-US" altLang="en-US" sz="2000" dirty="0"/>
              <a:t>).</a:t>
            </a:r>
          </a:p>
          <a:p>
            <a:pPr algn="just" eaLnBrk="1" hangingPunct="1">
              <a:buFontTx/>
              <a:buNone/>
            </a:pPr>
            <a:r>
              <a:rPr lang="en-US" altLang="en-US" sz="2000" dirty="0"/>
              <a:t>		</a:t>
            </a:r>
          </a:p>
          <a:p>
            <a:pPr algn="just"/>
            <a:endParaRPr lang="tr-TR" altLang="en-US" sz="2000" dirty="0"/>
          </a:p>
          <a:p>
            <a:pPr algn="just"/>
            <a:endParaRPr lang="tr-TR" alt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484" y="704850"/>
            <a:ext cx="2005716" cy="1995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435" y="2804729"/>
            <a:ext cx="2009633" cy="1852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7909880" y="4692565"/>
            <a:ext cx="2138924" cy="1168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664" y="5860963"/>
            <a:ext cx="235935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89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3163" y="21978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tr-TR" altLang="en-US" sz="3200" dirty="0">
                <a:solidFill>
                  <a:schemeClr val="tx1"/>
                </a:solidFill>
              </a:rPr>
              <a:t>Enerjinin Dönüştürülmesi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752476"/>
            <a:ext cx="6324601" cy="5724525"/>
          </a:xfrm>
        </p:spPr>
        <p:txBody>
          <a:bodyPr/>
          <a:lstStyle/>
          <a:p>
            <a:pPr marL="533400" indent="-533400" algn="just">
              <a:buFontTx/>
              <a:buAutoNum type="alphaLcParenR"/>
            </a:pPr>
            <a:r>
              <a:rPr lang="tr-TR" altLang="en-US" sz="2000" dirty="0"/>
              <a:t>PE: potansiyel enerji. Plastik topun yerden alınarak tuğla duvar üzerine konmasıyla PE artar.</a:t>
            </a:r>
          </a:p>
          <a:p>
            <a:pPr marL="533400" indent="-533400" algn="just">
              <a:buFontTx/>
              <a:buAutoNum type="alphaLcParenR"/>
            </a:pPr>
            <a:endParaRPr lang="tr-TR" altLang="en-US" sz="2000" dirty="0"/>
          </a:p>
          <a:p>
            <a:pPr marL="533400" indent="-533400" algn="just">
              <a:buFontTx/>
              <a:buAutoNum type="alphaLcParenR"/>
            </a:pPr>
            <a:endParaRPr lang="tr-TR" altLang="en-US" sz="2000" dirty="0"/>
          </a:p>
          <a:p>
            <a:pPr marL="533400" indent="-533400" algn="just">
              <a:buFontTx/>
              <a:buAutoNum type="alphaLcParenR"/>
            </a:pPr>
            <a:endParaRPr lang="tr-TR" altLang="en-US" sz="2000" dirty="0"/>
          </a:p>
          <a:p>
            <a:pPr marL="533400" indent="-533400" algn="just">
              <a:buFontTx/>
              <a:buAutoNum type="alphaLcParenR"/>
            </a:pPr>
            <a:endParaRPr lang="tr-TR" altLang="en-US" sz="2000" dirty="0"/>
          </a:p>
          <a:p>
            <a:pPr marL="533400" indent="-533400" algn="just">
              <a:buFontTx/>
              <a:buAutoNum type="alphaLcParenR"/>
            </a:pPr>
            <a:r>
              <a:rPr lang="tr-TR" altLang="en-US" sz="2000" dirty="0"/>
              <a:t>Topun sahip olduğu PE düşmeye başladığında </a:t>
            </a:r>
            <a:r>
              <a:rPr lang="tr-TR" altLang="en-US" sz="2000" dirty="0" err="1"/>
              <a:t>KE’ye</a:t>
            </a:r>
            <a:r>
              <a:rPr lang="tr-TR" altLang="en-US" sz="2000" dirty="0"/>
              <a:t> çevrilir</a:t>
            </a:r>
            <a:r>
              <a:rPr lang="en-US" altLang="en-US" sz="2000" dirty="0"/>
              <a:t>.</a:t>
            </a:r>
            <a:endParaRPr lang="tr-TR" altLang="en-US" sz="2000" dirty="0"/>
          </a:p>
          <a:p>
            <a:pPr marL="533400" indent="-533400" algn="just">
              <a:buFontTx/>
              <a:buAutoNum type="alphaLcParenR"/>
            </a:pPr>
            <a:endParaRPr lang="tr-TR" altLang="en-US" sz="2000" dirty="0"/>
          </a:p>
          <a:p>
            <a:pPr marL="533400" indent="-533400" algn="just">
              <a:buFontTx/>
              <a:buAutoNum type="alphaLcParenR"/>
            </a:pPr>
            <a:endParaRPr lang="tr-TR" altLang="en-US" sz="2000" dirty="0"/>
          </a:p>
          <a:p>
            <a:pPr marL="533400" indent="-533400" algn="just">
              <a:buFontTx/>
              <a:buAutoNum type="alphaLcParenR"/>
            </a:pPr>
            <a:endParaRPr lang="tr-TR" altLang="en-US" sz="2000" dirty="0"/>
          </a:p>
          <a:p>
            <a:pPr marL="533400" indent="-533400" algn="just">
              <a:buFontTx/>
              <a:buAutoNum type="alphaLcParenR"/>
            </a:pPr>
            <a:r>
              <a:rPr lang="tr-TR" altLang="en-US" sz="2000" dirty="0"/>
              <a:t>Top yere çarptığında KE sıfırlanırken (hareket etmediği için) bu enerjinin bir kısmı PE olarak saklanırken diğer kısmı ise ısı (Q) olarak açığa çıkar</a:t>
            </a: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631578"/>
            <a:ext cx="1981372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10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609600"/>
          </a:xfrm>
        </p:spPr>
        <p:txBody>
          <a:bodyPr/>
          <a:lstStyle/>
          <a:p>
            <a:r>
              <a:rPr lang="tr-TR" altLang="en-US" sz="2800" dirty="0">
                <a:solidFill>
                  <a:schemeClr val="tx1"/>
                </a:solidFill>
              </a:rPr>
              <a:t>Termodinamiğin ilk yasası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1650" y="747712"/>
            <a:ext cx="8589101" cy="2814637"/>
          </a:xfrm>
        </p:spPr>
        <p:txBody>
          <a:bodyPr/>
          <a:lstStyle/>
          <a:p>
            <a:r>
              <a:rPr lang="tr-TR" sz="1800" dirty="0"/>
              <a:t>Enerjinin korunumu yasası: </a:t>
            </a:r>
            <a:r>
              <a:rPr lang="tr-TR" altLang="en-US" sz="1800" dirty="0"/>
              <a:t>Enerji ne yaratılır ne de yok edilir</a:t>
            </a:r>
            <a:r>
              <a:rPr lang="en-US" sz="1800" dirty="0"/>
              <a:t> </a:t>
            </a:r>
            <a:r>
              <a:rPr lang="tr-TR" sz="1800" dirty="0"/>
              <a:t>ancak farklı formları arasında dönüşüm olabilir.</a:t>
            </a:r>
          </a:p>
          <a:p>
            <a:r>
              <a:rPr lang="tr-TR" sz="1800" dirty="0"/>
              <a:t>Termodinamiğin ilk </a:t>
            </a:r>
            <a:r>
              <a:rPr lang="tr-TR" sz="1800" dirty="0"/>
              <a:t>yasası=</a:t>
            </a:r>
            <a:r>
              <a:rPr lang="tr-TR" altLang="en-US" sz="1800" dirty="0"/>
              <a:t>Evrenin </a:t>
            </a:r>
            <a:r>
              <a:rPr lang="tr-TR" altLang="en-US" sz="1800" dirty="0"/>
              <a:t>toplam enerjisi </a:t>
            </a:r>
            <a:r>
              <a:rPr lang="tr-TR" altLang="en-US" sz="1800" dirty="0"/>
              <a:t>sabittir:</a:t>
            </a:r>
            <a:endParaRPr lang="tr-TR" altLang="en-US" sz="1800" dirty="0"/>
          </a:p>
          <a:p>
            <a:pPr lvl="1"/>
            <a:r>
              <a:rPr lang="tr-TR" altLang="en-US" sz="1800" dirty="0"/>
              <a:t>Sistem Enerji kaybederse bu enerji çevre tarafından alınmıştır </a:t>
            </a:r>
          </a:p>
          <a:p>
            <a:pPr lvl="1"/>
            <a:r>
              <a:rPr lang="tr-TR" altLang="en-US" sz="1800" dirty="0"/>
              <a:t>Sistem Enerji kazanırsa bu </a:t>
            </a:r>
            <a:r>
              <a:rPr lang="tr-TR" altLang="en-US" sz="1800" dirty="0" err="1"/>
              <a:t>enerjii</a:t>
            </a:r>
            <a:r>
              <a:rPr lang="tr-TR" altLang="en-US" sz="1800" dirty="0"/>
              <a:t> çevreden alınmıştır</a:t>
            </a:r>
            <a:r>
              <a:rPr lang="tr-TR" altLang="en-US" sz="1800" dirty="0"/>
              <a:t>.</a:t>
            </a:r>
          </a:p>
          <a:p>
            <a:pPr algn="just"/>
            <a:r>
              <a:rPr lang="tr-TR" altLang="en-US" sz="1800" dirty="0"/>
              <a:t>İç (</a:t>
            </a:r>
            <a:r>
              <a:rPr lang="en-US" altLang="en-US" sz="1800" dirty="0"/>
              <a:t>Internal</a:t>
            </a:r>
            <a:r>
              <a:rPr lang="tr-TR" altLang="en-US" sz="1800" dirty="0"/>
              <a:t>) Enerji (E) Sistemi oluşturan </a:t>
            </a:r>
            <a:r>
              <a:rPr lang="tr-TR" altLang="en-US" sz="1800" dirty="0" err="1"/>
              <a:t>herşeyin</a:t>
            </a:r>
            <a:r>
              <a:rPr lang="tr-TR" altLang="en-US" sz="1800" dirty="0"/>
              <a:t> Kinetik ve potansiyel Enerjilerinin </a:t>
            </a:r>
            <a:r>
              <a:rPr lang="tr-TR" altLang="en-US" sz="1800" dirty="0"/>
              <a:t>toplamıdır:</a:t>
            </a:r>
          </a:p>
          <a:p>
            <a:pPr lvl="1" algn="just"/>
            <a:r>
              <a:rPr lang="en-US" altLang="en-US" sz="1600" dirty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1600" i="1" dirty="0"/>
              <a:t>E</a:t>
            </a:r>
            <a:r>
              <a:rPr lang="en-US" altLang="en-US" sz="1600" dirty="0"/>
              <a:t> = </a:t>
            </a:r>
            <a:r>
              <a:rPr lang="en-US" altLang="en-US" sz="1600" i="1" dirty="0" err="1"/>
              <a:t>E</a:t>
            </a:r>
            <a:r>
              <a:rPr lang="en-US" altLang="en-US" sz="1600" baseline="-25000" dirty="0" err="1"/>
              <a:t>final</a:t>
            </a:r>
            <a:r>
              <a:rPr lang="en-US" altLang="en-US" sz="1600" dirty="0"/>
              <a:t> </a:t>
            </a:r>
            <a:r>
              <a:rPr lang="en-US" altLang="en-US" sz="1600" dirty="0">
                <a:cs typeface="Arial" panose="020B0604020202020204" pitchFamily="34" charset="0"/>
              </a:rPr>
              <a:t>−</a:t>
            </a:r>
            <a:r>
              <a:rPr lang="en-US" altLang="en-US" sz="1600" dirty="0"/>
              <a:t> </a:t>
            </a:r>
            <a:r>
              <a:rPr lang="en-US" altLang="en-US" sz="1600" i="1" dirty="0"/>
              <a:t>E</a:t>
            </a:r>
            <a:r>
              <a:rPr lang="tr-TR" altLang="en-US" sz="1600" baseline="-25000" dirty="0"/>
              <a:t>ilk</a:t>
            </a:r>
            <a:endParaRPr lang="en-US" altLang="en-US" sz="1600" dirty="0"/>
          </a:p>
          <a:p>
            <a:pPr algn="just"/>
            <a:endParaRPr lang="en-US" altLang="en-US" sz="1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4" y="3562349"/>
            <a:ext cx="8560526" cy="27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3812"/>
            <a:ext cx="7772400" cy="609600"/>
          </a:xfrm>
        </p:spPr>
        <p:txBody>
          <a:bodyPr/>
          <a:lstStyle/>
          <a:p>
            <a:r>
              <a:rPr lang="tr-TR" altLang="en-US" sz="2800" dirty="0">
                <a:solidFill>
                  <a:schemeClr val="tx1"/>
                </a:solidFill>
              </a:rPr>
              <a:t>Durum Fonksiyonları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623887"/>
            <a:ext cx="8839200" cy="2743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altLang="en-US" sz="1600" dirty="0"/>
              <a:t>Genellikle sistemin iç enerjisinin ne olduğunu bilmemize imkan yoktur. Bu hesaplamayı yapmak oldukça zordur.</a:t>
            </a:r>
          </a:p>
          <a:p>
            <a:pPr>
              <a:lnSpc>
                <a:spcPct val="150000"/>
              </a:lnSpc>
            </a:pPr>
            <a:r>
              <a:rPr lang="tr-TR" altLang="en-US" sz="1600" dirty="0"/>
              <a:t>İç Enerji bir durum fonksiyonu olduğundan son duruma gelinceye kadar kat edilen yoldan bağımsızdır ve hesaplamalar durum değişikliğine göre yapılabilir.</a:t>
            </a:r>
          </a:p>
          <a:p>
            <a:pPr>
              <a:lnSpc>
                <a:spcPct val="150000"/>
              </a:lnSpc>
            </a:pPr>
            <a:r>
              <a:rPr lang="tr-TR" altLang="en-US" sz="1600" dirty="0"/>
              <a:t>Oda ısısındaki suyun iç enerjisini bilmek için suyun hangi durumdan bu son duruma gelmiş olduğunu bilmek yeterlidir.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sym typeface="Symbol" pitchFamily="18" charset="2"/>
              </a:rPr>
              <a:t>E</a:t>
            </a:r>
            <a:r>
              <a:rPr lang="tr-TR" sz="16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tr-TR" sz="1600" dirty="0">
                <a:latin typeface="+mj-lt"/>
                <a:sym typeface="Symbol" pitchFamily="18" charset="2"/>
              </a:rPr>
              <a:t>sadece</a:t>
            </a:r>
            <a:r>
              <a:rPr lang="tr-TR" sz="16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tr-TR" sz="1600" dirty="0" err="1">
                <a:latin typeface="Times New Roman" pitchFamily="18" charset="0"/>
                <a:sym typeface="Symbol" pitchFamily="18" charset="2"/>
              </a:rPr>
              <a:t>E</a:t>
            </a:r>
            <a:r>
              <a:rPr lang="tr-TR" sz="1600" baseline="-25000" dirty="0" err="1">
                <a:latin typeface="Times New Roman" pitchFamily="18" charset="0"/>
                <a:sym typeface="Symbol" pitchFamily="18" charset="2"/>
              </a:rPr>
              <a:t>ilk</a:t>
            </a:r>
            <a:r>
              <a:rPr lang="tr-TR" sz="1600" dirty="0">
                <a:latin typeface="Times New Roman" pitchFamily="18" charset="0"/>
                <a:sym typeface="Symbol" pitchFamily="18" charset="2"/>
              </a:rPr>
              <a:t> ve </a:t>
            </a:r>
            <a:r>
              <a:rPr lang="tr-TR" sz="1600" dirty="0" err="1">
                <a:latin typeface="Times New Roman" pitchFamily="18" charset="0"/>
                <a:sym typeface="Symbol" pitchFamily="18" charset="2"/>
              </a:rPr>
              <a:t>E</a:t>
            </a:r>
            <a:r>
              <a:rPr lang="tr-TR" sz="1600" baseline="-25000" dirty="0" err="1">
                <a:latin typeface="Times New Roman" pitchFamily="18" charset="0"/>
                <a:sym typeface="Symbol" pitchFamily="18" charset="2"/>
              </a:rPr>
              <a:t>son</a:t>
            </a:r>
            <a:r>
              <a:rPr lang="tr-TR" sz="16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tr-TR" sz="1600" dirty="0">
                <a:latin typeface="+mj-lt"/>
                <a:sym typeface="Symbol" pitchFamily="18" charset="2"/>
              </a:rPr>
              <a:t>değerlerine bağımlıdır ve bu E bilgileri kullanılarak hesaplanır</a:t>
            </a:r>
            <a:endParaRPr lang="tr-TR" altLang="en-US" sz="1600" baseline="-25000" dirty="0">
              <a:latin typeface="+mj-lt"/>
            </a:endParaRPr>
          </a:p>
          <a:p>
            <a:pPr lvl="1">
              <a:lnSpc>
                <a:spcPct val="150000"/>
              </a:lnSpc>
            </a:pPr>
            <a:endParaRPr lang="en-US" altLang="en-US" sz="1600" dirty="0"/>
          </a:p>
        </p:txBody>
      </p:sp>
      <p:pic>
        <p:nvPicPr>
          <p:cNvPr id="37897" name="Picture 9" descr="05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8"/>
          <a:stretch>
            <a:fillRect/>
          </a:stretch>
        </p:blipFill>
        <p:spPr>
          <a:xfrm>
            <a:off x="3025776" y="3886200"/>
            <a:ext cx="6143625" cy="2514600"/>
          </a:xfrm>
        </p:spPr>
      </p:pic>
      <p:sp>
        <p:nvSpPr>
          <p:cNvPr id="3" name="TextBox 2"/>
          <p:cNvSpPr txBox="1"/>
          <p:nvPr/>
        </p:nvSpPr>
        <p:spPr>
          <a:xfrm>
            <a:off x="4378405" y="4736068"/>
            <a:ext cx="1015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/>
              <a:t>Soğutma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6501" y="4736068"/>
            <a:ext cx="8098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Isıtma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89831"/>
            <a:ext cx="2865284" cy="6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13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6912" y="-190500"/>
            <a:ext cx="4648200" cy="1295400"/>
          </a:xfrm>
        </p:spPr>
        <p:txBody>
          <a:bodyPr/>
          <a:lstStyle/>
          <a:p>
            <a:r>
              <a:rPr lang="tr-TR" altLang="en-US" sz="2000" b="1" dirty="0">
                <a:solidFill>
                  <a:schemeClr val="tx1"/>
                </a:solidFill>
              </a:rPr>
              <a:t>Suyun oluşum ve parçalanmasında E değişimi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76912" y="1447801"/>
            <a:ext cx="4724400" cy="451961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sym typeface="Symbol" panose="05050102010706020507" pitchFamily="18" charset="2"/>
              </a:rPr>
              <a:t></a:t>
            </a:r>
            <a:r>
              <a:rPr lang="en-US" altLang="en-US" sz="2400" i="1" dirty="0"/>
              <a:t>E</a:t>
            </a:r>
            <a:r>
              <a:rPr lang="en-US" altLang="en-US" sz="2400" dirty="0"/>
              <a:t> &gt; 0, </a:t>
            </a:r>
            <a:endParaRPr lang="tr-TR" altLang="en-US" sz="2400" dirty="0"/>
          </a:p>
          <a:p>
            <a:pPr lvl="1"/>
            <a:r>
              <a:rPr lang="en-US" altLang="en-US" sz="2000" i="1" dirty="0" err="1"/>
              <a:t>E</a:t>
            </a:r>
            <a:r>
              <a:rPr lang="en-US" altLang="en-US" sz="2000" baseline="-25000" dirty="0" err="1"/>
              <a:t>final</a:t>
            </a:r>
            <a:r>
              <a:rPr lang="en-US" altLang="en-US" sz="2000" dirty="0"/>
              <a:t> </a:t>
            </a:r>
            <a:r>
              <a:rPr lang="en-US" altLang="en-US" sz="2000" dirty="0"/>
              <a:t>&gt; </a:t>
            </a:r>
            <a:r>
              <a:rPr lang="en-US" altLang="en-US" sz="2000" i="1" dirty="0" err="1"/>
              <a:t>E</a:t>
            </a:r>
            <a:r>
              <a:rPr lang="en-US" altLang="en-US" sz="2000" baseline="-25000" dirty="0" err="1"/>
              <a:t>i</a:t>
            </a:r>
            <a:r>
              <a:rPr lang="tr-TR" altLang="en-US" sz="2000" baseline="-25000" dirty="0" err="1"/>
              <a:t>lk</a:t>
            </a:r>
            <a:r>
              <a:rPr lang="en-US" altLang="en-US" sz="2000" dirty="0"/>
              <a:t> </a:t>
            </a:r>
            <a:endParaRPr lang="tr-TR" altLang="en-US" sz="2000" dirty="0"/>
          </a:p>
          <a:p>
            <a:pPr lvl="1"/>
            <a:r>
              <a:rPr lang="tr-TR" altLang="en-US" sz="2000" dirty="0"/>
              <a:t>Sistem çevreden E </a:t>
            </a:r>
            <a:r>
              <a:rPr lang="tr-TR" altLang="en-US" sz="2000" dirty="0" err="1"/>
              <a:t>absorblar</a:t>
            </a:r>
            <a:r>
              <a:rPr lang="en-US" altLang="en-US" sz="2000" dirty="0"/>
              <a:t>.</a:t>
            </a:r>
            <a:endParaRPr lang="en-US" altLang="en-US" sz="2000" dirty="0"/>
          </a:p>
          <a:p>
            <a:pPr lvl="1"/>
            <a:r>
              <a:rPr lang="tr-TR" altLang="en-US" sz="2000" dirty="0"/>
              <a:t>Bu enerji değişimine ENDERGONİK değişim denir.</a:t>
            </a:r>
          </a:p>
          <a:p>
            <a:pPr lvl="1"/>
            <a:endParaRPr lang="tr-TR" altLang="en-US" sz="2000" dirty="0"/>
          </a:p>
          <a:p>
            <a:pPr lvl="1"/>
            <a:endParaRPr lang="tr-TR" altLang="en-US" sz="2000" dirty="0"/>
          </a:p>
          <a:p>
            <a:pPr lvl="1"/>
            <a:endParaRPr lang="tr-TR" altLang="en-US" sz="2000" dirty="0"/>
          </a:p>
          <a:p>
            <a:r>
              <a:rPr lang="en-US" altLang="en-US" sz="2400" dirty="0">
                <a:sym typeface="Symbol" panose="05050102010706020507" pitchFamily="18" charset="2"/>
              </a:rPr>
              <a:t></a:t>
            </a:r>
            <a:r>
              <a:rPr lang="en-US" altLang="en-US" sz="2400" dirty="0"/>
              <a:t>E &lt; 0,</a:t>
            </a:r>
            <a:endParaRPr lang="tr-TR" altLang="en-US" sz="2400" dirty="0"/>
          </a:p>
          <a:p>
            <a:pPr lvl="1"/>
            <a:r>
              <a:rPr lang="en-US" altLang="en-US" sz="2000" i="1" dirty="0" err="1"/>
              <a:t>E</a:t>
            </a:r>
            <a:r>
              <a:rPr lang="en-US" altLang="en-US" sz="2000" baseline="-25000" dirty="0" err="1"/>
              <a:t>final</a:t>
            </a:r>
            <a:r>
              <a:rPr lang="en-US" altLang="en-US" sz="2000" dirty="0"/>
              <a:t> &lt; </a:t>
            </a:r>
            <a:r>
              <a:rPr lang="en-US" altLang="en-US" sz="2000" i="1" dirty="0" err="1"/>
              <a:t>E</a:t>
            </a:r>
            <a:r>
              <a:rPr lang="en-US" altLang="en-US" sz="2000" baseline="-25000" dirty="0" err="1"/>
              <a:t>i</a:t>
            </a:r>
            <a:r>
              <a:rPr lang="tr-TR" altLang="en-US" sz="2000" baseline="-25000" dirty="0" err="1"/>
              <a:t>lk</a:t>
            </a:r>
            <a:r>
              <a:rPr lang="en-US" altLang="en-US" sz="2000" dirty="0"/>
              <a:t> </a:t>
            </a:r>
          </a:p>
          <a:p>
            <a:pPr lvl="1"/>
            <a:r>
              <a:rPr lang="tr-TR" altLang="en-US" sz="2000" dirty="0"/>
              <a:t>Sistem çevreye E salımı yapar</a:t>
            </a:r>
          </a:p>
          <a:p>
            <a:pPr lvl="1"/>
            <a:r>
              <a:rPr lang="tr-TR" altLang="en-US" sz="2000" dirty="0"/>
              <a:t>Bu enerji değişimine EGZERGONİK değişim denir.</a:t>
            </a:r>
          </a:p>
          <a:p>
            <a:pPr lvl="1"/>
            <a:endParaRPr lang="en-US" alt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19" y="457200"/>
            <a:ext cx="2932430" cy="606604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 bwMode="auto">
          <a:xfrm>
            <a:off x="4953000" y="1447800"/>
            <a:ext cx="823912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953000" y="4343400"/>
            <a:ext cx="823912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475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3" name="Picture 11" descr="05_07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90600"/>
            <a:ext cx="4558639" cy="4648200"/>
          </a:xfr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09600"/>
          </a:xfrm>
        </p:spPr>
        <p:txBody>
          <a:bodyPr/>
          <a:lstStyle/>
          <a:p>
            <a:r>
              <a:rPr lang="tr-TR" altLang="en-US" sz="2800" dirty="0"/>
              <a:t>İç Enerjideki Değişimler</a:t>
            </a:r>
            <a:endParaRPr lang="en-US" altLang="en-US" sz="28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1212" y="838200"/>
            <a:ext cx="4356762" cy="5029200"/>
          </a:xfrm>
        </p:spPr>
        <p:txBody>
          <a:bodyPr/>
          <a:lstStyle/>
          <a:p>
            <a:pPr algn="just"/>
            <a:r>
              <a:rPr lang="tr-TR" altLang="en-US" sz="1800" dirty="0"/>
              <a:t>Çevre ve sistem arasında bir enerji alışverişi olduğunda bu ya ISI</a:t>
            </a:r>
            <a:r>
              <a:rPr lang="en-US" altLang="en-US" sz="1800" dirty="0"/>
              <a:t> </a:t>
            </a:r>
            <a:r>
              <a:rPr lang="en-US" altLang="en-US" sz="1800" dirty="0"/>
              <a:t>(</a:t>
            </a:r>
            <a:r>
              <a:rPr lang="en-US" altLang="en-US" sz="1800" i="1" dirty="0"/>
              <a:t>q</a:t>
            </a:r>
            <a:r>
              <a:rPr lang="en-US" altLang="en-US" sz="1800" dirty="0"/>
              <a:t>) </a:t>
            </a:r>
            <a:r>
              <a:rPr lang="tr-TR" altLang="en-US" sz="1800" dirty="0"/>
              <a:t>ya da İŞ</a:t>
            </a:r>
            <a:r>
              <a:rPr lang="en-US" altLang="en-US" sz="1800" dirty="0"/>
              <a:t> </a:t>
            </a:r>
            <a:r>
              <a:rPr lang="en-US" altLang="en-US" sz="1800" dirty="0"/>
              <a:t>(</a:t>
            </a:r>
            <a:r>
              <a:rPr lang="en-US" altLang="en-US" sz="1800" i="1" dirty="0"/>
              <a:t>w</a:t>
            </a:r>
            <a:r>
              <a:rPr lang="en-US" altLang="en-US" sz="1800" dirty="0"/>
              <a:t>)</a:t>
            </a:r>
            <a:r>
              <a:rPr lang="tr-TR" altLang="en-US" sz="1800" dirty="0"/>
              <a:t> olarak gerçekleşir:</a:t>
            </a:r>
          </a:p>
          <a:p>
            <a:pPr algn="just"/>
            <a:r>
              <a:rPr lang="en-US" altLang="en-US" sz="1800" dirty="0"/>
              <a:t> </a:t>
            </a:r>
            <a:r>
              <a:rPr lang="en-US" altLang="en-US" sz="1800" dirty="0"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altLang="en-US" sz="1800" i="1" dirty="0"/>
              <a:t>E</a:t>
            </a:r>
            <a:r>
              <a:rPr lang="en-US" altLang="en-US" sz="1800" dirty="0"/>
              <a:t> = </a:t>
            </a:r>
            <a:r>
              <a:rPr lang="en-US" altLang="en-US" sz="1800" i="1" dirty="0"/>
              <a:t>q</a:t>
            </a:r>
            <a:r>
              <a:rPr lang="en-US" altLang="en-US" sz="1800" dirty="0"/>
              <a:t> + </a:t>
            </a:r>
            <a:r>
              <a:rPr lang="en-US" altLang="en-US" sz="1800" i="1" dirty="0"/>
              <a:t>w</a:t>
            </a:r>
            <a:endParaRPr lang="tr-TR" altLang="en-US" sz="1800" i="1" dirty="0"/>
          </a:p>
          <a:p>
            <a:pPr marL="0" indent="0" algn="just">
              <a:buNone/>
            </a:pPr>
            <a:r>
              <a:rPr lang="tr-TR" altLang="en-US" sz="1800" b="1" dirty="0"/>
              <a:t>İş (W) ve Isı (q)</a:t>
            </a:r>
          </a:p>
          <a:p>
            <a:pPr algn="just"/>
            <a:r>
              <a:rPr lang="tr-TR" altLang="en-US" sz="1800" dirty="0"/>
              <a:t>İŞ (w): Bir cismin belirli bir mesafede hareket ettirilmesi için enerji kullanılmasıdır.</a:t>
            </a:r>
          </a:p>
          <a:p>
            <a:pPr algn="just"/>
            <a:r>
              <a:rPr lang="tr-TR" altLang="en-US" sz="1800" dirty="0"/>
              <a:t>w = F x d,</a:t>
            </a:r>
          </a:p>
          <a:p>
            <a:pPr marL="0" indent="0" algn="just">
              <a:buNone/>
            </a:pPr>
            <a:r>
              <a:rPr lang="tr-TR" altLang="en-US" sz="1800" dirty="0"/>
              <a:t>F: kuvvet, d: kuvvetin uygulandığı mesafe (yol)</a:t>
            </a:r>
          </a:p>
          <a:p>
            <a:pPr algn="just"/>
            <a:r>
              <a:rPr lang="tr-TR" altLang="en-US" sz="1800" dirty="0"/>
              <a:t>ISI (q): sıcaklık değişimidir. Daha sıcak bir cisimden daha soğuk cisme transfer söz konusudur.</a:t>
            </a:r>
          </a:p>
          <a:p>
            <a:pPr algn="just"/>
            <a:endParaRPr lang="en-US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195512" y="1219200"/>
            <a:ext cx="1385888" cy="369332"/>
          </a:xfrm>
          <a:prstGeom prst="rect">
            <a:avLst/>
          </a:prstGeom>
          <a:solidFill>
            <a:srgbClr val="E3EA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Sistem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53375" y="3083867"/>
            <a:ext cx="2057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Çevre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1" y="4018433"/>
            <a:ext cx="838200" cy="369332"/>
          </a:xfrm>
          <a:prstGeom prst="rect">
            <a:avLst/>
          </a:prstGeom>
          <a:solidFill>
            <a:srgbClr val="FFD2A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İş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1" y="1976735"/>
            <a:ext cx="762001" cy="369332"/>
          </a:xfrm>
          <a:prstGeom prst="rect">
            <a:avLst/>
          </a:prstGeom>
          <a:solidFill>
            <a:srgbClr val="FFD2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23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04800"/>
            <a:ext cx="3962400" cy="838200"/>
          </a:xfrm>
        </p:spPr>
        <p:txBody>
          <a:bodyPr/>
          <a:lstStyle/>
          <a:p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E = q + w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676401" y="1295401"/>
            <a:ext cx="6150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E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lang="tr-TR" dirty="0">
                <a:solidFill>
                  <a:srgbClr val="000000"/>
                </a:solidFill>
                <a:sym typeface="Symbol" pitchFamily="18" charset="2"/>
              </a:rPr>
              <a:t>Sistemin </a:t>
            </a:r>
            <a:r>
              <a:rPr lang="tr-TR" dirty="0" err="1">
                <a:solidFill>
                  <a:srgbClr val="000000"/>
                </a:solidFill>
                <a:sym typeface="Symbol" pitchFamily="18" charset="2"/>
              </a:rPr>
              <a:t>İçenerjisindeki</a:t>
            </a:r>
            <a:r>
              <a:rPr lang="tr-TR" dirty="0">
                <a:solidFill>
                  <a:srgbClr val="000000"/>
                </a:solidFill>
                <a:sym typeface="Symbol" pitchFamily="18" charset="2"/>
              </a:rPr>
              <a:t> değişimdir, Durum fonksiyonudur. </a:t>
            </a:r>
          </a:p>
          <a:p>
            <a:r>
              <a:rPr lang="tr-TR" dirty="0">
                <a:solidFill>
                  <a:srgbClr val="000000"/>
                </a:solidFill>
                <a:sym typeface="Symbol" pitchFamily="18" charset="2"/>
              </a:rPr>
              <a:t>Ancak q ve w durum fonksiyonu değildir!</a:t>
            </a: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905001" y="2057400"/>
            <a:ext cx="3962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q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tr-TR" dirty="0">
                <a:solidFill>
                  <a:srgbClr val="000000"/>
                </a:solidFill>
              </a:rPr>
              <a:t>Sistem içi veya dışına akan Isı Enerjisi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14600" y="2590800"/>
            <a:ext cx="716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-q</a:t>
            </a:r>
            <a:r>
              <a:rPr lang="en-US" dirty="0"/>
              <a:t> </a:t>
            </a:r>
            <a:r>
              <a:rPr lang="tr-TR" dirty="0">
                <a:solidFill>
                  <a:srgbClr val="000000"/>
                </a:solidFill>
              </a:rPr>
              <a:t>ise sistemin E çevreye salınır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438400" y="31242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+q</a:t>
            </a:r>
            <a:r>
              <a:rPr lang="en-US" dirty="0"/>
              <a:t> </a:t>
            </a:r>
            <a:r>
              <a:rPr lang="tr-TR" dirty="0">
                <a:solidFill>
                  <a:srgbClr val="000000"/>
                </a:solidFill>
              </a:rPr>
              <a:t>ise sistemin E çevreden alınır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905001" y="3962400"/>
            <a:ext cx="3562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w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tr-TR" dirty="0">
                <a:solidFill>
                  <a:srgbClr val="000000"/>
                </a:solidFill>
              </a:rPr>
              <a:t>sisteme veya sistemce yapılan iş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514600" y="44958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-w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iş </a:t>
            </a:r>
            <a:r>
              <a:rPr lang="tr-TR" dirty="0"/>
              <a:t>sistem</a:t>
            </a:r>
            <a:r>
              <a:rPr lang="tr-TR" dirty="0">
                <a:solidFill>
                  <a:srgbClr val="FF0000"/>
                </a:solidFill>
              </a:rPr>
              <a:t> tarafından </a:t>
            </a:r>
            <a:r>
              <a:rPr lang="tr-TR" dirty="0"/>
              <a:t>çevre</a:t>
            </a:r>
            <a:r>
              <a:rPr lang="tr-TR" dirty="0">
                <a:solidFill>
                  <a:srgbClr val="FF0000"/>
                </a:solidFill>
              </a:rPr>
              <a:t> üzerinde </a:t>
            </a:r>
            <a:r>
              <a:rPr lang="tr-TR" dirty="0"/>
              <a:t>yapılmıştır</a:t>
            </a:r>
            <a:endParaRPr lang="en-US" dirty="0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438400" y="545465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</a:rPr>
              <a:t>+w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iş </a:t>
            </a:r>
            <a:r>
              <a:rPr lang="tr-TR" dirty="0"/>
              <a:t>çevre </a:t>
            </a:r>
            <a:r>
              <a:rPr lang="tr-TR" dirty="0">
                <a:solidFill>
                  <a:srgbClr val="FF0000"/>
                </a:solidFill>
              </a:rPr>
              <a:t>tarafından </a:t>
            </a:r>
            <a:r>
              <a:rPr lang="tr-TR" dirty="0"/>
              <a:t>sistem </a:t>
            </a:r>
            <a:r>
              <a:rPr lang="tr-TR" dirty="0">
                <a:solidFill>
                  <a:srgbClr val="FF0000"/>
                </a:solidFill>
              </a:rPr>
              <a:t>üzerinde </a:t>
            </a:r>
            <a:r>
              <a:rPr lang="tr-TR" dirty="0"/>
              <a:t>yapılmıştır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/>
      <p:bldP spid="34824" grpId="0"/>
      <p:bldP spid="34826" grpId="0"/>
      <p:bldP spid="348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yg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ygi" id="{BE5F7811-18FA-493A-BF0B-828855E033CA}" vid="{9DE22B3A-B843-4A5C-8556-D9CE1CBA2F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Theme1ygi</Template>
  <TotalTime>2</TotalTime>
  <Words>666</Words>
  <Application>Microsoft Office PowerPoint</Application>
  <PresentationFormat>Widescreen</PresentationFormat>
  <Paragraphs>100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Cambria</vt:lpstr>
      <vt:lpstr>HP Simplified</vt:lpstr>
      <vt:lpstr>Symbol</vt:lpstr>
      <vt:lpstr>Times New Roman</vt:lpstr>
      <vt:lpstr>Wingdings 2</vt:lpstr>
      <vt:lpstr>Theme1ygi</vt:lpstr>
      <vt:lpstr>Termokimya: 1.Termodinamik Temel Yasaları</vt:lpstr>
      <vt:lpstr>Termodinamikte temel kavramlar: Sistem ve Çevre</vt:lpstr>
      <vt:lpstr>Enerji</vt:lpstr>
      <vt:lpstr>Enerjinin Dönüştürülmesi</vt:lpstr>
      <vt:lpstr>Termodinamiğin ilk yasası</vt:lpstr>
      <vt:lpstr>Durum Fonksiyonları</vt:lpstr>
      <vt:lpstr>Suyun oluşum ve parçalanmasında E değişimi</vt:lpstr>
      <vt:lpstr>İç Enerjideki Değişimler</vt:lpstr>
      <vt:lpstr>E = q + w</vt:lpstr>
      <vt:lpstr>PowerPoint Presentation</vt:lpstr>
      <vt:lpstr>iş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Termokimya: 1.Termodinamik Temel Yasaları</dc:title>
  <dc:creator>Doc. Dr. Y.Isgor</dc:creator>
  <cp:lastModifiedBy>Doc. Dr. Y.Isgor</cp:lastModifiedBy>
  <cp:revision>1</cp:revision>
  <dcterms:created xsi:type="dcterms:W3CDTF">2018-04-26T12:18:01Z</dcterms:created>
  <dcterms:modified xsi:type="dcterms:W3CDTF">2018-04-26T12:20:08Z</dcterms:modified>
</cp:coreProperties>
</file>