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95" r:id="rId2"/>
    <p:sldId id="324" r:id="rId3"/>
    <p:sldId id="328" r:id="rId4"/>
    <p:sldId id="329" r:id="rId5"/>
    <p:sldId id="325" r:id="rId6"/>
    <p:sldId id="326" r:id="rId7"/>
    <p:sldId id="327" r:id="rId8"/>
    <p:sldId id="331" r:id="rId9"/>
    <p:sldId id="330" r:id="rId10"/>
    <p:sldId id="332" r:id="rId11"/>
    <p:sldId id="333" r:id="rId12"/>
    <p:sldId id="334" r:id="rId13"/>
    <p:sldId id="296" r:id="rId14"/>
    <p:sldId id="257" r:id="rId15"/>
    <p:sldId id="312" r:id="rId16"/>
    <p:sldId id="313" r:id="rId17"/>
    <p:sldId id="260" r:id="rId18"/>
    <p:sldId id="308" r:id="rId19"/>
    <p:sldId id="315" r:id="rId20"/>
    <p:sldId id="316" r:id="rId21"/>
    <p:sldId id="311" r:id="rId22"/>
    <p:sldId id="309" r:id="rId23"/>
    <p:sldId id="310" r:id="rId24"/>
    <p:sldId id="314" r:id="rId25"/>
    <p:sldId id="263" r:id="rId26"/>
    <p:sldId id="267" r:id="rId27"/>
    <p:sldId id="297" r:id="rId28"/>
    <p:sldId id="317" r:id="rId29"/>
    <p:sldId id="268" r:id="rId30"/>
    <p:sldId id="264" r:id="rId31"/>
    <p:sldId id="262" r:id="rId32"/>
    <p:sldId id="259" r:id="rId33"/>
    <p:sldId id="266" r:id="rId34"/>
    <p:sldId id="269" r:id="rId35"/>
    <p:sldId id="290" r:id="rId36"/>
    <p:sldId id="272" r:id="rId37"/>
    <p:sldId id="292" r:id="rId38"/>
    <p:sldId id="298" r:id="rId39"/>
    <p:sldId id="270" r:id="rId40"/>
    <p:sldId id="271" r:id="rId41"/>
    <p:sldId id="299" r:id="rId42"/>
    <p:sldId id="274" r:id="rId43"/>
    <p:sldId id="275" r:id="rId44"/>
    <p:sldId id="277" r:id="rId45"/>
    <p:sldId id="281" r:id="rId46"/>
    <p:sldId id="282" r:id="rId47"/>
    <p:sldId id="284" r:id="rId48"/>
    <p:sldId id="285" r:id="rId49"/>
    <p:sldId id="287" r:id="rId50"/>
    <p:sldId id="286" r:id="rId51"/>
    <p:sldId id="318" r:id="rId52"/>
    <p:sldId id="323" r:id="rId53"/>
    <p:sldId id="322" r:id="rId54"/>
    <p:sldId id="321" r:id="rId55"/>
    <p:sldId id="320" r:id="rId56"/>
    <p:sldId id="306" r:id="rId57"/>
    <p:sldId id="305" r:id="rId58"/>
    <p:sldId id="319" r:id="rId59"/>
    <p:sldId id="256" r:id="rId60"/>
    <p:sldId id="300" r:id="rId61"/>
    <p:sldId id="303" r:id="rId6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94660"/>
  </p:normalViewPr>
  <p:slideViewPr>
    <p:cSldViewPr>
      <p:cViewPr varScale="1">
        <p:scale>
          <a:sx n="88" d="100"/>
          <a:sy n="88" d="100"/>
        </p:scale>
        <p:origin x="-86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9F34A7-269C-402F-82D2-14DD0689497F}" type="datetimeFigureOut">
              <a:rPr lang="tr-TR" smtClean="0"/>
              <a:pPr/>
              <a:t>13.02.2017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E52F31-687F-4810-9C63-EEE31D07865D}" type="slidenum">
              <a:rPr lang="tr-TR" smtClean="0"/>
              <a:pPr/>
              <a:t>‹#›</a:t>
            </a:fld>
            <a:endParaRPr lang="tr-TR"/>
          </a:p>
        </p:txBody>
      </p:sp>
    </p:spTree>
    <p:extLst>
      <p:ext uri="{BB962C8B-B14F-4D97-AF65-F5344CB8AC3E}">
        <p14:creationId xmlns:p14="http://schemas.microsoft.com/office/powerpoint/2010/main" val="3625254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7E52F31-687F-4810-9C63-EEE31D07865D}" type="slidenum">
              <a:rPr lang="tr-TR" smtClean="0"/>
              <a:pPr/>
              <a:t>26</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7E52F31-687F-4810-9C63-EEE31D07865D}" type="slidenum">
              <a:rPr lang="tr-TR" smtClean="0"/>
              <a:pPr/>
              <a:t>34</a:t>
            </a:fld>
            <a:endParaRPr lang="tr-TR"/>
          </a:p>
        </p:txBody>
      </p:sp>
    </p:spTree>
    <p:extLst>
      <p:ext uri="{BB962C8B-B14F-4D97-AF65-F5344CB8AC3E}">
        <p14:creationId xmlns:p14="http://schemas.microsoft.com/office/powerpoint/2010/main" val="45746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7E52F31-687F-4810-9C63-EEE31D07865D}" type="slidenum">
              <a:rPr lang="tr-TR" smtClean="0"/>
              <a:pPr/>
              <a:t>48</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13.02.2017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13.02.2017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260648"/>
            <a:ext cx="8136904" cy="6408712"/>
          </a:xfrm>
        </p:spPr>
        <p:txBody>
          <a:bodyPr>
            <a:normAutofit/>
          </a:bodyPr>
          <a:lstStyle/>
          <a:p>
            <a:endParaRPr lang="tr-TR" dirty="0">
              <a:latin typeface="Palatino Linotype" pitchFamily="18" charset="0"/>
            </a:endParaRPr>
          </a:p>
          <a:p>
            <a:pPr marL="0" indent="0" algn="ctr">
              <a:buNone/>
            </a:pPr>
            <a:endParaRPr lang="tr-TR" sz="2600" dirty="0" smtClean="0">
              <a:latin typeface="Palatino Linotype" pitchFamily="18" charset="0"/>
            </a:endParaRPr>
          </a:p>
          <a:p>
            <a:pPr marL="0" indent="0" algn="ctr">
              <a:buNone/>
            </a:pPr>
            <a:endParaRPr lang="tr-TR" sz="3000" dirty="0" smtClean="0">
              <a:latin typeface="Palatino Linotype" pitchFamily="18" charset="0"/>
            </a:endParaRPr>
          </a:p>
          <a:p>
            <a:pPr marL="0" indent="0" algn="ctr">
              <a:buNone/>
            </a:pPr>
            <a:endParaRPr lang="tr-TR" sz="3000" dirty="0">
              <a:latin typeface="Palatino Linotype" pitchFamily="18" charset="0"/>
            </a:endParaRPr>
          </a:p>
          <a:p>
            <a:pPr marL="0" indent="0" algn="ctr">
              <a:buNone/>
            </a:pPr>
            <a:r>
              <a:rPr lang="tr-TR" sz="3000" dirty="0">
                <a:latin typeface="Palatino Linotype" pitchFamily="18" charset="0"/>
              </a:rPr>
              <a:t>M</a:t>
            </a:r>
            <a:r>
              <a:rPr lang="tr-TR" sz="3000" dirty="0" smtClean="0">
                <a:latin typeface="Palatino Linotype" pitchFamily="18" charset="0"/>
              </a:rPr>
              <a:t>İNYATÜR SANATINDA</a:t>
            </a:r>
          </a:p>
          <a:p>
            <a:pPr marL="0" indent="0" algn="ctr">
              <a:buNone/>
            </a:pPr>
            <a:r>
              <a:rPr lang="tr-TR" sz="3000" dirty="0" smtClean="0">
                <a:latin typeface="Palatino Linotype" pitchFamily="18" charset="0"/>
              </a:rPr>
              <a:t> HZ. MUHAMMED </a:t>
            </a:r>
          </a:p>
          <a:p>
            <a:pPr marL="0" indent="0" algn="ctr">
              <a:buNone/>
            </a:pPr>
            <a:endParaRPr lang="tr-TR" sz="2400" dirty="0" smtClean="0">
              <a:latin typeface="Palatino Linotype" pitchFamily="18" charset="0"/>
            </a:endParaRPr>
          </a:p>
          <a:p>
            <a:pPr marL="0" indent="0" algn="ctr">
              <a:buNone/>
            </a:pPr>
            <a:endParaRPr lang="tr-TR" sz="1900" dirty="0" smtClean="0">
              <a:latin typeface="Palatino Linotype" pitchFamily="18" charset="0"/>
            </a:endParaRPr>
          </a:p>
          <a:p>
            <a:endParaRPr lang="tr-TR" dirty="0">
              <a:latin typeface="Palatino Linotype" pitchFamily="18" charset="0"/>
            </a:endParaRPr>
          </a:p>
          <a:p>
            <a:pPr marL="0" indent="0" algn="ctr">
              <a:buNone/>
            </a:pPr>
            <a:endParaRPr lang="tr-TR" sz="2000" dirty="0">
              <a:latin typeface="Palatino Linotype" pitchFamily="18" charset="0"/>
            </a:endParaRPr>
          </a:p>
          <a:p>
            <a:pPr marL="0" indent="0">
              <a:buNone/>
            </a:pPr>
            <a:endParaRPr lang="tr-TR" sz="2000" dirty="0" smtClean="0">
              <a:latin typeface="Palatino Linotype" pitchFamily="18" charset="0"/>
            </a:endParaRPr>
          </a:p>
          <a:p>
            <a:pPr marL="0" indent="0">
              <a:buNone/>
            </a:pPr>
            <a:r>
              <a:rPr lang="tr-TR" sz="2000" dirty="0">
                <a:latin typeface="Palatino Linotype" pitchFamily="18" charset="0"/>
              </a:rPr>
              <a:t>	</a:t>
            </a:r>
            <a:endParaRPr lang="tr-TR" sz="2000" dirty="0" smtClean="0">
              <a:latin typeface="Palatino Linotype" pitchFamily="18" charset="0"/>
            </a:endParaRPr>
          </a:p>
        </p:txBody>
      </p:sp>
    </p:spTree>
    <p:extLst>
      <p:ext uri="{BB962C8B-B14F-4D97-AF65-F5344CB8AC3E}">
        <p14:creationId xmlns:p14="http://schemas.microsoft.com/office/powerpoint/2010/main" val="690793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332656"/>
            <a:ext cx="8219256" cy="5793507"/>
          </a:xfrm>
        </p:spPr>
        <p:txBody>
          <a:bodyPr>
            <a:normAutofit fontScale="92500"/>
          </a:bodyPr>
          <a:lstStyle/>
          <a:p>
            <a:r>
              <a:rPr lang="tr-TR" dirty="0"/>
              <a:t>Tasvirli siyer kitapları içinde en önemli ve sahip olduğu minyatür açısından en zengin olanı, Erzurumlu </a:t>
            </a:r>
            <a:r>
              <a:rPr lang="tr-TR" dirty="0" err="1"/>
              <a:t>Darirî’nin</a:t>
            </a:r>
            <a:r>
              <a:rPr lang="tr-TR" dirty="0"/>
              <a:t> Siyer-i Nebî adlı XIV. asırda yazdığı eserin Sultan III. Murad tarafından XVI. asrın sonunda yeniden minyatürlü olarak hazırlanmış olan nüshasıdır. Arşivlerde bulunan belgeye göre 349 bölümden meydana gelen ve 810’dan fazla minyatür bulunan bu eser ancak III. </a:t>
            </a:r>
            <a:r>
              <a:rPr lang="tr-TR" dirty="0" err="1"/>
              <a:t>Mehmed</a:t>
            </a:r>
            <a:r>
              <a:rPr lang="tr-TR" dirty="0"/>
              <a:t> devrinde </a:t>
            </a:r>
            <a:r>
              <a:rPr lang="tr-TR" dirty="0" smtClean="0"/>
              <a:t>tamamlanabilmiştir. </a:t>
            </a:r>
            <a:r>
              <a:rPr lang="tr-TR" dirty="0"/>
              <a:t>1003/1594-95 yılında tamamlanan eser altı </a:t>
            </a:r>
            <a:r>
              <a:rPr lang="tr-TR" dirty="0" smtClean="0"/>
              <a:t>cilttir. </a:t>
            </a:r>
            <a:r>
              <a:rPr lang="tr-TR" dirty="0"/>
              <a:t>Eser tamamlandığında çalışanlara </a:t>
            </a:r>
            <a:r>
              <a:rPr lang="tr-TR" dirty="0" err="1"/>
              <a:t>in’amlar</a:t>
            </a:r>
            <a:r>
              <a:rPr lang="tr-TR" dirty="0"/>
              <a:t> verilmiştir</a:t>
            </a:r>
            <a:r>
              <a:rPr lang="tr-TR" dirty="0" smtClean="0"/>
              <a:t>.</a:t>
            </a:r>
            <a:endParaRPr lang="tr-TR" dirty="0"/>
          </a:p>
        </p:txBody>
      </p:sp>
    </p:spTree>
    <p:extLst>
      <p:ext uri="{BB962C8B-B14F-4D97-AF65-F5344CB8AC3E}">
        <p14:creationId xmlns:p14="http://schemas.microsoft.com/office/powerpoint/2010/main" val="2097639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Hz. Peygamber’in minyatürlerinin yer aldığı diğer eserler:</a:t>
            </a:r>
            <a:br>
              <a:rPr lang="tr-TR" dirty="0"/>
            </a:br>
            <a:endParaRPr lang="tr-TR" dirty="0"/>
          </a:p>
        </p:txBody>
      </p:sp>
      <p:sp>
        <p:nvSpPr>
          <p:cNvPr id="3" name="İçerik Yer Tutucusu 2"/>
          <p:cNvSpPr>
            <a:spLocks noGrp="1"/>
          </p:cNvSpPr>
          <p:nvPr>
            <p:ph idx="1"/>
          </p:nvPr>
        </p:nvSpPr>
        <p:spPr>
          <a:xfrm>
            <a:off x="395536" y="1196752"/>
            <a:ext cx="8291264" cy="5184576"/>
          </a:xfrm>
        </p:spPr>
        <p:txBody>
          <a:bodyPr>
            <a:normAutofit fontScale="70000" lnSpcReduction="20000"/>
          </a:bodyPr>
          <a:lstStyle/>
          <a:p>
            <a:r>
              <a:rPr lang="tr-TR" sz="4500" dirty="0" err="1" smtClean="0"/>
              <a:t>Havernâme</a:t>
            </a:r>
            <a:r>
              <a:rPr lang="tr-TR" sz="4500" dirty="0"/>
              <a:t>: </a:t>
            </a:r>
            <a:r>
              <a:rPr lang="tr-TR" dirty="0"/>
              <a:t>1476 tarihli kitap </a:t>
            </a:r>
            <a:r>
              <a:rPr lang="tr-TR" dirty="0" err="1"/>
              <a:t>İbn</a:t>
            </a:r>
            <a:r>
              <a:rPr lang="tr-TR" dirty="0"/>
              <a:t> Hüsam tarafından yazılmıştır. Hz. Ali’nin kahramanlıklarından bahsetmektedir</a:t>
            </a:r>
            <a:r>
              <a:rPr lang="tr-TR" dirty="0" smtClean="0"/>
              <a:t>.</a:t>
            </a:r>
            <a:endParaRPr lang="tr-TR" dirty="0"/>
          </a:p>
          <a:p>
            <a:r>
              <a:rPr lang="tr-TR" sz="3800" dirty="0" err="1"/>
              <a:t>Ravzatü’s-Safâ</a:t>
            </a:r>
            <a:r>
              <a:rPr lang="tr-TR" sz="3800" dirty="0"/>
              <a:t>: </a:t>
            </a:r>
            <a:r>
              <a:rPr lang="tr-TR" dirty="0"/>
              <a:t>XVI. asırda Mir </a:t>
            </a:r>
            <a:r>
              <a:rPr lang="tr-TR" dirty="0" err="1"/>
              <a:t>Havend</a:t>
            </a:r>
            <a:r>
              <a:rPr lang="tr-TR" dirty="0"/>
              <a:t> tarafından yazılmış genel tarih </a:t>
            </a:r>
            <a:r>
              <a:rPr lang="tr-TR" dirty="0" smtClean="0"/>
              <a:t>kitabıdır.</a:t>
            </a:r>
          </a:p>
          <a:p>
            <a:r>
              <a:rPr lang="tr-TR" sz="3800" dirty="0" smtClean="0"/>
              <a:t>Kısas-ı </a:t>
            </a:r>
            <a:r>
              <a:rPr lang="tr-TR" sz="3800" dirty="0" err="1"/>
              <a:t>Enbiyâ</a:t>
            </a:r>
            <a:r>
              <a:rPr lang="tr-TR" sz="3800" dirty="0"/>
              <a:t>: </a:t>
            </a:r>
            <a:r>
              <a:rPr lang="tr-TR" dirty="0" err="1"/>
              <a:t>Nişabûrî</a:t>
            </a:r>
            <a:r>
              <a:rPr lang="tr-TR" dirty="0"/>
              <a:t> tarafından yazılmıştır. Bütün peygamberlerin hayat hikayeleriyle birlikte tasvirler mevcuttur. </a:t>
            </a:r>
            <a:r>
              <a:rPr lang="tr-TR" dirty="0" err="1"/>
              <a:t>TSMK’nde</a:t>
            </a:r>
            <a:r>
              <a:rPr lang="tr-TR" dirty="0"/>
              <a:t> nüshaları mevcuttur</a:t>
            </a:r>
            <a:r>
              <a:rPr lang="tr-TR" dirty="0" smtClean="0"/>
              <a:t>.</a:t>
            </a:r>
            <a:endParaRPr lang="tr-TR" dirty="0"/>
          </a:p>
          <a:p>
            <a:endParaRPr lang="tr-TR" dirty="0"/>
          </a:p>
          <a:p>
            <a:r>
              <a:rPr lang="tr-TR" sz="3800" dirty="0" err="1"/>
              <a:t>Ahsenü’l</a:t>
            </a:r>
            <a:r>
              <a:rPr lang="tr-TR" sz="3800" dirty="0"/>
              <a:t>-Kibar:</a:t>
            </a:r>
            <a:r>
              <a:rPr lang="tr-TR" dirty="0"/>
              <a:t> XVI. yüzyılda 1526 yılında Hüseyin el-Alevî el-</a:t>
            </a:r>
            <a:r>
              <a:rPr lang="tr-TR" dirty="0" err="1"/>
              <a:t>Verâmî</a:t>
            </a:r>
            <a:r>
              <a:rPr lang="tr-TR" dirty="0"/>
              <a:t> tarafından Şah </a:t>
            </a:r>
            <a:r>
              <a:rPr lang="tr-TR" dirty="0" err="1"/>
              <a:t>Tahmasp</a:t>
            </a:r>
            <a:r>
              <a:rPr lang="tr-TR" dirty="0"/>
              <a:t> adına yazılmış, biyografi karakterinde bir eserdir. Hz. Peygamber ile 12 imamdan söz edilmektedir</a:t>
            </a:r>
            <a:r>
              <a:rPr lang="tr-TR" dirty="0" smtClean="0"/>
              <a:t>.</a:t>
            </a:r>
            <a:endParaRPr lang="tr-TR" dirty="0"/>
          </a:p>
          <a:p>
            <a:endParaRPr lang="tr-TR" dirty="0"/>
          </a:p>
          <a:p>
            <a:r>
              <a:rPr lang="tr-TR" dirty="0"/>
              <a:t>Şah </a:t>
            </a:r>
            <a:r>
              <a:rPr lang="tr-TR" dirty="0" err="1"/>
              <a:t>Tahmasp</a:t>
            </a:r>
            <a:r>
              <a:rPr lang="tr-TR" dirty="0"/>
              <a:t> devrinde 1568 yılında yazılan bir diğer minyatürlü eser, </a:t>
            </a:r>
            <a:r>
              <a:rPr lang="tr-TR" dirty="0" err="1"/>
              <a:t>Âsâr</a:t>
            </a:r>
            <a:r>
              <a:rPr lang="tr-TR" dirty="0"/>
              <a:t>-ı Muzaffer adıyla bilinen manzum </a:t>
            </a:r>
            <a:r>
              <a:rPr lang="tr-TR" sz="3800" dirty="0"/>
              <a:t>Siyer-i Nebî</a:t>
            </a:r>
            <a:r>
              <a:rPr lang="tr-TR" dirty="0"/>
              <a:t> kitabıdır</a:t>
            </a:r>
            <a:r>
              <a:rPr lang="tr-TR" dirty="0" smtClean="0"/>
              <a:t>.</a:t>
            </a:r>
            <a:endParaRPr lang="tr-TR" dirty="0"/>
          </a:p>
        </p:txBody>
      </p:sp>
    </p:spTree>
    <p:extLst>
      <p:ext uri="{BB962C8B-B14F-4D97-AF65-F5344CB8AC3E}">
        <p14:creationId xmlns:p14="http://schemas.microsoft.com/office/powerpoint/2010/main" val="3317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467544" y="188640"/>
            <a:ext cx="8219256" cy="6768752"/>
          </a:xfrm>
        </p:spPr>
        <p:txBody>
          <a:bodyPr>
            <a:normAutofit fontScale="70000" lnSpcReduction="20000"/>
          </a:bodyPr>
          <a:lstStyle/>
          <a:p>
            <a:r>
              <a:rPr lang="tr-TR" sz="3400" dirty="0" err="1"/>
              <a:t>Mecâlisü’l</a:t>
            </a:r>
            <a:r>
              <a:rPr lang="tr-TR" sz="3400" dirty="0"/>
              <a:t>-Uşşak</a:t>
            </a:r>
            <a:r>
              <a:rPr lang="tr-TR" dirty="0"/>
              <a:t>, XVI. asırda Timurlu sultanı Hüseyin Baykara tarafından yazıldığı tahmin edilen Hz. Peygamber’in minyatürünün bulunduğu bir başka resimli eserdir.</a:t>
            </a:r>
          </a:p>
          <a:p>
            <a:endParaRPr lang="tr-TR" dirty="0"/>
          </a:p>
          <a:p>
            <a:r>
              <a:rPr lang="tr-TR" sz="3400" dirty="0" err="1"/>
              <a:t>Enbiyânâme</a:t>
            </a:r>
            <a:r>
              <a:rPr lang="tr-TR" sz="3400" dirty="0"/>
              <a:t>: </a:t>
            </a:r>
            <a:r>
              <a:rPr lang="tr-TR" dirty="0"/>
              <a:t>Kanunî devrinde şehnameci </a:t>
            </a:r>
            <a:r>
              <a:rPr lang="tr-TR" dirty="0" err="1"/>
              <a:t>Fethullah</a:t>
            </a:r>
            <a:r>
              <a:rPr lang="tr-TR" dirty="0"/>
              <a:t> </a:t>
            </a:r>
            <a:r>
              <a:rPr lang="tr-TR" dirty="0" err="1"/>
              <a:t>Ârifî</a:t>
            </a:r>
            <a:r>
              <a:rPr lang="tr-TR" dirty="0"/>
              <a:t> tarafından 1558 senesinde yazılmış minyatürlü bir eserdir. İki minyatürde Hz. Peygamber yer almaktadır.(16)</a:t>
            </a:r>
          </a:p>
          <a:p>
            <a:endParaRPr lang="tr-TR" dirty="0"/>
          </a:p>
          <a:p>
            <a:r>
              <a:rPr lang="tr-TR" sz="3400" dirty="0" err="1"/>
              <a:t>Zübdetü’t-Tevârih</a:t>
            </a:r>
            <a:r>
              <a:rPr lang="tr-TR" sz="3400" dirty="0"/>
              <a:t>: </a:t>
            </a:r>
            <a:r>
              <a:rPr lang="tr-TR" dirty="0"/>
              <a:t>Osmanlı kitap sanatlarının </a:t>
            </a:r>
            <a:r>
              <a:rPr lang="tr-TR" dirty="0" err="1"/>
              <a:t>hâmisi</a:t>
            </a:r>
            <a:r>
              <a:rPr lang="tr-TR" dirty="0"/>
              <a:t> olan III. Murad devrinde şehnameci </a:t>
            </a:r>
            <a:r>
              <a:rPr lang="tr-TR" dirty="0" err="1"/>
              <a:t>Seyyid</a:t>
            </a:r>
            <a:r>
              <a:rPr lang="tr-TR" dirty="0"/>
              <a:t> Lokman </a:t>
            </a:r>
            <a:r>
              <a:rPr lang="tr-TR" dirty="0" err="1"/>
              <a:t>Urmevî</a:t>
            </a:r>
            <a:r>
              <a:rPr lang="tr-TR" dirty="0"/>
              <a:t> tarafından 1583-86 yıllarında yazılmış genel bir tarih kitabıdır. İçinde Hz. Peygamber’in iki minyatürü bulunmaktadır.(17)</a:t>
            </a:r>
          </a:p>
          <a:p>
            <a:endParaRPr lang="tr-TR" dirty="0"/>
          </a:p>
          <a:p>
            <a:r>
              <a:rPr lang="tr-TR" sz="3400" dirty="0"/>
              <a:t>Ahvâl-i Kıyamet: </a:t>
            </a:r>
            <a:r>
              <a:rPr lang="tr-TR" dirty="0"/>
              <a:t>XVI. yüzyıl sonu XVII. yüzyıl başlarında hicrî 1000. yılda kıyametin kopacağına ilişkin inanca bağlı olarak yazılan bu eserde kıyametle ilgili birçok tasvirin yanı sıra Hz. Peygamber’in de minyatürleri yer almaktadır.(18)</a:t>
            </a:r>
          </a:p>
          <a:p>
            <a:endParaRPr lang="tr-TR" dirty="0"/>
          </a:p>
          <a:p>
            <a:r>
              <a:rPr lang="tr-TR" sz="3400" dirty="0"/>
              <a:t>Fal-ı </a:t>
            </a:r>
            <a:r>
              <a:rPr lang="tr-TR" sz="3400" dirty="0" err="1"/>
              <a:t>Kur’ân</a:t>
            </a:r>
            <a:r>
              <a:rPr lang="tr-TR" sz="3400" dirty="0"/>
              <a:t>: </a:t>
            </a:r>
            <a:r>
              <a:rPr lang="tr-TR" dirty="0"/>
              <a:t>İslam dinî tasvirlerini içeren bir diğer minyatürlü eserdi.(19)</a:t>
            </a:r>
          </a:p>
        </p:txBody>
      </p:sp>
    </p:spTree>
    <p:extLst>
      <p:ext uri="{BB962C8B-B14F-4D97-AF65-F5344CB8AC3E}">
        <p14:creationId xmlns:p14="http://schemas.microsoft.com/office/powerpoint/2010/main" val="563474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79512" y="1529075"/>
            <a:ext cx="3882008" cy="348410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4173251" y="1556792"/>
            <a:ext cx="4842571" cy="3456384"/>
          </a:xfrm>
          <a:prstGeom prst="rect">
            <a:avLst/>
          </a:prstGeom>
          <a:noFill/>
          <a:ln w="9525">
            <a:noFill/>
            <a:miter lim="800000"/>
            <a:headEnd/>
            <a:tailEnd/>
          </a:ln>
          <a:effectLst/>
        </p:spPr>
      </p:pic>
      <p:sp>
        <p:nvSpPr>
          <p:cNvPr id="6" name="5 Metin kutusu"/>
          <p:cNvSpPr txBox="1"/>
          <p:nvPr/>
        </p:nvSpPr>
        <p:spPr>
          <a:xfrm>
            <a:off x="971600" y="5157192"/>
            <a:ext cx="7056784" cy="646331"/>
          </a:xfrm>
          <a:prstGeom prst="rect">
            <a:avLst/>
          </a:prstGeom>
          <a:noFill/>
        </p:spPr>
        <p:txBody>
          <a:bodyPr wrap="square" rtlCol="0">
            <a:spAutoFit/>
          </a:bodyPr>
          <a:lstStyle/>
          <a:p>
            <a:pPr algn="just"/>
            <a:r>
              <a:rPr lang="tr-TR" dirty="0" smtClean="0">
                <a:latin typeface="Palatino Linotype" pitchFamily="18" charset="0"/>
              </a:rPr>
              <a:t>(Ed-</a:t>
            </a:r>
            <a:r>
              <a:rPr lang="tr-TR" dirty="0" err="1" smtClean="0">
                <a:latin typeface="Palatino Linotype" pitchFamily="18" charset="0"/>
              </a:rPr>
              <a:t>Dürrü’l</a:t>
            </a:r>
            <a:r>
              <a:rPr lang="tr-TR" dirty="0" smtClean="0">
                <a:latin typeface="Palatino Linotype" pitchFamily="18" charset="0"/>
              </a:rPr>
              <a:t>-</a:t>
            </a:r>
            <a:r>
              <a:rPr lang="tr-TR" dirty="0" err="1" smtClean="0">
                <a:latin typeface="Palatino Linotype" pitchFamily="18" charset="0"/>
              </a:rPr>
              <a:t>Munazzam</a:t>
            </a:r>
            <a:r>
              <a:rPr lang="tr-TR" dirty="0" smtClean="0">
                <a:latin typeface="Palatino Linotype" pitchFamily="18" charset="0"/>
              </a:rPr>
              <a:t> </a:t>
            </a:r>
            <a:r>
              <a:rPr lang="tr-TR" dirty="0" err="1" smtClean="0">
                <a:latin typeface="Palatino Linotype" pitchFamily="18" charset="0"/>
              </a:rPr>
              <a:t>fî</a:t>
            </a:r>
            <a:r>
              <a:rPr lang="tr-TR" dirty="0" smtClean="0">
                <a:latin typeface="Palatino Linotype" pitchFamily="18" charset="0"/>
              </a:rPr>
              <a:t> </a:t>
            </a:r>
            <a:r>
              <a:rPr lang="tr-TR" dirty="0" err="1" smtClean="0">
                <a:latin typeface="Palatino Linotype" pitchFamily="18" charset="0"/>
              </a:rPr>
              <a:t>Sırrı’l</a:t>
            </a:r>
            <a:r>
              <a:rPr lang="tr-TR" dirty="0" smtClean="0">
                <a:latin typeface="Palatino Linotype" pitchFamily="18" charset="0"/>
              </a:rPr>
              <a:t>-</a:t>
            </a:r>
            <a:r>
              <a:rPr lang="tr-TR" dirty="0" err="1" smtClean="0">
                <a:latin typeface="Palatino Linotype" pitchFamily="18" charset="0"/>
              </a:rPr>
              <a:t>İsmi’l</a:t>
            </a:r>
            <a:r>
              <a:rPr lang="tr-TR" dirty="0" smtClean="0">
                <a:latin typeface="Palatino Linotype" pitchFamily="18" charset="0"/>
              </a:rPr>
              <a:t>-</a:t>
            </a:r>
            <a:r>
              <a:rPr lang="tr-TR" dirty="0" err="1" smtClean="0">
                <a:latin typeface="Palatino Linotype" pitchFamily="18" charset="0"/>
              </a:rPr>
              <a:t>A’zam</a:t>
            </a:r>
            <a:r>
              <a:rPr lang="tr-TR" dirty="0" smtClean="0">
                <a:latin typeface="Palatino Linotype" pitchFamily="18" charset="0"/>
              </a:rPr>
              <a:t>, 1747, </a:t>
            </a:r>
            <a:r>
              <a:rPr lang="tr-TR" dirty="0" err="1" smtClean="0">
                <a:latin typeface="Palatino Linotype" pitchFamily="18" charset="0"/>
              </a:rPr>
              <a:t>Chester</a:t>
            </a:r>
            <a:r>
              <a:rPr lang="tr-TR" dirty="0" smtClean="0">
                <a:latin typeface="Palatino Linotype" pitchFamily="18" charset="0"/>
              </a:rPr>
              <a:t> </a:t>
            </a:r>
            <a:r>
              <a:rPr lang="tr-TR" dirty="0" err="1" smtClean="0">
                <a:latin typeface="Palatino Linotype" pitchFamily="18" charset="0"/>
              </a:rPr>
              <a:t>Beatyy</a:t>
            </a:r>
            <a:r>
              <a:rPr lang="tr-TR" dirty="0" smtClean="0">
                <a:latin typeface="Palatino Linotype" pitchFamily="18" charset="0"/>
              </a:rPr>
              <a:t> </a:t>
            </a:r>
            <a:r>
              <a:rPr lang="tr-TR" dirty="0" err="1" smtClean="0">
                <a:latin typeface="Palatino Linotype" pitchFamily="18" charset="0"/>
              </a:rPr>
              <a:t>Library</a:t>
            </a:r>
            <a:r>
              <a:rPr lang="tr-TR" dirty="0" smtClean="0">
                <a:latin typeface="Palatino Linotype" pitchFamily="18" charset="0"/>
              </a:rPr>
              <a:t> 444 (</a:t>
            </a:r>
            <a:r>
              <a:rPr lang="tr-TR" dirty="0" err="1" smtClean="0">
                <a:latin typeface="Palatino Linotype" pitchFamily="18" charset="0"/>
              </a:rPr>
              <a:t>And</a:t>
            </a:r>
            <a:r>
              <a:rPr lang="tr-TR" dirty="0" smtClean="0">
                <a:latin typeface="Palatino Linotype" pitchFamily="18" charset="0"/>
              </a:rPr>
              <a:t>, 2010:53)</a:t>
            </a:r>
            <a:endParaRPr lang="tr-TR" dirty="0">
              <a:latin typeface="Palatino Linotype" pitchFamily="18" charset="0"/>
            </a:endParaRPr>
          </a:p>
        </p:txBody>
      </p:sp>
      <p:sp>
        <p:nvSpPr>
          <p:cNvPr id="2" name="Metin kutusu 1"/>
          <p:cNvSpPr txBox="1"/>
          <p:nvPr/>
        </p:nvSpPr>
        <p:spPr>
          <a:xfrm>
            <a:off x="2699792" y="476672"/>
            <a:ext cx="2808312" cy="461665"/>
          </a:xfrm>
          <a:prstGeom prst="rect">
            <a:avLst/>
          </a:prstGeom>
          <a:noFill/>
        </p:spPr>
        <p:txBody>
          <a:bodyPr wrap="square" rtlCol="0">
            <a:spAutoFit/>
          </a:bodyPr>
          <a:lstStyle/>
          <a:p>
            <a:pPr algn="ctr"/>
            <a:r>
              <a:rPr lang="tr-TR" sz="2400" dirty="0" err="1" smtClean="0">
                <a:solidFill>
                  <a:schemeClr val="tx2">
                    <a:lumMod val="60000"/>
                    <a:lumOff val="40000"/>
                  </a:schemeClr>
                </a:solidFill>
              </a:rPr>
              <a:t>İslamda</a:t>
            </a:r>
            <a:r>
              <a:rPr lang="tr-TR" sz="2400" dirty="0" smtClean="0">
                <a:solidFill>
                  <a:schemeClr val="tx2">
                    <a:lumMod val="60000"/>
                    <a:lumOff val="40000"/>
                  </a:schemeClr>
                </a:solidFill>
              </a:rPr>
              <a:t> Tasvir </a:t>
            </a:r>
            <a:endParaRPr lang="tr-TR" sz="2400" dirty="0">
              <a:solidFill>
                <a:schemeClr val="tx2">
                  <a:lumMod val="60000"/>
                  <a:lumOff val="40000"/>
                </a:schemeClr>
              </a:solidFill>
            </a:endParaRPr>
          </a:p>
        </p:txBody>
      </p:sp>
    </p:spTree>
    <p:extLst>
      <p:ext uri="{BB962C8B-B14F-4D97-AF65-F5344CB8AC3E}">
        <p14:creationId xmlns:p14="http://schemas.microsoft.com/office/powerpoint/2010/main" val="3926042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2844" y="0"/>
            <a:ext cx="9001156" cy="548680"/>
          </a:xfrm>
        </p:spPr>
        <p:txBody>
          <a:bodyPr>
            <a:noAutofit/>
          </a:bodyPr>
          <a:lstStyle/>
          <a:p>
            <a:r>
              <a:rPr lang="tr-TR" sz="2800" b="1" dirty="0" smtClean="0">
                <a:solidFill>
                  <a:schemeClr val="tx2"/>
                </a:solidFill>
                <a:latin typeface="Palatino Linotype" pitchFamily="18" charset="0"/>
              </a:rPr>
              <a:t>Hz. Muhammed Minyatürlerinin Yer Aldığı Eserler</a:t>
            </a:r>
            <a:endParaRPr lang="tr-TR" sz="2800" b="1" dirty="0">
              <a:solidFill>
                <a:schemeClr val="tx2"/>
              </a:solidFill>
              <a:latin typeface="Palatino Linotype" pitchFamily="18" charset="0"/>
            </a:endParaRPr>
          </a:p>
        </p:txBody>
      </p:sp>
      <p:sp>
        <p:nvSpPr>
          <p:cNvPr id="3" name="2 İçerik Yer Tutucusu"/>
          <p:cNvSpPr>
            <a:spLocks noGrp="1"/>
          </p:cNvSpPr>
          <p:nvPr>
            <p:ph idx="1"/>
          </p:nvPr>
        </p:nvSpPr>
        <p:spPr>
          <a:xfrm>
            <a:off x="251520" y="620688"/>
            <a:ext cx="8435280" cy="6048672"/>
          </a:xfrm>
        </p:spPr>
        <p:txBody>
          <a:bodyPr>
            <a:normAutofit fontScale="25000" lnSpcReduction="20000"/>
          </a:bodyPr>
          <a:lstStyle/>
          <a:p>
            <a:pPr marL="0" indent="0" algn="just">
              <a:buNone/>
            </a:pPr>
            <a:r>
              <a:rPr lang="tr-TR" sz="6400" b="1" dirty="0" smtClean="0"/>
              <a:t>	</a:t>
            </a:r>
            <a:r>
              <a:rPr lang="tr-TR" sz="8000" b="1" dirty="0" smtClean="0">
                <a:latin typeface="Palatino Linotype" pitchFamily="18" charset="0"/>
              </a:rPr>
              <a:t>Din ve Tarih Konulu Eserler</a:t>
            </a:r>
          </a:p>
          <a:p>
            <a:pPr algn="just"/>
            <a:r>
              <a:rPr lang="tr-TR" sz="7200" dirty="0" err="1" smtClean="0">
                <a:latin typeface="Palatino Linotype" pitchFamily="18" charset="0"/>
              </a:rPr>
              <a:t>Câmiü’t-Tevârih</a:t>
            </a:r>
            <a:r>
              <a:rPr lang="tr-TR" sz="7200" dirty="0" smtClean="0">
                <a:latin typeface="Palatino Linotype" pitchFamily="18" charset="0"/>
              </a:rPr>
              <a:t>, </a:t>
            </a:r>
            <a:r>
              <a:rPr lang="tr-TR" sz="7200" dirty="0" err="1" smtClean="0">
                <a:latin typeface="Palatino Linotype" pitchFamily="18" charset="0"/>
              </a:rPr>
              <a:t>Reşidüddin</a:t>
            </a:r>
            <a:r>
              <a:rPr lang="tr-TR" sz="7200" dirty="0" smtClean="0">
                <a:latin typeface="Palatino Linotype" pitchFamily="18" charset="0"/>
              </a:rPr>
              <a:t>, 1306-1307 (Edinburgh </a:t>
            </a:r>
            <a:r>
              <a:rPr lang="tr-TR" sz="7200" dirty="0" err="1" smtClean="0">
                <a:latin typeface="Palatino Linotype" pitchFamily="18" charset="0"/>
              </a:rPr>
              <a:t>University</a:t>
            </a:r>
            <a:r>
              <a:rPr lang="tr-TR" sz="7200" dirty="0" smtClean="0">
                <a:latin typeface="Palatino Linotype" pitchFamily="18" charset="0"/>
              </a:rPr>
              <a:t> Library, </a:t>
            </a:r>
            <a:r>
              <a:rPr lang="tr-TR" sz="7200" dirty="0" err="1" smtClean="0">
                <a:latin typeface="Palatino Linotype" pitchFamily="18" charset="0"/>
              </a:rPr>
              <a:t>Nr</a:t>
            </a:r>
            <a:r>
              <a:rPr lang="tr-TR" sz="7200" dirty="0" smtClean="0">
                <a:latin typeface="Palatino Linotype" pitchFamily="18" charset="0"/>
              </a:rPr>
              <a:t> 30, 7 minyatür)</a:t>
            </a:r>
          </a:p>
          <a:p>
            <a:pPr algn="just"/>
            <a:r>
              <a:rPr lang="tr-TR" sz="7200" dirty="0" err="1" smtClean="0">
                <a:latin typeface="Palatino Linotype" pitchFamily="18" charset="0"/>
              </a:rPr>
              <a:t>Câmiü’t</a:t>
            </a:r>
            <a:r>
              <a:rPr lang="tr-TR" sz="7200" dirty="0" smtClean="0">
                <a:latin typeface="Palatino Linotype" pitchFamily="18" charset="0"/>
              </a:rPr>
              <a:t>-</a:t>
            </a:r>
            <a:r>
              <a:rPr lang="tr-TR" sz="7200" dirty="0" err="1" smtClean="0">
                <a:latin typeface="Palatino Linotype" pitchFamily="18" charset="0"/>
              </a:rPr>
              <a:t>Tevârih</a:t>
            </a:r>
            <a:r>
              <a:rPr lang="tr-TR" sz="7200" dirty="0" smtClean="0">
                <a:latin typeface="Palatino Linotype" pitchFamily="18" charset="0"/>
              </a:rPr>
              <a:t>,  Herat, 1425 (TSMK H. 1654; y.5a)</a:t>
            </a:r>
          </a:p>
          <a:p>
            <a:pPr algn="just"/>
            <a:r>
              <a:rPr lang="tr-TR" sz="7200" dirty="0" smtClean="0">
                <a:latin typeface="Palatino Linotype" pitchFamily="18" charset="0"/>
              </a:rPr>
              <a:t>Miraçnâme, Ahmed Musa, Tebriz, 14. y.y. (TSMK H. 2154; 9 minyatür)</a:t>
            </a:r>
          </a:p>
          <a:p>
            <a:pPr algn="just"/>
            <a:r>
              <a:rPr lang="tr-TR" sz="7200" dirty="0" smtClean="0">
                <a:latin typeface="Palatino Linotype" pitchFamily="18" charset="0"/>
              </a:rPr>
              <a:t>Miraçnâme, Mir Haydar, Herat, 1436 (Paris Bibliotheque Nationale, </a:t>
            </a:r>
            <a:r>
              <a:rPr lang="tr-TR" sz="7200" dirty="0" err="1" smtClean="0">
                <a:latin typeface="Palatino Linotype" pitchFamily="18" charset="0"/>
              </a:rPr>
              <a:t>Turc</a:t>
            </a:r>
            <a:r>
              <a:rPr lang="tr-TR" sz="7200" dirty="0" smtClean="0">
                <a:latin typeface="Palatino Linotype" pitchFamily="18" charset="0"/>
              </a:rPr>
              <a:t>. 190; 57 minyatür)</a:t>
            </a:r>
          </a:p>
          <a:p>
            <a:pPr algn="just"/>
            <a:r>
              <a:rPr lang="tr-TR" sz="7200" dirty="0" err="1" smtClean="0">
                <a:latin typeface="Palatino Linotype" pitchFamily="18" charset="0"/>
              </a:rPr>
              <a:t>Zübdetü’t</a:t>
            </a:r>
            <a:r>
              <a:rPr lang="tr-TR" sz="7200" dirty="0" smtClean="0">
                <a:latin typeface="Palatino Linotype" pitchFamily="18" charset="0"/>
              </a:rPr>
              <a:t>-</a:t>
            </a:r>
            <a:r>
              <a:rPr lang="tr-TR" sz="7200" dirty="0" err="1" smtClean="0">
                <a:latin typeface="Palatino Linotype" pitchFamily="18" charset="0"/>
              </a:rPr>
              <a:t>Tevârih</a:t>
            </a:r>
            <a:r>
              <a:rPr lang="tr-TR" sz="7200" dirty="0" smtClean="0">
                <a:latin typeface="Palatino Linotype" pitchFamily="18" charset="0"/>
              </a:rPr>
              <a:t>, </a:t>
            </a:r>
            <a:r>
              <a:rPr lang="tr-TR" sz="7200" dirty="0" err="1" smtClean="0">
                <a:latin typeface="Palatino Linotype" pitchFamily="18" charset="0"/>
              </a:rPr>
              <a:t>Seyyid</a:t>
            </a:r>
            <a:r>
              <a:rPr lang="tr-TR" sz="7200" dirty="0" smtClean="0">
                <a:latin typeface="Palatino Linotype" pitchFamily="18" charset="0"/>
              </a:rPr>
              <a:t>  Lokman  </a:t>
            </a:r>
            <a:r>
              <a:rPr lang="tr-TR" sz="7200" dirty="0" err="1" smtClean="0">
                <a:latin typeface="Palatino Linotype" pitchFamily="18" charset="0"/>
              </a:rPr>
              <a:t>Aşuri</a:t>
            </a:r>
            <a:r>
              <a:rPr lang="tr-TR" sz="7200" dirty="0" smtClean="0">
                <a:latin typeface="Palatino Linotype" pitchFamily="18" charset="0"/>
              </a:rPr>
              <a:t>, III. Murat, 1583-1586,  (TİEM, T.1973; TSMK H.1321;  Dublin CBL, T.414) (üç kopyası mevcut. Her kopyada birer minyatür var.)</a:t>
            </a:r>
          </a:p>
          <a:p>
            <a:pPr algn="just"/>
            <a:r>
              <a:rPr lang="tr-TR" sz="7200" dirty="0" smtClean="0">
                <a:latin typeface="Palatino Linotype" pitchFamily="18" charset="0"/>
              </a:rPr>
              <a:t>Siyer-i Nebi, Mustafa </a:t>
            </a:r>
            <a:r>
              <a:rPr lang="tr-TR" sz="7200" dirty="0" err="1" smtClean="0">
                <a:latin typeface="Palatino Linotype" pitchFamily="18" charset="0"/>
              </a:rPr>
              <a:t>Darirî</a:t>
            </a:r>
            <a:r>
              <a:rPr lang="tr-TR" sz="7200" dirty="0" smtClean="0">
                <a:latin typeface="Palatino Linotype" pitchFamily="18" charset="0"/>
              </a:rPr>
              <a:t>, III. Murat – III. Mehmet ,1595, 6 cilt, Toplam 814 minyatür Ancak 670’i biliniyor. (3. ciltteki 5 minyatür miraç konulu), (1.-2.-6. ciltler ile 4. cildin kopyası TSMK; 3. cilt New York Public Library Spencer Koleksiyonu;  4. cilt Dublin CBL; 5. cilt (kayıp) )</a:t>
            </a:r>
          </a:p>
          <a:p>
            <a:pPr algn="just"/>
            <a:r>
              <a:rPr lang="tr-TR" sz="7200" dirty="0" err="1" smtClean="0">
                <a:latin typeface="Palatino Linotype" pitchFamily="18" charset="0"/>
              </a:rPr>
              <a:t>Enbiyâname</a:t>
            </a:r>
            <a:r>
              <a:rPr lang="tr-TR" sz="7200" dirty="0" smtClean="0">
                <a:latin typeface="Palatino Linotype" pitchFamily="18" charset="0"/>
              </a:rPr>
              <a:t>, </a:t>
            </a:r>
            <a:r>
              <a:rPr lang="tr-TR" sz="7200" dirty="0" err="1" smtClean="0">
                <a:latin typeface="Palatino Linotype" pitchFamily="18" charset="0"/>
              </a:rPr>
              <a:t>Fethullah</a:t>
            </a:r>
            <a:r>
              <a:rPr lang="tr-TR" sz="7200" dirty="0" smtClean="0">
                <a:latin typeface="Palatino Linotype" pitchFamily="18" charset="0"/>
              </a:rPr>
              <a:t> </a:t>
            </a:r>
            <a:r>
              <a:rPr lang="tr-TR" sz="7200" dirty="0" err="1" smtClean="0">
                <a:latin typeface="Palatino Linotype" pitchFamily="18" charset="0"/>
              </a:rPr>
              <a:t>Arifî</a:t>
            </a:r>
            <a:r>
              <a:rPr lang="tr-TR" sz="7200" dirty="0" smtClean="0">
                <a:latin typeface="Palatino Linotype" pitchFamily="18" charset="0"/>
              </a:rPr>
              <a:t>, Kanuni, 1558.</a:t>
            </a:r>
          </a:p>
          <a:p>
            <a:pPr algn="just"/>
            <a:r>
              <a:rPr lang="tr-TR" sz="7200" dirty="0" err="1" smtClean="0">
                <a:latin typeface="Palatino Linotype" pitchFamily="18" charset="0"/>
              </a:rPr>
              <a:t>Kısasu’l</a:t>
            </a:r>
            <a:r>
              <a:rPr lang="tr-TR" sz="7200" dirty="0" smtClean="0">
                <a:latin typeface="Palatino Linotype" pitchFamily="18" charset="0"/>
              </a:rPr>
              <a:t>-Enbiya, </a:t>
            </a:r>
            <a:r>
              <a:rPr lang="tr-TR" sz="7200" dirty="0" err="1" smtClean="0">
                <a:latin typeface="Palatino Linotype" pitchFamily="18" charset="0"/>
              </a:rPr>
              <a:t>Nişâburi</a:t>
            </a:r>
            <a:r>
              <a:rPr lang="tr-TR" sz="7200" dirty="0">
                <a:latin typeface="Palatino Linotype" pitchFamily="18" charset="0"/>
              </a:rPr>
              <a:t>,</a:t>
            </a:r>
            <a:r>
              <a:rPr lang="tr-TR" sz="7200" dirty="0" smtClean="0">
                <a:latin typeface="Palatino Linotype" pitchFamily="18" charset="0"/>
              </a:rPr>
              <a:t> İran, 16. yy.</a:t>
            </a:r>
          </a:p>
          <a:p>
            <a:pPr algn="just"/>
            <a:r>
              <a:rPr lang="tr-TR" sz="7200" dirty="0" err="1">
                <a:latin typeface="Palatino Linotype" pitchFamily="18" charset="0"/>
              </a:rPr>
              <a:t>Fâl</a:t>
            </a:r>
            <a:r>
              <a:rPr lang="tr-TR" sz="7200" dirty="0">
                <a:latin typeface="Palatino Linotype" pitchFamily="18" charset="0"/>
              </a:rPr>
              <a:t>-ı </a:t>
            </a:r>
            <a:r>
              <a:rPr lang="tr-TR" sz="7200" dirty="0" smtClean="0">
                <a:latin typeface="Palatino Linotype" pitchFamily="18" charset="0"/>
              </a:rPr>
              <a:t>Kuran, </a:t>
            </a:r>
            <a:r>
              <a:rPr lang="tr-TR" sz="7200" dirty="0" err="1">
                <a:latin typeface="Palatino Linotype" pitchFamily="18" charset="0"/>
              </a:rPr>
              <a:t>Nişaburi</a:t>
            </a:r>
            <a:r>
              <a:rPr lang="tr-TR" sz="7200" dirty="0">
                <a:latin typeface="Palatino Linotype" pitchFamily="18" charset="0"/>
              </a:rPr>
              <a:t>, İran, 16. yy.</a:t>
            </a:r>
            <a:endParaRPr lang="tr-TR" sz="7200" dirty="0" smtClean="0">
              <a:latin typeface="Palatino Linotype" pitchFamily="18" charset="0"/>
            </a:endParaRPr>
          </a:p>
          <a:p>
            <a:pPr algn="just"/>
            <a:r>
              <a:rPr lang="tr-TR" sz="7200" dirty="0" err="1" smtClean="0">
                <a:latin typeface="Palatino Linotype" pitchFamily="18" charset="0"/>
              </a:rPr>
              <a:t>Ravzatü’s</a:t>
            </a:r>
            <a:r>
              <a:rPr lang="tr-TR" sz="7200" dirty="0" smtClean="0">
                <a:latin typeface="Palatino Linotype" pitchFamily="18" charset="0"/>
              </a:rPr>
              <a:t>-Safa  fi </a:t>
            </a:r>
            <a:r>
              <a:rPr lang="tr-TR" sz="7200" dirty="0" err="1" smtClean="0">
                <a:latin typeface="Palatino Linotype" pitchFamily="18" charset="0"/>
              </a:rPr>
              <a:t>Sireti’l</a:t>
            </a:r>
            <a:r>
              <a:rPr lang="tr-TR" sz="7200" dirty="0" smtClean="0">
                <a:latin typeface="Palatino Linotype" pitchFamily="18" charset="0"/>
              </a:rPr>
              <a:t>-Enbiya </a:t>
            </a:r>
            <a:r>
              <a:rPr lang="tr-TR" sz="7200" dirty="0" err="1" smtClean="0">
                <a:latin typeface="Palatino Linotype" pitchFamily="18" charset="0"/>
              </a:rPr>
              <a:t>ve’l-Muluk</a:t>
            </a:r>
            <a:r>
              <a:rPr lang="tr-TR" sz="7200" dirty="0" smtClean="0">
                <a:latin typeface="Palatino Linotype" pitchFamily="18" charset="0"/>
              </a:rPr>
              <a:t> </a:t>
            </a:r>
            <a:r>
              <a:rPr lang="tr-TR" sz="7200" dirty="0" err="1" smtClean="0">
                <a:latin typeface="Palatino Linotype" pitchFamily="18" charset="0"/>
              </a:rPr>
              <a:t>ve’l-Hulafa</a:t>
            </a:r>
            <a:r>
              <a:rPr lang="tr-TR" sz="7200" dirty="0" smtClean="0">
                <a:latin typeface="Palatino Linotype" pitchFamily="18" charset="0"/>
              </a:rPr>
              <a:t>, </a:t>
            </a:r>
            <a:r>
              <a:rPr lang="tr-TR" sz="7200" dirty="0" err="1" smtClean="0">
                <a:latin typeface="Palatino Linotype" pitchFamily="18" charset="0"/>
              </a:rPr>
              <a:t>Mihrvand</a:t>
            </a:r>
            <a:r>
              <a:rPr lang="tr-TR" sz="7200" dirty="0" smtClean="0">
                <a:latin typeface="Palatino Linotype" pitchFamily="18" charset="0"/>
              </a:rPr>
              <a:t>, </a:t>
            </a:r>
            <a:r>
              <a:rPr lang="tr-TR" sz="7200" dirty="0">
                <a:latin typeface="Palatino Linotype" pitchFamily="18" charset="0"/>
              </a:rPr>
              <a:t>İran</a:t>
            </a:r>
            <a:r>
              <a:rPr lang="tr-TR" sz="7200" dirty="0" smtClean="0">
                <a:latin typeface="Palatino Linotype" pitchFamily="18" charset="0"/>
              </a:rPr>
              <a:t>, 16. yy.</a:t>
            </a:r>
          </a:p>
          <a:p>
            <a:pPr algn="just"/>
            <a:r>
              <a:rPr lang="tr-TR" sz="7200" dirty="0" smtClean="0">
                <a:latin typeface="Palatino Linotype" pitchFamily="18" charset="0"/>
              </a:rPr>
              <a:t>Ahval-i Kıyamet, 17. yy başları, İstanbul.</a:t>
            </a:r>
          </a:p>
          <a:p>
            <a:pPr algn="just"/>
            <a:r>
              <a:rPr lang="tr-TR" sz="7200" dirty="0" err="1">
                <a:latin typeface="Palatino Linotype" pitchFamily="18" charset="0"/>
              </a:rPr>
              <a:t>Havername</a:t>
            </a:r>
            <a:r>
              <a:rPr lang="tr-TR" sz="7200" dirty="0">
                <a:latin typeface="Palatino Linotype" pitchFamily="18" charset="0"/>
              </a:rPr>
              <a:t>, </a:t>
            </a:r>
            <a:r>
              <a:rPr lang="tr-TR" sz="7200" dirty="0" err="1">
                <a:latin typeface="Palatino Linotype" pitchFamily="18" charset="0"/>
              </a:rPr>
              <a:t>İbn</a:t>
            </a:r>
            <a:r>
              <a:rPr lang="tr-TR" sz="7200" dirty="0">
                <a:latin typeface="Palatino Linotype" pitchFamily="18" charset="0"/>
              </a:rPr>
              <a:t> </a:t>
            </a:r>
            <a:r>
              <a:rPr lang="tr-TR" sz="7200" dirty="0" err="1" smtClean="0">
                <a:latin typeface="Palatino Linotype" pitchFamily="18" charset="0"/>
              </a:rPr>
              <a:t>Husam</a:t>
            </a:r>
            <a:r>
              <a:rPr lang="tr-TR" sz="7200" dirty="0" smtClean="0">
                <a:latin typeface="Palatino Linotype" pitchFamily="18" charset="0"/>
              </a:rPr>
              <a:t> Muhammed, 1686, Hindistan</a:t>
            </a:r>
          </a:p>
          <a:p>
            <a:pPr algn="just"/>
            <a:r>
              <a:rPr lang="tr-TR" sz="7200" dirty="0" smtClean="0">
                <a:latin typeface="Palatino Linotype" pitchFamily="18" charset="0"/>
              </a:rPr>
              <a:t>Hamle-i Haydari, </a:t>
            </a:r>
            <a:r>
              <a:rPr lang="tr-TR" sz="7200" dirty="0">
                <a:latin typeface="Palatino Linotype" pitchFamily="18" charset="0"/>
              </a:rPr>
              <a:t>Muhammed Rafi’, 1756</a:t>
            </a:r>
            <a:r>
              <a:rPr lang="tr-TR" sz="7200" dirty="0" smtClean="0">
                <a:latin typeface="Palatino Linotype" pitchFamily="18" charset="0"/>
              </a:rPr>
              <a:t>, Hindistan</a:t>
            </a:r>
          </a:p>
          <a:p>
            <a:r>
              <a:rPr lang="tr-TR" sz="7200" dirty="0" err="1" smtClean="0">
                <a:latin typeface="Palatino Linotype" panose="02040502050505030304" pitchFamily="18" charset="0"/>
              </a:rPr>
              <a:t>Ahsenü’l</a:t>
            </a:r>
            <a:r>
              <a:rPr lang="tr-TR" sz="7200" dirty="0" smtClean="0">
                <a:latin typeface="Palatino Linotype" panose="02040502050505030304" pitchFamily="18" charset="0"/>
              </a:rPr>
              <a:t>-Kibar</a:t>
            </a:r>
            <a:r>
              <a:rPr lang="tr-TR" sz="7200" dirty="0">
                <a:latin typeface="Palatino Linotype" panose="02040502050505030304" pitchFamily="18" charset="0"/>
              </a:rPr>
              <a:t>, Hüseyin el-Alevi el </a:t>
            </a:r>
            <a:r>
              <a:rPr lang="tr-TR" sz="7200" dirty="0" err="1">
                <a:latin typeface="Palatino Linotype" panose="02040502050505030304" pitchFamily="18" charset="0"/>
              </a:rPr>
              <a:t>Veramî</a:t>
            </a:r>
            <a:r>
              <a:rPr lang="tr-TR" sz="7200" dirty="0">
                <a:latin typeface="Palatino Linotype" panose="02040502050505030304" pitchFamily="18" charset="0"/>
              </a:rPr>
              <a:t>, 16. yy (Hz. Peygamber ve on iki İmam)</a:t>
            </a:r>
          </a:p>
          <a:p>
            <a:pPr algn="just"/>
            <a:endParaRPr lang="tr-TR" sz="6400" dirty="0" smtClean="0">
              <a:latin typeface="Palatino Linotype" pitchFamily="18" charset="0"/>
            </a:endParaRPr>
          </a:p>
          <a:p>
            <a:pPr marL="0" indent="0" algn="just">
              <a:buNone/>
            </a:pPr>
            <a:r>
              <a:rPr lang="tr-TR" sz="6400" b="1" dirty="0" smtClean="0"/>
              <a:t>	</a:t>
            </a:r>
            <a:endParaRPr lang="tr-TR" dirty="0" smtClean="0"/>
          </a:p>
          <a:p>
            <a:pPr algn="just"/>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06090"/>
          </a:xfrm>
        </p:spPr>
        <p:txBody>
          <a:bodyPr>
            <a:noAutofit/>
          </a:bodyPr>
          <a:lstStyle/>
          <a:p>
            <a:r>
              <a:rPr lang="tr-TR" sz="3200" b="1" dirty="0">
                <a:latin typeface="Palatino Linotype" pitchFamily="18" charset="0"/>
              </a:rPr>
              <a:t>Edebi Eserler</a:t>
            </a:r>
            <a:br>
              <a:rPr lang="tr-TR" sz="3200" b="1" dirty="0">
                <a:latin typeface="Palatino Linotype" pitchFamily="18" charset="0"/>
              </a:rPr>
            </a:br>
            <a:endParaRPr lang="tr-TR" sz="3200" dirty="0"/>
          </a:p>
        </p:txBody>
      </p:sp>
      <p:sp>
        <p:nvSpPr>
          <p:cNvPr id="3" name="İçerik Yer Tutucusu 2"/>
          <p:cNvSpPr>
            <a:spLocks noGrp="1"/>
          </p:cNvSpPr>
          <p:nvPr>
            <p:ph idx="1"/>
          </p:nvPr>
        </p:nvSpPr>
        <p:spPr>
          <a:xfrm>
            <a:off x="611560" y="764704"/>
            <a:ext cx="8229600" cy="5462067"/>
          </a:xfrm>
        </p:spPr>
        <p:txBody>
          <a:bodyPr>
            <a:normAutofit/>
          </a:bodyPr>
          <a:lstStyle/>
          <a:p>
            <a:pPr algn="just"/>
            <a:r>
              <a:rPr lang="tr-TR" sz="2200" dirty="0" err="1" smtClean="0">
                <a:latin typeface="Palatino Linotype" pitchFamily="18" charset="0"/>
              </a:rPr>
              <a:t>Varka</a:t>
            </a:r>
            <a:r>
              <a:rPr lang="tr-TR" sz="2200" dirty="0" smtClean="0">
                <a:latin typeface="Palatino Linotype" pitchFamily="18" charset="0"/>
              </a:rPr>
              <a:t> </a:t>
            </a:r>
            <a:r>
              <a:rPr lang="tr-TR" sz="2200" dirty="0">
                <a:latin typeface="Palatino Linotype" pitchFamily="18" charset="0"/>
              </a:rPr>
              <a:t>ve Gülşah Mesnevisi, </a:t>
            </a:r>
            <a:r>
              <a:rPr lang="tr-TR" sz="2200" dirty="0" err="1">
                <a:latin typeface="Palatino Linotype" pitchFamily="18" charset="0"/>
              </a:rPr>
              <a:t>Abdulmümin</a:t>
            </a:r>
            <a:r>
              <a:rPr lang="tr-TR" sz="2200" dirty="0">
                <a:latin typeface="Palatino Linotype" pitchFamily="18" charset="0"/>
              </a:rPr>
              <a:t> bin Muhammed </a:t>
            </a:r>
            <a:r>
              <a:rPr lang="tr-TR" sz="2200" dirty="0" err="1">
                <a:latin typeface="Palatino Linotype" pitchFamily="18" charset="0"/>
              </a:rPr>
              <a:t>Hoyi</a:t>
            </a:r>
            <a:r>
              <a:rPr lang="tr-TR" sz="2200" dirty="0">
                <a:latin typeface="Palatino Linotype" pitchFamily="18" charset="0"/>
              </a:rPr>
              <a:t>, 13. yy., Konya, TSMK, H.  841, 70a</a:t>
            </a:r>
            <a:r>
              <a:rPr lang="tr-TR" sz="2200" b="1" dirty="0">
                <a:latin typeface="Palatino Linotype" pitchFamily="18" charset="0"/>
              </a:rPr>
              <a:t>.</a:t>
            </a:r>
          </a:p>
          <a:p>
            <a:pPr algn="just"/>
            <a:r>
              <a:rPr lang="tr-TR" sz="2200" dirty="0">
                <a:latin typeface="Palatino Linotype" pitchFamily="18" charset="0"/>
              </a:rPr>
              <a:t>El-</a:t>
            </a:r>
            <a:r>
              <a:rPr lang="tr-TR" sz="2200" dirty="0" err="1">
                <a:latin typeface="Palatino Linotype" pitchFamily="18" charset="0"/>
              </a:rPr>
              <a:t>Asâr</a:t>
            </a:r>
            <a:r>
              <a:rPr lang="tr-TR" sz="2200" dirty="0">
                <a:latin typeface="Palatino Linotype" pitchFamily="18" charset="0"/>
              </a:rPr>
              <a:t> el- </a:t>
            </a:r>
            <a:r>
              <a:rPr lang="tr-TR" sz="2200" dirty="0" err="1">
                <a:latin typeface="Palatino Linotype" pitchFamily="18" charset="0"/>
              </a:rPr>
              <a:t>Bâkiya</a:t>
            </a:r>
            <a:r>
              <a:rPr lang="tr-TR" sz="2200" dirty="0">
                <a:latin typeface="Palatino Linotype" pitchFamily="18" charset="0"/>
              </a:rPr>
              <a:t>, 1307-1308, İlhanlı Dönemi, Tebriz.</a:t>
            </a:r>
          </a:p>
          <a:p>
            <a:pPr algn="just"/>
            <a:r>
              <a:rPr lang="tr-TR" sz="2200" dirty="0">
                <a:latin typeface="Palatino Linotype" pitchFamily="18" charset="0"/>
              </a:rPr>
              <a:t>Bostan, Sadi</a:t>
            </a:r>
          </a:p>
          <a:p>
            <a:pPr algn="just"/>
            <a:r>
              <a:rPr lang="tr-TR" sz="2200" dirty="0" err="1">
                <a:latin typeface="Palatino Linotype" pitchFamily="18" charset="0"/>
              </a:rPr>
              <a:t>Nizâmi</a:t>
            </a:r>
            <a:r>
              <a:rPr lang="tr-TR" sz="2200" dirty="0">
                <a:latin typeface="Palatino Linotype" pitchFamily="18" charset="0"/>
              </a:rPr>
              <a:t>,  Hamse (</a:t>
            </a:r>
            <a:r>
              <a:rPr lang="tr-TR" sz="2200" dirty="0" err="1">
                <a:latin typeface="Palatino Linotype" pitchFamily="18" charset="0"/>
              </a:rPr>
              <a:t>Mahzenü’l</a:t>
            </a:r>
            <a:r>
              <a:rPr lang="tr-TR" sz="2200" dirty="0">
                <a:latin typeface="Palatino Linotype" pitchFamily="18" charset="0"/>
              </a:rPr>
              <a:t>-Esrar), Leyla ile Mecnun, </a:t>
            </a:r>
            <a:r>
              <a:rPr lang="tr-TR" sz="2200" dirty="0" err="1">
                <a:latin typeface="Palatino Linotype" pitchFamily="18" charset="0"/>
              </a:rPr>
              <a:t>Heft</a:t>
            </a:r>
            <a:r>
              <a:rPr lang="tr-TR" sz="2200" dirty="0">
                <a:latin typeface="Palatino Linotype" pitchFamily="18" charset="0"/>
              </a:rPr>
              <a:t> </a:t>
            </a:r>
            <a:r>
              <a:rPr lang="tr-TR" sz="2200" dirty="0" err="1">
                <a:latin typeface="Palatino Linotype" pitchFamily="18" charset="0"/>
              </a:rPr>
              <a:t>Peyker</a:t>
            </a:r>
            <a:r>
              <a:rPr lang="tr-TR" sz="2200" dirty="0">
                <a:latin typeface="Palatino Linotype" pitchFamily="18" charset="0"/>
              </a:rPr>
              <a:t>, </a:t>
            </a:r>
            <a:r>
              <a:rPr lang="tr-TR" sz="2200" dirty="0" err="1">
                <a:latin typeface="Palatino Linotype" pitchFamily="18" charset="0"/>
              </a:rPr>
              <a:t>İskendername</a:t>
            </a:r>
            <a:r>
              <a:rPr lang="tr-TR" sz="2200" dirty="0">
                <a:latin typeface="Palatino Linotype" pitchFamily="18" charset="0"/>
              </a:rPr>
              <a:t> adlı eserlerinde ilk </a:t>
            </a:r>
            <a:r>
              <a:rPr lang="tr-TR" sz="2200" dirty="0" smtClean="0">
                <a:latin typeface="Palatino Linotype" pitchFamily="18" charset="0"/>
              </a:rPr>
              <a:t>minyatürler miraç sahnesi</a:t>
            </a:r>
            <a:endParaRPr lang="tr-TR" sz="2200" dirty="0">
              <a:latin typeface="Palatino Linotype" pitchFamily="18" charset="0"/>
            </a:endParaRPr>
          </a:p>
          <a:p>
            <a:pPr algn="just"/>
            <a:r>
              <a:rPr lang="tr-TR" sz="2200" dirty="0">
                <a:latin typeface="Palatino Linotype" pitchFamily="18" charset="0"/>
              </a:rPr>
              <a:t>Divan, Câmi, </a:t>
            </a:r>
            <a:r>
              <a:rPr lang="tr-TR" sz="2200" dirty="0" err="1">
                <a:latin typeface="Palatino Linotype" pitchFamily="18" charset="0"/>
              </a:rPr>
              <a:t>Heft</a:t>
            </a:r>
            <a:r>
              <a:rPr lang="tr-TR" sz="2200" dirty="0">
                <a:latin typeface="Palatino Linotype" pitchFamily="18" charset="0"/>
              </a:rPr>
              <a:t> </a:t>
            </a:r>
            <a:r>
              <a:rPr lang="tr-TR" sz="2200" dirty="0" err="1">
                <a:latin typeface="Palatino Linotype" pitchFamily="18" charset="0"/>
              </a:rPr>
              <a:t>Reng</a:t>
            </a:r>
            <a:r>
              <a:rPr lang="tr-TR" sz="2200" dirty="0">
                <a:latin typeface="Palatino Linotype" pitchFamily="18" charset="0"/>
              </a:rPr>
              <a:t>, Yusuf u Züleyha</a:t>
            </a:r>
          </a:p>
          <a:p>
            <a:pPr algn="just"/>
            <a:r>
              <a:rPr lang="tr-TR" sz="2200" dirty="0">
                <a:latin typeface="Palatino Linotype" pitchFamily="18" charset="0"/>
              </a:rPr>
              <a:t>Hamse (Hüsrev ile Şirin), </a:t>
            </a:r>
            <a:r>
              <a:rPr lang="tr-TR" sz="2200" dirty="0" err="1">
                <a:latin typeface="Palatino Linotype" pitchFamily="18" charset="0"/>
              </a:rPr>
              <a:t>Dehlevi</a:t>
            </a:r>
            <a:endParaRPr lang="tr-TR" sz="2200" dirty="0">
              <a:latin typeface="Palatino Linotype" pitchFamily="18" charset="0"/>
            </a:endParaRPr>
          </a:p>
          <a:p>
            <a:pPr algn="just"/>
            <a:r>
              <a:rPr lang="tr-TR" sz="2200" dirty="0">
                <a:latin typeface="Palatino Linotype" pitchFamily="18" charset="0"/>
              </a:rPr>
              <a:t>Hamse, </a:t>
            </a:r>
            <a:r>
              <a:rPr lang="tr-TR" sz="2200" dirty="0" err="1">
                <a:latin typeface="Palatino Linotype" pitchFamily="18" charset="0"/>
              </a:rPr>
              <a:t>Hâtifi</a:t>
            </a:r>
            <a:endParaRPr lang="tr-TR" sz="2200" dirty="0">
              <a:latin typeface="Palatino Linotype" pitchFamily="18" charset="0"/>
            </a:endParaRPr>
          </a:p>
          <a:p>
            <a:pPr algn="just"/>
            <a:r>
              <a:rPr lang="tr-TR" sz="2200" dirty="0">
                <a:latin typeface="Palatino Linotype" pitchFamily="18" charset="0"/>
              </a:rPr>
              <a:t>Falname, Cafer el </a:t>
            </a:r>
            <a:r>
              <a:rPr lang="tr-TR" sz="2200" dirty="0" err="1">
                <a:latin typeface="Palatino Linotype" pitchFamily="18" charset="0"/>
              </a:rPr>
              <a:t>Sadıki</a:t>
            </a:r>
            <a:endParaRPr lang="tr-TR" sz="2200" dirty="0">
              <a:latin typeface="Palatino Linotype" pitchFamily="18" charset="0"/>
            </a:endParaRPr>
          </a:p>
          <a:p>
            <a:pPr algn="just"/>
            <a:r>
              <a:rPr lang="tr-TR" sz="2200" dirty="0" err="1">
                <a:latin typeface="Palatino Linotype" pitchFamily="18" charset="0"/>
              </a:rPr>
              <a:t>Acâibü’l</a:t>
            </a:r>
            <a:r>
              <a:rPr lang="tr-TR" sz="2200" dirty="0">
                <a:latin typeface="Palatino Linotype" pitchFamily="18" charset="0"/>
              </a:rPr>
              <a:t>-Mahlukat, </a:t>
            </a:r>
            <a:r>
              <a:rPr lang="tr-TR" sz="2200" dirty="0" err="1">
                <a:latin typeface="Palatino Linotype" pitchFamily="18" charset="0"/>
              </a:rPr>
              <a:t>Sururî</a:t>
            </a:r>
            <a:endParaRPr lang="tr-TR" sz="2200" dirty="0">
              <a:latin typeface="Palatino Linotype" pitchFamily="18" charset="0"/>
            </a:endParaRPr>
          </a:p>
          <a:p>
            <a:pPr algn="just"/>
            <a:r>
              <a:rPr lang="tr-TR" sz="2200" dirty="0">
                <a:latin typeface="Palatino Linotype" pitchFamily="18" charset="0"/>
              </a:rPr>
              <a:t>Mihr ü Müşteri, Asar </a:t>
            </a:r>
            <a:r>
              <a:rPr lang="tr-TR" sz="2200" dirty="0" err="1">
                <a:latin typeface="Palatino Linotype" pitchFamily="18" charset="0"/>
              </a:rPr>
              <a:t>Tebrizi</a:t>
            </a:r>
            <a:endParaRPr lang="tr-TR" sz="2200" dirty="0">
              <a:latin typeface="Palatino Linotype" pitchFamily="18" charset="0"/>
            </a:endParaRPr>
          </a:p>
          <a:p>
            <a:endParaRPr lang="tr-TR" dirty="0" smtClean="0"/>
          </a:p>
        </p:txBody>
      </p:sp>
    </p:spTree>
    <p:extLst>
      <p:ext uri="{BB962C8B-B14F-4D97-AF65-F5344CB8AC3E}">
        <p14:creationId xmlns:p14="http://schemas.microsoft.com/office/powerpoint/2010/main" val="272325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908720"/>
          </a:xfrm>
        </p:spPr>
        <p:txBody>
          <a:bodyPr/>
          <a:lstStyle/>
          <a:p>
            <a:r>
              <a:rPr lang="tr-TR" dirty="0" smtClean="0">
                <a:latin typeface="Palatino Linotype" panose="02040502050505030304" pitchFamily="18" charset="0"/>
              </a:rPr>
              <a:t>Siyer-i Nebi</a:t>
            </a:r>
            <a:endParaRPr lang="tr-TR" dirty="0">
              <a:latin typeface="Palatino Linotype" panose="02040502050505030304" pitchFamily="18" charset="0"/>
            </a:endParaRPr>
          </a:p>
        </p:txBody>
      </p:sp>
      <p:sp>
        <p:nvSpPr>
          <p:cNvPr id="3" name="İçerik Yer Tutucusu 2"/>
          <p:cNvSpPr>
            <a:spLocks noGrp="1"/>
          </p:cNvSpPr>
          <p:nvPr>
            <p:ph idx="1"/>
          </p:nvPr>
        </p:nvSpPr>
        <p:spPr>
          <a:xfrm>
            <a:off x="179512" y="1196752"/>
            <a:ext cx="8712968" cy="5400600"/>
          </a:xfrm>
        </p:spPr>
        <p:txBody>
          <a:bodyPr>
            <a:normAutofit fontScale="62500" lnSpcReduction="20000"/>
          </a:bodyPr>
          <a:lstStyle/>
          <a:p>
            <a:pPr algn="just"/>
            <a:r>
              <a:rPr lang="tr-TR" dirty="0" smtClean="0">
                <a:latin typeface="Palatino Linotype" panose="02040502050505030304" pitchFamily="18" charset="0"/>
              </a:rPr>
              <a:t>Tercüme-i </a:t>
            </a:r>
            <a:r>
              <a:rPr lang="tr-TR" dirty="0" err="1" smtClean="0">
                <a:latin typeface="Palatino Linotype" panose="02040502050505030304" pitchFamily="18" charset="0"/>
              </a:rPr>
              <a:t>Darîri</a:t>
            </a:r>
            <a:r>
              <a:rPr lang="tr-TR" dirty="0" smtClean="0">
                <a:latin typeface="Palatino Linotype" panose="02040502050505030304" pitchFamily="18" charset="0"/>
              </a:rPr>
              <a:t> / </a:t>
            </a:r>
            <a:r>
              <a:rPr lang="tr-TR" dirty="0" err="1" smtClean="0">
                <a:latin typeface="Palatino Linotype" panose="02040502050505030304" pitchFamily="18" charset="0"/>
              </a:rPr>
              <a:t>Takdimetü’z-Zahîrî</a:t>
            </a:r>
            <a:r>
              <a:rPr lang="tr-TR" dirty="0" smtClean="0">
                <a:latin typeface="Palatino Linotype" panose="02040502050505030304" pitchFamily="18" charset="0"/>
              </a:rPr>
              <a:t>: Erzurumlu Mustafa </a:t>
            </a:r>
            <a:r>
              <a:rPr lang="tr-TR" dirty="0" err="1" smtClean="0">
                <a:latin typeface="Palatino Linotype" panose="02040502050505030304" pitchFamily="18" charset="0"/>
              </a:rPr>
              <a:t>Dariri</a:t>
            </a:r>
            <a:r>
              <a:rPr lang="tr-TR" dirty="0" smtClean="0">
                <a:latin typeface="Palatino Linotype" panose="02040502050505030304" pitchFamily="18" charset="0"/>
              </a:rPr>
              <a:t>, Memluk Sultanı Sultan </a:t>
            </a:r>
            <a:r>
              <a:rPr lang="tr-TR" dirty="0" err="1" smtClean="0">
                <a:latin typeface="Palatino Linotype" panose="02040502050505030304" pitchFamily="18" charset="0"/>
              </a:rPr>
              <a:t>Berkuk</a:t>
            </a:r>
            <a:r>
              <a:rPr lang="tr-TR" dirty="0" smtClean="0">
                <a:latin typeface="Palatino Linotype" pitchFamily="18" charset="0"/>
              </a:rPr>
              <a:t> için kaleme alır. (1388)</a:t>
            </a:r>
          </a:p>
          <a:p>
            <a:pPr algn="just"/>
            <a:r>
              <a:rPr lang="tr-TR" dirty="0" smtClean="0">
                <a:latin typeface="Palatino Linotype" pitchFamily="18" charset="0"/>
              </a:rPr>
              <a:t>Siyer-i Nebi: III</a:t>
            </a:r>
            <a:r>
              <a:rPr lang="tr-TR" dirty="0">
                <a:latin typeface="Palatino Linotype" pitchFamily="18" charset="0"/>
              </a:rPr>
              <a:t>. Murat – III. Mehmet ,1595, 6 cilt, Toplam 814 minyatür Ancak 670’i biliniyor. </a:t>
            </a:r>
            <a:r>
              <a:rPr lang="tr-TR" dirty="0" smtClean="0">
                <a:latin typeface="Palatino Linotype" pitchFamily="18" charset="0"/>
              </a:rPr>
              <a:t>(</a:t>
            </a:r>
            <a:r>
              <a:rPr lang="tr-TR" dirty="0">
                <a:latin typeface="Palatino Linotype" pitchFamily="18" charset="0"/>
              </a:rPr>
              <a:t>1.-2.-6. ciltler ile 4. cildin kopyası TSMK; 3. cilt New York </a:t>
            </a:r>
            <a:r>
              <a:rPr lang="tr-TR" dirty="0" err="1">
                <a:latin typeface="Palatino Linotype" pitchFamily="18" charset="0"/>
              </a:rPr>
              <a:t>Public</a:t>
            </a:r>
            <a:r>
              <a:rPr lang="tr-TR" dirty="0">
                <a:latin typeface="Palatino Linotype" pitchFamily="18" charset="0"/>
              </a:rPr>
              <a:t> Library </a:t>
            </a:r>
            <a:r>
              <a:rPr lang="tr-TR" dirty="0" err="1">
                <a:latin typeface="Palatino Linotype" pitchFamily="18" charset="0"/>
              </a:rPr>
              <a:t>Spencer</a:t>
            </a:r>
            <a:r>
              <a:rPr lang="tr-TR" dirty="0">
                <a:latin typeface="Palatino Linotype" pitchFamily="18" charset="0"/>
              </a:rPr>
              <a:t> Koleksiyonu;  4. cilt Dublin CBL; 5. cilt (kayıp) </a:t>
            </a:r>
            <a:r>
              <a:rPr lang="tr-TR" dirty="0" smtClean="0">
                <a:latin typeface="Palatino Linotype" pitchFamily="18" charset="0"/>
              </a:rPr>
              <a:t>)</a:t>
            </a:r>
          </a:p>
          <a:p>
            <a:pPr algn="just"/>
            <a:r>
              <a:rPr lang="tr-TR" dirty="0" smtClean="0">
                <a:latin typeface="Palatino Linotype" pitchFamily="18" charset="0"/>
              </a:rPr>
              <a:t>1.Cilt: Hz. Muhammed’in soyu, doğumu, sütanneye verilişi, çocukluktaki mucizeleri, doğa üstü yetenekleri.</a:t>
            </a:r>
          </a:p>
          <a:p>
            <a:pPr algn="just"/>
            <a:r>
              <a:rPr lang="tr-TR" dirty="0" smtClean="0">
                <a:latin typeface="Palatino Linotype" pitchFamily="18" charset="0"/>
              </a:rPr>
              <a:t>2. </a:t>
            </a:r>
            <a:r>
              <a:rPr lang="tr-TR" dirty="0">
                <a:latin typeface="Palatino Linotype" pitchFamily="18" charset="0"/>
              </a:rPr>
              <a:t>C</a:t>
            </a:r>
            <a:r>
              <a:rPr lang="tr-TR" dirty="0" smtClean="0">
                <a:latin typeface="Palatino Linotype" pitchFamily="18" charset="0"/>
              </a:rPr>
              <a:t>ilt: Hz. Muhammed’in  Hz. Hatice ile evlenmesi, ticaret yapması, ilk vahyin alınması, ilk </a:t>
            </a:r>
            <a:r>
              <a:rPr lang="tr-TR" dirty="0" err="1" smtClean="0">
                <a:latin typeface="Palatino Linotype" pitchFamily="18" charset="0"/>
              </a:rPr>
              <a:t>müslümanlar</a:t>
            </a:r>
            <a:r>
              <a:rPr lang="tr-TR" dirty="0" smtClean="0">
                <a:latin typeface="Palatino Linotype" pitchFamily="18" charset="0"/>
              </a:rPr>
              <a:t>.</a:t>
            </a:r>
          </a:p>
          <a:p>
            <a:pPr algn="just"/>
            <a:r>
              <a:rPr lang="tr-TR" dirty="0" smtClean="0">
                <a:latin typeface="Palatino Linotype" pitchFamily="18" charset="0"/>
              </a:rPr>
              <a:t>3. Cilt: Hz. Muhammed’in miracı, Hz Hatice’nin ve amcasının ölümü, Hz. Ayşe ile evlenmesi, hicret.</a:t>
            </a:r>
          </a:p>
          <a:p>
            <a:pPr algn="just"/>
            <a:r>
              <a:rPr lang="tr-TR" dirty="0" smtClean="0">
                <a:latin typeface="Palatino Linotype" pitchFamily="18" charset="0"/>
              </a:rPr>
              <a:t>4. Cilt: Hz Fatıma’nın doğumu, Hz Ali’nin Hz </a:t>
            </a:r>
            <a:r>
              <a:rPr lang="tr-TR" dirty="0">
                <a:latin typeface="Palatino Linotype" pitchFamily="18" charset="0"/>
              </a:rPr>
              <a:t>F</a:t>
            </a:r>
            <a:r>
              <a:rPr lang="tr-TR" dirty="0" smtClean="0">
                <a:latin typeface="Palatino Linotype" pitchFamily="18" charset="0"/>
              </a:rPr>
              <a:t>atıma ile evlenmesi, Bedir ve </a:t>
            </a:r>
            <a:r>
              <a:rPr lang="tr-TR" dirty="0" err="1" smtClean="0">
                <a:latin typeface="Palatino Linotype" pitchFamily="18" charset="0"/>
              </a:rPr>
              <a:t>Uhud</a:t>
            </a:r>
            <a:r>
              <a:rPr lang="tr-TR" dirty="0" smtClean="0">
                <a:latin typeface="Palatino Linotype" pitchFamily="18" charset="0"/>
              </a:rPr>
              <a:t> savaşları.</a:t>
            </a:r>
          </a:p>
          <a:p>
            <a:pPr algn="just"/>
            <a:r>
              <a:rPr lang="tr-TR" dirty="0" smtClean="0">
                <a:latin typeface="Palatino Linotype" pitchFamily="18" charset="0"/>
              </a:rPr>
              <a:t>5. Cilt: </a:t>
            </a:r>
            <a:r>
              <a:rPr lang="tr-TR" dirty="0" err="1" smtClean="0">
                <a:latin typeface="Palatino Linotype" pitchFamily="18" charset="0"/>
              </a:rPr>
              <a:t>Huzeyl</a:t>
            </a:r>
            <a:r>
              <a:rPr lang="tr-TR" dirty="0" smtClean="0">
                <a:latin typeface="Palatino Linotype" pitchFamily="18" charset="0"/>
              </a:rPr>
              <a:t>, </a:t>
            </a:r>
            <a:r>
              <a:rPr lang="tr-TR" dirty="0" err="1" smtClean="0">
                <a:latin typeface="Palatino Linotype" pitchFamily="18" charset="0"/>
              </a:rPr>
              <a:t>Kurayza</a:t>
            </a:r>
            <a:r>
              <a:rPr lang="tr-TR" dirty="0" smtClean="0">
                <a:latin typeface="Palatino Linotype" pitchFamily="18" charset="0"/>
              </a:rPr>
              <a:t> ve </a:t>
            </a:r>
            <a:r>
              <a:rPr lang="tr-TR" dirty="0" err="1" smtClean="0">
                <a:latin typeface="Palatino Linotype" pitchFamily="18" charset="0"/>
              </a:rPr>
              <a:t>Lihyan</a:t>
            </a:r>
            <a:r>
              <a:rPr lang="tr-TR" dirty="0" smtClean="0">
                <a:latin typeface="Palatino Linotype" pitchFamily="18" charset="0"/>
              </a:rPr>
              <a:t> kabileleri ile savaşlar, </a:t>
            </a:r>
            <a:r>
              <a:rPr lang="tr-TR" dirty="0" err="1" smtClean="0">
                <a:latin typeface="Palatino Linotype" pitchFamily="18" charset="0"/>
              </a:rPr>
              <a:t>Halid</a:t>
            </a:r>
            <a:r>
              <a:rPr lang="tr-TR" dirty="0" smtClean="0">
                <a:latin typeface="Palatino Linotype" pitchFamily="18" charset="0"/>
              </a:rPr>
              <a:t> b. </a:t>
            </a:r>
            <a:r>
              <a:rPr lang="tr-TR" dirty="0" err="1" smtClean="0">
                <a:latin typeface="Palatino Linotype" pitchFamily="18" charset="0"/>
              </a:rPr>
              <a:t>Velid</a:t>
            </a:r>
            <a:r>
              <a:rPr lang="tr-TR" dirty="0" smtClean="0">
                <a:latin typeface="Palatino Linotype" pitchFamily="18" charset="0"/>
              </a:rPr>
              <a:t> ile </a:t>
            </a:r>
            <a:r>
              <a:rPr lang="tr-TR" dirty="0" err="1" smtClean="0">
                <a:latin typeface="Palatino Linotype" pitchFamily="18" charset="0"/>
              </a:rPr>
              <a:t>Amr</a:t>
            </a:r>
            <a:r>
              <a:rPr lang="tr-TR" dirty="0" smtClean="0">
                <a:latin typeface="Palatino Linotype" pitchFamily="18" charset="0"/>
              </a:rPr>
              <a:t> b. </a:t>
            </a:r>
            <a:r>
              <a:rPr lang="tr-TR" dirty="0" err="1" smtClean="0">
                <a:latin typeface="Palatino Linotype" pitchFamily="18" charset="0"/>
              </a:rPr>
              <a:t>As’ın</a:t>
            </a:r>
            <a:r>
              <a:rPr lang="tr-TR" dirty="0" smtClean="0">
                <a:latin typeface="Palatino Linotype" pitchFamily="18" charset="0"/>
              </a:rPr>
              <a:t> </a:t>
            </a:r>
            <a:r>
              <a:rPr lang="tr-TR" dirty="0" err="1" smtClean="0">
                <a:latin typeface="Palatino Linotype" pitchFamily="18" charset="0"/>
              </a:rPr>
              <a:t>müslüman</a:t>
            </a:r>
            <a:r>
              <a:rPr lang="tr-TR" dirty="0" smtClean="0">
                <a:latin typeface="Palatino Linotype" pitchFamily="18" charset="0"/>
              </a:rPr>
              <a:t> olmaları.</a:t>
            </a:r>
          </a:p>
          <a:p>
            <a:pPr algn="just"/>
            <a:r>
              <a:rPr lang="tr-TR" dirty="0" smtClean="0">
                <a:latin typeface="Palatino Linotype" pitchFamily="18" charset="0"/>
              </a:rPr>
              <a:t>6. Cilt: Hz. Ali’nin serüvenleri, Hz </a:t>
            </a:r>
            <a:r>
              <a:rPr lang="tr-TR" dirty="0">
                <a:latin typeface="Palatino Linotype" pitchFamily="18" charset="0"/>
              </a:rPr>
              <a:t>M</a:t>
            </a:r>
            <a:r>
              <a:rPr lang="tr-TR" dirty="0" smtClean="0">
                <a:latin typeface="Palatino Linotype" pitchFamily="18" charset="0"/>
              </a:rPr>
              <a:t>uhammed’in çeşitli kabilelerle savaşı, </a:t>
            </a:r>
            <a:r>
              <a:rPr lang="tr-TR" dirty="0" err="1" smtClean="0">
                <a:latin typeface="Palatino Linotype" pitchFamily="18" charset="0"/>
              </a:rPr>
              <a:t>Hudeybiye</a:t>
            </a:r>
            <a:r>
              <a:rPr lang="tr-TR" dirty="0" smtClean="0">
                <a:latin typeface="Palatino Linotype" pitchFamily="18" charset="0"/>
              </a:rPr>
              <a:t> Barışı, Hayber’in Fethi, Mekke’nin Fethi, </a:t>
            </a:r>
            <a:r>
              <a:rPr lang="tr-TR" dirty="0" err="1" smtClean="0">
                <a:latin typeface="Palatino Linotype" pitchFamily="18" charset="0"/>
              </a:rPr>
              <a:t>Huneyn</a:t>
            </a:r>
            <a:r>
              <a:rPr lang="tr-TR" dirty="0" smtClean="0">
                <a:latin typeface="Palatino Linotype" pitchFamily="18" charset="0"/>
              </a:rPr>
              <a:t> Savaşı, Hz. Muhammed’in hastalanması ve vefatı.</a:t>
            </a:r>
            <a:endParaRPr lang="tr-TR" dirty="0">
              <a:latin typeface="Palatino Linotype" pitchFamily="18" charset="0"/>
            </a:endParaRPr>
          </a:p>
          <a:p>
            <a:endParaRPr lang="tr-TR" dirty="0" smtClean="0"/>
          </a:p>
          <a:p>
            <a:endParaRPr lang="tr-TR" dirty="0"/>
          </a:p>
        </p:txBody>
      </p:sp>
    </p:spTree>
    <p:extLst>
      <p:ext uri="{BB962C8B-B14F-4D97-AF65-F5344CB8AC3E}">
        <p14:creationId xmlns:p14="http://schemas.microsoft.com/office/powerpoint/2010/main" val="1580296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142852"/>
            <a:ext cx="8229600" cy="725470"/>
          </a:xfrm>
        </p:spPr>
        <p:txBody>
          <a:bodyPr>
            <a:normAutofit fontScale="90000"/>
          </a:bodyPr>
          <a:lstStyle/>
          <a:p>
            <a:r>
              <a:rPr lang="tr-TR" dirty="0" smtClean="0">
                <a:latin typeface="Palatino Linotype" pitchFamily="18" charset="0"/>
              </a:rPr>
              <a:t>Minyatürlerin Konuları</a:t>
            </a:r>
            <a:endParaRPr lang="tr-TR" dirty="0">
              <a:latin typeface="Palatino Linotype" pitchFamily="18" charset="0"/>
            </a:endParaRPr>
          </a:p>
        </p:txBody>
      </p:sp>
      <p:sp>
        <p:nvSpPr>
          <p:cNvPr id="3" name="2 İçerik Yer Tutucusu"/>
          <p:cNvSpPr>
            <a:spLocks noGrp="1"/>
          </p:cNvSpPr>
          <p:nvPr>
            <p:ph idx="1"/>
          </p:nvPr>
        </p:nvSpPr>
        <p:spPr>
          <a:xfrm>
            <a:off x="457200" y="785794"/>
            <a:ext cx="8229600" cy="5857916"/>
          </a:xfrm>
        </p:spPr>
        <p:txBody>
          <a:bodyPr>
            <a:normAutofit/>
          </a:bodyPr>
          <a:lstStyle/>
          <a:p>
            <a:pPr algn="just"/>
            <a:r>
              <a:rPr lang="tr-TR" sz="2400" dirty="0" smtClean="0">
                <a:latin typeface="Palatino Linotype" pitchFamily="18" charset="0"/>
              </a:rPr>
              <a:t>Doğumu ve çocukluğu hakkında tasvirler</a:t>
            </a:r>
          </a:p>
          <a:p>
            <a:pPr algn="just"/>
            <a:r>
              <a:rPr lang="tr-TR" sz="2400" dirty="0" smtClean="0">
                <a:latin typeface="Palatino Linotype" pitchFamily="18" charset="0"/>
              </a:rPr>
              <a:t>Miracı hakkında tasvirler</a:t>
            </a:r>
          </a:p>
          <a:p>
            <a:pPr algn="just"/>
            <a:r>
              <a:rPr lang="tr-TR" sz="2400" dirty="0" smtClean="0">
                <a:latin typeface="Palatino Linotype" pitchFamily="18" charset="0"/>
              </a:rPr>
              <a:t>Mucizeleri hakkında tasvirler</a:t>
            </a:r>
          </a:p>
          <a:p>
            <a:pPr algn="just"/>
            <a:r>
              <a:rPr lang="tr-TR" sz="2400" dirty="0" smtClean="0">
                <a:latin typeface="Palatino Linotype" pitchFamily="18" charset="0"/>
              </a:rPr>
              <a:t>Günlük hayatı hakkında tasvirler</a:t>
            </a:r>
          </a:p>
          <a:p>
            <a:pPr algn="just">
              <a:buNone/>
            </a:pPr>
            <a:endParaRPr lang="tr-TR" sz="7400" dirty="0" smtClean="0">
              <a:latin typeface="Palatino Linotype" pitchFamily="18" charset="0"/>
            </a:endParaRPr>
          </a:p>
          <a:p>
            <a:pPr algn="just"/>
            <a:endParaRPr lang="tr-TR" dirty="0" smtClean="0"/>
          </a:p>
          <a:p>
            <a:pPr algn="just"/>
            <a:endParaRPr lang="tr-TR" dirty="0" smtClean="0"/>
          </a:p>
          <a:p>
            <a:endParaRPr lang="tr-T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Türk İslam Minyatürlerinde Miraç Tasvirleri\Hz Peygamber Minyatürleri\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340768"/>
            <a:ext cx="4824536" cy="195719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7380" y="3429000"/>
            <a:ext cx="5418716" cy="707886"/>
          </a:xfrm>
          <a:prstGeom prst="rect">
            <a:avLst/>
          </a:prstGeom>
          <a:noFill/>
        </p:spPr>
        <p:txBody>
          <a:bodyPr wrap="square" rtlCol="0">
            <a:spAutoFit/>
          </a:bodyPr>
          <a:lstStyle/>
          <a:p>
            <a:r>
              <a:rPr lang="tr-TR" sz="2000" dirty="0" err="1" smtClean="0">
                <a:latin typeface="Palatino Linotype" panose="02040502050505030304" pitchFamily="18" charset="0"/>
              </a:rPr>
              <a:t>Câmiü't</a:t>
            </a:r>
            <a:r>
              <a:rPr lang="tr-TR" sz="2000" dirty="0" smtClean="0">
                <a:latin typeface="Palatino Linotype" panose="02040502050505030304" pitchFamily="18" charset="0"/>
              </a:rPr>
              <a:t>-Tevarih</a:t>
            </a:r>
            <a:r>
              <a:rPr lang="tr-TR" sz="2000" dirty="0">
                <a:latin typeface="Palatino Linotype" panose="02040502050505030304" pitchFamily="18" charset="0"/>
              </a:rPr>
              <a:t>, 1307, Edinburgh Üniversite Kitaplığı, No 20, </a:t>
            </a:r>
            <a:r>
              <a:rPr lang="tr-TR" sz="2000" dirty="0" smtClean="0">
                <a:latin typeface="Palatino Linotype" panose="02040502050505030304" pitchFamily="18" charset="0"/>
              </a:rPr>
              <a:t>42a.</a:t>
            </a:r>
            <a:endParaRPr lang="tr-TR" sz="2000" dirty="0">
              <a:latin typeface="Palatino Linotype" panose="02040502050505030304"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7384"/>
            <a:ext cx="3923481" cy="60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5216842" y="6021288"/>
            <a:ext cx="3923481" cy="923330"/>
          </a:xfrm>
          <a:prstGeom prst="rect">
            <a:avLst/>
          </a:prstGeom>
          <a:noFill/>
        </p:spPr>
        <p:txBody>
          <a:bodyPr wrap="square" rtlCol="0">
            <a:spAutoFit/>
          </a:bodyPr>
          <a:lstStyle/>
          <a:p>
            <a:pPr algn="just"/>
            <a:r>
              <a:rPr lang="tr-TR" dirty="0" smtClean="0">
                <a:solidFill>
                  <a:schemeClr val="tx2"/>
                </a:solidFill>
              </a:rPr>
              <a:t>Hz. Muhammed’in doğumu</a:t>
            </a:r>
            <a:r>
              <a:rPr lang="tr-TR" dirty="0"/>
              <a:t>.</a:t>
            </a:r>
            <a:r>
              <a:rPr lang="tr-TR" dirty="0" smtClean="0"/>
              <a:t> Siyer-i Nebi, 1595, TSMK H. 1221, 1. Cilt, 223b (Tanındı, 1984:3).</a:t>
            </a:r>
            <a:endParaRPr lang="tr-TR" dirty="0"/>
          </a:p>
        </p:txBody>
      </p:sp>
    </p:spTree>
    <p:extLst>
      <p:ext uri="{BB962C8B-B14F-4D97-AF65-F5344CB8AC3E}">
        <p14:creationId xmlns:p14="http://schemas.microsoft.com/office/powerpoint/2010/main" val="2269691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4" y="144016"/>
            <a:ext cx="4266818"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5004048" y="1916832"/>
            <a:ext cx="3888432" cy="1569660"/>
          </a:xfrm>
          <a:prstGeom prst="rect">
            <a:avLst/>
          </a:prstGeom>
          <a:noFill/>
        </p:spPr>
        <p:txBody>
          <a:bodyPr wrap="square" rtlCol="0">
            <a:spAutoFit/>
          </a:bodyPr>
          <a:lstStyle/>
          <a:p>
            <a:r>
              <a:rPr lang="tr-TR" sz="2400" dirty="0" smtClean="0">
                <a:solidFill>
                  <a:schemeClr val="tx2"/>
                </a:solidFill>
              </a:rPr>
              <a:t>Sütanne Halime’nin Hz. Muhammed’i emzirmesi. </a:t>
            </a:r>
            <a:r>
              <a:rPr lang="tr-TR" sz="2400" dirty="0" smtClean="0"/>
              <a:t>Siyer-i Nebi, 1595, TSMK 1. Cilt, 255a (Tanındı, 1984: 4).</a:t>
            </a:r>
            <a:endParaRPr lang="tr-TR" sz="2400" dirty="0"/>
          </a:p>
        </p:txBody>
      </p:sp>
    </p:spTree>
    <p:extLst>
      <p:ext uri="{BB962C8B-B14F-4D97-AF65-F5344CB8AC3E}">
        <p14:creationId xmlns:p14="http://schemas.microsoft.com/office/powerpoint/2010/main" val="3045295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404664"/>
            <a:ext cx="8147248" cy="5721499"/>
          </a:xfrm>
        </p:spPr>
        <p:txBody>
          <a:bodyPr>
            <a:normAutofit fontScale="92500" lnSpcReduction="10000"/>
          </a:bodyPr>
          <a:lstStyle/>
          <a:p>
            <a:r>
              <a:rPr lang="tr-TR" dirty="0"/>
              <a:t>İslam dininde resim ve resim yapma, daima tartışılan, yeri tespit edilememiş nazik bir konudur. Bu hassasiyete binaen bütün Müslümanlar Hz. Peygamber’in tasvirini yapmamak ve yapılmaması gerektiği hususunda çok dikkatlidirler. Ancak zaman içerisinde gerek genel tarih kitaplarında gerekse hem dinî kitaplarda hem de O'nun mübarek hayatını anlatan siyer kitaplarında -başta Miraç hadisesi olmak üzere O'nun mucizelerinden ayı ikiye yarması vs. gibi konuların daha iyi anlaşılması amacıyla kitapların- yazarları tarafından öğretmek maksadıyla tasvir ettirilmişlerdir.</a:t>
            </a:r>
          </a:p>
        </p:txBody>
      </p:sp>
    </p:spTree>
    <p:extLst>
      <p:ext uri="{BB962C8B-B14F-4D97-AF65-F5344CB8AC3E}">
        <p14:creationId xmlns:p14="http://schemas.microsoft.com/office/powerpoint/2010/main" val="802588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16632"/>
            <a:ext cx="4299599"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5004048" y="1844824"/>
            <a:ext cx="3744416" cy="1846659"/>
          </a:xfrm>
          <a:prstGeom prst="rect">
            <a:avLst/>
          </a:prstGeom>
          <a:noFill/>
        </p:spPr>
        <p:txBody>
          <a:bodyPr wrap="square" rtlCol="0">
            <a:spAutoFit/>
          </a:bodyPr>
          <a:lstStyle/>
          <a:p>
            <a:pPr algn="just"/>
            <a:r>
              <a:rPr lang="tr-TR" sz="2400" dirty="0" smtClean="0">
                <a:solidFill>
                  <a:schemeClr val="tx2"/>
                </a:solidFill>
              </a:rPr>
              <a:t>Çocuk Hz. Muhammed’in bir aslanı ehlileştirmesi. </a:t>
            </a:r>
            <a:r>
              <a:rPr lang="tr-TR" sz="2400" dirty="0"/>
              <a:t>Siyer-i Nebi</a:t>
            </a:r>
            <a:r>
              <a:rPr lang="tr-TR" sz="2400" dirty="0" smtClean="0"/>
              <a:t>, 1595, </a:t>
            </a:r>
            <a:r>
              <a:rPr lang="tr-TR" sz="2400" dirty="0"/>
              <a:t>TSMK 1. Cilt, </a:t>
            </a:r>
            <a:r>
              <a:rPr lang="tr-TR" sz="2400" dirty="0" smtClean="0"/>
              <a:t>262a </a:t>
            </a:r>
            <a:r>
              <a:rPr lang="tr-TR" sz="2400" dirty="0"/>
              <a:t>(Tanındı, 1984: 5</a:t>
            </a:r>
            <a:r>
              <a:rPr lang="tr-TR" sz="2400" dirty="0" smtClean="0"/>
              <a:t>).</a:t>
            </a:r>
            <a:endParaRPr lang="tr-TR" sz="2400" dirty="0"/>
          </a:p>
          <a:p>
            <a:endParaRPr lang="tr-TR" dirty="0"/>
          </a:p>
        </p:txBody>
      </p:sp>
    </p:spTree>
    <p:extLst>
      <p:ext uri="{BB962C8B-B14F-4D97-AF65-F5344CB8AC3E}">
        <p14:creationId xmlns:p14="http://schemas.microsoft.com/office/powerpoint/2010/main" val="432234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Türk İslam Minyatürlerinde Miraç Tasvirleri\Hz Peygamber Minyatürleri\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6858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971600" y="4581128"/>
            <a:ext cx="6858000" cy="707886"/>
          </a:xfrm>
          <a:prstGeom prst="rect">
            <a:avLst/>
          </a:prstGeom>
          <a:noFill/>
        </p:spPr>
        <p:txBody>
          <a:bodyPr wrap="square" rtlCol="0">
            <a:spAutoFit/>
          </a:bodyPr>
          <a:lstStyle/>
          <a:p>
            <a:r>
              <a:rPr lang="tr-TR" sz="2000" dirty="0" smtClean="0">
                <a:solidFill>
                  <a:schemeClr val="tx2"/>
                </a:solidFill>
                <a:latin typeface="Palatino Linotype" panose="02040502050505030304" pitchFamily="18" charset="0"/>
              </a:rPr>
              <a:t>Hz. Muhammed’in Rahip </a:t>
            </a:r>
            <a:r>
              <a:rPr lang="tr-TR" sz="2000" dirty="0" err="1" smtClean="0">
                <a:solidFill>
                  <a:schemeClr val="tx2"/>
                </a:solidFill>
                <a:latin typeface="Palatino Linotype" panose="02040502050505030304" pitchFamily="18" charset="0"/>
              </a:rPr>
              <a:t>Bahira</a:t>
            </a:r>
            <a:r>
              <a:rPr lang="tr-TR" sz="2000" dirty="0" smtClean="0">
                <a:solidFill>
                  <a:schemeClr val="tx2"/>
                </a:solidFill>
                <a:latin typeface="Palatino Linotype" panose="02040502050505030304" pitchFamily="18" charset="0"/>
              </a:rPr>
              <a:t> İle Karşılaşması. </a:t>
            </a:r>
            <a:r>
              <a:rPr lang="tr-TR" sz="2000" dirty="0" err="1" smtClean="0">
                <a:latin typeface="Palatino Linotype" panose="02040502050505030304" pitchFamily="18" charset="0"/>
              </a:rPr>
              <a:t>Câmiü't</a:t>
            </a:r>
            <a:r>
              <a:rPr lang="tr-TR" sz="2000" dirty="0" smtClean="0">
                <a:latin typeface="Palatino Linotype" panose="02040502050505030304" pitchFamily="18" charset="0"/>
              </a:rPr>
              <a:t>-Tevarih</a:t>
            </a:r>
            <a:r>
              <a:rPr lang="tr-TR" sz="2000" dirty="0">
                <a:latin typeface="Palatino Linotype" panose="02040502050505030304" pitchFamily="18" charset="0"/>
              </a:rPr>
              <a:t>, 1307, Edinburgh Üniversite Kitaplığı, No </a:t>
            </a:r>
            <a:r>
              <a:rPr lang="tr-TR" sz="2000" dirty="0" smtClean="0">
                <a:latin typeface="Palatino Linotype" panose="02040502050505030304" pitchFamily="18" charset="0"/>
              </a:rPr>
              <a:t>20</a:t>
            </a:r>
            <a:r>
              <a:rPr lang="tr-TR" sz="2000" dirty="0">
                <a:latin typeface="Palatino Linotype" panose="02040502050505030304" pitchFamily="18" charset="0"/>
              </a:rPr>
              <a:t>.</a:t>
            </a:r>
          </a:p>
        </p:txBody>
      </p:sp>
    </p:spTree>
    <p:extLst>
      <p:ext uri="{BB962C8B-B14F-4D97-AF65-F5344CB8AC3E}">
        <p14:creationId xmlns:p14="http://schemas.microsoft.com/office/powerpoint/2010/main" val="132011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Türk İslam Minyatürlerinde Miraç Tasvirleri\Hz Peygamber Minyatürleri\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85" y="129501"/>
            <a:ext cx="4957036" cy="3731547"/>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75970" y="4149080"/>
            <a:ext cx="4781066" cy="1015663"/>
          </a:xfrm>
          <a:prstGeom prst="rect">
            <a:avLst/>
          </a:prstGeom>
          <a:noFill/>
        </p:spPr>
        <p:txBody>
          <a:bodyPr wrap="square" rtlCol="0">
            <a:spAutoFit/>
          </a:bodyPr>
          <a:lstStyle/>
          <a:p>
            <a:r>
              <a:rPr lang="tr-TR" sz="2000" dirty="0" smtClean="0">
                <a:solidFill>
                  <a:schemeClr val="tx2"/>
                </a:solidFill>
                <a:latin typeface="Palatino Linotype" panose="02040502050505030304" pitchFamily="18" charset="0"/>
              </a:rPr>
              <a:t>İlk Vahyi Alışı</a:t>
            </a:r>
            <a:r>
              <a:rPr lang="tr-TR" sz="2000" dirty="0" smtClean="0">
                <a:latin typeface="Palatino Linotype" panose="02040502050505030304" pitchFamily="18" charset="0"/>
              </a:rPr>
              <a:t>. </a:t>
            </a:r>
            <a:r>
              <a:rPr lang="tr-TR" sz="2000" dirty="0" err="1" smtClean="0">
                <a:latin typeface="Palatino Linotype" panose="02040502050505030304" pitchFamily="18" charset="0"/>
              </a:rPr>
              <a:t>Câmiü't</a:t>
            </a:r>
            <a:r>
              <a:rPr lang="tr-TR" sz="2000" dirty="0" smtClean="0">
                <a:latin typeface="Palatino Linotype" panose="02040502050505030304" pitchFamily="18" charset="0"/>
              </a:rPr>
              <a:t>-Tevarih</a:t>
            </a:r>
            <a:r>
              <a:rPr lang="tr-TR" sz="2000" dirty="0">
                <a:latin typeface="Palatino Linotype" panose="02040502050505030304" pitchFamily="18" charset="0"/>
              </a:rPr>
              <a:t>, 1307, Edinburgh Üniversite Kitaplığı, No 20, </a:t>
            </a:r>
            <a:r>
              <a:rPr lang="tr-TR" sz="2000" dirty="0" smtClean="0">
                <a:latin typeface="Palatino Linotype" panose="02040502050505030304" pitchFamily="18" charset="0"/>
              </a:rPr>
              <a:t>42a.</a:t>
            </a:r>
            <a:endParaRPr lang="tr-TR" sz="2000" dirty="0">
              <a:latin typeface="Palatino Linotype" panose="02040502050505030304" pitchFamily="18"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22821"/>
            <a:ext cx="3707904" cy="61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3563888" y="6241519"/>
            <a:ext cx="5580112" cy="923330"/>
          </a:xfrm>
          <a:prstGeom prst="rect">
            <a:avLst/>
          </a:prstGeom>
          <a:noFill/>
        </p:spPr>
        <p:txBody>
          <a:bodyPr wrap="square" rtlCol="0">
            <a:spAutoFit/>
          </a:bodyPr>
          <a:lstStyle/>
          <a:p>
            <a:pPr algn="just"/>
            <a:r>
              <a:rPr lang="tr-TR" dirty="0" smtClean="0">
                <a:solidFill>
                  <a:schemeClr val="tx2"/>
                </a:solidFill>
              </a:rPr>
              <a:t>Hz. Muhammed’in </a:t>
            </a:r>
            <a:r>
              <a:rPr lang="tr-TR" dirty="0" err="1" smtClean="0">
                <a:solidFill>
                  <a:schemeClr val="tx2"/>
                </a:solidFill>
              </a:rPr>
              <a:t>Hira</a:t>
            </a:r>
            <a:r>
              <a:rPr lang="tr-TR" dirty="0" smtClean="0">
                <a:solidFill>
                  <a:schemeClr val="tx2"/>
                </a:solidFill>
              </a:rPr>
              <a:t> dağında kutsal sesler duyması. </a:t>
            </a:r>
            <a:r>
              <a:rPr lang="tr-TR" dirty="0" smtClean="0"/>
              <a:t>Siyer-i </a:t>
            </a:r>
            <a:r>
              <a:rPr lang="tr-TR" dirty="0"/>
              <a:t>Nebi</a:t>
            </a:r>
            <a:r>
              <a:rPr lang="tr-TR" dirty="0" smtClean="0"/>
              <a:t>, 1595, </a:t>
            </a:r>
            <a:r>
              <a:rPr lang="tr-TR" dirty="0"/>
              <a:t>TSMK </a:t>
            </a:r>
            <a:r>
              <a:rPr lang="tr-TR" dirty="0" smtClean="0"/>
              <a:t>2. </a:t>
            </a:r>
            <a:r>
              <a:rPr lang="tr-TR" dirty="0"/>
              <a:t>Cilt, </a:t>
            </a:r>
            <a:r>
              <a:rPr lang="tr-TR" dirty="0" smtClean="0"/>
              <a:t>155a </a:t>
            </a:r>
            <a:r>
              <a:rPr lang="tr-TR" dirty="0"/>
              <a:t>(Tanındı, 1984: </a:t>
            </a:r>
            <a:r>
              <a:rPr lang="tr-TR" dirty="0" smtClean="0"/>
              <a:t>25).</a:t>
            </a:r>
            <a:endParaRPr lang="tr-TR" dirty="0"/>
          </a:p>
          <a:p>
            <a:endParaRPr lang="tr-TR" dirty="0"/>
          </a:p>
        </p:txBody>
      </p:sp>
    </p:spTree>
    <p:extLst>
      <p:ext uri="{BB962C8B-B14F-4D97-AF65-F5344CB8AC3E}">
        <p14:creationId xmlns:p14="http://schemas.microsoft.com/office/powerpoint/2010/main" val="1122705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Türk İslam Minyatürlerinde Miraç Tasvirleri\Hz Peygamber Minyatürleri\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50" y="701350"/>
            <a:ext cx="8708322" cy="449930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755576" y="5301208"/>
            <a:ext cx="7704856" cy="707886"/>
          </a:xfrm>
          <a:prstGeom prst="rect">
            <a:avLst/>
          </a:prstGeom>
          <a:noFill/>
        </p:spPr>
        <p:txBody>
          <a:bodyPr wrap="square" rtlCol="0">
            <a:spAutoFit/>
          </a:bodyPr>
          <a:lstStyle/>
          <a:p>
            <a:pPr algn="just"/>
            <a:r>
              <a:rPr lang="tr-TR" sz="2000" dirty="0" smtClean="0">
                <a:solidFill>
                  <a:schemeClr val="tx2"/>
                </a:solidFill>
                <a:latin typeface="Palatino Linotype" panose="02040502050505030304" pitchFamily="18" charset="0"/>
              </a:rPr>
              <a:t>Kabe’ye </a:t>
            </a:r>
            <a:r>
              <a:rPr lang="tr-TR" sz="2000" dirty="0" err="1" smtClean="0">
                <a:solidFill>
                  <a:schemeClr val="tx2"/>
                </a:solidFill>
                <a:latin typeface="Palatino Linotype" panose="02040502050505030304" pitchFamily="18" charset="0"/>
              </a:rPr>
              <a:t>Hacerü’l-Esved</a:t>
            </a:r>
            <a:r>
              <a:rPr lang="tr-TR" sz="2000" dirty="0" smtClean="0">
                <a:solidFill>
                  <a:schemeClr val="tx2"/>
                </a:solidFill>
                <a:latin typeface="Palatino Linotype" panose="02040502050505030304" pitchFamily="18" charset="0"/>
              </a:rPr>
              <a:t> </a:t>
            </a:r>
            <a:r>
              <a:rPr lang="tr-TR" sz="2000" dirty="0">
                <a:solidFill>
                  <a:schemeClr val="tx2"/>
                </a:solidFill>
                <a:latin typeface="Palatino Linotype" panose="02040502050505030304" pitchFamily="18" charset="0"/>
              </a:rPr>
              <a:t>T</a:t>
            </a:r>
            <a:r>
              <a:rPr lang="tr-TR" sz="2000" dirty="0" smtClean="0">
                <a:solidFill>
                  <a:schemeClr val="tx2"/>
                </a:solidFill>
                <a:latin typeface="Palatino Linotype" panose="02040502050505030304" pitchFamily="18" charset="0"/>
              </a:rPr>
              <a:t>aşını </a:t>
            </a:r>
            <a:r>
              <a:rPr lang="tr-TR" sz="2000" dirty="0">
                <a:solidFill>
                  <a:schemeClr val="tx2"/>
                </a:solidFill>
                <a:latin typeface="Palatino Linotype" panose="02040502050505030304" pitchFamily="18" charset="0"/>
              </a:rPr>
              <a:t>Y</a:t>
            </a:r>
            <a:r>
              <a:rPr lang="tr-TR" sz="2000" dirty="0" smtClean="0">
                <a:solidFill>
                  <a:schemeClr val="tx2"/>
                </a:solidFill>
                <a:latin typeface="Palatino Linotype" panose="02040502050505030304" pitchFamily="18" charset="0"/>
              </a:rPr>
              <a:t>erleştirmesi. </a:t>
            </a:r>
            <a:r>
              <a:rPr lang="tr-TR" sz="2000" dirty="0" err="1" smtClean="0">
                <a:latin typeface="Palatino Linotype" panose="02040502050505030304" pitchFamily="18" charset="0"/>
              </a:rPr>
              <a:t>Câmiü't</a:t>
            </a:r>
            <a:r>
              <a:rPr lang="tr-TR" sz="2000" dirty="0" smtClean="0">
                <a:latin typeface="Palatino Linotype" panose="02040502050505030304" pitchFamily="18" charset="0"/>
              </a:rPr>
              <a:t>-Tevarih</a:t>
            </a:r>
            <a:r>
              <a:rPr lang="tr-TR" sz="2000" dirty="0">
                <a:latin typeface="Palatino Linotype" panose="02040502050505030304" pitchFamily="18" charset="0"/>
              </a:rPr>
              <a:t>, 1307, Edinburgh Üniversite Kitaplığı, No </a:t>
            </a:r>
            <a:r>
              <a:rPr lang="tr-TR" dirty="0">
                <a:latin typeface="Palatino Linotype" panose="02040502050505030304" pitchFamily="18" charset="0"/>
              </a:rPr>
              <a:t>20, </a:t>
            </a:r>
            <a:r>
              <a:rPr lang="tr-TR" dirty="0" smtClean="0">
                <a:latin typeface="Palatino Linotype" panose="02040502050505030304" pitchFamily="18" charset="0"/>
              </a:rPr>
              <a:t>42a.</a:t>
            </a:r>
            <a:endParaRPr lang="tr-TR" dirty="0">
              <a:latin typeface="Palatino Linotype" panose="02040502050505030304" pitchFamily="18" charset="0"/>
            </a:endParaRPr>
          </a:p>
        </p:txBody>
      </p:sp>
    </p:spTree>
    <p:extLst>
      <p:ext uri="{BB962C8B-B14F-4D97-AF65-F5344CB8AC3E}">
        <p14:creationId xmlns:p14="http://schemas.microsoft.com/office/powerpoint/2010/main" val="3926217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4462"/>
            <a:ext cx="2914650"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251520" y="4869160"/>
            <a:ext cx="2952328" cy="1200329"/>
          </a:xfrm>
          <a:prstGeom prst="rect">
            <a:avLst/>
          </a:prstGeom>
          <a:noFill/>
          <a:ln>
            <a:noFill/>
          </a:ln>
        </p:spPr>
        <p:txBody>
          <a:bodyPr wrap="square" rtlCol="0">
            <a:spAutoFit/>
          </a:bodyPr>
          <a:lstStyle/>
          <a:p>
            <a:r>
              <a:rPr lang="tr-TR" dirty="0" smtClean="0">
                <a:solidFill>
                  <a:schemeClr val="tx2"/>
                </a:solidFill>
              </a:rPr>
              <a:t>Ay’ın ikiye yarılma mucizesi. </a:t>
            </a:r>
            <a:r>
              <a:rPr lang="tr-TR" dirty="0" err="1" smtClean="0"/>
              <a:t>Fâl</a:t>
            </a:r>
            <a:r>
              <a:rPr lang="tr-TR" dirty="0" smtClean="0"/>
              <a:t>-ı Kur’an, 16. yy. ikinci yarısı, </a:t>
            </a:r>
            <a:r>
              <a:rPr lang="tr-TR" dirty="0" err="1" smtClean="0"/>
              <a:t>Kazvin</a:t>
            </a:r>
            <a:r>
              <a:rPr lang="tr-TR" dirty="0" smtClean="0"/>
              <a:t> olabilir, TSM H. 1702, 22b (Tanındı, 1984:18)</a:t>
            </a:r>
            <a:endParaRPr lang="tr-TR" dirty="0"/>
          </a:p>
        </p:txBody>
      </p:sp>
    </p:spTree>
    <p:extLst>
      <p:ext uri="{BB962C8B-B14F-4D97-AF65-F5344CB8AC3E}">
        <p14:creationId xmlns:p14="http://schemas.microsoft.com/office/powerpoint/2010/main" val="2882200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078949" y="6023029"/>
            <a:ext cx="6877427" cy="646331"/>
          </a:xfrm>
          <a:prstGeom prst="rect">
            <a:avLst/>
          </a:prstGeom>
          <a:noFill/>
        </p:spPr>
        <p:txBody>
          <a:bodyPr wrap="square" rtlCol="0">
            <a:spAutoFit/>
          </a:bodyPr>
          <a:lstStyle/>
          <a:p>
            <a:r>
              <a:rPr lang="tr-TR" dirty="0" err="1" smtClean="0">
                <a:latin typeface="Palatino Linotype" pitchFamily="18" charset="0"/>
              </a:rPr>
              <a:t>Miraçnâme</a:t>
            </a:r>
            <a:r>
              <a:rPr lang="tr-TR" dirty="0" smtClean="0">
                <a:latin typeface="Palatino Linotype" pitchFamily="18" charset="0"/>
              </a:rPr>
              <a:t>, Mir Haydar, </a:t>
            </a:r>
            <a:r>
              <a:rPr lang="tr-TR" dirty="0" err="1" smtClean="0">
                <a:latin typeface="Palatino Linotype" pitchFamily="18" charset="0"/>
              </a:rPr>
              <a:t>Herat</a:t>
            </a:r>
            <a:r>
              <a:rPr lang="tr-TR" dirty="0" smtClean="0">
                <a:latin typeface="Palatino Linotype" pitchFamily="18" charset="0"/>
              </a:rPr>
              <a:t>, 1436, </a:t>
            </a:r>
            <a:r>
              <a:rPr lang="fr-FR" dirty="0" smtClean="0">
                <a:latin typeface="Palatino Linotype" pitchFamily="18" charset="0"/>
              </a:rPr>
              <a:t>Paris </a:t>
            </a:r>
            <a:r>
              <a:rPr lang="fr-FR" dirty="0">
                <a:latin typeface="Palatino Linotype" pitchFamily="18" charset="0"/>
              </a:rPr>
              <a:t>Bibliotheque </a:t>
            </a:r>
            <a:r>
              <a:rPr lang="fr-FR" dirty="0" smtClean="0">
                <a:latin typeface="Palatino Linotype" pitchFamily="18" charset="0"/>
              </a:rPr>
              <a:t>National</a:t>
            </a:r>
            <a:r>
              <a:rPr lang="tr-TR" dirty="0" smtClean="0">
                <a:latin typeface="Palatino Linotype" pitchFamily="18" charset="0"/>
              </a:rPr>
              <a:t> Museum</a:t>
            </a:r>
            <a:r>
              <a:rPr lang="fr-FR" dirty="0" smtClean="0">
                <a:latin typeface="Palatino Linotype" pitchFamily="18" charset="0"/>
              </a:rPr>
              <a:t>, </a:t>
            </a:r>
            <a:r>
              <a:rPr lang="fr-FR" dirty="0">
                <a:latin typeface="Palatino Linotype" pitchFamily="18" charset="0"/>
              </a:rPr>
              <a:t>Turc </a:t>
            </a:r>
            <a:r>
              <a:rPr lang="fr-FR" dirty="0" smtClean="0">
                <a:latin typeface="Palatino Linotype" pitchFamily="18" charset="0"/>
              </a:rPr>
              <a:t>190</a:t>
            </a:r>
            <a:r>
              <a:rPr lang="tr-TR" dirty="0" smtClean="0">
                <a:latin typeface="Palatino Linotype" pitchFamily="18" charset="0"/>
              </a:rPr>
              <a:t>. </a:t>
            </a:r>
            <a:r>
              <a:rPr lang="tr-TR" dirty="0" smtClean="0"/>
              <a:t> </a:t>
            </a:r>
            <a:endParaRPr lang="tr-TR" dirty="0"/>
          </a:p>
        </p:txBody>
      </p:sp>
      <p:sp>
        <p:nvSpPr>
          <p:cNvPr id="3" name="Metin kutusu 2"/>
          <p:cNvSpPr txBox="1"/>
          <p:nvPr/>
        </p:nvSpPr>
        <p:spPr>
          <a:xfrm>
            <a:off x="611560" y="116632"/>
            <a:ext cx="8389596" cy="523220"/>
          </a:xfrm>
          <a:prstGeom prst="rect">
            <a:avLst/>
          </a:prstGeom>
          <a:noFill/>
        </p:spPr>
        <p:txBody>
          <a:bodyPr wrap="square" rtlCol="0">
            <a:spAutoFit/>
          </a:bodyPr>
          <a:lstStyle/>
          <a:p>
            <a:r>
              <a:rPr lang="tr-TR" sz="2800" dirty="0">
                <a:solidFill>
                  <a:schemeClr val="tx2">
                    <a:lumMod val="60000"/>
                    <a:lumOff val="40000"/>
                  </a:schemeClr>
                </a:solidFill>
                <a:latin typeface="Palatino Linotype" pitchFamily="18" charset="0"/>
              </a:rPr>
              <a:t>Cebrail’in Hz. </a:t>
            </a:r>
            <a:r>
              <a:rPr lang="tr-TR" sz="2800" dirty="0" smtClean="0">
                <a:solidFill>
                  <a:schemeClr val="tx2">
                    <a:lumMod val="60000"/>
                    <a:lumOff val="40000"/>
                  </a:schemeClr>
                </a:solidFill>
                <a:latin typeface="Palatino Linotype" pitchFamily="18" charset="0"/>
              </a:rPr>
              <a:t>Muhammed’e Miracı haber vermesi</a:t>
            </a:r>
            <a:endParaRPr lang="tr-TR" sz="2800" dirty="0"/>
          </a:p>
        </p:txBody>
      </p:sp>
      <p:pic>
        <p:nvPicPr>
          <p:cNvPr id="2050" name="Picture 2"/>
          <p:cNvPicPr>
            <a:picLocks noChangeAspect="1" noChangeArrowheads="1"/>
          </p:cNvPicPr>
          <p:nvPr/>
        </p:nvPicPr>
        <p:blipFill>
          <a:blip r:embed="rId2" cstate="print"/>
          <a:srcRect/>
          <a:stretch>
            <a:fillRect/>
          </a:stretch>
        </p:blipFill>
        <p:spPr bwMode="auto">
          <a:xfrm>
            <a:off x="971600" y="2015940"/>
            <a:ext cx="6912768" cy="3933340"/>
          </a:xfrm>
          <a:prstGeom prst="rect">
            <a:avLst/>
          </a:prstGeom>
          <a:noFill/>
          <a:ln w="9525">
            <a:noFill/>
            <a:miter lim="800000"/>
            <a:headEnd/>
            <a:tailEnd/>
          </a:ln>
          <a:effectLst/>
        </p:spPr>
      </p:pic>
      <p:sp>
        <p:nvSpPr>
          <p:cNvPr id="5" name="Metin kutusu 4"/>
          <p:cNvSpPr txBox="1"/>
          <p:nvPr/>
        </p:nvSpPr>
        <p:spPr>
          <a:xfrm>
            <a:off x="827584" y="620688"/>
            <a:ext cx="7200800" cy="707886"/>
          </a:xfrm>
          <a:prstGeom prst="rect">
            <a:avLst/>
          </a:prstGeom>
          <a:noFill/>
        </p:spPr>
        <p:txBody>
          <a:bodyPr wrap="square" rtlCol="0">
            <a:spAutoFit/>
          </a:bodyPr>
          <a:lstStyle/>
          <a:p>
            <a:pPr algn="just" rtl="1"/>
            <a:r>
              <a:rPr lang="fa-IR" sz="2000" dirty="0" smtClean="0">
                <a:latin typeface="Palatino Linotype" pitchFamily="18" charset="0"/>
              </a:rPr>
              <a:t>يَا </a:t>
            </a:r>
            <a:r>
              <a:rPr lang="fa-IR" sz="2000" dirty="0">
                <a:latin typeface="Palatino Linotype" pitchFamily="18" charset="0"/>
              </a:rPr>
              <a:t>محمّد خيز که امشب شب خواب نيست که </a:t>
            </a:r>
            <a:r>
              <a:rPr lang="fa-IR" sz="2000" dirty="0" smtClean="0">
                <a:latin typeface="Palatino Linotype" pitchFamily="18" charset="0"/>
              </a:rPr>
              <a:t>امشب</a:t>
            </a:r>
            <a:r>
              <a:rPr lang="tr-TR" sz="2000" dirty="0" smtClean="0">
                <a:latin typeface="Palatino Linotype" pitchFamily="18" charset="0"/>
              </a:rPr>
              <a:t> </a:t>
            </a:r>
            <a:r>
              <a:rPr lang="fa-IR" sz="2000" dirty="0" smtClean="0">
                <a:latin typeface="Palatino Linotype" pitchFamily="18" charset="0"/>
              </a:rPr>
              <a:t>شب </a:t>
            </a:r>
            <a:r>
              <a:rPr lang="fa-IR" sz="2000" dirty="0">
                <a:latin typeface="Palatino Linotype" pitchFamily="18" charset="0"/>
              </a:rPr>
              <a:t>قربتست و شب خلعٕت و </a:t>
            </a:r>
            <a:r>
              <a:rPr lang="fa-IR" sz="2000" dirty="0" smtClean="0">
                <a:latin typeface="Palatino Linotype" pitchFamily="18" charset="0"/>
              </a:rPr>
              <a:t>شب</a:t>
            </a:r>
            <a:r>
              <a:rPr lang="tr-TR" sz="2000" dirty="0" smtClean="0">
                <a:latin typeface="Palatino Linotype" pitchFamily="18" charset="0"/>
              </a:rPr>
              <a:t> </a:t>
            </a:r>
            <a:r>
              <a:rPr lang="ar-SA" sz="2000" dirty="0" smtClean="0">
                <a:latin typeface="Palatino Linotype" pitchFamily="18" charset="0"/>
              </a:rPr>
              <a:t>کرامتست</a:t>
            </a:r>
            <a:r>
              <a:rPr lang="fa-IR" sz="2000" dirty="0" smtClean="0">
                <a:latin typeface="Palatino Linotype" pitchFamily="18" charset="0"/>
              </a:rPr>
              <a:t> </a:t>
            </a:r>
            <a:r>
              <a:rPr lang="tr-TR" sz="2000" dirty="0" smtClean="0">
                <a:latin typeface="Palatino Linotype" pitchFamily="18" charset="0"/>
              </a:rPr>
              <a:t>)</a:t>
            </a:r>
            <a:r>
              <a:rPr lang="fa-IR" sz="2000" dirty="0" smtClean="0">
                <a:latin typeface="Palatino Linotype" pitchFamily="18" charset="0"/>
              </a:rPr>
              <a:t>جبرئيل</a:t>
            </a:r>
            <a:r>
              <a:rPr lang="tr-TR" sz="2000" dirty="0" smtClean="0">
                <a:latin typeface="Palatino Linotype" pitchFamily="18" charset="0"/>
              </a:rPr>
              <a:t>(</a:t>
            </a:r>
            <a:endParaRPr lang="tr-TR" sz="2000" dirty="0">
              <a:latin typeface="Palatino Linotype" pitchFamily="18" charset="0"/>
            </a:endParaRPr>
          </a:p>
        </p:txBody>
      </p:sp>
      <p:sp>
        <p:nvSpPr>
          <p:cNvPr id="6" name="Metin kutusu 5"/>
          <p:cNvSpPr txBox="1"/>
          <p:nvPr/>
        </p:nvSpPr>
        <p:spPr>
          <a:xfrm>
            <a:off x="611560" y="1196752"/>
            <a:ext cx="5400600" cy="338554"/>
          </a:xfrm>
          <a:prstGeom prst="rect">
            <a:avLst/>
          </a:prstGeom>
          <a:noFill/>
        </p:spPr>
        <p:txBody>
          <a:bodyPr wrap="square" rtlCol="0">
            <a:spAutoFit/>
          </a:bodyPr>
          <a:lstStyle/>
          <a:p>
            <a:r>
              <a:rPr lang="tr-TR" sz="1600" i="1" dirty="0" err="1" smtClean="0"/>
              <a:t>Miraçname</a:t>
            </a:r>
            <a:r>
              <a:rPr lang="tr-TR" sz="1600" i="1" dirty="0" smtClean="0"/>
              <a:t>, 1286, </a:t>
            </a:r>
            <a:r>
              <a:rPr lang="tr-TR" sz="1600" dirty="0" smtClean="0"/>
              <a:t>SK </a:t>
            </a:r>
            <a:r>
              <a:rPr lang="tr-TR" sz="1600" dirty="0"/>
              <a:t>Ayasofya </a:t>
            </a:r>
            <a:r>
              <a:rPr lang="tr-TR" sz="1600" dirty="0" smtClean="0"/>
              <a:t>3441, y. 6b (</a:t>
            </a:r>
            <a:r>
              <a:rPr lang="tr-TR" sz="1600" dirty="0" err="1" smtClean="0"/>
              <a:t>Gruber</a:t>
            </a:r>
            <a:r>
              <a:rPr lang="tr-TR" sz="1600" dirty="0" smtClean="0"/>
              <a:t>, 2010:152).</a:t>
            </a:r>
            <a:endParaRPr lang="tr-TR" sz="1600" dirty="0"/>
          </a:p>
        </p:txBody>
      </p:sp>
    </p:spTree>
    <p:extLst>
      <p:ext uri="{BB962C8B-B14F-4D97-AF65-F5344CB8AC3E}">
        <p14:creationId xmlns:p14="http://schemas.microsoft.com/office/powerpoint/2010/main" val="1720250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714876" y="4581128"/>
            <a:ext cx="4429124" cy="584775"/>
          </a:xfrm>
          <a:prstGeom prst="rect">
            <a:avLst/>
          </a:prstGeom>
          <a:noFill/>
        </p:spPr>
        <p:txBody>
          <a:bodyPr wrap="square" rtlCol="0">
            <a:spAutoFit/>
          </a:bodyPr>
          <a:lstStyle/>
          <a:p>
            <a:pPr algn="just"/>
            <a:r>
              <a:rPr lang="tr-TR" sz="1600" dirty="0" smtClean="0">
                <a:latin typeface="Palatino Linotype" pitchFamily="18" charset="0"/>
              </a:rPr>
              <a:t>Hamse-i Nizâmi, Tebriz, 1505, Londra Keir Koleksiyonu (Tanındı, 1984:8).</a:t>
            </a:r>
            <a:endParaRPr lang="tr-TR" sz="1600" dirty="0">
              <a:latin typeface="Palatino Linotype" pitchFamily="18" charset="0"/>
            </a:endParaRPr>
          </a:p>
        </p:txBody>
      </p:sp>
      <p:pic>
        <p:nvPicPr>
          <p:cNvPr id="1026" name="Picture 2" descr="C:\Documents and Settings\gazili\Desktop\yyy.jpg"/>
          <p:cNvPicPr>
            <a:picLocks noChangeAspect="1" noChangeArrowheads="1"/>
          </p:cNvPicPr>
          <p:nvPr/>
        </p:nvPicPr>
        <p:blipFill>
          <a:blip r:embed="rId3" cstate="print"/>
          <a:srcRect/>
          <a:stretch>
            <a:fillRect/>
          </a:stretch>
        </p:blipFill>
        <p:spPr bwMode="auto">
          <a:xfrm>
            <a:off x="115718" y="158520"/>
            <a:ext cx="4312266" cy="6582848"/>
          </a:xfrm>
          <a:prstGeom prst="rect">
            <a:avLst/>
          </a:prstGeom>
          <a:noFill/>
        </p:spPr>
      </p:pic>
      <p:sp>
        <p:nvSpPr>
          <p:cNvPr id="8" name="7 Metin kutusu"/>
          <p:cNvSpPr txBox="1"/>
          <p:nvPr/>
        </p:nvSpPr>
        <p:spPr>
          <a:xfrm>
            <a:off x="4788024" y="1229851"/>
            <a:ext cx="3744416" cy="830997"/>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Mescid-i Haram’dan Mescid-i Aksaya Gidiş </a:t>
            </a:r>
            <a:endParaRPr lang="tr-TR" sz="2400" dirty="0"/>
          </a:p>
        </p:txBody>
      </p:sp>
    </p:spTree>
    <p:extLst>
      <p:ext uri="{BB962C8B-B14F-4D97-AF65-F5344CB8AC3E}">
        <p14:creationId xmlns:p14="http://schemas.microsoft.com/office/powerpoint/2010/main" val="996545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gazili\Desktop\uau.jpg"/>
          <p:cNvPicPr>
            <a:picLocks noChangeAspect="1" noChangeArrowheads="1"/>
          </p:cNvPicPr>
          <p:nvPr/>
        </p:nvPicPr>
        <p:blipFill>
          <a:blip r:embed="rId2" cstate="print"/>
          <a:srcRect/>
          <a:stretch>
            <a:fillRect/>
          </a:stretch>
        </p:blipFill>
        <p:spPr bwMode="auto">
          <a:xfrm>
            <a:off x="4860032" y="428604"/>
            <a:ext cx="3632108" cy="5643602"/>
          </a:xfrm>
          <a:prstGeom prst="rect">
            <a:avLst/>
          </a:prstGeom>
          <a:noFill/>
        </p:spPr>
      </p:pic>
      <p:sp>
        <p:nvSpPr>
          <p:cNvPr id="3" name="Metin kutusu 2"/>
          <p:cNvSpPr txBox="1"/>
          <p:nvPr/>
        </p:nvSpPr>
        <p:spPr>
          <a:xfrm>
            <a:off x="4857752" y="6072206"/>
            <a:ext cx="3929090" cy="584775"/>
          </a:xfrm>
          <a:prstGeom prst="rect">
            <a:avLst/>
          </a:prstGeom>
          <a:noFill/>
        </p:spPr>
        <p:txBody>
          <a:bodyPr wrap="square" rtlCol="0">
            <a:spAutoFit/>
          </a:bodyPr>
          <a:lstStyle/>
          <a:p>
            <a:pPr algn="just"/>
            <a:r>
              <a:rPr lang="tr-TR" sz="1600" dirty="0" smtClean="0">
                <a:latin typeface="Palatino Linotype" pitchFamily="18" charset="0"/>
              </a:rPr>
              <a:t>Miraç, </a:t>
            </a:r>
            <a:r>
              <a:rPr lang="en-US" sz="1600" dirty="0" smtClean="0">
                <a:latin typeface="Palatino Linotype" pitchFamily="18" charset="0"/>
              </a:rPr>
              <a:t>1800</a:t>
            </a:r>
            <a:r>
              <a:rPr lang="tr-TR" sz="1600" dirty="0" smtClean="0">
                <a:latin typeface="Palatino Linotype" pitchFamily="18" charset="0"/>
              </a:rPr>
              <a:t>’</a:t>
            </a:r>
            <a:r>
              <a:rPr lang="en-US" sz="1600" dirty="0" smtClean="0">
                <a:latin typeface="Palatino Linotype" pitchFamily="18" charset="0"/>
              </a:rPr>
              <a:t>ler</a:t>
            </a:r>
            <a:r>
              <a:rPr lang="en-US" sz="1600" dirty="0">
                <a:latin typeface="Palatino Linotype" pitchFamily="18" charset="0"/>
              </a:rPr>
              <a:t>, İran, New York Public </a:t>
            </a:r>
            <a:r>
              <a:rPr lang="en-US" sz="1600" dirty="0" smtClean="0">
                <a:latin typeface="Palatino Linotype" pitchFamily="18" charset="0"/>
              </a:rPr>
              <a:t>Library</a:t>
            </a:r>
            <a:r>
              <a:rPr lang="tr-TR" sz="1600" dirty="0" smtClean="0">
                <a:latin typeface="Palatino Linotype" pitchFamily="18" charset="0"/>
              </a:rPr>
              <a:t>, 11,007. </a:t>
            </a:r>
            <a:endParaRPr lang="tr-TR" sz="1600" dirty="0">
              <a:latin typeface="Palatino Linotype" pitchFamily="18" charset="0"/>
            </a:endParaRPr>
          </a:p>
        </p:txBody>
      </p:sp>
      <p:pic>
        <p:nvPicPr>
          <p:cNvPr id="3076" name="Picture 4" descr="C:\Documents and Settings\gazili\Desktop\888.jpg"/>
          <p:cNvPicPr>
            <a:picLocks noChangeAspect="1" noChangeArrowheads="1"/>
          </p:cNvPicPr>
          <p:nvPr/>
        </p:nvPicPr>
        <p:blipFill>
          <a:blip r:embed="rId3" cstate="print"/>
          <a:srcRect/>
          <a:stretch>
            <a:fillRect/>
          </a:stretch>
        </p:blipFill>
        <p:spPr bwMode="auto">
          <a:xfrm>
            <a:off x="530143" y="428604"/>
            <a:ext cx="3033745" cy="5689964"/>
          </a:xfrm>
          <a:prstGeom prst="rect">
            <a:avLst/>
          </a:prstGeom>
          <a:noFill/>
        </p:spPr>
      </p:pic>
      <p:sp>
        <p:nvSpPr>
          <p:cNvPr id="7" name="6 Metin kutusu"/>
          <p:cNvSpPr txBox="1"/>
          <p:nvPr/>
        </p:nvSpPr>
        <p:spPr>
          <a:xfrm>
            <a:off x="0" y="6143644"/>
            <a:ext cx="4643438" cy="584775"/>
          </a:xfrm>
          <a:prstGeom prst="rect">
            <a:avLst/>
          </a:prstGeom>
          <a:noFill/>
        </p:spPr>
        <p:txBody>
          <a:bodyPr wrap="square" rtlCol="0">
            <a:spAutoFit/>
          </a:bodyPr>
          <a:lstStyle/>
          <a:p>
            <a:r>
              <a:rPr lang="tr-TR" sz="1600" dirty="0" smtClean="0"/>
              <a:t>Miraç, </a:t>
            </a:r>
            <a:r>
              <a:rPr lang="tr-TR" sz="1600" dirty="0" err="1" smtClean="0"/>
              <a:t>Zübdetü't</a:t>
            </a:r>
            <a:r>
              <a:rPr lang="tr-TR" sz="1600" dirty="0" smtClean="0"/>
              <a:t>-Tevarih, </a:t>
            </a:r>
            <a:r>
              <a:rPr lang="tr-TR" sz="1600" dirty="0" err="1" smtClean="0"/>
              <a:t>Seyyid</a:t>
            </a:r>
            <a:r>
              <a:rPr lang="tr-TR" sz="1600" dirty="0" smtClean="0"/>
              <a:t> Lokman, 1583, DCBL, T. 414, y. 121a (Bağcı vd.,  2006:99).</a:t>
            </a:r>
          </a:p>
        </p:txBody>
      </p:sp>
      <p:sp>
        <p:nvSpPr>
          <p:cNvPr id="8" name="7 Metin kutusu"/>
          <p:cNvSpPr txBox="1"/>
          <p:nvPr/>
        </p:nvSpPr>
        <p:spPr>
          <a:xfrm>
            <a:off x="142844" y="0"/>
            <a:ext cx="8572560" cy="461665"/>
          </a:xfrm>
          <a:prstGeom prst="rect">
            <a:avLst/>
          </a:prstGeom>
          <a:noFill/>
        </p:spPr>
        <p:txBody>
          <a:bodyPr wrap="square" rtlCol="0">
            <a:spAutoFit/>
          </a:bodyPr>
          <a:lstStyle/>
          <a:p>
            <a:pPr algn="ctr"/>
            <a:r>
              <a:rPr lang="tr-TR" sz="2400" dirty="0" smtClean="0">
                <a:solidFill>
                  <a:schemeClr val="tx2">
                    <a:lumMod val="60000"/>
                    <a:lumOff val="40000"/>
                  </a:schemeClr>
                </a:solidFill>
                <a:latin typeface="Palatino Linotype" pitchFamily="18" charset="0"/>
              </a:rPr>
              <a:t>Mescid-i Haram’dan Mescid-i Aksaya Gidiş </a:t>
            </a:r>
            <a:endParaRPr lang="tr-TR"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733540"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857752" y="2714620"/>
            <a:ext cx="4143404" cy="1200329"/>
          </a:xfrm>
          <a:prstGeom prst="rect">
            <a:avLst/>
          </a:prstGeom>
          <a:noFill/>
        </p:spPr>
        <p:txBody>
          <a:bodyPr wrap="square" rtlCol="0">
            <a:spAutoFit/>
          </a:bodyPr>
          <a:lstStyle/>
          <a:p>
            <a:pPr algn="just"/>
            <a:r>
              <a:rPr lang="tr-TR" dirty="0" smtClean="0">
                <a:solidFill>
                  <a:schemeClr val="tx2"/>
                </a:solidFill>
                <a:latin typeface="Palatino Linotype" pitchFamily="18" charset="0"/>
              </a:rPr>
              <a:t>Hz. Muhammed’in </a:t>
            </a:r>
            <a:r>
              <a:rPr lang="tr-TR" dirty="0" err="1" smtClean="0">
                <a:solidFill>
                  <a:schemeClr val="tx2"/>
                </a:solidFill>
                <a:latin typeface="Palatino Linotype" pitchFamily="18" charset="0"/>
              </a:rPr>
              <a:t>Mescid</a:t>
            </a:r>
            <a:r>
              <a:rPr lang="tr-TR" dirty="0" smtClean="0">
                <a:solidFill>
                  <a:schemeClr val="tx2"/>
                </a:solidFill>
                <a:latin typeface="Palatino Linotype" pitchFamily="18" charset="0"/>
              </a:rPr>
              <a:t>-i </a:t>
            </a:r>
            <a:r>
              <a:rPr lang="tr-TR" dirty="0" err="1" smtClean="0">
                <a:solidFill>
                  <a:schemeClr val="tx2"/>
                </a:solidFill>
                <a:latin typeface="Palatino Linotype" pitchFamily="18" charset="0"/>
              </a:rPr>
              <a:t>Aksa’ya</a:t>
            </a:r>
            <a:r>
              <a:rPr lang="tr-TR" dirty="0" smtClean="0">
                <a:solidFill>
                  <a:schemeClr val="tx2"/>
                </a:solidFill>
                <a:latin typeface="Palatino Linotype" pitchFamily="18" charset="0"/>
              </a:rPr>
              <a:t> gitmesi. </a:t>
            </a:r>
            <a:r>
              <a:rPr lang="tr-TR" dirty="0" smtClean="0">
                <a:latin typeface="Palatino Linotype" pitchFamily="18" charset="0"/>
              </a:rPr>
              <a:t>Siyer-i Nebi, 1595, </a:t>
            </a:r>
            <a:r>
              <a:rPr lang="tr-TR" dirty="0">
                <a:latin typeface="Palatino Linotype" pitchFamily="18" charset="0"/>
              </a:rPr>
              <a:t>3. Cilt, </a:t>
            </a:r>
            <a:r>
              <a:rPr lang="tr-TR" dirty="0" smtClean="0">
                <a:latin typeface="Palatino Linotype" pitchFamily="18" charset="0"/>
              </a:rPr>
              <a:t>5a, </a:t>
            </a:r>
            <a:r>
              <a:rPr lang="tr-TR" dirty="0">
                <a:latin typeface="Palatino Linotype" pitchFamily="18" charset="0"/>
              </a:rPr>
              <a:t>New York Public Library, Spencer </a:t>
            </a:r>
            <a:r>
              <a:rPr lang="tr-TR" dirty="0" smtClean="0">
                <a:latin typeface="Palatino Linotype" pitchFamily="18" charset="0"/>
              </a:rPr>
              <a:t>Koleksiyonu (Tanındı, 1984:38)</a:t>
            </a:r>
            <a:endParaRPr lang="tr-TR" dirty="0">
              <a:latin typeface="Palatino Linotype" pitchFamily="18" charset="0"/>
            </a:endParaRPr>
          </a:p>
        </p:txBody>
      </p:sp>
    </p:spTree>
    <p:extLst>
      <p:ext uri="{BB962C8B-B14F-4D97-AF65-F5344CB8AC3E}">
        <p14:creationId xmlns:p14="http://schemas.microsoft.com/office/powerpoint/2010/main" val="26391871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857752" y="2714620"/>
            <a:ext cx="4143404" cy="923330"/>
          </a:xfrm>
          <a:prstGeom prst="rect">
            <a:avLst/>
          </a:prstGeom>
          <a:noFill/>
        </p:spPr>
        <p:txBody>
          <a:bodyPr wrap="square" rtlCol="0">
            <a:spAutoFit/>
          </a:bodyPr>
          <a:lstStyle/>
          <a:p>
            <a:pPr algn="just"/>
            <a:r>
              <a:rPr lang="tr-TR" dirty="0" smtClean="0">
                <a:latin typeface="Palatino Linotype" pitchFamily="18" charset="0"/>
              </a:rPr>
              <a:t>Siyer-i Nebi, 1595, </a:t>
            </a:r>
            <a:r>
              <a:rPr lang="tr-TR" dirty="0">
                <a:latin typeface="Palatino Linotype" pitchFamily="18" charset="0"/>
              </a:rPr>
              <a:t>3. Cilt, 6b, New York Public Library, Spencer </a:t>
            </a:r>
            <a:r>
              <a:rPr lang="tr-TR" dirty="0" smtClean="0">
                <a:latin typeface="Palatino Linotype" pitchFamily="18" charset="0"/>
              </a:rPr>
              <a:t>Koleksiyonu (Tanındı, 1984:39)</a:t>
            </a:r>
            <a:endParaRPr lang="tr-TR" dirty="0">
              <a:latin typeface="Palatino Linotype" pitchFamily="18" charset="0"/>
            </a:endParaRPr>
          </a:p>
        </p:txBody>
      </p:sp>
      <p:pic>
        <p:nvPicPr>
          <p:cNvPr id="2050" name="Picture 2" descr="C:\Documents and Settings\gazili\Desktop\yyyyyy.jpg"/>
          <p:cNvPicPr>
            <a:picLocks noChangeAspect="1" noChangeArrowheads="1"/>
          </p:cNvPicPr>
          <p:nvPr/>
        </p:nvPicPr>
        <p:blipFill>
          <a:blip r:embed="rId2" cstate="print"/>
          <a:srcRect/>
          <a:stretch>
            <a:fillRect/>
          </a:stretch>
        </p:blipFill>
        <p:spPr bwMode="auto">
          <a:xfrm>
            <a:off x="107504" y="171886"/>
            <a:ext cx="4589093" cy="6569482"/>
          </a:xfrm>
          <a:prstGeom prst="rect">
            <a:avLst/>
          </a:prstGeom>
          <a:noFill/>
        </p:spPr>
      </p:pic>
      <p:sp>
        <p:nvSpPr>
          <p:cNvPr id="6" name="5 Metin kutusu"/>
          <p:cNvSpPr txBox="1"/>
          <p:nvPr/>
        </p:nvSpPr>
        <p:spPr>
          <a:xfrm>
            <a:off x="5004048" y="957672"/>
            <a:ext cx="4139952" cy="1200329"/>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diğer  peygamberlere </a:t>
            </a:r>
            <a:r>
              <a:rPr lang="tr-TR" sz="2400" dirty="0" err="1" smtClean="0">
                <a:solidFill>
                  <a:schemeClr val="tx2">
                    <a:lumMod val="60000"/>
                    <a:lumOff val="40000"/>
                  </a:schemeClr>
                </a:solidFill>
                <a:latin typeface="Palatino Linotype" pitchFamily="18" charset="0"/>
              </a:rPr>
              <a:t>Mescid</a:t>
            </a:r>
            <a:r>
              <a:rPr lang="tr-TR" sz="2400" dirty="0" smtClean="0">
                <a:solidFill>
                  <a:schemeClr val="tx2">
                    <a:lumMod val="60000"/>
                    <a:lumOff val="40000"/>
                  </a:schemeClr>
                </a:solidFill>
                <a:latin typeface="Palatino Linotype" pitchFamily="18" charset="0"/>
              </a:rPr>
              <a:t>-i </a:t>
            </a:r>
            <a:r>
              <a:rPr lang="tr-TR" sz="2400" dirty="0" err="1" smtClean="0">
                <a:solidFill>
                  <a:schemeClr val="tx2">
                    <a:lumMod val="60000"/>
                    <a:lumOff val="40000"/>
                  </a:schemeClr>
                </a:solidFill>
                <a:latin typeface="Palatino Linotype" pitchFamily="18" charset="0"/>
              </a:rPr>
              <a:t>Aksa’da</a:t>
            </a:r>
            <a:r>
              <a:rPr lang="tr-TR" sz="2400" dirty="0" smtClean="0">
                <a:solidFill>
                  <a:schemeClr val="tx2">
                    <a:lumMod val="60000"/>
                    <a:lumOff val="40000"/>
                  </a:schemeClr>
                </a:solidFill>
                <a:latin typeface="Palatino Linotype" pitchFamily="18" charset="0"/>
              </a:rPr>
              <a:t> namaz kıldırması</a:t>
            </a:r>
            <a:endParaRPr lang="tr-TR" sz="2400" dirty="0"/>
          </a:p>
        </p:txBody>
      </p:sp>
    </p:spTree>
    <p:extLst>
      <p:ext uri="{BB962C8B-B14F-4D97-AF65-F5344CB8AC3E}">
        <p14:creationId xmlns:p14="http://schemas.microsoft.com/office/powerpoint/2010/main" val="193908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404664"/>
            <a:ext cx="8219256" cy="6336704"/>
          </a:xfrm>
        </p:spPr>
        <p:txBody>
          <a:bodyPr>
            <a:normAutofit fontScale="85000" lnSpcReduction="10000"/>
          </a:bodyPr>
          <a:lstStyle/>
          <a:p>
            <a:r>
              <a:rPr lang="tr-TR" dirty="0"/>
              <a:t>XIV. asırdan itibaren yazılan eserlerde Hz. Peygamber’in tasvirleriyle karşılaşılmaktadır. Eski devirlere ait O'nun yüz çizgilerini belirten birkaç resmin dışında umumiyetle </a:t>
            </a:r>
            <a:r>
              <a:rPr lang="tr-TR" dirty="0" err="1"/>
              <a:t>Rasûlullah</a:t>
            </a:r>
            <a:r>
              <a:rPr lang="tr-TR" dirty="0"/>
              <a:t> yüz hatlarının belirtilmemesi üzerinde hassas </a:t>
            </a:r>
            <a:r>
              <a:rPr lang="tr-TR" dirty="0" smtClean="0"/>
              <a:t>davranılmaktadır. </a:t>
            </a:r>
            <a:r>
              <a:rPr lang="tr-TR" dirty="0" smtClean="0">
                <a:solidFill>
                  <a:srgbClr val="FF0000"/>
                </a:solidFill>
              </a:rPr>
              <a:t>İlk </a:t>
            </a:r>
            <a:r>
              <a:rPr lang="tr-TR" dirty="0">
                <a:solidFill>
                  <a:srgbClr val="FF0000"/>
                </a:solidFill>
              </a:rPr>
              <a:t>devirlere ait resimlerin bir kısmında Hz. Peygamber’in başında nurdan bir </a:t>
            </a:r>
            <a:r>
              <a:rPr lang="tr-TR" dirty="0" smtClean="0">
                <a:solidFill>
                  <a:srgbClr val="FF0000"/>
                </a:solidFill>
              </a:rPr>
              <a:t>hâle </a:t>
            </a:r>
            <a:r>
              <a:rPr lang="tr-TR" dirty="0">
                <a:solidFill>
                  <a:srgbClr val="FF0000"/>
                </a:solidFill>
              </a:rPr>
              <a:t>veya peygamberlik simgesi olan bir bulut kümesi ile birlikte resmedilmiştir.</a:t>
            </a:r>
            <a:r>
              <a:rPr lang="tr-TR" dirty="0"/>
              <a:t> Bunlar </a:t>
            </a:r>
            <a:r>
              <a:rPr lang="tr-TR" dirty="0">
                <a:solidFill>
                  <a:srgbClr val="00B050"/>
                </a:solidFill>
              </a:rPr>
              <a:t>O'nun dinî kişiliğinin sembolleridir.</a:t>
            </a:r>
            <a:r>
              <a:rPr lang="tr-TR" dirty="0"/>
              <a:t> Daha sonraki tasvirlerde O'nun yüzü perdelenmiştir. </a:t>
            </a:r>
            <a:r>
              <a:rPr lang="tr-TR" dirty="0" err="1"/>
              <a:t>Rasûl</a:t>
            </a:r>
            <a:r>
              <a:rPr lang="tr-TR" dirty="0"/>
              <a:t>-i Ekrem hemen hemen bütün minyatürlerde mübarek yüzü beyaz örtü ile örtülü, başında beyaz sarığı üzerinde yeşil uzun cübbesi ve doğu tarzı bir </a:t>
            </a:r>
            <a:r>
              <a:rPr lang="tr-TR" dirty="0" err="1" smtClean="0"/>
              <a:t>hâlesi</a:t>
            </a:r>
            <a:r>
              <a:rPr lang="tr-TR" dirty="0" smtClean="0"/>
              <a:t> </a:t>
            </a:r>
            <a:r>
              <a:rPr lang="tr-TR" dirty="0"/>
              <a:t>ile yer almaktadır. Son devirlerde çizilen bir kısım resimlerde ise ya beden veya başı ele alınmadan tamamen ışınlar saçan toplu bir şekille yetinilmiştir.</a:t>
            </a:r>
          </a:p>
        </p:txBody>
      </p:sp>
    </p:spTree>
    <p:extLst>
      <p:ext uri="{BB962C8B-B14F-4D97-AF65-F5344CB8AC3E}">
        <p14:creationId xmlns:p14="http://schemas.microsoft.com/office/powerpoint/2010/main" val="55510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268760"/>
            <a:ext cx="438781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276784"/>
            <a:ext cx="4420033" cy="366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151979" y="5085184"/>
            <a:ext cx="4282587" cy="584775"/>
          </a:xfrm>
          <a:prstGeom prst="rect">
            <a:avLst/>
          </a:prstGeom>
          <a:noFill/>
        </p:spPr>
        <p:txBody>
          <a:bodyPr wrap="square" rtlCol="0">
            <a:spAutoFit/>
          </a:bodyPr>
          <a:lstStyle/>
          <a:p>
            <a:pPr algn="just"/>
            <a:r>
              <a:rPr lang="tr-TR" sz="1600" dirty="0" smtClean="0">
                <a:latin typeface="Palatino Linotype" pitchFamily="18" charset="0"/>
              </a:rPr>
              <a:t>Miraçnâme, Mir Haydar, </a:t>
            </a:r>
            <a:r>
              <a:rPr lang="tr-TR" sz="1600" dirty="0" err="1" smtClean="0">
                <a:latin typeface="Palatino Linotype" pitchFamily="18" charset="0"/>
              </a:rPr>
              <a:t>Herat</a:t>
            </a:r>
            <a:r>
              <a:rPr lang="tr-TR" sz="1600" dirty="0" smtClean="0">
                <a:latin typeface="Palatino Linotype" pitchFamily="18" charset="0"/>
              </a:rPr>
              <a:t>, 1436, </a:t>
            </a:r>
            <a:r>
              <a:rPr lang="fr-FR" sz="1600" dirty="0" smtClean="0">
                <a:latin typeface="Palatino Linotype" pitchFamily="18" charset="0"/>
              </a:rPr>
              <a:t>Paris </a:t>
            </a:r>
            <a:r>
              <a:rPr lang="fr-FR" sz="1600" dirty="0">
                <a:latin typeface="Palatino Linotype" pitchFamily="18" charset="0"/>
              </a:rPr>
              <a:t>Bibliotheque </a:t>
            </a:r>
            <a:r>
              <a:rPr lang="fr-FR" sz="1600" dirty="0" smtClean="0">
                <a:latin typeface="Palatino Linotype" pitchFamily="18" charset="0"/>
              </a:rPr>
              <a:t>National</a:t>
            </a:r>
            <a:r>
              <a:rPr lang="tr-TR" sz="1600" dirty="0" smtClean="0">
                <a:latin typeface="Palatino Linotype" pitchFamily="18" charset="0"/>
              </a:rPr>
              <a:t> Museum</a:t>
            </a:r>
            <a:r>
              <a:rPr lang="fr-FR" sz="1600" dirty="0" smtClean="0">
                <a:latin typeface="Palatino Linotype" pitchFamily="18" charset="0"/>
              </a:rPr>
              <a:t>, </a:t>
            </a:r>
            <a:r>
              <a:rPr lang="fr-FR" sz="1600" dirty="0">
                <a:latin typeface="Palatino Linotype" pitchFamily="18" charset="0"/>
              </a:rPr>
              <a:t>Turc </a:t>
            </a:r>
            <a:r>
              <a:rPr lang="fr-FR" sz="1600" dirty="0" smtClean="0">
                <a:latin typeface="Palatino Linotype" pitchFamily="18" charset="0"/>
              </a:rPr>
              <a:t>190</a:t>
            </a:r>
            <a:r>
              <a:rPr lang="tr-TR" sz="1600" dirty="0" smtClean="0">
                <a:latin typeface="Palatino Linotype" pitchFamily="18" charset="0"/>
              </a:rPr>
              <a:t>. </a:t>
            </a:r>
            <a:endParaRPr lang="tr-TR" sz="1600" dirty="0">
              <a:latin typeface="Palatino Linotype" pitchFamily="18" charset="0"/>
            </a:endParaRPr>
          </a:p>
        </p:txBody>
      </p:sp>
      <p:sp>
        <p:nvSpPr>
          <p:cNvPr id="7" name="Metin kutusu 6"/>
          <p:cNvSpPr txBox="1"/>
          <p:nvPr/>
        </p:nvSpPr>
        <p:spPr>
          <a:xfrm>
            <a:off x="4644008" y="5085183"/>
            <a:ext cx="4282587" cy="584775"/>
          </a:xfrm>
          <a:prstGeom prst="rect">
            <a:avLst/>
          </a:prstGeom>
          <a:noFill/>
        </p:spPr>
        <p:txBody>
          <a:bodyPr wrap="square" rtlCol="0">
            <a:spAutoFit/>
          </a:bodyPr>
          <a:lstStyle/>
          <a:p>
            <a:pPr algn="just"/>
            <a:r>
              <a:rPr lang="tr-TR" sz="1600" dirty="0" smtClean="0">
                <a:latin typeface="Palatino Linotype" pitchFamily="18" charset="0"/>
              </a:rPr>
              <a:t>Miraçnâme, Mir Haydar, </a:t>
            </a:r>
            <a:r>
              <a:rPr lang="tr-TR" sz="1600" dirty="0" err="1" smtClean="0">
                <a:latin typeface="Palatino Linotype" pitchFamily="18" charset="0"/>
              </a:rPr>
              <a:t>Herat</a:t>
            </a:r>
            <a:r>
              <a:rPr lang="tr-TR" sz="1600" dirty="0" smtClean="0">
                <a:latin typeface="Palatino Linotype" pitchFamily="18" charset="0"/>
              </a:rPr>
              <a:t>, 1436, </a:t>
            </a:r>
            <a:r>
              <a:rPr lang="fr-FR" sz="1600" dirty="0" smtClean="0">
                <a:latin typeface="Palatino Linotype" pitchFamily="18" charset="0"/>
              </a:rPr>
              <a:t>Paris </a:t>
            </a:r>
            <a:r>
              <a:rPr lang="fr-FR" sz="1600" dirty="0">
                <a:latin typeface="Palatino Linotype" pitchFamily="18" charset="0"/>
              </a:rPr>
              <a:t>Bibliotheque </a:t>
            </a:r>
            <a:r>
              <a:rPr lang="fr-FR" sz="1600" dirty="0" smtClean="0">
                <a:latin typeface="Palatino Linotype" pitchFamily="18" charset="0"/>
              </a:rPr>
              <a:t>National</a:t>
            </a:r>
            <a:r>
              <a:rPr lang="tr-TR" sz="1600" dirty="0" smtClean="0">
                <a:latin typeface="Palatino Linotype" pitchFamily="18" charset="0"/>
              </a:rPr>
              <a:t> Museum</a:t>
            </a:r>
            <a:r>
              <a:rPr lang="fr-FR" sz="1600" dirty="0" smtClean="0">
                <a:latin typeface="Palatino Linotype" pitchFamily="18" charset="0"/>
              </a:rPr>
              <a:t>, </a:t>
            </a:r>
            <a:r>
              <a:rPr lang="fr-FR" sz="1600" dirty="0">
                <a:latin typeface="Palatino Linotype" pitchFamily="18" charset="0"/>
              </a:rPr>
              <a:t>Turc </a:t>
            </a:r>
            <a:r>
              <a:rPr lang="fr-FR" sz="1600" dirty="0" smtClean="0">
                <a:latin typeface="Palatino Linotype" pitchFamily="18" charset="0"/>
              </a:rPr>
              <a:t>190</a:t>
            </a:r>
            <a:r>
              <a:rPr lang="tr-TR" sz="1600" dirty="0" smtClean="0">
                <a:latin typeface="Palatino Linotype" pitchFamily="18" charset="0"/>
              </a:rPr>
              <a:t> . </a:t>
            </a:r>
            <a:endParaRPr lang="tr-TR" sz="1600" dirty="0">
              <a:latin typeface="Palatino Linotype" pitchFamily="18" charset="0"/>
            </a:endParaRPr>
          </a:p>
        </p:txBody>
      </p:sp>
      <p:sp>
        <p:nvSpPr>
          <p:cNvPr id="8" name="Metin kutusu 7"/>
          <p:cNvSpPr txBox="1"/>
          <p:nvPr/>
        </p:nvSpPr>
        <p:spPr>
          <a:xfrm>
            <a:off x="311776" y="260648"/>
            <a:ext cx="8245580" cy="830997"/>
          </a:xfrm>
          <a:prstGeom prst="rect">
            <a:avLst/>
          </a:prstGeom>
          <a:noFill/>
        </p:spPr>
        <p:txBody>
          <a:bodyPr wrap="square" rtlCol="0">
            <a:spAutoFit/>
          </a:bodyPr>
          <a:lstStyle/>
          <a:p>
            <a:pPr algn="just"/>
            <a:r>
              <a:rPr lang="tr-TR" sz="2400" dirty="0" smtClean="0">
                <a:solidFill>
                  <a:schemeClr val="tx2">
                    <a:lumMod val="60000"/>
                    <a:lumOff val="40000"/>
                  </a:schemeClr>
                </a:solidFill>
                <a:latin typeface="Palatino Linotype" pitchFamily="18" charset="0"/>
              </a:rPr>
              <a:t>Hz. Muhammed’in Mescid-i </a:t>
            </a:r>
            <a:r>
              <a:rPr lang="tr-TR" sz="2400" dirty="0" err="1" smtClean="0">
                <a:solidFill>
                  <a:schemeClr val="tx2">
                    <a:lumMod val="60000"/>
                    <a:lumOff val="40000"/>
                  </a:schemeClr>
                </a:solidFill>
                <a:latin typeface="Palatino Linotype" pitchFamily="18" charset="0"/>
              </a:rPr>
              <a:t>Aksa’da</a:t>
            </a:r>
            <a:r>
              <a:rPr lang="tr-TR" sz="2400" dirty="0" smtClean="0">
                <a:solidFill>
                  <a:schemeClr val="tx2">
                    <a:lumMod val="60000"/>
                    <a:lumOff val="40000"/>
                  </a:schemeClr>
                </a:solidFill>
                <a:latin typeface="Palatino Linotype" pitchFamily="18" charset="0"/>
              </a:rPr>
              <a:t> diğer peygamberlere </a:t>
            </a:r>
            <a:r>
              <a:rPr lang="tr-TR" sz="2400" dirty="0">
                <a:solidFill>
                  <a:schemeClr val="tx2">
                    <a:lumMod val="60000"/>
                    <a:lumOff val="40000"/>
                  </a:schemeClr>
                </a:solidFill>
                <a:latin typeface="Palatino Linotype" pitchFamily="18" charset="0"/>
              </a:rPr>
              <a:t>N</a:t>
            </a:r>
            <a:r>
              <a:rPr lang="tr-TR" sz="2400" dirty="0" smtClean="0">
                <a:solidFill>
                  <a:schemeClr val="tx2">
                    <a:lumMod val="60000"/>
                    <a:lumOff val="40000"/>
                  </a:schemeClr>
                </a:solidFill>
                <a:latin typeface="Palatino Linotype" pitchFamily="18" charset="0"/>
              </a:rPr>
              <a:t>amaz </a:t>
            </a:r>
            <a:r>
              <a:rPr lang="tr-TR" sz="2400" dirty="0">
                <a:solidFill>
                  <a:schemeClr val="tx2">
                    <a:lumMod val="60000"/>
                    <a:lumOff val="40000"/>
                  </a:schemeClr>
                </a:solidFill>
                <a:latin typeface="Palatino Linotype" pitchFamily="18" charset="0"/>
              </a:rPr>
              <a:t>K</a:t>
            </a:r>
            <a:r>
              <a:rPr lang="tr-TR" sz="2400" dirty="0" smtClean="0">
                <a:solidFill>
                  <a:schemeClr val="tx2">
                    <a:lumMod val="60000"/>
                    <a:lumOff val="40000"/>
                  </a:schemeClr>
                </a:solidFill>
                <a:latin typeface="Palatino Linotype" pitchFamily="18" charset="0"/>
              </a:rPr>
              <a:t>ıldırması</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40770380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44" y="714356"/>
            <a:ext cx="4214842" cy="577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0" y="6519446"/>
            <a:ext cx="8286776" cy="338554"/>
          </a:xfrm>
          <a:prstGeom prst="rect">
            <a:avLst/>
          </a:prstGeom>
          <a:noFill/>
        </p:spPr>
        <p:txBody>
          <a:bodyPr wrap="square" rtlCol="0">
            <a:spAutoFit/>
          </a:bodyPr>
          <a:lstStyle/>
          <a:p>
            <a:pPr algn="just"/>
            <a:r>
              <a:rPr lang="tr-TR" sz="1600" i="1" dirty="0" err="1" smtClean="0">
                <a:latin typeface="Palatino Linotype" pitchFamily="18" charset="0"/>
              </a:rPr>
              <a:t>Miraçname</a:t>
            </a:r>
            <a:r>
              <a:rPr lang="tr-TR" sz="1600" dirty="0" smtClean="0">
                <a:latin typeface="Palatino Linotype" pitchFamily="18" charset="0"/>
              </a:rPr>
              <a:t>,  </a:t>
            </a:r>
            <a:r>
              <a:rPr lang="tr-TR" sz="1600" dirty="0" err="1" smtClean="0">
                <a:latin typeface="Palatino Linotype" pitchFamily="18" charset="0"/>
              </a:rPr>
              <a:t>Ahmed</a:t>
            </a:r>
            <a:r>
              <a:rPr lang="tr-TR" sz="1600" dirty="0" smtClean="0">
                <a:latin typeface="Palatino Linotype" pitchFamily="18" charset="0"/>
              </a:rPr>
              <a:t> Musa, Tebriz, </a:t>
            </a:r>
            <a:r>
              <a:rPr lang="tr-TR" sz="1600" dirty="0">
                <a:latin typeface="Palatino Linotype" pitchFamily="18" charset="0"/>
              </a:rPr>
              <a:t>1317–35. TSK H. </a:t>
            </a:r>
            <a:r>
              <a:rPr lang="tr-TR" sz="1600" dirty="0" smtClean="0">
                <a:latin typeface="Palatino Linotype" pitchFamily="18" charset="0"/>
              </a:rPr>
              <a:t>2154, 62a (</a:t>
            </a:r>
            <a:r>
              <a:rPr lang="tr-TR" sz="1600" dirty="0" err="1" smtClean="0">
                <a:latin typeface="Palatino Linotype" pitchFamily="18" charset="0"/>
              </a:rPr>
              <a:t>Gruber</a:t>
            </a:r>
            <a:r>
              <a:rPr lang="tr-TR" sz="1600" dirty="0" smtClean="0">
                <a:latin typeface="Palatino Linotype" pitchFamily="18" charset="0"/>
              </a:rPr>
              <a:t>, 2010:52).</a:t>
            </a:r>
            <a:endParaRPr lang="tr-TR" sz="1600" dirty="0">
              <a:latin typeface="Palatino Linotype" pitchFamily="18" charset="0"/>
            </a:endParaRPr>
          </a:p>
        </p:txBody>
      </p:sp>
      <p:sp>
        <p:nvSpPr>
          <p:cNvPr id="5" name="Metin kutusu 4"/>
          <p:cNvSpPr txBox="1"/>
          <p:nvPr/>
        </p:nvSpPr>
        <p:spPr>
          <a:xfrm>
            <a:off x="4523610" y="4929198"/>
            <a:ext cx="4620390" cy="584775"/>
          </a:xfrm>
          <a:prstGeom prst="rect">
            <a:avLst/>
          </a:prstGeom>
          <a:noFill/>
        </p:spPr>
        <p:txBody>
          <a:bodyPr wrap="square" rtlCol="0">
            <a:spAutoFit/>
          </a:bodyPr>
          <a:lstStyle/>
          <a:p>
            <a:r>
              <a:rPr lang="tr-TR" sz="1600" dirty="0" smtClean="0">
                <a:latin typeface="Palatino Linotype" pitchFamily="18" charset="0"/>
              </a:rPr>
              <a:t>Miraçnâme, Mir Haydar, Herat,1436,</a:t>
            </a:r>
            <a:r>
              <a:rPr lang="fr-FR" sz="1600" dirty="0" smtClean="0">
                <a:latin typeface="Palatino Linotype" pitchFamily="18" charset="0"/>
              </a:rPr>
              <a:t>Paris </a:t>
            </a:r>
            <a:r>
              <a:rPr lang="fr-FR" sz="1600" dirty="0">
                <a:latin typeface="Palatino Linotype" pitchFamily="18" charset="0"/>
              </a:rPr>
              <a:t>Bibliotheque </a:t>
            </a:r>
            <a:r>
              <a:rPr lang="fr-FR" sz="1600" dirty="0" smtClean="0">
                <a:latin typeface="Palatino Linotype" pitchFamily="18" charset="0"/>
              </a:rPr>
              <a:t>National</a:t>
            </a:r>
            <a:r>
              <a:rPr lang="tr-TR" sz="1600" dirty="0" smtClean="0">
                <a:latin typeface="Palatino Linotype" pitchFamily="18" charset="0"/>
              </a:rPr>
              <a:t> Museum</a:t>
            </a:r>
            <a:r>
              <a:rPr lang="fr-FR" sz="1600" dirty="0" smtClean="0">
                <a:latin typeface="Palatino Linotype" pitchFamily="18" charset="0"/>
              </a:rPr>
              <a:t>, </a:t>
            </a:r>
            <a:r>
              <a:rPr lang="fr-FR" sz="1600" dirty="0">
                <a:latin typeface="Palatino Linotype" pitchFamily="18" charset="0"/>
              </a:rPr>
              <a:t>Turc </a:t>
            </a:r>
            <a:r>
              <a:rPr lang="fr-FR" sz="1600" dirty="0" smtClean="0">
                <a:latin typeface="Palatino Linotype" pitchFamily="18" charset="0"/>
              </a:rPr>
              <a:t>190</a:t>
            </a:r>
            <a:r>
              <a:rPr lang="tr-TR" sz="1600" dirty="0" smtClean="0">
                <a:latin typeface="Palatino Linotype" pitchFamily="18" charset="0"/>
              </a:rPr>
              <a:t>.</a:t>
            </a:r>
            <a:endParaRPr lang="tr-TR" sz="1600" dirty="0">
              <a:latin typeface="Palatino Linotype" pitchFamily="18" charset="0"/>
            </a:endParaRPr>
          </a:p>
        </p:txBody>
      </p:sp>
      <p:sp>
        <p:nvSpPr>
          <p:cNvPr id="6" name="5 Metin kutusu"/>
          <p:cNvSpPr txBox="1"/>
          <p:nvPr/>
        </p:nvSpPr>
        <p:spPr>
          <a:xfrm>
            <a:off x="142844" y="0"/>
            <a:ext cx="8858312" cy="707886"/>
          </a:xfrm>
          <a:prstGeom prst="rect">
            <a:avLst/>
          </a:prstGeom>
          <a:noFill/>
        </p:spPr>
        <p:txBody>
          <a:bodyPr wrap="square" rtlCol="0">
            <a:spAutoFit/>
          </a:bodyPr>
          <a:lstStyle/>
          <a:p>
            <a:r>
              <a:rPr lang="tr-TR" sz="2000" dirty="0" smtClean="0">
                <a:solidFill>
                  <a:schemeClr val="tx2">
                    <a:lumMod val="60000"/>
                    <a:lumOff val="40000"/>
                  </a:schemeClr>
                </a:solidFill>
                <a:latin typeface="Palatino Linotype" pitchFamily="18" charset="0"/>
              </a:rPr>
              <a:t>Hz. Muhammed’e içinde süt, şarap ve bal şerbeti bulunan kaselerin sunulması</a:t>
            </a:r>
            <a:endParaRPr lang="tr-TR" sz="2000" dirty="0">
              <a:solidFill>
                <a:schemeClr val="tx2">
                  <a:lumMod val="60000"/>
                  <a:lumOff val="40000"/>
                </a:schemeClr>
              </a:solidFill>
              <a:latin typeface="Palatino Linotype"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4476179" y="764704"/>
            <a:ext cx="4632325" cy="4041775"/>
          </a:xfrm>
          <a:prstGeom prst="rect">
            <a:avLst/>
          </a:prstGeom>
          <a:noFill/>
          <a:ln w="9525">
            <a:noFill/>
            <a:miter lim="800000"/>
            <a:headEnd/>
            <a:tailEnd/>
          </a:ln>
          <a:effectLst/>
        </p:spPr>
      </p:pic>
    </p:spTree>
    <p:extLst>
      <p:ext uri="{BB962C8B-B14F-4D97-AF65-F5344CB8AC3E}">
        <p14:creationId xmlns:p14="http://schemas.microsoft.com/office/powerpoint/2010/main" val="1173148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Miraç Minyatürleri\Miraç, Camiü't-Tevarih, 1307, Edinburgh Üniversite Kitaplığı, No 20, 55a.jpg"/>
          <p:cNvPicPr>
            <a:picLocks noChangeAspect="1" noChangeArrowheads="1"/>
          </p:cNvPicPr>
          <p:nvPr/>
        </p:nvPicPr>
        <p:blipFill>
          <a:blip r:embed="rId2" cstate="print"/>
          <a:srcRect/>
          <a:stretch>
            <a:fillRect/>
          </a:stretch>
        </p:blipFill>
        <p:spPr bwMode="auto">
          <a:xfrm>
            <a:off x="0" y="1276350"/>
            <a:ext cx="9144000" cy="4305300"/>
          </a:xfrm>
          <a:prstGeom prst="rect">
            <a:avLst/>
          </a:prstGeom>
          <a:noFill/>
        </p:spPr>
      </p:pic>
      <p:sp>
        <p:nvSpPr>
          <p:cNvPr id="2" name="Metin kutusu 1"/>
          <p:cNvSpPr txBox="1"/>
          <p:nvPr/>
        </p:nvSpPr>
        <p:spPr>
          <a:xfrm>
            <a:off x="827584" y="5708724"/>
            <a:ext cx="7848872" cy="369332"/>
          </a:xfrm>
          <a:prstGeom prst="rect">
            <a:avLst/>
          </a:prstGeom>
          <a:noFill/>
        </p:spPr>
        <p:txBody>
          <a:bodyPr wrap="square" rtlCol="0">
            <a:spAutoFit/>
          </a:bodyPr>
          <a:lstStyle/>
          <a:p>
            <a:r>
              <a:rPr lang="tr-TR" dirty="0">
                <a:solidFill>
                  <a:schemeClr val="tx2">
                    <a:lumMod val="60000"/>
                    <a:lumOff val="40000"/>
                  </a:schemeClr>
                </a:solidFill>
                <a:latin typeface="Palatino Linotype" panose="02040502050505030304" pitchFamily="18" charset="0"/>
              </a:rPr>
              <a:t>Miraç</a:t>
            </a:r>
            <a:r>
              <a:rPr lang="tr-TR" dirty="0">
                <a:latin typeface="Palatino Linotype" panose="02040502050505030304" pitchFamily="18" charset="0"/>
              </a:rPr>
              <a:t>, </a:t>
            </a:r>
            <a:r>
              <a:rPr lang="tr-TR" dirty="0" err="1" smtClean="0">
                <a:latin typeface="Palatino Linotype" panose="02040502050505030304" pitchFamily="18" charset="0"/>
              </a:rPr>
              <a:t>Câmiü't</a:t>
            </a:r>
            <a:r>
              <a:rPr lang="tr-TR" dirty="0" smtClean="0">
                <a:latin typeface="Palatino Linotype" panose="02040502050505030304" pitchFamily="18" charset="0"/>
              </a:rPr>
              <a:t>-Tevarih</a:t>
            </a:r>
            <a:r>
              <a:rPr lang="tr-TR" dirty="0">
                <a:latin typeface="Palatino Linotype" panose="02040502050505030304" pitchFamily="18" charset="0"/>
              </a:rPr>
              <a:t>, 1307, Edinburgh Üniversite Kitaplığı, No 20, </a:t>
            </a:r>
            <a:r>
              <a:rPr lang="tr-TR" dirty="0" smtClean="0">
                <a:latin typeface="Palatino Linotype" panose="02040502050505030304" pitchFamily="18" charset="0"/>
              </a:rPr>
              <a:t>55a.</a:t>
            </a:r>
            <a:endParaRPr lang="tr-TR" dirty="0">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Miraç Minyatürleri\Miraç, Hatifinin Timurnamesi, 16. sonu, kağıt üzerine mürekkep ve altın yaldız. 14.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8" y="142852"/>
            <a:ext cx="6851919" cy="587727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500034" y="6072206"/>
            <a:ext cx="6357950" cy="646331"/>
          </a:xfrm>
          <a:prstGeom prst="rect">
            <a:avLst/>
          </a:prstGeom>
          <a:noFill/>
        </p:spPr>
        <p:txBody>
          <a:bodyPr wrap="square" rtlCol="0">
            <a:spAutoFit/>
          </a:bodyPr>
          <a:lstStyle/>
          <a:p>
            <a:pPr algn="just"/>
            <a:r>
              <a:rPr lang="tr-TR" dirty="0">
                <a:solidFill>
                  <a:schemeClr val="tx2">
                    <a:lumMod val="60000"/>
                    <a:lumOff val="40000"/>
                  </a:schemeClr>
                </a:solidFill>
                <a:latin typeface="Palatino Linotype" pitchFamily="18" charset="0"/>
              </a:rPr>
              <a:t>Miraç</a:t>
            </a:r>
            <a:r>
              <a:rPr lang="tr-TR" dirty="0">
                <a:latin typeface="Palatino Linotype" pitchFamily="18" charset="0"/>
              </a:rPr>
              <a:t>, </a:t>
            </a:r>
            <a:r>
              <a:rPr lang="tr-TR" dirty="0" err="1" smtClean="0">
                <a:latin typeface="Palatino Linotype" pitchFamily="18" charset="0"/>
              </a:rPr>
              <a:t>Hâtifi’nin</a:t>
            </a:r>
            <a:r>
              <a:rPr lang="tr-TR" dirty="0" smtClean="0">
                <a:latin typeface="Palatino Linotype" pitchFamily="18" charset="0"/>
              </a:rPr>
              <a:t> Timurnamesi</a:t>
            </a:r>
            <a:r>
              <a:rPr lang="tr-TR" dirty="0">
                <a:latin typeface="Palatino Linotype" pitchFamily="18" charset="0"/>
              </a:rPr>
              <a:t>, 16. </a:t>
            </a:r>
            <a:r>
              <a:rPr lang="tr-TR" dirty="0" smtClean="0">
                <a:latin typeface="Palatino Linotype" pitchFamily="18" charset="0"/>
              </a:rPr>
              <a:t>yy. sonu</a:t>
            </a:r>
            <a:r>
              <a:rPr lang="tr-TR" dirty="0">
                <a:latin typeface="Palatino Linotype" pitchFamily="18" charset="0"/>
              </a:rPr>
              <a:t>, kağıt üzerine mürekkep ve altın yaldız. </a:t>
            </a:r>
            <a:r>
              <a:rPr lang="tr-TR" dirty="0" smtClean="0">
                <a:latin typeface="Palatino Linotype" pitchFamily="18" charset="0"/>
              </a:rPr>
              <a:t>14.622.</a:t>
            </a:r>
            <a:endParaRPr lang="tr-TR" dirty="0">
              <a:latin typeface="Palatino Linotype" pitchFamily="18" charset="0"/>
            </a:endParaRPr>
          </a:p>
        </p:txBody>
      </p:sp>
      <p:pic>
        <p:nvPicPr>
          <p:cNvPr id="1026" name="Picture 2" descr="C:\Documents and Settings\gazili\Desktop\MasA üstü 01.12.15\Peri resmi, 16.yy, mürekkep, ve boya , 14.559.jpg"/>
          <p:cNvPicPr>
            <a:picLocks noChangeAspect="1" noChangeArrowheads="1"/>
          </p:cNvPicPr>
          <p:nvPr/>
        </p:nvPicPr>
        <p:blipFill>
          <a:blip r:embed="rId3" cstate="print"/>
          <a:srcRect/>
          <a:stretch>
            <a:fillRect/>
          </a:stretch>
        </p:blipFill>
        <p:spPr bwMode="auto">
          <a:xfrm>
            <a:off x="7500958" y="142852"/>
            <a:ext cx="1333500" cy="4067175"/>
          </a:xfrm>
          <a:prstGeom prst="rect">
            <a:avLst/>
          </a:prstGeom>
          <a:noFill/>
        </p:spPr>
      </p:pic>
      <p:sp>
        <p:nvSpPr>
          <p:cNvPr id="5" name="4 Metin kutusu"/>
          <p:cNvSpPr txBox="1"/>
          <p:nvPr/>
        </p:nvSpPr>
        <p:spPr>
          <a:xfrm>
            <a:off x="7308304" y="4286256"/>
            <a:ext cx="1835696" cy="923330"/>
          </a:xfrm>
          <a:prstGeom prst="rect">
            <a:avLst/>
          </a:prstGeom>
          <a:noFill/>
        </p:spPr>
        <p:txBody>
          <a:bodyPr wrap="square" rtlCol="0">
            <a:spAutoFit/>
          </a:bodyPr>
          <a:lstStyle/>
          <a:p>
            <a:r>
              <a:rPr lang="tr-TR" dirty="0" smtClean="0">
                <a:solidFill>
                  <a:schemeClr val="tx2">
                    <a:lumMod val="60000"/>
                    <a:lumOff val="40000"/>
                  </a:schemeClr>
                </a:solidFill>
                <a:latin typeface="Palatino Linotype" pitchFamily="18" charset="0"/>
              </a:rPr>
              <a:t>Peri resmi,</a:t>
            </a:r>
            <a:r>
              <a:rPr lang="tr-TR" dirty="0" smtClean="0">
                <a:latin typeface="Palatino Linotype" pitchFamily="18" charset="0"/>
              </a:rPr>
              <a:t>16. yy., mürekkep ve boya, 14.559.</a:t>
            </a:r>
            <a:endParaRPr lang="tr-TR" dirty="0">
              <a:latin typeface="Palatino Linotype" pitchFamily="18" charset="0"/>
            </a:endParaRPr>
          </a:p>
        </p:txBody>
      </p:sp>
    </p:spTree>
    <p:extLst>
      <p:ext uri="{BB962C8B-B14F-4D97-AF65-F5344CB8AC3E}">
        <p14:creationId xmlns:p14="http://schemas.microsoft.com/office/powerpoint/2010/main" val="306309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F:\Miraç Minyatürleri\Miraç, Nizami'nin Hamsesi, 1517, İran, Islamic Art kitabınd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24" y="1500174"/>
            <a:ext cx="4544814" cy="445028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643438" y="6072206"/>
            <a:ext cx="4328790" cy="584775"/>
          </a:xfrm>
          <a:prstGeom prst="rect">
            <a:avLst/>
          </a:prstGeom>
          <a:noFill/>
        </p:spPr>
        <p:txBody>
          <a:bodyPr wrap="square" rtlCol="0">
            <a:spAutoFit/>
          </a:bodyPr>
          <a:lstStyle/>
          <a:p>
            <a:pPr algn="just"/>
            <a:r>
              <a:rPr lang="tr-TR" sz="1600" dirty="0">
                <a:solidFill>
                  <a:schemeClr val="tx2">
                    <a:lumMod val="60000"/>
                    <a:lumOff val="40000"/>
                  </a:schemeClr>
                </a:solidFill>
                <a:latin typeface="Palatino Linotype" pitchFamily="18" charset="0"/>
              </a:rPr>
              <a:t>Miraç,</a:t>
            </a:r>
            <a:r>
              <a:rPr lang="tr-TR" sz="1600" dirty="0">
                <a:latin typeface="Palatino Linotype" pitchFamily="18" charset="0"/>
              </a:rPr>
              <a:t> </a:t>
            </a:r>
            <a:r>
              <a:rPr lang="tr-TR" sz="1600" dirty="0" smtClean="0">
                <a:latin typeface="Palatino Linotype" pitchFamily="18" charset="0"/>
              </a:rPr>
              <a:t>Hamse-i </a:t>
            </a:r>
            <a:r>
              <a:rPr lang="tr-TR" sz="1600" dirty="0" err="1" smtClean="0">
                <a:latin typeface="Palatino Linotype" pitchFamily="18" charset="0"/>
              </a:rPr>
              <a:t>Nizâmi</a:t>
            </a:r>
            <a:r>
              <a:rPr lang="tr-TR" sz="1600" dirty="0">
                <a:latin typeface="Palatino Linotype" pitchFamily="18" charset="0"/>
              </a:rPr>
              <a:t>,</a:t>
            </a:r>
            <a:r>
              <a:rPr lang="tr-TR" sz="1600" dirty="0" smtClean="0">
                <a:latin typeface="Palatino Linotype" pitchFamily="18" charset="0"/>
              </a:rPr>
              <a:t> </a:t>
            </a:r>
            <a:r>
              <a:rPr lang="tr-TR" sz="1600" dirty="0">
                <a:latin typeface="Palatino Linotype" pitchFamily="18" charset="0"/>
              </a:rPr>
              <a:t>İran, 1517, </a:t>
            </a:r>
            <a:r>
              <a:rPr lang="tr-TR" sz="1600" dirty="0" smtClean="0">
                <a:latin typeface="Palatino Linotype" pitchFamily="18" charset="0"/>
              </a:rPr>
              <a:t>(Islamic Art )</a:t>
            </a:r>
            <a:endParaRPr lang="tr-TR" sz="1600" dirty="0">
              <a:latin typeface="Palatino Linotype" pitchFamily="18" charset="0"/>
            </a:endParaRPr>
          </a:p>
        </p:txBody>
      </p:sp>
      <p:sp>
        <p:nvSpPr>
          <p:cNvPr id="3" name="Metin kutusu 2"/>
          <p:cNvSpPr txBox="1"/>
          <p:nvPr/>
        </p:nvSpPr>
        <p:spPr>
          <a:xfrm>
            <a:off x="142844" y="6027003"/>
            <a:ext cx="4032448" cy="830997"/>
          </a:xfrm>
          <a:prstGeom prst="rect">
            <a:avLst/>
          </a:prstGeom>
          <a:noFill/>
        </p:spPr>
        <p:txBody>
          <a:bodyPr wrap="square" rtlCol="0">
            <a:spAutoFit/>
          </a:bodyPr>
          <a:lstStyle/>
          <a:p>
            <a:pPr algn="just"/>
            <a:r>
              <a:rPr lang="tr-TR" sz="1600" dirty="0" smtClean="0">
                <a:solidFill>
                  <a:schemeClr val="tx2">
                    <a:lumMod val="60000"/>
                    <a:lumOff val="40000"/>
                  </a:schemeClr>
                </a:solidFill>
                <a:latin typeface="Palatino Linotype" pitchFamily="18" charset="0"/>
              </a:rPr>
              <a:t>Miraç</a:t>
            </a:r>
            <a:r>
              <a:rPr lang="tr-TR" sz="1600" dirty="0" smtClean="0">
                <a:latin typeface="Palatino Linotype" pitchFamily="18" charset="0"/>
              </a:rPr>
              <a:t>, Hamse-i </a:t>
            </a:r>
            <a:r>
              <a:rPr lang="tr-TR" sz="1600" dirty="0" err="1" smtClean="0">
                <a:latin typeface="Palatino Linotype" pitchFamily="18" charset="0"/>
              </a:rPr>
              <a:t>Nizâmi</a:t>
            </a:r>
            <a:r>
              <a:rPr lang="tr-TR" sz="1600" dirty="0" smtClean="0">
                <a:latin typeface="Palatino Linotype" pitchFamily="18" charset="0"/>
              </a:rPr>
              <a:t>, Tebriz, 1500 </a:t>
            </a:r>
            <a:r>
              <a:rPr lang="tr-TR" sz="1600" dirty="0">
                <a:latin typeface="Palatino Linotype" pitchFamily="18" charset="0"/>
              </a:rPr>
              <a:t>ortaları</a:t>
            </a:r>
            <a:r>
              <a:rPr lang="tr-TR" sz="1600" dirty="0" smtClean="0">
                <a:latin typeface="Palatino Linotype" pitchFamily="18" charset="0"/>
              </a:rPr>
              <a:t>, </a:t>
            </a:r>
            <a:r>
              <a:rPr lang="tr-TR" sz="1600" dirty="0">
                <a:latin typeface="Palatino Linotype" pitchFamily="18" charset="0"/>
              </a:rPr>
              <a:t>British </a:t>
            </a:r>
            <a:r>
              <a:rPr lang="tr-TR" sz="1600" dirty="0" smtClean="0">
                <a:latin typeface="Palatino Linotype" pitchFamily="18" charset="0"/>
              </a:rPr>
              <a:t>Library </a:t>
            </a:r>
            <a:r>
              <a:rPr lang="tr-TR" sz="1600" dirty="0" err="1" smtClean="0">
                <a:latin typeface="Palatino Linotype" pitchFamily="18" charset="0"/>
              </a:rPr>
              <a:t>Museum</a:t>
            </a:r>
            <a:r>
              <a:rPr lang="tr-TR" sz="1600" dirty="0" smtClean="0">
                <a:latin typeface="Palatino Linotype" pitchFamily="18" charset="0"/>
              </a:rPr>
              <a:t>, Add Or. 6810.</a:t>
            </a:r>
            <a:endParaRPr lang="tr-TR" sz="1600" dirty="0">
              <a:latin typeface="Palatino Linotype" pitchFamily="18" charset="0"/>
            </a:endParaRPr>
          </a:p>
        </p:txBody>
      </p:sp>
      <p:pic>
        <p:nvPicPr>
          <p:cNvPr id="4098" name="Picture 2" descr="C:\Documents and Settings\gazili\Desktop\yyuu.jpg"/>
          <p:cNvPicPr>
            <a:picLocks noChangeAspect="1" noChangeArrowheads="1"/>
          </p:cNvPicPr>
          <p:nvPr/>
        </p:nvPicPr>
        <p:blipFill>
          <a:blip r:embed="rId4" cstate="print"/>
          <a:srcRect/>
          <a:stretch>
            <a:fillRect/>
          </a:stretch>
        </p:blipFill>
        <p:spPr bwMode="auto">
          <a:xfrm>
            <a:off x="214282" y="357166"/>
            <a:ext cx="3810000" cy="5662613"/>
          </a:xfrm>
          <a:prstGeom prst="rect">
            <a:avLst/>
          </a:prstGeom>
          <a:noFill/>
        </p:spPr>
      </p:pic>
    </p:spTree>
    <p:extLst>
      <p:ext uri="{BB962C8B-B14F-4D97-AF65-F5344CB8AC3E}">
        <p14:creationId xmlns:p14="http://schemas.microsoft.com/office/powerpoint/2010/main" val="9525567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4572000" y="0"/>
            <a:ext cx="4392488" cy="6990502"/>
          </a:xfrm>
          <a:prstGeom prst="rect">
            <a:avLst/>
          </a:prstGeom>
          <a:noFill/>
        </p:spPr>
        <p:txBody>
          <a:bodyPr wrap="square" rtlCol="0">
            <a:spAutoFit/>
          </a:bodyPr>
          <a:lstStyle/>
          <a:p>
            <a:pPr algn="just"/>
            <a:r>
              <a:rPr lang="tr-TR" b="1" dirty="0" smtClean="0">
                <a:solidFill>
                  <a:schemeClr val="tx2">
                    <a:lumMod val="60000"/>
                    <a:lumOff val="40000"/>
                  </a:schemeClr>
                </a:solidFill>
                <a:latin typeface="Palatino Linotype" pitchFamily="18" charset="0"/>
              </a:rPr>
              <a:t>Şah İsmail’in Hatâyî mahlasıyla yazdığı Miraciyye:</a:t>
            </a:r>
          </a:p>
          <a:p>
            <a:r>
              <a:rPr lang="tr-TR" sz="1600" dirty="0" smtClean="0">
                <a:latin typeface="Palatino Linotype" pitchFamily="18" charset="0"/>
              </a:rPr>
              <a:t>Geldi çağırdı Cebrail</a:t>
            </a:r>
          </a:p>
          <a:p>
            <a:r>
              <a:rPr lang="tr-TR" sz="1600" dirty="0" smtClean="0">
                <a:latin typeface="Palatino Linotype" pitchFamily="18" charset="0"/>
              </a:rPr>
              <a:t>Hak Muhammed Mustafa’ya</a:t>
            </a:r>
          </a:p>
          <a:p>
            <a:r>
              <a:rPr lang="tr-TR" sz="1600" dirty="0" smtClean="0">
                <a:latin typeface="Palatino Linotype" pitchFamily="18" charset="0"/>
              </a:rPr>
              <a:t>Hak seni </a:t>
            </a:r>
            <a:r>
              <a:rPr lang="tr-TR" sz="1600" dirty="0" err="1" smtClean="0">
                <a:latin typeface="Palatino Linotype" pitchFamily="18" charset="0"/>
              </a:rPr>
              <a:t>Mirac’a</a:t>
            </a:r>
            <a:r>
              <a:rPr lang="tr-TR" sz="1600" dirty="0" smtClean="0">
                <a:latin typeface="Palatino Linotype" pitchFamily="18" charset="0"/>
              </a:rPr>
              <a:t> okur</a:t>
            </a:r>
          </a:p>
          <a:p>
            <a:r>
              <a:rPr lang="tr-TR" sz="1600" dirty="0" smtClean="0">
                <a:latin typeface="Palatino Linotype" pitchFamily="18" charset="0"/>
              </a:rPr>
              <a:t>Davet’e </a:t>
            </a:r>
            <a:r>
              <a:rPr lang="tr-TR" sz="1600" dirty="0" err="1" smtClean="0">
                <a:latin typeface="Palatino Linotype" pitchFamily="18" charset="0"/>
              </a:rPr>
              <a:t>Kâdir</a:t>
            </a:r>
            <a:r>
              <a:rPr lang="tr-TR" sz="1600" dirty="0" smtClean="0">
                <a:latin typeface="Palatino Linotype" pitchFamily="18" charset="0"/>
              </a:rPr>
              <a:t> </a:t>
            </a:r>
            <a:r>
              <a:rPr lang="tr-TR" sz="1600" dirty="0" err="1" smtClean="0">
                <a:latin typeface="Palatino Linotype" pitchFamily="18" charset="0"/>
              </a:rPr>
              <a:t>Hüdaya</a:t>
            </a:r>
            <a:endParaRPr lang="tr-TR" sz="1600" dirty="0" smtClean="0">
              <a:latin typeface="Palatino Linotype" pitchFamily="18" charset="0"/>
            </a:endParaRPr>
          </a:p>
          <a:p>
            <a:r>
              <a:rPr lang="tr-TR" sz="1600" dirty="0" smtClean="0">
                <a:latin typeface="Palatino Linotype" pitchFamily="18" charset="0"/>
              </a:rPr>
              <a:t>…..</a:t>
            </a:r>
          </a:p>
          <a:p>
            <a:r>
              <a:rPr lang="tr-TR" sz="1600" dirty="0" smtClean="0">
                <a:latin typeface="Palatino Linotype" pitchFamily="18" charset="0"/>
              </a:rPr>
              <a:t>…..</a:t>
            </a:r>
          </a:p>
          <a:p>
            <a:r>
              <a:rPr lang="tr-TR" sz="1600" dirty="0" smtClean="0">
                <a:latin typeface="Palatino Linotype" pitchFamily="18" charset="0"/>
              </a:rPr>
              <a:t>Muhammed belin bağladı</a:t>
            </a:r>
          </a:p>
          <a:p>
            <a:r>
              <a:rPr lang="tr-TR" sz="1600" dirty="0" smtClean="0">
                <a:latin typeface="Palatino Linotype" pitchFamily="18" charset="0"/>
              </a:rPr>
              <a:t>Anda ahir Cebrail</a:t>
            </a:r>
          </a:p>
          <a:p>
            <a:r>
              <a:rPr lang="tr-TR" sz="1600" dirty="0" smtClean="0">
                <a:latin typeface="Palatino Linotype" pitchFamily="18" charset="0"/>
              </a:rPr>
              <a:t>İki gönül bir olu ben</a:t>
            </a:r>
          </a:p>
          <a:p>
            <a:r>
              <a:rPr lang="tr-TR" sz="1600" dirty="0" smtClean="0">
                <a:latin typeface="Palatino Linotype" pitchFamily="18" charset="0"/>
              </a:rPr>
              <a:t>Yürüdüler dergâha</a:t>
            </a:r>
          </a:p>
          <a:p>
            <a:endParaRPr lang="tr-TR" sz="1600" dirty="0" smtClean="0">
              <a:latin typeface="Palatino Linotype" pitchFamily="18" charset="0"/>
            </a:endParaRPr>
          </a:p>
          <a:p>
            <a:r>
              <a:rPr lang="tr-TR" sz="1600" dirty="0" smtClean="0">
                <a:latin typeface="Palatino Linotype" pitchFamily="18" charset="0"/>
              </a:rPr>
              <a:t>Vardı dergâh kapısına</a:t>
            </a:r>
          </a:p>
          <a:p>
            <a:r>
              <a:rPr lang="tr-TR" sz="1600" dirty="0" smtClean="0">
                <a:latin typeface="Palatino Linotype" pitchFamily="18" charset="0"/>
              </a:rPr>
              <a:t>Gördü bir aslan yatar</a:t>
            </a:r>
          </a:p>
          <a:p>
            <a:r>
              <a:rPr lang="tr-TR" sz="1600" dirty="0" smtClean="0">
                <a:latin typeface="Palatino Linotype" pitchFamily="18" charset="0"/>
              </a:rPr>
              <a:t>Aslan anda hamle kıldı</a:t>
            </a:r>
          </a:p>
          <a:p>
            <a:r>
              <a:rPr lang="tr-TR" sz="1600" dirty="0" smtClean="0">
                <a:latin typeface="Palatino Linotype" pitchFamily="18" charset="0"/>
              </a:rPr>
              <a:t>Bastı koptu </a:t>
            </a:r>
            <a:r>
              <a:rPr lang="tr-TR" sz="1600" dirty="0" err="1" smtClean="0">
                <a:latin typeface="Palatino Linotype" pitchFamily="18" charset="0"/>
              </a:rPr>
              <a:t>tufane</a:t>
            </a:r>
            <a:endParaRPr lang="tr-TR" sz="1600" dirty="0" smtClean="0">
              <a:latin typeface="Palatino Linotype" pitchFamily="18" charset="0"/>
            </a:endParaRPr>
          </a:p>
          <a:p>
            <a:endParaRPr lang="tr-TR" sz="1600" dirty="0" smtClean="0">
              <a:latin typeface="Palatino Linotype" pitchFamily="18" charset="0"/>
            </a:endParaRPr>
          </a:p>
          <a:p>
            <a:r>
              <a:rPr lang="tr-TR" sz="1600" dirty="0" smtClean="0">
                <a:latin typeface="Palatino Linotype" pitchFamily="18" charset="0"/>
              </a:rPr>
              <a:t>Buyur </a:t>
            </a:r>
            <a:r>
              <a:rPr lang="tr-TR" sz="1600" dirty="0" err="1" smtClean="0">
                <a:latin typeface="Palatino Linotype" pitchFamily="18" charset="0"/>
              </a:rPr>
              <a:t>sırr</a:t>
            </a:r>
            <a:r>
              <a:rPr lang="tr-TR" sz="1600" dirty="0" smtClean="0">
                <a:latin typeface="Palatino Linotype" pitchFamily="18" charset="0"/>
              </a:rPr>
              <a:t>-ı kainat</a:t>
            </a:r>
          </a:p>
          <a:p>
            <a:r>
              <a:rPr lang="tr-TR" sz="1600" dirty="0" smtClean="0">
                <a:latin typeface="Palatino Linotype" pitchFamily="18" charset="0"/>
              </a:rPr>
              <a:t>Korkmasın Habibim dedi</a:t>
            </a:r>
          </a:p>
          <a:p>
            <a:r>
              <a:rPr lang="tr-TR" sz="1600" dirty="0" smtClean="0">
                <a:latin typeface="Palatino Linotype" pitchFamily="18" charset="0"/>
              </a:rPr>
              <a:t>Hatemi ağzına ver ki</a:t>
            </a:r>
          </a:p>
          <a:p>
            <a:r>
              <a:rPr lang="tr-TR" sz="1600" b="1" i="1" dirty="0" smtClean="0">
                <a:solidFill>
                  <a:schemeClr val="tx2">
                    <a:lumMod val="60000"/>
                    <a:lumOff val="40000"/>
                  </a:schemeClr>
                </a:solidFill>
                <a:latin typeface="Palatino Linotype" pitchFamily="18" charset="0"/>
              </a:rPr>
              <a:t>Aslan ister nişane</a:t>
            </a:r>
          </a:p>
          <a:p>
            <a:endParaRPr lang="tr-TR" sz="1600" dirty="0" smtClean="0">
              <a:latin typeface="Palatino Linotype" pitchFamily="18" charset="0"/>
            </a:endParaRPr>
          </a:p>
          <a:p>
            <a:r>
              <a:rPr lang="tr-TR" sz="1600" dirty="0" smtClean="0">
                <a:latin typeface="Palatino Linotype" pitchFamily="18" charset="0"/>
              </a:rPr>
              <a:t>Hatemi ağzına verdi</a:t>
            </a:r>
          </a:p>
          <a:p>
            <a:r>
              <a:rPr lang="tr-TR" sz="1600" dirty="0" smtClean="0">
                <a:latin typeface="Palatino Linotype" pitchFamily="18" charset="0"/>
              </a:rPr>
              <a:t>Aslan oldu sakin</a:t>
            </a:r>
          </a:p>
          <a:p>
            <a:r>
              <a:rPr lang="tr-TR" sz="1600" dirty="0" smtClean="0">
                <a:latin typeface="Palatino Linotype" pitchFamily="18" charset="0"/>
              </a:rPr>
              <a:t>Muhammed’e yol verdiler</a:t>
            </a:r>
          </a:p>
          <a:p>
            <a:r>
              <a:rPr lang="tr-TR" sz="1600" dirty="0" smtClean="0">
                <a:latin typeface="Palatino Linotype" pitchFamily="18" charset="0"/>
              </a:rPr>
              <a:t>Aslan gitti nihane</a:t>
            </a:r>
            <a:endParaRPr lang="tr-TR" sz="1600" dirty="0">
              <a:latin typeface="Palatino Linotype" pitchFamily="18" charset="0"/>
            </a:endParaRPr>
          </a:p>
        </p:txBody>
      </p:sp>
      <p:pic>
        <p:nvPicPr>
          <p:cNvPr id="5122" name="Picture 2" descr="C:\Documents and Settings\gazili\Desktop\Resim yyü.jpg"/>
          <p:cNvPicPr>
            <a:picLocks noChangeAspect="1" noChangeArrowheads="1"/>
          </p:cNvPicPr>
          <p:nvPr/>
        </p:nvPicPr>
        <p:blipFill>
          <a:blip r:embed="rId2" cstate="print"/>
          <a:srcRect/>
          <a:stretch>
            <a:fillRect/>
          </a:stretch>
        </p:blipFill>
        <p:spPr bwMode="auto">
          <a:xfrm>
            <a:off x="214282" y="78347"/>
            <a:ext cx="3786182" cy="6014949"/>
          </a:xfrm>
          <a:prstGeom prst="rect">
            <a:avLst/>
          </a:prstGeom>
          <a:noFill/>
        </p:spPr>
      </p:pic>
      <p:sp>
        <p:nvSpPr>
          <p:cNvPr id="5" name="4 Metin kutusu"/>
          <p:cNvSpPr txBox="1"/>
          <p:nvPr/>
        </p:nvSpPr>
        <p:spPr>
          <a:xfrm>
            <a:off x="214282" y="6072206"/>
            <a:ext cx="3786214" cy="830997"/>
          </a:xfrm>
          <a:prstGeom prst="rect">
            <a:avLst/>
          </a:prstGeom>
          <a:noFill/>
        </p:spPr>
        <p:txBody>
          <a:bodyPr wrap="square" rtlCol="0">
            <a:spAutoFit/>
          </a:bodyPr>
          <a:lstStyle/>
          <a:p>
            <a:r>
              <a:rPr lang="tr-TR" sz="1600" dirty="0" smtClean="0">
                <a:solidFill>
                  <a:schemeClr val="tx2">
                    <a:lumMod val="60000"/>
                    <a:lumOff val="40000"/>
                  </a:schemeClr>
                </a:solidFill>
                <a:latin typeface="Palatino Linotype" pitchFamily="18" charset="0"/>
              </a:rPr>
              <a:t>Miraç,</a:t>
            </a:r>
            <a:r>
              <a:rPr lang="tr-TR" sz="1600" dirty="0" smtClean="0">
                <a:latin typeface="Palatino Linotype" pitchFamily="18" charset="0"/>
              </a:rPr>
              <a:t> </a:t>
            </a:r>
            <a:r>
              <a:rPr lang="tr-TR" sz="1600" dirty="0" err="1" smtClean="0">
                <a:latin typeface="Palatino Linotype" pitchFamily="18" charset="0"/>
              </a:rPr>
              <a:t>Kısasu’l</a:t>
            </a:r>
            <a:r>
              <a:rPr lang="tr-TR" sz="1600" dirty="0" smtClean="0">
                <a:latin typeface="Palatino Linotype" pitchFamily="18" charset="0"/>
              </a:rPr>
              <a:t>-Enbiya, </a:t>
            </a:r>
            <a:r>
              <a:rPr lang="tr-TR" sz="1600" dirty="0" err="1" smtClean="0">
                <a:latin typeface="Palatino Linotype" pitchFamily="18" charset="0"/>
              </a:rPr>
              <a:t>Nişâburî</a:t>
            </a:r>
            <a:r>
              <a:rPr lang="tr-TR" sz="1600" dirty="0" smtClean="0">
                <a:latin typeface="Palatino Linotype" pitchFamily="18" charset="0"/>
              </a:rPr>
              <a:t>, </a:t>
            </a:r>
            <a:r>
              <a:rPr lang="tr-TR" sz="1600" dirty="0" err="1" smtClean="0">
                <a:latin typeface="Palatino Linotype" pitchFamily="18" charset="0"/>
              </a:rPr>
              <a:t>Kazvin</a:t>
            </a:r>
            <a:r>
              <a:rPr lang="tr-TR" sz="1600" dirty="0" smtClean="0">
                <a:latin typeface="Palatino Linotype" pitchFamily="18" charset="0"/>
              </a:rPr>
              <a:t>, 16. yy., SK Hamidiye 980,  y. 159b (</a:t>
            </a:r>
            <a:r>
              <a:rPr lang="tr-TR" sz="1600" dirty="0" err="1" smtClean="0">
                <a:latin typeface="Palatino Linotype" pitchFamily="18" charset="0"/>
              </a:rPr>
              <a:t>And</a:t>
            </a:r>
            <a:r>
              <a:rPr lang="tr-TR" sz="1600" dirty="0" smtClean="0">
                <a:latin typeface="Palatino Linotype" pitchFamily="18" charset="0"/>
              </a:rPr>
              <a:t>, 2010:299).</a:t>
            </a:r>
            <a:endParaRPr lang="tr-TR" sz="1600" dirty="0">
              <a:latin typeface="Palatino Linotype" pitchFamily="18" charset="0"/>
            </a:endParaRPr>
          </a:p>
        </p:txBody>
      </p:sp>
    </p:spTree>
    <p:extLst>
      <p:ext uri="{BB962C8B-B14F-4D97-AF65-F5344CB8AC3E}">
        <p14:creationId xmlns:p14="http://schemas.microsoft.com/office/powerpoint/2010/main" val="207752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22349"/>
            <a:ext cx="4536504" cy="377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98677" y="5013176"/>
            <a:ext cx="4617340" cy="646331"/>
          </a:xfrm>
          <a:prstGeom prst="rect">
            <a:avLst/>
          </a:prstGeom>
          <a:noFill/>
        </p:spPr>
        <p:txBody>
          <a:bodyPr wrap="square" rtlCol="0">
            <a:spAutoFit/>
          </a:bodyPr>
          <a:lstStyle/>
          <a:p>
            <a:pPr algn="just"/>
            <a:r>
              <a:rPr lang="tr-TR" dirty="0" err="1">
                <a:latin typeface="Palatino Linotype" pitchFamily="18" charset="0"/>
              </a:rPr>
              <a:t>Miraçnâme</a:t>
            </a:r>
            <a:r>
              <a:rPr lang="en-US" dirty="0" smtClean="0">
                <a:latin typeface="Palatino Linotype" panose="02040502050505030304" pitchFamily="18" charset="0"/>
              </a:rPr>
              <a:t>, </a:t>
            </a:r>
            <a:r>
              <a:rPr lang="tr-TR" dirty="0" smtClean="0">
                <a:latin typeface="Palatino Linotype" panose="02040502050505030304" pitchFamily="18" charset="0"/>
              </a:rPr>
              <a:t> Tebriz, </a:t>
            </a:r>
            <a:r>
              <a:rPr lang="en-US" dirty="0" smtClean="0">
                <a:latin typeface="Palatino Linotype" panose="02040502050505030304" pitchFamily="18" charset="0"/>
              </a:rPr>
              <a:t>1317–35</a:t>
            </a:r>
            <a:r>
              <a:rPr lang="en-US" dirty="0">
                <a:latin typeface="Palatino Linotype" panose="02040502050505030304" pitchFamily="18" charset="0"/>
              </a:rPr>
              <a:t>. TSK H. 2154, </a:t>
            </a:r>
            <a:r>
              <a:rPr lang="tr-TR" dirty="0" smtClean="0">
                <a:latin typeface="Palatino Linotype" panose="02040502050505030304" pitchFamily="18" charset="0"/>
              </a:rPr>
              <a:t>y.</a:t>
            </a:r>
            <a:r>
              <a:rPr lang="en-US" dirty="0" smtClean="0">
                <a:latin typeface="Palatino Linotype" panose="02040502050505030304" pitchFamily="18" charset="0"/>
              </a:rPr>
              <a:t> 121</a:t>
            </a:r>
            <a:r>
              <a:rPr lang="tr-TR" dirty="0" smtClean="0">
                <a:latin typeface="Palatino Linotype" panose="02040502050505030304" pitchFamily="18" charset="0"/>
              </a:rPr>
              <a:t>a (</a:t>
            </a:r>
            <a:r>
              <a:rPr lang="tr-TR" dirty="0" err="1" smtClean="0">
                <a:latin typeface="Palatino Linotype" panose="02040502050505030304" pitchFamily="18" charset="0"/>
              </a:rPr>
              <a:t>Gruber</a:t>
            </a:r>
            <a:r>
              <a:rPr lang="tr-TR" dirty="0" smtClean="0">
                <a:latin typeface="Palatino Linotype" panose="02040502050505030304" pitchFamily="18" charset="0"/>
              </a:rPr>
              <a:t>, 2010:52-53).</a:t>
            </a:r>
            <a:endParaRPr lang="tr-TR" dirty="0">
              <a:latin typeface="Palatino Linotype" panose="02040502050505030304" pitchFamily="18" charset="0"/>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39" y="1022348"/>
            <a:ext cx="4032449" cy="377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4932039" y="5013176"/>
            <a:ext cx="4211961" cy="646331"/>
          </a:xfrm>
          <a:prstGeom prst="rect">
            <a:avLst/>
          </a:prstGeom>
          <a:noFill/>
        </p:spPr>
        <p:txBody>
          <a:bodyPr wrap="square" rtlCol="0">
            <a:spAutoFit/>
          </a:bodyPr>
          <a:lstStyle/>
          <a:p>
            <a:pPr algn="just"/>
            <a:r>
              <a:rPr lang="tr-TR" dirty="0" err="1">
                <a:latin typeface="Palatino Linotype" pitchFamily="18" charset="0"/>
              </a:rPr>
              <a:t>Miraçnâme</a:t>
            </a:r>
            <a:r>
              <a:rPr lang="it-IT" dirty="0" smtClean="0">
                <a:latin typeface="Palatino Linotype" panose="02040502050505030304" pitchFamily="18" charset="0"/>
              </a:rPr>
              <a:t>,</a:t>
            </a:r>
            <a:r>
              <a:rPr lang="tr-TR" dirty="0" smtClean="0">
                <a:latin typeface="Palatino Linotype" panose="02040502050505030304" pitchFamily="18" charset="0"/>
              </a:rPr>
              <a:t> Tebriz, </a:t>
            </a:r>
            <a:r>
              <a:rPr lang="it-IT" dirty="0" smtClean="0">
                <a:latin typeface="Palatino Linotype" panose="02040502050505030304" pitchFamily="18" charset="0"/>
              </a:rPr>
              <a:t>1317–35</a:t>
            </a:r>
            <a:r>
              <a:rPr lang="tr-TR" dirty="0">
                <a:latin typeface="Palatino Linotype" panose="02040502050505030304" pitchFamily="18" charset="0"/>
              </a:rPr>
              <a:t>,</a:t>
            </a:r>
            <a:r>
              <a:rPr lang="it-IT" dirty="0" smtClean="0">
                <a:latin typeface="Palatino Linotype" panose="02040502050505030304" pitchFamily="18" charset="0"/>
              </a:rPr>
              <a:t> </a:t>
            </a:r>
            <a:r>
              <a:rPr lang="it-IT" dirty="0">
                <a:latin typeface="Palatino Linotype" panose="02040502050505030304" pitchFamily="18" charset="0"/>
              </a:rPr>
              <a:t>TSK H. 2154, </a:t>
            </a:r>
            <a:r>
              <a:rPr lang="tr-TR" dirty="0" smtClean="0">
                <a:latin typeface="Palatino Linotype" panose="02040502050505030304" pitchFamily="18" charset="0"/>
              </a:rPr>
              <a:t>y. </a:t>
            </a:r>
            <a:r>
              <a:rPr lang="it-IT" dirty="0" smtClean="0">
                <a:latin typeface="Palatino Linotype" panose="02040502050505030304" pitchFamily="18" charset="0"/>
              </a:rPr>
              <a:t>61</a:t>
            </a:r>
            <a:r>
              <a:rPr lang="tr-TR" dirty="0" smtClean="0">
                <a:latin typeface="Palatino Linotype" panose="02040502050505030304" pitchFamily="18" charset="0"/>
              </a:rPr>
              <a:t>a (</a:t>
            </a:r>
            <a:r>
              <a:rPr lang="tr-TR" dirty="0" err="1" smtClean="0">
                <a:latin typeface="Palatino Linotype" panose="02040502050505030304" pitchFamily="18" charset="0"/>
              </a:rPr>
              <a:t>Gruber</a:t>
            </a:r>
            <a:r>
              <a:rPr lang="tr-TR" dirty="0" smtClean="0">
                <a:latin typeface="Palatino Linotype" panose="02040502050505030304" pitchFamily="18" charset="0"/>
              </a:rPr>
              <a:t>, 2010:52-53)</a:t>
            </a:r>
            <a:r>
              <a:rPr lang="it-IT" dirty="0" smtClean="0">
                <a:latin typeface="Palatino Linotype" panose="02040502050505030304" pitchFamily="18" charset="0"/>
              </a:rPr>
              <a:t>.</a:t>
            </a:r>
            <a:endParaRPr lang="tr-TR" dirty="0">
              <a:latin typeface="Palatino Linotype" panose="02040502050505030304" pitchFamily="18" charset="0"/>
            </a:endParaRPr>
          </a:p>
        </p:txBody>
      </p:sp>
      <p:sp>
        <p:nvSpPr>
          <p:cNvPr id="6" name="5 Metin kutusu"/>
          <p:cNvSpPr txBox="1"/>
          <p:nvPr/>
        </p:nvSpPr>
        <p:spPr>
          <a:xfrm>
            <a:off x="285720" y="285728"/>
            <a:ext cx="8643998" cy="461665"/>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 Cebrail’in omuzunda, Cennetin kapısında </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3549083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4429124" y="5085184"/>
            <a:ext cx="4357718" cy="646331"/>
          </a:xfrm>
          <a:prstGeom prst="rect">
            <a:avLst/>
          </a:prstGeom>
          <a:noFill/>
        </p:spPr>
        <p:txBody>
          <a:bodyPr wrap="square" rtlCol="0">
            <a:spAutoFit/>
          </a:bodyPr>
          <a:lstStyle/>
          <a:p>
            <a:r>
              <a:rPr lang="tr-TR" dirty="0" smtClean="0">
                <a:latin typeface="Palatino Linotype" pitchFamily="18" charset="0"/>
              </a:rPr>
              <a:t>Hamse-i </a:t>
            </a:r>
            <a:r>
              <a:rPr lang="tr-TR" dirty="0" err="1" smtClean="0">
                <a:latin typeface="Palatino Linotype" pitchFamily="18" charset="0"/>
              </a:rPr>
              <a:t>Nizâmi</a:t>
            </a:r>
            <a:r>
              <a:rPr lang="tr-TR" dirty="0">
                <a:latin typeface="Palatino Linotype" pitchFamily="18" charset="0"/>
              </a:rPr>
              <a:t>, </a:t>
            </a:r>
            <a:r>
              <a:rPr lang="tr-TR" dirty="0" smtClean="0">
                <a:latin typeface="Palatino Linotype" pitchFamily="18" charset="0"/>
              </a:rPr>
              <a:t>Şiraz, 1441 TSM, H. 774, y. 4v (</a:t>
            </a:r>
            <a:r>
              <a:rPr lang="tr-TR" dirty="0" err="1" smtClean="0">
                <a:latin typeface="Palatino Linotype" pitchFamily="18" charset="0"/>
              </a:rPr>
              <a:t>Gruber</a:t>
            </a:r>
            <a:r>
              <a:rPr lang="tr-TR" dirty="0" smtClean="0">
                <a:latin typeface="Palatino Linotype" pitchFamily="18" charset="0"/>
              </a:rPr>
              <a:t>, 2009:246).</a:t>
            </a:r>
            <a:endParaRPr lang="tr-TR" dirty="0">
              <a:latin typeface="Palatino Linotype" pitchFamily="18" charset="0"/>
            </a:endParaRPr>
          </a:p>
        </p:txBody>
      </p:sp>
      <p:pic>
        <p:nvPicPr>
          <p:cNvPr id="19459" name="Picture 3"/>
          <p:cNvPicPr>
            <a:picLocks noChangeAspect="1" noChangeArrowheads="1"/>
          </p:cNvPicPr>
          <p:nvPr/>
        </p:nvPicPr>
        <p:blipFill>
          <a:blip r:embed="rId2" cstate="print"/>
          <a:srcRect/>
          <a:stretch>
            <a:fillRect/>
          </a:stretch>
        </p:blipFill>
        <p:spPr bwMode="auto">
          <a:xfrm>
            <a:off x="179512" y="116632"/>
            <a:ext cx="3914715" cy="6237312"/>
          </a:xfrm>
          <a:prstGeom prst="rect">
            <a:avLst/>
          </a:prstGeom>
          <a:noFill/>
          <a:ln w="9525">
            <a:noFill/>
            <a:miter lim="800000"/>
            <a:headEnd/>
            <a:tailEnd/>
          </a:ln>
          <a:effectLst/>
        </p:spPr>
      </p:pic>
    </p:spTree>
    <p:extLst>
      <p:ext uri="{BB962C8B-B14F-4D97-AF65-F5344CB8AC3E}">
        <p14:creationId xmlns:p14="http://schemas.microsoft.com/office/powerpoint/2010/main" val="1536215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Miraç Minyatürleri\Hz. Peygamber cennette, 1030, İran. Paris Bibliotheque Nationale.jpg"/>
          <p:cNvPicPr>
            <a:picLocks noChangeAspect="1" noChangeArrowheads="1"/>
          </p:cNvPicPr>
          <p:nvPr/>
        </p:nvPicPr>
        <p:blipFill>
          <a:blip r:embed="rId2" cstate="print"/>
          <a:srcRect/>
          <a:stretch>
            <a:fillRect/>
          </a:stretch>
        </p:blipFill>
        <p:spPr bwMode="auto">
          <a:xfrm>
            <a:off x="285720" y="523982"/>
            <a:ext cx="3669245" cy="5929354"/>
          </a:xfrm>
          <a:prstGeom prst="rect">
            <a:avLst/>
          </a:prstGeom>
          <a:noFill/>
        </p:spPr>
      </p:pic>
      <p:pic>
        <p:nvPicPr>
          <p:cNvPr id="8195" name="Picture 3" descr="F:\Miraç Minyatürleri\Hz. Peygamber cennette ayrıntı, 1030, İran. Paris Bibliotheque Nationale.jpg"/>
          <p:cNvPicPr>
            <a:picLocks noChangeAspect="1" noChangeArrowheads="1"/>
          </p:cNvPicPr>
          <p:nvPr/>
        </p:nvPicPr>
        <p:blipFill>
          <a:blip r:embed="rId3" cstate="print"/>
          <a:srcRect/>
          <a:stretch>
            <a:fillRect/>
          </a:stretch>
        </p:blipFill>
        <p:spPr bwMode="auto">
          <a:xfrm>
            <a:off x="4282700" y="2000240"/>
            <a:ext cx="4249740" cy="3202904"/>
          </a:xfrm>
          <a:prstGeom prst="rect">
            <a:avLst/>
          </a:prstGeom>
          <a:noFill/>
        </p:spPr>
      </p:pic>
      <p:sp>
        <p:nvSpPr>
          <p:cNvPr id="4" name="3 Metin kutusu"/>
          <p:cNvSpPr txBox="1"/>
          <p:nvPr/>
        </p:nvSpPr>
        <p:spPr>
          <a:xfrm>
            <a:off x="214282" y="6429396"/>
            <a:ext cx="8786874" cy="369332"/>
          </a:xfrm>
          <a:prstGeom prst="rect">
            <a:avLst/>
          </a:prstGeom>
          <a:noFill/>
        </p:spPr>
        <p:txBody>
          <a:bodyPr wrap="square" rtlCol="0">
            <a:spAutoFit/>
          </a:bodyPr>
          <a:lstStyle/>
          <a:p>
            <a:r>
              <a:rPr lang="tr-TR" dirty="0" smtClean="0">
                <a:latin typeface="Palatino Linotype" pitchFamily="18" charset="0"/>
              </a:rPr>
              <a:t> Bilinmiyor, İran, 1620, Paris Bibliotheque Nationale</a:t>
            </a:r>
            <a:endParaRPr lang="tr-TR" dirty="0">
              <a:latin typeface="Palatino Linotype" pitchFamily="18" charset="0"/>
            </a:endParaRPr>
          </a:p>
        </p:txBody>
      </p:sp>
      <p:sp>
        <p:nvSpPr>
          <p:cNvPr id="5" name="4 Metin kutusu"/>
          <p:cNvSpPr txBox="1"/>
          <p:nvPr/>
        </p:nvSpPr>
        <p:spPr>
          <a:xfrm>
            <a:off x="285720" y="44624"/>
            <a:ext cx="8643998" cy="461665"/>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göğün katlarında Arş’a doğru yolculuğu</a:t>
            </a:r>
            <a:endParaRPr lang="tr-TR" sz="2400" dirty="0">
              <a:solidFill>
                <a:schemeClr val="tx2">
                  <a:lumMod val="60000"/>
                  <a:lumOff val="40000"/>
                </a:schemeClr>
              </a:solidFill>
              <a:latin typeface="Palatino Linotype"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8655" y="5436513"/>
            <a:ext cx="4330879" cy="584775"/>
          </a:xfrm>
          <a:prstGeom prst="rect">
            <a:avLst/>
          </a:prstGeom>
          <a:noFill/>
        </p:spPr>
        <p:txBody>
          <a:bodyPr wrap="square" rtlCol="0">
            <a:spAutoFit/>
          </a:bodyPr>
          <a:lstStyle/>
          <a:p>
            <a:pPr algn="just"/>
            <a:r>
              <a:rPr lang="tr-TR" sz="1600" dirty="0">
                <a:latin typeface="Palatino Linotype" pitchFamily="18" charset="0"/>
              </a:rPr>
              <a:t>Miraçnâme, Mir Haydar, </a:t>
            </a:r>
            <a:r>
              <a:rPr lang="tr-TR" sz="1600" dirty="0" err="1" smtClean="0">
                <a:latin typeface="Palatino Linotype" pitchFamily="18" charset="0"/>
              </a:rPr>
              <a:t>Herat</a:t>
            </a:r>
            <a:r>
              <a:rPr lang="tr-TR" sz="1600" dirty="0" smtClean="0">
                <a:latin typeface="Palatino Linotype" pitchFamily="18" charset="0"/>
              </a:rPr>
              <a:t>, </a:t>
            </a:r>
            <a:r>
              <a:rPr lang="tr-TR" sz="1600" dirty="0">
                <a:latin typeface="Palatino Linotype" pitchFamily="18" charset="0"/>
              </a:rPr>
              <a:t>1436, </a:t>
            </a:r>
            <a:r>
              <a:rPr lang="fr-FR" sz="1600" dirty="0">
                <a:latin typeface="Palatino Linotype" pitchFamily="18" charset="0"/>
              </a:rPr>
              <a:t>Paris </a:t>
            </a:r>
            <a:r>
              <a:rPr lang="fr-FR" sz="1600" dirty="0" err="1">
                <a:latin typeface="Palatino Linotype" pitchFamily="18" charset="0"/>
              </a:rPr>
              <a:t>Bibliotheque</a:t>
            </a:r>
            <a:r>
              <a:rPr lang="fr-FR" sz="1600" dirty="0">
                <a:latin typeface="Palatino Linotype" pitchFamily="18" charset="0"/>
              </a:rPr>
              <a:t> National</a:t>
            </a:r>
            <a:r>
              <a:rPr lang="tr-TR" sz="1600" dirty="0">
                <a:latin typeface="Palatino Linotype" pitchFamily="18" charset="0"/>
              </a:rPr>
              <a:t> Museum</a:t>
            </a:r>
            <a:r>
              <a:rPr lang="fr-FR" sz="1600" dirty="0">
                <a:latin typeface="Palatino Linotype" pitchFamily="18" charset="0"/>
              </a:rPr>
              <a:t>, Turc </a:t>
            </a:r>
            <a:r>
              <a:rPr lang="fr-FR" sz="1600" dirty="0" smtClean="0">
                <a:latin typeface="Palatino Linotype" pitchFamily="18" charset="0"/>
              </a:rPr>
              <a:t>190</a:t>
            </a:r>
            <a:r>
              <a:rPr lang="tr-TR" sz="1600" dirty="0" smtClean="0">
                <a:latin typeface="Palatino Linotype" pitchFamily="18" charset="0"/>
              </a:rPr>
              <a:t>.</a:t>
            </a:r>
            <a:endParaRPr lang="tr-TR" sz="1600" dirty="0">
              <a:latin typeface="Palatino Linotype" pitchFamily="18" charset="0"/>
            </a:endParaRPr>
          </a:p>
        </p:txBody>
      </p:sp>
      <p:sp>
        <p:nvSpPr>
          <p:cNvPr id="3" name="Metin kutusu 2"/>
          <p:cNvSpPr txBox="1"/>
          <p:nvPr/>
        </p:nvSpPr>
        <p:spPr>
          <a:xfrm>
            <a:off x="144463" y="44624"/>
            <a:ext cx="3779466" cy="1200329"/>
          </a:xfrm>
          <a:prstGeom prst="rect">
            <a:avLst/>
          </a:prstGeom>
          <a:noFill/>
        </p:spPr>
        <p:txBody>
          <a:bodyPr wrap="square" rtlCol="0">
            <a:spAutoFit/>
          </a:bodyPr>
          <a:lstStyle/>
          <a:p>
            <a:pPr algn="just"/>
            <a:r>
              <a:rPr lang="tr-TR" sz="2400" dirty="0" smtClean="0">
                <a:solidFill>
                  <a:schemeClr val="tx2">
                    <a:lumMod val="60000"/>
                    <a:lumOff val="40000"/>
                  </a:schemeClr>
                </a:solidFill>
                <a:latin typeface="Palatino Linotype" pitchFamily="18" charset="0"/>
              </a:rPr>
              <a:t>Hz. Muhammed’in birinci kat semada Hz. Adem’le görüşmesi </a:t>
            </a:r>
            <a:endParaRPr lang="tr-TR" sz="2400" dirty="0">
              <a:solidFill>
                <a:schemeClr val="tx2">
                  <a:lumMod val="60000"/>
                  <a:lumOff val="40000"/>
                </a:schemeClr>
              </a:solidFill>
              <a:latin typeface="Palatino Linotype" pitchFamily="18" charset="0"/>
            </a:endParaRPr>
          </a:p>
        </p:txBody>
      </p:sp>
      <p:sp>
        <p:nvSpPr>
          <p:cNvPr id="4" name="Metin kutusu 3"/>
          <p:cNvSpPr txBox="1"/>
          <p:nvPr/>
        </p:nvSpPr>
        <p:spPr>
          <a:xfrm>
            <a:off x="4498526" y="44624"/>
            <a:ext cx="4391536" cy="1200329"/>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üçüncü kat semada Hz. Yakup ve Hz. Yusuf’la görüşmesi </a:t>
            </a:r>
            <a:endParaRPr lang="tr-TR" sz="2400" dirty="0">
              <a:solidFill>
                <a:schemeClr val="tx2">
                  <a:lumMod val="60000"/>
                  <a:lumOff val="40000"/>
                </a:schemeClr>
              </a:solidFill>
              <a:latin typeface="Palatino Linotype" pitchFamily="18" charset="0"/>
            </a:endParaRPr>
          </a:p>
        </p:txBody>
      </p:sp>
      <p:sp>
        <p:nvSpPr>
          <p:cNvPr id="8" name="Metin kutusu 7"/>
          <p:cNvSpPr txBox="1"/>
          <p:nvPr/>
        </p:nvSpPr>
        <p:spPr>
          <a:xfrm>
            <a:off x="4498526" y="5436513"/>
            <a:ext cx="4330879" cy="584775"/>
          </a:xfrm>
          <a:prstGeom prst="rect">
            <a:avLst/>
          </a:prstGeom>
          <a:noFill/>
        </p:spPr>
        <p:txBody>
          <a:bodyPr wrap="square" rtlCol="0">
            <a:spAutoFit/>
          </a:bodyPr>
          <a:lstStyle/>
          <a:p>
            <a:pPr algn="just"/>
            <a:r>
              <a:rPr lang="tr-TR" sz="1600" dirty="0">
                <a:latin typeface="Palatino Linotype" pitchFamily="18" charset="0"/>
              </a:rPr>
              <a:t>Miraçnâme, Mir Haydar, </a:t>
            </a:r>
            <a:r>
              <a:rPr lang="tr-TR" sz="1600" dirty="0" err="1" smtClean="0">
                <a:latin typeface="Palatino Linotype" pitchFamily="18" charset="0"/>
              </a:rPr>
              <a:t>Herat</a:t>
            </a:r>
            <a:r>
              <a:rPr lang="tr-TR" sz="1600" dirty="0" smtClean="0">
                <a:latin typeface="Palatino Linotype" pitchFamily="18" charset="0"/>
              </a:rPr>
              <a:t>, </a:t>
            </a:r>
            <a:r>
              <a:rPr lang="tr-TR" sz="1600" dirty="0">
                <a:latin typeface="Palatino Linotype" pitchFamily="18" charset="0"/>
              </a:rPr>
              <a:t>1436, </a:t>
            </a:r>
            <a:r>
              <a:rPr lang="fr-FR" sz="1600" dirty="0">
                <a:latin typeface="Palatino Linotype" pitchFamily="18" charset="0"/>
              </a:rPr>
              <a:t>Paris </a:t>
            </a:r>
            <a:r>
              <a:rPr lang="fr-FR" sz="1600" dirty="0" err="1">
                <a:latin typeface="Palatino Linotype" pitchFamily="18" charset="0"/>
              </a:rPr>
              <a:t>Bibliotheque</a:t>
            </a:r>
            <a:r>
              <a:rPr lang="fr-FR" sz="1600" dirty="0">
                <a:latin typeface="Palatino Linotype" pitchFamily="18" charset="0"/>
              </a:rPr>
              <a:t> National</a:t>
            </a:r>
            <a:r>
              <a:rPr lang="tr-TR" sz="1600" dirty="0">
                <a:latin typeface="Palatino Linotype" pitchFamily="18" charset="0"/>
              </a:rPr>
              <a:t> </a:t>
            </a:r>
            <a:r>
              <a:rPr lang="tr-TR" sz="1600" dirty="0" err="1">
                <a:latin typeface="Palatino Linotype" pitchFamily="18" charset="0"/>
              </a:rPr>
              <a:t>Museum</a:t>
            </a:r>
            <a:r>
              <a:rPr lang="fr-FR" sz="1600" dirty="0">
                <a:latin typeface="Palatino Linotype" pitchFamily="18" charset="0"/>
              </a:rPr>
              <a:t>, Turc </a:t>
            </a:r>
            <a:r>
              <a:rPr lang="fr-FR" sz="1600" dirty="0" smtClean="0">
                <a:latin typeface="Palatino Linotype" pitchFamily="18" charset="0"/>
              </a:rPr>
              <a:t>190</a:t>
            </a:r>
            <a:r>
              <a:rPr lang="tr-TR" sz="1600" dirty="0" smtClean="0">
                <a:latin typeface="Palatino Linotype" pitchFamily="18" charset="0"/>
              </a:rPr>
              <a:t>.</a:t>
            </a:r>
            <a:endParaRPr lang="tr-TR" sz="1600" dirty="0">
              <a:latin typeface="Palatino Linotype"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144463" y="1264766"/>
            <a:ext cx="4084791" cy="403644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355976" y="1268760"/>
            <a:ext cx="4651375" cy="4029075"/>
          </a:xfrm>
          <a:prstGeom prst="rect">
            <a:avLst/>
          </a:prstGeom>
          <a:noFill/>
          <a:ln w="9525">
            <a:noFill/>
            <a:miter lim="800000"/>
            <a:headEnd/>
            <a:tailEnd/>
          </a:ln>
          <a:effectLst/>
        </p:spPr>
      </p:pic>
    </p:spTree>
    <p:extLst>
      <p:ext uri="{BB962C8B-B14F-4D97-AF65-F5344CB8AC3E}">
        <p14:creationId xmlns:p14="http://schemas.microsoft.com/office/powerpoint/2010/main" val="823703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692696"/>
            <a:ext cx="8219256" cy="5433467"/>
          </a:xfrm>
        </p:spPr>
        <p:txBody>
          <a:bodyPr>
            <a:normAutofit fontScale="85000" lnSpcReduction="10000"/>
          </a:bodyPr>
          <a:lstStyle/>
          <a:p>
            <a:r>
              <a:rPr lang="tr-TR" dirty="0"/>
              <a:t>Başkanlık ettiği savaşlarda Hz. Peygamber de, tıpkı Osmanlı sultanlarının resme konu edilişine benzer biçimde, </a:t>
            </a:r>
            <a:r>
              <a:rPr lang="tr-TR" dirty="0" smtClean="0"/>
              <a:t>kenardan, </a:t>
            </a:r>
            <a:r>
              <a:rPr lang="tr-TR" dirty="0"/>
              <a:t>ağırbaşlı tavırlarla olayı seyreder. Kalabalık askerler arasında </a:t>
            </a:r>
            <a:r>
              <a:rPr lang="tr-TR" dirty="0" err="1" smtClean="0"/>
              <a:t>hâlesi</a:t>
            </a:r>
            <a:r>
              <a:rPr lang="tr-TR" dirty="0" smtClean="0"/>
              <a:t> </a:t>
            </a:r>
            <a:r>
              <a:rPr lang="tr-TR" dirty="0"/>
              <a:t>ve yüz örtüsüyle ayırt edilir. Toplantı yerlerinde en göz alıcı yere yerleştirilir. Az figürlü ya da tek figürlü kompozisyonlarda ise gerçekten derin bir etki uyandırmaktadır. Yücelik, kutsallık ve </a:t>
            </a:r>
            <a:r>
              <a:rPr lang="tr-TR" dirty="0" smtClean="0"/>
              <a:t>doğa üstü </a:t>
            </a:r>
            <a:r>
              <a:rPr lang="tr-TR" dirty="0"/>
              <a:t>bir ortam seyirciye anlatılmak istenir. Tasvirlerde melekler daima Hz. Peygamber’in etrafında koruyucu şekilde daire oluşturmuş ve O'nu ansızın gelecek tehlikelerden korumak, moral vermek veya yüce Tanrı’nın emrini iletmek için bir veya bir grup halinde uçarak gökyüzünden O'nun çevresine doğru iner bir halde gösteren sahnelerde görülebilir.</a:t>
            </a:r>
          </a:p>
        </p:txBody>
      </p:sp>
    </p:spTree>
    <p:extLst>
      <p:ext uri="{BB962C8B-B14F-4D97-AF65-F5344CB8AC3E}">
        <p14:creationId xmlns:p14="http://schemas.microsoft.com/office/powerpoint/2010/main" val="2782263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548680"/>
            <a:ext cx="3697486" cy="540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251520" y="5818038"/>
            <a:ext cx="4396853" cy="923330"/>
          </a:xfrm>
          <a:prstGeom prst="rect">
            <a:avLst/>
          </a:prstGeom>
          <a:noFill/>
        </p:spPr>
        <p:txBody>
          <a:bodyPr wrap="square" rtlCol="0">
            <a:spAutoFit/>
          </a:bodyPr>
          <a:lstStyle/>
          <a:p>
            <a:pPr algn="just"/>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National</a:t>
            </a:r>
            <a:r>
              <a:rPr lang="tr-TR" dirty="0">
                <a:latin typeface="Palatino Linotype" panose="02040502050505030304" pitchFamily="18" charset="0"/>
              </a:rPr>
              <a:t> </a:t>
            </a:r>
            <a:r>
              <a:rPr lang="tr-TR" dirty="0" err="1">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sp>
        <p:nvSpPr>
          <p:cNvPr id="2" name="Metin kutusu 1"/>
          <p:cNvSpPr txBox="1"/>
          <p:nvPr/>
        </p:nvSpPr>
        <p:spPr>
          <a:xfrm>
            <a:off x="5019096" y="6023029"/>
            <a:ext cx="3970470" cy="646331"/>
          </a:xfrm>
          <a:prstGeom prst="rect">
            <a:avLst/>
          </a:prstGeom>
          <a:noFill/>
        </p:spPr>
        <p:txBody>
          <a:bodyPr wrap="square" rtlCol="0">
            <a:spAutoFit/>
          </a:bodyPr>
          <a:lstStyle/>
          <a:p>
            <a:pPr algn="just"/>
            <a:r>
              <a:rPr lang="tr-TR" dirty="0" err="1">
                <a:latin typeface="Palatino Linotype" pitchFamily="18" charset="0"/>
              </a:rPr>
              <a:t>Miraçnâme</a:t>
            </a:r>
            <a:r>
              <a:rPr lang="en-US" dirty="0" smtClean="0">
                <a:latin typeface="Palatino Linotype" panose="02040502050505030304" pitchFamily="18" charset="0"/>
              </a:rPr>
              <a:t>, </a:t>
            </a:r>
            <a:r>
              <a:rPr lang="tr-TR" dirty="0" smtClean="0">
                <a:latin typeface="Palatino Linotype" panose="02040502050505030304" pitchFamily="18" charset="0"/>
              </a:rPr>
              <a:t>Tebriz, </a:t>
            </a:r>
            <a:r>
              <a:rPr lang="en-US" dirty="0" smtClean="0">
                <a:latin typeface="Palatino Linotype" panose="02040502050505030304" pitchFamily="18" charset="0"/>
              </a:rPr>
              <a:t>1317–35</a:t>
            </a:r>
            <a:r>
              <a:rPr lang="en-US" dirty="0">
                <a:latin typeface="Palatino Linotype" panose="02040502050505030304" pitchFamily="18" charset="0"/>
              </a:rPr>
              <a:t>. TSK H. 2154, </a:t>
            </a:r>
            <a:r>
              <a:rPr lang="tr-TR" dirty="0" smtClean="0">
                <a:latin typeface="Palatino Linotype" panose="02040502050505030304" pitchFamily="18" charset="0"/>
              </a:rPr>
              <a:t>y.</a:t>
            </a:r>
            <a:r>
              <a:rPr lang="en-US" dirty="0" smtClean="0">
                <a:latin typeface="Palatino Linotype" panose="02040502050505030304" pitchFamily="18" charset="0"/>
              </a:rPr>
              <a:t> 61</a:t>
            </a:r>
            <a:r>
              <a:rPr lang="tr-TR" dirty="0" smtClean="0">
                <a:latin typeface="Palatino Linotype" panose="02040502050505030304" pitchFamily="18" charset="0"/>
              </a:rPr>
              <a:t>b</a:t>
            </a:r>
            <a:r>
              <a:rPr lang="en-US" dirty="0" smtClean="0">
                <a:latin typeface="Palatino Linotype" panose="02040502050505030304" pitchFamily="18" charset="0"/>
              </a:rPr>
              <a:t>.</a:t>
            </a:r>
            <a:r>
              <a:rPr lang="tr-TR" dirty="0" smtClean="0">
                <a:latin typeface="Palatino Linotype" panose="02040502050505030304" pitchFamily="18" charset="0"/>
              </a:rPr>
              <a:t> (</a:t>
            </a:r>
            <a:r>
              <a:rPr lang="tr-TR" dirty="0" err="1" smtClean="0">
                <a:latin typeface="Palatino Linotype" panose="02040502050505030304" pitchFamily="18" charset="0"/>
              </a:rPr>
              <a:t>Gruber</a:t>
            </a:r>
            <a:r>
              <a:rPr lang="tr-TR" dirty="0" smtClean="0">
                <a:latin typeface="Palatino Linotype" panose="02040502050505030304" pitchFamily="18" charset="0"/>
              </a:rPr>
              <a:t>, 2010:52-53).</a:t>
            </a:r>
            <a:endParaRPr lang="tr-TR" dirty="0">
              <a:latin typeface="Palatino Linotype" panose="02040502050505030304" pitchFamily="18" charset="0"/>
            </a:endParaRPr>
          </a:p>
        </p:txBody>
      </p:sp>
      <p:sp>
        <p:nvSpPr>
          <p:cNvPr id="8" name="7 Metin kutusu"/>
          <p:cNvSpPr txBox="1"/>
          <p:nvPr/>
        </p:nvSpPr>
        <p:spPr>
          <a:xfrm>
            <a:off x="179512" y="428471"/>
            <a:ext cx="4608512" cy="1200329"/>
          </a:xfrm>
          <a:prstGeom prst="rect">
            <a:avLst/>
          </a:prstGeom>
          <a:noFill/>
        </p:spPr>
        <p:txBody>
          <a:bodyPr wrap="square" rtlCol="0">
            <a:spAutoFit/>
          </a:bodyPr>
          <a:lstStyle/>
          <a:p>
            <a:pPr algn="just"/>
            <a:r>
              <a:rPr lang="tr-TR" sz="2400" dirty="0" smtClean="0">
                <a:solidFill>
                  <a:schemeClr val="tx2">
                    <a:lumMod val="60000"/>
                    <a:lumOff val="40000"/>
                  </a:schemeClr>
                </a:solidFill>
                <a:latin typeface="Palatino Linotype" pitchFamily="18" charset="0"/>
              </a:rPr>
              <a:t>Hz. Muhammed’in horoz şeklindeki  melekle karşılaşması (Birinci kat sema)</a:t>
            </a:r>
            <a:endParaRPr lang="tr-TR" sz="2400" dirty="0">
              <a:solidFill>
                <a:schemeClr val="tx2">
                  <a:lumMod val="60000"/>
                  <a:lumOff val="40000"/>
                </a:schemeClr>
              </a:solidFill>
              <a:latin typeface="Palatino Linotype" pitchFamily="18" charset="0"/>
            </a:endParaRPr>
          </a:p>
        </p:txBody>
      </p:sp>
      <p:pic>
        <p:nvPicPr>
          <p:cNvPr id="5122" name="Picture 2"/>
          <p:cNvPicPr>
            <a:picLocks noChangeAspect="1" noChangeArrowheads="1"/>
          </p:cNvPicPr>
          <p:nvPr/>
        </p:nvPicPr>
        <p:blipFill>
          <a:blip r:embed="rId3" cstate="print"/>
          <a:srcRect/>
          <a:stretch>
            <a:fillRect/>
          </a:stretch>
        </p:blipFill>
        <p:spPr bwMode="auto">
          <a:xfrm>
            <a:off x="107504" y="2051844"/>
            <a:ext cx="5013325" cy="3681412"/>
          </a:xfrm>
          <a:prstGeom prst="rect">
            <a:avLst/>
          </a:prstGeom>
          <a:noFill/>
          <a:ln w="9525">
            <a:noFill/>
            <a:miter lim="800000"/>
            <a:headEnd/>
            <a:tailEnd/>
          </a:ln>
          <a:effectLst/>
        </p:spPr>
      </p:pic>
    </p:spTree>
    <p:extLst>
      <p:ext uri="{BB962C8B-B14F-4D97-AF65-F5344CB8AC3E}">
        <p14:creationId xmlns:p14="http://schemas.microsoft.com/office/powerpoint/2010/main" val="11296385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16195" y="188640"/>
            <a:ext cx="4471829" cy="5765485"/>
          </a:xfrm>
          <a:prstGeom prst="rect">
            <a:avLst/>
          </a:prstGeom>
          <a:noFill/>
          <a:ln w="9525">
            <a:noFill/>
            <a:miter lim="800000"/>
            <a:headEnd/>
            <a:tailEnd/>
          </a:ln>
          <a:effectLst/>
        </p:spPr>
      </p:pic>
      <p:sp>
        <p:nvSpPr>
          <p:cNvPr id="3" name="2 Metin kutusu"/>
          <p:cNvSpPr txBox="1"/>
          <p:nvPr/>
        </p:nvSpPr>
        <p:spPr>
          <a:xfrm>
            <a:off x="4788024" y="6135687"/>
            <a:ext cx="4176464" cy="646331"/>
          </a:xfrm>
          <a:prstGeom prst="rect">
            <a:avLst/>
          </a:prstGeom>
          <a:noFill/>
        </p:spPr>
        <p:txBody>
          <a:bodyPr wrap="square" rtlCol="0">
            <a:spAutoFit/>
          </a:bodyPr>
          <a:lstStyle/>
          <a:p>
            <a:r>
              <a:rPr lang="tr-TR" dirty="0" smtClean="0">
                <a:solidFill>
                  <a:schemeClr val="tx2">
                    <a:lumMod val="60000"/>
                    <a:lumOff val="40000"/>
                  </a:schemeClr>
                </a:solidFill>
                <a:latin typeface="Palatino Linotype" pitchFamily="18" charset="0"/>
              </a:rPr>
              <a:t>Akşehir Kileci Mescidi ahşap pencere kanatları. </a:t>
            </a:r>
            <a:r>
              <a:rPr lang="tr-TR" dirty="0" smtClean="0">
                <a:latin typeface="Palatino Linotype" pitchFamily="18" charset="0"/>
              </a:rPr>
              <a:t>Öney, 1992:150.</a:t>
            </a:r>
            <a:endParaRPr lang="tr-TR" dirty="0">
              <a:latin typeface="Palatino Linotype" pitchFamily="18" charset="0"/>
            </a:endParaRPr>
          </a:p>
        </p:txBody>
      </p:sp>
      <p:sp>
        <p:nvSpPr>
          <p:cNvPr id="5" name="4 Metin kutusu"/>
          <p:cNvSpPr txBox="1"/>
          <p:nvPr/>
        </p:nvSpPr>
        <p:spPr>
          <a:xfrm>
            <a:off x="0" y="5934670"/>
            <a:ext cx="4067944" cy="954107"/>
          </a:xfrm>
          <a:prstGeom prst="rect">
            <a:avLst/>
          </a:prstGeom>
          <a:noFill/>
        </p:spPr>
        <p:txBody>
          <a:bodyPr wrap="square" rtlCol="0">
            <a:spAutoFit/>
          </a:bodyPr>
          <a:lstStyle/>
          <a:p>
            <a:pPr algn="just"/>
            <a:r>
              <a:rPr lang="tr-TR" sz="2000" dirty="0" smtClean="0">
                <a:solidFill>
                  <a:schemeClr val="tx2">
                    <a:lumMod val="60000"/>
                    <a:lumOff val="40000"/>
                  </a:schemeClr>
                </a:solidFill>
                <a:latin typeface="Palatino Linotype" pitchFamily="18" charset="0"/>
              </a:rPr>
              <a:t>Hz. Nuh’un Gemisi. </a:t>
            </a:r>
            <a:r>
              <a:rPr lang="tr-TR" dirty="0" err="1" smtClean="0">
                <a:latin typeface="Palatino Linotype" pitchFamily="18" charset="0"/>
              </a:rPr>
              <a:t>Zübdetü’t</a:t>
            </a:r>
            <a:r>
              <a:rPr lang="tr-TR" dirty="0" smtClean="0">
                <a:latin typeface="Palatino Linotype" pitchFamily="18" charset="0"/>
              </a:rPr>
              <a:t>-</a:t>
            </a:r>
            <a:r>
              <a:rPr lang="tr-TR" dirty="0" err="1" smtClean="0">
                <a:latin typeface="Palatino Linotype" pitchFamily="18" charset="0"/>
              </a:rPr>
              <a:t>Tevârih</a:t>
            </a:r>
            <a:r>
              <a:rPr lang="tr-TR" dirty="0" smtClean="0">
                <a:latin typeface="Palatino Linotype" pitchFamily="18" charset="0"/>
              </a:rPr>
              <a:t>, </a:t>
            </a:r>
            <a:r>
              <a:rPr lang="tr-TR" dirty="0" err="1" smtClean="0">
                <a:latin typeface="Palatino Linotype" pitchFamily="18" charset="0"/>
              </a:rPr>
              <a:t>Seyyid</a:t>
            </a:r>
            <a:r>
              <a:rPr lang="tr-TR" dirty="0" smtClean="0">
                <a:latin typeface="Palatino Linotype" pitchFamily="18" charset="0"/>
              </a:rPr>
              <a:t> Lokman, 1583 -1586, TSM H. 1321 (</a:t>
            </a:r>
            <a:r>
              <a:rPr lang="tr-TR" dirty="0" err="1" smtClean="0">
                <a:latin typeface="Palatino Linotype" pitchFamily="18" charset="0"/>
              </a:rPr>
              <a:t>And</a:t>
            </a:r>
            <a:r>
              <a:rPr lang="tr-TR" dirty="0" smtClean="0">
                <a:latin typeface="Palatino Linotype" pitchFamily="18" charset="0"/>
              </a:rPr>
              <a:t>, 2010:108).</a:t>
            </a:r>
            <a:endParaRPr lang="tr-TR" dirty="0">
              <a:latin typeface="Palatino Linotype"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4947667" y="188640"/>
            <a:ext cx="3872805" cy="58232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0" y="6444044"/>
            <a:ext cx="8820472" cy="369332"/>
          </a:xfrm>
          <a:prstGeom prst="rect">
            <a:avLst/>
          </a:prstGeom>
          <a:noFill/>
        </p:spPr>
        <p:txBody>
          <a:bodyPr wrap="square" rtlCol="0">
            <a:spAutoFit/>
          </a:bodyPr>
          <a:lstStyle/>
          <a:p>
            <a:pPr algn="just"/>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National</a:t>
            </a:r>
            <a:r>
              <a:rPr lang="tr-TR" dirty="0">
                <a:latin typeface="Palatino Linotype" panose="02040502050505030304" pitchFamily="18" charset="0"/>
              </a:rPr>
              <a:t> </a:t>
            </a:r>
            <a:r>
              <a:rPr lang="tr-TR" dirty="0" err="1">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pic>
        <p:nvPicPr>
          <p:cNvPr id="7170" name="Picture 2"/>
          <p:cNvPicPr>
            <a:picLocks noChangeAspect="1" noChangeArrowheads="1"/>
          </p:cNvPicPr>
          <p:nvPr/>
        </p:nvPicPr>
        <p:blipFill>
          <a:blip r:embed="rId2" cstate="print"/>
          <a:srcRect/>
          <a:stretch>
            <a:fillRect/>
          </a:stretch>
        </p:blipFill>
        <p:spPr bwMode="auto">
          <a:xfrm>
            <a:off x="298772" y="735005"/>
            <a:ext cx="8161660" cy="5718331"/>
          </a:xfrm>
          <a:prstGeom prst="rect">
            <a:avLst/>
          </a:prstGeom>
          <a:noFill/>
          <a:ln w="9525">
            <a:noFill/>
            <a:miter lim="800000"/>
            <a:headEnd/>
            <a:tailEnd/>
          </a:ln>
          <a:effectLst/>
        </p:spPr>
      </p:pic>
      <p:sp>
        <p:nvSpPr>
          <p:cNvPr id="5" name="4 Metin kutusu"/>
          <p:cNvSpPr txBox="1"/>
          <p:nvPr/>
        </p:nvSpPr>
        <p:spPr>
          <a:xfrm>
            <a:off x="755576" y="0"/>
            <a:ext cx="6984776" cy="830997"/>
          </a:xfrm>
          <a:prstGeom prst="rect">
            <a:avLst/>
          </a:prstGeom>
          <a:noFill/>
        </p:spPr>
        <p:txBody>
          <a:bodyPr wrap="square" rtlCol="0">
            <a:spAutoFit/>
          </a:bodyPr>
          <a:lstStyle/>
          <a:p>
            <a:pPr algn="just"/>
            <a:r>
              <a:rPr lang="tr-TR" sz="2400" dirty="0" smtClean="0">
                <a:solidFill>
                  <a:schemeClr val="tx2">
                    <a:lumMod val="60000"/>
                    <a:lumOff val="40000"/>
                  </a:schemeClr>
                </a:solidFill>
                <a:latin typeface="Palatino Linotype" pitchFamily="18" charset="0"/>
              </a:rPr>
              <a:t>Hz. Muhammed’in yetmiş başlı bir melekle karşılaşması</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33901006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18910"/>
            <a:ext cx="4032448" cy="551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4283968" y="6239053"/>
            <a:ext cx="4744922" cy="646331"/>
          </a:xfrm>
          <a:prstGeom prst="rect">
            <a:avLst/>
          </a:prstGeom>
          <a:noFill/>
        </p:spPr>
        <p:txBody>
          <a:bodyPr wrap="square" rtlCol="0">
            <a:spAutoFit/>
          </a:bodyPr>
          <a:lstStyle/>
          <a:p>
            <a:pPr algn="just"/>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a:t>
            </a:r>
            <a:r>
              <a:rPr lang="fr-FR" dirty="0" smtClean="0">
                <a:latin typeface="Palatino Linotype" panose="02040502050505030304" pitchFamily="18" charset="0"/>
              </a:rPr>
              <a:t>National</a:t>
            </a:r>
            <a:r>
              <a:rPr lang="tr-TR" dirty="0" smtClean="0">
                <a:latin typeface="Palatino Linotype" panose="02040502050505030304" pitchFamily="18" charset="0"/>
              </a:rPr>
              <a:t> </a:t>
            </a:r>
            <a:r>
              <a:rPr lang="tr-TR" dirty="0" err="1" smtClean="0">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sp>
        <p:nvSpPr>
          <p:cNvPr id="2" name="Metin kutusu 1"/>
          <p:cNvSpPr txBox="1"/>
          <p:nvPr/>
        </p:nvSpPr>
        <p:spPr>
          <a:xfrm>
            <a:off x="107504" y="6239053"/>
            <a:ext cx="4032448" cy="646331"/>
          </a:xfrm>
          <a:prstGeom prst="rect">
            <a:avLst/>
          </a:prstGeom>
          <a:noFill/>
        </p:spPr>
        <p:txBody>
          <a:bodyPr wrap="square" rtlCol="0">
            <a:spAutoFit/>
          </a:bodyPr>
          <a:lstStyle/>
          <a:p>
            <a:r>
              <a:rPr lang="tr-TR" dirty="0" err="1">
                <a:latin typeface="Palatino Linotype" pitchFamily="18" charset="0"/>
              </a:rPr>
              <a:t>Miraçnâme</a:t>
            </a:r>
            <a:r>
              <a:rPr lang="en-US" dirty="0" smtClean="0">
                <a:latin typeface="Palatino Linotype" panose="02040502050505030304" pitchFamily="18" charset="0"/>
              </a:rPr>
              <a:t>,</a:t>
            </a:r>
            <a:r>
              <a:rPr lang="tr-TR" dirty="0" smtClean="0">
                <a:latin typeface="Palatino Linotype" panose="02040502050505030304" pitchFamily="18" charset="0"/>
              </a:rPr>
              <a:t> Tebriz, </a:t>
            </a:r>
            <a:r>
              <a:rPr lang="en-US" dirty="0" smtClean="0">
                <a:latin typeface="Palatino Linotype" panose="02040502050505030304" pitchFamily="18" charset="0"/>
              </a:rPr>
              <a:t>1317–35</a:t>
            </a:r>
            <a:r>
              <a:rPr lang="en-US" dirty="0">
                <a:latin typeface="Palatino Linotype" panose="02040502050505030304" pitchFamily="18" charset="0"/>
              </a:rPr>
              <a:t>. </a:t>
            </a:r>
            <a:r>
              <a:rPr lang="en-US" dirty="0" smtClean="0">
                <a:latin typeface="Palatino Linotype" panose="02040502050505030304" pitchFamily="18" charset="0"/>
              </a:rPr>
              <a:t>TSK</a:t>
            </a:r>
            <a:r>
              <a:rPr lang="tr-TR" dirty="0" smtClean="0">
                <a:latin typeface="Palatino Linotype" panose="02040502050505030304" pitchFamily="18" charset="0"/>
              </a:rPr>
              <a:t> H</a:t>
            </a:r>
            <a:r>
              <a:rPr lang="tr-TR" dirty="0">
                <a:latin typeface="Palatino Linotype" panose="02040502050505030304" pitchFamily="18" charset="0"/>
              </a:rPr>
              <a:t>. 2154, </a:t>
            </a:r>
            <a:r>
              <a:rPr lang="tr-TR" dirty="0" smtClean="0">
                <a:latin typeface="Palatino Linotype" panose="02040502050505030304" pitchFamily="18" charset="0"/>
              </a:rPr>
              <a:t>y. 31b (</a:t>
            </a:r>
            <a:r>
              <a:rPr lang="tr-TR" dirty="0" err="1" smtClean="0">
                <a:latin typeface="Palatino Linotype" panose="02040502050505030304" pitchFamily="18" charset="0"/>
              </a:rPr>
              <a:t>Gruber</a:t>
            </a:r>
            <a:r>
              <a:rPr lang="tr-TR" dirty="0" smtClean="0">
                <a:latin typeface="Palatino Linotype" panose="02040502050505030304" pitchFamily="18" charset="0"/>
              </a:rPr>
              <a:t>, 2010:52-53).</a:t>
            </a:r>
            <a:endParaRPr lang="tr-TR" dirty="0">
              <a:latin typeface="Palatino Linotype" panose="02040502050505030304" pitchFamily="18" charset="0"/>
            </a:endParaRPr>
          </a:p>
        </p:txBody>
      </p:sp>
      <p:pic>
        <p:nvPicPr>
          <p:cNvPr id="8194" name="Picture 2"/>
          <p:cNvPicPr>
            <a:picLocks noChangeAspect="1" noChangeArrowheads="1"/>
          </p:cNvPicPr>
          <p:nvPr/>
        </p:nvPicPr>
        <p:blipFill>
          <a:blip r:embed="rId3" cstate="print"/>
          <a:srcRect/>
          <a:stretch>
            <a:fillRect/>
          </a:stretch>
        </p:blipFill>
        <p:spPr bwMode="auto">
          <a:xfrm>
            <a:off x="4283968" y="708050"/>
            <a:ext cx="4675187" cy="5529262"/>
          </a:xfrm>
          <a:prstGeom prst="rect">
            <a:avLst/>
          </a:prstGeom>
          <a:noFill/>
          <a:ln w="9525">
            <a:noFill/>
            <a:miter lim="800000"/>
            <a:headEnd/>
            <a:tailEnd/>
          </a:ln>
          <a:effectLst/>
        </p:spPr>
      </p:pic>
      <p:sp>
        <p:nvSpPr>
          <p:cNvPr id="7" name="6 Metin kutusu"/>
          <p:cNvSpPr txBox="1"/>
          <p:nvPr/>
        </p:nvSpPr>
        <p:spPr>
          <a:xfrm>
            <a:off x="755576" y="0"/>
            <a:ext cx="7416824" cy="830997"/>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farklı özelliklerdeki meleklerle karşılaşması</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21191840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5760640" y="4305870"/>
            <a:ext cx="3491880" cy="923330"/>
          </a:xfrm>
          <a:prstGeom prst="rect">
            <a:avLst/>
          </a:prstGeom>
          <a:noFill/>
        </p:spPr>
        <p:txBody>
          <a:bodyPr wrap="square" rtlCol="0">
            <a:spAutoFit/>
          </a:bodyPr>
          <a:lstStyle/>
          <a:p>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National</a:t>
            </a:r>
            <a:r>
              <a:rPr lang="tr-TR" dirty="0">
                <a:latin typeface="Palatino Linotype" panose="02040502050505030304" pitchFamily="18" charset="0"/>
              </a:rPr>
              <a:t> </a:t>
            </a:r>
            <a:r>
              <a:rPr lang="tr-TR" dirty="0" err="1">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pic>
        <p:nvPicPr>
          <p:cNvPr id="10242" name="Picture 2"/>
          <p:cNvPicPr>
            <a:picLocks noChangeAspect="1" noChangeArrowheads="1"/>
          </p:cNvPicPr>
          <p:nvPr/>
        </p:nvPicPr>
        <p:blipFill>
          <a:blip r:embed="rId2" cstate="print"/>
          <a:srcRect/>
          <a:stretch>
            <a:fillRect/>
          </a:stretch>
        </p:blipFill>
        <p:spPr bwMode="auto">
          <a:xfrm>
            <a:off x="144463" y="188640"/>
            <a:ext cx="5516562" cy="6480175"/>
          </a:xfrm>
          <a:prstGeom prst="rect">
            <a:avLst/>
          </a:prstGeom>
          <a:noFill/>
          <a:ln w="9525">
            <a:noFill/>
            <a:miter lim="800000"/>
            <a:headEnd/>
            <a:tailEnd/>
          </a:ln>
          <a:effectLst/>
        </p:spPr>
      </p:pic>
      <p:sp>
        <p:nvSpPr>
          <p:cNvPr id="5" name="4 Metin kutusu"/>
          <p:cNvSpPr txBox="1"/>
          <p:nvPr/>
        </p:nvSpPr>
        <p:spPr>
          <a:xfrm>
            <a:off x="5832648" y="1301859"/>
            <a:ext cx="3563888" cy="830997"/>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 </a:t>
            </a:r>
            <a:r>
              <a:rPr lang="tr-TR" sz="2400" dirty="0" err="1" smtClean="0">
                <a:solidFill>
                  <a:schemeClr val="tx2">
                    <a:lumMod val="60000"/>
                    <a:lumOff val="40000"/>
                  </a:schemeClr>
                </a:solidFill>
                <a:latin typeface="Palatino Linotype" pitchFamily="18" charset="0"/>
              </a:rPr>
              <a:t>Sidretü’l</a:t>
            </a:r>
            <a:r>
              <a:rPr lang="tr-TR" sz="2400" dirty="0" smtClean="0">
                <a:solidFill>
                  <a:schemeClr val="tx2">
                    <a:lumMod val="60000"/>
                    <a:lumOff val="40000"/>
                  </a:schemeClr>
                </a:solidFill>
                <a:latin typeface="Palatino Linotype" pitchFamily="18" charset="0"/>
              </a:rPr>
              <a:t>- Münteha’da</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31438595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60040" y="6093296"/>
            <a:ext cx="3347864" cy="830997"/>
          </a:xfrm>
          <a:prstGeom prst="rect">
            <a:avLst/>
          </a:prstGeom>
          <a:noFill/>
        </p:spPr>
        <p:txBody>
          <a:bodyPr wrap="square" rtlCol="0">
            <a:spAutoFit/>
          </a:bodyPr>
          <a:lstStyle/>
          <a:p>
            <a:pPr algn="just"/>
            <a:r>
              <a:rPr lang="tr-TR" sz="1600" dirty="0">
                <a:latin typeface="Palatino Linotype" panose="02040502050505030304" pitchFamily="18" charset="0"/>
              </a:rPr>
              <a:t>Miraçnâme, Mir Haydar, </a:t>
            </a:r>
            <a:r>
              <a:rPr lang="tr-TR" sz="1600" dirty="0" err="1" smtClean="0">
                <a:latin typeface="Palatino Linotype" panose="02040502050505030304" pitchFamily="18" charset="0"/>
              </a:rPr>
              <a:t>Herat</a:t>
            </a:r>
            <a:r>
              <a:rPr lang="tr-TR" sz="1600" dirty="0" smtClean="0">
                <a:latin typeface="Palatino Linotype" panose="02040502050505030304" pitchFamily="18" charset="0"/>
              </a:rPr>
              <a:t>, </a:t>
            </a:r>
            <a:r>
              <a:rPr lang="tr-TR" sz="1600" dirty="0">
                <a:latin typeface="Palatino Linotype" panose="02040502050505030304" pitchFamily="18" charset="0"/>
              </a:rPr>
              <a:t>1436, </a:t>
            </a:r>
            <a:r>
              <a:rPr lang="fr-FR" sz="1600" dirty="0">
                <a:latin typeface="Palatino Linotype" panose="02040502050505030304" pitchFamily="18" charset="0"/>
              </a:rPr>
              <a:t>Paris </a:t>
            </a:r>
            <a:r>
              <a:rPr lang="fr-FR" sz="1600" dirty="0" err="1">
                <a:latin typeface="Palatino Linotype" panose="02040502050505030304" pitchFamily="18" charset="0"/>
              </a:rPr>
              <a:t>Bibliotheque</a:t>
            </a:r>
            <a:r>
              <a:rPr lang="fr-FR" sz="1600" dirty="0">
                <a:latin typeface="Palatino Linotype" panose="02040502050505030304" pitchFamily="18" charset="0"/>
              </a:rPr>
              <a:t> </a:t>
            </a:r>
            <a:r>
              <a:rPr lang="tr-TR" sz="1600" dirty="0" smtClean="0">
                <a:latin typeface="Palatino Linotype" panose="02040502050505030304" pitchFamily="18" charset="0"/>
              </a:rPr>
              <a:t> </a:t>
            </a:r>
            <a:r>
              <a:rPr lang="fr-FR" sz="1600" dirty="0" smtClean="0">
                <a:latin typeface="Palatino Linotype" panose="02040502050505030304" pitchFamily="18" charset="0"/>
              </a:rPr>
              <a:t>National</a:t>
            </a:r>
            <a:r>
              <a:rPr lang="tr-TR" sz="1600" dirty="0" smtClean="0">
                <a:latin typeface="Palatino Linotype" panose="02040502050505030304" pitchFamily="18" charset="0"/>
              </a:rPr>
              <a:t>  </a:t>
            </a:r>
            <a:r>
              <a:rPr lang="tr-TR" sz="1600" dirty="0" err="1" smtClean="0">
                <a:latin typeface="Palatino Linotype" panose="02040502050505030304" pitchFamily="18" charset="0"/>
              </a:rPr>
              <a:t>Museum</a:t>
            </a:r>
            <a:r>
              <a:rPr lang="fr-FR" sz="1600" dirty="0">
                <a:latin typeface="Palatino Linotype" panose="02040502050505030304" pitchFamily="18" charset="0"/>
              </a:rPr>
              <a:t>, Turc </a:t>
            </a:r>
            <a:r>
              <a:rPr lang="fr-FR" sz="1600" dirty="0" smtClean="0">
                <a:latin typeface="Palatino Linotype" panose="02040502050505030304" pitchFamily="18" charset="0"/>
              </a:rPr>
              <a:t>190</a:t>
            </a:r>
            <a:r>
              <a:rPr lang="tr-TR" sz="1600" dirty="0" smtClean="0">
                <a:latin typeface="Palatino Linotype" panose="02040502050505030304" pitchFamily="18" charset="0"/>
              </a:rPr>
              <a:t>.</a:t>
            </a:r>
            <a:endParaRPr lang="tr-TR" sz="1600" dirty="0">
              <a:latin typeface="Palatino Linotype" panose="02040502050505030304" pitchFamily="18" charset="0"/>
            </a:endParaRPr>
          </a:p>
        </p:txBody>
      </p:sp>
      <p:pic>
        <p:nvPicPr>
          <p:cNvPr id="14338" name="Picture 2"/>
          <p:cNvPicPr>
            <a:picLocks noChangeAspect="1" noChangeArrowheads="1"/>
          </p:cNvPicPr>
          <p:nvPr/>
        </p:nvPicPr>
        <p:blipFill>
          <a:blip r:embed="rId2" cstate="print"/>
          <a:srcRect/>
          <a:stretch>
            <a:fillRect/>
          </a:stretch>
        </p:blipFill>
        <p:spPr bwMode="auto">
          <a:xfrm>
            <a:off x="648072" y="116632"/>
            <a:ext cx="2915816" cy="220725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cstate="print"/>
          <a:srcRect/>
          <a:stretch>
            <a:fillRect/>
          </a:stretch>
        </p:blipFill>
        <p:spPr bwMode="auto">
          <a:xfrm>
            <a:off x="664222" y="2492896"/>
            <a:ext cx="2971674" cy="3600400"/>
          </a:xfrm>
          <a:prstGeom prst="rect">
            <a:avLst/>
          </a:prstGeom>
          <a:noFill/>
          <a:ln w="9525">
            <a:noFill/>
            <a:miter lim="800000"/>
            <a:headEnd/>
            <a:tailEnd/>
          </a:ln>
          <a:effectLst/>
        </p:spPr>
      </p:pic>
      <p:sp>
        <p:nvSpPr>
          <p:cNvPr id="8" name="7 Metin kutusu"/>
          <p:cNvSpPr txBox="1"/>
          <p:nvPr/>
        </p:nvSpPr>
        <p:spPr>
          <a:xfrm>
            <a:off x="3851920" y="188640"/>
            <a:ext cx="5292080" cy="461665"/>
          </a:xfrm>
          <a:prstGeom prst="rect">
            <a:avLst/>
          </a:prstGeom>
          <a:noFill/>
        </p:spPr>
        <p:txBody>
          <a:bodyPr wrap="square" rtlCol="0">
            <a:spAutoFit/>
          </a:bodyPr>
          <a:lstStyle/>
          <a:p>
            <a:pPr algn="just"/>
            <a:r>
              <a:rPr lang="tr-TR" sz="2400" dirty="0" smtClean="0">
                <a:solidFill>
                  <a:schemeClr val="tx2">
                    <a:lumMod val="60000"/>
                    <a:lumOff val="40000"/>
                  </a:schemeClr>
                </a:solidFill>
                <a:latin typeface="Palatino Linotype" pitchFamily="18" charset="0"/>
              </a:rPr>
              <a:t>Hz. Muhammed Allah’ın Huzurunda</a:t>
            </a:r>
            <a:endParaRPr lang="tr-TR" sz="2400" dirty="0">
              <a:solidFill>
                <a:schemeClr val="tx2">
                  <a:lumMod val="60000"/>
                  <a:lumOff val="40000"/>
                </a:schemeClr>
              </a:solidFill>
              <a:latin typeface="Palatino Linotype" pitchFamily="18" charset="0"/>
            </a:endParaRPr>
          </a:p>
        </p:txBody>
      </p:sp>
      <p:pic>
        <p:nvPicPr>
          <p:cNvPr id="14340" name="Picture 4"/>
          <p:cNvPicPr>
            <a:picLocks noChangeAspect="1" noChangeArrowheads="1"/>
          </p:cNvPicPr>
          <p:nvPr/>
        </p:nvPicPr>
        <p:blipFill>
          <a:blip r:embed="rId4" cstate="print"/>
          <a:srcRect/>
          <a:stretch>
            <a:fillRect/>
          </a:stretch>
        </p:blipFill>
        <p:spPr bwMode="auto">
          <a:xfrm>
            <a:off x="4644008" y="748081"/>
            <a:ext cx="3312368" cy="5489231"/>
          </a:xfrm>
          <a:prstGeom prst="rect">
            <a:avLst/>
          </a:prstGeom>
          <a:noFill/>
          <a:ln w="9525">
            <a:noFill/>
            <a:miter lim="800000"/>
            <a:headEnd/>
            <a:tailEnd/>
          </a:ln>
          <a:effectLst/>
        </p:spPr>
      </p:pic>
      <p:sp>
        <p:nvSpPr>
          <p:cNvPr id="10" name="9 Metin kutusu"/>
          <p:cNvSpPr txBox="1"/>
          <p:nvPr/>
        </p:nvSpPr>
        <p:spPr>
          <a:xfrm>
            <a:off x="4572000" y="6237312"/>
            <a:ext cx="3744416" cy="646331"/>
          </a:xfrm>
          <a:prstGeom prst="rect">
            <a:avLst/>
          </a:prstGeom>
          <a:noFill/>
        </p:spPr>
        <p:txBody>
          <a:bodyPr wrap="square" rtlCol="0">
            <a:spAutoFit/>
          </a:bodyPr>
          <a:lstStyle/>
          <a:p>
            <a:r>
              <a:rPr lang="tr-TR" dirty="0" smtClean="0"/>
              <a:t>Hamse-i </a:t>
            </a:r>
            <a:r>
              <a:rPr lang="tr-TR" dirty="0" err="1" smtClean="0"/>
              <a:t>Câmi</a:t>
            </a:r>
            <a:r>
              <a:rPr lang="tr-TR" dirty="0" smtClean="0"/>
              <a:t>, </a:t>
            </a:r>
            <a:r>
              <a:rPr lang="tr-TR" dirty="0" err="1" smtClean="0"/>
              <a:t>Kazvin</a:t>
            </a:r>
            <a:r>
              <a:rPr lang="tr-TR" dirty="0" smtClean="0"/>
              <a:t>, 1570-1571, TSM H. 148, 42a (Tanındı, 1984:18).</a:t>
            </a:r>
            <a:endParaRPr lang="tr-TR" dirty="0"/>
          </a:p>
        </p:txBody>
      </p:sp>
    </p:spTree>
    <p:extLst>
      <p:ext uri="{BB962C8B-B14F-4D97-AF65-F5344CB8AC3E}">
        <p14:creationId xmlns:p14="http://schemas.microsoft.com/office/powerpoint/2010/main" val="30758398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4716016" y="4437112"/>
            <a:ext cx="4060220" cy="923330"/>
          </a:xfrm>
          <a:prstGeom prst="rect">
            <a:avLst/>
          </a:prstGeom>
          <a:noFill/>
        </p:spPr>
        <p:txBody>
          <a:bodyPr wrap="square" rtlCol="0">
            <a:spAutoFit/>
          </a:bodyPr>
          <a:lstStyle/>
          <a:p>
            <a:pPr algn="just"/>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a:t>
            </a:r>
            <a:r>
              <a:rPr lang="tr-TR" dirty="0" smtClean="0">
                <a:latin typeface="Palatino Linotype" panose="02040502050505030304" pitchFamily="18" charset="0"/>
              </a:rPr>
              <a:t> </a:t>
            </a:r>
            <a:r>
              <a:rPr lang="fr-FR" dirty="0" smtClean="0">
                <a:latin typeface="Palatino Linotype" panose="02040502050505030304" pitchFamily="18" charset="0"/>
              </a:rPr>
              <a:t>National</a:t>
            </a:r>
            <a:r>
              <a:rPr lang="tr-TR" dirty="0" smtClean="0">
                <a:latin typeface="Palatino Linotype" panose="02040502050505030304" pitchFamily="18" charset="0"/>
              </a:rPr>
              <a:t>  </a:t>
            </a:r>
            <a:r>
              <a:rPr lang="tr-TR" dirty="0" err="1" smtClean="0">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144463" y="1141591"/>
            <a:ext cx="3923481" cy="4303633"/>
          </a:xfrm>
          <a:prstGeom prst="rect">
            <a:avLst/>
          </a:prstGeom>
          <a:noFill/>
          <a:ln w="9525">
            <a:noFill/>
            <a:miter lim="800000"/>
            <a:headEnd/>
            <a:tailEnd/>
          </a:ln>
          <a:effectLst/>
        </p:spPr>
      </p:pic>
      <p:sp>
        <p:nvSpPr>
          <p:cNvPr id="6" name="5 Metin kutusu"/>
          <p:cNvSpPr txBox="1"/>
          <p:nvPr/>
        </p:nvSpPr>
        <p:spPr>
          <a:xfrm>
            <a:off x="179512" y="5589240"/>
            <a:ext cx="3744416" cy="1200329"/>
          </a:xfrm>
          <a:prstGeom prst="rect">
            <a:avLst/>
          </a:prstGeom>
          <a:noFill/>
        </p:spPr>
        <p:txBody>
          <a:bodyPr wrap="square" rtlCol="0">
            <a:spAutoFit/>
          </a:bodyPr>
          <a:lstStyle/>
          <a:p>
            <a:pPr algn="just"/>
            <a:r>
              <a:rPr lang="tr-TR" dirty="0" smtClean="0">
                <a:latin typeface="Palatino Linotype" pitchFamily="18" charset="0"/>
              </a:rPr>
              <a:t>Siyer-i Nebi, 1595, 3. ciltten ayrılmış tek minyatür, Berlin  </a:t>
            </a:r>
            <a:r>
              <a:rPr lang="tr-TR" dirty="0" err="1" smtClean="0">
                <a:latin typeface="Palatino Linotype" pitchFamily="18" charset="0"/>
              </a:rPr>
              <a:t>Museum</a:t>
            </a:r>
            <a:r>
              <a:rPr lang="tr-TR" dirty="0" smtClean="0">
                <a:latin typeface="Palatino Linotype" pitchFamily="18" charset="0"/>
              </a:rPr>
              <a:t> </a:t>
            </a:r>
            <a:r>
              <a:rPr lang="tr-TR" dirty="0" err="1" smtClean="0">
                <a:latin typeface="Palatino Linotype" pitchFamily="18" charset="0"/>
              </a:rPr>
              <a:t>für</a:t>
            </a:r>
            <a:r>
              <a:rPr lang="tr-TR" dirty="0" smtClean="0">
                <a:latin typeface="Palatino Linotype" pitchFamily="18" charset="0"/>
              </a:rPr>
              <a:t> </a:t>
            </a:r>
            <a:r>
              <a:rPr lang="tr-TR" dirty="0" err="1" smtClean="0">
                <a:latin typeface="Palatino Linotype" pitchFamily="18" charset="0"/>
              </a:rPr>
              <a:t>Islamische</a:t>
            </a:r>
            <a:r>
              <a:rPr lang="tr-TR" dirty="0" smtClean="0">
                <a:latin typeface="Palatino Linotype" pitchFamily="18" charset="0"/>
              </a:rPr>
              <a:t> </a:t>
            </a:r>
            <a:r>
              <a:rPr lang="tr-TR" dirty="0" err="1" smtClean="0">
                <a:latin typeface="Palatino Linotype" pitchFamily="18" charset="0"/>
              </a:rPr>
              <a:t>Kunts</a:t>
            </a:r>
            <a:r>
              <a:rPr lang="tr-TR" dirty="0" smtClean="0">
                <a:latin typeface="Palatino Linotype" pitchFamily="18" charset="0"/>
              </a:rPr>
              <a:t> </a:t>
            </a:r>
            <a:r>
              <a:rPr lang="tr-TR" dirty="0" err="1" smtClean="0">
                <a:latin typeface="Palatino Linotype" pitchFamily="18" charset="0"/>
              </a:rPr>
              <a:t>Inv</a:t>
            </a:r>
            <a:r>
              <a:rPr lang="tr-TR" dirty="0" smtClean="0">
                <a:latin typeface="Palatino Linotype" pitchFamily="18" charset="0"/>
              </a:rPr>
              <a:t>. 1.26/76 (</a:t>
            </a:r>
            <a:r>
              <a:rPr lang="tr-TR" dirty="0" err="1" smtClean="0">
                <a:latin typeface="Palatino Linotype" pitchFamily="18" charset="0"/>
              </a:rPr>
              <a:t>And</a:t>
            </a:r>
            <a:r>
              <a:rPr lang="tr-TR" dirty="0" smtClean="0">
                <a:latin typeface="Palatino Linotype" pitchFamily="18" charset="0"/>
              </a:rPr>
              <a:t>, 2010:140). </a:t>
            </a:r>
            <a:endParaRPr lang="tr-TR" dirty="0">
              <a:latin typeface="Palatino Linotype"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4139952" y="1196752"/>
            <a:ext cx="4894744" cy="3024336"/>
          </a:xfrm>
          <a:prstGeom prst="rect">
            <a:avLst/>
          </a:prstGeom>
          <a:noFill/>
          <a:ln w="9525">
            <a:noFill/>
            <a:miter lim="800000"/>
            <a:headEnd/>
            <a:tailEnd/>
          </a:ln>
          <a:effectLst/>
        </p:spPr>
      </p:pic>
      <p:sp>
        <p:nvSpPr>
          <p:cNvPr id="8" name="7 Metin kutusu"/>
          <p:cNvSpPr txBox="1"/>
          <p:nvPr/>
        </p:nvSpPr>
        <p:spPr>
          <a:xfrm>
            <a:off x="1331640" y="447055"/>
            <a:ext cx="6624736" cy="461665"/>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Hz. Musa ile görüşmesi</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7772736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07504" y="5733256"/>
            <a:ext cx="4060220" cy="923330"/>
          </a:xfrm>
          <a:prstGeom prst="rect">
            <a:avLst/>
          </a:prstGeom>
          <a:noFill/>
        </p:spPr>
        <p:txBody>
          <a:bodyPr wrap="square" rtlCol="0">
            <a:spAutoFit/>
          </a:bodyPr>
          <a:lstStyle/>
          <a:p>
            <a:pPr algn="just"/>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a:t>
            </a:r>
            <a:r>
              <a:rPr lang="tr-TR" dirty="0" smtClean="0">
                <a:latin typeface="Palatino Linotype" panose="02040502050505030304" pitchFamily="18" charset="0"/>
              </a:rPr>
              <a:t> </a:t>
            </a:r>
            <a:r>
              <a:rPr lang="fr-FR" dirty="0" smtClean="0">
                <a:latin typeface="Palatino Linotype" panose="02040502050505030304" pitchFamily="18" charset="0"/>
              </a:rPr>
              <a:t>National</a:t>
            </a:r>
            <a:r>
              <a:rPr lang="tr-TR" dirty="0" smtClean="0">
                <a:latin typeface="Palatino Linotype" panose="02040502050505030304" pitchFamily="18" charset="0"/>
              </a:rPr>
              <a:t>  </a:t>
            </a:r>
            <a:r>
              <a:rPr lang="tr-TR" dirty="0" err="1" smtClean="0">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sp>
        <p:nvSpPr>
          <p:cNvPr id="5" name="Metin kutusu 4"/>
          <p:cNvSpPr txBox="1"/>
          <p:nvPr/>
        </p:nvSpPr>
        <p:spPr>
          <a:xfrm>
            <a:off x="4649657" y="5733256"/>
            <a:ext cx="4060220" cy="923330"/>
          </a:xfrm>
          <a:prstGeom prst="rect">
            <a:avLst/>
          </a:prstGeom>
          <a:noFill/>
        </p:spPr>
        <p:txBody>
          <a:bodyPr wrap="square" rtlCol="0">
            <a:spAutoFit/>
          </a:bodyPr>
          <a:lstStyle/>
          <a:p>
            <a:pPr algn="just"/>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a:t>
            </a:r>
            <a:r>
              <a:rPr lang="tr-TR" dirty="0" smtClean="0">
                <a:latin typeface="Palatino Linotype" panose="02040502050505030304" pitchFamily="18" charset="0"/>
              </a:rPr>
              <a:t> </a:t>
            </a:r>
            <a:r>
              <a:rPr lang="fr-FR" dirty="0" smtClean="0">
                <a:latin typeface="Palatino Linotype" panose="02040502050505030304" pitchFamily="18" charset="0"/>
              </a:rPr>
              <a:t>National</a:t>
            </a:r>
            <a:r>
              <a:rPr lang="tr-TR" dirty="0" smtClean="0">
                <a:latin typeface="Palatino Linotype" panose="02040502050505030304" pitchFamily="18" charset="0"/>
              </a:rPr>
              <a:t>  </a:t>
            </a:r>
            <a:r>
              <a:rPr lang="tr-TR" dirty="0" err="1" smtClean="0">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pic>
        <p:nvPicPr>
          <p:cNvPr id="16386" name="Picture 2"/>
          <p:cNvPicPr>
            <a:picLocks noChangeAspect="1" noChangeArrowheads="1"/>
          </p:cNvPicPr>
          <p:nvPr/>
        </p:nvPicPr>
        <p:blipFill>
          <a:blip r:embed="rId2" cstate="print"/>
          <a:srcRect/>
          <a:stretch>
            <a:fillRect/>
          </a:stretch>
        </p:blipFill>
        <p:spPr bwMode="auto">
          <a:xfrm>
            <a:off x="155358" y="1628800"/>
            <a:ext cx="4074238" cy="3927847"/>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cstate="print"/>
          <a:srcRect/>
          <a:stretch>
            <a:fillRect/>
          </a:stretch>
        </p:blipFill>
        <p:spPr bwMode="auto">
          <a:xfrm>
            <a:off x="4744717" y="1628800"/>
            <a:ext cx="3749797" cy="4016623"/>
          </a:xfrm>
          <a:prstGeom prst="rect">
            <a:avLst/>
          </a:prstGeom>
          <a:noFill/>
          <a:ln w="9525">
            <a:noFill/>
            <a:miter lim="800000"/>
            <a:headEnd/>
            <a:tailEnd/>
          </a:ln>
          <a:effectLst/>
        </p:spPr>
      </p:pic>
      <p:sp>
        <p:nvSpPr>
          <p:cNvPr id="8" name="7 Metin kutusu"/>
          <p:cNvSpPr txBox="1"/>
          <p:nvPr/>
        </p:nvSpPr>
        <p:spPr>
          <a:xfrm>
            <a:off x="755576" y="548680"/>
            <a:ext cx="6840760" cy="461665"/>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Cennetteki hayatı görmesi </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5124805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251520" y="5517232"/>
            <a:ext cx="4060220" cy="923330"/>
          </a:xfrm>
          <a:prstGeom prst="rect">
            <a:avLst/>
          </a:prstGeom>
          <a:noFill/>
        </p:spPr>
        <p:txBody>
          <a:bodyPr wrap="square" rtlCol="0">
            <a:spAutoFit/>
          </a:bodyPr>
          <a:lstStyle/>
          <a:p>
            <a:pPr algn="just"/>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a:t>
            </a:r>
            <a:r>
              <a:rPr lang="tr-TR" dirty="0" smtClean="0">
                <a:latin typeface="Palatino Linotype" panose="02040502050505030304" pitchFamily="18" charset="0"/>
              </a:rPr>
              <a:t> </a:t>
            </a:r>
            <a:r>
              <a:rPr lang="fr-FR" dirty="0" smtClean="0">
                <a:latin typeface="Palatino Linotype" panose="02040502050505030304" pitchFamily="18" charset="0"/>
              </a:rPr>
              <a:t>National</a:t>
            </a:r>
            <a:r>
              <a:rPr lang="tr-TR" dirty="0" smtClean="0">
                <a:latin typeface="Palatino Linotype" panose="02040502050505030304" pitchFamily="18" charset="0"/>
              </a:rPr>
              <a:t>  </a:t>
            </a:r>
            <a:r>
              <a:rPr lang="tr-TR" dirty="0" err="1" smtClean="0">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sp>
        <p:nvSpPr>
          <p:cNvPr id="7" name="Metin kutusu 6"/>
          <p:cNvSpPr txBox="1"/>
          <p:nvPr/>
        </p:nvSpPr>
        <p:spPr>
          <a:xfrm>
            <a:off x="4716016" y="5301208"/>
            <a:ext cx="4060220" cy="923330"/>
          </a:xfrm>
          <a:prstGeom prst="rect">
            <a:avLst/>
          </a:prstGeom>
          <a:noFill/>
        </p:spPr>
        <p:txBody>
          <a:bodyPr wrap="square" rtlCol="0">
            <a:spAutoFit/>
          </a:bodyPr>
          <a:lstStyle/>
          <a:p>
            <a:pPr algn="just"/>
            <a:r>
              <a:rPr lang="tr-TR" dirty="0">
                <a:latin typeface="Palatino Linotype" panose="02040502050505030304" pitchFamily="18" charset="0"/>
              </a:rPr>
              <a:t>Miraçnâme, Mir Haydar, </a:t>
            </a:r>
            <a:r>
              <a:rPr lang="tr-TR" dirty="0" err="1" smtClean="0">
                <a:latin typeface="Palatino Linotype" panose="02040502050505030304" pitchFamily="18" charset="0"/>
              </a:rPr>
              <a:t>Herat</a:t>
            </a:r>
            <a:r>
              <a:rPr lang="tr-TR" dirty="0" smtClean="0">
                <a:latin typeface="Palatino Linotype" panose="02040502050505030304" pitchFamily="18" charset="0"/>
              </a:rPr>
              <a:t>, </a:t>
            </a:r>
            <a:r>
              <a:rPr lang="tr-TR" dirty="0">
                <a:latin typeface="Palatino Linotype" panose="02040502050505030304" pitchFamily="18" charset="0"/>
              </a:rPr>
              <a:t>1436, </a:t>
            </a:r>
            <a:r>
              <a:rPr lang="fr-FR" dirty="0">
                <a:latin typeface="Palatino Linotype" panose="02040502050505030304" pitchFamily="18" charset="0"/>
              </a:rPr>
              <a:t>Paris </a:t>
            </a:r>
            <a:r>
              <a:rPr lang="fr-FR" dirty="0" err="1">
                <a:latin typeface="Palatino Linotype" panose="02040502050505030304" pitchFamily="18" charset="0"/>
              </a:rPr>
              <a:t>Bibliotheque</a:t>
            </a:r>
            <a:r>
              <a:rPr lang="fr-FR" dirty="0">
                <a:latin typeface="Palatino Linotype" panose="02040502050505030304" pitchFamily="18" charset="0"/>
              </a:rPr>
              <a:t> </a:t>
            </a:r>
            <a:r>
              <a:rPr lang="tr-TR" dirty="0" smtClean="0">
                <a:latin typeface="Palatino Linotype" panose="02040502050505030304" pitchFamily="18" charset="0"/>
              </a:rPr>
              <a:t> </a:t>
            </a:r>
            <a:r>
              <a:rPr lang="fr-FR" dirty="0" smtClean="0">
                <a:latin typeface="Palatino Linotype" panose="02040502050505030304" pitchFamily="18" charset="0"/>
              </a:rPr>
              <a:t>National</a:t>
            </a:r>
            <a:r>
              <a:rPr lang="tr-TR" dirty="0" smtClean="0">
                <a:latin typeface="Palatino Linotype" panose="02040502050505030304" pitchFamily="18" charset="0"/>
              </a:rPr>
              <a:t>  </a:t>
            </a:r>
            <a:r>
              <a:rPr lang="tr-TR" dirty="0" err="1" smtClean="0">
                <a:latin typeface="Palatino Linotype" panose="02040502050505030304" pitchFamily="18" charset="0"/>
              </a:rPr>
              <a:t>Museum</a:t>
            </a:r>
            <a:r>
              <a:rPr lang="fr-FR" dirty="0">
                <a:latin typeface="Palatino Linotype" panose="02040502050505030304" pitchFamily="18" charset="0"/>
              </a:rPr>
              <a:t>, Turc </a:t>
            </a:r>
            <a:r>
              <a:rPr lang="fr-FR" dirty="0" smtClean="0">
                <a:latin typeface="Palatino Linotype" panose="02040502050505030304" pitchFamily="18" charset="0"/>
              </a:rPr>
              <a:t>190</a:t>
            </a:r>
            <a:r>
              <a:rPr lang="tr-TR" dirty="0" smtClean="0">
                <a:latin typeface="Palatino Linotype" panose="02040502050505030304" pitchFamily="18" charset="0"/>
              </a:rPr>
              <a:t>.</a:t>
            </a:r>
            <a:endParaRPr lang="tr-TR" dirty="0">
              <a:latin typeface="Palatino Linotype" panose="02040502050505030304" pitchFamily="18" charset="0"/>
            </a:endParaRPr>
          </a:p>
        </p:txBody>
      </p:sp>
      <p:pic>
        <p:nvPicPr>
          <p:cNvPr id="17410" name="Picture 2"/>
          <p:cNvPicPr>
            <a:picLocks noChangeAspect="1" noChangeArrowheads="1"/>
          </p:cNvPicPr>
          <p:nvPr/>
        </p:nvPicPr>
        <p:blipFill>
          <a:blip r:embed="rId3" cstate="print"/>
          <a:srcRect/>
          <a:stretch>
            <a:fillRect/>
          </a:stretch>
        </p:blipFill>
        <p:spPr bwMode="auto">
          <a:xfrm>
            <a:off x="251520" y="2225649"/>
            <a:ext cx="3672408" cy="3151163"/>
          </a:xfrm>
          <a:prstGeom prst="rect">
            <a:avLst/>
          </a:prstGeom>
          <a:noFill/>
          <a:ln w="9525">
            <a:noFill/>
            <a:miter lim="800000"/>
            <a:headEnd/>
            <a:tailEnd/>
          </a:ln>
          <a:effectLst/>
        </p:spPr>
      </p:pic>
      <p:pic>
        <p:nvPicPr>
          <p:cNvPr id="17412" name="Picture 4"/>
          <p:cNvPicPr>
            <a:picLocks noChangeAspect="1" noChangeArrowheads="1"/>
          </p:cNvPicPr>
          <p:nvPr/>
        </p:nvPicPr>
        <p:blipFill>
          <a:blip r:embed="rId4" cstate="print"/>
          <a:srcRect/>
          <a:stretch>
            <a:fillRect/>
          </a:stretch>
        </p:blipFill>
        <p:spPr bwMode="auto">
          <a:xfrm>
            <a:off x="4211959" y="2276873"/>
            <a:ext cx="4837083" cy="2952328"/>
          </a:xfrm>
          <a:prstGeom prst="rect">
            <a:avLst/>
          </a:prstGeom>
          <a:noFill/>
          <a:ln w="9525">
            <a:noFill/>
            <a:miter lim="800000"/>
            <a:headEnd/>
            <a:tailEnd/>
          </a:ln>
          <a:effectLst/>
        </p:spPr>
      </p:pic>
      <p:sp>
        <p:nvSpPr>
          <p:cNvPr id="9" name="8 Metin kutusu"/>
          <p:cNvSpPr txBox="1"/>
          <p:nvPr/>
        </p:nvSpPr>
        <p:spPr>
          <a:xfrm>
            <a:off x="683568" y="836712"/>
            <a:ext cx="8064896" cy="461665"/>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Cehennemde azap çekenleri görmesi </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27187380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957" y="404664"/>
            <a:ext cx="3800475"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3" cstate="print"/>
          <a:srcRect/>
          <a:stretch>
            <a:fillRect/>
          </a:stretch>
        </p:blipFill>
        <p:spPr bwMode="auto">
          <a:xfrm>
            <a:off x="611560" y="350767"/>
            <a:ext cx="3384376" cy="5958553"/>
          </a:xfrm>
          <a:prstGeom prst="rect">
            <a:avLst/>
          </a:prstGeom>
          <a:noFill/>
          <a:ln w="9525">
            <a:noFill/>
            <a:miter lim="800000"/>
            <a:headEnd/>
            <a:tailEnd/>
          </a:ln>
          <a:effectLst/>
        </p:spPr>
      </p:pic>
      <p:sp>
        <p:nvSpPr>
          <p:cNvPr id="5" name="4 Metin kutusu"/>
          <p:cNvSpPr txBox="1"/>
          <p:nvPr/>
        </p:nvSpPr>
        <p:spPr>
          <a:xfrm>
            <a:off x="1691680" y="-57001"/>
            <a:ext cx="6336704" cy="461665"/>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Miraç’tan dönmesi</a:t>
            </a:r>
            <a:endParaRPr lang="tr-TR" sz="2400" dirty="0">
              <a:solidFill>
                <a:schemeClr val="tx2">
                  <a:lumMod val="60000"/>
                  <a:lumOff val="40000"/>
                </a:schemeClr>
              </a:solidFill>
              <a:latin typeface="Palatino Linotype" pitchFamily="18" charset="0"/>
            </a:endParaRPr>
          </a:p>
        </p:txBody>
      </p:sp>
      <p:sp>
        <p:nvSpPr>
          <p:cNvPr id="6" name="5 Metin kutusu"/>
          <p:cNvSpPr txBox="1"/>
          <p:nvPr/>
        </p:nvSpPr>
        <p:spPr>
          <a:xfrm>
            <a:off x="0" y="6237312"/>
            <a:ext cx="4283968" cy="646331"/>
          </a:xfrm>
          <a:prstGeom prst="rect">
            <a:avLst/>
          </a:prstGeom>
          <a:noFill/>
        </p:spPr>
        <p:txBody>
          <a:bodyPr wrap="square" rtlCol="0">
            <a:spAutoFit/>
          </a:bodyPr>
          <a:lstStyle/>
          <a:p>
            <a:pPr algn="just"/>
            <a:r>
              <a:rPr lang="tr-TR" dirty="0" err="1" smtClean="0">
                <a:latin typeface="Palatino Linotype" pitchFamily="18" charset="0"/>
              </a:rPr>
              <a:t>Zübdetü’t</a:t>
            </a:r>
            <a:r>
              <a:rPr lang="tr-TR" dirty="0" smtClean="0">
                <a:latin typeface="Palatino Linotype" pitchFamily="18" charset="0"/>
              </a:rPr>
              <a:t>-</a:t>
            </a:r>
            <a:r>
              <a:rPr lang="tr-TR" dirty="0" err="1" smtClean="0">
                <a:latin typeface="Palatino Linotype" pitchFamily="18" charset="0"/>
              </a:rPr>
              <a:t>Tevârih</a:t>
            </a:r>
            <a:r>
              <a:rPr lang="tr-TR" dirty="0" smtClean="0">
                <a:latin typeface="Palatino Linotype" pitchFamily="18" charset="0"/>
              </a:rPr>
              <a:t>, </a:t>
            </a:r>
            <a:r>
              <a:rPr lang="tr-TR" dirty="0" err="1" smtClean="0">
                <a:latin typeface="Palatino Linotype" pitchFamily="18" charset="0"/>
              </a:rPr>
              <a:t>Seyyid</a:t>
            </a:r>
            <a:r>
              <a:rPr lang="tr-TR" dirty="0" smtClean="0">
                <a:latin typeface="Palatino Linotype" pitchFamily="18" charset="0"/>
              </a:rPr>
              <a:t> Lokman, 1583, TİEM, y. 46a (Bağcı </a:t>
            </a:r>
            <a:r>
              <a:rPr lang="tr-TR" dirty="0" err="1" smtClean="0">
                <a:latin typeface="Palatino Linotype" pitchFamily="18" charset="0"/>
              </a:rPr>
              <a:t>vd</a:t>
            </a:r>
            <a:r>
              <a:rPr lang="tr-TR" dirty="0" smtClean="0">
                <a:latin typeface="Palatino Linotype" pitchFamily="18" charset="0"/>
              </a:rPr>
              <a:t>, 2006:101).</a:t>
            </a:r>
            <a:endParaRPr lang="tr-TR" dirty="0">
              <a:latin typeface="Palatino Linotype" pitchFamily="18" charset="0"/>
            </a:endParaRPr>
          </a:p>
        </p:txBody>
      </p:sp>
      <p:sp>
        <p:nvSpPr>
          <p:cNvPr id="8" name="7 Metin kutusu"/>
          <p:cNvSpPr txBox="1"/>
          <p:nvPr/>
        </p:nvSpPr>
        <p:spPr>
          <a:xfrm>
            <a:off x="5220072" y="6381328"/>
            <a:ext cx="2808312" cy="369332"/>
          </a:xfrm>
          <a:prstGeom prst="rect">
            <a:avLst/>
          </a:prstGeom>
          <a:noFill/>
        </p:spPr>
        <p:txBody>
          <a:bodyPr wrap="square" rtlCol="0">
            <a:spAutoFit/>
          </a:bodyPr>
          <a:lstStyle/>
          <a:p>
            <a:r>
              <a:rPr lang="tr-TR" dirty="0" smtClean="0">
                <a:latin typeface="Palatino Linotype" pitchFamily="18" charset="0"/>
              </a:rPr>
              <a:t>İran, Tarihi bilinmiyor</a:t>
            </a:r>
            <a:endParaRPr lang="tr-TR" dirty="0">
              <a:latin typeface="Palatino Linotype" pitchFamily="18" charset="0"/>
            </a:endParaRPr>
          </a:p>
        </p:txBody>
      </p:sp>
    </p:spTree>
    <p:extLst>
      <p:ext uri="{BB962C8B-B14F-4D97-AF65-F5344CB8AC3E}">
        <p14:creationId xmlns:p14="http://schemas.microsoft.com/office/powerpoint/2010/main" val="4107740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764704"/>
            <a:ext cx="8291264" cy="5361459"/>
          </a:xfrm>
        </p:spPr>
        <p:txBody>
          <a:bodyPr/>
          <a:lstStyle/>
          <a:p>
            <a:r>
              <a:rPr lang="tr-TR" dirty="0"/>
              <a:t>İslam kitap ressamlığında Hz. Peygamber ile ilgili ilk tasvirlere erken dönemlerde rastlandığı </a:t>
            </a:r>
            <a:r>
              <a:rPr lang="tr-TR" dirty="0" err="1"/>
              <a:t>İbn</a:t>
            </a:r>
            <a:r>
              <a:rPr lang="tr-TR" dirty="0"/>
              <a:t> </a:t>
            </a:r>
            <a:r>
              <a:rPr lang="tr-TR" dirty="0" err="1"/>
              <a:t>Vehb</a:t>
            </a:r>
            <a:r>
              <a:rPr lang="tr-TR" dirty="0"/>
              <a:t> tarafından bildirilir. Verilen bilgilere göre devrin Çin İmparatorunun sahip olduğu ve yine Çinli ressamlar tarafından yapılmış tasvirli bir kitapta Hz. Nuh, Hz. Musa ve Hz. İsa’nın tasvirleri ile beraber Hz. Muhammed (sav)’in de deve üzerinde canlandırılmış bir figürü bulunmaktadır.</a:t>
            </a:r>
          </a:p>
        </p:txBody>
      </p:sp>
    </p:spTree>
    <p:extLst>
      <p:ext uri="{BB962C8B-B14F-4D97-AF65-F5344CB8AC3E}">
        <p14:creationId xmlns:p14="http://schemas.microsoft.com/office/powerpoint/2010/main" val="1405992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442" y="914102"/>
            <a:ext cx="4273550" cy="568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4644008" y="3717032"/>
            <a:ext cx="4201542" cy="646331"/>
          </a:xfrm>
          <a:prstGeom prst="rect">
            <a:avLst/>
          </a:prstGeom>
          <a:noFill/>
        </p:spPr>
        <p:txBody>
          <a:bodyPr wrap="square" rtlCol="0">
            <a:spAutoFit/>
          </a:bodyPr>
          <a:lstStyle/>
          <a:p>
            <a:pPr algn="just"/>
            <a:r>
              <a:rPr lang="tr-TR" dirty="0" err="1" smtClean="0"/>
              <a:t>Miraçname</a:t>
            </a:r>
            <a:r>
              <a:rPr lang="tr-TR" dirty="0" smtClean="0"/>
              <a:t>, Tebriz, </a:t>
            </a:r>
            <a:r>
              <a:rPr lang="it-IT" dirty="0" smtClean="0"/>
              <a:t>1317–35</a:t>
            </a:r>
            <a:r>
              <a:rPr lang="it-IT" dirty="0"/>
              <a:t>. TSK H. 2154, </a:t>
            </a:r>
            <a:r>
              <a:rPr lang="tr-TR" dirty="0" smtClean="0"/>
              <a:t>y. </a:t>
            </a:r>
            <a:r>
              <a:rPr lang="it-IT" dirty="0" smtClean="0"/>
              <a:t>107</a:t>
            </a:r>
            <a:r>
              <a:rPr lang="tr-TR" dirty="0" smtClean="0"/>
              <a:t>a (</a:t>
            </a:r>
            <a:r>
              <a:rPr lang="tr-TR" dirty="0" err="1" smtClean="0"/>
              <a:t>Gruber</a:t>
            </a:r>
            <a:r>
              <a:rPr lang="tr-TR" dirty="0" smtClean="0"/>
              <a:t>, 2012:52-53)</a:t>
            </a:r>
            <a:r>
              <a:rPr lang="it-IT" dirty="0" smtClean="0"/>
              <a:t>.</a:t>
            </a:r>
            <a:endParaRPr lang="tr-TR" dirty="0"/>
          </a:p>
        </p:txBody>
      </p:sp>
      <p:sp>
        <p:nvSpPr>
          <p:cNvPr id="4" name="3 Metin kutusu"/>
          <p:cNvSpPr txBox="1"/>
          <p:nvPr/>
        </p:nvSpPr>
        <p:spPr>
          <a:xfrm>
            <a:off x="1043608" y="260648"/>
            <a:ext cx="5472608" cy="461665"/>
          </a:xfrm>
          <a:prstGeom prst="rect">
            <a:avLst/>
          </a:prstGeom>
          <a:noFill/>
        </p:spPr>
        <p:txBody>
          <a:bodyPr wrap="square" rtlCol="0">
            <a:spAutoFit/>
          </a:bodyPr>
          <a:lstStyle/>
          <a:p>
            <a:r>
              <a:rPr lang="tr-TR" sz="2400" dirty="0" smtClean="0">
                <a:solidFill>
                  <a:schemeClr val="tx2">
                    <a:lumMod val="60000"/>
                    <a:lumOff val="40000"/>
                  </a:schemeClr>
                </a:solidFill>
                <a:latin typeface="Palatino Linotype" pitchFamily="18" charset="0"/>
              </a:rPr>
              <a:t>Hz. Muhammed’in Miraç’tan dönmesi</a:t>
            </a:r>
            <a:endParaRPr lang="tr-TR" sz="2400" dirty="0">
              <a:solidFill>
                <a:schemeClr val="tx2">
                  <a:lumMod val="60000"/>
                  <a:lumOff val="40000"/>
                </a:schemeClr>
              </a:solidFill>
              <a:latin typeface="Palatino Linotype" pitchFamily="18" charset="0"/>
            </a:endParaRPr>
          </a:p>
        </p:txBody>
      </p:sp>
    </p:spTree>
    <p:extLst>
      <p:ext uri="{BB962C8B-B14F-4D97-AF65-F5344CB8AC3E}">
        <p14:creationId xmlns:p14="http://schemas.microsoft.com/office/powerpoint/2010/main" val="26625946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5584"/>
            <a:ext cx="4032448" cy="672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572000" y="3212976"/>
            <a:ext cx="4464496" cy="2215991"/>
          </a:xfrm>
          <a:prstGeom prst="rect">
            <a:avLst/>
          </a:prstGeom>
          <a:noFill/>
        </p:spPr>
        <p:txBody>
          <a:bodyPr wrap="square" rtlCol="0">
            <a:spAutoFit/>
          </a:bodyPr>
          <a:lstStyle/>
          <a:p>
            <a:pPr algn="just"/>
            <a:r>
              <a:rPr lang="tr-TR" sz="2000" dirty="0" smtClean="0">
                <a:solidFill>
                  <a:schemeClr val="tx2"/>
                </a:solidFill>
              </a:rPr>
              <a:t>Hz. Muhammed’in ve Hz. Ebu Bekir’in Hicret sırasında Sevr Mağarası’na sığınmaları. </a:t>
            </a:r>
            <a:r>
              <a:rPr lang="tr-TR" sz="2000" dirty="0">
                <a:latin typeface="Palatino Linotype" pitchFamily="18" charset="0"/>
              </a:rPr>
              <a:t>Siyer-i Nebi, 1595, 3. Cilt, </a:t>
            </a:r>
            <a:r>
              <a:rPr lang="tr-TR" sz="2000" dirty="0" smtClean="0">
                <a:latin typeface="Palatino Linotype" pitchFamily="18" charset="0"/>
              </a:rPr>
              <a:t>296a, </a:t>
            </a:r>
            <a:r>
              <a:rPr lang="tr-TR" sz="2000" dirty="0">
                <a:latin typeface="Palatino Linotype" pitchFamily="18" charset="0"/>
              </a:rPr>
              <a:t>New York </a:t>
            </a:r>
            <a:r>
              <a:rPr lang="tr-TR" sz="2000" dirty="0" err="1">
                <a:latin typeface="Palatino Linotype" pitchFamily="18" charset="0"/>
              </a:rPr>
              <a:t>Public</a:t>
            </a:r>
            <a:r>
              <a:rPr lang="tr-TR" sz="2000" dirty="0">
                <a:latin typeface="Palatino Linotype" pitchFamily="18" charset="0"/>
              </a:rPr>
              <a:t> Library, </a:t>
            </a:r>
            <a:r>
              <a:rPr lang="tr-TR" sz="2000" dirty="0" err="1">
                <a:latin typeface="Palatino Linotype" pitchFamily="18" charset="0"/>
              </a:rPr>
              <a:t>Spencer</a:t>
            </a:r>
            <a:r>
              <a:rPr lang="tr-TR" sz="2000" dirty="0">
                <a:latin typeface="Palatino Linotype" pitchFamily="18" charset="0"/>
              </a:rPr>
              <a:t> Koleksiyonu (Tanındı, 1984</a:t>
            </a:r>
            <a:r>
              <a:rPr lang="tr-TR" sz="2000" dirty="0" smtClean="0"/>
              <a:t>: 43).</a:t>
            </a:r>
            <a:endParaRPr lang="tr-TR" sz="2000" dirty="0"/>
          </a:p>
          <a:p>
            <a:endParaRPr lang="tr-TR" dirty="0"/>
          </a:p>
        </p:txBody>
      </p:sp>
    </p:spTree>
    <p:extLst>
      <p:ext uri="{BB962C8B-B14F-4D97-AF65-F5344CB8AC3E}">
        <p14:creationId xmlns:p14="http://schemas.microsoft.com/office/powerpoint/2010/main" val="12294572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4" y="144016"/>
            <a:ext cx="3975938"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427984" y="2924944"/>
            <a:ext cx="4608512" cy="1600438"/>
          </a:xfrm>
          <a:prstGeom prst="rect">
            <a:avLst/>
          </a:prstGeom>
          <a:noFill/>
        </p:spPr>
        <p:txBody>
          <a:bodyPr wrap="square" rtlCol="0">
            <a:spAutoFit/>
          </a:bodyPr>
          <a:lstStyle/>
          <a:p>
            <a:pPr algn="just"/>
            <a:r>
              <a:rPr lang="tr-TR" sz="2000" dirty="0" smtClean="0">
                <a:solidFill>
                  <a:schemeClr val="tx2"/>
                </a:solidFill>
              </a:rPr>
              <a:t>Hz. Muhammed’in Hz. Fatıma ile Hz Ali’yi evlendirmesi. </a:t>
            </a:r>
            <a:r>
              <a:rPr lang="tr-TR" sz="2000" dirty="0" smtClean="0">
                <a:latin typeface="Palatino Linotype" pitchFamily="18" charset="0"/>
              </a:rPr>
              <a:t>Siyer-i </a:t>
            </a:r>
            <a:r>
              <a:rPr lang="tr-TR" sz="2000" dirty="0">
                <a:latin typeface="Palatino Linotype" pitchFamily="18" charset="0"/>
              </a:rPr>
              <a:t>Nebi, 1595, 4</a:t>
            </a:r>
            <a:r>
              <a:rPr lang="tr-TR" sz="2000" dirty="0" smtClean="0">
                <a:latin typeface="Palatino Linotype" pitchFamily="18" charset="0"/>
              </a:rPr>
              <a:t>. </a:t>
            </a:r>
            <a:r>
              <a:rPr lang="tr-TR" sz="2000" dirty="0">
                <a:latin typeface="Palatino Linotype" pitchFamily="18" charset="0"/>
              </a:rPr>
              <a:t>Cilt, </a:t>
            </a:r>
            <a:r>
              <a:rPr lang="tr-TR" sz="2000" dirty="0" smtClean="0">
                <a:latin typeface="Palatino Linotype" pitchFamily="18" charset="0"/>
              </a:rPr>
              <a:t>Dublin </a:t>
            </a:r>
            <a:r>
              <a:rPr lang="tr-TR" sz="2000" dirty="0" err="1" smtClean="0">
                <a:latin typeface="Palatino Linotype" pitchFamily="18" charset="0"/>
              </a:rPr>
              <a:t>Chester</a:t>
            </a:r>
            <a:r>
              <a:rPr lang="tr-TR" sz="2000" dirty="0" smtClean="0">
                <a:latin typeface="Palatino Linotype" pitchFamily="18" charset="0"/>
              </a:rPr>
              <a:t> </a:t>
            </a:r>
            <a:r>
              <a:rPr lang="tr-TR" sz="2000" dirty="0" err="1" smtClean="0">
                <a:latin typeface="Palatino Linotype" pitchFamily="18" charset="0"/>
              </a:rPr>
              <a:t>Beatty</a:t>
            </a:r>
            <a:r>
              <a:rPr lang="tr-TR" sz="2000" dirty="0" smtClean="0">
                <a:latin typeface="Palatino Linotype" pitchFamily="18" charset="0"/>
              </a:rPr>
              <a:t> Library, T.419, 24b (Tanındı</a:t>
            </a:r>
            <a:r>
              <a:rPr lang="tr-TR" sz="2000" dirty="0">
                <a:latin typeface="Palatino Linotype" pitchFamily="18" charset="0"/>
              </a:rPr>
              <a:t>, 1984</a:t>
            </a:r>
            <a:r>
              <a:rPr lang="tr-TR" sz="2000" dirty="0" smtClean="0"/>
              <a:t>: 52).</a:t>
            </a:r>
            <a:endParaRPr lang="tr-TR" sz="2000" dirty="0"/>
          </a:p>
          <a:p>
            <a:endParaRPr lang="tr-TR" dirty="0"/>
          </a:p>
        </p:txBody>
      </p:sp>
    </p:spTree>
    <p:extLst>
      <p:ext uri="{BB962C8B-B14F-4D97-AF65-F5344CB8AC3E}">
        <p14:creationId xmlns:p14="http://schemas.microsoft.com/office/powerpoint/2010/main" val="132172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16632"/>
            <a:ext cx="4139067" cy="666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427984" y="2924944"/>
            <a:ext cx="4608512" cy="1600438"/>
          </a:xfrm>
          <a:prstGeom prst="rect">
            <a:avLst/>
          </a:prstGeom>
          <a:noFill/>
        </p:spPr>
        <p:txBody>
          <a:bodyPr wrap="square" rtlCol="0">
            <a:spAutoFit/>
          </a:bodyPr>
          <a:lstStyle/>
          <a:p>
            <a:pPr algn="just"/>
            <a:r>
              <a:rPr lang="tr-TR" sz="2000" dirty="0" smtClean="0">
                <a:solidFill>
                  <a:schemeClr val="tx2"/>
                </a:solidFill>
              </a:rPr>
              <a:t>Hz. Hamza’nın </a:t>
            </a:r>
            <a:r>
              <a:rPr lang="tr-TR" sz="2000" dirty="0" err="1" smtClean="0">
                <a:solidFill>
                  <a:schemeClr val="tx2"/>
                </a:solidFill>
              </a:rPr>
              <a:t>Uhud</a:t>
            </a:r>
            <a:r>
              <a:rPr lang="tr-TR" sz="2000" dirty="0" smtClean="0">
                <a:solidFill>
                  <a:schemeClr val="tx2"/>
                </a:solidFill>
              </a:rPr>
              <a:t> Savaşı’nda şehit edilmesi. </a:t>
            </a:r>
            <a:r>
              <a:rPr lang="tr-TR" sz="2000" dirty="0" smtClean="0">
                <a:latin typeface="Palatino Linotype" pitchFamily="18" charset="0"/>
              </a:rPr>
              <a:t>Siyer-i </a:t>
            </a:r>
            <a:r>
              <a:rPr lang="tr-TR" sz="2000" dirty="0">
                <a:latin typeface="Palatino Linotype" pitchFamily="18" charset="0"/>
              </a:rPr>
              <a:t>Nebi, 1595, 4</a:t>
            </a:r>
            <a:r>
              <a:rPr lang="tr-TR" sz="2000" dirty="0" smtClean="0">
                <a:latin typeface="Palatino Linotype" pitchFamily="18" charset="0"/>
              </a:rPr>
              <a:t>. </a:t>
            </a:r>
            <a:r>
              <a:rPr lang="tr-TR" sz="2000" dirty="0">
                <a:latin typeface="Palatino Linotype" pitchFamily="18" charset="0"/>
              </a:rPr>
              <a:t>Cilt, </a:t>
            </a:r>
            <a:r>
              <a:rPr lang="tr-TR" sz="2000" dirty="0" smtClean="0">
                <a:latin typeface="Palatino Linotype" pitchFamily="18" charset="0"/>
              </a:rPr>
              <a:t>Dublin </a:t>
            </a:r>
            <a:r>
              <a:rPr lang="tr-TR" sz="2000" dirty="0" err="1" smtClean="0">
                <a:latin typeface="Palatino Linotype" pitchFamily="18" charset="0"/>
              </a:rPr>
              <a:t>Chester</a:t>
            </a:r>
            <a:r>
              <a:rPr lang="tr-TR" sz="2000" dirty="0" smtClean="0">
                <a:latin typeface="Palatino Linotype" pitchFamily="18" charset="0"/>
              </a:rPr>
              <a:t> </a:t>
            </a:r>
            <a:r>
              <a:rPr lang="tr-TR" sz="2000" dirty="0" err="1" smtClean="0">
                <a:latin typeface="Palatino Linotype" pitchFamily="18" charset="0"/>
              </a:rPr>
              <a:t>Beatty</a:t>
            </a:r>
            <a:r>
              <a:rPr lang="tr-TR" sz="2000" dirty="0" smtClean="0">
                <a:latin typeface="Palatino Linotype" pitchFamily="18" charset="0"/>
              </a:rPr>
              <a:t> Library, T.419, 361a (Tanındı</a:t>
            </a:r>
            <a:r>
              <a:rPr lang="tr-TR" sz="2000" dirty="0">
                <a:latin typeface="Palatino Linotype" pitchFamily="18" charset="0"/>
              </a:rPr>
              <a:t>, 1984</a:t>
            </a:r>
            <a:r>
              <a:rPr lang="tr-TR" sz="2000" dirty="0" smtClean="0"/>
              <a:t>: 62).</a:t>
            </a:r>
            <a:endParaRPr lang="tr-TR" sz="2000" dirty="0"/>
          </a:p>
          <a:p>
            <a:endParaRPr lang="tr-TR" dirty="0"/>
          </a:p>
        </p:txBody>
      </p:sp>
    </p:spTree>
    <p:extLst>
      <p:ext uri="{BB962C8B-B14F-4D97-AF65-F5344CB8AC3E}">
        <p14:creationId xmlns:p14="http://schemas.microsoft.com/office/powerpoint/2010/main" val="1972754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4730"/>
            <a:ext cx="4499545" cy="66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716016" y="2924944"/>
            <a:ext cx="4320480" cy="1600438"/>
          </a:xfrm>
          <a:prstGeom prst="rect">
            <a:avLst/>
          </a:prstGeom>
          <a:noFill/>
        </p:spPr>
        <p:txBody>
          <a:bodyPr wrap="square" rtlCol="0">
            <a:spAutoFit/>
          </a:bodyPr>
          <a:lstStyle/>
          <a:p>
            <a:pPr algn="just"/>
            <a:r>
              <a:rPr lang="tr-TR" sz="2000" dirty="0" smtClean="0">
                <a:solidFill>
                  <a:schemeClr val="tx2"/>
                </a:solidFill>
              </a:rPr>
              <a:t>Hz. Muhammed’in </a:t>
            </a:r>
            <a:r>
              <a:rPr lang="tr-TR" sz="2000" dirty="0" err="1" smtClean="0">
                <a:solidFill>
                  <a:schemeClr val="tx2"/>
                </a:solidFill>
              </a:rPr>
              <a:t>Uhud</a:t>
            </a:r>
            <a:r>
              <a:rPr lang="tr-TR" sz="2000" dirty="0" smtClean="0">
                <a:solidFill>
                  <a:schemeClr val="tx2"/>
                </a:solidFill>
              </a:rPr>
              <a:t> Savaşı’nda yaralanması. </a:t>
            </a:r>
            <a:r>
              <a:rPr lang="tr-TR" sz="2000" dirty="0" smtClean="0">
                <a:latin typeface="Palatino Linotype" pitchFamily="18" charset="0"/>
              </a:rPr>
              <a:t>Siyer-i </a:t>
            </a:r>
            <a:r>
              <a:rPr lang="tr-TR" sz="2000" dirty="0">
                <a:latin typeface="Palatino Linotype" pitchFamily="18" charset="0"/>
              </a:rPr>
              <a:t>Nebi, 1595, 4</a:t>
            </a:r>
            <a:r>
              <a:rPr lang="tr-TR" sz="2000" dirty="0" smtClean="0">
                <a:latin typeface="Palatino Linotype" pitchFamily="18" charset="0"/>
              </a:rPr>
              <a:t>. </a:t>
            </a:r>
            <a:r>
              <a:rPr lang="tr-TR" sz="2000" dirty="0">
                <a:latin typeface="Palatino Linotype" pitchFamily="18" charset="0"/>
              </a:rPr>
              <a:t>Cilt, </a:t>
            </a:r>
            <a:r>
              <a:rPr lang="tr-TR" sz="2000" dirty="0" smtClean="0">
                <a:latin typeface="Palatino Linotype" pitchFamily="18" charset="0"/>
              </a:rPr>
              <a:t>Dublin </a:t>
            </a:r>
            <a:r>
              <a:rPr lang="tr-TR" sz="2000" dirty="0" err="1" smtClean="0">
                <a:latin typeface="Palatino Linotype" pitchFamily="18" charset="0"/>
              </a:rPr>
              <a:t>Chester</a:t>
            </a:r>
            <a:r>
              <a:rPr lang="tr-TR" sz="2000" dirty="0" smtClean="0">
                <a:latin typeface="Palatino Linotype" pitchFamily="18" charset="0"/>
              </a:rPr>
              <a:t> </a:t>
            </a:r>
            <a:r>
              <a:rPr lang="tr-TR" sz="2000" dirty="0" err="1" smtClean="0">
                <a:latin typeface="Palatino Linotype" pitchFamily="18" charset="0"/>
              </a:rPr>
              <a:t>Beatty</a:t>
            </a:r>
            <a:r>
              <a:rPr lang="tr-TR" sz="2000" dirty="0" smtClean="0">
                <a:latin typeface="Palatino Linotype" pitchFamily="18" charset="0"/>
              </a:rPr>
              <a:t> Library, T.419, 371b (Tanındı</a:t>
            </a:r>
            <a:r>
              <a:rPr lang="tr-TR" sz="2000" dirty="0">
                <a:latin typeface="Palatino Linotype" pitchFamily="18" charset="0"/>
              </a:rPr>
              <a:t>, 1984</a:t>
            </a:r>
            <a:r>
              <a:rPr lang="tr-TR" sz="2000" dirty="0" smtClean="0"/>
              <a:t>: 65).</a:t>
            </a:r>
            <a:endParaRPr lang="tr-TR" sz="2000" dirty="0"/>
          </a:p>
          <a:p>
            <a:endParaRPr lang="tr-TR" dirty="0"/>
          </a:p>
        </p:txBody>
      </p:sp>
    </p:spTree>
    <p:extLst>
      <p:ext uri="{BB962C8B-B14F-4D97-AF65-F5344CB8AC3E}">
        <p14:creationId xmlns:p14="http://schemas.microsoft.com/office/powerpoint/2010/main" val="34442696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4624"/>
            <a:ext cx="3995489" cy="670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283968" y="2924944"/>
            <a:ext cx="4464496" cy="1600438"/>
          </a:xfrm>
          <a:prstGeom prst="rect">
            <a:avLst/>
          </a:prstGeom>
          <a:noFill/>
        </p:spPr>
        <p:txBody>
          <a:bodyPr wrap="square" rtlCol="0">
            <a:spAutoFit/>
          </a:bodyPr>
          <a:lstStyle/>
          <a:p>
            <a:pPr algn="just"/>
            <a:r>
              <a:rPr lang="tr-TR" sz="2000" dirty="0" smtClean="0">
                <a:solidFill>
                  <a:schemeClr val="tx2"/>
                </a:solidFill>
              </a:rPr>
              <a:t>Mekke’nin  fethine giden Müslüman ordusunu dört büyük meleğin koruması. </a:t>
            </a:r>
            <a:r>
              <a:rPr lang="tr-TR" sz="2000" dirty="0" smtClean="0">
                <a:latin typeface="Palatino Linotype" pitchFamily="18" charset="0"/>
              </a:rPr>
              <a:t>Siyer-i </a:t>
            </a:r>
            <a:r>
              <a:rPr lang="tr-TR" sz="2000" dirty="0">
                <a:latin typeface="Palatino Linotype" pitchFamily="18" charset="0"/>
              </a:rPr>
              <a:t>Nebi, 1595, </a:t>
            </a:r>
            <a:r>
              <a:rPr lang="tr-TR" sz="2000" dirty="0" smtClean="0">
                <a:latin typeface="Palatino Linotype" pitchFamily="18" charset="0"/>
              </a:rPr>
              <a:t>6. </a:t>
            </a:r>
            <a:r>
              <a:rPr lang="tr-TR" sz="2000" dirty="0">
                <a:latin typeface="Palatino Linotype" pitchFamily="18" charset="0"/>
              </a:rPr>
              <a:t>Cilt, </a:t>
            </a:r>
            <a:r>
              <a:rPr lang="tr-TR" sz="2000" dirty="0" smtClean="0">
                <a:latin typeface="Palatino Linotype" pitchFamily="18" charset="0"/>
              </a:rPr>
              <a:t>298a, TSMK H. 1223 (Tanındı</a:t>
            </a:r>
            <a:r>
              <a:rPr lang="tr-TR" sz="2000" dirty="0">
                <a:latin typeface="Palatino Linotype" pitchFamily="18" charset="0"/>
              </a:rPr>
              <a:t>, 1984</a:t>
            </a:r>
            <a:r>
              <a:rPr lang="tr-TR" sz="2000" dirty="0" smtClean="0"/>
              <a:t>: 78).</a:t>
            </a:r>
            <a:endParaRPr lang="tr-TR" sz="2000" dirty="0"/>
          </a:p>
          <a:p>
            <a:endParaRPr lang="tr-TR" dirty="0"/>
          </a:p>
        </p:txBody>
      </p:sp>
    </p:spTree>
    <p:extLst>
      <p:ext uri="{BB962C8B-B14F-4D97-AF65-F5344CB8AC3E}">
        <p14:creationId xmlns:p14="http://schemas.microsoft.com/office/powerpoint/2010/main" val="1393140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88640"/>
            <a:ext cx="3995489" cy="602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4355976" y="1484784"/>
            <a:ext cx="4464496" cy="1200329"/>
          </a:xfrm>
          <a:prstGeom prst="rect">
            <a:avLst/>
          </a:prstGeom>
          <a:noFill/>
        </p:spPr>
        <p:txBody>
          <a:bodyPr wrap="square" rtlCol="0">
            <a:spAutoFit/>
          </a:bodyPr>
          <a:lstStyle/>
          <a:p>
            <a:pPr algn="just"/>
            <a:r>
              <a:rPr lang="tr-TR" dirty="0" smtClean="0">
                <a:solidFill>
                  <a:schemeClr val="tx2"/>
                </a:solidFill>
              </a:rPr>
              <a:t>Hz. Muhammed’in Hz. Ali’yi Halife </a:t>
            </a:r>
            <a:r>
              <a:rPr lang="tr-TR" dirty="0">
                <a:solidFill>
                  <a:schemeClr val="tx2"/>
                </a:solidFill>
              </a:rPr>
              <a:t>T</a:t>
            </a:r>
            <a:r>
              <a:rPr lang="tr-TR" dirty="0" smtClean="0">
                <a:solidFill>
                  <a:schemeClr val="tx2"/>
                </a:solidFill>
              </a:rPr>
              <a:t>ayin Etmesi. </a:t>
            </a:r>
            <a:r>
              <a:rPr lang="tr-TR" dirty="0" smtClean="0"/>
              <a:t>El-</a:t>
            </a:r>
            <a:r>
              <a:rPr lang="tr-TR" dirty="0" err="1" smtClean="0"/>
              <a:t>Asâr</a:t>
            </a:r>
            <a:r>
              <a:rPr lang="tr-TR" dirty="0" smtClean="0"/>
              <a:t> </a:t>
            </a:r>
            <a:r>
              <a:rPr lang="tr-TR" dirty="0"/>
              <a:t>el-</a:t>
            </a:r>
            <a:r>
              <a:rPr lang="tr-TR" dirty="0" err="1"/>
              <a:t>Bâkiya</a:t>
            </a:r>
            <a:r>
              <a:rPr lang="tr-TR" dirty="0"/>
              <a:t>, 1307-1308, İlhanlı Dönemi</a:t>
            </a:r>
            <a:r>
              <a:rPr lang="tr-TR" dirty="0" smtClean="0"/>
              <a:t>, Paris </a:t>
            </a:r>
            <a:r>
              <a:rPr lang="tr-TR" dirty="0" err="1" smtClean="0"/>
              <a:t>Bibliotque</a:t>
            </a:r>
            <a:r>
              <a:rPr lang="tr-TR" dirty="0" smtClean="0"/>
              <a:t> </a:t>
            </a:r>
            <a:r>
              <a:rPr lang="tr-TR" dirty="0" err="1" smtClean="0"/>
              <a:t>National</a:t>
            </a:r>
            <a:r>
              <a:rPr lang="tr-TR" dirty="0" smtClean="0"/>
              <a:t> </a:t>
            </a:r>
            <a:r>
              <a:rPr lang="tr-TR" dirty="0" err="1" smtClean="0"/>
              <a:t>Museum</a:t>
            </a:r>
            <a:r>
              <a:rPr lang="tr-TR" dirty="0" smtClean="0"/>
              <a:t>, </a:t>
            </a:r>
            <a:r>
              <a:rPr lang="tr-TR" dirty="0" err="1" smtClean="0"/>
              <a:t>Arabe</a:t>
            </a:r>
            <a:r>
              <a:rPr lang="tr-TR" dirty="0" smtClean="0"/>
              <a:t> 1489, 87a.</a:t>
            </a:r>
            <a:endParaRPr lang="tr-TR" dirty="0"/>
          </a:p>
        </p:txBody>
      </p:sp>
    </p:spTree>
    <p:extLst>
      <p:ext uri="{BB962C8B-B14F-4D97-AF65-F5344CB8AC3E}">
        <p14:creationId xmlns:p14="http://schemas.microsoft.com/office/powerpoint/2010/main" val="20349222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kreem\Desktop\Gazi\III. Sınıf\Seminer\Türk İslam Minyatürlerinde Miraç Tasvirleri\Hz Peygamber Minyatürler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447800"/>
            <a:ext cx="7543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043608" y="5517232"/>
            <a:ext cx="7056784" cy="646331"/>
          </a:xfrm>
          <a:prstGeom prst="rect">
            <a:avLst/>
          </a:prstGeom>
          <a:noFill/>
          <a:ln>
            <a:noFill/>
          </a:ln>
        </p:spPr>
        <p:txBody>
          <a:bodyPr wrap="square" rtlCol="0">
            <a:spAutoFit/>
          </a:bodyPr>
          <a:lstStyle/>
          <a:p>
            <a:r>
              <a:rPr lang="tr-TR" b="1" dirty="0" smtClean="0">
                <a:solidFill>
                  <a:schemeClr val="tx2"/>
                </a:solidFill>
              </a:rPr>
              <a:t>Veda Hutbesi</a:t>
            </a:r>
            <a:r>
              <a:rPr lang="tr-TR" b="1" dirty="0"/>
              <a:t>.</a:t>
            </a:r>
            <a:r>
              <a:rPr lang="tr-TR" b="1" dirty="0" smtClean="0"/>
              <a:t> </a:t>
            </a:r>
            <a:r>
              <a:rPr lang="tr-TR" dirty="0" smtClean="0"/>
              <a:t>El-</a:t>
            </a:r>
            <a:r>
              <a:rPr lang="tr-TR" dirty="0" err="1" smtClean="0"/>
              <a:t>Asâr</a:t>
            </a:r>
            <a:r>
              <a:rPr lang="tr-TR" dirty="0" smtClean="0"/>
              <a:t> el-</a:t>
            </a:r>
            <a:r>
              <a:rPr lang="tr-TR" dirty="0" err="1" smtClean="0"/>
              <a:t>Bâkiya</a:t>
            </a:r>
            <a:r>
              <a:rPr lang="tr-TR" dirty="0" smtClean="0"/>
              <a:t>, 1307-1308, İlhanlı Dönemi, Edinburgh Üniversite Kitaplığı, No. 161, 7b.</a:t>
            </a:r>
            <a:endParaRPr lang="tr-TR" dirty="0"/>
          </a:p>
        </p:txBody>
      </p:sp>
    </p:spTree>
    <p:extLst>
      <p:ext uri="{BB962C8B-B14F-4D97-AF65-F5344CB8AC3E}">
        <p14:creationId xmlns:p14="http://schemas.microsoft.com/office/powerpoint/2010/main" val="302704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017"/>
            <a:ext cx="3943631" cy="659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283968" y="2924944"/>
            <a:ext cx="4464496" cy="1600438"/>
          </a:xfrm>
          <a:prstGeom prst="rect">
            <a:avLst/>
          </a:prstGeom>
          <a:noFill/>
        </p:spPr>
        <p:txBody>
          <a:bodyPr wrap="square" rtlCol="0">
            <a:spAutoFit/>
          </a:bodyPr>
          <a:lstStyle/>
          <a:p>
            <a:pPr algn="just"/>
            <a:r>
              <a:rPr lang="tr-TR" sz="2000" dirty="0" smtClean="0">
                <a:solidFill>
                  <a:schemeClr val="tx2"/>
                </a:solidFill>
              </a:rPr>
              <a:t>Hz. Muhammed’in ölmeden önce kızı ve torunları ile vedalaşması. </a:t>
            </a:r>
            <a:r>
              <a:rPr lang="tr-TR" sz="2000" dirty="0">
                <a:latin typeface="Palatino Linotype" pitchFamily="18" charset="0"/>
              </a:rPr>
              <a:t>Siyer-i Nebi, 1595, </a:t>
            </a:r>
            <a:r>
              <a:rPr lang="tr-TR" sz="2000" dirty="0" smtClean="0">
                <a:latin typeface="Palatino Linotype" pitchFamily="18" charset="0"/>
              </a:rPr>
              <a:t>6. </a:t>
            </a:r>
            <a:r>
              <a:rPr lang="tr-TR" sz="2000" dirty="0">
                <a:latin typeface="Palatino Linotype" pitchFamily="18" charset="0"/>
              </a:rPr>
              <a:t>Cilt, </a:t>
            </a:r>
            <a:r>
              <a:rPr lang="tr-TR" sz="2000" dirty="0" smtClean="0">
                <a:latin typeface="Palatino Linotype" pitchFamily="18" charset="0"/>
              </a:rPr>
              <a:t>410b, TSMK H. 1223 (Tanındı</a:t>
            </a:r>
            <a:r>
              <a:rPr lang="tr-TR" sz="2000" dirty="0">
                <a:latin typeface="Palatino Linotype" pitchFamily="18" charset="0"/>
              </a:rPr>
              <a:t>, 1984</a:t>
            </a:r>
            <a:r>
              <a:rPr lang="tr-TR" sz="2000" dirty="0" smtClean="0"/>
              <a:t>: 86).</a:t>
            </a:r>
            <a:endParaRPr lang="tr-TR" sz="2000" dirty="0"/>
          </a:p>
          <a:p>
            <a:endParaRPr lang="tr-TR" dirty="0"/>
          </a:p>
        </p:txBody>
      </p:sp>
    </p:spTree>
    <p:extLst>
      <p:ext uri="{BB962C8B-B14F-4D97-AF65-F5344CB8AC3E}">
        <p14:creationId xmlns:p14="http://schemas.microsoft.com/office/powerpoint/2010/main" val="21895085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576064"/>
          </a:xfrm>
        </p:spPr>
        <p:txBody>
          <a:bodyPr>
            <a:noAutofit/>
          </a:bodyPr>
          <a:lstStyle/>
          <a:p>
            <a:r>
              <a:rPr lang="tr-TR" sz="2800" dirty="0" smtClean="0">
                <a:latin typeface="Palatino Linotype" pitchFamily="18" charset="0"/>
              </a:rPr>
              <a:t>KAYNAKLAR</a:t>
            </a:r>
            <a:br>
              <a:rPr lang="tr-TR" sz="2800" dirty="0" smtClean="0">
                <a:latin typeface="Palatino Linotype" pitchFamily="18" charset="0"/>
              </a:rPr>
            </a:br>
            <a:endParaRPr lang="tr-TR" sz="2800" dirty="0">
              <a:latin typeface="Palatino Linotype" pitchFamily="18" charset="0"/>
            </a:endParaRPr>
          </a:p>
        </p:txBody>
      </p:sp>
      <p:sp>
        <p:nvSpPr>
          <p:cNvPr id="3" name="İçerik Yer Tutucusu 2"/>
          <p:cNvSpPr>
            <a:spLocks noGrp="1"/>
          </p:cNvSpPr>
          <p:nvPr>
            <p:ph idx="1"/>
          </p:nvPr>
        </p:nvSpPr>
        <p:spPr>
          <a:xfrm>
            <a:off x="179512" y="620688"/>
            <a:ext cx="8784976" cy="6120680"/>
          </a:xfrm>
        </p:spPr>
        <p:txBody>
          <a:bodyPr>
            <a:noAutofit/>
          </a:bodyPr>
          <a:lstStyle/>
          <a:p>
            <a:pPr algn="just">
              <a:buFont typeface="Wingdings" pitchFamily="2" charset="2"/>
              <a:buChar char="Ø"/>
            </a:pPr>
            <a:r>
              <a:rPr lang="tr-TR" sz="1400" dirty="0" smtClean="0">
                <a:latin typeface="Palatino Linotype" pitchFamily="18" charset="0"/>
              </a:rPr>
              <a:t>AND, Metin (2006). “Osmanlı-İslam </a:t>
            </a:r>
            <a:r>
              <a:rPr lang="tr-TR" sz="1400" dirty="0" err="1" smtClean="0">
                <a:latin typeface="Palatino Linotype" pitchFamily="18" charset="0"/>
              </a:rPr>
              <a:t>Mitologyasından</a:t>
            </a:r>
            <a:r>
              <a:rPr lang="tr-TR" sz="1400" dirty="0" smtClean="0">
                <a:latin typeface="Palatino Linotype" pitchFamily="18" charset="0"/>
              </a:rPr>
              <a:t> Peygamberlerin Uçma Sahneleri”, </a:t>
            </a:r>
            <a:r>
              <a:rPr lang="tr-TR" sz="1400" i="1" dirty="0" smtClean="0">
                <a:latin typeface="Palatino Linotype" pitchFamily="18" charset="0"/>
              </a:rPr>
              <a:t>P/Dünya Sanatı Dergisi</a:t>
            </a:r>
            <a:r>
              <a:rPr lang="tr-TR" sz="1400" dirty="0" smtClean="0">
                <a:latin typeface="Palatino Linotype" pitchFamily="18" charset="0"/>
              </a:rPr>
              <a:t>, 41, </a:t>
            </a:r>
            <a:r>
              <a:rPr lang="tr-TR" sz="1400" dirty="0" err="1" smtClean="0">
                <a:latin typeface="Palatino Linotype" pitchFamily="18" charset="0"/>
              </a:rPr>
              <a:t>ss</a:t>
            </a:r>
            <a:r>
              <a:rPr lang="tr-TR" sz="1400" dirty="0" smtClean="0">
                <a:latin typeface="Palatino Linotype" pitchFamily="18" charset="0"/>
              </a:rPr>
              <a:t>. 58-63.</a:t>
            </a:r>
          </a:p>
          <a:p>
            <a:pPr algn="just">
              <a:buFont typeface="Wingdings" pitchFamily="2" charset="2"/>
              <a:buChar char="Ø"/>
            </a:pPr>
            <a:r>
              <a:rPr lang="tr-TR" sz="1400" dirty="0" smtClean="0">
                <a:latin typeface="Palatino Linotype" pitchFamily="18" charset="0"/>
              </a:rPr>
              <a:t>AND, Metin (2010). </a:t>
            </a:r>
            <a:r>
              <a:rPr lang="tr-TR" sz="1400" i="1" dirty="0" smtClean="0">
                <a:latin typeface="Palatino Linotype" pitchFamily="18" charset="0"/>
              </a:rPr>
              <a:t>Minyatürlerle Osmanlı–İslam </a:t>
            </a:r>
            <a:r>
              <a:rPr lang="tr-TR" sz="1400" i="1" dirty="0" err="1" smtClean="0">
                <a:latin typeface="Palatino Linotype" pitchFamily="18" charset="0"/>
              </a:rPr>
              <a:t>Mitologyası</a:t>
            </a:r>
            <a:r>
              <a:rPr lang="tr-TR" sz="1400" dirty="0" smtClean="0">
                <a:latin typeface="Palatino Linotype" pitchFamily="18" charset="0"/>
              </a:rPr>
              <a:t>, İstanbul: Yapı Kredi Yayınları.</a:t>
            </a:r>
          </a:p>
          <a:p>
            <a:pPr algn="just">
              <a:buFont typeface="Wingdings" pitchFamily="2" charset="2"/>
              <a:buChar char="Ø"/>
            </a:pPr>
            <a:r>
              <a:rPr lang="tr-TR" sz="1400" dirty="0" smtClean="0">
                <a:latin typeface="Palatino Linotype" pitchFamily="18" charset="0"/>
              </a:rPr>
              <a:t>AND, Metin (2014.  </a:t>
            </a:r>
            <a:r>
              <a:rPr lang="tr-TR" sz="1400" i="1" dirty="0" smtClean="0">
                <a:latin typeface="Palatino Linotype" pitchFamily="18" charset="0"/>
              </a:rPr>
              <a:t>Osmanlı Tasvir Sanatları 1: Minyatür</a:t>
            </a:r>
            <a:r>
              <a:rPr lang="tr-TR" sz="1400" dirty="0" smtClean="0">
                <a:latin typeface="Palatino Linotype" pitchFamily="18" charset="0"/>
              </a:rPr>
              <a:t>,  İstanbul: Yapı Kredi Yayınları.</a:t>
            </a:r>
          </a:p>
          <a:p>
            <a:pPr algn="just">
              <a:buFont typeface="Wingdings" pitchFamily="2" charset="2"/>
              <a:buChar char="Ø"/>
            </a:pPr>
            <a:r>
              <a:rPr lang="tr-TR" sz="1400" dirty="0" smtClean="0">
                <a:latin typeface="Palatino Linotype" pitchFamily="18" charset="0"/>
              </a:rPr>
              <a:t>ARSLANOĞLU, İbrahim (1992). </a:t>
            </a:r>
            <a:r>
              <a:rPr lang="tr-TR" sz="1400" i="1" dirty="0" smtClean="0">
                <a:latin typeface="Palatino Linotype" pitchFamily="18" charset="0"/>
              </a:rPr>
              <a:t>Şah İsmail </a:t>
            </a:r>
            <a:r>
              <a:rPr lang="tr-TR" sz="1400" i="1" dirty="0" err="1" smtClean="0">
                <a:latin typeface="Palatino Linotype" pitchFamily="18" charset="0"/>
              </a:rPr>
              <a:t>Hatayî</a:t>
            </a:r>
            <a:r>
              <a:rPr lang="tr-TR" sz="1400" i="1" dirty="0" smtClean="0">
                <a:latin typeface="Palatino Linotype" pitchFamily="18" charset="0"/>
              </a:rPr>
              <a:t> ve Anadolu </a:t>
            </a:r>
            <a:r>
              <a:rPr lang="tr-TR" sz="1400" i="1" dirty="0" err="1" smtClean="0">
                <a:latin typeface="Palatino Linotype" pitchFamily="18" charset="0"/>
              </a:rPr>
              <a:t>Hatayîleri</a:t>
            </a:r>
            <a:r>
              <a:rPr lang="tr-TR" sz="1400" dirty="0" smtClean="0">
                <a:latin typeface="Palatino Linotype" pitchFamily="18" charset="0"/>
              </a:rPr>
              <a:t>, İstanbul: Der Yayınları.</a:t>
            </a:r>
          </a:p>
          <a:p>
            <a:pPr algn="just">
              <a:buFont typeface="Wingdings" pitchFamily="2" charset="2"/>
              <a:buChar char="Ø"/>
            </a:pPr>
            <a:r>
              <a:rPr lang="tr-TR" sz="1400" dirty="0" smtClean="0">
                <a:latin typeface="Palatino Linotype" pitchFamily="18" charset="0"/>
              </a:rPr>
              <a:t>ATILGAN, </a:t>
            </a:r>
            <a:r>
              <a:rPr lang="tr-TR" sz="1400" dirty="0" err="1" smtClean="0">
                <a:latin typeface="Palatino Linotype" pitchFamily="18" charset="0"/>
              </a:rPr>
              <a:t>Sevay</a:t>
            </a:r>
            <a:r>
              <a:rPr lang="tr-TR" sz="1400" dirty="0" smtClean="0">
                <a:latin typeface="Palatino Linotype" pitchFamily="18" charset="0"/>
              </a:rPr>
              <a:t> (2000). </a:t>
            </a:r>
            <a:r>
              <a:rPr lang="tr-TR" sz="1400" i="1" dirty="0" smtClean="0">
                <a:latin typeface="Palatino Linotype" pitchFamily="18" charset="0"/>
              </a:rPr>
              <a:t>15. Yüzyıl Karakoyunlu Türkmen Minyatürleri</a:t>
            </a:r>
            <a:r>
              <a:rPr lang="tr-TR" sz="1400" dirty="0" smtClean="0">
                <a:latin typeface="Palatino Linotype" pitchFamily="18" charset="0"/>
              </a:rPr>
              <a:t>, Mimar Sinan Üniversitesi Sosyal Bilimler Enstitüsü Yayınlanmamış Doktora Tezi, İstanbul.</a:t>
            </a:r>
          </a:p>
          <a:p>
            <a:pPr algn="just">
              <a:buFont typeface="Wingdings" pitchFamily="2" charset="2"/>
              <a:buChar char="Ø"/>
            </a:pPr>
            <a:r>
              <a:rPr lang="tr-TR" sz="1400" dirty="0" smtClean="0">
                <a:latin typeface="Palatino Linotype" pitchFamily="18" charset="0"/>
              </a:rPr>
              <a:t>BAĞCI, Serpil (1989). </a:t>
            </a:r>
            <a:r>
              <a:rPr lang="tr-TR" sz="1400" i="1" dirty="0" smtClean="0">
                <a:latin typeface="Palatino Linotype" pitchFamily="18" charset="0"/>
              </a:rPr>
              <a:t>Minyatürlü </a:t>
            </a:r>
            <a:r>
              <a:rPr lang="tr-TR" sz="1400" i="1" dirty="0" err="1" smtClean="0">
                <a:latin typeface="Palatino Linotype" pitchFamily="18" charset="0"/>
              </a:rPr>
              <a:t>Ahmedî</a:t>
            </a:r>
            <a:r>
              <a:rPr lang="tr-TR" sz="1400" i="1" dirty="0" smtClean="0">
                <a:latin typeface="Palatino Linotype" pitchFamily="18" charset="0"/>
              </a:rPr>
              <a:t> </a:t>
            </a:r>
            <a:r>
              <a:rPr lang="tr-TR" sz="1400" i="1" dirty="0" err="1" smtClean="0">
                <a:latin typeface="Palatino Linotype" pitchFamily="18" charset="0"/>
              </a:rPr>
              <a:t>İskendernameleri</a:t>
            </a:r>
            <a:r>
              <a:rPr lang="tr-TR" sz="1400" i="1" dirty="0" smtClean="0">
                <a:latin typeface="Palatino Linotype" pitchFamily="18" charset="0"/>
              </a:rPr>
              <a:t> İkonografik Bir Deneme</a:t>
            </a:r>
            <a:r>
              <a:rPr lang="tr-TR" sz="1400" dirty="0" smtClean="0">
                <a:latin typeface="Palatino Linotype" pitchFamily="18" charset="0"/>
              </a:rPr>
              <a:t>, Hacettepe Üniversitesi Sosyal Bilimler Enstitüsü Yayınlanmamış Doktora Tezi, Ankara.</a:t>
            </a:r>
          </a:p>
          <a:p>
            <a:pPr algn="just">
              <a:buFont typeface="Wingdings" pitchFamily="2" charset="2"/>
              <a:buChar char="Ø"/>
            </a:pPr>
            <a:r>
              <a:rPr lang="tr-TR" sz="1400" dirty="0" smtClean="0">
                <a:latin typeface="Palatino Linotype" pitchFamily="18" charset="0"/>
              </a:rPr>
              <a:t>BAĞCI, Serpil – ÇAĞMAN, Filiz – RENDA, Günsel – TANINDI, </a:t>
            </a:r>
            <a:r>
              <a:rPr lang="tr-TR" sz="1400" dirty="0" err="1" smtClean="0">
                <a:latin typeface="Palatino Linotype" pitchFamily="18" charset="0"/>
              </a:rPr>
              <a:t>Zeren</a:t>
            </a:r>
            <a:r>
              <a:rPr lang="tr-TR" sz="1400" dirty="0" smtClean="0">
                <a:latin typeface="Palatino Linotype" pitchFamily="18" charset="0"/>
              </a:rPr>
              <a:t> (2006). </a:t>
            </a:r>
            <a:r>
              <a:rPr lang="tr-TR" sz="1400" i="1" dirty="0" smtClean="0">
                <a:latin typeface="Palatino Linotype" pitchFamily="18" charset="0"/>
              </a:rPr>
              <a:t>Osmanlı Resim Sanatı</a:t>
            </a:r>
            <a:r>
              <a:rPr lang="tr-TR" sz="1400" dirty="0" smtClean="0">
                <a:latin typeface="Palatino Linotype" pitchFamily="18" charset="0"/>
              </a:rPr>
              <a:t>, İstanbul: Kültür ve Turizm Bakanlığı Yayınları.</a:t>
            </a:r>
          </a:p>
          <a:p>
            <a:pPr algn="just">
              <a:buFont typeface="Wingdings" pitchFamily="2" charset="2"/>
              <a:buChar char="Ø"/>
            </a:pPr>
            <a:r>
              <a:rPr lang="tr-TR" sz="1400" dirty="0" smtClean="0">
                <a:latin typeface="Palatino Linotype" pitchFamily="18" charset="0"/>
              </a:rPr>
              <a:t>BİRDOĞAN , Nejat (1991).  </a:t>
            </a:r>
            <a:r>
              <a:rPr lang="tr-TR" sz="1400" i="1" dirty="0" smtClean="0">
                <a:latin typeface="Palatino Linotype" pitchFamily="18" charset="0"/>
              </a:rPr>
              <a:t>Alevilerin Büyük Hükümdarı Şah İsmail </a:t>
            </a:r>
            <a:r>
              <a:rPr lang="tr-TR" sz="1400" i="1" dirty="0" err="1" smtClean="0">
                <a:latin typeface="Palatino Linotype" pitchFamily="18" charset="0"/>
              </a:rPr>
              <a:t>Hatâî</a:t>
            </a:r>
            <a:r>
              <a:rPr lang="tr-TR" sz="1400" dirty="0" smtClean="0">
                <a:latin typeface="Palatino Linotype" pitchFamily="18" charset="0"/>
              </a:rPr>
              <a:t>, İstanbul: Can Yayınları.</a:t>
            </a:r>
          </a:p>
          <a:p>
            <a:pPr algn="just">
              <a:buFont typeface="Wingdings" pitchFamily="2" charset="2"/>
              <a:buChar char="Ø"/>
            </a:pPr>
            <a:r>
              <a:rPr lang="tr-TR" sz="1400" dirty="0" err="1" smtClean="0">
                <a:latin typeface="Palatino Linotype" pitchFamily="18" charset="0"/>
              </a:rPr>
              <a:t>BUHARi</a:t>
            </a:r>
            <a:r>
              <a:rPr lang="tr-TR" sz="1400" i="1" dirty="0">
                <a:latin typeface="Palatino Linotype" pitchFamily="18" charset="0"/>
              </a:rPr>
              <a:t> </a:t>
            </a:r>
            <a:r>
              <a:rPr lang="tr-TR" sz="1400" i="1" dirty="0" smtClean="0">
                <a:latin typeface="Palatino Linotype" pitchFamily="18" charset="0"/>
              </a:rPr>
              <a:t>(</a:t>
            </a:r>
            <a:r>
              <a:rPr lang="tr-TR" sz="1400" dirty="0" smtClean="0">
                <a:latin typeface="Palatino Linotype" pitchFamily="18" charset="0"/>
              </a:rPr>
              <a:t>1972).</a:t>
            </a:r>
            <a:r>
              <a:rPr lang="tr-TR" sz="1400" i="1" dirty="0" smtClean="0">
                <a:latin typeface="Palatino Linotype" pitchFamily="18" charset="0"/>
              </a:rPr>
              <a:t> Sahih-i Buhari Muhtasarı </a:t>
            </a:r>
            <a:r>
              <a:rPr lang="tr-TR" sz="1400" i="1" dirty="0" err="1" smtClean="0">
                <a:latin typeface="Palatino Linotype" pitchFamily="18" charset="0"/>
              </a:rPr>
              <a:t>Tecrid</a:t>
            </a:r>
            <a:r>
              <a:rPr lang="tr-TR" sz="1400" i="1" dirty="0" smtClean="0">
                <a:latin typeface="Palatino Linotype" pitchFamily="18" charset="0"/>
              </a:rPr>
              <a:t>-i Sarih Tercümesi</a:t>
            </a:r>
            <a:r>
              <a:rPr lang="tr-TR" sz="1400" dirty="0" smtClean="0">
                <a:latin typeface="Palatino Linotype" pitchFamily="18" charset="0"/>
              </a:rPr>
              <a:t>, </a:t>
            </a:r>
            <a:r>
              <a:rPr lang="tr-TR" sz="1400" dirty="0" err="1" smtClean="0">
                <a:latin typeface="Palatino Linotype" pitchFamily="18" charset="0"/>
              </a:rPr>
              <a:t>Çev</a:t>
            </a:r>
            <a:r>
              <a:rPr lang="tr-TR" sz="1400" dirty="0" smtClean="0">
                <a:latin typeface="Palatino Linotype" pitchFamily="18" charset="0"/>
              </a:rPr>
              <a:t>. Kamil Miras, Ankara: TTK Basımevi. </a:t>
            </a:r>
          </a:p>
          <a:p>
            <a:pPr algn="just">
              <a:buFont typeface="Wingdings" pitchFamily="2" charset="2"/>
              <a:buChar char="Ø"/>
            </a:pPr>
            <a:r>
              <a:rPr lang="tr-TR" sz="1400" dirty="0" smtClean="0">
                <a:latin typeface="Palatino Linotype" pitchFamily="18" charset="0"/>
              </a:rPr>
              <a:t>ÇAĞMAN, Filiz (1976). “Türk Minyatür Sanatının İslam Sanatındaki Yeri”, </a:t>
            </a:r>
            <a:r>
              <a:rPr lang="tr-TR" sz="1400" i="1" dirty="0" smtClean="0">
                <a:latin typeface="Palatino Linotype" pitchFamily="18" charset="0"/>
              </a:rPr>
              <a:t>İslam Sanatında Türkler</a:t>
            </a:r>
            <a:r>
              <a:rPr lang="tr-TR" sz="1400" dirty="0" smtClean="0">
                <a:latin typeface="Palatino Linotype" pitchFamily="18" charset="0"/>
              </a:rPr>
              <a:t>, İstanbul, </a:t>
            </a:r>
            <a:r>
              <a:rPr lang="tr-TR" sz="1400" dirty="0" err="1" smtClean="0">
                <a:latin typeface="Palatino Linotype" pitchFamily="18" charset="0"/>
              </a:rPr>
              <a:t>ss</a:t>
            </a:r>
            <a:r>
              <a:rPr lang="tr-TR" sz="1400" dirty="0" smtClean="0">
                <a:latin typeface="Palatino Linotype" pitchFamily="18" charset="0"/>
              </a:rPr>
              <a:t>. 84-88.</a:t>
            </a:r>
          </a:p>
          <a:p>
            <a:pPr algn="just">
              <a:buFont typeface="Wingdings" pitchFamily="2" charset="2"/>
              <a:buChar char="Ø"/>
            </a:pPr>
            <a:r>
              <a:rPr lang="tr-TR" sz="1400" dirty="0" smtClean="0">
                <a:latin typeface="Palatino Linotype" pitchFamily="18" charset="0"/>
              </a:rPr>
              <a:t>ÇAĞMAN, Filiz (1982). “Anadolu Türk Minyatürü”, </a:t>
            </a:r>
            <a:r>
              <a:rPr lang="tr-TR" sz="1400" i="1" dirty="0" smtClean="0">
                <a:latin typeface="Palatino Linotype" pitchFamily="18" charset="0"/>
              </a:rPr>
              <a:t>Anadolu Uygarlıkları Ansiklopedisi</a:t>
            </a:r>
            <a:r>
              <a:rPr lang="tr-TR" sz="1400" dirty="0" smtClean="0">
                <a:latin typeface="Palatino Linotype" pitchFamily="18" charset="0"/>
              </a:rPr>
              <a:t>, 5,  </a:t>
            </a:r>
            <a:r>
              <a:rPr lang="tr-TR" sz="1400" dirty="0" err="1" smtClean="0">
                <a:latin typeface="Palatino Linotype" pitchFamily="18" charset="0"/>
              </a:rPr>
              <a:t>ss</a:t>
            </a:r>
            <a:r>
              <a:rPr lang="tr-TR" sz="1400" dirty="0" smtClean="0">
                <a:latin typeface="Palatino Linotype" pitchFamily="18" charset="0"/>
              </a:rPr>
              <a:t>. 929-951.</a:t>
            </a:r>
          </a:p>
          <a:p>
            <a:pPr algn="just">
              <a:buFont typeface="Wingdings" pitchFamily="2" charset="2"/>
              <a:buChar char="Ø"/>
            </a:pPr>
            <a:r>
              <a:rPr lang="tr-TR" sz="1400" dirty="0" smtClean="0">
                <a:latin typeface="Palatino Linotype" pitchFamily="18" charset="0"/>
              </a:rPr>
              <a:t>ÇAĞMAN, Filiz – TANINDI, </a:t>
            </a:r>
            <a:r>
              <a:rPr lang="tr-TR" sz="1400" dirty="0" err="1" smtClean="0">
                <a:latin typeface="Palatino Linotype" pitchFamily="18" charset="0"/>
              </a:rPr>
              <a:t>Zeren</a:t>
            </a:r>
            <a:r>
              <a:rPr lang="tr-TR" sz="1400" dirty="0" smtClean="0">
                <a:latin typeface="Palatino Linotype" pitchFamily="18" charset="0"/>
              </a:rPr>
              <a:t> (1979). </a:t>
            </a:r>
            <a:r>
              <a:rPr lang="tr-TR" sz="1400" i="1" dirty="0" smtClean="0">
                <a:latin typeface="Palatino Linotype" pitchFamily="18" charset="0"/>
              </a:rPr>
              <a:t>Topkapı Sarayı Müzesi İslam Minyatürleri</a:t>
            </a:r>
            <a:r>
              <a:rPr lang="tr-TR" sz="1400" dirty="0" smtClean="0">
                <a:latin typeface="Palatino Linotype" pitchFamily="18" charset="0"/>
              </a:rPr>
              <a:t>, İstanbul:Tercüman Yayınları.</a:t>
            </a:r>
          </a:p>
          <a:p>
            <a:pPr algn="just">
              <a:buFont typeface="Wingdings" pitchFamily="2" charset="2"/>
              <a:buChar char="Ø"/>
            </a:pPr>
            <a:r>
              <a:rPr lang="tr-TR" sz="1400" dirty="0" smtClean="0">
                <a:latin typeface="Palatino Linotype" pitchFamily="18" charset="0"/>
              </a:rPr>
              <a:t>ÇAM, </a:t>
            </a:r>
            <a:r>
              <a:rPr lang="tr-TR" sz="1400" dirty="0" err="1" smtClean="0">
                <a:latin typeface="Palatino Linotype" pitchFamily="18" charset="0"/>
              </a:rPr>
              <a:t>Nusret</a:t>
            </a:r>
            <a:r>
              <a:rPr lang="tr-TR" sz="1400" dirty="0" smtClean="0">
                <a:latin typeface="Palatino Linotype" pitchFamily="18" charset="0"/>
              </a:rPr>
              <a:t>, (2012). </a:t>
            </a:r>
            <a:r>
              <a:rPr lang="tr-TR" sz="1400" i="1" dirty="0" err="1" smtClean="0">
                <a:latin typeface="Palatino Linotype" pitchFamily="18" charset="0"/>
              </a:rPr>
              <a:t>İslamda</a:t>
            </a:r>
            <a:r>
              <a:rPr lang="tr-TR" sz="1400" i="1" dirty="0" smtClean="0">
                <a:latin typeface="Palatino Linotype" pitchFamily="18" charset="0"/>
              </a:rPr>
              <a:t> Sanat Sanatta İslam</a:t>
            </a:r>
            <a:r>
              <a:rPr lang="tr-TR" sz="1400" dirty="0" smtClean="0">
                <a:latin typeface="Palatino Linotype" pitchFamily="18" charset="0"/>
              </a:rPr>
              <a:t>, Ankara: </a:t>
            </a:r>
            <a:r>
              <a:rPr lang="tr-TR" sz="1400" dirty="0" err="1" smtClean="0">
                <a:latin typeface="Palatino Linotype" pitchFamily="18" charset="0"/>
              </a:rPr>
              <a:t>Akçağ</a:t>
            </a:r>
            <a:r>
              <a:rPr lang="tr-TR" sz="1400" dirty="0" smtClean="0">
                <a:latin typeface="Palatino Linotype" pitchFamily="18" charset="0"/>
              </a:rPr>
              <a:t> Yayınları.</a:t>
            </a:r>
          </a:p>
          <a:p>
            <a:pPr lvl="0" algn="just">
              <a:buFont typeface="Wingdings" pitchFamily="2" charset="2"/>
              <a:buChar char="Ø"/>
            </a:pPr>
            <a:r>
              <a:rPr lang="tr-TR" sz="1400" dirty="0" smtClean="0">
                <a:latin typeface="Palatino Linotype" pitchFamily="18" charset="0"/>
              </a:rPr>
              <a:t>ÇIĞ, Kemal (1959). “Türk ve İslâm Eserleri Müzesi'ndeki Minyatürlü Kitapların </a:t>
            </a:r>
            <a:r>
              <a:rPr lang="tr-TR" sz="1400" dirty="0" err="1" smtClean="0">
                <a:latin typeface="Palatino Linotype" pitchFamily="18" charset="0"/>
              </a:rPr>
              <a:t>Kataloğu</a:t>
            </a:r>
            <a:r>
              <a:rPr lang="tr-TR" sz="1400" dirty="0" smtClean="0">
                <a:latin typeface="Palatino Linotype" pitchFamily="18" charset="0"/>
              </a:rPr>
              <a:t>", </a:t>
            </a:r>
            <a:r>
              <a:rPr lang="tr-TR" sz="1400" i="1" dirty="0" smtClean="0">
                <a:latin typeface="Palatino Linotype" pitchFamily="18" charset="0"/>
              </a:rPr>
              <a:t>Şarkiyat Mecmuası</a:t>
            </a:r>
            <a:r>
              <a:rPr lang="tr-TR" sz="1400" dirty="0" smtClean="0">
                <a:latin typeface="Palatino Linotype" pitchFamily="18" charset="0"/>
              </a:rPr>
              <a:t>, III, </a:t>
            </a:r>
            <a:r>
              <a:rPr lang="tr-TR" sz="1400" dirty="0" err="1" smtClean="0">
                <a:latin typeface="Palatino Linotype" pitchFamily="18" charset="0"/>
              </a:rPr>
              <a:t>ss</a:t>
            </a:r>
            <a:r>
              <a:rPr lang="tr-TR" sz="1400" dirty="0" smtClean="0">
                <a:latin typeface="Palatino Linotype" pitchFamily="18" charset="0"/>
              </a:rPr>
              <a:t>.50-90.</a:t>
            </a:r>
          </a:p>
          <a:p>
            <a:pPr algn="just">
              <a:buFont typeface="Wingdings" pitchFamily="2" charset="2"/>
              <a:buChar char="Ø"/>
            </a:pPr>
            <a:r>
              <a:rPr lang="tr-TR" sz="1400" dirty="0" smtClean="0">
                <a:latin typeface="Palatino Linotype" pitchFamily="18" charset="0"/>
              </a:rPr>
              <a:t>ETTİNGHAUSEN</a:t>
            </a:r>
            <a:r>
              <a:rPr lang="tr-TR" sz="1400" dirty="0">
                <a:latin typeface="Palatino Linotype" pitchFamily="18" charset="0"/>
              </a:rPr>
              <a:t>, </a:t>
            </a:r>
            <a:r>
              <a:rPr lang="tr-TR" sz="1400" dirty="0" smtClean="0">
                <a:latin typeface="Palatino Linotype" pitchFamily="18" charset="0"/>
              </a:rPr>
              <a:t>Richard (1957). “</a:t>
            </a:r>
            <a:r>
              <a:rPr lang="tr-TR" sz="1400" dirty="0" err="1" smtClean="0">
                <a:latin typeface="Palatino Linotype" pitchFamily="18" charset="0"/>
              </a:rPr>
              <a:t>Persian</a:t>
            </a:r>
            <a:r>
              <a:rPr lang="tr-TR" sz="1400" dirty="0" smtClean="0">
                <a:latin typeface="Palatino Linotype" pitchFamily="18" charset="0"/>
              </a:rPr>
              <a:t> </a:t>
            </a:r>
            <a:r>
              <a:rPr lang="tr-TR" sz="1400" dirty="0" err="1" smtClean="0">
                <a:latin typeface="Palatino Linotype" pitchFamily="18" charset="0"/>
              </a:rPr>
              <a:t>Ascension</a:t>
            </a:r>
            <a:r>
              <a:rPr lang="tr-TR" sz="1400" dirty="0" smtClean="0">
                <a:latin typeface="Palatino Linotype" pitchFamily="18" charset="0"/>
              </a:rPr>
              <a:t> </a:t>
            </a:r>
            <a:r>
              <a:rPr lang="tr-TR" sz="1400" dirty="0" err="1" smtClean="0">
                <a:latin typeface="Palatino Linotype" pitchFamily="18" charset="0"/>
              </a:rPr>
              <a:t>Miniatures</a:t>
            </a:r>
            <a:r>
              <a:rPr lang="tr-TR" sz="1400" dirty="0" smtClean="0">
                <a:latin typeface="Palatino Linotype" pitchFamily="18" charset="0"/>
              </a:rPr>
              <a:t> of </a:t>
            </a:r>
            <a:r>
              <a:rPr lang="tr-TR" sz="1400" dirty="0" err="1" smtClean="0">
                <a:latin typeface="Palatino Linotype" pitchFamily="18" charset="0"/>
              </a:rPr>
              <a:t>the</a:t>
            </a:r>
            <a:r>
              <a:rPr lang="tr-TR" sz="1400" dirty="0" smtClean="0">
                <a:latin typeface="Palatino Linotype" pitchFamily="18" charset="0"/>
              </a:rPr>
              <a:t> XIV. Century”, </a:t>
            </a:r>
            <a:r>
              <a:rPr lang="tr-TR" sz="1400" i="1" dirty="0" err="1" smtClean="0">
                <a:latin typeface="Palatino Linotype" pitchFamily="18" charset="0"/>
              </a:rPr>
              <a:t>Accademia</a:t>
            </a:r>
            <a:r>
              <a:rPr lang="tr-TR" sz="1400" i="1" dirty="0" smtClean="0">
                <a:latin typeface="Palatino Linotype" pitchFamily="18" charset="0"/>
              </a:rPr>
              <a:t> </a:t>
            </a:r>
            <a:r>
              <a:rPr lang="tr-TR" sz="1400" i="1" dirty="0" err="1" smtClean="0">
                <a:latin typeface="Palatino Linotype" pitchFamily="18" charset="0"/>
              </a:rPr>
              <a:t>Nazionale</a:t>
            </a:r>
            <a:r>
              <a:rPr lang="tr-TR" sz="1400" i="1" dirty="0" smtClean="0">
                <a:latin typeface="Palatino Linotype" pitchFamily="18" charset="0"/>
              </a:rPr>
              <a:t> </a:t>
            </a:r>
            <a:r>
              <a:rPr lang="tr-TR" sz="1400" i="1" dirty="0" err="1" smtClean="0">
                <a:latin typeface="Palatino Linotype" pitchFamily="18" charset="0"/>
              </a:rPr>
              <a:t>dei</a:t>
            </a:r>
            <a:r>
              <a:rPr lang="tr-TR" sz="1400" i="1" dirty="0" smtClean="0">
                <a:latin typeface="Palatino Linotype" pitchFamily="18" charset="0"/>
              </a:rPr>
              <a:t> </a:t>
            </a:r>
            <a:r>
              <a:rPr lang="tr-TR" sz="1400" i="1" dirty="0" err="1" smtClean="0">
                <a:latin typeface="Palatino Linotype" pitchFamily="18" charset="0"/>
              </a:rPr>
              <a:t>Lincei</a:t>
            </a:r>
            <a:r>
              <a:rPr lang="tr-TR" sz="1400" dirty="0" smtClean="0">
                <a:latin typeface="Palatino Linotype" pitchFamily="18" charset="0"/>
              </a:rPr>
              <a:t>, </a:t>
            </a:r>
            <a:r>
              <a:rPr lang="tr-TR" sz="1400" dirty="0" err="1" smtClean="0">
                <a:latin typeface="Palatino Linotype" pitchFamily="18" charset="0"/>
              </a:rPr>
              <a:t>Atti</a:t>
            </a:r>
            <a:r>
              <a:rPr lang="tr-TR" sz="1400" dirty="0" smtClean="0">
                <a:latin typeface="Palatino Linotype" pitchFamily="18" charset="0"/>
              </a:rPr>
              <a:t> XII, Roma, </a:t>
            </a:r>
            <a:r>
              <a:rPr lang="tr-TR" sz="1400" dirty="0" err="1" smtClean="0">
                <a:latin typeface="Palatino Linotype" pitchFamily="18" charset="0"/>
              </a:rPr>
              <a:t>ss</a:t>
            </a:r>
            <a:r>
              <a:rPr lang="tr-TR" sz="1400" dirty="0" smtClean="0">
                <a:latin typeface="Palatino Linotype" pitchFamily="18" charset="0"/>
              </a:rPr>
              <a:t>. 360-383. </a:t>
            </a:r>
          </a:p>
        </p:txBody>
      </p:sp>
    </p:spTree>
    <p:extLst>
      <p:ext uri="{BB962C8B-B14F-4D97-AF65-F5344CB8AC3E}">
        <p14:creationId xmlns:p14="http://schemas.microsoft.com/office/powerpoint/2010/main" val="2881922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332656"/>
            <a:ext cx="8219256" cy="5793507"/>
          </a:xfrm>
        </p:spPr>
        <p:txBody>
          <a:bodyPr>
            <a:normAutofit fontScale="92500" lnSpcReduction="10000"/>
          </a:bodyPr>
          <a:lstStyle/>
          <a:p>
            <a:r>
              <a:rPr lang="tr-TR" dirty="0"/>
              <a:t>Daha sonraları O'nun tasvirine XIII. yüzyılın ilk yarısında </a:t>
            </a:r>
            <a:r>
              <a:rPr lang="tr-TR" dirty="0" err="1"/>
              <a:t>Abdü’l</a:t>
            </a:r>
            <a:r>
              <a:rPr lang="tr-TR" dirty="0"/>
              <a:t>-Mümin b. </a:t>
            </a:r>
            <a:r>
              <a:rPr lang="tr-TR" dirty="0" err="1"/>
              <a:t>Muhammedu’l-Hâyî</a:t>
            </a:r>
            <a:r>
              <a:rPr lang="tr-TR" dirty="0"/>
              <a:t> tarafından </a:t>
            </a:r>
            <a:r>
              <a:rPr lang="tr-TR" dirty="0" err="1"/>
              <a:t>Varka</a:t>
            </a:r>
            <a:r>
              <a:rPr lang="tr-TR" dirty="0"/>
              <a:t> ve Gülşah isimli iki sevgilinin aşklarını anlatan eserde rastlanır (TSMK(4), H.841). Bu kitabın son iki minyatüründen biri (69b) Hz. Peygamber’i halifeleri </a:t>
            </a:r>
            <a:r>
              <a:rPr lang="tr-TR" dirty="0" err="1"/>
              <a:t>Ebû</a:t>
            </a:r>
            <a:r>
              <a:rPr lang="tr-TR" dirty="0"/>
              <a:t> Bekir, Ömer, Osman ve Ali ile beraber Şam şahını dinlerken, diğeri ise O'nu </a:t>
            </a:r>
            <a:r>
              <a:rPr lang="tr-TR" dirty="0" err="1"/>
              <a:t>Varka</a:t>
            </a:r>
            <a:r>
              <a:rPr lang="tr-TR" dirty="0"/>
              <a:t> ve Gülşah’ı öldükten sonra diriltirken tasvir ediyor. Bu figürlerde Hz. Peygamber resimde yer alan diğer kişilerden farklı bir şekilde tasvir edilmemiş, figürün üzerindeki yazıdan onun ancak Hz. Peygamber olduğu anlaşılmaktadır.</a:t>
            </a:r>
          </a:p>
        </p:txBody>
      </p:sp>
    </p:spTree>
    <p:extLst>
      <p:ext uri="{BB962C8B-B14F-4D97-AF65-F5344CB8AC3E}">
        <p14:creationId xmlns:p14="http://schemas.microsoft.com/office/powerpoint/2010/main" val="40495210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188640"/>
            <a:ext cx="8712968" cy="6480720"/>
          </a:xfrm>
        </p:spPr>
        <p:txBody>
          <a:bodyPr>
            <a:noAutofit/>
          </a:bodyPr>
          <a:lstStyle/>
          <a:p>
            <a:pPr algn="just">
              <a:buFont typeface="Wingdings" pitchFamily="2" charset="2"/>
              <a:buChar char="Ø"/>
            </a:pPr>
            <a:r>
              <a:rPr lang="tr-TR" sz="1400" dirty="0" smtClean="0">
                <a:latin typeface="Palatino Linotype" pitchFamily="18" charset="0"/>
              </a:rPr>
              <a:t>GRUBE, </a:t>
            </a:r>
            <a:r>
              <a:rPr lang="tr-TR" sz="1400" dirty="0" err="1" smtClean="0">
                <a:latin typeface="Palatino Linotype" pitchFamily="18" charset="0"/>
              </a:rPr>
              <a:t>Ernst</a:t>
            </a:r>
            <a:r>
              <a:rPr lang="tr-TR" sz="1400" dirty="0" smtClean="0">
                <a:latin typeface="Palatino Linotype" pitchFamily="18" charset="0"/>
              </a:rPr>
              <a:t> J. (1972). </a:t>
            </a:r>
            <a:r>
              <a:rPr lang="tr-TR" sz="1400" i="1" dirty="0" err="1" smtClean="0">
                <a:latin typeface="Palatino Linotype" pitchFamily="18" charset="0"/>
              </a:rPr>
              <a:t>Islamic</a:t>
            </a:r>
            <a:r>
              <a:rPr lang="tr-TR" sz="1400" i="1" dirty="0" smtClean="0">
                <a:latin typeface="Palatino Linotype" pitchFamily="18" charset="0"/>
              </a:rPr>
              <a:t> </a:t>
            </a:r>
            <a:r>
              <a:rPr lang="tr-TR" sz="1400" i="1" dirty="0" err="1" smtClean="0">
                <a:latin typeface="Palatino Linotype" pitchFamily="18" charset="0"/>
              </a:rPr>
              <a:t>Paintings</a:t>
            </a:r>
            <a:r>
              <a:rPr lang="tr-TR" sz="1400" i="1" dirty="0" smtClean="0">
                <a:latin typeface="Palatino Linotype" pitchFamily="18" charset="0"/>
              </a:rPr>
              <a:t> </a:t>
            </a:r>
            <a:r>
              <a:rPr lang="tr-TR" sz="1400" i="1" dirty="0" err="1" smtClean="0">
                <a:latin typeface="Palatino Linotype" pitchFamily="18" charset="0"/>
              </a:rPr>
              <a:t>from</a:t>
            </a:r>
            <a:r>
              <a:rPr lang="tr-TR" sz="1400" i="1" dirty="0" smtClean="0">
                <a:latin typeface="Palatino Linotype" pitchFamily="18" charset="0"/>
              </a:rPr>
              <a:t> </a:t>
            </a:r>
            <a:r>
              <a:rPr lang="tr-TR" sz="1400" i="1" dirty="0" err="1" smtClean="0">
                <a:latin typeface="Palatino Linotype" pitchFamily="18" charset="0"/>
              </a:rPr>
              <a:t>the</a:t>
            </a:r>
            <a:r>
              <a:rPr lang="tr-TR" sz="1400" i="1" dirty="0" smtClean="0">
                <a:latin typeface="Palatino Linotype" pitchFamily="18" charset="0"/>
              </a:rPr>
              <a:t> 11th </a:t>
            </a:r>
            <a:r>
              <a:rPr lang="tr-TR" sz="1400" i="1" dirty="0" err="1" smtClean="0">
                <a:latin typeface="Palatino Linotype" pitchFamily="18" charset="0"/>
              </a:rPr>
              <a:t>to</a:t>
            </a:r>
            <a:r>
              <a:rPr lang="tr-TR" sz="1400" i="1" dirty="0" smtClean="0">
                <a:latin typeface="Palatino Linotype" pitchFamily="18" charset="0"/>
              </a:rPr>
              <a:t> 18th </a:t>
            </a:r>
            <a:r>
              <a:rPr lang="tr-TR" sz="1400" i="1" dirty="0" err="1" smtClean="0">
                <a:latin typeface="Palatino Linotype" pitchFamily="18" charset="0"/>
              </a:rPr>
              <a:t>Century</a:t>
            </a:r>
            <a:r>
              <a:rPr lang="tr-TR" sz="1400" i="1" dirty="0" smtClean="0">
                <a:latin typeface="Palatino Linotype" pitchFamily="18" charset="0"/>
              </a:rPr>
              <a:t> in </a:t>
            </a:r>
            <a:r>
              <a:rPr lang="tr-TR" sz="1400" i="1" dirty="0" err="1" smtClean="0">
                <a:latin typeface="Palatino Linotype" pitchFamily="18" charset="0"/>
              </a:rPr>
              <a:t>the</a:t>
            </a:r>
            <a:r>
              <a:rPr lang="tr-TR" sz="1400" i="1" dirty="0" smtClean="0">
                <a:latin typeface="Palatino Linotype" pitchFamily="18" charset="0"/>
              </a:rPr>
              <a:t> </a:t>
            </a:r>
            <a:r>
              <a:rPr lang="tr-TR" sz="1400" i="1" dirty="0" err="1" smtClean="0">
                <a:latin typeface="Palatino Linotype" pitchFamily="18" charset="0"/>
              </a:rPr>
              <a:t>Collection</a:t>
            </a:r>
            <a:r>
              <a:rPr lang="tr-TR" sz="1400" i="1" dirty="0" smtClean="0">
                <a:latin typeface="Palatino Linotype" pitchFamily="18" charset="0"/>
              </a:rPr>
              <a:t> of </a:t>
            </a:r>
            <a:r>
              <a:rPr lang="tr-TR" sz="1400" i="1" dirty="0" err="1" smtClean="0">
                <a:latin typeface="Palatino Linotype" pitchFamily="18" charset="0"/>
              </a:rPr>
              <a:t>Hans</a:t>
            </a:r>
            <a:r>
              <a:rPr lang="tr-TR" sz="1400" i="1" dirty="0" smtClean="0">
                <a:latin typeface="Palatino Linotype" pitchFamily="18" charset="0"/>
              </a:rPr>
              <a:t> P. </a:t>
            </a:r>
            <a:r>
              <a:rPr lang="tr-TR" sz="1400" i="1" dirty="0" err="1" smtClean="0">
                <a:latin typeface="Palatino Linotype" pitchFamily="18" charset="0"/>
              </a:rPr>
              <a:t>Kraus</a:t>
            </a:r>
            <a:r>
              <a:rPr lang="tr-TR" sz="1400" dirty="0" smtClean="0">
                <a:latin typeface="Palatino Linotype" pitchFamily="18" charset="0"/>
              </a:rPr>
              <a:t>, New York.</a:t>
            </a:r>
          </a:p>
          <a:p>
            <a:pPr algn="just">
              <a:buFont typeface="Wingdings" pitchFamily="2" charset="2"/>
              <a:buChar char="Ø"/>
            </a:pPr>
            <a:r>
              <a:rPr lang="en-US" sz="1400" dirty="0" smtClean="0">
                <a:latin typeface="Palatino Linotype" pitchFamily="18" charset="0"/>
              </a:rPr>
              <a:t>GRUBER, J. </a:t>
            </a:r>
            <a:r>
              <a:rPr lang="en-US" sz="1400" dirty="0" err="1" smtClean="0">
                <a:latin typeface="Palatino Linotype" pitchFamily="18" charset="0"/>
              </a:rPr>
              <a:t>Christiane</a:t>
            </a:r>
            <a:r>
              <a:rPr lang="tr-TR" sz="1400" dirty="0" smtClean="0">
                <a:latin typeface="Palatino Linotype" pitchFamily="18" charset="0"/>
              </a:rPr>
              <a:t> (2005).</a:t>
            </a:r>
            <a:r>
              <a:rPr lang="en-US" sz="1400" dirty="0" smtClean="0">
                <a:latin typeface="Palatino Linotype" pitchFamily="18" charset="0"/>
              </a:rPr>
              <a:t> </a:t>
            </a:r>
            <a:r>
              <a:rPr lang="en-US" sz="1400" i="1" dirty="0" smtClean="0">
                <a:latin typeface="Palatino Linotype" pitchFamily="18" charset="0"/>
              </a:rPr>
              <a:t>The Prophet Muhammad’s Ascension (</a:t>
            </a:r>
            <a:r>
              <a:rPr lang="en-US" sz="1400" i="1" dirty="0" err="1" smtClean="0">
                <a:latin typeface="Palatino Linotype" pitchFamily="18" charset="0"/>
              </a:rPr>
              <a:t>Mi’raj</a:t>
            </a:r>
            <a:r>
              <a:rPr lang="en-US" sz="1400" i="1" dirty="0" smtClean="0">
                <a:latin typeface="Palatino Linotype" pitchFamily="18" charset="0"/>
              </a:rPr>
              <a:t>) in Islamic</a:t>
            </a:r>
            <a:r>
              <a:rPr lang="tr-TR" sz="1400" i="1" dirty="0" smtClean="0">
                <a:latin typeface="Palatino Linotype" pitchFamily="18" charset="0"/>
              </a:rPr>
              <a:t> Art </a:t>
            </a:r>
            <a:r>
              <a:rPr lang="tr-TR" sz="1400" i="1" dirty="0" err="1" smtClean="0">
                <a:latin typeface="Palatino Linotype" pitchFamily="18" charset="0"/>
              </a:rPr>
              <a:t>and</a:t>
            </a:r>
            <a:r>
              <a:rPr lang="tr-TR" sz="1400" i="1" dirty="0" smtClean="0">
                <a:latin typeface="Palatino Linotype" pitchFamily="18" charset="0"/>
              </a:rPr>
              <a:t> </a:t>
            </a:r>
            <a:r>
              <a:rPr lang="tr-TR" sz="1400" i="1" dirty="0" err="1" smtClean="0">
                <a:latin typeface="Palatino Linotype" pitchFamily="18" charset="0"/>
              </a:rPr>
              <a:t>Literature</a:t>
            </a:r>
            <a:r>
              <a:rPr lang="tr-TR" sz="1400" i="1" dirty="0" smtClean="0">
                <a:latin typeface="Palatino Linotype" pitchFamily="18" charset="0"/>
              </a:rPr>
              <a:t> </a:t>
            </a:r>
            <a:r>
              <a:rPr lang="tr-TR" sz="1400" i="1" dirty="0" err="1" smtClean="0">
                <a:latin typeface="Palatino Linotype" pitchFamily="18" charset="0"/>
              </a:rPr>
              <a:t>ca</a:t>
            </a:r>
            <a:r>
              <a:rPr lang="tr-TR" sz="1400" i="1" dirty="0" smtClean="0">
                <a:latin typeface="Palatino Linotype" pitchFamily="18" charset="0"/>
              </a:rPr>
              <a:t>.1300-1600</a:t>
            </a:r>
            <a:r>
              <a:rPr lang="tr-TR" sz="1400" dirty="0" smtClean="0">
                <a:latin typeface="Palatino Linotype" pitchFamily="18" charset="0"/>
              </a:rPr>
              <a:t>, Yayınlanmamış Doktora Tezi, Pennsylvania.</a:t>
            </a:r>
          </a:p>
          <a:p>
            <a:pPr algn="just">
              <a:buFont typeface="Wingdings" pitchFamily="2" charset="2"/>
              <a:buChar char="Ø"/>
            </a:pPr>
            <a:r>
              <a:rPr lang="en-US" sz="1400" dirty="0" smtClean="0">
                <a:latin typeface="Palatino Linotype" pitchFamily="18" charset="0"/>
              </a:rPr>
              <a:t>GRUBER, </a:t>
            </a:r>
            <a:r>
              <a:rPr lang="en-US" sz="1400" dirty="0" err="1" smtClean="0">
                <a:latin typeface="Palatino Linotype" pitchFamily="18" charset="0"/>
              </a:rPr>
              <a:t>Christiane</a:t>
            </a:r>
            <a:r>
              <a:rPr lang="en-US" sz="1400" dirty="0" smtClean="0">
                <a:latin typeface="Palatino Linotype" pitchFamily="18" charset="0"/>
              </a:rPr>
              <a:t> (2008)</a:t>
            </a:r>
            <a:r>
              <a:rPr lang="tr-TR" sz="1400" dirty="0" smtClean="0">
                <a:latin typeface="Palatino Linotype" pitchFamily="18" charset="0"/>
              </a:rPr>
              <a:t>.</a:t>
            </a:r>
            <a:r>
              <a:rPr lang="en-US" sz="1400" dirty="0" smtClean="0">
                <a:latin typeface="Palatino Linotype" pitchFamily="18" charset="0"/>
              </a:rPr>
              <a:t> </a:t>
            </a:r>
            <a:r>
              <a:rPr lang="en-US" sz="1400" i="1" dirty="0" smtClean="0">
                <a:latin typeface="Palatino Linotype" pitchFamily="18" charset="0"/>
              </a:rPr>
              <a:t>The </a:t>
            </a:r>
            <a:r>
              <a:rPr lang="en-US" sz="1400" i="1" dirty="0" err="1" smtClean="0">
                <a:latin typeface="Palatino Linotype" pitchFamily="18" charset="0"/>
              </a:rPr>
              <a:t>Timurid</a:t>
            </a:r>
            <a:r>
              <a:rPr lang="en-US" sz="1400" i="1" dirty="0" smtClean="0">
                <a:latin typeface="Palatino Linotype" pitchFamily="18" charset="0"/>
              </a:rPr>
              <a:t> Book of Ascension (</a:t>
            </a:r>
            <a:r>
              <a:rPr lang="en-US" sz="1400" i="1" dirty="0" err="1" smtClean="0">
                <a:latin typeface="Palatino Linotype" pitchFamily="18" charset="0"/>
              </a:rPr>
              <a:t>Mi’rajnama</a:t>
            </a:r>
            <a:r>
              <a:rPr lang="en-US" sz="1400" i="1" dirty="0" smtClean="0">
                <a:latin typeface="Palatino Linotype" pitchFamily="18" charset="0"/>
              </a:rPr>
              <a:t>), </a:t>
            </a:r>
            <a:r>
              <a:rPr lang="en-US" sz="1400" dirty="0" smtClean="0">
                <a:latin typeface="Palatino Linotype" pitchFamily="18" charset="0"/>
              </a:rPr>
              <a:t>Valencia:</a:t>
            </a:r>
            <a:r>
              <a:rPr lang="tr-TR" sz="1400" dirty="0" smtClean="0">
                <a:latin typeface="Palatino Linotype" pitchFamily="18" charset="0"/>
              </a:rPr>
              <a:t> </a:t>
            </a:r>
            <a:r>
              <a:rPr lang="tr-TR" sz="1400" dirty="0" err="1" smtClean="0">
                <a:latin typeface="Palatino Linotype" pitchFamily="18" charset="0"/>
              </a:rPr>
              <a:t>Patrimonio</a:t>
            </a:r>
            <a:r>
              <a:rPr lang="tr-TR" sz="1400" dirty="0" smtClean="0">
                <a:latin typeface="Palatino Linotype" pitchFamily="18" charset="0"/>
              </a:rPr>
              <a:t>.</a:t>
            </a:r>
          </a:p>
          <a:p>
            <a:pPr algn="just">
              <a:buFont typeface="Wingdings" pitchFamily="2" charset="2"/>
              <a:buChar char="Ø"/>
            </a:pPr>
            <a:r>
              <a:rPr lang="en-US" sz="1400" dirty="0" smtClean="0">
                <a:latin typeface="Palatino Linotype" pitchFamily="18" charset="0"/>
              </a:rPr>
              <a:t>GRUBER, </a:t>
            </a:r>
            <a:r>
              <a:rPr lang="en-US" sz="1400" dirty="0" err="1" smtClean="0">
                <a:latin typeface="Palatino Linotype" pitchFamily="18" charset="0"/>
              </a:rPr>
              <a:t>Christiane</a:t>
            </a:r>
            <a:r>
              <a:rPr lang="en-US" sz="1400" dirty="0" smtClean="0">
                <a:latin typeface="Palatino Linotype" pitchFamily="18" charset="0"/>
              </a:rPr>
              <a:t> (2009)</a:t>
            </a:r>
            <a:r>
              <a:rPr lang="tr-TR" sz="1400" dirty="0" smtClean="0">
                <a:latin typeface="Palatino Linotype" pitchFamily="18" charset="0"/>
              </a:rPr>
              <a:t>.</a:t>
            </a:r>
            <a:r>
              <a:rPr lang="en-US" sz="1400" dirty="0" smtClean="0">
                <a:latin typeface="Palatino Linotype" pitchFamily="18" charset="0"/>
              </a:rPr>
              <a:t> “Between Logos (</a:t>
            </a:r>
            <a:r>
              <a:rPr lang="en-US" sz="1400" dirty="0" err="1" smtClean="0">
                <a:latin typeface="Palatino Linotype" pitchFamily="18" charset="0"/>
              </a:rPr>
              <a:t>Kalima</a:t>
            </a:r>
            <a:r>
              <a:rPr lang="en-US" sz="1400" dirty="0" smtClean="0">
                <a:latin typeface="Palatino Linotype" pitchFamily="18" charset="0"/>
              </a:rPr>
              <a:t>) and Light (</a:t>
            </a:r>
            <a:r>
              <a:rPr lang="en-US" sz="1400" dirty="0" err="1" smtClean="0">
                <a:latin typeface="Palatino Linotype" pitchFamily="18" charset="0"/>
              </a:rPr>
              <a:t>Nur</a:t>
            </a:r>
            <a:r>
              <a:rPr lang="en-US" sz="1400" dirty="0" smtClean="0">
                <a:latin typeface="Palatino Linotype" pitchFamily="18" charset="0"/>
              </a:rPr>
              <a:t>): Representations</a:t>
            </a:r>
            <a:r>
              <a:rPr lang="tr-TR" sz="1400" dirty="0" smtClean="0">
                <a:latin typeface="Palatino Linotype" pitchFamily="18" charset="0"/>
              </a:rPr>
              <a:t> </a:t>
            </a:r>
            <a:r>
              <a:rPr lang="en-US" sz="1400" dirty="0" smtClean="0">
                <a:latin typeface="Palatino Linotype" pitchFamily="18" charset="0"/>
              </a:rPr>
              <a:t>of the Prophet Muhammad in Islamic Painting”, </a:t>
            </a:r>
            <a:r>
              <a:rPr lang="en-US" sz="1400" dirty="0" err="1" smtClean="0">
                <a:latin typeface="Palatino Linotype" pitchFamily="18" charset="0"/>
              </a:rPr>
              <a:t>Muqarnas</a:t>
            </a:r>
            <a:r>
              <a:rPr lang="en-US" sz="1400" dirty="0" smtClean="0">
                <a:latin typeface="Palatino Linotype" pitchFamily="18" charset="0"/>
              </a:rPr>
              <a:t>, XXVI :229-262.</a:t>
            </a:r>
            <a:endParaRPr lang="tr-TR" sz="1400" dirty="0" smtClean="0">
              <a:latin typeface="Palatino Linotype" pitchFamily="18" charset="0"/>
            </a:endParaRPr>
          </a:p>
          <a:p>
            <a:pPr algn="just">
              <a:buFont typeface="Wingdings" pitchFamily="2" charset="2"/>
              <a:buChar char="Ø"/>
            </a:pPr>
            <a:r>
              <a:rPr lang="en-US" sz="1400" dirty="0" smtClean="0">
                <a:latin typeface="Palatino Linotype" pitchFamily="18" charset="0"/>
              </a:rPr>
              <a:t>GRUBER, </a:t>
            </a:r>
            <a:r>
              <a:rPr lang="en-US" sz="1400" dirty="0" err="1" smtClean="0">
                <a:latin typeface="Palatino Linotype" pitchFamily="18" charset="0"/>
              </a:rPr>
              <a:t>Christiane</a:t>
            </a:r>
            <a:r>
              <a:rPr lang="en-US" sz="1400" dirty="0" smtClean="0">
                <a:latin typeface="Palatino Linotype" pitchFamily="18" charset="0"/>
              </a:rPr>
              <a:t> (2010): </a:t>
            </a:r>
            <a:r>
              <a:rPr lang="en-US" sz="1400" i="1" dirty="0" smtClean="0">
                <a:latin typeface="Palatino Linotype" pitchFamily="18" charset="0"/>
              </a:rPr>
              <a:t>The </a:t>
            </a:r>
            <a:r>
              <a:rPr lang="en-US" sz="1400" i="1" dirty="0" err="1" smtClean="0">
                <a:latin typeface="Palatino Linotype" pitchFamily="18" charset="0"/>
              </a:rPr>
              <a:t>Ilkhanid</a:t>
            </a:r>
            <a:r>
              <a:rPr lang="en-US" sz="1400" i="1" dirty="0" smtClean="0">
                <a:latin typeface="Palatino Linotype" pitchFamily="18" charset="0"/>
              </a:rPr>
              <a:t> Book of Ascension: A Persian-Sunni Devotional</a:t>
            </a:r>
            <a:r>
              <a:rPr lang="tr-TR" sz="1400" i="1" dirty="0" smtClean="0">
                <a:latin typeface="Palatino Linotype" pitchFamily="18" charset="0"/>
              </a:rPr>
              <a:t> </a:t>
            </a:r>
            <a:r>
              <a:rPr lang="en-US" sz="1400" i="1" dirty="0" smtClean="0">
                <a:latin typeface="Palatino Linotype" pitchFamily="18" charset="0"/>
              </a:rPr>
              <a:t>Tale</a:t>
            </a:r>
            <a:r>
              <a:rPr lang="en-US" sz="1400" dirty="0" smtClean="0">
                <a:latin typeface="Palatino Linotype" pitchFamily="18" charset="0"/>
              </a:rPr>
              <a:t>, </a:t>
            </a:r>
            <a:r>
              <a:rPr lang="en-US" sz="1400" dirty="0" err="1" smtClean="0">
                <a:latin typeface="Palatino Linotype" pitchFamily="18" charset="0"/>
              </a:rPr>
              <a:t>London&amp;New</a:t>
            </a:r>
            <a:r>
              <a:rPr lang="en-US" sz="1400" dirty="0" smtClean="0">
                <a:latin typeface="Palatino Linotype" pitchFamily="18" charset="0"/>
              </a:rPr>
              <a:t> York: I. </a:t>
            </a:r>
            <a:r>
              <a:rPr lang="en-US" sz="1400" dirty="0" err="1" smtClean="0">
                <a:latin typeface="Palatino Linotype" pitchFamily="18" charset="0"/>
              </a:rPr>
              <a:t>B.Tauris</a:t>
            </a:r>
            <a:r>
              <a:rPr lang="en-US" sz="1400" dirty="0" smtClean="0">
                <a:latin typeface="Palatino Linotype" pitchFamily="18" charset="0"/>
              </a:rPr>
              <a:t> &amp; Company.</a:t>
            </a:r>
            <a:endParaRPr lang="tr-TR" sz="1400" dirty="0" smtClean="0">
              <a:latin typeface="Palatino Linotype" pitchFamily="18" charset="0"/>
            </a:endParaRPr>
          </a:p>
          <a:p>
            <a:pPr algn="just">
              <a:buFont typeface="Wingdings" pitchFamily="2" charset="2"/>
              <a:buChar char="Ø"/>
            </a:pPr>
            <a:r>
              <a:rPr lang="tr-TR" sz="1400" dirty="0" smtClean="0">
                <a:latin typeface="Palatino Linotype" pitchFamily="18" charset="0"/>
              </a:rPr>
              <a:t>İNAL, </a:t>
            </a:r>
            <a:r>
              <a:rPr lang="tr-TR" sz="1400" dirty="0" err="1" smtClean="0">
                <a:latin typeface="Palatino Linotype" pitchFamily="18" charset="0"/>
              </a:rPr>
              <a:t>Güner</a:t>
            </a:r>
            <a:r>
              <a:rPr lang="tr-TR" sz="1400" dirty="0" smtClean="0">
                <a:latin typeface="Palatino Linotype" pitchFamily="18" charset="0"/>
              </a:rPr>
              <a:t> (1995). </a:t>
            </a:r>
            <a:r>
              <a:rPr lang="tr-TR" sz="1400" i="1" dirty="0" smtClean="0">
                <a:latin typeface="Palatino Linotype" pitchFamily="18" charset="0"/>
              </a:rPr>
              <a:t>Türk Minyatür Sanatı</a:t>
            </a:r>
            <a:r>
              <a:rPr lang="tr-TR" sz="1400" dirty="0" smtClean="0">
                <a:latin typeface="Palatino Linotype" pitchFamily="18" charset="0"/>
              </a:rPr>
              <a:t>, Ankara: Atatürk Kültür Merkezi Yayınları.</a:t>
            </a:r>
          </a:p>
          <a:p>
            <a:pPr algn="just">
              <a:buFont typeface="Wingdings" pitchFamily="2" charset="2"/>
              <a:buChar char="Ø"/>
            </a:pPr>
            <a:r>
              <a:rPr lang="tr-TR" sz="1400" dirty="0" smtClean="0">
                <a:latin typeface="Palatino Linotype" pitchFamily="18" charset="0"/>
              </a:rPr>
              <a:t>MAHİR, Banu (1984). </a:t>
            </a:r>
            <a:r>
              <a:rPr lang="tr-TR" sz="1400" i="1" dirty="0" smtClean="0">
                <a:latin typeface="Palatino Linotype" pitchFamily="18" charset="0"/>
              </a:rPr>
              <a:t>Osmanlı Resim Sanatında Saz Üslubu</a:t>
            </a:r>
            <a:r>
              <a:rPr lang="tr-TR" sz="1400" dirty="0" smtClean="0">
                <a:latin typeface="Palatino Linotype" pitchFamily="18" charset="0"/>
              </a:rPr>
              <a:t>, İÜ Sosyal Bilimler Enstitüsü Yayınlanmamış Doktora Tezi, İstanbul.</a:t>
            </a:r>
          </a:p>
          <a:p>
            <a:pPr algn="just">
              <a:buFont typeface="Wingdings" pitchFamily="2" charset="2"/>
              <a:buChar char="Ø"/>
            </a:pPr>
            <a:r>
              <a:rPr lang="tr-TR" sz="1400" dirty="0" smtClean="0">
                <a:latin typeface="Palatino Linotype" pitchFamily="18" charset="0"/>
              </a:rPr>
              <a:t>MAHİR, Banu (2012). </a:t>
            </a:r>
            <a:r>
              <a:rPr lang="tr-TR" sz="1400" i="1" dirty="0" smtClean="0">
                <a:latin typeface="Palatino Linotype" pitchFamily="18" charset="0"/>
              </a:rPr>
              <a:t>Osmanlı Minyatür Sanatı</a:t>
            </a:r>
            <a:r>
              <a:rPr lang="tr-TR" sz="1400" dirty="0" smtClean="0">
                <a:latin typeface="Palatino Linotype" pitchFamily="18" charset="0"/>
              </a:rPr>
              <a:t>, İstanbul: </a:t>
            </a:r>
            <a:r>
              <a:rPr lang="tr-TR" sz="1400" dirty="0" err="1" smtClean="0">
                <a:latin typeface="Palatino Linotype" pitchFamily="18" charset="0"/>
              </a:rPr>
              <a:t>Kabalcı</a:t>
            </a:r>
            <a:r>
              <a:rPr lang="tr-TR" sz="1400" dirty="0" smtClean="0">
                <a:latin typeface="Palatino Linotype" pitchFamily="18" charset="0"/>
              </a:rPr>
              <a:t> Yayınevi.</a:t>
            </a:r>
          </a:p>
          <a:p>
            <a:pPr algn="just">
              <a:buFont typeface="Wingdings" pitchFamily="2" charset="2"/>
              <a:buChar char="Ø"/>
            </a:pPr>
            <a:r>
              <a:rPr lang="tr-TR" sz="1400" dirty="0" smtClean="0">
                <a:latin typeface="Palatino Linotype" pitchFamily="18" charset="0"/>
              </a:rPr>
              <a:t>MOLU, Ahmet (2001). </a:t>
            </a:r>
            <a:r>
              <a:rPr lang="tr-TR" sz="1400" i="1" dirty="0" smtClean="0">
                <a:latin typeface="Palatino Linotype" pitchFamily="18" charset="0"/>
              </a:rPr>
              <a:t>Miraç Hadislerinin  Hadis Bilimi Açısından Değerlendirilmesi</a:t>
            </a:r>
            <a:r>
              <a:rPr lang="tr-TR" sz="1400" dirty="0" smtClean="0">
                <a:latin typeface="Palatino Linotype" pitchFamily="18" charset="0"/>
              </a:rPr>
              <a:t>, Ankara Üniversitesi Sosyal Bilimler Enstitüsü Yayınlanmamış Yüksek Lisans Tezi, Ankara.</a:t>
            </a:r>
          </a:p>
          <a:p>
            <a:pPr algn="just">
              <a:buFont typeface="Wingdings" pitchFamily="2" charset="2"/>
              <a:buChar char="Ø"/>
            </a:pPr>
            <a:r>
              <a:rPr lang="tr-TR" sz="1400" dirty="0" smtClean="0">
                <a:latin typeface="Palatino Linotype" pitchFamily="18" charset="0"/>
              </a:rPr>
              <a:t>MUSLİM (1967). </a:t>
            </a:r>
            <a:r>
              <a:rPr lang="tr-TR" sz="1400" i="1" dirty="0" smtClean="0">
                <a:latin typeface="Palatino Linotype" pitchFamily="18" charset="0"/>
              </a:rPr>
              <a:t>Sahih-i </a:t>
            </a:r>
            <a:r>
              <a:rPr lang="tr-TR" sz="1400" i="1" dirty="0" err="1" smtClean="0">
                <a:latin typeface="Palatino Linotype" pitchFamily="18" charset="0"/>
              </a:rPr>
              <a:t>Muslim</a:t>
            </a:r>
            <a:r>
              <a:rPr lang="tr-TR" sz="1400" i="1" dirty="0" smtClean="0">
                <a:latin typeface="Palatino Linotype" pitchFamily="18" charset="0"/>
              </a:rPr>
              <a:t> ve </a:t>
            </a:r>
            <a:r>
              <a:rPr lang="tr-TR" sz="1400" i="1" dirty="0" err="1" smtClean="0">
                <a:latin typeface="Palatino Linotype" pitchFamily="18" charset="0"/>
              </a:rPr>
              <a:t>Tercemesi</a:t>
            </a:r>
            <a:r>
              <a:rPr lang="tr-TR" sz="1400" dirty="0" smtClean="0">
                <a:latin typeface="Palatino Linotype" pitchFamily="18" charset="0"/>
              </a:rPr>
              <a:t>, </a:t>
            </a:r>
            <a:r>
              <a:rPr lang="tr-TR" sz="1400" dirty="0" err="1" smtClean="0">
                <a:latin typeface="Palatino Linotype" pitchFamily="18" charset="0"/>
              </a:rPr>
              <a:t>Çev</a:t>
            </a:r>
            <a:r>
              <a:rPr lang="tr-TR" sz="1400" dirty="0" smtClean="0">
                <a:latin typeface="Palatino Linotype" pitchFamily="18" charset="0"/>
              </a:rPr>
              <a:t>. </a:t>
            </a:r>
            <a:r>
              <a:rPr lang="tr-TR" sz="1400" dirty="0" err="1" smtClean="0">
                <a:latin typeface="Palatino Linotype" pitchFamily="18" charset="0"/>
              </a:rPr>
              <a:t>Mehmed</a:t>
            </a:r>
            <a:r>
              <a:rPr lang="tr-TR" sz="1400" dirty="0" smtClean="0">
                <a:latin typeface="Palatino Linotype" pitchFamily="18" charset="0"/>
              </a:rPr>
              <a:t> </a:t>
            </a:r>
            <a:r>
              <a:rPr lang="tr-TR" sz="1400" dirty="0" err="1" smtClean="0">
                <a:latin typeface="Palatino Linotype" pitchFamily="18" charset="0"/>
              </a:rPr>
              <a:t>Sofuoğlu</a:t>
            </a:r>
            <a:r>
              <a:rPr lang="tr-TR" sz="1400" dirty="0" smtClean="0">
                <a:latin typeface="Palatino Linotype" pitchFamily="18" charset="0"/>
              </a:rPr>
              <a:t>, İstanbul: İrfan Yayınevi.</a:t>
            </a:r>
          </a:p>
          <a:p>
            <a:pPr algn="just">
              <a:buFont typeface="Wingdings" pitchFamily="2" charset="2"/>
              <a:buChar char="Ø"/>
            </a:pPr>
            <a:r>
              <a:rPr lang="tr-TR" sz="1400" dirty="0" smtClean="0">
                <a:latin typeface="Palatino Linotype" pitchFamily="18" charset="0"/>
              </a:rPr>
              <a:t>ÖNEY, Gönül (1992). </a:t>
            </a:r>
            <a:r>
              <a:rPr lang="tr-TR" sz="1400" i="1" dirty="0" smtClean="0">
                <a:latin typeface="Palatino Linotype" pitchFamily="18" charset="0"/>
              </a:rPr>
              <a:t>Anadolu Selçuklu Mimari Süslemesi ve El Sanatları,</a:t>
            </a:r>
            <a:r>
              <a:rPr lang="tr-TR" sz="1400" dirty="0" smtClean="0">
                <a:latin typeface="Palatino Linotype" pitchFamily="18" charset="0"/>
              </a:rPr>
              <a:t> Ankara:Türkiye İş Bankası Yayınları.</a:t>
            </a:r>
          </a:p>
          <a:p>
            <a:pPr algn="just">
              <a:buFont typeface="Wingdings" pitchFamily="2" charset="2"/>
              <a:buChar char="Ø"/>
            </a:pPr>
            <a:r>
              <a:rPr lang="tr-TR" sz="1400" dirty="0" smtClean="0">
                <a:latin typeface="Palatino Linotype" pitchFamily="18" charset="0"/>
              </a:rPr>
              <a:t>RAMEZANMAHİ, </a:t>
            </a:r>
            <a:r>
              <a:rPr lang="tr-TR" sz="1400" dirty="0" err="1" smtClean="0">
                <a:latin typeface="Palatino Linotype" pitchFamily="18" charset="0"/>
              </a:rPr>
              <a:t>Somayeh</a:t>
            </a:r>
            <a:r>
              <a:rPr lang="tr-TR" sz="1400" dirty="0" smtClean="0">
                <a:latin typeface="Palatino Linotype" pitchFamily="18" charset="0"/>
              </a:rPr>
              <a:t> – GHEHİ, Hasan </a:t>
            </a:r>
            <a:r>
              <a:rPr lang="tr-TR" sz="1400" dirty="0" err="1" smtClean="0">
                <a:latin typeface="Palatino Linotype" pitchFamily="18" charset="0"/>
              </a:rPr>
              <a:t>Bolkhari</a:t>
            </a:r>
            <a:r>
              <a:rPr lang="tr-TR" sz="1400" dirty="0" smtClean="0">
                <a:latin typeface="Palatino Linotype" pitchFamily="18" charset="0"/>
              </a:rPr>
              <a:t> (2012). </a:t>
            </a:r>
            <a:r>
              <a:rPr lang="tr-TR" sz="1400" dirty="0" err="1" smtClean="0">
                <a:latin typeface="Palatino Linotype" pitchFamily="18" charset="0"/>
              </a:rPr>
              <a:t>The</a:t>
            </a:r>
            <a:r>
              <a:rPr lang="tr-TR" sz="1400" dirty="0" smtClean="0">
                <a:latin typeface="Palatino Linotype" pitchFamily="18" charset="0"/>
              </a:rPr>
              <a:t> </a:t>
            </a:r>
            <a:r>
              <a:rPr lang="tr-TR" sz="1400" dirty="0" err="1" smtClean="0">
                <a:latin typeface="Palatino Linotype" pitchFamily="18" charset="0"/>
              </a:rPr>
              <a:t>Manifestation</a:t>
            </a:r>
            <a:r>
              <a:rPr lang="tr-TR" sz="1400" dirty="0" smtClean="0">
                <a:latin typeface="Palatino Linotype" pitchFamily="18" charset="0"/>
              </a:rPr>
              <a:t> of Fire </a:t>
            </a:r>
            <a:r>
              <a:rPr lang="tr-TR" sz="1400" dirty="0" err="1" smtClean="0">
                <a:latin typeface="Palatino Linotype" pitchFamily="18" charset="0"/>
              </a:rPr>
              <a:t>and</a:t>
            </a:r>
            <a:r>
              <a:rPr lang="tr-TR" sz="1400" dirty="0" smtClean="0">
                <a:latin typeface="Palatino Linotype" pitchFamily="18" charset="0"/>
              </a:rPr>
              <a:t> </a:t>
            </a:r>
            <a:r>
              <a:rPr lang="tr-TR" sz="1400" dirty="0" err="1" smtClean="0">
                <a:latin typeface="Palatino Linotype" pitchFamily="18" charset="0"/>
              </a:rPr>
              <a:t>Lightin</a:t>
            </a:r>
            <a:r>
              <a:rPr lang="tr-TR" sz="1400" dirty="0" smtClean="0">
                <a:latin typeface="Palatino Linotype" pitchFamily="18" charset="0"/>
              </a:rPr>
              <a:t> </a:t>
            </a:r>
            <a:r>
              <a:rPr lang="tr-TR" sz="1400" dirty="0" err="1" smtClean="0">
                <a:latin typeface="Palatino Linotype" pitchFamily="18" charset="0"/>
              </a:rPr>
              <a:t>the</a:t>
            </a:r>
            <a:r>
              <a:rPr lang="tr-TR" sz="1400" dirty="0" smtClean="0">
                <a:latin typeface="Palatino Linotype" pitchFamily="18" charset="0"/>
              </a:rPr>
              <a:t> </a:t>
            </a:r>
            <a:r>
              <a:rPr lang="tr-TR" sz="1400" dirty="0" err="1" smtClean="0">
                <a:latin typeface="Palatino Linotype" pitchFamily="18" charset="0"/>
              </a:rPr>
              <a:t>Icons</a:t>
            </a:r>
            <a:r>
              <a:rPr lang="tr-TR" sz="1400" dirty="0" smtClean="0">
                <a:latin typeface="Palatino Linotype" pitchFamily="18" charset="0"/>
              </a:rPr>
              <a:t> of Mir-</a:t>
            </a:r>
            <a:r>
              <a:rPr lang="tr-TR" sz="1400" dirty="0" err="1" smtClean="0">
                <a:latin typeface="Palatino Linotype" pitchFamily="18" charset="0"/>
              </a:rPr>
              <a:t>Heidar’s</a:t>
            </a:r>
            <a:r>
              <a:rPr lang="tr-TR" sz="1400" dirty="0" smtClean="0">
                <a:latin typeface="Palatino Linotype" pitchFamily="18" charset="0"/>
              </a:rPr>
              <a:t> </a:t>
            </a:r>
            <a:r>
              <a:rPr lang="tr-TR" sz="1400" dirty="0" err="1" smtClean="0">
                <a:latin typeface="Palatino Linotype" pitchFamily="18" charset="0"/>
              </a:rPr>
              <a:t>Miraj</a:t>
            </a:r>
            <a:r>
              <a:rPr lang="tr-TR" sz="1400" dirty="0" smtClean="0">
                <a:latin typeface="Palatino Linotype" pitchFamily="18" charset="0"/>
              </a:rPr>
              <a:t> </a:t>
            </a:r>
            <a:r>
              <a:rPr lang="tr-TR" sz="1400" dirty="0" err="1" smtClean="0">
                <a:latin typeface="Palatino Linotype" pitchFamily="18" charset="0"/>
              </a:rPr>
              <a:t>Nameh</a:t>
            </a:r>
            <a:r>
              <a:rPr lang="tr-TR" sz="1400" dirty="0" smtClean="0">
                <a:latin typeface="Palatino Linotype" pitchFamily="18" charset="0"/>
              </a:rPr>
              <a:t>”, </a:t>
            </a:r>
            <a:r>
              <a:rPr lang="tr-TR" sz="1400" i="1" dirty="0" err="1" smtClean="0">
                <a:latin typeface="Palatino Linotype" pitchFamily="18" charset="0"/>
              </a:rPr>
              <a:t>İnternational</a:t>
            </a:r>
            <a:r>
              <a:rPr lang="tr-TR" sz="1400" i="1" dirty="0" smtClean="0">
                <a:latin typeface="Palatino Linotype" pitchFamily="18" charset="0"/>
              </a:rPr>
              <a:t> </a:t>
            </a:r>
            <a:r>
              <a:rPr lang="tr-TR" sz="1400" i="1" dirty="0" err="1" smtClean="0">
                <a:latin typeface="Palatino Linotype" pitchFamily="18" charset="0"/>
              </a:rPr>
              <a:t>Journal</a:t>
            </a:r>
            <a:r>
              <a:rPr lang="tr-TR" sz="1400" i="1" dirty="0" smtClean="0">
                <a:latin typeface="Palatino Linotype" pitchFamily="18" charset="0"/>
              </a:rPr>
              <a:t> of </a:t>
            </a:r>
            <a:r>
              <a:rPr lang="tr-TR" sz="1400" i="1" dirty="0" err="1" smtClean="0">
                <a:latin typeface="Palatino Linotype" pitchFamily="18" charset="0"/>
              </a:rPr>
              <a:t>Arts</a:t>
            </a:r>
            <a:r>
              <a:rPr lang="tr-TR" sz="1400" i="1" dirty="0" smtClean="0">
                <a:latin typeface="Palatino Linotype" pitchFamily="18" charset="0"/>
              </a:rPr>
              <a:t>, </a:t>
            </a:r>
            <a:r>
              <a:rPr lang="tr-TR" sz="1400" dirty="0" smtClean="0">
                <a:latin typeface="Palatino Linotype" pitchFamily="18" charset="0"/>
              </a:rPr>
              <a:t>2(4), </a:t>
            </a:r>
            <a:r>
              <a:rPr lang="tr-TR" sz="1400" dirty="0" err="1" smtClean="0">
                <a:latin typeface="Palatino Linotype" pitchFamily="18" charset="0"/>
              </a:rPr>
              <a:t>ss</a:t>
            </a:r>
            <a:r>
              <a:rPr lang="tr-TR" sz="1400" dirty="0" smtClean="0">
                <a:latin typeface="Palatino Linotype" pitchFamily="18" charset="0"/>
              </a:rPr>
              <a:t>. 16-25.</a:t>
            </a:r>
          </a:p>
          <a:p>
            <a:pPr lvl="0" algn="just">
              <a:buFont typeface="Wingdings" pitchFamily="2" charset="2"/>
              <a:buChar char="Ø"/>
            </a:pPr>
            <a:r>
              <a:rPr lang="tr-TR" sz="1400" dirty="0" smtClean="0">
                <a:latin typeface="Palatino Linotype" pitchFamily="18" charset="0"/>
              </a:rPr>
              <a:t>RENDA, Günsel (1969). </a:t>
            </a:r>
            <a:r>
              <a:rPr lang="tr-TR" sz="1400" i="1" dirty="0" smtClean="0">
                <a:latin typeface="Palatino Linotype" pitchFamily="18" charset="0"/>
              </a:rPr>
              <a:t>Üç </a:t>
            </a:r>
            <a:r>
              <a:rPr lang="tr-TR" sz="1400" i="1" dirty="0" err="1" smtClean="0">
                <a:latin typeface="Palatino Linotype" pitchFamily="18" charset="0"/>
              </a:rPr>
              <a:t>Zübdetü’t</a:t>
            </a:r>
            <a:r>
              <a:rPr lang="tr-TR" sz="1400" i="1" dirty="0" smtClean="0">
                <a:latin typeface="Palatino Linotype" pitchFamily="18" charset="0"/>
              </a:rPr>
              <a:t>-</a:t>
            </a:r>
            <a:r>
              <a:rPr lang="tr-TR" sz="1400" i="1" dirty="0" err="1" smtClean="0">
                <a:latin typeface="Palatino Linotype" pitchFamily="18" charset="0"/>
              </a:rPr>
              <a:t>Tevârih</a:t>
            </a:r>
            <a:r>
              <a:rPr lang="tr-TR" sz="1400" i="1" dirty="0" smtClean="0">
                <a:latin typeface="Palatino Linotype" pitchFamily="18" charset="0"/>
              </a:rPr>
              <a:t> Yazmasının İncelenmesi</a:t>
            </a:r>
            <a:r>
              <a:rPr lang="tr-TR" sz="1400" dirty="0" smtClean="0">
                <a:latin typeface="Palatino Linotype" pitchFamily="18" charset="0"/>
              </a:rPr>
              <a:t>, Hacettepe Üniversitesi, Basılmamış Doktora Tezi, Ankara.</a:t>
            </a:r>
          </a:p>
          <a:p>
            <a:pPr algn="just">
              <a:buFont typeface="Wingdings" pitchFamily="2" charset="2"/>
              <a:buChar char="Ø"/>
            </a:pPr>
            <a:r>
              <a:rPr lang="tr-TR" sz="1400" dirty="0" smtClean="0">
                <a:latin typeface="Palatino Linotype" pitchFamily="18" charset="0"/>
              </a:rPr>
              <a:t>RENDA, Gülsel (2000). </a:t>
            </a:r>
            <a:r>
              <a:rPr lang="tr-TR" sz="1400" i="1" dirty="0" smtClean="0">
                <a:latin typeface="Palatino Linotype" pitchFamily="18" charset="0"/>
              </a:rPr>
              <a:t>Osmanlı Minyatür Sanatı</a:t>
            </a:r>
            <a:r>
              <a:rPr lang="tr-TR" sz="1400" dirty="0" smtClean="0">
                <a:latin typeface="Palatino Linotype" pitchFamily="18" charset="0"/>
              </a:rPr>
              <a:t>, İstanbul:</a:t>
            </a:r>
            <a:r>
              <a:rPr lang="tr-TR" sz="1400" dirty="0" err="1" smtClean="0">
                <a:latin typeface="Palatino Linotype" pitchFamily="18" charset="0"/>
              </a:rPr>
              <a:t>Promete</a:t>
            </a:r>
            <a:r>
              <a:rPr lang="tr-TR" sz="1400" dirty="0" smtClean="0">
                <a:latin typeface="Palatino Linotype" pitchFamily="18" charset="0"/>
              </a:rPr>
              <a:t> Yayınları.</a:t>
            </a:r>
          </a:p>
          <a:p>
            <a:pPr algn="just">
              <a:buFont typeface="Wingdings" pitchFamily="2" charset="2"/>
              <a:buChar char="Ø"/>
            </a:pPr>
            <a:r>
              <a:rPr lang="en-US" sz="1400" dirty="0" smtClean="0">
                <a:latin typeface="Palatino Linotype" pitchFamily="18" charset="0"/>
              </a:rPr>
              <a:t>ROBINSON, William B (1991)</a:t>
            </a:r>
            <a:r>
              <a:rPr lang="tr-TR" sz="1400" dirty="0" smtClean="0">
                <a:latin typeface="Palatino Linotype" pitchFamily="18" charset="0"/>
              </a:rPr>
              <a:t>. </a:t>
            </a:r>
            <a:r>
              <a:rPr lang="en-US" sz="1400" i="1" dirty="0" smtClean="0">
                <a:latin typeface="Palatino Linotype" pitchFamily="18" charset="0"/>
              </a:rPr>
              <a:t>Fifteenth Century Persian Painting Problems and Issues</a:t>
            </a:r>
            <a:r>
              <a:rPr lang="en-US" sz="1400" dirty="0" smtClean="0">
                <a:latin typeface="Palatino Linotype" pitchFamily="18" charset="0"/>
              </a:rPr>
              <a:t>,</a:t>
            </a:r>
            <a:r>
              <a:rPr lang="tr-TR" sz="1400" dirty="0" smtClean="0">
                <a:latin typeface="Palatino Linotype" pitchFamily="18" charset="0"/>
              </a:rPr>
              <a:t> </a:t>
            </a:r>
            <a:r>
              <a:rPr lang="en-US" sz="1400" dirty="0" smtClean="0">
                <a:latin typeface="Palatino Linotype" pitchFamily="18" charset="0"/>
              </a:rPr>
              <a:t>New York: New York University Press.</a:t>
            </a:r>
            <a:endParaRPr lang="tr-TR" sz="1400" dirty="0" smtClean="0">
              <a:latin typeface="Palatino Linotype" pitchFamily="18" charset="0"/>
            </a:endParaRPr>
          </a:p>
          <a:p>
            <a:pPr algn="just">
              <a:buFont typeface="Wingdings" pitchFamily="2" charset="2"/>
              <a:buChar char="Ø"/>
            </a:pPr>
            <a:r>
              <a:rPr lang="en-US" sz="1400" dirty="0" smtClean="0">
                <a:latin typeface="Palatino Linotype" pitchFamily="18" charset="0"/>
              </a:rPr>
              <a:t>SEGUY,</a:t>
            </a:r>
            <a:r>
              <a:rPr lang="tr-TR" sz="1400" dirty="0" smtClean="0">
                <a:latin typeface="Palatino Linotype" pitchFamily="18" charset="0"/>
              </a:rPr>
              <a:t> </a:t>
            </a:r>
            <a:r>
              <a:rPr lang="en-US" sz="1400" dirty="0" smtClean="0">
                <a:latin typeface="Palatino Linotype" pitchFamily="18" charset="0"/>
              </a:rPr>
              <a:t>Marie- Rose (1977)</a:t>
            </a:r>
            <a:r>
              <a:rPr lang="tr-TR" sz="1400" dirty="0" smtClean="0">
                <a:latin typeface="Palatino Linotype" pitchFamily="18" charset="0"/>
              </a:rPr>
              <a:t>. </a:t>
            </a:r>
            <a:r>
              <a:rPr lang="en-US" sz="1400" i="1" dirty="0" smtClean="0">
                <a:latin typeface="Palatino Linotype" pitchFamily="18" charset="0"/>
              </a:rPr>
              <a:t>Journey of Mahomet: </a:t>
            </a:r>
            <a:r>
              <a:rPr lang="en-US" sz="1400" i="1" dirty="0" err="1" smtClean="0">
                <a:latin typeface="Palatino Linotype" pitchFamily="18" charset="0"/>
              </a:rPr>
              <a:t>Mirajnameh</a:t>
            </a:r>
            <a:r>
              <a:rPr lang="en-US" sz="1400" dirty="0" smtClean="0">
                <a:latin typeface="Palatino Linotype" pitchFamily="18" charset="0"/>
              </a:rPr>
              <a:t>, </a:t>
            </a:r>
            <a:r>
              <a:rPr lang="en-US" sz="1400" dirty="0" err="1" smtClean="0">
                <a:latin typeface="Palatino Linotype" pitchFamily="18" charset="0"/>
              </a:rPr>
              <a:t>çev</a:t>
            </a:r>
            <a:r>
              <a:rPr lang="en-US" sz="1400" dirty="0" smtClean="0">
                <a:latin typeface="Palatino Linotype" pitchFamily="18" charset="0"/>
              </a:rPr>
              <a:t>. Richard </a:t>
            </a:r>
            <a:r>
              <a:rPr lang="en-US" sz="1400" dirty="0" err="1" smtClean="0">
                <a:latin typeface="Palatino Linotype" pitchFamily="18" charset="0"/>
              </a:rPr>
              <a:t>Pevear</a:t>
            </a:r>
            <a:r>
              <a:rPr lang="en-US" sz="1400" dirty="0" smtClean="0">
                <a:latin typeface="Palatino Linotype" pitchFamily="18" charset="0"/>
              </a:rPr>
              <a:t>, New</a:t>
            </a:r>
            <a:r>
              <a:rPr lang="tr-TR" sz="1400" dirty="0" smtClean="0">
                <a:latin typeface="Palatino Linotype" pitchFamily="18" charset="0"/>
              </a:rPr>
              <a:t> York.</a:t>
            </a:r>
          </a:p>
          <a:p>
            <a:pPr algn="just">
              <a:buFont typeface="Wingdings" pitchFamily="2" charset="2"/>
              <a:buChar char="Ø"/>
            </a:pPr>
            <a:r>
              <a:rPr lang="tr-TR" sz="1400" dirty="0" smtClean="0">
                <a:latin typeface="Palatino Linotype" pitchFamily="18" charset="0"/>
              </a:rPr>
              <a:t>SEYHAN, Nezihe (1990). </a:t>
            </a:r>
            <a:r>
              <a:rPr lang="tr-TR" sz="1400" i="1" dirty="0" smtClean="0">
                <a:latin typeface="Palatino Linotype" pitchFamily="18" charset="0"/>
              </a:rPr>
              <a:t>Süleymaniye Kütüphanesindeki Minyatürlü Yazma Eserlerin </a:t>
            </a:r>
            <a:r>
              <a:rPr lang="tr-TR" sz="1400" i="1" dirty="0" err="1" smtClean="0">
                <a:latin typeface="Palatino Linotype" pitchFamily="18" charset="0"/>
              </a:rPr>
              <a:t>Kataloğu</a:t>
            </a:r>
            <a:r>
              <a:rPr lang="tr-TR" sz="1400" dirty="0" smtClean="0">
                <a:latin typeface="Palatino Linotype" pitchFamily="18" charset="0"/>
              </a:rPr>
              <a:t>, Boğaziçi </a:t>
            </a:r>
            <a:r>
              <a:rPr lang="tr-TR" sz="1400" dirty="0" err="1" smtClean="0">
                <a:latin typeface="Palatino Linotype" pitchFamily="18" charset="0"/>
              </a:rPr>
              <a:t>Ünivesitesi</a:t>
            </a:r>
            <a:r>
              <a:rPr lang="tr-TR" sz="1400" dirty="0" smtClean="0">
                <a:latin typeface="Palatino Linotype" pitchFamily="18" charset="0"/>
              </a:rPr>
              <a:t> Sosyal Bilimler Enstitüsü Yayınlanmamış Doktora Tezi, </a:t>
            </a:r>
            <a:r>
              <a:rPr lang="tr-TR" sz="1400" dirty="0" err="1" smtClean="0">
                <a:latin typeface="Palatino Linotype" pitchFamily="18" charset="0"/>
              </a:rPr>
              <a:t>Istanbul</a:t>
            </a:r>
            <a:r>
              <a:rPr lang="tr-TR" sz="1400" dirty="0" smtClean="0">
                <a:latin typeface="Palatino Linotype" pitchFamily="18" charset="0"/>
              </a:rPr>
              <a:t>.</a:t>
            </a:r>
          </a:p>
          <a:p>
            <a:pPr algn="just">
              <a:buNone/>
            </a:pPr>
            <a:endParaRPr lang="tr-TR" sz="1200" dirty="0" smtClean="0">
              <a:latin typeface="Palatino Linotype" pitchFamily="18" charset="0"/>
            </a:endParaRPr>
          </a:p>
          <a:p>
            <a:pPr algn="just">
              <a:buFont typeface="Wingdings" pitchFamily="2" charset="2"/>
              <a:buChar char="Ø"/>
            </a:pPr>
            <a:endParaRPr lang="tr-TR" sz="1200" dirty="0">
              <a:latin typeface="Palatino Linotype"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8229600" cy="6264696"/>
          </a:xfrm>
        </p:spPr>
        <p:txBody>
          <a:bodyPr>
            <a:normAutofit/>
          </a:bodyPr>
          <a:lstStyle/>
          <a:p>
            <a:pPr algn="just">
              <a:buFont typeface="Wingdings" pitchFamily="2" charset="2"/>
              <a:buChar char="Ø"/>
            </a:pPr>
            <a:r>
              <a:rPr lang="tr-TR" sz="1400" dirty="0" smtClean="0">
                <a:latin typeface="Palatino Linotype" pitchFamily="18" charset="0"/>
              </a:rPr>
              <a:t>TANINDI (AKALAY), </a:t>
            </a:r>
            <a:r>
              <a:rPr lang="tr-TR" sz="1400" dirty="0" err="1" smtClean="0">
                <a:latin typeface="Palatino Linotype" pitchFamily="18" charset="0"/>
              </a:rPr>
              <a:t>Zeren</a:t>
            </a:r>
            <a:r>
              <a:rPr lang="tr-TR" sz="1400" dirty="0" smtClean="0">
                <a:latin typeface="Palatino Linotype" pitchFamily="18" charset="0"/>
              </a:rPr>
              <a:t> (1973). “Topkapı Sarayı Müzesi Nizami Hamsesi’nin Minyatürleri”, </a:t>
            </a:r>
            <a:r>
              <a:rPr lang="tr-TR" sz="1400" i="1" dirty="0" smtClean="0">
                <a:latin typeface="Palatino Linotype" pitchFamily="18" charset="0"/>
              </a:rPr>
              <a:t>Sanat Tarihi Yıllığı, </a:t>
            </a:r>
            <a:r>
              <a:rPr lang="tr-TR" sz="1400" dirty="0" smtClean="0">
                <a:latin typeface="Palatino Linotype" pitchFamily="18" charset="0"/>
              </a:rPr>
              <a:t>V, </a:t>
            </a:r>
            <a:r>
              <a:rPr lang="tr-TR" sz="1400" dirty="0" err="1" smtClean="0">
                <a:latin typeface="Palatino Linotype" pitchFamily="18" charset="0"/>
              </a:rPr>
              <a:t>ss</a:t>
            </a:r>
            <a:r>
              <a:rPr lang="tr-TR" sz="1400" dirty="0" smtClean="0">
                <a:latin typeface="Palatino Linotype" pitchFamily="18" charset="0"/>
              </a:rPr>
              <a:t>. 389-409.</a:t>
            </a:r>
          </a:p>
          <a:p>
            <a:pPr algn="just">
              <a:buFont typeface="Wingdings" pitchFamily="2" charset="2"/>
              <a:buChar char="Ø"/>
            </a:pPr>
            <a:r>
              <a:rPr lang="tr-TR" sz="1400" dirty="0" smtClean="0">
                <a:latin typeface="Palatino Linotype" pitchFamily="18" charset="0"/>
              </a:rPr>
              <a:t>TANINDI, </a:t>
            </a:r>
            <a:r>
              <a:rPr lang="tr-TR" sz="1400" dirty="0" err="1" smtClean="0">
                <a:latin typeface="Palatino Linotype" pitchFamily="18" charset="0"/>
              </a:rPr>
              <a:t>Zeren</a:t>
            </a:r>
            <a:r>
              <a:rPr lang="tr-TR" sz="1400" dirty="0" smtClean="0">
                <a:latin typeface="Palatino Linotype" pitchFamily="18" charset="0"/>
              </a:rPr>
              <a:t> (1984). </a:t>
            </a:r>
            <a:r>
              <a:rPr lang="tr-TR" sz="1400" i="1" dirty="0" smtClean="0">
                <a:latin typeface="Palatino Linotype" pitchFamily="18" charset="0"/>
              </a:rPr>
              <a:t>Siyer-i Nebi İslâm Tasvir Sanatında Hz. Muhammed’in Hayatı</a:t>
            </a:r>
            <a:r>
              <a:rPr lang="tr-TR" sz="1400" dirty="0" smtClean="0">
                <a:latin typeface="Palatino Linotype" pitchFamily="18" charset="0"/>
              </a:rPr>
              <a:t>, İstanbul: Hürriyet Vakfı Yayınları.</a:t>
            </a:r>
          </a:p>
          <a:p>
            <a:pPr algn="just">
              <a:buFont typeface="Wingdings" pitchFamily="2" charset="2"/>
              <a:buChar char="Ø"/>
            </a:pPr>
            <a:r>
              <a:rPr lang="tr-TR" sz="1400" dirty="0" smtClean="0">
                <a:latin typeface="Palatino Linotype" pitchFamily="18" charset="0"/>
              </a:rPr>
              <a:t>TEKİN, Başak Burcu (2001a). “İstanbul Süleymaniye Kütüphanesi Resimli El Yazmalarındaki Miraç Tasvirlerine Bakış”, </a:t>
            </a:r>
            <a:r>
              <a:rPr lang="tr-TR" sz="1400" i="1" dirty="0" smtClean="0">
                <a:latin typeface="Palatino Linotype" pitchFamily="18" charset="0"/>
              </a:rPr>
              <a:t>Prof. Dr. Zafer </a:t>
            </a:r>
            <a:r>
              <a:rPr lang="tr-TR" sz="1400" i="1" dirty="0" err="1" smtClean="0">
                <a:latin typeface="Palatino Linotype" pitchFamily="18" charset="0"/>
              </a:rPr>
              <a:t>Bayburtoğlu</a:t>
            </a:r>
            <a:r>
              <a:rPr lang="tr-TR" sz="1400" i="1" dirty="0" smtClean="0">
                <a:latin typeface="Palatino Linotype" pitchFamily="18" charset="0"/>
              </a:rPr>
              <a:t> Armağanı Sanat Yazıları</a:t>
            </a:r>
            <a:r>
              <a:rPr lang="tr-TR" sz="1400" dirty="0" smtClean="0">
                <a:latin typeface="Palatino Linotype" pitchFamily="18" charset="0"/>
              </a:rPr>
              <a:t>, Ed. Mustafa Denktaş- </a:t>
            </a:r>
            <a:r>
              <a:rPr lang="tr-TR" sz="1400" dirty="0" err="1" smtClean="0">
                <a:latin typeface="Palatino Linotype" pitchFamily="18" charset="0"/>
              </a:rPr>
              <a:t>Yıldıray</a:t>
            </a:r>
            <a:r>
              <a:rPr lang="tr-TR" sz="1400" dirty="0" smtClean="0">
                <a:latin typeface="Palatino Linotype" pitchFamily="18" charset="0"/>
              </a:rPr>
              <a:t> Özbek, Kayseri: Kayseri Büyükşehir Belediyesi Yayınları, </a:t>
            </a:r>
            <a:r>
              <a:rPr lang="tr-TR" sz="1400" dirty="0" err="1" smtClean="0">
                <a:latin typeface="Palatino Linotype" pitchFamily="18" charset="0"/>
              </a:rPr>
              <a:t>ss</a:t>
            </a:r>
            <a:r>
              <a:rPr lang="tr-TR" sz="1400" dirty="0" smtClean="0">
                <a:latin typeface="Palatino Linotype" pitchFamily="18" charset="0"/>
              </a:rPr>
              <a:t>. 537-549.</a:t>
            </a:r>
          </a:p>
          <a:p>
            <a:pPr algn="just">
              <a:buFont typeface="Wingdings" pitchFamily="2" charset="2"/>
              <a:buChar char="Ø"/>
            </a:pPr>
            <a:r>
              <a:rPr lang="tr-TR" sz="1400" dirty="0" smtClean="0">
                <a:latin typeface="Palatino Linotype" pitchFamily="18" charset="0"/>
              </a:rPr>
              <a:t>TEKİN, Başak Burcu (2001b).“İslam Sanatı Resimli El Yazmalarında Hz. Muhammed’in Aslan Tasvirli </a:t>
            </a:r>
            <a:r>
              <a:rPr lang="tr-TR" sz="1400" dirty="0" err="1" smtClean="0">
                <a:latin typeface="Palatino Linotype" pitchFamily="18" charset="0"/>
              </a:rPr>
              <a:t>Mirâç</a:t>
            </a:r>
            <a:r>
              <a:rPr lang="tr-TR" sz="1400" dirty="0" smtClean="0">
                <a:latin typeface="Palatino Linotype" pitchFamily="18" charset="0"/>
              </a:rPr>
              <a:t> Sahneleri”, </a:t>
            </a:r>
            <a:r>
              <a:rPr lang="tr-TR" sz="1400" i="1" dirty="0" smtClean="0">
                <a:latin typeface="Palatino Linotype" pitchFamily="18" charset="0"/>
              </a:rPr>
              <a:t>Erciyes Üniversitesi Sosyal Bilimler Enstitüsü Dergisi</a:t>
            </a:r>
            <a:r>
              <a:rPr lang="tr-TR" sz="1400" dirty="0" smtClean="0">
                <a:latin typeface="Palatino Linotype" pitchFamily="18" charset="0"/>
              </a:rPr>
              <a:t>, Kayseri, 2001: 336-351.</a:t>
            </a:r>
          </a:p>
          <a:p>
            <a:pPr algn="just">
              <a:buFont typeface="Wingdings" pitchFamily="2" charset="2"/>
              <a:buChar char="Ø"/>
            </a:pPr>
            <a:r>
              <a:rPr lang="tr-TR" sz="1400" dirty="0" smtClean="0">
                <a:latin typeface="Palatino Linotype" pitchFamily="18" charset="0"/>
              </a:rPr>
              <a:t>TEKİN,  Başak Burcu, (2012). “</a:t>
            </a:r>
            <a:r>
              <a:rPr lang="tr-TR" sz="1400" dirty="0" err="1" smtClean="0">
                <a:latin typeface="Palatino Linotype" pitchFamily="18" charset="0"/>
              </a:rPr>
              <a:t>Safevî</a:t>
            </a:r>
            <a:r>
              <a:rPr lang="tr-TR" sz="1400" dirty="0" smtClean="0">
                <a:latin typeface="Palatino Linotype" pitchFamily="18" charset="0"/>
              </a:rPr>
              <a:t> Dönemi 16. Yüzyıl Aslan Tasvirli </a:t>
            </a:r>
            <a:r>
              <a:rPr lang="tr-TR" sz="1400" dirty="0" err="1" smtClean="0">
                <a:latin typeface="Palatino Linotype" pitchFamily="18" charset="0"/>
              </a:rPr>
              <a:t>Mi’râc</a:t>
            </a:r>
            <a:r>
              <a:rPr lang="tr-TR" sz="1400" dirty="0" smtClean="0">
                <a:latin typeface="Palatino Linotype" pitchFamily="18" charset="0"/>
              </a:rPr>
              <a:t> Minyatürleri: Şah İsmail </a:t>
            </a:r>
            <a:r>
              <a:rPr lang="tr-TR" sz="1400" dirty="0" err="1" smtClean="0">
                <a:latin typeface="Palatino Linotype" pitchFamily="18" charset="0"/>
              </a:rPr>
              <a:t>Hatâî’nin</a:t>
            </a:r>
            <a:r>
              <a:rPr lang="tr-TR" sz="1400" dirty="0" smtClean="0">
                <a:latin typeface="Palatino Linotype" pitchFamily="18" charset="0"/>
              </a:rPr>
              <a:t> Yaklaşımı Açısından Bir Değerlendirme”, </a:t>
            </a:r>
            <a:r>
              <a:rPr lang="tr-TR" sz="1400" i="1" dirty="0" smtClean="0">
                <a:latin typeface="Palatino Linotype" pitchFamily="18" charset="0"/>
              </a:rPr>
              <a:t>Türk Kültürü ve Hacı </a:t>
            </a:r>
            <a:r>
              <a:rPr lang="tr-TR" sz="1400" i="1" dirty="0" err="1" smtClean="0">
                <a:latin typeface="Palatino Linotype" pitchFamily="18" charset="0"/>
              </a:rPr>
              <a:t>Bektaş</a:t>
            </a:r>
            <a:r>
              <a:rPr lang="tr-TR" sz="1400" i="1" dirty="0" smtClean="0">
                <a:latin typeface="Palatino Linotype" pitchFamily="18" charset="0"/>
              </a:rPr>
              <a:t> </a:t>
            </a:r>
            <a:r>
              <a:rPr lang="tr-TR" sz="1400" i="1" dirty="0" err="1" smtClean="0">
                <a:latin typeface="Palatino Linotype" pitchFamily="18" charset="0"/>
              </a:rPr>
              <a:t>Velî</a:t>
            </a:r>
            <a:r>
              <a:rPr lang="tr-TR" sz="1400" i="1" dirty="0" smtClean="0">
                <a:latin typeface="Palatino Linotype" pitchFamily="18" charset="0"/>
              </a:rPr>
              <a:t> Araştırma Dergisi</a:t>
            </a:r>
            <a:r>
              <a:rPr lang="tr-TR" sz="1400" dirty="0" smtClean="0">
                <a:latin typeface="Palatino Linotype" pitchFamily="18" charset="0"/>
              </a:rPr>
              <a:t>, 64, Ankara, </a:t>
            </a:r>
            <a:r>
              <a:rPr lang="tr-TR" sz="1400" dirty="0" err="1" smtClean="0">
                <a:latin typeface="Palatino Linotype" pitchFamily="18" charset="0"/>
              </a:rPr>
              <a:t>ss</a:t>
            </a:r>
            <a:r>
              <a:rPr lang="tr-TR" sz="1400" dirty="0" smtClean="0">
                <a:latin typeface="Palatino Linotype" pitchFamily="18" charset="0"/>
              </a:rPr>
              <a:t>. 97-114.</a:t>
            </a:r>
          </a:p>
          <a:p>
            <a:pPr algn="just">
              <a:buFont typeface="Wingdings" pitchFamily="2" charset="2"/>
              <a:buChar char="Ø"/>
            </a:pPr>
            <a:r>
              <a:rPr lang="tr-TR" sz="1400" dirty="0" smtClean="0">
                <a:latin typeface="Palatino Linotype" pitchFamily="18" charset="0"/>
              </a:rPr>
              <a:t>TEKİN,  Başak Burcu, (2014). “</a:t>
            </a:r>
            <a:r>
              <a:rPr lang="tr-TR" sz="1400" dirty="0" err="1" smtClean="0">
                <a:latin typeface="Palatino Linotype" pitchFamily="18" charset="0"/>
              </a:rPr>
              <a:t>The</a:t>
            </a:r>
            <a:r>
              <a:rPr lang="tr-TR" sz="1400" dirty="0" smtClean="0">
                <a:latin typeface="Palatino Linotype" pitchFamily="18" charset="0"/>
              </a:rPr>
              <a:t> </a:t>
            </a:r>
            <a:r>
              <a:rPr lang="tr-TR" sz="1400" dirty="0" err="1" smtClean="0">
                <a:latin typeface="Palatino Linotype" pitchFamily="18" charset="0"/>
              </a:rPr>
              <a:t>Mi’raj</a:t>
            </a:r>
            <a:r>
              <a:rPr lang="tr-TR" sz="1400" dirty="0" smtClean="0">
                <a:latin typeface="Palatino Linotype" pitchFamily="18" charset="0"/>
              </a:rPr>
              <a:t> </a:t>
            </a:r>
            <a:r>
              <a:rPr lang="tr-TR" sz="1400" dirty="0" err="1" smtClean="0">
                <a:latin typeface="Palatino Linotype" pitchFamily="18" charset="0"/>
              </a:rPr>
              <a:t>Miniatures</a:t>
            </a:r>
            <a:r>
              <a:rPr lang="tr-TR" sz="1400" dirty="0" smtClean="0">
                <a:latin typeface="Palatino Linotype" pitchFamily="18" charset="0"/>
              </a:rPr>
              <a:t> of </a:t>
            </a:r>
            <a:r>
              <a:rPr lang="tr-TR" sz="1400" dirty="0" err="1" smtClean="0">
                <a:latin typeface="Palatino Linotype" pitchFamily="18" charset="0"/>
              </a:rPr>
              <a:t>Venice</a:t>
            </a:r>
            <a:r>
              <a:rPr lang="tr-TR" sz="1400" dirty="0" smtClean="0">
                <a:latin typeface="Palatino Linotype" pitchFamily="18" charset="0"/>
              </a:rPr>
              <a:t> </a:t>
            </a:r>
            <a:r>
              <a:rPr lang="tr-TR" sz="1400" dirty="0" err="1" smtClean="0">
                <a:latin typeface="Palatino Linotype" pitchFamily="18" charset="0"/>
              </a:rPr>
              <a:t>Ahmedi</a:t>
            </a:r>
            <a:r>
              <a:rPr lang="tr-TR" sz="1400" dirty="0" smtClean="0">
                <a:latin typeface="Palatino Linotype" pitchFamily="18" charset="0"/>
              </a:rPr>
              <a:t> </a:t>
            </a:r>
            <a:r>
              <a:rPr lang="tr-TR" sz="1400" dirty="0" err="1" smtClean="0">
                <a:latin typeface="Palatino Linotype" pitchFamily="18" charset="0"/>
              </a:rPr>
              <a:t>Iskandar</a:t>
            </a:r>
            <a:r>
              <a:rPr lang="tr-TR" sz="1400" dirty="0" smtClean="0">
                <a:latin typeface="Palatino Linotype" pitchFamily="18" charset="0"/>
              </a:rPr>
              <a:t>-name: An </a:t>
            </a:r>
            <a:r>
              <a:rPr lang="tr-TR" sz="1400" dirty="0" err="1" smtClean="0">
                <a:latin typeface="Palatino Linotype" pitchFamily="18" charset="0"/>
              </a:rPr>
              <a:t>Assesment</a:t>
            </a:r>
            <a:r>
              <a:rPr lang="tr-TR" sz="1400" dirty="0" smtClean="0">
                <a:latin typeface="Palatino Linotype" pitchFamily="18" charset="0"/>
              </a:rPr>
              <a:t> </a:t>
            </a:r>
            <a:r>
              <a:rPr lang="tr-TR" sz="1400" dirty="0" err="1" smtClean="0">
                <a:latin typeface="Palatino Linotype" pitchFamily="18" charset="0"/>
              </a:rPr>
              <a:t>According</a:t>
            </a:r>
            <a:r>
              <a:rPr lang="tr-TR" sz="1400" dirty="0" smtClean="0">
                <a:latin typeface="Palatino Linotype" pitchFamily="18" charset="0"/>
              </a:rPr>
              <a:t> </a:t>
            </a:r>
            <a:r>
              <a:rPr lang="tr-TR" sz="1400" dirty="0" err="1" smtClean="0">
                <a:latin typeface="Palatino Linotype" pitchFamily="18" charset="0"/>
              </a:rPr>
              <a:t>to</a:t>
            </a:r>
            <a:r>
              <a:rPr lang="tr-TR" sz="1400" dirty="0" smtClean="0">
                <a:latin typeface="Palatino Linotype" pitchFamily="18" charset="0"/>
              </a:rPr>
              <a:t> </a:t>
            </a:r>
            <a:r>
              <a:rPr lang="tr-TR" sz="1400" dirty="0" err="1" smtClean="0">
                <a:latin typeface="Palatino Linotype" pitchFamily="18" charset="0"/>
              </a:rPr>
              <a:t>Timurid</a:t>
            </a:r>
            <a:r>
              <a:rPr lang="tr-TR" sz="1400" dirty="0" smtClean="0">
                <a:latin typeface="Palatino Linotype" pitchFamily="18" charset="0"/>
              </a:rPr>
              <a:t> </a:t>
            </a:r>
            <a:r>
              <a:rPr lang="tr-TR" sz="1400" dirty="0" err="1" smtClean="0">
                <a:latin typeface="Palatino Linotype" pitchFamily="18" charset="0"/>
              </a:rPr>
              <a:t>Tradition</a:t>
            </a:r>
            <a:r>
              <a:rPr lang="tr-TR" sz="1400" dirty="0" smtClean="0">
                <a:latin typeface="Palatino Linotype" pitchFamily="18" charset="0"/>
              </a:rPr>
              <a:t>”, </a:t>
            </a:r>
            <a:r>
              <a:rPr lang="tr-TR" sz="1400" i="1" dirty="0" smtClean="0">
                <a:latin typeface="Palatino Linotype" pitchFamily="18" charset="0"/>
              </a:rPr>
              <a:t>Milli Folklor, </a:t>
            </a:r>
            <a:r>
              <a:rPr lang="tr-TR" sz="1400" dirty="0" smtClean="0">
                <a:latin typeface="Palatino Linotype" pitchFamily="18" charset="0"/>
              </a:rPr>
              <a:t>104, </a:t>
            </a:r>
            <a:r>
              <a:rPr lang="tr-TR" sz="1400" dirty="0" err="1" smtClean="0">
                <a:latin typeface="Palatino Linotype" pitchFamily="18" charset="0"/>
              </a:rPr>
              <a:t>ss</a:t>
            </a:r>
            <a:r>
              <a:rPr lang="tr-TR" sz="1400" dirty="0" smtClean="0">
                <a:latin typeface="Palatino Linotype" pitchFamily="18" charset="0"/>
              </a:rPr>
              <a:t>. 85-97.</a:t>
            </a:r>
          </a:p>
          <a:p>
            <a:pPr algn="just">
              <a:buFont typeface="Wingdings" pitchFamily="2" charset="2"/>
              <a:buChar char="Ø"/>
            </a:pPr>
            <a:r>
              <a:rPr lang="en-US" sz="1400" dirty="0" smtClean="0">
                <a:latin typeface="Palatino Linotype" pitchFamily="18" charset="0"/>
              </a:rPr>
              <a:t>TITLEY, Norah (1981)</a:t>
            </a:r>
            <a:r>
              <a:rPr lang="tr-TR" sz="1400" dirty="0" smtClean="0">
                <a:latin typeface="Palatino Linotype" pitchFamily="18" charset="0"/>
              </a:rPr>
              <a:t>. </a:t>
            </a:r>
            <a:r>
              <a:rPr lang="en-US" sz="1400" i="1" dirty="0" smtClean="0">
                <a:latin typeface="Palatino Linotype" pitchFamily="18" charset="0"/>
              </a:rPr>
              <a:t>Miniatures from Turkish Manuscripts </a:t>
            </a:r>
            <a:r>
              <a:rPr lang="tr-TR" sz="1400" i="1" dirty="0" smtClean="0">
                <a:latin typeface="Palatino Linotype" pitchFamily="18" charset="0"/>
              </a:rPr>
              <a:t>A</a:t>
            </a:r>
            <a:r>
              <a:rPr lang="en-US" sz="1400" i="1" dirty="0" smtClean="0">
                <a:latin typeface="Palatino Linotype" pitchFamily="18" charset="0"/>
              </a:rPr>
              <a:t> Catalogue and Subject Index</a:t>
            </a:r>
            <a:r>
              <a:rPr lang="tr-TR" sz="1400" i="1" dirty="0" smtClean="0">
                <a:latin typeface="Palatino Linotype" pitchFamily="18" charset="0"/>
              </a:rPr>
              <a:t> </a:t>
            </a:r>
            <a:r>
              <a:rPr lang="en-US" sz="1400" i="1" dirty="0" smtClean="0">
                <a:latin typeface="Palatino Linotype" pitchFamily="18" charset="0"/>
              </a:rPr>
              <a:t>of Painting in British </a:t>
            </a:r>
            <a:r>
              <a:rPr lang="en-US" sz="1400" i="1" dirty="0" err="1" smtClean="0">
                <a:latin typeface="Palatino Linotype" pitchFamily="18" charset="0"/>
              </a:rPr>
              <a:t>Libarary</a:t>
            </a:r>
            <a:r>
              <a:rPr lang="en-US" sz="1400" i="1" dirty="0" smtClean="0">
                <a:latin typeface="Palatino Linotype" pitchFamily="18" charset="0"/>
              </a:rPr>
              <a:t> and the British Museum</a:t>
            </a:r>
            <a:r>
              <a:rPr lang="en-US" sz="1400" dirty="0" smtClean="0">
                <a:latin typeface="Palatino Linotype" pitchFamily="18" charset="0"/>
              </a:rPr>
              <a:t>, </a:t>
            </a:r>
            <a:r>
              <a:rPr lang="en-US" sz="1400" dirty="0" err="1" smtClean="0">
                <a:latin typeface="Palatino Linotype" pitchFamily="18" charset="0"/>
              </a:rPr>
              <a:t>Londra</a:t>
            </a:r>
            <a:r>
              <a:rPr lang="en-US" sz="1400" dirty="0" smtClean="0">
                <a:latin typeface="Palatino Linotype" pitchFamily="18" charset="0"/>
              </a:rPr>
              <a:t>.</a:t>
            </a:r>
            <a:endParaRPr lang="tr-TR" sz="1400" dirty="0" smtClean="0">
              <a:latin typeface="Palatino Linotype" pitchFamily="18" charset="0"/>
            </a:endParaRPr>
          </a:p>
          <a:p>
            <a:pPr algn="just">
              <a:buFont typeface="Wingdings" pitchFamily="2" charset="2"/>
              <a:buChar char="Ø"/>
            </a:pPr>
            <a:r>
              <a:rPr lang="tr-TR" sz="1400" dirty="0" smtClean="0">
                <a:latin typeface="Palatino Linotype" pitchFamily="18" charset="0"/>
              </a:rPr>
              <a:t>YAMAN, </a:t>
            </a:r>
            <a:r>
              <a:rPr lang="tr-TR" sz="1400" dirty="0" err="1" smtClean="0">
                <a:latin typeface="Palatino Linotype" pitchFamily="18" charset="0"/>
              </a:rPr>
              <a:t>Bahattin</a:t>
            </a:r>
            <a:r>
              <a:rPr lang="tr-TR" sz="1400" dirty="0" smtClean="0">
                <a:latin typeface="Palatino Linotype" pitchFamily="18" charset="0"/>
              </a:rPr>
              <a:t> (2002). </a:t>
            </a:r>
            <a:r>
              <a:rPr lang="tr-TR" sz="1400" i="1" dirty="0" smtClean="0">
                <a:latin typeface="Palatino Linotype" pitchFamily="18" charset="0"/>
              </a:rPr>
              <a:t>Osmanlı Resim Sanatında Kıyamet Alametleri: Tercüme-i </a:t>
            </a:r>
            <a:r>
              <a:rPr lang="tr-TR" sz="1400" i="1" dirty="0" err="1" smtClean="0">
                <a:latin typeface="Palatino Linotype" pitchFamily="18" charset="0"/>
              </a:rPr>
              <a:t>Cifrü’l</a:t>
            </a:r>
            <a:r>
              <a:rPr lang="tr-TR" sz="1400" i="1" dirty="0" smtClean="0">
                <a:latin typeface="Palatino Linotype" pitchFamily="18" charset="0"/>
              </a:rPr>
              <a:t>-</a:t>
            </a:r>
            <a:r>
              <a:rPr lang="tr-TR" sz="1400" i="1" dirty="0" err="1" smtClean="0">
                <a:latin typeface="Palatino Linotype" pitchFamily="18" charset="0"/>
              </a:rPr>
              <a:t>Câmi</a:t>
            </a:r>
            <a:r>
              <a:rPr lang="tr-TR" sz="1400" i="1" dirty="0" smtClean="0">
                <a:latin typeface="Palatino Linotype" pitchFamily="18" charset="0"/>
              </a:rPr>
              <a:t> ve Tasvirli Nüshaları, </a:t>
            </a:r>
            <a:r>
              <a:rPr lang="tr-TR" sz="1400" dirty="0" smtClean="0">
                <a:latin typeface="Palatino Linotype" pitchFamily="18" charset="0"/>
              </a:rPr>
              <a:t>HÜ Sosyal Bilimler Enstitüsü Yayınlanmamış Doktora Tezi, Ankara.</a:t>
            </a:r>
          </a:p>
          <a:p>
            <a:pPr algn="just">
              <a:buFont typeface="Wingdings" pitchFamily="2" charset="2"/>
              <a:buChar char="Ø"/>
            </a:pPr>
            <a:r>
              <a:rPr lang="tr-TR" sz="1400" dirty="0" smtClean="0">
                <a:latin typeface="Palatino Linotype" pitchFamily="18" charset="0"/>
              </a:rPr>
              <a:t>YAMAN, </a:t>
            </a:r>
            <a:r>
              <a:rPr lang="tr-TR" sz="1400" dirty="0" err="1" smtClean="0">
                <a:latin typeface="Palatino Linotype" pitchFamily="18" charset="0"/>
              </a:rPr>
              <a:t>Bahattin</a:t>
            </a:r>
            <a:r>
              <a:rPr lang="tr-TR" sz="1400" dirty="0" smtClean="0">
                <a:latin typeface="Palatino Linotype" pitchFamily="18" charset="0"/>
              </a:rPr>
              <a:t>(2008). “Türk Minyatür Sanatında Cennet”, </a:t>
            </a:r>
            <a:r>
              <a:rPr lang="tr-TR" sz="1400" i="1" dirty="0" smtClean="0">
                <a:latin typeface="Palatino Linotype" pitchFamily="18" charset="0"/>
              </a:rPr>
              <a:t>Belleten,</a:t>
            </a:r>
            <a:r>
              <a:rPr lang="tr-TR" sz="1400" dirty="0" smtClean="0">
                <a:latin typeface="Palatino Linotype" pitchFamily="18" charset="0"/>
              </a:rPr>
              <a:t> s. 263, Ankara, </a:t>
            </a:r>
            <a:r>
              <a:rPr lang="tr-TR" sz="1400" dirty="0" err="1" smtClean="0">
                <a:latin typeface="Palatino Linotype" pitchFamily="18" charset="0"/>
              </a:rPr>
              <a:t>ss</a:t>
            </a:r>
            <a:r>
              <a:rPr lang="tr-TR" sz="1400" dirty="0" smtClean="0">
                <a:latin typeface="Palatino Linotype" pitchFamily="18" charset="0"/>
              </a:rPr>
              <a:t>. 141-154.</a:t>
            </a:r>
          </a:p>
          <a:p>
            <a:pPr algn="just">
              <a:buFont typeface="Wingdings" pitchFamily="2" charset="2"/>
              <a:buChar char="Ø"/>
            </a:pPr>
            <a:r>
              <a:rPr lang="tr-TR" sz="1400" dirty="0" smtClean="0">
                <a:latin typeface="Palatino Linotype" pitchFamily="18" charset="0"/>
              </a:rPr>
              <a:t>YAZAR, Turgay – DÜNDAR, </a:t>
            </a:r>
            <a:r>
              <a:rPr lang="tr-TR" sz="1400" dirty="0" err="1" smtClean="0">
                <a:latin typeface="Palatino Linotype" pitchFamily="18" charset="0"/>
              </a:rPr>
              <a:t>Abdulkadir</a:t>
            </a:r>
            <a:r>
              <a:rPr lang="tr-TR" sz="1400" dirty="0" smtClean="0">
                <a:latin typeface="Palatino Linotype" pitchFamily="18" charset="0"/>
              </a:rPr>
              <a:t> (2000). “Türk İslam Sanatında Horoz İkonografisi”, </a:t>
            </a:r>
            <a:r>
              <a:rPr lang="tr-TR" sz="1400" i="1" dirty="0" smtClean="0">
                <a:latin typeface="Palatino Linotype" pitchFamily="18" charset="0"/>
              </a:rPr>
              <a:t>KÖK  Sosyal ve Stratejik Araştırmalar Dergisi</a:t>
            </a:r>
            <a:r>
              <a:rPr lang="tr-TR" sz="1400" dirty="0" smtClean="0">
                <a:latin typeface="Palatino Linotype" pitchFamily="18" charset="0"/>
              </a:rPr>
              <a:t>, c. 2, s. 1, Ankara, </a:t>
            </a:r>
            <a:r>
              <a:rPr lang="tr-TR" sz="1400" dirty="0" err="1" smtClean="0">
                <a:latin typeface="Palatino Linotype" pitchFamily="18" charset="0"/>
              </a:rPr>
              <a:t>ss</a:t>
            </a:r>
            <a:r>
              <a:rPr lang="tr-TR" sz="1400" dirty="0" smtClean="0">
                <a:latin typeface="Palatino Linotype" pitchFamily="18" charset="0"/>
              </a:rPr>
              <a:t>. 213-236.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260648"/>
            <a:ext cx="8219256" cy="5865515"/>
          </a:xfrm>
        </p:spPr>
        <p:txBody>
          <a:bodyPr>
            <a:normAutofit fontScale="85000" lnSpcReduction="10000"/>
          </a:bodyPr>
          <a:lstStyle/>
          <a:p>
            <a:r>
              <a:rPr lang="tr-TR" dirty="0"/>
              <a:t>Moğollarla birlikte İslam’a geçen doğunun dinî resim geleneğinde Hz. Peygamber’in ilk tasvirlerine 1307 tarihinde rastlanır. İlk resimleri bu devirde yazılan tarih kitaplarında yer almıştır. Bu eserde de Hz. Muhammed (sav)’in kutsallığını belirten herhangi bir işaret yoktur. Sadece figür olarak diğerlerinden daha büyük olarak </a:t>
            </a:r>
            <a:r>
              <a:rPr lang="tr-TR" dirty="0" smtClean="0"/>
              <a:t>çizilmiştir. </a:t>
            </a:r>
            <a:r>
              <a:rPr lang="tr-TR" dirty="0"/>
              <a:t>Daha sonraları 1306-7 ve 1314 yıllarında </a:t>
            </a:r>
            <a:r>
              <a:rPr lang="tr-TR" dirty="0" err="1"/>
              <a:t>Reşidüddin</a:t>
            </a:r>
            <a:r>
              <a:rPr lang="tr-TR" dirty="0"/>
              <a:t> </a:t>
            </a:r>
            <a:r>
              <a:rPr lang="tr-TR" dirty="0" err="1"/>
              <a:t>Fadlullah</a:t>
            </a:r>
            <a:r>
              <a:rPr lang="tr-TR" dirty="0"/>
              <a:t> tarafından hazırlanan üç genel dünya tarihi olan </a:t>
            </a:r>
            <a:r>
              <a:rPr lang="tr-TR" dirty="0" err="1">
                <a:solidFill>
                  <a:srgbClr val="FF0000"/>
                </a:solidFill>
              </a:rPr>
              <a:t>Câmiu’t-Tevârih</a:t>
            </a:r>
            <a:r>
              <a:rPr lang="tr-TR" dirty="0" err="1"/>
              <a:t>’de</a:t>
            </a:r>
            <a:r>
              <a:rPr lang="tr-TR" dirty="0"/>
              <a:t> de Hz. Peygamber ile ilgili tasvirlere yer verilmiştir </a:t>
            </a:r>
            <a:r>
              <a:rPr lang="tr-TR" dirty="0" smtClean="0"/>
              <a:t>. </a:t>
            </a:r>
            <a:r>
              <a:rPr lang="tr-TR" dirty="0"/>
              <a:t>Bunlardaki tasvirlerde göze çarpan önemli unsur bu resim geleneğinin henüz </a:t>
            </a:r>
            <a:r>
              <a:rPr lang="tr-TR" dirty="0" smtClean="0"/>
              <a:t>Hristiyan </a:t>
            </a:r>
            <a:r>
              <a:rPr lang="tr-TR" dirty="0" err="1"/>
              <a:t>ikonografyasına</a:t>
            </a:r>
            <a:r>
              <a:rPr lang="tr-TR" dirty="0"/>
              <a:t> olan sıkı bağlılığıdır. O'nun özel durumunu belirten herhangi bir ayırım söz konusu değildir. </a:t>
            </a:r>
            <a:r>
              <a:rPr lang="tr-TR" dirty="0" err="1"/>
              <a:t>Taberî</a:t>
            </a:r>
            <a:r>
              <a:rPr lang="tr-TR" dirty="0"/>
              <a:t> Tarihi’nin Washington </a:t>
            </a:r>
            <a:r>
              <a:rPr lang="tr-TR" dirty="0" err="1"/>
              <a:t>Freer</a:t>
            </a:r>
            <a:r>
              <a:rPr lang="tr-TR" dirty="0"/>
              <a:t> </a:t>
            </a:r>
            <a:r>
              <a:rPr lang="tr-TR" dirty="0" err="1"/>
              <a:t>Galery’de</a:t>
            </a:r>
            <a:r>
              <a:rPr lang="tr-TR" dirty="0"/>
              <a:t> bulunan nüshasında da aynı özellikler söz konusudur</a:t>
            </a:r>
            <a:r>
              <a:rPr lang="tr-TR" dirty="0" smtClean="0"/>
              <a:t>.</a:t>
            </a:r>
            <a:endParaRPr lang="tr-TR" dirty="0"/>
          </a:p>
        </p:txBody>
      </p:sp>
    </p:spTree>
    <p:extLst>
      <p:ext uri="{BB962C8B-B14F-4D97-AF65-F5344CB8AC3E}">
        <p14:creationId xmlns:p14="http://schemas.microsoft.com/office/powerpoint/2010/main" val="2821101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260648"/>
            <a:ext cx="8219256" cy="6264696"/>
          </a:xfrm>
        </p:spPr>
        <p:txBody>
          <a:bodyPr>
            <a:normAutofit fontScale="85000" lnSpcReduction="20000"/>
          </a:bodyPr>
          <a:lstStyle/>
          <a:p>
            <a:r>
              <a:rPr lang="tr-TR" dirty="0"/>
              <a:t>Hz. Peygamber'le ilgili en önemli ilk tasvirler Moğollar devrinde resimlenen </a:t>
            </a:r>
            <a:r>
              <a:rPr lang="tr-TR" dirty="0" err="1">
                <a:solidFill>
                  <a:srgbClr val="FF0000"/>
                </a:solidFill>
              </a:rPr>
              <a:t>Miraçname</a:t>
            </a:r>
            <a:r>
              <a:rPr lang="tr-TR" dirty="0" err="1"/>
              <a:t>’de</a:t>
            </a:r>
            <a:r>
              <a:rPr lang="tr-TR" dirty="0"/>
              <a:t> yer alır. Kitap metni günümüze ulaşamamış olmasına rağmen minyatürlerinden bir kısmı </a:t>
            </a:r>
            <a:r>
              <a:rPr lang="tr-TR" dirty="0" err="1"/>
              <a:t>TSMK’nde</a:t>
            </a:r>
            <a:r>
              <a:rPr lang="tr-TR" dirty="0"/>
              <a:t> yapraklar halinde bir albümde bulunmaktadır (H. 2154). Metniyle birlikte günümüze ulaşan tasvirli </a:t>
            </a:r>
            <a:r>
              <a:rPr lang="tr-TR" dirty="0" err="1"/>
              <a:t>Miraçname</a:t>
            </a:r>
            <a:r>
              <a:rPr lang="tr-TR" dirty="0"/>
              <a:t>, Paris </a:t>
            </a:r>
            <a:r>
              <a:rPr lang="tr-TR" dirty="0" err="1"/>
              <a:t>Bibliothèque</a:t>
            </a:r>
            <a:r>
              <a:rPr lang="tr-TR" dirty="0"/>
              <a:t> </a:t>
            </a:r>
            <a:r>
              <a:rPr lang="tr-TR" dirty="0" err="1"/>
              <a:t>National’dadır</a:t>
            </a:r>
            <a:r>
              <a:rPr lang="tr-TR" dirty="0"/>
              <a:t> (</a:t>
            </a:r>
            <a:r>
              <a:rPr lang="tr-TR" dirty="0" err="1"/>
              <a:t>Turc</a:t>
            </a:r>
            <a:r>
              <a:rPr lang="tr-TR" dirty="0"/>
              <a:t>. 190). </a:t>
            </a:r>
            <a:r>
              <a:rPr lang="tr-TR" dirty="0" err="1"/>
              <a:t>Baysungur’un</a:t>
            </a:r>
            <a:r>
              <a:rPr lang="tr-TR" dirty="0"/>
              <a:t> </a:t>
            </a:r>
            <a:r>
              <a:rPr lang="tr-TR" dirty="0" err="1"/>
              <a:t>nakkaşhanesinde</a:t>
            </a:r>
            <a:r>
              <a:rPr lang="tr-TR" dirty="0"/>
              <a:t> 1436 senesinde hazırlanmış eserin dili Uygurca olup içinde 57 adet minyatür bulunmaktadır. Eserin ilk minyatürü Cebrail (as)’</a:t>
            </a:r>
            <a:r>
              <a:rPr lang="tr-TR" dirty="0" err="1"/>
              <a:t>ın</a:t>
            </a:r>
            <a:r>
              <a:rPr lang="tr-TR" dirty="0"/>
              <a:t> Hz. Peygamber’in evine gelerek O’nu Miraç yolculuğuna davetini göstermektedir. Aynı zamanda </a:t>
            </a:r>
            <a:r>
              <a:rPr lang="tr-TR" dirty="0" err="1"/>
              <a:t>Nizamî’nin</a:t>
            </a:r>
            <a:r>
              <a:rPr lang="tr-TR" dirty="0"/>
              <a:t> </a:t>
            </a:r>
            <a:r>
              <a:rPr lang="tr-TR" dirty="0" err="1"/>
              <a:t>Hamse’sinde</a:t>
            </a:r>
            <a:r>
              <a:rPr lang="tr-TR" dirty="0"/>
              <a:t> de Miraç tasvirleri bulunmaktadır. Nizamî </a:t>
            </a:r>
            <a:r>
              <a:rPr lang="tr-TR" dirty="0" err="1"/>
              <a:t>Hamse’nin</a:t>
            </a:r>
            <a:r>
              <a:rPr lang="tr-TR" dirty="0"/>
              <a:t> ilk bölümü olan </a:t>
            </a:r>
            <a:r>
              <a:rPr lang="tr-TR" dirty="0" err="1"/>
              <a:t>Mahzenü’l-Esrar’a</a:t>
            </a:r>
            <a:r>
              <a:rPr lang="tr-TR" dirty="0"/>
              <a:t> başlarken Hz. Peygamber’den ve Miraç olayından bahseder. Bu nedenle bütün resimli Nizamî </a:t>
            </a:r>
            <a:r>
              <a:rPr lang="tr-TR" dirty="0" err="1"/>
              <a:t>Hamse’lerinin</a:t>
            </a:r>
            <a:r>
              <a:rPr lang="tr-TR" dirty="0"/>
              <a:t> ilk minyatürü simgeleşmiş Miraç tasviridir.</a:t>
            </a:r>
          </a:p>
        </p:txBody>
      </p:sp>
    </p:spTree>
    <p:extLst>
      <p:ext uri="{BB962C8B-B14F-4D97-AF65-F5344CB8AC3E}">
        <p14:creationId xmlns:p14="http://schemas.microsoft.com/office/powerpoint/2010/main" val="847462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20688"/>
            <a:ext cx="8229600" cy="5832648"/>
          </a:xfrm>
        </p:spPr>
        <p:txBody>
          <a:bodyPr/>
          <a:lstStyle/>
          <a:p>
            <a:endParaRPr lang="tr-TR" dirty="0" smtClean="0"/>
          </a:p>
          <a:p>
            <a:r>
              <a:rPr lang="tr-TR" dirty="0" smtClean="0"/>
              <a:t>XV</a:t>
            </a:r>
            <a:r>
              <a:rPr lang="tr-TR" dirty="0"/>
              <a:t>. yüzyılda Hz. Peygamber’in hayatıyla ilgili tasvirlere gene bir siyer kitabında rastlanır. Bu eser tahminen 1417 yılında Timurlu Sultanı </a:t>
            </a:r>
            <a:r>
              <a:rPr lang="tr-TR" dirty="0" err="1"/>
              <a:t>Şahruh</a:t>
            </a:r>
            <a:r>
              <a:rPr lang="tr-TR" dirty="0"/>
              <a:t> adına hazırlanmıştır (TSMK, B. 282). XV. asrın sonunda Hz. Peygamber’in tasvirleri daha farklı tarih kitaplarında yer almaya başlar. Bu kitaplar, Hz. Ali, Hz. Hamza gibi Peygamber'in yakınlarının kahramanlıklarını anlatan eserlerdir.</a:t>
            </a:r>
          </a:p>
        </p:txBody>
      </p:sp>
    </p:spTree>
    <p:extLst>
      <p:ext uri="{BB962C8B-B14F-4D97-AF65-F5344CB8AC3E}">
        <p14:creationId xmlns:p14="http://schemas.microsoft.com/office/powerpoint/2010/main" val="2644781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3140</TotalTime>
  <Words>3947</Words>
  <Application>Microsoft Office PowerPoint</Application>
  <PresentationFormat>Ekran Gösterisi (4:3)</PresentationFormat>
  <Paragraphs>238</Paragraphs>
  <Slides>61</Slides>
  <Notes>3</Notes>
  <HiddenSlides>0</HiddenSlides>
  <MMClips>0</MMClips>
  <ScaleCrop>false</ScaleCrop>
  <HeadingPairs>
    <vt:vector size="4" baseType="variant">
      <vt:variant>
        <vt:lpstr>Tema</vt:lpstr>
      </vt:variant>
      <vt:variant>
        <vt:i4>1</vt:i4>
      </vt:variant>
      <vt:variant>
        <vt:lpstr>Slayt Başlıkları</vt:lpstr>
      </vt:variant>
      <vt:variant>
        <vt:i4>61</vt:i4>
      </vt:variant>
    </vt:vector>
  </HeadingPairs>
  <TitlesOfParts>
    <vt:vector size="62"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Hz. Peygamber’in minyatürlerinin yer aldığı diğer eserler: </vt:lpstr>
      <vt:lpstr>PowerPoint Sunusu</vt:lpstr>
      <vt:lpstr>PowerPoint Sunusu</vt:lpstr>
      <vt:lpstr>Hz. Muhammed Minyatürlerinin Yer Aldığı Eserler</vt:lpstr>
      <vt:lpstr>Edebi Eserler </vt:lpstr>
      <vt:lpstr>Siyer-i Nebi</vt:lpstr>
      <vt:lpstr>Minyatürlerin Konuları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KAYNAKLAR </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KAYNAKLAR</dc:title>
  <dc:creator>ekreem</dc:creator>
  <cp:lastModifiedBy>dündar</cp:lastModifiedBy>
  <cp:revision>141</cp:revision>
  <dcterms:created xsi:type="dcterms:W3CDTF">2015-12-05T15:42:43Z</dcterms:created>
  <dcterms:modified xsi:type="dcterms:W3CDTF">2017-02-13T16:03:33Z</dcterms:modified>
</cp:coreProperties>
</file>