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0" r:id="rId1"/>
  </p:sldMasterIdLst>
  <p:notesMasterIdLst>
    <p:notesMasterId r:id="rId13"/>
  </p:notesMasterIdLst>
  <p:handoutMasterIdLst>
    <p:handoutMasterId r:id="rId14"/>
  </p:handoutMasterIdLst>
  <p:sldIdLst>
    <p:sldId id="256" r:id="rId2"/>
    <p:sldId id="297" r:id="rId3"/>
    <p:sldId id="312" r:id="rId4"/>
    <p:sldId id="331" r:id="rId5"/>
    <p:sldId id="260" r:id="rId6"/>
    <p:sldId id="335" r:id="rId7"/>
    <p:sldId id="299" r:id="rId8"/>
    <p:sldId id="314" r:id="rId9"/>
    <p:sldId id="315" r:id="rId10"/>
    <p:sldId id="337" r:id="rId11"/>
    <p:sldId id="32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27.12.2022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27.12.2022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27.12.2022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13971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00527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330239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34280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298891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20401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017311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34495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0209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95234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499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27.12.2022</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82562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27.12.2022</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63247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27.12.2022</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59266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23929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333862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27.12.2022</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408691643"/>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 id="2147483815" r:id="rId15"/>
    <p:sldLayoutId id="2147483816" r:id="rId16"/>
  </p:sldLayoutIdLst>
  <p:hf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071664" y="836712"/>
            <a:ext cx="6480720" cy="2214246"/>
          </a:xfrm>
        </p:spPr>
        <p:txBody>
          <a:bodyPr anchor="ctr">
            <a:normAutofit/>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SOSYAL HİZMET ANABİLİM DALI</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Dersin adı: Tıbbi Sosyal Hizmet</a:t>
            </a: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Konu: Sağlığı Etkileyen Faktörler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r>
              <a:rPr lang="tr-TR" sz="2800" b="1" dirty="0">
                <a:latin typeface="Times New Roman" panose="02020603050405020304" pitchFamily="18" charset="0"/>
                <a:cs typeface="Times New Roman" panose="02020603050405020304" pitchFamily="18" charset="0"/>
              </a:rPr>
              <a:t>Şekil 2. Sağlığın Sosyoekonomik Belirleyicileri Arasındaki Bağlantılar</a:t>
            </a:r>
          </a:p>
        </p:txBody>
      </p:sp>
      <p:pic>
        <p:nvPicPr>
          <p:cNvPr id="7" name="İçerik Yer Tutucusu 6">
            <a:extLst>
              <a:ext uri="{FF2B5EF4-FFF2-40B4-BE49-F238E27FC236}">
                <a16:creationId xmlns:a16="http://schemas.microsoft.com/office/drawing/2014/main" id="{26A8A279-A810-4BFC-BE58-A80EAEB1D9E4}"/>
              </a:ext>
            </a:extLst>
          </p:cNvPr>
          <p:cNvPicPr>
            <a:picLocks noGrp="1" noChangeAspect="1"/>
          </p:cNvPicPr>
          <p:nvPr>
            <p:ph idx="1"/>
          </p:nvPr>
        </p:nvPicPr>
        <p:blipFill rotWithShape="1">
          <a:blip r:embed="rId2"/>
          <a:srcRect l="18097" t="55723" r="17138" b="24275"/>
          <a:stretch/>
        </p:blipFill>
        <p:spPr>
          <a:xfrm>
            <a:off x="1775520" y="1556792"/>
            <a:ext cx="9721079" cy="4386808"/>
          </a:xfrm>
        </p:spPr>
      </p:pic>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008235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0" indent="0" algn="just">
              <a:buNone/>
            </a:pPr>
            <a:r>
              <a:rPr lang="tr-TR" sz="2800" spc="-1" dirty="0">
                <a:solidFill>
                  <a:srgbClr val="000000"/>
                </a:solidFill>
                <a:uFill>
                  <a:solidFill>
                    <a:srgbClr val="FFFFFF"/>
                  </a:solidFill>
                </a:uFill>
                <a:latin typeface="Times New Roman" pitchFamily="18" charset="0"/>
                <a:cs typeface="Times New Roman" pitchFamily="18" charset="0"/>
              </a:rPr>
              <a:t>KAYNAKLAR</a:t>
            </a:r>
          </a:p>
          <a:p>
            <a:pPr marL="0" indent="0" algn="just">
              <a:buNone/>
            </a:pPr>
            <a:r>
              <a:rPr lang="tr-TR" sz="2800" spc="-1" dirty="0">
                <a:solidFill>
                  <a:srgbClr val="000000"/>
                </a:solidFill>
                <a:uFill>
                  <a:solidFill>
                    <a:srgbClr val="FFFFFF"/>
                  </a:solidFill>
                </a:uFill>
                <a:latin typeface="Times New Roman" pitchFamily="18" charset="0"/>
                <a:cs typeface="Times New Roman" pitchFamily="18" charset="0"/>
              </a:rPr>
              <a:t>1.Cirhinlioğlu, Z. (2015). Sağlık Sosyolojisi.5. Baskı, Ankara: Nobel Yayın Dağıtım.</a:t>
            </a:r>
          </a:p>
          <a:p>
            <a:pPr marL="0" indent="0" algn="just">
              <a:buNone/>
            </a:pPr>
            <a:r>
              <a:rPr lang="tr-TR" sz="2800" spc="-1" dirty="0">
                <a:solidFill>
                  <a:srgbClr val="000000"/>
                </a:solidFill>
                <a:uFill>
                  <a:solidFill>
                    <a:srgbClr val="FFFFFF"/>
                  </a:solidFill>
                </a:uFill>
                <a:latin typeface="Times New Roman" pitchFamily="18" charset="0"/>
                <a:cs typeface="Times New Roman" pitchFamily="18" charset="0"/>
              </a:rPr>
              <a:t>2.Sosyolojik Boyutlarıyla Sağlık. (Ed. Özlem Özer, Fatih </a:t>
            </a:r>
            <a:r>
              <a:rPr lang="tr-TR" sz="2800" spc="-1" dirty="0" err="1">
                <a:solidFill>
                  <a:srgbClr val="000000"/>
                </a:solidFill>
                <a:uFill>
                  <a:solidFill>
                    <a:srgbClr val="FFFFFF"/>
                  </a:solidFill>
                </a:uFill>
                <a:latin typeface="Times New Roman" pitchFamily="18" charset="0"/>
                <a:cs typeface="Times New Roman" pitchFamily="18" charset="0"/>
              </a:rPr>
              <a:t>Şantaş</a:t>
            </a:r>
            <a:r>
              <a:rPr lang="tr-TR" sz="2800" spc="-1" dirty="0">
                <a:solidFill>
                  <a:srgbClr val="000000"/>
                </a:solidFill>
                <a:uFill>
                  <a:solidFill>
                    <a:srgbClr val="FFFFFF"/>
                  </a:solidFill>
                </a:uFill>
                <a:latin typeface="Times New Roman" pitchFamily="18" charset="0"/>
                <a:cs typeface="Times New Roman" pitchFamily="18" charset="0"/>
              </a:rPr>
              <a:t>). Nobel Akademik Yayıncılık, 2019</a:t>
            </a:r>
          </a:p>
          <a:p>
            <a:pPr marL="0" indent="0" algn="just">
              <a:buNone/>
            </a:pPr>
            <a:r>
              <a:rPr lang="tr-TR" sz="2800" spc="-1" dirty="0">
                <a:solidFill>
                  <a:srgbClr val="000000"/>
                </a:solidFill>
                <a:uFill>
                  <a:solidFill>
                    <a:srgbClr val="FFFFFF"/>
                  </a:solidFill>
                </a:uFill>
                <a:latin typeface="Times New Roman" pitchFamily="18" charset="0"/>
                <a:cs typeface="Times New Roman" pitchFamily="18" charset="0"/>
              </a:rPr>
              <a:t>3.Sağlık Sosyolojisine Güncel Yaklaşımlar. (</a:t>
            </a:r>
            <a:r>
              <a:rPr lang="tr-TR" sz="2800" spc="-1" dirty="0" err="1">
                <a:solidFill>
                  <a:srgbClr val="000000"/>
                </a:solidFill>
                <a:uFill>
                  <a:solidFill>
                    <a:srgbClr val="FFFFFF"/>
                  </a:solidFill>
                </a:uFill>
                <a:latin typeface="Times New Roman" pitchFamily="18" charset="0"/>
                <a:cs typeface="Times New Roman" pitchFamily="18" charset="0"/>
              </a:rPr>
              <a:t>Ed.Nurşen</a:t>
            </a:r>
            <a:r>
              <a:rPr lang="tr-TR" sz="2800" spc="-1" dirty="0">
                <a:solidFill>
                  <a:srgbClr val="000000"/>
                </a:solidFill>
                <a:uFill>
                  <a:solidFill>
                    <a:srgbClr val="FFFFFF"/>
                  </a:solidFill>
                </a:uFill>
                <a:latin typeface="Times New Roman" pitchFamily="18" charset="0"/>
                <a:cs typeface="Times New Roman" pitchFamily="18" charset="0"/>
              </a:rPr>
              <a:t> Adak). Nobel Akademik Yayıncılık,2016</a:t>
            </a:r>
          </a:p>
          <a:p>
            <a:pPr algn="just">
              <a:buFont typeface="Wingdings" panose="05000000000000000000" pitchFamily="2" charset="2"/>
              <a:buChar char="v"/>
            </a:pPr>
            <a:endParaRPr lang="tr-TR" sz="54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748526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	SAĞLIĞI ETKİLEYEN FAKTÖRLER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Sağlık statüsünü etkileyen </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kişisel, sosyal, ekonomik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çevresel</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faktörler sağlığın belirleyicileri olarak bilinmektedir. </a:t>
            </a:r>
          </a:p>
          <a:p>
            <a:pPr marL="377825" indent="-285750" algn="just">
              <a:buFont typeface="Wingdings" panose="05000000000000000000" pitchFamily="2" charset="2"/>
              <a:buChar char="ü"/>
              <a:tabLst>
                <a:tab pos="0" algn="l"/>
              </a:tabLs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Sağlığın belirleyicileri;</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-politika oluşturma,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-sosyal faktörler,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-sağlık hizmetleri,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-bireysel davranışlar,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-biyoloji ve genetik gibi kategorilerde incelenmektedir. </a:t>
            </a:r>
          </a:p>
          <a:p>
            <a:pPr marL="377825" indent="-285750" algn="just">
              <a:buFont typeface="Wingdings" panose="05000000000000000000" pitchFamily="2" charset="2"/>
              <a:buChar char="ü"/>
              <a:tabLst>
                <a:tab pos="0" algn="l"/>
              </a:tabLs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Sağlığın majör belirleyicileri </a:t>
            </a:r>
          </a:p>
          <a:p>
            <a:pPr marL="92075" indent="0" algn="just">
              <a:buNone/>
              <a:tabLst>
                <a:tab pos="0" algn="l"/>
              </a:tabLs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Sosyal ve ekonomik çevre,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-fiziksel çevre,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-bireysel özellikler,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-yaşam şekli,</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1600">
                <a:latin typeface="Times New Roman" panose="02020603050405020304" pitchFamily="18" charset="0"/>
                <a:ea typeface="Times New Roman" panose="02020603050405020304" pitchFamily="18" charset="0"/>
                <a:cs typeface="Times New Roman" panose="02020603050405020304" pitchFamily="18" charset="0"/>
              </a:rPr>
              <a:t>	-tercihler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ve davranışlar</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olarak gösterilmektedir.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000" b="1" dirty="0">
                <a:latin typeface="Times New Roman" panose="02020603050405020304" pitchFamily="18" charset="0"/>
                <a:cs typeface="Times New Roman" panose="02020603050405020304" pitchFamily="18" charset="0"/>
              </a:rPr>
              <a:t>Gelir ve sosyal statü</a:t>
            </a:r>
            <a:r>
              <a:rPr lang="tr-TR" sz="2000" dirty="0">
                <a:latin typeface="Times New Roman" panose="02020603050405020304" pitchFamily="18" charset="0"/>
                <a:cs typeface="Times New Roman" panose="02020603050405020304" pitchFamily="18" charset="0"/>
              </a:rPr>
              <a:t>: Gelirin yüksek olması ve sosyal statü genel olarak daha iyi sağlıkla ilişkilendirilir. “En zengin-en fakir arasında açılan fark sağlıktaki farkın da açılmasına sebep olur".</a:t>
            </a:r>
          </a:p>
          <a:p>
            <a:pPr marL="0" indent="0" algn="just">
              <a:buNone/>
            </a:pPr>
            <a:r>
              <a:rPr lang="tr-TR" sz="2000" b="1" dirty="0">
                <a:latin typeface="Times New Roman" panose="02020603050405020304" pitchFamily="18" charset="0"/>
                <a:cs typeface="Times New Roman" panose="02020603050405020304" pitchFamily="18" charset="0"/>
              </a:rPr>
              <a:t>Eğitim:</a:t>
            </a:r>
            <a:r>
              <a:rPr lang="tr-TR" sz="2000" dirty="0">
                <a:latin typeface="Times New Roman" panose="02020603050405020304" pitchFamily="18" charset="0"/>
                <a:cs typeface="Times New Roman" panose="02020603050405020304" pitchFamily="18" charset="0"/>
              </a:rPr>
              <a:t> Düşük eğitim seviyesi, daha kötü sağlık, daha fazla stres, daha düşük özgüvenle ilişkilidir.</a:t>
            </a:r>
          </a:p>
          <a:p>
            <a:pPr marL="0" indent="0" algn="just">
              <a:buNone/>
            </a:pPr>
            <a:r>
              <a:rPr lang="tr-TR" sz="2000" b="1" dirty="0">
                <a:latin typeface="Times New Roman" panose="02020603050405020304" pitchFamily="18" charset="0"/>
                <a:cs typeface="Times New Roman" panose="02020603050405020304" pitchFamily="18" charset="0"/>
              </a:rPr>
              <a:t>Fiziksel çevre: </a:t>
            </a:r>
            <a:r>
              <a:rPr lang="tr-TR" sz="2000" dirty="0">
                <a:latin typeface="Times New Roman" panose="02020603050405020304" pitchFamily="18" charset="0"/>
                <a:cs typeface="Times New Roman" panose="02020603050405020304" pitchFamily="18" charset="0"/>
              </a:rPr>
              <a:t>Temiz hava ve su, uygun barınma koşulları, sağlıklı işyerleri, güvenli topluluklar ve yollar sağlığın iyi olmasını sağlar. </a:t>
            </a:r>
          </a:p>
          <a:p>
            <a:pPr marL="0" indent="0" algn="just">
              <a:buNone/>
            </a:pPr>
            <a:r>
              <a:rPr lang="tr-TR" sz="2000" b="1" dirty="0">
                <a:latin typeface="Times New Roman" panose="02020603050405020304" pitchFamily="18" charset="0"/>
                <a:cs typeface="Times New Roman" panose="02020603050405020304" pitchFamily="18" charset="0"/>
              </a:rPr>
              <a:t>Sosyal destek ağları: </a:t>
            </a:r>
            <a:r>
              <a:rPr lang="tr-TR" sz="2000" dirty="0">
                <a:latin typeface="Times New Roman" panose="02020603050405020304" pitchFamily="18" charset="0"/>
                <a:cs typeface="Times New Roman" panose="02020603050405020304" pitchFamily="18" charset="0"/>
              </a:rPr>
              <a:t>Aile, arkadaş ve topluluklardan destek, kültürün inanç ve gelenekleri sağlığı etkiler.</a:t>
            </a:r>
          </a:p>
          <a:p>
            <a:pPr marL="0" indent="0" algn="just">
              <a:buNone/>
            </a:pPr>
            <a:r>
              <a:rPr lang="tr-TR" sz="2000" b="1" dirty="0">
                <a:latin typeface="Times New Roman" panose="02020603050405020304" pitchFamily="18" charset="0"/>
                <a:cs typeface="Times New Roman" panose="02020603050405020304" pitchFamily="18" charset="0"/>
              </a:rPr>
              <a:t>Genetik</a:t>
            </a:r>
            <a:r>
              <a:rPr lang="tr-TR" sz="2000" dirty="0">
                <a:latin typeface="Times New Roman" panose="02020603050405020304" pitchFamily="18" charset="0"/>
                <a:cs typeface="Times New Roman" panose="02020603050405020304" pitchFamily="18" charset="0"/>
              </a:rPr>
              <a:t>: Yaşam süresi, sağlık durumu ve belirli hastalıkların gelişme olasılığını belirlemede son derece önemlidir.</a:t>
            </a:r>
          </a:p>
          <a:p>
            <a:pPr marL="0" indent="0" algn="just">
              <a:buNone/>
            </a:pPr>
            <a:r>
              <a:rPr lang="tr-TR" sz="2000" b="1" dirty="0">
                <a:latin typeface="Times New Roman" panose="02020603050405020304" pitchFamily="18" charset="0"/>
                <a:cs typeface="Times New Roman" panose="02020603050405020304" pitchFamily="18" charset="0"/>
              </a:rPr>
              <a:t>Sağlık hizmetleri</a:t>
            </a:r>
            <a:r>
              <a:rPr lang="tr-TR" sz="2000" dirty="0">
                <a:latin typeface="Times New Roman" panose="02020603050405020304" pitchFamily="18" charset="0"/>
                <a:cs typeface="Times New Roman" panose="02020603050405020304" pitchFamily="18" charset="0"/>
              </a:rPr>
              <a:t>: Sağlık hizmetlerine erişim ve sağlık hizmetlerinin kullanılması, hastalıkların önlenmesi ve tedavi edilmesinde önemlidir.</a:t>
            </a:r>
          </a:p>
          <a:p>
            <a:pPr marL="0" indent="0" algn="just">
              <a:buNone/>
            </a:pPr>
            <a:r>
              <a:rPr lang="tr-TR" sz="2000" b="1" dirty="0">
                <a:latin typeface="Times New Roman" panose="02020603050405020304" pitchFamily="18" charset="0"/>
                <a:cs typeface="Times New Roman" panose="02020603050405020304" pitchFamily="18" charset="0"/>
              </a:rPr>
              <a:t>Cinsiyet</a:t>
            </a:r>
            <a:r>
              <a:rPr lang="tr-TR" sz="2000" dirty="0">
                <a:latin typeface="Times New Roman" panose="02020603050405020304" pitchFamily="18" charset="0"/>
                <a:cs typeface="Times New Roman" panose="02020603050405020304" pitchFamily="18" charset="0"/>
              </a:rPr>
              <a:t>: Kadınlar ve erkekler hayatlarının farklı dönemlerinde farklı tür hastalıklara yakalanabilirler.</a:t>
            </a:r>
          </a:p>
          <a:p>
            <a:pPr marL="0" indent="0" algn="just">
              <a:buNone/>
            </a:pPr>
            <a:endParaRPr lang="tr-TR" sz="20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383919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2.	SAĞLIĞIN BELİRLEYİCİLERİNE YÖNELİK YAKLAŞIMLAR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12700" algn="just">
              <a:buNone/>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Sağlığın belirleyicilerini sıralayan </a:t>
            </a:r>
            <a:r>
              <a:rPr lang="tr-TR" sz="3200" b="1" dirty="0" err="1">
                <a:latin typeface="Times New Roman" panose="02020603050405020304" pitchFamily="18" charset="0"/>
                <a:ea typeface="Times New Roman" panose="02020603050405020304" pitchFamily="18" charset="0"/>
                <a:cs typeface="Times New Roman" panose="02020603050405020304" pitchFamily="18" charset="0"/>
              </a:rPr>
              <a:t>County</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ea typeface="Times New Roman" panose="02020603050405020304" pitchFamily="18" charset="0"/>
                <a:cs typeface="Times New Roman" panose="02020603050405020304" pitchFamily="18" charset="0"/>
              </a:rPr>
              <a:t>Health</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ea typeface="Times New Roman" panose="02020603050405020304" pitchFamily="18" charset="0"/>
                <a:cs typeface="Times New Roman" panose="02020603050405020304" pitchFamily="18" charset="0"/>
              </a:rPr>
              <a:t>Ranking</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 Modeli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sağlık sonuçlarını yaşam süresi ve kalitesi açısından değerlendirir.</a:t>
            </a:r>
          </a:p>
          <a:p>
            <a:pPr marL="92075" indent="12700" algn="just">
              <a:buNone/>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Sağlığı etkileyen faktörler olarak;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sağlık davranışları</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klinik bakım</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fiziksel çevre</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sosyal ve ekonomik faktörlerin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belirtildiği modelde sosyal ve ekonomik faktörler en yüksek ağırlığa sahiptir.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1927887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fontScale="47500" lnSpcReduction="20000"/>
          </a:bodyPr>
          <a:lstStyle/>
          <a:p>
            <a:pPr marL="0" indent="0" algn="just">
              <a:buNone/>
            </a:pPr>
            <a:r>
              <a:rPr lang="tr-TR" sz="3600" dirty="0">
                <a:latin typeface="Times New Roman" panose="02020603050405020304" pitchFamily="18" charset="0"/>
                <a:cs typeface="Times New Roman" panose="02020603050405020304" pitchFamily="18" charset="0"/>
              </a:rPr>
              <a:t>1970'lerde sağlık ve belirleyicilerini anlayabilmek için sistemler teorisi yaklaşımı oluşturulmuştur. </a:t>
            </a:r>
          </a:p>
          <a:p>
            <a:pPr marL="0" indent="0" algn="just">
              <a:buNone/>
            </a:pPr>
            <a:r>
              <a:rPr lang="tr-TR" sz="3600" b="1" dirty="0">
                <a:latin typeface="Times New Roman" panose="02020603050405020304" pitchFamily="18" charset="0"/>
                <a:cs typeface="Times New Roman" panose="02020603050405020304" pitchFamily="18" charset="0"/>
              </a:rPr>
              <a:t>Blum 1981 yılında sağlığı etkileyen faktörleri 4 temel güç olarak</a:t>
            </a:r>
          </a:p>
          <a:p>
            <a:pPr algn="just">
              <a:buFont typeface="Wingdings" panose="05000000000000000000" pitchFamily="2" charset="2"/>
              <a:buChar char="ü"/>
            </a:pP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çevre</a:t>
            </a:r>
            <a:r>
              <a:rPr lang="tr-TR" sz="3600"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kalıtım</a:t>
            </a:r>
            <a:r>
              <a:rPr lang="tr-TR" sz="3600" dirty="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tr-TR" sz="3600" b="1" dirty="0">
                <a:latin typeface="Times New Roman" panose="02020603050405020304" pitchFamily="18" charset="0"/>
                <a:cs typeface="Times New Roman" panose="02020603050405020304" pitchFamily="18" charset="0"/>
              </a:rPr>
              <a:t>yaşam şekli </a:t>
            </a:r>
            <a:r>
              <a:rPr lang="tr-TR" sz="3600" dirty="0">
                <a:latin typeface="Times New Roman" panose="02020603050405020304" pitchFamily="18" charset="0"/>
                <a:cs typeface="Times New Roman" panose="02020603050405020304" pitchFamily="18" charset="0"/>
              </a:rPr>
              <a:t>ve </a:t>
            </a:r>
          </a:p>
          <a:p>
            <a:pPr algn="just">
              <a:buFont typeface="Wingdings" panose="05000000000000000000" pitchFamily="2" charset="2"/>
              <a:buChar char="ü"/>
            </a:pPr>
            <a:r>
              <a:rPr lang="tr-TR" sz="3600" b="1" dirty="0">
                <a:latin typeface="Times New Roman" panose="02020603050405020304" pitchFamily="18" charset="0"/>
                <a:cs typeface="Times New Roman" panose="02020603050405020304" pitchFamily="18" charset="0"/>
              </a:rPr>
              <a:t>sağlık hizmetleri </a:t>
            </a:r>
            <a:r>
              <a:rPr lang="tr-TR" sz="3600" dirty="0">
                <a:latin typeface="Times New Roman" panose="02020603050405020304" pitchFamily="18" charset="0"/>
                <a:cs typeface="Times New Roman" panose="02020603050405020304" pitchFamily="18" charset="0"/>
              </a:rPr>
              <a:t>şeklinde gruplandırmıştır. </a:t>
            </a:r>
          </a:p>
          <a:p>
            <a:pPr marL="0" indent="0" algn="just">
              <a:buNone/>
            </a:pPr>
            <a:endParaRPr lang="tr-TR" sz="3600" dirty="0">
              <a:latin typeface="Times New Roman" panose="02020603050405020304" pitchFamily="18" charset="0"/>
              <a:cs typeface="Times New Roman" panose="02020603050405020304" pitchFamily="18" charset="0"/>
            </a:endParaRPr>
          </a:p>
          <a:p>
            <a:pPr marL="0" indent="0" algn="just">
              <a:buNone/>
            </a:pPr>
            <a:r>
              <a:rPr lang="tr-TR" sz="3600" b="1" dirty="0">
                <a:latin typeface="Times New Roman" panose="02020603050405020304" pitchFamily="18" charset="0"/>
                <a:cs typeface="Times New Roman" panose="02020603050405020304" pitchFamily="18" charset="0"/>
              </a:rPr>
              <a:t>	</a:t>
            </a:r>
            <a:r>
              <a:rPr lang="tr-TR" sz="3600" b="1" dirty="0">
                <a:solidFill>
                  <a:srgbClr val="FF0000"/>
                </a:solidFill>
                <a:latin typeface="Times New Roman" panose="02020603050405020304" pitchFamily="18" charset="0"/>
                <a:cs typeface="Times New Roman" panose="02020603050405020304" pitchFamily="18" charset="0"/>
              </a:rPr>
              <a:t>Alan modeli </a:t>
            </a:r>
          </a:p>
          <a:p>
            <a:pPr algn="just">
              <a:buFont typeface="Wingdings" panose="05000000000000000000" pitchFamily="2" charset="2"/>
              <a:buChar char="ü"/>
            </a:pPr>
            <a:r>
              <a:rPr lang="tr-TR" sz="3600" dirty="0">
                <a:latin typeface="Times New Roman" panose="02020603050405020304" pitchFamily="18" charset="0"/>
                <a:cs typeface="Times New Roman" panose="02020603050405020304" pitchFamily="18" charset="0"/>
              </a:rPr>
              <a:t>Sağlığın belirleyicileri arasındaki etkileşimi açıklar.</a:t>
            </a:r>
          </a:p>
          <a:p>
            <a:pPr algn="just">
              <a:buFont typeface="Wingdings" panose="05000000000000000000" pitchFamily="2" charset="2"/>
              <a:buChar char="ü"/>
            </a:pPr>
            <a:r>
              <a:rPr lang="tr-TR" sz="3600" dirty="0">
                <a:latin typeface="Times New Roman" panose="02020603050405020304" pitchFamily="18" charset="0"/>
                <a:cs typeface="Times New Roman" panose="02020603050405020304" pitchFamily="18" charset="0"/>
              </a:rPr>
              <a:t>Birçok hastalık ya da nüfusun büyük çoğunluğunun sağlığını etkileyen faktörleri vurgular.</a:t>
            </a:r>
          </a:p>
          <a:p>
            <a:pPr algn="just">
              <a:buFont typeface="Wingdings" panose="05000000000000000000" pitchFamily="2" charset="2"/>
              <a:buChar char="ü"/>
            </a:pPr>
            <a:r>
              <a:rPr lang="tr-TR" sz="3600" b="1" dirty="0">
                <a:latin typeface="Times New Roman" panose="02020603050405020304" pitchFamily="18" charset="0"/>
                <a:cs typeface="Times New Roman" panose="02020603050405020304" pitchFamily="18" charset="0"/>
              </a:rPr>
              <a:t>Sosyal ve fiziksel çevre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genetik miras</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refah,</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hastalık statüsü</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sağlık hizmetlerine erişim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bireysel davranışlar </a:t>
            </a:r>
            <a:r>
              <a:rPr lang="tr-TR" sz="3600" dirty="0">
                <a:latin typeface="Times New Roman" panose="02020603050405020304" pitchFamily="18" charset="0"/>
                <a:cs typeface="Times New Roman" panose="02020603050405020304" pitchFamily="18" charset="0"/>
              </a:rPr>
              <a:t>gibi faktörlerin bir popülasyonun sağlığına etki eden faktörler olarak değerlendirir. </a:t>
            </a:r>
          </a:p>
          <a:p>
            <a:pPr marL="0" indent="0" algn="just">
              <a:buNone/>
            </a:pPr>
            <a:r>
              <a:rPr lang="tr-TR" sz="3600" dirty="0">
                <a:latin typeface="Times New Roman" panose="02020603050405020304" pitchFamily="18" charset="0"/>
                <a:cs typeface="Times New Roman" panose="02020603050405020304" pitchFamily="18" charset="0"/>
              </a:rPr>
              <a:t>Genetik miras gibi belirleyiciler bireylerin kontrolü dışındayken, davranış, yaşam şekli tercihleri tamamen kendi kontrolündedir. </a:t>
            </a:r>
          </a:p>
          <a:p>
            <a:pPr marL="0" indent="0" algn="just">
              <a:buNone/>
            </a:pPr>
            <a:r>
              <a:rPr lang="tr-TR" sz="3600" dirty="0">
                <a:latin typeface="Times New Roman" panose="02020603050405020304" pitchFamily="18" charset="0"/>
                <a:cs typeface="Times New Roman" panose="02020603050405020304" pitchFamily="18" charset="0"/>
              </a:rPr>
              <a:t>Bu faktörler sağlık statüsünü belirlerken birbirleriyle etkileşim içindedirler.  Örneğin kişinin ekonomik refahı; fiziksel çevresi, sağlık hizmetlerine ve besleyici gıdaya erişim, sosyal çevre özellikleri gibi belirleyicileri de etkiler.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3. SAĞLIĞIN BELİREYİCİLERİ</a:t>
            </a:r>
          </a:p>
        </p:txBody>
      </p:sp>
      <p:sp>
        <p:nvSpPr>
          <p:cNvPr id="3" name="2 İçerik Yer Tutucusu"/>
          <p:cNvSpPr>
            <a:spLocks noGrp="1"/>
          </p:cNvSpPr>
          <p:nvPr>
            <p:ph idx="1"/>
          </p:nvPr>
        </p:nvSpPr>
        <p:spPr>
          <a:xfrm>
            <a:off x="1775520" y="1268760"/>
            <a:ext cx="9721080" cy="5040560"/>
          </a:xfrm>
        </p:spPr>
        <p:txBody>
          <a:bodyPr anchor="ctr">
            <a:normAutofit fontScale="40000" lnSpcReduction="20000"/>
          </a:bodyPr>
          <a:lstStyle/>
          <a:p>
            <a:pPr marL="540" indent="0" algn="just">
              <a:spcBef>
                <a:spcPts val="751"/>
              </a:spcBef>
              <a:buNone/>
            </a:pPr>
            <a:endParaRPr lang="tr-TR" sz="6600" b="1"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r>
              <a:rPr lang="tr-TR" sz="6600" b="1" spc="-1" dirty="0">
                <a:solidFill>
                  <a:srgbClr val="000000"/>
                </a:solidFill>
                <a:uFill>
                  <a:solidFill>
                    <a:srgbClr val="FFFFFF"/>
                  </a:solidFill>
                </a:uFill>
                <a:latin typeface="Times New Roman" pitchFamily="18" charset="0"/>
                <a:cs typeface="Times New Roman" pitchFamily="18" charset="0"/>
              </a:rPr>
              <a:t>3.1.Sağlığın Sosyal Belirleyicileri</a:t>
            </a:r>
          </a:p>
          <a:p>
            <a:pPr marL="857790" indent="-857250" algn="just">
              <a:spcBef>
                <a:spcPts val="751"/>
              </a:spcBef>
              <a:buFont typeface="Wingdings" panose="05000000000000000000" pitchFamily="2" charset="2"/>
              <a:buChar char="ü"/>
            </a:pPr>
            <a:r>
              <a:rPr lang="tr-TR" sz="6600" spc="-1" dirty="0">
                <a:solidFill>
                  <a:srgbClr val="000000"/>
                </a:solidFill>
                <a:uFill>
                  <a:solidFill>
                    <a:srgbClr val="FFFFFF"/>
                  </a:solidFill>
                </a:uFill>
                <a:latin typeface="Times New Roman" pitchFamily="18" charset="0"/>
                <a:cs typeface="Times New Roman" pitchFamily="18" charset="0"/>
              </a:rPr>
              <a:t>Gelir, eğitim, istihdam durumu, güç ve sosyal destek sağlığın sosyal belirleyicileri olarak tanımlanır, bireylerin ve toplumların sağlığını ya güçlendirir ya da daha kötü hale getirir. </a:t>
            </a:r>
          </a:p>
          <a:p>
            <a:pPr marL="857790" indent="-857250" algn="just">
              <a:spcBef>
                <a:spcPts val="751"/>
              </a:spcBef>
              <a:buFont typeface="Wingdings" panose="05000000000000000000" pitchFamily="2" charset="2"/>
              <a:buChar char="ü"/>
            </a:pPr>
            <a:r>
              <a:rPr lang="tr-TR" sz="6600" spc="-1" dirty="0">
                <a:solidFill>
                  <a:srgbClr val="000000"/>
                </a:solidFill>
                <a:uFill>
                  <a:solidFill>
                    <a:srgbClr val="FFFFFF"/>
                  </a:solidFill>
                </a:uFill>
                <a:latin typeface="Times New Roman" pitchFamily="18" charset="0"/>
                <a:cs typeface="Times New Roman" pitchFamily="18" charset="0"/>
              </a:rPr>
              <a:t>Sosyal belirleyiciler insanların doğduğu, yaşadığı, öğrendiği, oyun oynadığı, çalışıp yaşlandığı fiziksel çevre ve sağlığı etkileyen sosyal faktörleri içerir. </a:t>
            </a:r>
          </a:p>
          <a:p>
            <a:pPr marL="857790" indent="-857250" algn="just">
              <a:spcBef>
                <a:spcPts val="751"/>
              </a:spcBef>
              <a:buFont typeface="Wingdings" panose="05000000000000000000" pitchFamily="2" charset="2"/>
              <a:buChar char="ü"/>
            </a:pPr>
            <a:r>
              <a:rPr lang="tr-TR" sz="6600" spc="-1" dirty="0">
                <a:solidFill>
                  <a:srgbClr val="000000"/>
                </a:solidFill>
                <a:uFill>
                  <a:solidFill>
                    <a:srgbClr val="FFFFFF"/>
                  </a:solidFill>
                </a:uFill>
                <a:latin typeface="Times New Roman" pitchFamily="18" charset="0"/>
                <a:cs typeface="Times New Roman" pitchFamily="18" charset="0"/>
              </a:rPr>
              <a:t>DSÖ'ye göre insanların doğduğu, yaşadığı ve çalıştığı sosyal koşullar sağlık veya hastalığın en önemli belirleyicileridir. </a:t>
            </a:r>
          </a:p>
          <a:p>
            <a:pPr marL="857790" indent="-857250" algn="just">
              <a:spcBef>
                <a:spcPts val="751"/>
              </a:spcBef>
              <a:buFont typeface="Wingdings" panose="05000000000000000000" pitchFamily="2" charset="2"/>
              <a:buChar char="ü"/>
            </a:pPr>
            <a:r>
              <a:rPr lang="tr-TR" sz="6600" spc="-1" dirty="0">
                <a:solidFill>
                  <a:srgbClr val="000000"/>
                </a:solidFill>
                <a:uFill>
                  <a:solidFill>
                    <a:srgbClr val="FFFFFF"/>
                  </a:solidFill>
                </a:uFill>
                <a:latin typeface="Times New Roman" pitchFamily="18" charset="0"/>
                <a:cs typeface="Times New Roman" pitchFamily="18" charset="0"/>
              </a:rPr>
              <a:t>Sosyal faktörler "</a:t>
            </a:r>
            <a:r>
              <a:rPr lang="tr-TR" sz="6600" b="1" spc="-1" dirty="0">
                <a:solidFill>
                  <a:srgbClr val="000000"/>
                </a:solidFill>
                <a:uFill>
                  <a:solidFill>
                    <a:srgbClr val="FFFFFF"/>
                  </a:solidFill>
                </a:uFill>
                <a:latin typeface="Times New Roman" pitchFamily="18" charset="0"/>
                <a:cs typeface="Times New Roman" pitchFamily="18" charset="0"/>
              </a:rPr>
              <a:t>nedenlerin nedeni</a:t>
            </a:r>
            <a:r>
              <a:rPr lang="tr-TR" sz="6600" spc="-1" dirty="0">
                <a:solidFill>
                  <a:srgbClr val="000000"/>
                </a:solidFill>
                <a:uFill>
                  <a:solidFill>
                    <a:srgbClr val="FFFFFF"/>
                  </a:solidFill>
                </a:uFill>
                <a:latin typeface="Times New Roman" pitchFamily="18" charset="0"/>
                <a:cs typeface="Times New Roman" pitchFamily="18" charset="0"/>
              </a:rPr>
              <a:t>" olarak görülmektedir.</a:t>
            </a:r>
          </a:p>
          <a:p>
            <a:pPr marL="457740" indent="-457200" algn="just">
              <a:spcBef>
                <a:spcPts val="751"/>
              </a:spcBef>
              <a:buFont typeface="Wingdings" panose="05000000000000000000" pitchFamily="2" charset="2"/>
              <a:buChar char="v"/>
            </a:pPr>
            <a:endParaRPr lang="tr-TR" sz="6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524571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fontScale="70000" lnSpcReduction="20000"/>
          </a:bodyPr>
          <a:lstStyle/>
          <a:p>
            <a:pPr marL="342900" lvl="1" indent="0" algn="just">
              <a:lnSpc>
                <a:spcPct val="150000"/>
              </a:lnSpc>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Sosyal belirleyiciler yaklaşımı</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ea typeface="Times New Roman" panose="02020603050405020304" pitchFamily="18" charset="0"/>
                <a:cs typeface="Times New Roman" panose="02020603050405020304" pitchFamily="18" charset="0"/>
              </a:rPr>
              <a:t>sosyal, ekonomik ve çevresel dezavantaj ile yakından bağlantılı olan kalıcı sağlık eşitsizliklerini azaltmayı amaçlayan bir yaklaşımdır. </a:t>
            </a:r>
          </a:p>
          <a:p>
            <a:pPr marL="800100" lvl="1" indent="-457200" algn="just">
              <a:lnSpc>
                <a:spcPct val="15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Çalışmalar tıbbi bakımın sağlığa katkısının %10-15,</a:t>
            </a:r>
          </a:p>
          <a:p>
            <a:pPr marL="800100" lvl="1" indent="-457200" algn="just">
              <a:lnSpc>
                <a:spcPct val="15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Sosyal ve çevresel faktörlerin ise nüfusun sağlığının %75'inden sağlık sonuçlarının da %50'sinden sorumlu olduğunu ifade eder. </a:t>
            </a:r>
          </a:p>
          <a:p>
            <a:pPr marL="342900" lvl="1" indent="0" algn="just">
              <a:lnSpc>
                <a:spcPct val="150000"/>
              </a:lnSpc>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Genel olarak sağlığı etkileyen en önemli toplumsal yapı faktörleri;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nüfus (doğum-ölüm oranları ve göç oranları), aile, sosyal sınıf, din, dil, kültür, ekonomidir. Yaşanılan coğrafi bölge, meslek, cinsiyet, etnik köken, medeni durum, işsizlik, yaş, sosyal sınıf, kültürel yapı, sağlık ve hastalıkla ilgili sosyal değişkenlerdir.</a:t>
            </a:r>
          </a:p>
          <a:p>
            <a:pPr marL="342900" lvl="1" indent="0" algn="just">
              <a:lnSpc>
                <a:spcPct val="150000"/>
              </a:lnSpc>
              <a:buNone/>
            </a:pPr>
            <a:endParaRPr lang="tr-TR" sz="32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692696"/>
            <a:ext cx="9721080" cy="5760640"/>
          </a:xfrm>
        </p:spPr>
        <p:txBody>
          <a:bodyPr anchor="ctr">
            <a:normAutofit/>
          </a:bodyPr>
          <a:lstStyle/>
          <a:p>
            <a:pPr algn="just">
              <a:buFont typeface="Wingdings" panose="05000000000000000000" pitchFamily="2" charset="2"/>
              <a:buChar char="ü"/>
            </a:pP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Sosyal sınıflar </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arasındaki farklılıklar bireylerin sağlıklı bir yaşam sürmelerini etkiler. </a:t>
            </a:r>
          </a:p>
          <a:p>
            <a:pPr marL="0" indent="0" algn="just">
              <a:buNone/>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-Resmi istatistiklere göre neredeyse her tür hastalık ve rahatsızlık </a:t>
            </a: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sosyal sınıfla </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bağlantılıdır. </a:t>
            </a:r>
          </a:p>
          <a:p>
            <a:pPr marL="0" indent="0" algn="just">
              <a:buNone/>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-Yoksullar zengin kesime göre daha sık hastalanmakta, daha geç iyileşmektedir. </a:t>
            </a:r>
          </a:p>
          <a:p>
            <a:pPr marL="0" indent="0" algn="just">
              <a:buNone/>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-Yoksul kesimin hayatta kalma süresi daha kısadır.</a:t>
            </a:r>
          </a:p>
          <a:p>
            <a:pPr marL="0" indent="0" algn="just">
              <a:buNone/>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En genç yaşta ölenler</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sosyal yardımlarla geçinen düşük ücretlilerdir. Bu insanlar sağlıksız koşullarda çalışmakta, kötü barınaklarda yaşamakta ve ucuz sağlıksız gıdalarla beslenmektedirler.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619908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70000" lnSpcReduction="20000"/>
          </a:bodyPr>
          <a:lstStyle/>
          <a:p>
            <a:pPr algn="just">
              <a:lnSpc>
                <a:spcPct val="150000"/>
              </a:lnSpc>
              <a:spcAft>
                <a:spcPts val="750"/>
              </a:spcAft>
              <a:buFont typeface="Wingdings" panose="05000000000000000000" pitchFamily="2" charset="2"/>
              <a:buChar char="ü"/>
            </a:pPr>
            <a:r>
              <a:rPr lang="tr-TR" sz="3600" dirty="0">
                <a:latin typeface="Times New Roman" panose="02020603050405020304" pitchFamily="18" charset="0"/>
                <a:ea typeface="Times New Roman" panose="02020603050405020304" pitchFamily="18" charset="0"/>
                <a:cs typeface="Times New Roman" panose="02020603050405020304" pitchFamily="18" charset="0"/>
              </a:rPr>
              <a:t>2010 yılında yayınlanan </a:t>
            </a:r>
            <a:r>
              <a:rPr lang="tr-TR" sz="3600" b="1" dirty="0">
                <a:latin typeface="Times New Roman" panose="02020603050405020304" pitchFamily="18" charset="0"/>
                <a:ea typeface="Times New Roman" panose="02020603050405020304" pitchFamily="18" charset="0"/>
                <a:cs typeface="Times New Roman" panose="02020603050405020304" pitchFamily="18" charset="0"/>
              </a:rPr>
              <a:t>Adil Toplum, Sağlıklı Yaşamlar Raporunda </a:t>
            </a:r>
            <a:r>
              <a:rPr lang="tr-TR" sz="3600" dirty="0">
                <a:latin typeface="Times New Roman" panose="02020603050405020304" pitchFamily="18" charset="0"/>
                <a:ea typeface="Times New Roman" panose="02020603050405020304" pitchFamily="18" charset="0"/>
                <a:cs typeface="Times New Roman" panose="02020603050405020304" pitchFamily="18" charset="0"/>
              </a:rPr>
              <a:t>Britanya'da ciddi bir rahatsızlık veya sakat bırakıcı bir hastalığa yakalanma oranları açısından nüfusun en yoksul %5 </a:t>
            </a:r>
            <a:r>
              <a:rPr lang="tr-TR" sz="3600" dirty="0" err="1">
                <a:latin typeface="Times New Roman" panose="02020603050405020304" pitchFamily="18" charset="0"/>
                <a:ea typeface="Times New Roman" panose="02020603050405020304" pitchFamily="18" charset="0"/>
                <a:cs typeface="Times New Roman" panose="02020603050405020304" pitchFamily="18" charset="0"/>
              </a:rPr>
              <a:t>lik</a:t>
            </a:r>
            <a:r>
              <a:rPr lang="tr-TR" sz="3600" dirty="0">
                <a:latin typeface="Times New Roman" panose="02020603050405020304" pitchFamily="18" charset="0"/>
                <a:ea typeface="Times New Roman" panose="02020603050405020304" pitchFamily="18" charset="0"/>
                <a:cs typeface="Times New Roman" panose="02020603050405020304" pitchFamily="18" charset="0"/>
              </a:rPr>
              <a:t> dilimindekiler en zengin %5 </a:t>
            </a:r>
            <a:r>
              <a:rPr lang="tr-TR" sz="3600" dirty="0" err="1">
                <a:latin typeface="Times New Roman" panose="02020603050405020304" pitchFamily="18" charset="0"/>
                <a:ea typeface="Times New Roman" panose="02020603050405020304" pitchFamily="18" charset="0"/>
                <a:cs typeface="Times New Roman" panose="02020603050405020304" pitchFamily="18" charset="0"/>
              </a:rPr>
              <a:t>dekilerden</a:t>
            </a:r>
            <a:r>
              <a:rPr lang="tr-TR" sz="3600" dirty="0">
                <a:latin typeface="Times New Roman" panose="02020603050405020304" pitchFamily="18" charset="0"/>
                <a:ea typeface="Times New Roman" panose="02020603050405020304" pitchFamily="18" charset="0"/>
                <a:cs typeface="Times New Roman" panose="02020603050405020304" pitchFamily="18" charset="0"/>
              </a:rPr>
              <a:t> 17 yıl daha az yaşamaktadır. </a:t>
            </a:r>
          </a:p>
          <a:p>
            <a:pPr algn="just">
              <a:lnSpc>
                <a:spcPct val="150000"/>
              </a:lnSpc>
              <a:spcAft>
                <a:spcPts val="750"/>
              </a:spcAft>
              <a:buFont typeface="Wingdings" panose="05000000000000000000" pitchFamily="2" charset="2"/>
              <a:buChar char="ü"/>
            </a:pPr>
            <a:r>
              <a:rPr lang="tr-TR" sz="3600" dirty="0">
                <a:latin typeface="Times New Roman" panose="02020603050405020304" pitchFamily="18" charset="0"/>
                <a:ea typeface="Times New Roman" panose="02020603050405020304" pitchFamily="18" charset="0"/>
                <a:cs typeface="Times New Roman" panose="02020603050405020304" pitchFamily="18" charset="0"/>
              </a:rPr>
              <a:t>En yoksul olanlar hem daha genç ölmekte hem de bu yaşamlarını pek çok engelle mücadele ederek geçirmektedirler. </a:t>
            </a:r>
          </a:p>
          <a:p>
            <a:pPr algn="just">
              <a:lnSpc>
                <a:spcPct val="150000"/>
              </a:lnSpc>
              <a:spcAft>
                <a:spcPts val="750"/>
              </a:spcAft>
              <a:buFont typeface="Wingdings" panose="05000000000000000000" pitchFamily="2" charset="2"/>
              <a:buChar char="ü"/>
            </a:pPr>
            <a:r>
              <a:rPr lang="tr-TR" sz="3600" dirty="0">
                <a:latin typeface="Times New Roman" panose="02020603050405020304" pitchFamily="18" charset="0"/>
                <a:ea typeface="Times New Roman" panose="02020603050405020304" pitchFamily="18" charset="0"/>
                <a:cs typeface="Times New Roman" panose="02020603050405020304" pitchFamily="18" charset="0"/>
              </a:rPr>
              <a:t>Akciğer ve mide kanseri, beden gücüyle çalışan erkeklerde, profesyonel iş yapan erkeklere oranla iki kat daha fazla görülmekte, kalp hastalıklarıyla akciğer kanserinden ölenler beden işçilerinde iki kat daha fazladır.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92555435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1891</TotalTime>
  <Words>904</Words>
  <Application>Microsoft Office PowerPoint</Application>
  <PresentationFormat>Geniş ekran</PresentationFormat>
  <Paragraphs>79</Paragraphs>
  <Slides>11</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Arial</vt:lpstr>
      <vt:lpstr>Calibri</vt:lpstr>
      <vt:lpstr>Century Gothic</vt:lpstr>
      <vt:lpstr>Times New Roman</vt:lpstr>
      <vt:lpstr>Wingdings</vt:lpstr>
      <vt:lpstr>Wingdings 3</vt:lpstr>
      <vt:lpstr>Duman</vt:lpstr>
      <vt:lpstr>ANKARA ÜNİVERSİTESİ SAĞLIK BİLİMLERİ FAKÜLTESİ SOSYAL HİZMET ANABİLİM DALI </vt:lpstr>
      <vt:lpstr>1. SAĞLIĞI ETKİLEYEN FAKTÖRLER</vt:lpstr>
      <vt:lpstr>PowerPoint Sunusu</vt:lpstr>
      <vt:lpstr> 2. SAĞLIĞIN BELİRLEYİCİLERİNE YÖNELİK YAKLAŞIMLAR </vt:lpstr>
      <vt:lpstr>PowerPoint Sunusu</vt:lpstr>
      <vt:lpstr>3. SAĞLIĞIN BELİREYİCİLERİ</vt:lpstr>
      <vt:lpstr> </vt:lpstr>
      <vt:lpstr>PowerPoint Sunusu</vt:lpstr>
      <vt:lpstr>PowerPoint Sunusu</vt:lpstr>
      <vt:lpstr>Şekil 2. Sağlığın Sosyoekonomik Belirleyicileri Arasındaki Bağlantılar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150</cp:revision>
  <dcterms:created xsi:type="dcterms:W3CDTF">2019-12-10T17:31:29Z</dcterms:created>
  <dcterms:modified xsi:type="dcterms:W3CDTF">2022-12-27T15:53:31Z</dcterms:modified>
</cp:coreProperties>
</file>