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146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16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18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1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947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69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98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55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98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24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10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EE0CBC0-76B1-4CCF-B3DC-E52FA3C41764}" type="datetimeFigureOut">
              <a:rPr lang="tr-TR" smtClean="0"/>
              <a:pPr/>
              <a:t>30.11.2023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423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b.gov.tr/files/ardb/evt/1_avrupa_birligi/1_6_raporlar/1_3_diger/agriculture_and_fisheries/Fact_Sheet_Climate_Change_the_Challenges_for_Agriculture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403731" y="460496"/>
            <a:ext cx="10668000" cy="2387600"/>
          </a:xfrm>
        </p:spPr>
        <p:txBody>
          <a:bodyPr>
            <a:normAutofit/>
          </a:bodyPr>
          <a:lstStyle/>
          <a:p>
            <a:r>
              <a:rPr lang="tr-TR" sz="3600" dirty="0"/>
              <a:t>ZTO440 PROJE HAZIRLAMA VE DEĞERLENDİRME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71040" y="2552700"/>
            <a:ext cx="11220773" cy="1752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sz="3000" dirty="0"/>
              <a:t>Doç. Dr. SELEN DEVİREN SAYGIN</a:t>
            </a:r>
          </a:p>
          <a:p>
            <a:pPr algn="ctr"/>
            <a:r>
              <a:rPr lang="tr-TR" sz="3000" dirty="0"/>
              <a:t>Ankara Üniversitesi</a:t>
            </a:r>
          </a:p>
          <a:p>
            <a:pPr algn="ctr"/>
            <a:r>
              <a:rPr lang="tr-TR" sz="3000" dirty="0"/>
              <a:t> Ziraat Fakültesi</a:t>
            </a:r>
          </a:p>
          <a:p>
            <a:pPr algn="ctr"/>
            <a:r>
              <a:rPr lang="tr-TR" sz="3000" dirty="0"/>
              <a:t> Toprak Bilimi ve Bitki Besleme Bölümü</a:t>
            </a:r>
          </a:p>
          <a:p>
            <a:pPr algn="ctr"/>
            <a:endParaRPr lang="tr-TR" sz="3000" dirty="0"/>
          </a:p>
          <a:p>
            <a:pPr algn="ctr"/>
            <a:endParaRPr lang="tr-TR" sz="3000" dirty="0"/>
          </a:p>
        </p:txBody>
      </p:sp>
      <p:sp>
        <p:nvSpPr>
          <p:cNvPr id="4" name="3 Dikdörtgen"/>
          <p:cNvSpPr/>
          <p:nvPr/>
        </p:nvSpPr>
        <p:spPr>
          <a:xfrm>
            <a:off x="3202984" y="52755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/>
              <a:t>Ankara</a:t>
            </a:r>
          </a:p>
          <a:p>
            <a:pPr algn="ctr"/>
            <a:r>
              <a:rPr lang="tr-TR" sz="2400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19560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HAFTALIK DERS AKIŞI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62000" y="1752601"/>
            <a:ext cx="10629254" cy="4803182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Proje hazırlamaya giriş, temel yönetim ilkeleri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Sorun analizi, problem temelli yaklaşımın benimsenmesi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Hedef analizi, uygun yöntem seçimi </a:t>
            </a:r>
            <a:r>
              <a:rPr lang="tr-TR" sz="3000" dirty="0"/>
              <a:t>(Strateji analizi)</a:t>
            </a: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tr-TR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Paydaş analizi, proje ekibinin yetkinlikleri ve görev dağılımları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Maliyet analizi, yapılabilirlik</a:t>
            </a:r>
            <a:endParaRPr kumimoji="0" lang="tr-TR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tr-TR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Mantıksal çerçevenin oluşturulması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Ara sınav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</a:t>
            </a:r>
            <a:r>
              <a:rPr kumimoji="0" lang="tr-TR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 proje taslakları ile projelendirme (Örnek tema: İklim değişikliği ile mücadele)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 GZTF analizi ile örnek proje değerlendirme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 Örnek proje taslakları ile projelendirme (Örnek tema: Sürdürülebilir tarım sistemlerinin yaygınlaştırılması)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11. 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12. Örnek proje taslakları ile projelendirme (Örnek tema: Doğal kaynakların korunması)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13. 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14. Genel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558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3269" y="65557"/>
            <a:ext cx="9720072" cy="1499616"/>
          </a:xfrm>
        </p:spPr>
        <p:txBody>
          <a:bodyPr/>
          <a:lstStyle/>
          <a:p>
            <a:r>
              <a:rPr lang="tr-TR" dirty="0"/>
              <a:t>Tema: İklim değişikliği ile mücadele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39368" y="1417320"/>
            <a:ext cx="9720073" cy="4023360"/>
          </a:xfrm>
        </p:spPr>
        <p:txBody>
          <a:bodyPr/>
          <a:lstStyle/>
          <a:p>
            <a:r>
              <a:rPr lang="tr-TR" dirty="0"/>
              <a:t>Proje adı:</a:t>
            </a:r>
          </a:p>
          <a:p>
            <a:r>
              <a:rPr lang="tr-TR" dirty="0"/>
              <a:t>Proje amacı:</a:t>
            </a:r>
          </a:p>
          <a:p>
            <a:r>
              <a:rPr lang="tr-TR" dirty="0"/>
              <a:t>Proje personeli:</a:t>
            </a:r>
          </a:p>
          <a:p>
            <a:r>
              <a:rPr lang="tr-TR" dirty="0"/>
              <a:t>Özgün değer/yaygın etki:</a:t>
            </a:r>
          </a:p>
          <a:p>
            <a:r>
              <a:rPr lang="tr-TR" dirty="0"/>
              <a:t>Proje iş planı:</a:t>
            </a:r>
          </a:p>
          <a:p>
            <a:r>
              <a:rPr lang="tr-TR" dirty="0"/>
              <a:t>Proje bütçesi: </a:t>
            </a:r>
          </a:p>
        </p:txBody>
      </p:sp>
      <p:sp>
        <p:nvSpPr>
          <p:cNvPr id="4" name="3 Sağ Ayraç"/>
          <p:cNvSpPr/>
          <p:nvPr/>
        </p:nvSpPr>
        <p:spPr>
          <a:xfrm>
            <a:off x="4432515" y="1286360"/>
            <a:ext cx="2355743" cy="36421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7222212" y="1968285"/>
            <a:ext cx="342112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Sorun analizi</a:t>
            </a:r>
          </a:p>
          <a:p>
            <a:r>
              <a:rPr lang="tr-TR" sz="2400" dirty="0">
                <a:solidFill>
                  <a:srgbClr val="FF0000"/>
                </a:solidFill>
              </a:rPr>
              <a:t>Hedef ve Strateji analizi</a:t>
            </a:r>
          </a:p>
          <a:p>
            <a:r>
              <a:rPr lang="tr-TR" sz="2400" dirty="0">
                <a:solidFill>
                  <a:srgbClr val="FF0000"/>
                </a:solidFill>
              </a:rPr>
              <a:t>Paydaş analizi</a:t>
            </a:r>
          </a:p>
          <a:p>
            <a:r>
              <a:rPr lang="tr-TR" sz="2400" dirty="0">
                <a:solidFill>
                  <a:srgbClr val="FF0000"/>
                </a:solidFill>
              </a:rPr>
              <a:t>Maliyet analizi</a:t>
            </a:r>
          </a:p>
          <a:p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6" name="5 Sol Ayraç"/>
          <p:cNvSpPr/>
          <p:nvPr/>
        </p:nvSpPr>
        <p:spPr>
          <a:xfrm rot="16200000">
            <a:off x="8279975" y="1654446"/>
            <a:ext cx="1263110" cy="554839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7299703" y="5331417"/>
            <a:ext cx="43157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/>
              <a:t>MANTIKSAL ÇERÇEVE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Yol haritası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24128" y="1889760"/>
            <a:ext cx="9720073" cy="4023360"/>
          </a:xfrm>
        </p:spPr>
        <p:txBody>
          <a:bodyPr/>
          <a:lstStyle/>
          <a:p>
            <a:r>
              <a:rPr lang="tr-TR" dirty="0"/>
              <a:t>Sorun ağacını çiz…</a:t>
            </a:r>
          </a:p>
          <a:p>
            <a:r>
              <a:rPr lang="tr-TR" dirty="0"/>
              <a:t>Hedef ağacını oluştur…</a:t>
            </a:r>
          </a:p>
          <a:p>
            <a:r>
              <a:rPr lang="tr-TR" dirty="0"/>
              <a:t>Hedeflere ulaşmada stratejik planlarını oluştur…</a:t>
            </a:r>
          </a:p>
          <a:p>
            <a:r>
              <a:rPr lang="tr-TR" dirty="0"/>
              <a:t>Paydaşları belirle…</a:t>
            </a:r>
          </a:p>
          <a:p>
            <a:r>
              <a:rPr lang="tr-TR" dirty="0"/>
              <a:t>Maliyet –Fayda analizini yap…</a:t>
            </a:r>
          </a:p>
          <a:p>
            <a:r>
              <a:rPr lang="tr-TR" dirty="0"/>
              <a:t>Mantıksal çerçevede proje anahtarını hazırla…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37" y="122238"/>
            <a:ext cx="9956800" cy="114300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Detaylı yol haritası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621" y="1166018"/>
            <a:ext cx="10443779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Aşağıdaki soruların cevaplarını araştırarak başlayabilirsin...</a:t>
            </a:r>
          </a:p>
          <a:p>
            <a:r>
              <a:rPr lang="tr-TR" dirty="0"/>
              <a:t>Tarımsal üretim iklim değişikliği süreçlerinden etkileniyor mu?</a:t>
            </a:r>
          </a:p>
          <a:p>
            <a:r>
              <a:rPr lang="tr-TR" dirty="0"/>
              <a:t>Etkinin yoğun olarak yaşandığı bölgelerde sorunların çözümünde tarımsal üretim tekniklerinde değişim sorunların çözümüne katkı sağlayabilir mi? </a:t>
            </a:r>
          </a:p>
          <a:p>
            <a:r>
              <a:rPr lang="tr-TR" dirty="0"/>
              <a:t>Örn. toprak işleme tekniklerinin uygunsuzluğu, uygun olmayan girdi kullanımı, yetersiz alt yapı, çevresel bilinç düzeylerinin yetersizliği gibi durumlar değiştirilebilirse iklim değişikliğinin etkisi azaltılabilir mi?</a:t>
            </a:r>
          </a:p>
          <a:p>
            <a:r>
              <a:rPr lang="tr-TR" dirty="0"/>
              <a:t>Verim kaybı olmadan iklim değişikliğiyle mücadele mümkün mü? </a:t>
            </a:r>
          </a:p>
          <a:p>
            <a:r>
              <a:rPr lang="tr-TR" dirty="0"/>
              <a:t>... Soruları çoğaltabilmek proje fikrine ulaşmak için son derece önemli....bu sebeple konuyla ilişkili ve güncel (2018 ve sonrası) en az 5 adet bilimsel makale okumanızı istiyorum.</a:t>
            </a:r>
          </a:p>
          <a:p>
            <a:r>
              <a:rPr lang="tr-TR" dirty="0"/>
              <a:t>Şimdi kafanızda bir sorun oluşmuş olmalı!</a:t>
            </a:r>
          </a:p>
          <a:p>
            <a:r>
              <a:rPr lang="tr-TR" dirty="0"/>
              <a:t>Sorun analizi ile başlayabilirsiniz. </a:t>
            </a:r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0" y="5694219"/>
            <a:ext cx="117209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  <a:hlinkClick r:id="rId2"/>
              </a:rPr>
              <a:t>OKUYUN: </a:t>
            </a:r>
            <a:r>
              <a:rPr lang="en-US" dirty="0">
                <a:hlinkClick r:id="rId2"/>
              </a:rPr>
              <a:t>https://www.ab.gov.tr/files/ardb/evt/1_avrupa_birligi/1_6_raporlar/1_3_diger/agriculture_and_fisheries/Fact_Sheet_Climate_Change_the_Challenges_for_Agriculture.pdf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26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Proje taslağı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4040"/>
            <a:ext cx="9720073" cy="4023360"/>
          </a:xfrm>
        </p:spPr>
        <p:txBody>
          <a:bodyPr/>
          <a:lstStyle/>
          <a:p>
            <a:r>
              <a:rPr lang="tr-TR" dirty="0"/>
              <a:t>Projenin adı:</a:t>
            </a:r>
          </a:p>
          <a:p>
            <a:r>
              <a:rPr lang="tr-TR" dirty="0"/>
              <a:t>Projenin ana ve alt amaçları:</a:t>
            </a:r>
          </a:p>
          <a:p>
            <a:r>
              <a:rPr lang="tr-TR" dirty="0"/>
              <a:t>Projede kullanılacak yöntem ve yaklaşımlar:</a:t>
            </a:r>
          </a:p>
          <a:p>
            <a:r>
              <a:rPr lang="tr-TR" dirty="0"/>
              <a:t>Projeden beklenen faydalar:</a:t>
            </a:r>
          </a:p>
          <a:p>
            <a:r>
              <a:rPr lang="tr-TR" dirty="0"/>
              <a:t>Projenin gerçekleştirilmesinde ön gördüğünüz sorunlar ve çözüm önerileriniz.</a:t>
            </a:r>
          </a:p>
          <a:p>
            <a:r>
              <a:rPr lang="tr-TR" dirty="0"/>
              <a:t>Projenizi puanlandırın.</a:t>
            </a:r>
          </a:p>
        </p:txBody>
      </p:sp>
    </p:spTree>
    <p:extLst>
      <p:ext uri="{BB962C8B-B14F-4D97-AF65-F5344CB8AC3E}">
        <p14:creationId xmlns:p14="http://schemas.microsoft.com/office/powerpoint/2010/main" val="208994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9956800" cy="1143000"/>
          </a:xfrm>
        </p:spPr>
        <p:txBody>
          <a:bodyPr>
            <a:normAutofit/>
          </a:bodyPr>
          <a:lstStyle/>
          <a:p>
            <a:pPr algn="ctr"/>
            <a:r>
              <a:rPr lang="tr-TR" sz="4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Proje değerlendirme</a:t>
            </a:r>
            <a:endParaRPr lang="en-US" sz="4500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265" y="1006157"/>
            <a:ext cx="9956800" cy="4525963"/>
          </a:xfrm>
        </p:spPr>
        <p:txBody>
          <a:bodyPr>
            <a:noAutofit/>
          </a:bodyPr>
          <a:lstStyle/>
          <a:p>
            <a:r>
              <a:rPr lang="tr-TR" sz="2600" dirty="0">
                <a:solidFill>
                  <a:srgbClr val="FF0000"/>
                </a:solidFill>
              </a:rPr>
              <a:t>Projenin içerik ve aktarımı</a:t>
            </a:r>
          </a:p>
          <a:p>
            <a:pPr marL="36576" indent="0">
              <a:buNone/>
            </a:pPr>
            <a:r>
              <a:rPr lang="tr-TR" sz="2600" dirty="0"/>
              <a:t>Çok iyi ( )  -  İyi ( ) -  İyi değil/Yetersiz ( ) Gerekçesi: </a:t>
            </a:r>
          </a:p>
          <a:p>
            <a:r>
              <a:rPr lang="tr-TR" sz="2600" dirty="0">
                <a:solidFill>
                  <a:srgbClr val="FF0000"/>
                </a:solidFill>
              </a:rPr>
              <a:t>Projenin özgünlüğü</a:t>
            </a:r>
          </a:p>
          <a:p>
            <a:pPr marL="36576" indent="0">
              <a:buNone/>
            </a:pPr>
            <a:r>
              <a:rPr lang="tr-TR" sz="2600" dirty="0"/>
              <a:t>Çok iyi ( )  -  İyi ( ) -  İyi değil/Yetersiz ( ) Gerekçesi: </a:t>
            </a:r>
          </a:p>
          <a:p>
            <a:r>
              <a:rPr lang="tr-TR" sz="2600" dirty="0">
                <a:solidFill>
                  <a:srgbClr val="FF0000"/>
                </a:solidFill>
              </a:rPr>
              <a:t>Projenin yaygın etkisi</a:t>
            </a:r>
          </a:p>
          <a:p>
            <a:pPr marL="36576" indent="0">
              <a:buNone/>
            </a:pPr>
            <a:r>
              <a:rPr lang="tr-TR" sz="2600" dirty="0"/>
              <a:t>Çok iyi ( )  -  İyi ( ) -  İyi değil/Yetersiz ( ) Gerekçesi: </a:t>
            </a:r>
          </a:p>
          <a:p>
            <a:r>
              <a:rPr lang="tr-TR" sz="2600" dirty="0">
                <a:solidFill>
                  <a:srgbClr val="FF0000"/>
                </a:solidFill>
              </a:rPr>
              <a:t>Projenin yapılabilirliği</a:t>
            </a:r>
          </a:p>
          <a:p>
            <a:pPr marL="36576" indent="0">
              <a:buNone/>
            </a:pPr>
            <a:r>
              <a:rPr lang="tr-TR" sz="2600" dirty="0"/>
              <a:t>Çok iyi ( )  -  İyi ( ) -  İyi değil/Yetersiz ( ) Gerekçesi: </a:t>
            </a:r>
          </a:p>
          <a:p>
            <a:r>
              <a:rPr lang="tr-TR" sz="2600" dirty="0">
                <a:solidFill>
                  <a:srgbClr val="FF0000"/>
                </a:solidFill>
              </a:rPr>
              <a:t>Projenin bütçesi ve bütçesinin gerekçesi</a:t>
            </a:r>
          </a:p>
          <a:p>
            <a:pPr marL="36576" indent="0">
              <a:buNone/>
            </a:pPr>
            <a:r>
              <a:rPr lang="tr-TR" sz="2600" dirty="0"/>
              <a:t>Çok iyi ( )  -  İyi ( ) -  İyi değil/Yetersiz ( ) Gerekçesi: </a:t>
            </a:r>
          </a:p>
          <a:p>
            <a:pPr marL="36576" indent="0">
              <a:buNone/>
            </a:pPr>
            <a:endParaRPr lang="tr-TR" sz="2600" dirty="0"/>
          </a:p>
          <a:p>
            <a:pPr marL="36576" indent="0">
              <a:buNone/>
            </a:pPr>
            <a:endParaRPr lang="tr-TR" sz="2600" dirty="0"/>
          </a:p>
          <a:p>
            <a:pPr marL="36576" indent="0">
              <a:buNone/>
            </a:pPr>
            <a:endParaRPr lang="en-US" sz="26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8A47C8F2-A59A-4EC8-AF1A-3D3A3A5DE765}"/>
              </a:ext>
            </a:extLst>
          </p:cNvPr>
          <p:cNvSpPr txBox="1"/>
          <p:nvPr/>
        </p:nvSpPr>
        <p:spPr>
          <a:xfrm>
            <a:off x="9052560" y="13785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1084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186</TotalTime>
  <Words>537</Words>
  <Application>Microsoft Office PowerPoint</Application>
  <PresentationFormat>Geniş ekran</PresentationFormat>
  <Paragraphs>70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 2</vt:lpstr>
      <vt:lpstr>Wingdings 3</vt:lpstr>
      <vt:lpstr>Entegral</vt:lpstr>
      <vt:lpstr>ZTO440 PROJE HAZIRLAMA VE DEĞERLENDİRME</vt:lpstr>
      <vt:lpstr>HAFTALIK DERS AKIŞI</vt:lpstr>
      <vt:lpstr>Tema: İklim değişikliği ile mücadele</vt:lpstr>
      <vt:lpstr>Yol haritası</vt:lpstr>
      <vt:lpstr>Detaylı yol haritası</vt:lpstr>
      <vt:lpstr>Proje taslağı</vt:lpstr>
      <vt:lpstr>Proje değerlendirme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ZTO440 PROJE HAZIRLAMA VE DEĞERLENDİRME</dc:title>
  <dc:creator>Selen</dc:creator>
  <cp:lastModifiedBy>user</cp:lastModifiedBy>
  <cp:revision>31</cp:revision>
  <dcterms:created xsi:type="dcterms:W3CDTF">2020-02-05T08:00:25Z</dcterms:created>
  <dcterms:modified xsi:type="dcterms:W3CDTF">2023-11-30T10:20:40Z</dcterms:modified>
</cp:coreProperties>
</file>