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5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32BE3E7F-6D84-45FF-8A43-B9B13CCC8BC2}" type="datetimeFigureOut">
              <a:rPr lang="tr-TR" smtClean="0"/>
              <a:t>23.11.2019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A298061-AB15-460C-9813-CC491A2D032E}"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2BE3E7F-6D84-45FF-8A43-B9B13CCC8BC2}"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298061-AB15-460C-9813-CC491A2D032E}"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2BE3E7F-6D84-45FF-8A43-B9B13CCC8BC2}"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298061-AB15-460C-9813-CC491A2D032E}"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2BE3E7F-6D84-45FF-8A43-B9B13CCC8BC2}"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298061-AB15-460C-9813-CC491A2D032E}"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2BE3E7F-6D84-45FF-8A43-B9B13CCC8BC2}"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298061-AB15-460C-9813-CC491A2D032E}"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2BE3E7F-6D84-45FF-8A43-B9B13CCC8BC2}" type="datetimeFigureOut">
              <a:rPr lang="tr-TR" smtClean="0"/>
              <a:t>23.11.2019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298061-AB15-460C-9813-CC491A2D032E}"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2BE3E7F-6D84-45FF-8A43-B9B13CCC8BC2}" type="datetimeFigureOut">
              <a:rPr lang="tr-TR" smtClean="0"/>
              <a:t>23.11.2019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A298061-AB15-460C-9813-CC491A2D032E}"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2BE3E7F-6D84-45FF-8A43-B9B13CCC8BC2}" type="datetimeFigureOut">
              <a:rPr lang="tr-TR" smtClean="0"/>
              <a:t>23.11.2019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A298061-AB15-460C-9813-CC491A2D032E}"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BE3E7F-6D84-45FF-8A43-B9B13CCC8BC2}" type="datetimeFigureOut">
              <a:rPr lang="tr-TR" smtClean="0"/>
              <a:t>23.11.2019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A298061-AB15-460C-9813-CC491A2D032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2BE3E7F-6D84-45FF-8A43-B9B13CCC8BC2}" type="datetimeFigureOut">
              <a:rPr lang="tr-TR" smtClean="0"/>
              <a:t>23.11.2019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298061-AB15-460C-9813-CC491A2D032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2BE3E7F-6D84-45FF-8A43-B9B13CCC8BC2}" type="datetimeFigureOut">
              <a:rPr lang="tr-TR" smtClean="0"/>
              <a:t>23.11.2019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298061-AB15-460C-9813-CC491A2D032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32BE3E7F-6D84-45FF-8A43-B9B13CCC8BC2}" type="datetimeFigureOut">
              <a:rPr lang="tr-TR" smtClean="0"/>
              <a:t>23.11.2019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A298061-AB15-460C-9813-CC491A2D032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Mülkiyet-9</a:t>
            </a:r>
            <a:endParaRPr lang="tr-TR" dirty="0"/>
          </a:p>
        </p:txBody>
      </p:sp>
    </p:spTree>
    <p:extLst>
      <p:ext uri="{BB962C8B-B14F-4D97-AF65-F5344CB8AC3E}">
        <p14:creationId xmlns:p14="http://schemas.microsoft.com/office/powerpoint/2010/main" val="3395066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132856"/>
            <a:ext cx="8640959" cy="4392487"/>
          </a:xfrm>
        </p:spPr>
        <p:txBody>
          <a:bodyPr>
            <a:normAutofit fontScale="70000" lnSpcReduction="20000"/>
          </a:bodyPr>
          <a:lstStyle/>
          <a:p>
            <a:pPr marL="0" indent="0" algn="just">
              <a:buNone/>
            </a:pPr>
            <a:r>
              <a:rPr lang="tr-TR" sz="2800" b="1" dirty="0" smtClean="0"/>
              <a:t>IX. Devre Mülk</a:t>
            </a:r>
          </a:p>
          <a:p>
            <a:pPr marL="457200" indent="-457200" algn="just">
              <a:buAutoNum type="alphaUcPeriod"/>
            </a:pPr>
            <a:r>
              <a:rPr lang="tr-TR" b="1" dirty="0" smtClean="0"/>
              <a:t>Genel Olarak</a:t>
            </a:r>
          </a:p>
          <a:p>
            <a:pPr marL="0" indent="0" algn="just">
              <a:buNone/>
            </a:pPr>
            <a:r>
              <a:rPr lang="tr-TR" dirty="0" smtClean="0"/>
              <a:t>KMK m. </a:t>
            </a:r>
            <a:r>
              <a:rPr lang="tr-TR" dirty="0"/>
              <a:t>57’ye göre, </a:t>
            </a:r>
            <a:r>
              <a:rPr lang="tr-TR" i="1" dirty="0" smtClean="0"/>
              <a:t>‘Mesken </a:t>
            </a:r>
            <a:r>
              <a:rPr lang="tr-TR" i="1" dirty="0"/>
              <a:t>olarak kullanılmaya elverişli bir yapı veya bağımsız bölümün </a:t>
            </a:r>
            <a:r>
              <a:rPr lang="tr-TR" i="1" dirty="0" smtClean="0"/>
              <a:t>ortak maliklerinden </a:t>
            </a:r>
            <a:r>
              <a:rPr lang="tr-TR" i="1" dirty="0"/>
              <a:t>her biri lehine bu yapı veya bağımsız bölümden yılın belli dönemlerinde </a:t>
            </a:r>
            <a:r>
              <a:rPr lang="tr-TR" i="1" dirty="0" smtClean="0"/>
              <a:t>istifade hakkı</a:t>
            </a:r>
            <a:r>
              <a:rPr lang="tr-TR" i="1" dirty="0"/>
              <a:t>, müşterek mülkiyet payına bağlı bir irtifak hakkı olarak kurulabilir.</a:t>
            </a:r>
          </a:p>
          <a:p>
            <a:pPr marL="0" indent="0" algn="just">
              <a:buNone/>
            </a:pPr>
            <a:r>
              <a:rPr lang="tr-TR" i="1" dirty="0"/>
              <a:t>Bu hakka devre mülk hakkı </a:t>
            </a:r>
            <a:r>
              <a:rPr lang="tr-TR" i="1" dirty="0" smtClean="0"/>
              <a:t>denir.</a:t>
            </a:r>
            <a:r>
              <a:rPr lang="tr-TR" dirty="0" smtClean="0"/>
              <a:t>’</a:t>
            </a:r>
          </a:p>
          <a:p>
            <a:pPr marL="0" indent="0" algn="just">
              <a:buNone/>
            </a:pPr>
            <a:r>
              <a:rPr lang="tr-TR" b="1" dirty="0" smtClean="0"/>
              <a:t>B. Devre Mülk Hakkının Kurulması</a:t>
            </a:r>
          </a:p>
          <a:p>
            <a:pPr algn="just"/>
            <a:r>
              <a:rPr lang="tr-TR" dirty="0" smtClean="0"/>
              <a:t>Devre mülk hakkı ancak konut olarak kullanılmaya elverişli yapılarda veya bu yapıların bağımsız bölümlerinde kurulabilir.</a:t>
            </a:r>
          </a:p>
          <a:p>
            <a:pPr algn="just"/>
            <a:r>
              <a:rPr lang="tr-TR" dirty="0" smtClean="0"/>
              <a:t>Bağımsız bölümde devre mülk kurulabilmesi için, bu bölümler üzerinde önceden kat mülkiyeti ya da kat irtifakının kurulmuş olması gerekir.</a:t>
            </a:r>
          </a:p>
          <a:p>
            <a:pPr algn="just"/>
            <a:r>
              <a:rPr lang="tr-TR" dirty="0" smtClean="0"/>
              <a:t>Devre mülk hakkına sahip olacak kişiler, o yapının veya bağımsız bölümün paydaşları olmalıdır.</a:t>
            </a:r>
          </a:p>
          <a:p>
            <a:pPr algn="just"/>
            <a:r>
              <a:rPr lang="tr-TR" dirty="0" smtClean="0"/>
              <a:t>Tüm paydaşlarca imzalanan ayrıntılı olarak düzenlenmiş devre mülk sözleşmesi yapılmalıdır.</a:t>
            </a:r>
          </a:p>
          <a:p>
            <a:pPr algn="just"/>
            <a:r>
              <a:rPr lang="tr-TR" dirty="0" smtClean="0"/>
              <a:t>Devre mülk hakkına tanınan yararlanma süre 15 günden az olamaz.</a:t>
            </a:r>
          </a:p>
          <a:p>
            <a:pPr algn="just"/>
            <a:r>
              <a:rPr lang="tr-TR" dirty="0" smtClean="0"/>
              <a:t>Devre mülk hanesinin kurulmuş olduğu beyanlar hanesine işaret edilir.</a:t>
            </a:r>
            <a:endParaRPr lang="tr-TR" dirty="0"/>
          </a:p>
        </p:txBody>
      </p:sp>
    </p:spTree>
    <p:extLst>
      <p:ext uri="{BB962C8B-B14F-4D97-AF65-F5344CB8AC3E}">
        <p14:creationId xmlns:p14="http://schemas.microsoft.com/office/powerpoint/2010/main" val="3494915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3" y="2248347"/>
            <a:ext cx="8265240" cy="3877815"/>
          </a:xfrm>
        </p:spPr>
        <p:txBody>
          <a:bodyPr>
            <a:normAutofit fontScale="92500"/>
          </a:bodyPr>
          <a:lstStyle/>
          <a:p>
            <a:pPr marL="0" indent="0" algn="just">
              <a:buNone/>
            </a:pPr>
            <a:r>
              <a:rPr lang="tr-TR" b="1" dirty="0" smtClean="0"/>
              <a:t>C. Devre Mülk Hakkının Hükümleri</a:t>
            </a:r>
          </a:p>
          <a:p>
            <a:pPr marL="0" indent="0" algn="just">
              <a:buNone/>
            </a:pPr>
            <a:r>
              <a:rPr lang="tr-TR" dirty="0"/>
              <a:t>Devre mülk hakkı sahiplerinin hak ve borçları, yetki ve </a:t>
            </a:r>
            <a:r>
              <a:rPr lang="tr-TR" dirty="0" smtClean="0"/>
              <a:t>sorumluluklarının tespit </a:t>
            </a:r>
            <a:r>
              <a:rPr lang="tr-TR" dirty="0"/>
              <a:t>ve uyuşmazlıkların çözümlenmesinde bu Kanunda, sözleşmede veya yönetim </a:t>
            </a:r>
            <a:r>
              <a:rPr lang="tr-TR" dirty="0" smtClean="0"/>
              <a:t>planında hüküm </a:t>
            </a:r>
            <a:r>
              <a:rPr lang="tr-TR" dirty="0"/>
              <a:t>bulunmayan hallerde Türk Medeni Kanunu ve ilgili diğer kanun hükümleri </a:t>
            </a:r>
            <a:r>
              <a:rPr lang="tr-TR" dirty="0" smtClean="0"/>
              <a:t>uygulanır.(KMK m. 65)</a:t>
            </a:r>
          </a:p>
          <a:p>
            <a:pPr marL="0" indent="0" algn="just">
              <a:buNone/>
            </a:pPr>
            <a:r>
              <a:rPr lang="tr-TR" b="1" dirty="0" smtClean="0"/>
              <a:t>D. Devre Mülk Hakkının Sona Ermesi</a:t>
            </a:r>
          </a:p>
          <a:p>
            <a:pPr algn="just">
              <a:buFont typeface="Arial" pitchFamily="34" charset="0"/>
              <a:buChar char="•"/>
            </a:pPr>
            <a:r>
              <a:rPr lang="tr-TR" dirty="0" smtClean="0"/>
              <a:t>Anlaşma yoluyla</a:t>
            </a:r>
          </a:p>
          <a:p>
            <a:pPr algn="just">
              <a:buFont typeface="Arial" pitchFamily="34" charset="0"/>
              <a:buChar char="•"/>
            </a:pPr>
            <a:r>
              <a:rPr lang="tr-TR" dirty="0" smtClean="0"/>
              <a:t>Taşınmazın yok olması veya kamulaştırılması</a:t>
            </a:r>
          </a:p>
          <a:p>
            <a:pPr algn="just">
              <a:buFont typeface="Arial" pitchFamily="34" charset="0"/>
              <a:buChar char="•"/>
            </a:pPr>
            <a:r>
              <a:rPr lang="tr-TR" dirty="0" smtClean="0"/>
              <a:t>Devre mülk hakkının tek kişide toplanması</a:t>
            </a:r>
          </a:p>
          <a:p>
            <a:pPr algn="just">
              <a:buFont typeface="Arial" pitchFamily="34" charset="0"/>
              <a:buChar char="•"/>
            </a:pPr>
            <a:endParaRPr lang="tr-TR" dirty="0"/>
          </a:p>
        </p:txBody>
      </p:sp>
    </p:spTree>
    <p:extLst>
      <p:ext uri="{BB962C8B-B14F-4D97-AF65-F5344CB8AC3E}">
        <p14:creationId xmlns:p14="http://schemas.microsoft.com/office/powerpoint/2010/main" val="344213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496943" cy="4349005"/>
          </a:xfrm>
        </p:spPr>
        <p:txBody>
          <a:bodyPr>
            <a:normAutofit fontScale="92500" lnSpcReduction="10000"/>
          </a:bodyPr>
          <a:lstStyle/>
          <a:p>
            <a:pPr marL="0" indent="0" algn="just">
              <a:buNone/>
            </a:pPr>
            <a:r>
              <a:rPr lang="tr-TR" sz="2800" b="1" dirty="0" smtClean="0"/>
              <a:t>IV. Kat Maliklerinin Hakları ve Borçları</a:t>
            </a:r>
          </a:p>
          <a:p>
            <a:pPr marL="457200" indent="-457200" algn="just">
              <a:buAutoNum type="alphaUcPeriod"/>
            </a:pPr>
            <a:r>
              <a:rPr lang="tr-TR" b="1" dirty="0" smtClean="0"/>
              <a:t>Kat Maliklerinin Hakları</a:t>
            </a:r>
          </a:p>
          <a:p>
            <a:pPr marL="457200" indent="-457200" algn="just">
              <a:buAutoNum type="arabicPeriod"/>
            </a:pPr>
            <a:r>
              <a:rPr lang="tr-TR" sz="2000" b="1" dirty="0" smtClean="0"/>
              <a:t>Bağımsız Bölüm Üzerinde</a:t>
            </a:r>
          </a:p>
          <a:p>
            <a:pPr marL="0" indent="0" algn="just">
              <a:buNone/>
            </a:pPr>
            <a:r>
              <a:rPr lang="tr-TR" sz="2000" dirty="0"/>
              <a:t>Kat malikleri kendilerine ait bağımsız bölümler üzerinde, bu kanunun </a:t>
            </a:r>
            <a:r>
              <a:rPr lang="tr-TR" sz="2000" dirty="0" smtClean="0"/>
              <a:t>ilgili hükümleri </a:t>
            </a:r>
            <a:r>
              <a:rPr lang="tr-TR" sz="2000" dirty="0"/>
              <a:t>saklı kalmak </a:t>
            </a:r>
            <a:r>
              <a:rPr lang="tr-TR" sz="2000" dirty="0" smtClean="0"/>
              <a:t>şartıyla, </a:t>
            </a:r>
            <a:r>
              <a:rPr lang="tr-TR" sz="2000" dirty="0"/>
              <a:t>Medeni Kanunun maliklere tanıdığı bütün hak ve yetkilere sahiptirler</a:t>
            </a:r>
            <a:r>
              <a:rPr lang="tr-TR" sz="2000" dirty="0" smtClean="0"/>
              <a:t>.</a:t>
            </a:r>
          </a:p>
          <a:p>
            <a:pPr marL="0" indent="0" algn="just">
              <a:buNone/>
            </a:pPr>
            <a:r>
              <a:rPr lang="tr-TR" sz="2000" b="1" dirty="0" smtClean="0"/>
              <a:t>2. Ortak Yerlerde</a:t>
            </a:r>
          </a:p>
          <a:p>
            <a:pPr marL="0" indent="0" algn="just">
              <a:buNone/>
            </a:pPr>
            <a:r>
              <a:rPr lang="tr-TR" sz="2000" dirty="0" smtClean="0"/>
              <a:t>Kat </a:t>
            </a:r>
            <a:r>
              <a:rPr lang="tr-TR" sz="2000" dirty="0"/>
              <a:t>malikleri </a:t>
            </a:r>
            <a:r>
              <a:rPr lang="tr-TR" sz="2000" dirty="0" smtClean="0"/>
              <a:t>ana gayrimenkulün </a:t>
            </a:r>
            <a:r>
              <a:rPr lang="tr-TR" sz="2000" dirty="0"/>
              <a:t>bütün ortak yerlerine, arsa payları </a:t>
            </a:r>
            <a:r>
              <a:rPr lang="tr-TR" sz="2000" dirty="0" smtClean="0"/>
              <a:t>oranında, ortak </a:t>
            </a:r>
            <a:r>
              <a:rPr lang="tr-TR" sz="2000" dirty="0"/>
              <a:t>mülkiyet hükümlerine göre malik olurlar.</a:t>
            </a:r>
          </a:p>
          <a:p>
            <a:pPr marL="0" indent="0" algn="just">
              <a:buNone/>
            </a:pPr>
            <a:r>
              <a:rPr lang="tr-TR" sz="2000" dirty="0"/>
              <a:t>Kat malikleri ortak yerlerde kullanma hakkına sahiptirler; bu hakkın genel kömürlük, garaj, teras, çamaşırhane ve çamaşır kurutma alanları gibi </a:t>
            </a:r>
            <a:r>
              <a:rPr lang="tr-TR" sz="2000" dirty="0" smtClean="0"/>
              <a:t>yerlerdeki </a:t>
            </a:r>
            <a:r>
              <a:rPr lang="tr-TR" sz="2000" dirty="0"/>
              <a:t>ölçüsü, aksine sözleşme olmadıkça, her kat malikine ait arsa payı ile </a:t>
            </a:r>
            <a:r>
              <a:rPr lang="tr-TR" sz="2000" dirty="0" smtClean="0"/>
              <a:t>oranlıdır. (KMK m. 16)</a:t>
            </a:r>
            <a:endParaRPr lang="tr-TR" sz="2000" dirty="0"/>
          </a:p>
        </p:txBody>
      </p:sp>
    </p:spTree>
    <p:extLst>
      <p:ext uri="{BB962C8B-B14F-4D97-AF65-F5344CB8AC3E}">
        <p14:creationId xmlns:p14="http://schemas.microsoft.com/office/powerpoint/2010/main" val="2728449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568951" cy="4276997"/>
          </a:xfrm>
        </p:spPr>
        <p:txBody>
          <a:bodyPr>
            <a:normAutofit/>
          </a:bodyPr>
          <a:lstStyle/>
          <a:p>
            <a:pPr marL="0" indent="0" algn="just">
              <a:buNone/>
            </a:pPr>
            <a:r>
              <a:rPr lang="tr-TR" b="1" dirty="0" smtClean="0"/>
              <a:t>B. Kat Maliklerinin Yükümlülükleri</a:t>
            </a:r>
          </a:p>
          <a:p>
            <a:pPr marL="0" indent="0" algn="just">
              <a:buNone/>
            </a:pPr>
            <a:r>
              <a:rPr lang="tr-TR" sz="2000" b="1" dirty="0" smtClean="0"/>
              <a:t>1.Dürüstlük Kuralına Uygun Davranma Yükümlülüğü</a:t>
            </a:r>
          </a:p>
          <a:p>
            <a:pPr marL="0" indent="0" algn="just">
              <a:buNone/>
            </a:pPr>
            <a:r>
              <a:rPr lang="tr-TR" sz="2000" dirty="0"/>
              <a:t>Kat malikleri, gerek bağımsız bölümlerini, gerek eklentileri ve ortak </a:t>
            </a:r>
            <a:r>
              <a:rPr lang="tr-TR" sz="2000" dirty="0" smtClean="0"/>
              <a:t>yerleri kullanırken </a:t>
            </a:r>
            <a:r>
              <a:rPr lang="tr-TR" sz="2000" dirty="0"/>
              <a:t>doğruluk kaidelerine uymak, özellikle birbirini rahatsız etmemek, birbirinin </a:t>
            </a:r>
            <a:r>
              <a:rPr lang="tr-TR" sz="2000" dirty="0" smtClean="0"/>
              <a:t>haklarını çiğnememek </a:t>
            </a:r>
            <a:r>
              <a:rPr lang="tr-TR" sz="2000" dirty="0"/>
              <a:t>ve yönetim planı hükümlerine uymakla, karşılıklı olarak yükümlüdürler.</a:t>
            </a:r>
          </a:p>
          <a:p>
            <a:pPr marL="0" indent="0" algn="just">
              <a:buNone/>
            </a:pPr>
            <a:r>
              <a:rPr lang="tr-TR" sz="2000" dirty="0"/>
              <a:t>Bu kanunda kat maliklerinin borçlarına dair olan hükümler, bağımsız bölümlerdeki kiracılara ve oturma (</a:t>
            </a:r>
            <a:r>
              <a:rPr lang="tr-TR" sz="2000" dirty="0" err="1"/>
              <a:t>Sükna</a:t>
            </a:r>
            <a:r>
              <a:rPr lang="tr-TR" sz="2000" dirty="0"/>
              <a:t>) hakkı sahiplerine veya bu bölümlerden herhangi bir suretle devamlı </a:t>
            </a:r>
            <a:r>
              <a:rPr lang="tr-TR" sz="2000" dirty="0" smtClean="0"/>
              <a:t>olarak faydalananlara </a:t>
            </a:r>
            <a:r>
              <a:rPr lang="tr-TR" sz="2000" dirty="0"/>
              <a:t>da uygulanır; bu borçları yerine </a:t>
            </a:r>
            <a:r>
              <a:rPr lang="tr-TR" sz="2000" dirty="0" smtClean="0"/>
              <a:t>getirmeyenler </a:t>
            </a:r>
            <a:r>
              <a:rPr lang="tr-TR" sz="2000" dirty="0"/>
              <a:t>kat malikleriyle birlikte, </a:t>
            </a:r>
            <a:r>
              <a:rPr lang="tr-TR" sz="2000" dirty="0" smtClean="0"/>
              <a:t>müteselsil olarak </a:t>
            </a:r>
            <a:r>
              <a:rPr lang="tr-TR" sz="2000" dirty="0"/>
              <a:t>sorumlu olur</a:t>
            </a:r>
            <a:r>
              <a:rPr lang="tr-TR" sz="2000" dirty="0" smtClean="0"/>
              <a:t>. (KMK m. 18)</a:t>
            </a:r>
            <a:endParaRPr lang="tr-TR" sz="2000" dirty="0"/>
          </a:p>
          <a:p>
            <a:pPr marL="0" indent="0" algn="just">
              <a:buNone/>
            </a:pPr>
            <a:endParaRPr lang="tr-TR" sz="2000" dirty="0"/>
          </a:p>
        </p:txBody>
      </p:sp>
    </p:spTree>
    <p:extLst>
      <p:ext uri="{BB962C8B-B14F-4D97-AF65-F5344CB8AC3E}">
        <p14:creationId xmlns:p14="http://schemas.microsoft.com/office/powerpoint/2010/main" val="3103030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988840"/>
            <a:ext cx="8640959" cy="4752527"/>
          </a:xfrm>
        </p:spPr>
        <p:txBody>
          <a:bodyPr>
            <a:normAutofit fontScale="77500" lnSpcReduction="20000"/>
          </a:bodyPr>
          <a:lstStyle/>
          <a:p>
            <a:pPr marL="0" indent="0" algn="just">
              <a:buNone/>
            </a:pPr>
            <a:r>
              <a:rPr lang="tr-TR" b="1" dirty="0" smtClean="0"/>
              <a:t>2. Bağımsız Bölümü ve Eklentileri Özgüleme Amacına Uygun Kullanma Yükümlülüğü</a:t>
            </a:r>
          </a:p>
          <a:p>
            <a:pPr marL="0" indent="0" algn="just">
              <a:buNone/>
            </a:pPr>
            <a:r>
              <a:rPr lang="tr-TR" dirty="0" smtClean="0"/>
              <a:t>Bağımsız bölümüm cinsi veya niteliğiyle ilgili bilgi, kayıt sırasında o bağımsız bölümün kat mülkiyeti kütüğündeki sayfasına aynen yazılır. Böylelikle bağımsız bölümler kütükte belirtilen niteliklerine göre, özgülenme amacına uygun olarak kullanma yükümlülüğü doğar.</a:t>
            </a:r>
          </a:p>
          <a:p>
            <a:pPr marL="0" indent="0" algn="just">
              <a:buNone/>
            </a:pPr>
            <a:r>
              <a:rPr lang="tr-TR" b="1" dirty="0" smtClean="0"/>
              <a:t>3. </a:t>
            </a:r>
            <a:r>
              <a:rPr lang="tr-TR" b="1" dirty="0" err="1" smtClean="0"/>
              <a:t>Anataşınmazın</a:t>
            </a:r>
            <a:r>
              <a:rPr lang="tr-TR" b="1" dirty="0" smtClean="0"/>
              <a:t> Bakımı, Korunması ve Bağımsız Bölümde </a:t>
            </a:r>
            <a:r>
              <a:rPr lang="tr-TR" b="1" dirty="0" err="1" smtClean="0"/>
              <a:t>Anayapıya</a:t>
            </a:r>
            <a:r>
              <a:rPr lang="tr-TR" b="1" dirty="0" smtClean="0"/>
              <a:t> Zarar Verecek Nitelikte Onarım ve Tesis Yapmama Yükümlülüğü</a:t>
            </a:r>
          </a:p>
          <a:p>
            <a:pPr marL="0" indent="0" algn="just">
              <a:buNone/>
            </a:pPr>
            <a:r>
              <a:rPr lang="tr-TR" dirty="0" smtClean="0"/>
              <a:t>Kat </a:t>
            </a:r>
            <a:r>
              <a:rPr lang="tr-TR" dirty="0"/>
              <a:t>malikleri, </a:t>
            </a:r>
            <a:r>
              <a:rPr lang="tr-TR" dirty="0" err="1"/>
              <a:t>anagayrimenkulün</a:t>
            </a:r>
            <a:r>
              <a:rPr lang="tr-TR" dirty="0"/>
              <a:t> bakımına ve mimarı durumu ile </a:t>
            </a:r>
            <a:r>
              <a:rPr lang="tr-TR" dirty="0" smtClean="0"/>
              <a:t>güzelliğini ve </a:t>
            </a:r>
            <a:r>
              <a:rPr lang="tr-TR" dirty="0"/>
              <a:t>sağlamlığını titizlikle korumaya mecburdurlar</a:t>
            </a:r>
            <a:r>
              <a:rPr lang="tr-TR" dirty="0" smtClean="0"/>
              <a:t>.</a:t>
            </a:r>
          </a:p>
          <a:p>
            <a:pPr marL="0" indent="0" algn="just">
              <a:buNone/>
            </a:pPr>
            <a:r>
              <a:rPr lang="tr-TR" dirty="0"/>
              <a:t>Kat maliklerinden biri, bütün kat maliklerinin beşte dördünün yazılı rızası olmadıkça </a:t>
            </a:r>
            <a:r>
              <a:rPr lang="tr-TR" dirty="0" err="1"/>
              <a:t>anagayrimenkulün</a:t>
            </a:r>
            <a:r>
              <a:rPr lang="tr-TR" dirty="0"/>
              <a:t> ortak yerlerinde inşaat, onarım </a:t>
            </a:r>
            <a:r>
              <a:rPr lang="tr-TR" dirty="0" smtClean="0"/>
              <a:t>ve tesisler</a:t>
            </a:r>
            <a:r>
              <a:rPr lang="tr-TR" dirty="0"/>
              <a:t>, değişik renkte dış badana veya boya yaptıramaz. Ancak, ortak yer ve tesislerdeki bir bozukluğun </a:t>
            </a:r>
            <a:r>
              <a:rPr lang="tr-TR" dirty="0" err="1"/>
              <a:t>anayapıya</a:t>
            </a:r>
            <a:r>
              <a:rPr lang="tr-TR" dirty="0"/>
              <a:t> veya bağımsız bir bölüme veya bölümlere zarar verdiğinin ve acilen </a:t>
            </a:r>
            <a:r>
              <a:rPr lang="tr-TR" dirty="0" smtClean="0"/>
              <a:t>onarılması gerektiğinin </a:t>
            </a:r>
            <a:r>
              <a:rPr lang="tr-TR" dirty="0"/>
              <a:t>veya </a:t>
            </a:r>
            <a:r>
              <a:rPr lang="tr-TR" dirty="0" err="1"/>
              <a:t>anayapının</a:t>
            </a:r>
            <a:r>
              <a:rPr lang="tr-TR" dirty="0"/>
              <a:t> güçlendirilmesinin zorunlu olduğunun mahkemece tespit edilmiş</a:t>
            </a:r>
          </a:p>
          <a:p>
            <a:pPr marL="0" indent="0" algn="just">
              <a:buNone/>
            </a:pPr>
            <a:r>
              <a:rPr lang="tr-TR" dirty="0"/>
              <a:t>olması halinde, bu onarım ve güçlendirmenin projesine ve tekniğine uygun biçimde </a:t>
            </a:r>
            <a:r>
              <a:rPr lang="tr-TR" dirty="0" smtClean="0"/>
              <a:t>yapılması konusunda </a:t>
            </a:r>
            <a:r>
              <a:rPr lang="tr-TR" dirty="0"/>
              <a:t>kat maliklerinin rızası aranmaz.</a:t>
            </a:r>
          </a:p>
          <a:p>
            <a:pPr marL="0" indent="0" algn="just">
              <a:buNone/>
            </a:pPr>
            <a:endParaRPr lang="tr-TR" dirty="0"/>
          </a:p>
        </p:txBody>
      </p:sp>
    </p:spTree>
    <p:extLst>
      <p:ext uri="{BB962C8B-B14F-4D97-AF65-F5344CB8AC3E}">
        <p14:creationId xmlns:p14="http://schemas.microsoft.com/office/powerpoint/2010/main" val="972785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060848"/>
            <a:ext cx="8712967" cy="4464495"/>
          </a:xfrm>
        </p:spPr>
        <p:txBody>
          <a:bodyPr>
            <a:normAutofit/>
          </a:bodyPr>
          <a:lstStyle/>
          <a:p>
            <a:pPr marL="0" indent="0" algn="just">
              <a:buNone/>
            </a:pPr>
            <a:r>
              <a:rPr lang="tr-TR" b="1" dirty="0" smtClean="0"/>
              <a:t>5. Onarım İçin Bağımsız Bölüme Girilmesine İzin Verme ve Bağımsız Bölümde Gerekli İşlerin Yapılmasına Katlanma Yükümlülüğü</a:t>
            </a:r>
          </a:p>
          <a:p>
            <a:pPr marL="0" indent="0" algn="just">
              <a:buNone/>
            </a:pPr>
            <a:r>
              <a:rPr lang="tr-TR" dirty="0"/>
              <a:t>Kat maliklerinden birinin bağımsız bölümünde veya bu bölümdeki </a:t>
            </a:r>
            <a:r>
              <a:rPr lang="tr-TR" dirty="0" smtClean="0"/>
              <a:t>tesislerde meydana </a:t>
            </a:r>
            <a:r>
              <a:rPr lang="tr-TR" dirty="0"/>
              <a:t>gelen bir hasar veya bozukluğun onarımı veya giderilmesi veya tesislerin yeniden yapılması ile yapı güvenliğiyle ilgili olarak yapılması gerekli görülen teknik incelemeler için </a:t>
            </a:r>
            <a:r>
              <a:rPr lang="tr-TR" dirty="0" smtClean="0"/>
              <a:t>diğer bir </a:t>
            </a:r>
            <a:r>
              <a:rPr lang="tr-TR" dirty="0"/>
              <a:t>bağımsız bölüme girmek gerekiyorsa, o bölümün maliki veya o bölümde başka sıfatla oturanlar, giriş müsaadesi vermeye ve bölümde gerekli işlerin yapılmasına katlanmaya </a:t>
            </a:r>
            <a:r>
              <a:rPr lang="tr-TR" dirty="0" smtClean="0"/>
              <a:t>mecburdurlar.</a:t>
            </a:r>
          </a:p>
          <a:p>
            <a:pPr marL="0" indent="0" algn="just">
              <a:buNone/>
            </a:pPr>
            <a:endParaRPr lang="tr-TR" dirty="0"/>
          </a:p>
        </p:txBody>
      </p:sp>
    </p:spTree>
    <p:extLst>
      <p:ext uri="{BB962C8B-B14F-4D97-AF65-F5344CB8AC3E}">
        <p14:creationId xmlns:p14="http://schemas.microsoft.com/office/powerpoint/2010/main" val="169527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060848"/>
            <a:ext cx="8424935" cy="4464495"/>
          </a:xfrm>
        </p:spPr>
        <p:txBody>
          <a:bodyPr>
            <a:normAutofit fontScale="92500" lnSpcReduction="20000"/>
          </a:bodyPr>
          <a:lstStyle/>
          <a:p>
            <a:pPr marL="0" indent="0" algn="just">
              <a:buNone/>
            </a:pPr>
            <a:r>
              <a:rPr lang="tr-TR" b="1" dirty="0" smtClean="0"/>
              <a:t>6. Genel (Ortak) Giderlere Katlanma Yükümlülüğü</a:t>
            </a:r>
          </a:p>
          <a:p>
            <a:pPr marL="0" indent="0" algn="just">
              <a:buNone/>
            </a:pPr>
            <a:r>
              <a:rPr lang="tr-TR" dirty="0"/>
              <a:t>Kat maliklerinden her </a:t>
            </a:r>
            <a:r>
              <a:rPr lang="tr-TR" dirty="0" smtClean="0"/>
              <a:t>biri aralarında </a:t>
            </a:r>
            <a:r>
              <a:rPr lang="tr-TR" dirty="0"/>
              <a:t>başka türlü anlaşma olmadıkça:</a:t>
            </a:r>
          </a:p>
          <a:p>
            <a:pPr marL="0" indent="0" algn="just">
              <a:buNone/>
            </a:pPr>
            <a:r>
              <a:rPr lang="tr-TR" dirty="0"/>
              <a:t>a) Kapıcı, kaloriferci, bahçıvan ve bekçi giderlerine ve bunlar için toplanacak avansa </a:t>
            </a:r>
            <a:r>
              <a:rPr lang="tr-TR" dirty="0" smtClean="0"/>
              <a:t>eşit olarak</a:t>
            </a:r>
            <a:r>
              <a:rPr lang="tr-TR" dirty="0"/>
              <a:t>;</a:t>
            </a:r>
          </a:p>
          <a:p>
            <a:pPr marL="0" indent="0" algn="just">
              <a:buNone/>
            </a:pPr>
            <a:r>
              <a:rPr lang="tr-TR" dirty="0"/>
              <a:t>b) </a:t>
            </a:r>
            <a:r>
              <a:rPr lang="tr-TR" dirty="0" err="1"/>
              <a:t>Anagayrimenkulün</a:t>
            </a:r>
            <a:r>
              <a:rPr lang="tr-TR" dirty="0"/>
              <a:t> sigorta primlerine ve bütün ortak yerlerin bakım, koruma, güçlendirme ve onarım giderleri ile yönetici aylığı gibi diğer giderlere ve ortak tesislerin işletme giderlerine ve giderler için toplanacak avansa kendi arsa payı </a:t>
            </a:r>
            <a:r>
              <a:rPr lang="tr-TR" dirty="0" smtClean="0"/>
              <a:t>oranında; katılmakla yükümlüdür.</a:t>
            </a:r>
          </a:p>
          <a:p>
            <a:pPr marL="0" indent="0" algn="just">
              <a:buNone/>
            </a:pPr>
            <a:r>
              <a:rPr lang="tr-TR" dirty="0"/>
              <a:t>Gider veya avans payını ödemeyen kat maliki </a:t>
            </a:r>
            <a:r>
              <a:rPr lang="tr-TR" dirty="0" smtClean="0"/>
              <a:t>hakkında, diğer </a:t>
            </a:r>
            <a:r>
              <a:rPr lang="tr-TR" dirty="0"/>
              <a:t>kat maliklerinden her biri veya yönetici tarafından, yönetim planına, bu Kanuna ve </a:t>
            </a:r>
            <a:r>
              <a:rPr lang="tr-TR" dirty="0" smtClean="0"/>
              <a:t>genel hükümlere </a:t>
            </a:r>
            <a:r>
              <a:rPr lang="tr-TR" dirty="0"/>
              <a:t>göre dava açılabilir, icra takibi </a:t>
            </a:r>
            <a:r>
              <a:rPr lang="tr-TR" dirty="0" smtClean="0"/>
              <a:t>yapılabilir.</a:t>
            </a:r>
            <a:endParaRPr lang="tr-TR" dirty="0"/>
          </a:p>
        </p:txBody>
      </p:sp>
    </p:spTree>
    <p:extLst>
      <p:ext uri="{BB962C8B-B14F-4D97-AF65-F5344CB8AC3E}">
        <p14:creationId xmlns:p14="http://schemas.microsoft.com/office/powerpoint/2010/main" val="1202612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784975" cy="4276997"/>
          </a:xfrm>
        </p:spPr>
        <p:txBody>
          <a:bodyPr/>
          <a:lstStyle/>
          <a:p>
            <a:pPr marL="0" indent="0" algn="just">
              <a:buNone/>
            </a:pPr>
            <a:r>
              <a:rPr lang="tr-TR" b="1" dirty="0" smtClean="0"/>
              <a:t>V. Kat Mülkiyetinde Yönetim</a:t>
            </a:r>
          </a:p>
          <a:p>
            <a:pPr marL="0" indent="0" algn="just">
              <a:buNone/>
            </a:pPr>
            <a:r>
              <a:rPr lang="tr-TR" dirty="0" err="1"/>
              <a:t>Anagayrimenkul</a:t>
            </a:r>
            <a:r>
              <a:rPr lang="tr-TR" dirty="0"/>
              <a:t> kat malikleri kurulu tarafından, sözleşme, yönetim planı </a:t>
            </a:r>
            <a:r>
              <a:rPr lang="tr-TR" dirty="0" smtClean="0"/>
              <a:t>ve kanun </a:t>
            </a:r>
            <a:r>
              <a:rPr lang="tr-TR" dirty="0"/>
              <a:t>hükümleri uyarınca verilecek kararlara göre yönetilir.</a:t>
            </a:r>
          </a:p>
          <a:p>
            <a:pPr marL="0" indent="0" algn="just">
              <a:buNone/>
            </a:pPr>
            <a:r>
              <a:rPr lang="tr-TR" dirty="0"/>
              <a:t>Bütün kat malikleriyle külli ve cüzi halefleri, yönetici ve denetçiler, kat malikleri kurulunun kararlarına uymakla yükümlüdürler.</a:t>
            </a:r>
          </a:p>
        </p:txBody>
      </p:sp>
    </p:spTree>
    <p:extLst>
      <p:ext uri="{BB962C8B-B14F-4D97-AF65-F5344CB8AC3E}">
        <p14:creationId xmlns:p14="http://schemas.microsoft.com/office/powerpoint/2010/main" val="3376071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248347"/>
            <a:ext cx="8568951" cy="4204989"/>
          </a:xfrm>
        </p:spPr>
        <p:txBody>
          <a:bodyPr>
            <a:normAutofit fontScale="92500" lnSpcReduction="10000"/>
          </a:bodyPr>
          <a:lstStyle/>
          <a:p>
            <a:pPr marL="0" indent="0" algn="just">
              <a:buNone/>
            </a:pPr>
            <a:r>
              <a:rPr lang="tr-TR" b="1" dirty="0" smtClean="0"/>
              <a:t>VI. Kat Mülkiyetinin Sona Ermesi</a:t>
            </a:r>
          </a:p>
          <a:p>
            <a:pPr algn="just"/>
            <a:r>
              <a:rPr lang="tr-TR" dirty="0" smtClean="0"/>
              <a:t>Kütükteki kaydın terkiniyle kat mülkiyetinin sona ermesi</a:t>
            </a:r>
          </a:p>
          <a:p>
            <a:pPr algn="just"/>
            <a:r>
              <a:rPr lang="tr-TR" dirty="0" err="1" smtClean="0"/>
              <a:t>Anataşınmazın</a:t>
            </a:r>
            <a:r>
              <a:rPr lang="tr-TR" dirty="0" smtClean="0"/>
              <a:t> tamamen yok olması veya kamulaştırılması</a:t>
            </a:r>
          </a:p>
          <a:p>
            <a:pPr algn="just"/>
            <a:r>
              <a:rPr lang="tr-TR" dirty="0" err="1" smtClean="0"/>
              <a:t>Anayapının</a:t>
            </a:r>
            <a:r>
              <a:rPr lang="tr-TR" dirty="0" smtClean="0"/>
              <a:t> harap olması</a:t>
            </a:r>
          </a:p>
          <a:p>
            <a:pPr marL="0" indent="0" algn="just">
              <a:buNone/>
            </a:pPr>
            <a:r>
              <a:rPr lang="tr-TR" b="1" dirty="0" smtClean="0"/>
              <a:t>VII. Kat Mülkiyetinin Zorunlu Olarak Devredilmesi</a:t>
            </a:r>
          </a:p>
          <a:p>
            <a:pPr marL="0" indent="0" algn="just">
              <a:buNone/>
            </a:pPr>
            <a:r>
              <a:rPr lang="tr-TR" dirty="0" smtClean="0"/>
              <a:t>Kat </a:t>
            </a:r>
            <a:r>
              <a:rPr lang="tr-TR" dirty="0"/>
              <a:t>maliklerinden biri bu kanuna göre kendisine düşen borçları ve </a:t>
            </a:r>
            <a:r>
              <a:rPr lang="tr-TR" dirty="0" smtClean="0"/>
              <a:t>yükümleri yerine </a:t>
            </a:r>
            <a:r>
              <a:rPr lang="tr-TR" dirty="0"/>
              <a:t>getirmemek suretiyle diğer kat maliklerinin haklarını, onlar için çekilmez hale gelecek</a:t>
            </a:r>
          </a:p>
          <a:p>
            <a:pPr marL="0" indent="0" algn="just">
              <a:buNone/>
            </a:pPr>
            <a:r>
              <a:rPr lang="tr-TR" dirty="0"/>
              <a:t>derecede ihlal ederse, onlar, o kat malikinin müstakil bölümü üzerindeki mülkiyet hakkının kendilerine devredilmesini hakimden </a:t>
            </a:r>
            <a:r>
              <a:rPr lang="tr-TR" dirty="0" smtClean="0"/>
              <a:t>isteyebilirler</a:t>
            </a:r>
            <a:r>
              <a:rPr lang="tr-TR" dirty="0"/>
              <a:t>. </a:t>
            </a:r>
            <a:endParaRPr lang="tr-TR" dirty="0" smtClean="0"/>
          </a:p>
          <a:p>
            <a:pPr marL="0" indent="0" algn="just">
              <a:buNone/>
            </a:pPr>
            <a:r>
              <a:rPr lang="tr-TR" dirty="0" smtClean="0"/>
              <a:t>KMK m. 25/3’te çekilmezlik sayılacak haller sayılmıştır.</a:t>
            </a:r>
            <a:endParaRPr lang="tr-TR" dirty="0"/>
          </a:p>
        </p:txBody>
      </p:sp>
    </p:spTree>
    <p:extLst>
      <p:ext uri="{BB962C8B-B14F-4D97-AF65-F5344CB8AC3E}">
        <p14:creationId xmlns:p14="http://schemas.microsoft.com/office/powerpoint/2010/main" val="3529108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060848"/>
            <a:ext cx="8568951" cy="4608511"/>
          </a:xfrm>
        </p:spPr>
        <p:txBody>
          <a:bodyPr>
            <a:normAutofit fontScale="85000" lnSpcReduction="10000"/>
          </a:bodyPr>
          <a:lstStyle/>
          <a:p>
            <a:pPr marL="0" indent="0" algn="just">
              <a:buNone/>
            </a:pPr>
            <a:r>
              <a:rPr lang="tr-TR" b="1" dirty="0" smtClean="0"/>
              <a:t>VIII. Toplu Yapılara İlişkin Düzenleme</a:t>
            </a:r>
          </a:p>
          <a:p>
            <a:pPr marL="0" indent="0" algn="just">
              <a:buNone/>
            </a:pPr>
            <a:r>
              <a:rPr lang="tr-TR" dirty="0" smtClean="0"/>
              <a:t>Toplu </a:t>
            </a:r>
            <a:r>
              <a:rPr lang="tr-TR" dirty="0"/>
              <a:t>yapı, bir veya birden çok imar parseli üzerinde, belli bir onaylı yerleşim plânına göre yapılmış veya yapılacak, alt yapı tesisleri, ortak kullanım yerleri, sosyal tesis ve hizmetler </a:t>
            </a:r>
            <a:r>
              <a:rPr lang="tr-TR" dirty="0" smtClean="0"/>
              <a:t>ile bunların </a:t>
            </a:r>
            <a:r>
              <a:rPr lang="tr-TR" dirty="0"/>
              <a:t>yönetimi bakımından birbirleriyle bağlantılı birden çok yapıyı ifade eder.</a:t>
            </a:r>
          </a:p>
          <a:p>
            <a:pPr marL="0" indent="0" algn="just">
              <a:buNone/>
            </a:pPr>
            <a:r>
              <a:rPr lang="tr-TR" dirty="0"/>
              <a:t>Toplu yapı kapsamındaki imar parsellerinin bitişik veya komşu olmaları şarttır. Ancak </a:t>
            </a:r>
            <a:r>
              <a:rPr lang="tr-TR" dirty="0" smtClean="0"/>
              <a:t>bu parseller </a:t>
            </a:r>
            <a:r>
              <a:rPr lang="tr-TR" dirty="0"/>
              <a:t>arasında kalan ve imar plânına göre yol, meydan, yeşil alan, park, otopark gibi </a:t>
            </a:r>
            <a:r>
              <a:rPr lang="tr-TR" dirty="0" smtClean="0"/>
              <a:t>kamuya ayrılan </a:t>
            </a:r>
            <a:r>
              <a:rPr lang="tr-TR" dirty="0"/>
              <a:t>yerler için bu şart aranmaz. Toplu yapı kapsamındaki her imar parseli, kat irtifakının veya</a:t>
            </a:r>
          </a:p>
          <a:p>
            <a:pPr marL="0" indent="0" algn="just">
              <a:buNone/>
            </a:pPr>
            <a:r>
              <a:rPr lang="tr-TR" dirty="0"/>
              <a:t>kat mülkiyetinin tesisinde ayrı ayrı dikkate alınır. Ancak, toplu yapı birden fazla imar </a:t>
            </a:r>
            <a:r>
              <a:rPr lang="tr-TR" dirty="0" smtClean="0"/>
              <a:t>parselini içeriyorsa</a:t>
            </a:r>
            <a:r>
              <a:rPr lang="tr-TR" dirty="0"/>
              <a:t>, münferit parseller üzerinde toplu yapı hükümlerine tâbi olacak şekilde kat </a:t>
            </a:r>
            <a:r>
              <a:rPr lang="tr-TR" dirty="0" smtClean="0"/>
              <a:t>mülkiyeti ilişkisi </a:t>
            </a:r>
            <a:r>
              <a:rPr lang="tr-TR" dirty="0"/>
              <a:t>kurulamaz.</a:t>
            </a:r>
          </a:p>
          <a:p>
            <a:pPr marL="0" indent="0" algn="just">
              <a:buNone/>
            </a:pPr>
            <a:r>
              <a:rPr lang="tr-TR" dirty="0"/>
              <a:t>Yapılar tamamlandıkça, tamamlanan yapılara ilişkin kat irtifakları kat mülkiyetine çevrilebilir</a:t>
            </a:r>
            <a:r>
              <a:rPr lang="tr-TR" dirty="0" smtClean="0"/>
              <a:t>. (KMK m. 66)</a:t>
            </a:r>
            <a:endParaRPr lang="tr-TR" dirty="0"/>
          </a:p>
          <a:p>
            <a:pPr marL="0" indent="0" algn="just">
              <a:buNone/>
            </a:pPr>
            <a:endParaRPr lang="tr-TR" dirty="0"/>
          </a:p>
        </p:txBody>
      </p:sp>
    </p:spTree>
    <p:extLst>
      <p:ext uri="{BB962C8B-B14F-4D97-AF65-F5344CB8AC3E}">
        <p14:creationId xmlns:p14="http://schemas.microsoft.com/office/powerpoint/2010/main" val="383780959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61</TotalTime>
  <Words>1036</Words>
  <Application>Microsoft Office PowerPoint</Application>
  <PresentationFormat>Ekran Gösterisi (4:3)</PresentationFormat>
  <Paragraphs>58</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Cilt</vt:lpstr>
      <vt:lpstr>Mülkiyet-9</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Mülkiyet-9</dc:title>
  <dc:creator>Acer</dc:creator>
  <cp:lastModifiedBy>Acer</cp:lastModifiedBy>
  <cp:revision>8</cp:revision>
  <dcterms:created xsi:type="dcterms:W3CDTF">2019-11-23T06:31:42Z</dcterms:created>
  <dcterms:modified xsi:type="dcterms:W3CDTF">2019-11-23T07:33:42Z</dcterms:modified>
</cp:coreProperties>
</file>