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0" r:id="rId4"/>
    <p:sldId id="270" r:id="rId5"/>
    <p:sldId id="287" r:id="rId6"/>
    <p:sldId id="292" r:id="rId7"/>
    <p:sldId id="293" r:id="rId8"/>
    <p:sldId id="294" r:id="rId9"/>
    <p:sldId id="295" r:id="rId10"/>
    <p:sldId id="271" r:id="rId11"/>
    <p:sldId id="286" r:id="rId12"/>
    <p:sldId id="301" r:id="rId13"/>
    <p:sldId id="303" r:id="rId14"/>
    <p:sldId id="274" r:id="rId15"/>
    <p:sldId id="275" r:id="rId16"/>
    <p:sldId id="277" r:id="rId17"/>
    <p:sldId id="279" r:id="rId18"/>
    <p:sldId id="298" r:id="rId19"/>
    <p:sldId id="280" r:id="rId20"/>
    <p:sldId id="282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3"/>
    <p:restoredTop sz="92476"/>
  </p:normalViewPr>
  <p:slideViewPr>
    <p:cSldViewPr>
      <p:cViewPr varScale="1">
        <p:scale>
          <a:sx n="101" d="100"/>
          <a:sy n="101" d="100"/>
        </p:scale>
        <p:origin x="16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23.05.2017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hyperlink" Target="http://www.google.com.tr/url?sa=i&amp;rct=j&amp;q=&amp;esrc=s&amp;frm=1&amp;source=images&amp;cd=&amp;cad=rja&amp;uact=8&amp;ved=0CAcQjRxqFQoTCIyMqY3gkMkCFcINLAodRcsJAw&amp;url=http://tr.123rf.com/photo_14430898_%C3%96%C4%9Fretmen-bir-testte-hile-olmad%C4%B1%C4%9F%C4%B1ndan-emin-olmak-i%C3%A7in-iki-okul-%C3%A7ocuklar%C4%B1-g%C3%B6zlemler..html&amp;bvm=bv.107467506,d.bGg&amp;psig=AFQjCNFiRUT0kQ97PalCvyULkIiEw1tNZQ&amp;ust=1447618464642807" TargetMode="External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.tr/url?sa=i&amp;rct=j&amp;q=&amp;esrc=s&amp;frm=1&amp;source=images&amp;cd=&amp;cad=rja&amp;uact=8&amp;ved=0CAcQjRxqFQoTCIKHjfHckMkCFcXZLAodIG8Pqg&amp;url=http://nevbahar.samanyoluhaber.com/cocugunuzla-iletisim-kurmanizi-kolaylastiran-en-onemli-etken/&amp;psig=AFQjCNEkxvMkfi3FaFja2ELuID_iM69D6g&amp;ust=1447618382164135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.tr/url?sa=i&amp;rct=j&amp;q=&amp;esrc=s&amp;frm=1&amp;source=images&amp;cd=&amp;cad=rja&amp;uact=8&amp;ved=0CAcQjRxqFQoTCKe53fHkkMkCFUeQLAodgDEPYw&amp;url=http://www.kimpsikoloji.com/cocugunuzu-ovun/&amp;bvm=bv.107467506,d.bGg&amp;psig=AFQjCNFQUL9I06gdo4k1RpG8ghPpJMbC8w&amp;ust=1447620460333410" TargetMode="External"/><Relationship Id="rId3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.tr/url?sa=i&amp;rct=j&amp;q=&amp;esrc=s&amp;frm=1&amp;source=images&amp;cd=&amp;cad=rja&amp;uact=8&amp;ved=0CAcQjRxqFQoTCJCnj7PmkMkCFQlZLAodIjgCzA&amp;url=http://www.pozitifanne.com/disiplinli-bir-cocuk-yetistirmek-icin-altin-kurallar/&amp;bvm=bv.107467506,d.bGg&amp;psig=AFQjCNFQUL9I06gdo4k1RpG8ghPpJMbC8w&amp;ust=1447620460333410" TargetMode="External"/><Relationship Id="rId3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319695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tr-TR" sz="6000" dirty="0" smtClean="0">
              <a:solidFill>
                <a:srgbClr val="FF0000"/>
              </a:solidFill>
              <a:latin typeface="Lucida Calligraphy" pitchFamily="66" charset="0"/>
            </a:endParaRPr>
          </a:p>
          <a:p>
            <a:pPr algn="ctr">
              <a:buNone/>
            </a:pPr>
            <a:r>
              <a:rPr lang="tr-TR" sz="6000" dirty="0" smtClean="0">
                <a:solidFill>
                  <a:srgbClr val="FF0000"/>
                </a:solidFill>
                <a:latin typeface="Lucida Calligraphy" pitchFamily="66" charset="0"/>
              </a:rPr>
              <a:t>DİKKAT</a:t>
            </a:r>
            <a:r>
              <a:rPr lang="tr-TR" sz="6000" dirty="0" smtClean="0">
                <a:solidFill>
                  <a:srgbClr val="FF0000"/>
                </a:solidFill>
                <a:latin typeface="Lucida Calligraphy" pitchFamily="66" charset="0"/>
              </a:rPr>
              <a:t>, </a:t>
            </a:r>
          </a:p>
          <a:p>
            <a:pPr algn="ctr">
              <a:buNone/>
            </a:pPr>
            <a:r>
              <a:rPr lang="tr-TR" sz="5800" dirty="0" smtClean="0">
                <a:solidFill>
                  <a:srgbClr val="FF0000"/>
                </a:solidFill>
                <a:latin typeface="Lucida Calligraphy" pitchFamily="66" charset="0"/>
              </a:rPr>
              <a:t>CESARETLENDİRME ve </a:t>
            </a:r>
            <a:r>
              <a:rPr lang="tr-TR" sz="5400" dirty="0" smtClean="0">
                <a:solidFill>
                  <a:srgbClr val="FF0000"/>
                </a:solidFill>
                <a:latin typeface="Lucida Calligraphy" pitchFamily="66" charset="0"/>
              </a:rPr>
              <a:t>ÖVGÜ</a:t>
            </a:r>
            <a:endParaRPr lang="tr-TR" sz="58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Çağlayan DİNÇER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Dikkatsiz, dürtüsel davranan çocuklar, </a:t>
            </a:r>
            <a:r>
              <a:rPr lang="tr-TR" b="1" dirty="0" smtClean="0">
                <a:solidFill>
                  <a:srgbClr val="FFC000"/>
                </a:solidFill>
              </a:rPr>
              <a:t>doğal bir ses tonuyla ya da belirsiz biçimde verilen övgüyü </a:t>
            </a:r>
            <a:r>
              <a:rPr lang="tr-TR" dirty="0" smtClean="0"/>
              <a:t>fark edemeyebilir. </a:t>
            </a:r>
          </a:p>
          <a:p>
            <a:endParaRPr lang="tr-TR" dirty="0" smtClean="0"/>
          </a:p>
          <a:p>
            <a:r>
              <a:rPr lang="tr-TR" dirty="0" smtClean="0"/>
              <a:t>Bu çocuklar, övgünün; </a:t>
            </a:r>
            <a:r>
              <a:rPr lang="tr-TR" dirty="0" smtClean="0">
                <a:solidFill>
                  <a:srgbClr val="FF3399"/>
                </a:solidFill>
              </a:rPr>
              <a:t>istekli bir ses tonu</a:t>
            </a:r>
            <a:r>
              <a:rPr lang="tr-TR" dirty="0" smtClean="0"/>
              <a:t>, açıkça tanımlanmış </a:t>
            </a:r>
            <a:r>
              <a:rPr lang="tr-TR" dirty="0" smtClean="0">
                <a:solidFill>
                  <a:srgbClr val="FF3399"/>
                </a:solidFill>
              </a:rPr>
              <a:t>olumlu davranışlar </a:t>
            </a:r>
            <a:r>
              <a:rPr lang="tr-TR" dirty="0" smtClean="0"/>
              <a:t>ve açık bir </a:t>
            </a:r>
            <a:r>
              <a:rPr lang="tr-TR" dirty="0" smtClean="0">
                <a:solidFill>
                  <a:srgbClr val="FF3399"/>
                </a:solidFill>
              </a:rPr>
              <a:t>olumlu yüz ifadesi </a:t>
            </a:r>
            <a:r>
              <a:rPr lang="tr-TR" dirty="0" smtClean="0"/>
              <a:t>yoluyla vurgulanması gerekmektedir.</a:t>
            </a:r>
            <a:endParaRPr lang="tr-TR" dirty="0">
              <a:latin typeface="Lucida Calligraphy" pitchFamily="66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10</a:t>
            </a:fld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>
                <a:solidFill>
                  <a:srgbClr val="FF0000"/>
                </a:solidFill>
              </a:rPr>
              <a:t>Övme yolları için bazı örnekler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Bunu yaparak çok iyi bir iş başardın…</a:t>
            </a:r>
          </a:p>
          <a:p>
            <a:pPr lvl="0"/>
            <a:r>
              <a:rPr lang="tr-TR" dirty="0" smtClean="0"/>
              <a:t>Çok iyi fikir…</a:t>
            </a:r>
          </a:p>
          <a:p>
            <a:pPr lvl="0"/>
            <a:r>
              <a:rPr lang="tr-TR" dirty="0" smtClean="0"/>
              <a:t>Ne kadar mükemmel bir iş yaptın…</a:t>
            </a:r>
          </a:p>
          <a:p>
            <a:pPr lvl="0"/>
            <a:r>
              <a:rPr lang="tr-TR" dirty="0" smtClean="0"/>
              <a:t>Bu doğru, çok uygun bir yol seçmişsin…</a:t>
            </a:r>
          </a:p>
          <a:p>
            <a:pPr lvl="0"/>
            <a:r>
              <a:rPr lang="tr-TR" dirty="0" smtClean="0"/>
              <a:t>Süper fikir…</a:t>
            </a:r>
          </a:p>
          <a:p>
            <a:pPr lvl="0"/>
            <a:r>
              <a:rPr lang="tr-TR" dirty="0" smtClean="0"/>
              <a:t>Çok iyi bir ekip çalışmasıydı</a:t>
            </a:r>
            <a:r>
              <a:rPr lang="tr-TR" dirty="0" smtClean="0"/>
              <a:t>…</a:t>
            </a:r>
            <a:endParaRPr lang="tr-TR" dirty="0" smtClean="0"/>
          </a:p>
        </p:txBody>
      </p:sp>
      <p:pic>
        <p:nvPicPr>
          <p:cNvPr id="4" name="Picture 8" descr="finger-paint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8412" y="4477167"/>
            <a:ext cx="2771800" cy="1843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i="1" dirty="0" smtClean="0"/>
              <a:t>Övülecek ve teşvik edilecek bazı davranışlara örnekler</a:t>
            </a:r>
            <a:endParaRPr lang="tr-TR" dirty="0" smtClean="0"/>
          </a:p>
          <a:p>
            <a:pPr lvl="0"/>
            <a:r>
              <a:rPr lang="tr-TR" dirty="0" smtClean="0"/>
              <a:t>Paylaşmak.</a:t>
            </a:r>
          </a:p>
          <a:p>
            <a:pPr lvl="0"/>
            <a:r>
              <a:rPr lang="tr-TR" dirty="0" smtClean="0"/>
              <a:t>Sakince konuşmak.</a:t>
            </a:r>
          </a:p>
          <a:p>
            <a:pPr lvl="0"/>
            <a:r>
              <a:rPr lang="tr-TR" dirty="0" smtClean="0"/>
              <a:t>Sessizce el kaldırma.</a:t>
            </a:r>
          </a:p>
          <a:p>
            <a:pPr lvl="0"/>
            <a:r>
              <a:rPr lang="tr-TR" dirty="0" smtClean="0"/>
              <a:t>Sınıf arkadaşına yardım etme.</a:t>
            </a:r>
          </a:p>
          <a:p>
            <a:pPr lvl="0"/>
            <a:r>
              <a:rPr lang="tr-TR" dirty="0" smtClean="0"/>
              <a:t>Başka bir sınıf arkadaşına iltifat etme.</a:t>
            </a:r>
          </a:p>
          <a:p>
            <a:pPr lvl="0"/>
            <a:r>
              <a:rPr lang="tr-TR" dirty="0" smtClean="0"/>
              <a:t>Öğretmenin isteklerine uyma, talimatlarını dinleyip yerine getirme.</a:t>
            </a:r>
          </a:p>
          <a:p>
            <a:pPr lvl="0"/>
            <a:r>
              <a:rPr lang="tr-TR" dirty="0" smtClean="0"/>
              <a:t>Oyun alanında ortak çalışma.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Bütün Çocuklardan Olumlu Şeyler Bekleyin</a:t>
            </a:r>
            <a:endParaRPr lang="tr-TR" dirty="0" smtClean="0"/>
          </a:p>
          <a:p>
            <a:r>
              <a:rPr lang="tr-TR" dirty="0" smtClean="0">
                <a:solidFill>
                  <a:srgbClr val="3366FF"/>
                </a:solidFill>
              </a:rPr>
              <a:t>Olumlu beklentiler çok güçlü motive kaynağıdır</a:t>
            </a:r>
            <a:r>
              <a:rPr lang="tr-TR" dirty="0" smtClean="0"/>
              <a:t>. Eğer çocuğun öğrenebileceğine inanır ve bu inançla davranışsal veya davranışsal olmadan iletişim kurarsanız çocuk denemeye devam etmeye çalışacaktır.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Çocuklar, öğretmenin nelere dikkat ettiğini gözlemleyerek öğretmenlerinin hangi davranışlara değer verdiğini öğrenmektedir.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>
              <a:latin typeface="Lucida Calligraphy" pitchFamily="66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14</a:t>
            </a:fld>
            <a:endParaRPr lang="tr-TR" dirty="0"/>
          </a:p>
        </p:txBody>
      </p:sp>
      <p:pic>
        <p:nvPicPr>
          <p:cNvPr id="387074" name="Picture 2" descr="çocukları gözlemlemek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760" y="3314688"/>
            <a:ext cx="4159538" cy="35433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r>
              <a:rPr lang="tr-TR" dirty="0" smtClean="0"/>
              <a:t>Dikkat, övgü ya da cesaretlendirme, davranışın </a:t>
            </a:r>
            <a:r>
              <a:rPr lang="tr-TR" dirty="0" smtClean="0">
                <a:solidFill>
                  <a:srgbClr val="0070C0"/>
                </a:solidFill>
              </a:rPr>
              <a:t>hemen sonrasında </a:t>
            </a:r>
            <a:r>
              <a:rPr lang="tr-TR" dirty="0" smtClean="0"/>
              <a:t>(5-10 saniye içinde) kullanılmalıdır.</a:t>
            </a:r>
          </a:p>
          <a:p>
            <a:r>
              <a:rPr lang="tr-TR" dirty="0" smtClean="0"/>
              <a:t>Öğretmen çocuğun davranışıyla ilgili tam olarak neyi beğendiğini belirterek övgüyü </a:t>
            </a:r>
            <a:r>
              <a:rPr lang="tr-TR" dirty="0" smtClean="0">
                <a:solidFill>
                  <a:srgbClr val="0070C0"/>
                </a:solidFill>
              </a:rPr>
              <a:t>tanımlamalıdır. </a:t>
            </a:r>
            <a:r>
              <a:rPr lang="tr-TR" dirty="0" smtClean="0"/>
              <a:t>Çocukları “Aferin”, “Çok iyi” ya da “Harika” gibi ifadelerle övdüğümüzde, çocuğa tam olarak </a:t>
            </a:r>
            <a:r>
              <a:rPr lang="tr-TR" dirty="0" smtClean="0">
                <a:solidFill>
                  <a:srgbClr val="0070C0"/>
                </a:solidFill>
              </a:rPr>
              <a:t>hangi davranışıyla övgüyü hak ettiğini belirtmiyoruz.</a:t>
            </a:r>
          </a:p>
          <a:p>
            <a:endParaRPr lang="tr-TR" dirty="0">
              <a:latin typeface="Lucida Calligraphy" pitchFamily="66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15</a:t>
            </a:fld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28932"/>
          </a:xfrm>
        </p:spPr>
        <p:txBody>
          <a:bodyPr/>
          <a:lstStyle/>
          <a:p>
            <a:r>
              <a:rPr lang="tr-TR" dirty="0" smtClean="0"/>
              <a:t>Göz teması kurmak önemlidir. </a:t>
            </a:r>
          </a:p>
          <a:p>
            <a:r>
              <a:rPr lang="tr-TR" dirty="0" smtClean="0"/>
              <a:t>En iyi şey çocukların arasında dolaşmaktır. Pek çok çocuk için, sırta dokunma ya da omzunun üzerinden yorum yapma çalışmaları için yeterli bir cesaretlendirme olacaktır.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16</a:t>
            </a:fld>
            <a:endParaRPr lang="tr-TR" dirty="0"/>
          </a:p>
        </p:txBody>
      </p:sp>
      <p:pic>
        <p:nvPicPr>
          <p:cNvPr id="384002" name="Picture 2" descr="http://nevbahar.samanyoluhaber.com/wp-content/uploads/goz-temasi1-300x3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14794"/>
            <a:ext cx="2643206" cy="2643206"/>
          </a:xfrm>
          <a:prstGeom prst="rect">
            <a:avLst/>
          </a:prstGeom>
          <a:noFill/>
        </p:spPr>
      </p:pic>
      <p:pic>
        <p:nvPicPr>
          <p:cNvPr id="384004" name="Picture 4" descr="http://us.123rf.com/450wm/lisafx/lisafx1207/lisafx120700044/14430898-%C3%96%C4%9Fretmen-bir-testte-hile-olmad%C4%B1%C4%9F%C4%B1ndan-emin-olmak-i%C3%A7in-iki-okul-%C3%A7ocuklar%C4%B1-g%C3%B6zlemler.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8024" y="4234899"/>
            <a:ext cx="3571900" cy="26590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Öğretmenler </a:t>
            </a:r>
            <a:r>
              <a:rPr lang="tr-TR" sz="2800" dirty="0" smtClean="0">
                <a:solidFill>
                  <a:srgbClr val="0000FF"/>
                </a:solidFill>
                <a:latin typeface="Lucida Calligraphy" pitchFamily="66" charset="0"/>
              </a:rPr>
              <a:t>üründen çok öğrenme sürecine </a:t>
            </a:r>
            <a:r>
              <a:rPr lang="tr-TR" sz="2800" dirty="0" smtClean="0"/>
              <a:t>odaklanmalıdır. </a:t>
            </a:r>
            <a:endParaRPr lang="tr-TR" sz="2800" dirty="0">
              <a:solidFill>
                <a:srgbClr val="0000FF"/>
              </a:solidFill>
              <a:latin typeface="Lucida Calligraphy" pitchFamily="66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17</a:t>
            </a:fld>
            <a:endParaRPr lang="tr-TR" dirty="0"/>
          </a:p>
        </p:txBody>
      </p:sp>
      <p:pic>
        <p:nvPicPr>
          <p:cNvPr id="7" name="Picture 8" descr="happy-chil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4040192"/>
            <a:ext cx="2735265" cy="2817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Autofit/>
          </a:bodyPr>
          <a:lstStyle/>
          <a:p>
            <a:pPr lvl="0"/>
            <a:r>
              <a:rPr lang="tr-TR" sz="2000" dirty="0" smtClean="0"/>
              <a:t>Bunun için kendinle gurur duymalısın…</a:t>
            </a:r>
          </a:p>
          <a:p>
            <a:pPr lvl="0"/>
            <a:r>
              <a:rPr lang="tr-TR" sz="2000" dirty="0" smtClean="0"/>
              <a:t>Bu konuda ne kadar geliştiğine bak…</a:t>
            </a:r>
          </a:p>
          <a:p>
            <a:pPr lvl="0"/>
            <a:r>
              <a:rPr lang="tr-TR" sz="2000" dirty="0" smtClean="0"/>
              <a:t>Çok sıkı çalıştın…</a:t>
            </a:r>
          </a:p>
          <a:p>
            <a:pPr lvl="0"/>
            <a:r>
              <a:rPr lang="tr-TR" sz="2000" dirty="0" smtClean="0"/>
              <a:t>Bu çok yaratıcı bir yöntem…</a:t>
            </a:r>
          </a:p>
          <a:p>
            <a:pPr lvl="0"/>
            <a:r>
              <a:rPr lang="tr-TR" sz="2000" dirty="0" smtClean="0"/>
              <a:t>Gerçek bir sorun çözücüsün…</a:t>
            </a:r>
          </a:p>
          <a:p>
            <a:pPr lvl="0"/>
            <a:r>
              <a:rPr lang="tr-TR" sz="2000" dirty="0" smtClean="0"/>
              <a:t>Hey, bunu gerçekten düşünüyorsun…</a:t>
            </a:r>
          </a:p>
          <a:p>
            <a:pPr lvl="0"/>
            <a:r>
              <a:rPr lang="tr-TR" sz="2000" dirty="0" smtClean="0"/>
              <a:t>Vay, bunu nasıl yapacağını öğrenmişsin</a:t>
            </a:r>
            <a:r>
              <a:rPr lang="tr-TR" sz="2000" dirty="0" smtClean="0"/>
              <a:t>…</a:t>
            </a:r>
            <a:endParaRPr lang="tr-TR" sz="2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Olumlu beklentiler, güçlü bir güdüleyicidir</a:t>
            </a:r>
            <a:r>
              <a:rPr lang="tr-TR" dirty="0" smtClean="0"/>
              <a:t>.</a:t>
            </a:r>
            <a:endParaRPr lang="tr-TR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19</a:t>
            </a:fld>
            <a:endParaRPr lang="tr-TR" dirty="0"/>
          </a:p>
        </p:txBody>
      </p:sp>
      <p:pic>
        <p:nvPicPr>
          <p:cNvPr id="6" name="Picture 2" descr="http://www.kimpsikoloji.com/wp-content/uploads/2012/11/%C3%87ocu%C4%9Funuzu-%C3%96v%C3%BCn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3728" y="2564904"/>
            <a:ext cx="5069580" cy="334523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B050"/>
                </a:solidFill>
              </a:rPr>
              <a:t>Yetişkinlerin dikkati </a:t>
            </a:r>
            <a:r>
              <a:rPr lang="tr-TR" dirty="0" smtClean="0"/>
              <a:t>çocuklar için en güçlü ödüldür ve çocuklar yetişkinlerin dikkatini çekmek için çaba harcamaktadır. 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2</a:t>
            </a:fld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14684"/>
          </a:xfrm>
        </p:spPr>
        <p:txBody>
          <a:bodyPr/>
          <a:lstStyle/>
          <a:p>
            <a:r>
              <a:rPr lang="tr-TR" dirty="0" smtClean="0"/>
              <a:t>Bir davranışın övgü ya da olumlu dikkat alması için </a:t>
            </a:r>
            <a:r>
              <a:rPr lang="tr-TR" b="1" dirty="0" smtClean="0">
                <a:solidFill>
                  <a:srgbClr val="00B050"/>
                </a:solidFill>
              </a:rPr>
              <a:t>mükemmel olması </a:t>
            </a:r>
            <a:r>
              <a:rPr lang="tr-TR" dirty="0" smtClean="0"/>
              <a:t>gerekmemektedir. </a:t>
            </a:r>
            <a:endParaRPr lang="tr-TR" dirty="0">
              <a:latin typeface="Lucida Calligraphy" pitchFamily="66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20</a:t>
            </a:fld>
            <a:endParaRPr lang="tr-TR" dirty="0"/>
          </a:p>
        </p:txBody>
      </p:sp>
      <p:sp>
        <p:nvSpPr>
          <p:cNvPr id="420866" name="AutoShape 2" descr="çocukları övmek ile ilgili görsel sonucu"/>
          <p:cNvSpPr>
            <a:spLocks noChangeAspect="1" noChangeArrowheads="1"/>
          </p:cNvSpPr>
          <p:nvPr/>
        </p:nvSpPr>
        <p:spPr bwMode="auto">
          <a:xfrm>
            <a:off x="1206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20870" name="Picture 6" descr="http://www.pozitifanne.com/wp-content/uploads/D%C4%B0KKATBUC%C3%9CMLELERCESARET%C4%B0%C3%87ER%C4%B0RMAM%C4%B0DED%C4%B0-620x40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148028"/>
            <a:ext cx="4286280" cy="276534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Öğretmenden gelen </a:t>
            </a:r>
            <a:r>
              <a:rPr lang="tr-TR" dirty="0" smtClean="0">
                <a:solidFill>
                  <a:srgbClr val="FF0000"/>
                </a:solidFill>
              </a:rPr>
              <a:t>tutarlı ve anlamlı </a:t>
            </a:r>
            <a:r>
              <a:rPr lang="tr-TR" dirty="0" smtClean="0"/>
              <a:t>teşvik ve ilgi çocukların kendine olan saygısını ve inancını destekler. </a:t>
            </a:r>
          </a:p>
          <a:p>
            <a:r>
              <a:rPr lang="tr-TR" dirty="0" smtClean="0"/>
              <a:t>Olumlu davranışlara yönelik olan bu ilgi yöntemleri çocukların </a:t>
            </a:r>
            <a:r>
              <a:rPr lang="tr-TR" dirty="0" smtClean="0">
                <a:solidFill>
                  <a:srgbClr val="FF0000"/>
                </a:solidFill>
              </a:rPr>
              <a:t>akademik ve sosyal olarak gelişimini </a:t>
            </a:r>
            <a:r>
              <a:rPr lang="tr-TR" dirty="0" smtClean="0"/>
              <a:t>güçlendirir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Öğretmenlerin sınıfta olumsuz davranışlara (örn. fazla konuşmak, oyalanmak, yerinde oturmamak) olumlu davranışlara gösterdiklerinden </a:t>
            </a:r>
            <a:r>
              <a:rPr lang="tr-TR" sz="4400" b="1" dirty="0" smtClean="0">
                <a:solidFill>
                  <a:srgbClr val="FF3399"/>
                </a:solidFill>
              </a:rPr>
              <a:t>beş kat </a:t>
            </a:r>
            <a:r>
              <a:rPr lang="tr-TR" dirty="0" smtClean="0"/>
              <a:t>daha fazla dikkat ettiği </a:t>
            </a:r>
            <a:r>
              <a:rPr lang="tr-TR" dirty="0" smtClean="0"/>
              <a:t>belirlenmiştir</a:t>
            </a:r>
            <a:endParaRPr lang="tr-TR" dirty="0">
              <a:latin typeface="Lucida Calligraphy" pitchFamily="66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Çağlayan DİNÇER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81500-07D2-4C7C-B84F-0FF39D2C66BD}" type="slidenum">
              <a:rPr lang="tr-TR" smtClean="0"/>
              <a:pPr>
                <a:defRPr/>
              </a:pPr>
              <a:t>4</a:t>
            </a:fld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tr-TR" sz="4000" dirty="0" smtClean="0"/>
              <a:t>Öğretmenin tutarlı tutumuyla çocuklar sınıfta nasıl davranmaları gerektiğini öğrenirler. </a:t>
            </a:r>
            <a:endParaRPr lang="tr-TR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Araştırmalar ebeveyni ve öğretmenleri tarafından övülen çocukların </a:t>
            </a:r>
            <a:r>
              <a:rPr lang="tr-TR" dirty="0" smtClean="0">
                <a:solidFill>
                  <a:srgbClr val="3366FF"/>
                </a:solidFill>
              </a:rPr>
              <a:t>olumlu onayı özümsediğini ve böylelikle kendilerine olan saygılarının arttığını</a:t>
            </a:r>
            <a:r>
              <a:rPr lang="tr-TR" dirty="0" smtClean="0"/>
              <a:t> göstermiştir. </a:t>
            </a:r>
          </a:p>
          <a:p>
            <a:r>
              <a:rPr lang="tr-TR" dirty="0" smtClean="0"/>
              <a:t>Uzun süreçte kendilerini yeterli hissederler ve daha az övgüye ihtiyaç duydukları görülür çünkü kendi yeteneklerine duydukları güven gelişmiştir.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Bazı öğretmenler </a:t>
            </a:r>
            <a:r>
              <a:rPr lang="tr-TR" dirty="0" smtClean="0">
                <a:solidFill>
                  <a:srgbClr val="3366FF"/>
                </a:solidFill>
              </a:rPr>
              <a:t>bir çocuğun cevabını belirgin bir şekilde ödüllendirmekten, diğer bütün çocukların onu taklit edeceğini </a:t>
            </a:r>
            <a:r>
              <a:rPr lang="tr-TR" dirty="0" smtClean="0"/>
              <a:t>düşündükleri için çekinirler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tr-TR" dirty="0" smtClean="0"/>
              <a:t>Öğretmen </a:t>
            </a:r>
            <a:r>
              <a:rPr lang="tr-TR" dirty="0" smtClean="0"/>
              <a:t>bu durumda motivasyonu arttırmak için çocuklara </a:t>
            </a:r>
            <a:r>
              <a:rPr lang="tr-TR" i="1" dirty="0" smtClean="0">
                <a:solidFill>
                  <a:srgbClr val="FF0000"/>
                </a:solidFill>
              </a:rPr>
              <a:t>“ Bu ilginç ve farklı bir cevaptı. Daha ilginç deneyimlerini paylaşmak isteyen var mı?” </a:t>
            </a:r>
            <a:r>
              <a:rPr lang="tr-TR" dirty="0" smtClean="0"/>
              <a:t>şeklinde soru sorabilir. Böylelikle öğrenciler başkalarının cevabını söylediklerinde aynı olumlu tepkiyi görmeyeceklerini düşünüp kendi kişisel düşüncelerini geliştirmeye ve daha iyi motive olmaya başlarlar.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  <a:latin typeface="Lucida Calligraphy" pitchFamily="66" charset="0"/>
              </a:rPr>
              <a:t>Dikkat, Övgü, Cesaretlendirme……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tr-TR" dirty="0" smtClean="0"/>
              <a:t>Çocukların için ufak hata yapmanın normal bir durum olduğunu öğrenmeleri de önemlidir. </a:t>
            </a:r>
            <a:r>
              <a:rPr lang="tr-TR" dirty="0" smtClean="0"/>
              <a:t>Örneğin </a:t>
            </a:r>
            <a:r>
              <a:rPr lang="tr-TR" i="1" dirty="0" smtClean="0">
                <a:solidFill>
                  <a:srgbClr val="FF0000"/>
                </a:solidFill>
              </a:rPr>
              <a:t>“Çok iyi bir çabaydı ve dikkatli kesmeye çalıştın, bir yer dışında hepsi kesinlikle çok düzgün kesilmiş”</a:t>
            </a:r>
            <a:r>
              <a:rPr lang="tr-TR" dirty="0" smtClean="0"/>
              <a:t> gibi.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692</Words>
  <Application>Microsoft Macintosh PowerPoint</Application>
  <PresentationFormat>Ekran Gösterisi (4:3)</PresentationFormat>
  <Paragraphs>89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Calibri</vt:lpstr>
      <vt:lpstr>Lucida Calligraphy</vt:lpstr>
      <vt:lpstr>Arial</vt:lpstr>
      <vt:lpstr>Ofis Teması</vt:lpstr>
      <vt:lpstr>PowerPoint Sunusu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Övme yolları için bazı örnekler 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  <vt:lpstr>Dikkat, Övgü, Cesaretlendirme……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cdincer</dc:creator>
  <cp:lastModifiedBy>Fatma Çağlayan Dinçer</cp:lastModifiedBy>
  <cp:revision>39</cp:revision>
  <dcterms:created xsi:type="dcterms:W3CDTF">2015-11-30T07:30:40Z</dcterms:created>
  <dcterms:modified xsi:type="dcterms:W3CDTF">2017-05-23T14:26:47Z</dcterms:modified>
</cp:coreProperties>
</file>