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134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cene3d>
              <a:camera prst="orthographicFront"/>
              <a:lightRig rig="freezing" dir="t">
                <a:rot lat="0" lon="0" rev="5640000"/>
              </a:lightRig>
            </a:scene3d>
            <a:sp3d prstMaterial="flat">
              <a:bevelT w="38100" h="38100"/>
              <a:contourClr>
                <a:schemeClr val="tx2"/>
              </a:contourClr>
            </a:sp3d>
          </a:bodyPr>
          <a:lstStyle/>
          <a:p>
            <a:pPr algn="l"/>
            <a:r>
              <a:rPr lang="tr-TR" dirty="0" smtClean="0">
                <a:solidFill>
                  <a:srgbClr val="FFC000"/>
                </a:solidFill>
                <a:effectLst/>
              </a:rPr>
              <a:t>KALİDASA’NIN HAYATI VE ESERLERİ</a:t>
            </a:r>
            <a:endParaRPr lang="tr-TR" dirty="0">
              <a:solidFill>
                <a:srgbClr val="FFC000"/>
              </a:solidFill>
              <a:effectLst/>
            </a:endParaRPr>
          </a:p>
        </p:txBody>
      </p:sp>
      <p:sp>
        <p:nvSpPr>
          <p:cNvPr id="3" name="2 Alt Başlık"/>
          <p:cNvSpPr>
            <a:spLocks noGrp="1"/>
          </p:cNvSpPr>
          <p:nvPr>
            <p:ph type="subTitle" idx="1"/>
          </p:nvPr>
        </p:nvSpPr>
        <p:spPr>
          <a:xfrm>
            <a:off x="533400" y="3228536"/>
            <a:ext cx="7854696" cy="2648736"/>
          </a:xfrm>
        </p:spPr>
        <p:txBody>
          <a:bodyPr>
            <a:normAutofit/>
          </a:bodyPr>
          <a:lstStyle/>
          <a:p>
            <a:r>
              <a:rPr lang="tr-TR" sz="2300" b="1" i="1" dirty="0" smtClean="0"/>
              <a:t>X. HAFTA</a:t>
            </a:r>
          </a:p>
          <a:p>
            <a:r>
              <a:rPr lang="tr-TR" sz="2300" b="1" i="1" dirty="0" smtClean="0"/>
              <a:t>HİN 405  KLASİK SANSKRİT EDEBİYATI TARİHİ</a:t>
            </a:r>
          </a:p>
          <a:p>
            <a:endParaRPr lang="tr-TR" dirty="0" smtClean="0"/>
          </a:p>
          <a:p>
            <a:r>
              <a:rPr lang="tr-TR" sz="1600" dirty="0" smtClean="0"/>
              <a:t>Ankara Üniversitesi</a:t>
            </a:r>
          </a:p>
          <a:p>
            <a:r>
              <a:rPr lang="tr-TR" sz="1600" dirty="0" smtClean="0"/>
              <a:t>Dil ve Tarih-Coğrafya Fakültesi</a:t>
            </a:r>
          </a:p>
          <a:p>
            <a:r>
              <a:rPr lang="tr-TR" sz="1600" dirty="0" smtClean="0"/>
              <a:t>Hindoloji Anabilim Dalı</a:t>
            </a:r>
          </a:p>
          <a:p>
            <a:r>
              <a:rPr lang="tr-TR" sz="1600" dirty="0" smtClean="0"/>
              <a:t>Prof.. Dr. H. Derya Can</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   IV.PERDE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buNone/>
            </a:pP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Şakuntala’nın</a:t>
            </a:r>
            <a:r>
              <a:rPr lang="tr-TR" sz="3200" dirty="0" smtClean="0">
                <a:latin typeface="Times New Roman" pitchFamily="18" charset="0"/>
                <a:cs typeface="Times New Roman" pitchFamily="18" charset="0"/>
              </a:rPr>
              <a:t> arkadaşlarının konuşmalarından,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ile kralın, karşılıklı anlaşma geleneğine göre evlendiklerini anlarız. Aileye sormadan ve düğün için bir ayin yapmadan evlenme izni yalnız krallara verilmiştir. Bundan sonra kralın, karısına bir yüzük bırakıp birkaç gün içinde onu da kendi sarayına almak üzere ayrıldığını öğreniriz.</a:t>
            </a:r>
            <a:endParaRPr lang="tr-TR" sz="32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Kral, karısına bıraktığı yüzüğü gördükten sonra karısını tanıyabilecektir. Dramdaki olayın akışı için elzem olan bu durum çok kısa bir şekilde açıklanmıştır. Kızın iki arkadaşından başka kimse bu olaydan haberdar değildir. Kraldan bir haber beklemeksizin </a:t>
            </a:r>
            <a:r>
              <a:rPr lang="tr-TR" sz="3200" dirty="0" err="1" smtClean="0">
                <a:latin typeface="Times New Roman" pitchFamily="18" charset="0"/>
                <a:cs typeface="Times New Roman" pitchFamily="18" charset="0"/>
              </a:rPr>
              <a:t>Kanva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Şakuntala’yı</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Dushyanta’nın</a:t>
            </a:r>
            <a:r>
              <a:rPr lang="tr-TR" sz="3200" dirty="0" smtClean="0">
                <a:latin typeface="Times New Roman" pitchFamily="18" charset="0"/>
                <a:cs typeface="Times New Roman" pitchFamily="18" charset="0"/>
              </a:rPr>
              <a:t> sarayına gönderir, çünkü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kraldan gebe olduğunu hisseder.</a:t>
            </a:r>
          </a:p>
          <a:p>
            <a:pPr>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V.PERDE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buNone/>
            </a:pPr>
            <a:r>
              <a:rPr lang="tr-TR" dirty="0" smtClean="0"/>
              <a:t>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saraya varır. Kral, </a:t>
            </a:r>
            <a:r>
              <a:rPr lang="tr-TR" sz="3200" dirty="0" err="1" smtClean="0">
                <a:latin typeface="Times New Roman" pitchFamily="18" charset="0"/>
                <a:cs typeface="Times New Roman" pitchFamily="18" charset="0"/>
              </a:rPr>
              <a:t>Durvasas’ın</a:t>
            </a:r>
            <a:r>
              <a:rPr lang="tr-TR" sz="3200" dirty="0" smtClean="0">
                <a:latin typeface="Times New Roman" pitchFamily="18" charset="0"/>
                <a:cs typeface="Times New Roman" pitchFamily="18" charset="0"/>
              </a:rPr>
              <a:t> laneti yüzünden her şeyi unutmuştur.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çevresindeki çilecilerle birlikte kralın yanına girdiği zaman, kral kendisinden ne istediğini bir türlü anlayamaz. Çünkü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bir gün ibadet banyosu yaparken yüzüğü kaybetmiştir. Lanet ise yüzük olmadan giderilmemektedir. </a:t>
            </a:r>
            <a:endParaRPr lang="tr-TR" sz="32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err="1" smtClean="0">
                <a:latin typeface="Times New Roman" pitchFamily="18" charset="0"/>
                <a:cs typeface="Times New Roman" pitchFamily="18" charset="0"/>
              </a:rPr>
              <a:t>Dushyanta</a:t>
            </a:r>
            <a:r>
              <a:rPr lang="tr-TR" sz="3200" dirty="0" smtClean="0">
                <a:latin typeface="Times New Roman" pitchFamily="18" charset="0"/>
                <a:cs typeface="Times New Roman" pitchFamily="18" charset="0"/>
              </a:rPr>
              <a:t>, onu başka bir adamdan gebe kalmış sayar ve onu saraya aldığına pişman olur. Aynı zamanda, kadın çok güzel olduğu için, onu saraya almakla halka kötü örnek olmaktan korkar. Çileciler ikisi arasında ne gibi bir olayın geçtiğini anlayamazlar ve giderler. Çünkü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ile kralın gizli aşklarını kanıtlayacak hiçbir delil yoktur.</a:t>
            </a:r>
            <a:endParaRPr lang="tr-TR" sz="32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Kralın rahibi krala, kadın doğuruncaya kadar sarayda kalmasını tembih eder. Bunun nedeni de dünyaya gelecek çocukta, gelecekte bir hükümdarlığa ait işaretin görülüp görülmeyeceğini beklemektir.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umutsuz bir halde kendisini yok etmesi için toprak tanrıçasına yalvarır. Hayret edici bir olay gerçekleşir. Annesinin arkadaşı olan göksel bir peri onu alır götürür.</a:t>
            </a:r>
          </a:p>
          <a:p>
            <a:pP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VI.PERDE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buNone/>
            </a:pPr>
            <a:r>
              <a:rPr lang="tr-TR" sz="3200" dirty="0" smtClean="0">
                <a:latin typeface="Times New Roman" pitchFamily="18" charset="0"/>
                <a:cs typeface="Times New Roman" pitchFamily="18" charset="0"/>
              </a:rPr>
              <a:t>   Bir balıkçı balığın karnında kıymetli bir yüzük bulur. Onu pazarda satmak ister, fakat yüzüğün kral </a:t>
            </a:r>
            <a:r>
              <a:rPr lang="tr-TR" sz="3200" dirty="0" err="1" smtClean="0">
                <a:latin typeface="Times New Roman" pitchFamily="18" charset="0"/>
                <a:cs typeface="Times New Roman" pitchFamily="18" charset="0"/>
              </a:rPr>
              <a:t>Dushyanta’ya</a:t>
            </a:r>
            <a:r>
              <a:rPr lang="tr-TR" sz="3200" dirty="0" smtClean="0">
                <a:latin typeface="Times New Roman" pitchFamily="18" charset="0"/>
                <a:cs typeface="Times New Roman" pitchFamily="18" charset="0"/>
              </a:rPr>
              <a:t> ait bir mühür yüzüğü olduğunu anlayan hizmetçi balıkçıyı yakalar. İki kaba polis balıkçıyı cezalandırmak isterler, onlar balıkçının bu yüzüğü kraldan çaldığını zannederler. Fakat kralın habercisi balıkçıya büyük bir ödül verir. </a:t>
            </a:r>
            <a:endParaRPr lang="tr-TR" sz="32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buNone/>
            </a:pPr>
            <a:r>
              <a:rPr lang="tr-TR" dirty="0" smtClean="0"/>
              <a:t>   </a:t>
            </a:r>
            <a:r>
              <a:rPr lang="tr-TR" sz="3200" dirty="0" smtClean="0">
                <a:latin typeface="Times New Roman" pitchFamily="18" charset="0"/>
                <a:cs typeface="Times New Roman" pitchFamily="18" charset="0"/>
              </a:rPr>
              <a:t>Kral yüzüğü görünce ağlamaya başlar.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ile ilgili olayları yeniden hatırlar. </a:t>
            </a:r>
            <a:r>
              <a:rPr lang="tr-TR" sz="3200" dirty="0" err="1" smtClean="0">
                <a:latin typeface="Times New Roman" pitchFamily="18" charset="0"/>
                <a:cs typeface="Times New Roman" pitchFamily="18" charset="0"/>
              </a:rPr>
              <a:t>Şakuntala’nın</a:t>
            </a:r>
            <a:r>
              <a:rPr lang="tr-TR" sz="3200" dirty="0" smtClean="0">
                <a:latin typeface="Times New Roman" pitchFamily="18" charset="0"/>
                <a:cs typeface="Times New Roman" pitchFamily="18" charset="0"/>
              </a:rPr>
              <a:t> annesinin arkadaşı olan peri gizlice kralı gözetler. Bu peri kralın pişmanlıklarını duydukça sevinir. Kral ve arkadaşı bahçeye gelir. Kral,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ve çileciler arasında yaşadığı güzel anları hatırlar. Onu ilk gördüğü anı gözünün önüne getirir. O sırada halledilmesi gereken bir sorun ortaya çıkar.</a:t>
            </a:r>
            <a:endParaRPr lang="tr-TR" sz="32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buNone/>
            </a:pPr>
            <a:r>
              <a:rPr lang="tr-TR" sz="3200" dirty="0" smtClean="0">
                <a:latin typeface="Times New Roman" pitchFamily="18" charset="0"/>
                <a:cs typeface="Times New Roman" pitchFamily="18" charset="0"/>
              </a:rPr>
              <a:t>   Kralın vekili, çocuksuz ölmüş bir tüccarın servetini tahsil etmek ister. Fakat kral dul kalan kadının karnındaki çocuğun mirastan bir hakkı olduğu kararını verir. Kendi gebe karısını terk eden kral, burada dulların koruyucusu olarak ortaya çıkar. </a:t>
            </a:r>
            <a:endParaRPr lang="tr-TR" sz="32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buNone/>
            </a:pPr>
            <a:r>
              <a:rPr lang="tr-TR" sz="3200" dirty="0" smtClean="0">
                <a:latin typeface="Times New Roman" pitchFamily="18" charset="0"/>
                <a:cs typeface="Times New Roman" pitchFamily="18" charset="0"/>
              </a:rPr>
              <a:t>   O, aslında suçsuzdur, sadece </a:t>
            </a:r>
            <a:r>
              <a:rPr lang="tr-TR" sz="3200" dirty="0" err="1" smtClean="0">
                <a:latin typeface="Times New Roman" pitchFamily="18" charset="0"/>
                <a:cs typeface="Times New Roman" pitchFamily="18" charset="0"/>
              </a:rPr>
              <a:t>Durvasas’ın</a:t>
            </a:r>
            <a:r>
              <a:rPr lang="tr-TR" sz="3200" dirty="0" smtClean="0">
                <a:latin typeface="Times New Roman" pitchFamily="18" charset="0"/>
                <a:cs typeface="Times New Roman" pitchFamily="18" charset="0"/>
              </a:rPr>
              <a:t> lanetinin etkisi altına girmek zorunda kalmıştır. Bu sırada tanrı </a:t>
            </a:r>
            <a:r>
              <a:rPr lang="tr-TR" sz="3200" dirty="0" err="1" smtClean="0">
                <a:latin typeface="Times New Roman" pitchFamily="18" charset="0"/>
                <a:cs typeface="Times New Roman" pitchFamily="18" charset="0"/>
              </a:rPr>
              <a:t>İndra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rakshasalardan</a:t>
            </a:r>
            <a:r>
              <a:rPr lang="tr-TR" sz="3200" dirty="0" smtClean="0">
                <a:latin typeface="Times New Roman" pitchFamily="18" charset="0"/>
                <a:cs typeface="Times New Roman" pitchFamily="18" charset="0"/>
              </a:rPr>
              <a:t> kurulu bir orduyla savaşmak için </a:t>
            </a:r>
            <a:r>
              <a:rPr lang="tr-TR" sz="3200" dirty="0" err="1" smtClean="0">
                <a:latin typeface="Times New Roman" pitchFamily="18" charset="0"/>
                <a:cs typeface="Times New Roman" pitchFamily="18" charset="0"/>
              </a:rPr>
              <a:t>Dushyanta’dan</a:t>
            </a:r>
            <a:r>
              <a:rPr lang="tr-TR" sz="3200" dirty="0" smtClean="0">
                <a:latin typeface="Times New Roman" pitchFamily="18" charset="0"/>
                <a:cs typeface="Times New Roman" pitchFamily="18" charset="0"/>
              </a:rPr>
              <a:t> yardım ister. Arabacı </a:t>
            </a:r>
            <a:r>
              <a:rPr lang="tr-TR" sz="3200" dirty="0" err="1" smtClean="0">
                <a:latin typeface="Times New Roman" pitchFamily="18" charset="0"/>
                <a:cs typeface="Times New Roman" pitchFamily="18" charset="0"/>
              </a:rPr>
              <a:t>Matali</a:t>
            </a:r>
            <a:r>
              <a:rPr lang="tr-TR" sz="3200" dirty="0" smtClean="0">
                <a:latin typeface="Times New Roman" pitchFamily="18" charset="0"/>
                <a:cs typeface="Times New Roman" pitchFamily="18" charset="0"/>
              </a:rPr>
              <a:t>, kralı göksel arabasına alarak savaşmaya götürür.</a:t>
            </a:r>
            <a:endParaRPr lang="tr-TR"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VII.PERDE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Kral </a:t>
            </a:r>
            <a:r>
              <a:rPr lang="tr-TR" sz="3200" dirty="0" err="1" smtClean="0">
                <a:latin typeface="Times New Roman" pitchFamily="18" charset="0"/>
                <a:cs typeface="Times New Roman" pitchFamily="18" charset="0"/>
              </a:rPr>
              <a:t>rakshasaları</a:t>
            </a:r>
            <a:r>
              <a:rPr lang="tr-TR" sz="3200" dirty="0" smtClean="0">
                <a:latin typeface="Times New Roman" pitchFamily="18" charset="0"/>
                <a:cs typeface="Times New Roman" pitchFamily="18" charset="0"/>
              </a:rPr>
              <a:t> öldürerek savaşı kazanır. </a:t>
            </a:r>
            <a:r>
              <a:rPr lang="tr-TR" sz="3200" dirty="0" err="1" smtClean="0">
                <a:latin typeface="Times New Roman" pitchFamily="18" charset="0"/>
                <a:cs typeface="Times New Roman" pitchFamily="18" charset="0"/>
              </a:rPr>
              <a:t>Dushyanta</a:t>
            </a:r>
            <a:r>
              <a:rPr lang="tr-TR" sz="3200" dirty="0" smtClean="0">
                <a:latin typeface="Times New Roman" pitchFamily="18" charset="0"/>
                <a:cs typeface="Times New Roman" pitchFamily="18" charset="0"/>
              </a:rPr>
              <a:t> göksel arabası ile tekrar ava gider, bir göksel dağın önünden geçer, bu dağda oturan bir ermişe kendi asilliğini göstermek ister. Arabadan iner ve orada güzel bir çocuğu oynarken görür. Bu çocuk bir aslan yavrusu yakalamıştır ve onunla kedi ile oynar gibi oynamaktadır. Bir kadın çileci bu yaramaz çocuğa bakar ve onunla bir türlü başa çıkamaz.</a:t>
            </a:r>
            <a:endParaRPr lang="tr-TR" sz="3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latin typeface="Times New Roman" pitchFamily="18" charset="0"/>
                <a:cs typeface="Times New Roman" pitchFamily="18" charset="0"/>
              </a:rPr>
              <a:t>ŞAKUNTALA</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buNone/>
            </a:pPr>
            <a:r>
              <a:rPr lang="tr-TR" dirty="0" smtClean="0"/>
              <a:t>Kaynakça:</a:t>
            </a:r>
          </a:p>
          <a:p>
            <a:pPr>
              <a:buNone/>
            </a:pPr>
            <a:r>
              <a:rPr lang="tr-TR" dirty="0" err="1" smtClean="0"/>
              <a:t>Kalidasa</a:t>
            </a:r>
            <a:r>
              <a:rPr lang="tr-TR" dirty="0" smtClean="0"/>
              <a:t>. (2005).</a:t>
            </a:r>
            <a:r>
              <a:rPr lang="tr-TR" dirty="0" err="1" smtClean="0"/>
              <a:t>Şakuntala</a:t>
            </a:r>
            <a:r>
              <a:rPr lang="tr-TR" dirty="0" smtClean="0"/>
              <a:t>. (</a:t>
            </a:r>
            <a:r>
              <a:rPr lang="tr-TR" dirty="0" err="1" smtClean="0"/>
              <a:t>Çev</a:t>
            </a:r>
            <a:r>
              <a:rPr lang="tr-TR" dirty="0" smtClean="0"/>
              <a:t>. Korhan Kaya). Ankara: İmge </a:t>
            </a:r>
            <a:r>
              <a:rPr lang="tr-TR" dirty="0" err="1" smtClean="0"/>
              <a:t>Kitabevi</a:t>
            </a:r>
            <a:r>
              <a:rPr lang="tr-TR" dirty="0" smtClean="0"/>
              <a:t>.</a:t>
            </a:r>
            <a:endParaRPr lang="tr-TR" dirty="0"/>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Bu kadın, çocuğa oynasın diye pişmiş topraktan yapılmış kuşu gösterir ve çocuğa şöyle bağırır: “Bu güzel </a:t>
            </a:r>
            <a:r>
              <a:rPr lang="tr-TR" sz="3200" dirty="0" err="1" smtClean="0">
                <a:latin typeface="Times New Roman" pitchFamily="18" charset="0"/>
                <a:cs typeface="Times New Roman" pitchFamily="18" charset="0"/>
              </a:rPr>
              <a:t>şakuntaya</a:t>
            </a:r>
            <a:r>
              <a:rPr lang="tr-TR" sz="3200" dirty="0" smtClean="0">
                <a:latin typeface="Times New Roman" pitchFamily="18" charset="0"/>
                <a:cs typeface="Times New Roman" pitchFamily="18" charset="0"/>
              </a:rPr>
              <a:t> bak!” </a:t>
            </a:r>
            <a:r>
              <a:rPr lang="tr-TR" sz="3200" dirty="0" err="1" smtClean="0">
                <a:latin typeface="Times New Roman" pitchFamily="18" charset="0"/>
                <a:cs typeface="Times New Roman" pitchFamily="18" charset="0"/>
              </a:rPr>
              <a:t>Şakunta</a:t>
            </a:r>
            <a:r>
              <a:rPr lang="tr-TR" sz="3200" dirty="0" smtClean="0">
                <a:latin typeface="Times New Roman" pitchFamily="18" charset="0"/>
                <a:cs typeface="Times New Roman" pitchFamily="18" charset="0"/>
              </a:rPr>
              <a:t>, bir tür kuş adıdır. Çocuk ise şöyle yanıt verir: “Annem nerede?” Çocuk, </a:t>
            </a:r>
            <a:r>
              <a:rPr lang="tr-TR" sz="3200" dirty="0" err="1" smtClean="0">
                <a:latin typeface="Times New Roman" pitchFamily="18" charset="0"/>
                <a:cs typeface="Times New Roman" pitchFamily="18" charset="0"/>
              </a:rPr>
              <a:t>şakuntayı</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anlamıştır. Bunun üzerine kral çocuğun kim olduğunu tahmin eder. Bundan sonra hayret uyandıran başka bir olay gerçekleşir.</a:t>
            </a:r>
            <a:endParaRPr lang="tr-TR" sz="32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buNone/>
            </a:pPr>
            <a:r>
              <a:rPr lang="tr-TR" dirty="0" smtClean="0"/>
              <a:t>   </a:t>
            </a:r>
            <a:r>
              <a:rPr lang="tr-TR" sz="3200" dirty="0" smtClean="0">
                <a:latin typeface="Times New Roman" pitchFamily="18" charset="0"/>
                <a:cs typeface="Times New Roman" pitchFamily="18" charset="0"/>
              </a:rPr>
              <a:t>Çocuğun bir muskası vardır, onu kaybetmiştir. Kral onu bulur ve çocuğa tekrar verir. Bu bütün çileciler hayret ederler; çünkü bu sadece çocuğun ve onun ailesinin dokunabileceği bir muskadır. Eğer başka biri dokunacak olursa muska yılan olup o kişiyi sokacaktır. Kral kavuştuğu oğluyla birlikte sevinç içinde yürür ve yolda sevgilisiyle karşılaşır.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krala hiçbir suç kondurmaksızın onu eskisi gibi sever.</a:t>
            </a:r>
            <a:endParaRPr lang="tr-TR" sz="32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buNone/>
            </a:pPr>
            <a:r>
              <a:rPr lang="tr-TR" dirty="0" smtClean="0"/>
              <a:t>  </a:t>
            </a:r>
            <a:r>
              <a:rPr lang="tr-TR" sz="3200" dirty="0" smtClean="0">
                <a:latin typeface="Times New Roman" pitchFamily="18" charset="0"/>
                <a:cs typeface="Times New Roman" pitchFamily="18" charset="0"/>
              </a:rPr>
              <a:t>Çünkü o kadere boyun eğmiştir. Arabacı onları bu göksel bölgenin kutsal çilecilerine götürür ve orada bütün sorun çözülür. Kral kesinlikle suçsuzdur. Bütün felakete </a:t>
            </a:r>
            <a:r>
              <a:rPr lang="tr-TR" sz="3200" dirty="0" err="1" smtClean="0">
                <a:latin typeface="Times New Roman" pitchFamily="18" charset="0"/>
                <a:cs typeface="Times New Roman" pitchFamily="18" charset="0"/>
              </a:rPr>
              <a:t>Durvasas’ın</a:t>
            </a:r>
            <a:r>
              <a:rPr lang="tr-TR" sz="3200" dirty="0" smtClean="0">
                <a:latin typeface="Times New Roman" pitchFamily="18" charset="0"/>
                <a:cs typeface="Times New Roman" pitchFamily="18" charset="0"/>
              </a:rPr>
              <a:t> laneti neden olmuştur. Bu ana kadar da </a:t>
            </a:r>
            <a:r>
              <a:rPr lang="tr-TR" sz="3200" dirty="0" err="1" smtClean="0">
                <a:latin typeface="Times New Roman" pitchFamily="18" charset="0"/>
                <a:cs typeface="Times New Roman" pitchFamily="18" charset="0"/>
              </a:rPr>
              <a:t>Dushyanta</a:t>
            </a:r>
            <a:r>
              <a:rPr lang="tr-TR" sz="3200" dirty="0" smtClean="0">
                <a:latin typeface="Times New Roman" pitchFamily="18" charset="0"/>
                <a:cs typeface="Times New Roman" pitchFamily="18" charset="0"/>
              </a:rPr>
              <a:t> ile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bu bedduadan haberdar değillerdir. Şimdi ise sevgililer mutlu bir yaşama kavuşmuşlardır. Oğulları da gelecekte bir dünya hâkimi olacaktır. Böylelikle dram sona erer.</a:t>
            </a:r>
          </a:p>
          <a:p>
            <a:pP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
            </a:r>
            <a:br>
              <a:rPr lang="tr-TR" dirty="0" smtClean="0"/>
            </a:br>
            <a:r>
              <a:rPr lang="tr-TR" dirty="0" smtClean="0"/>
              <a:t>   I.PERDE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b="1"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Soylu kral </a:t>
            </a:r>
            <a:r>
              <a:rPr lang="tr-TR" sz="3200" dirty="0" err="1" smtClean="0">
                <a:latin typeface="Times New Roman" pitchFamily="18" charset="0"/>
                <a:cs typeface="Times New Roman" pitchFamily="18" charset="0"/>
              </a:rPr>
              <a:t>Dushyanta</a:t>
            </a:r>
            <a:r>
              <a:rPr lang="tr-TR" sz="3200" dirty="0" smtClean="0">
                <a:latin typeface="Times New Roman" pitchFamily="18" charset="0"/>
                <a:cs typeface="Times New Roman" pitchFamily="18" charset="0"/>
              </a:rPr>
              <a:t> ava çıkmıştır. Bir ceylanı izler, fakat bu izleme sırasında hayvan kralı adamlarından ayırarak onu ormanın derinliklerine götürür. Kral arabadadır, arabacı atları koşturur. Kral bazen ceylana yaklaşır, bazen ondan uzaklaşır ve sonunda onu vurmak için tam okunu yerleştirir ki o sırada ormanda çile dolduran ermişler hayvanı öldürmemesi için bağrışırlar.</a:t>
            </a:r>
            <a:endParaRPr lang="tr-TR" sz="3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Ormanın bir köşesinden dindar çileciler çıkagelir ve orada öldürmenin yasak olduğunu söylerler. Dindar kral çilecileri ve onların başları olan </a:t>
            </a:r>
            <a:r>
              <a:rPr lang="tr-TR" sz="3200" dirty="0" err="1" smtClean="0">
                <a:latin typeface="Times New Roman" pitchFamily="18" charset="0"/>
                <a:cs typeface="Times New Roman" pitchFamily="18" charset="0"/>
              </a:rPr>
              <a:t>Kanva’yı</a:t>
            </a:r>
            <a:r>
              <a:rPr lang="tr-TR" sz="3200" dirty="0" smtClean="0">
                <a:latin typeface="Times New Roman" pitchFamily="18" charset="0"/>
                <a:cs typeface="Times New Roman" pitchFamily="18" charset="0"/>
              </a:rPr>
              <a:t> selamlamak için arabadan iner. Fakat o sırada </a:t>
            </a:r>
            <a:r>
              <a:rPr lang="tr-TR" sz="3200" dirty="0" err="1" smtClean="0">
                <a:latin typeface="Times New Roman" pitchFamily="18" charset="0"/>
                <a:cs typeface="Times New Roman" pitchFamily="18" charset="0"/>
              </a:rPr>
              <a:t>Kanva</a:t>
            </a:r>
            <a:r>
              <a:rPr lang="tr-TR" sz="3200" dirty="0" smtClean="0">
                <a:latin typeface="Times New Roman" pitchFamily="18" charset="0"/>
                <a:cs typeface="Times New Roman" pitchFamily="18" charset="0"/>
              </a:rPr>
              <a:t> orada değildir. Kral, ermişlerin çiçeklerini iki arkadaşı ile birlikte sulayan </a:t>
            </a:r>
            <a:r>
              <a:rPr lang="tr-TR" sz="3200" dirty="0" err="1" smtClean="0">
                <a:latin typeface="Times New Roman" pitchFamily="18" charset="0"/>
                <a:cs typeface="Times New Roman" pitchFamily="18" charset="0"/>
              </a:rPr>
              <a:t>Kanva’nın</a:t>
            </a:r>
            <a:r>
              <a:rPr lang="tr-TR" sz="3200" dirty="0" smtClean="0">
                <a:latin typeface="Times New Roman" pitchFamily="18" charset="0"/>
                <a:cs typeface="Times New Roman" pitchFamily="18" charset="0"/>
              </a:rPr>
              <a:t> kızı </a:t>
            </a:r>
            <a:r>
              <a:rPr lang="tr-TR" sz="3200" dirty="0" err="1" smtClean="0">
                <a:latin typeface="Times New Roman" pitchFamily="18" charset="0"/>
                <a:cs typeface="Times New Roman" pitchFamily="18" charset="0"/>
              </a:rPr>
              <a:t>Şakuntala’ya</a:t>
            </a:r>
            <a:r>
              <a:rPr lang="tr-TR" sz="3200" dirty="0" smtClean="0">
                <a:latin typeface="Times New Roman" pitchFamily="18" charset="0"/>
                <a:cs typeface="Times New Roman" pitchFamily="18" charset="0"/>
              </a:rPr>
              <a:t> rastlar. Sevimli kızın hareketlerini gizlice gözetler.</a:t>
            </a:r>
            <a:endParaRPr lang="tr-TR" sz="3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buNone/>
            </a:pPr>
            <a:r>
              <a:rPr lang="tr-TR" sz="3200" dirty="0" smtClean="0">
                <a:latin typeface="Times New Roman" pitchFamily="18" charset="0"/>
                <a:cs typeface="Times New Roman" pitchFamily="18" charset="0"/>
              </a:rPr>
              <a:t>   Narin </a:t>
            </a:r>
            <a:r>
              <a:rPr lang="tr-TR" sz="3200" dirty="0" err="1" smtClean="0">
                <a:latin typeface="Times New Roman" pitchFamily="18" charset="0"/>
                <a:cs typeface="Times New Roman" pitchFamily="18" charset="0"/>
              </a:rPr>
              <a:t>Şakuntala’nın</a:t>
            </a:r>
            <a:r>
              <a:rPr lang="tr-TR" sz="3200" dirty="0" smtClean="0">
                <a:latin typeface="Times New Roman" pitchFamily="18" charset="0"/>
                <a:cs typeface="Times New Roman" pitchFamily="18" charset="0"/>
              </a:rPr>
              <a:t> etrafında bir arının dönmesini ve güzel kızın arıdan korkusundan </a:t>
            </a:r>
            <a:r>
              <a:rPr lang="tr-TR" sz="3200" dirty="0" err="1" smtClean="0">
                <a:latin typeface="Times New Roman" pitchFamily="18" charset="0"/>
                <a:cs typeface="Times New Roman" pitchFamily="18" charset="0"/>
              </a:rPr>
              <a:t>pantomimik</a:t>
            </a:r>
            <a:r>
              <a:rPr lang="tr-TR" sz="3200" dirty="0" smtClean="0">
                <a:latin typeface="Times New Roman" pitchFamily="18" charset="0"/>
                <a:cs typeface="Times New Roman" pitchFamily="18" charset="0"/>
              </a:rPr>
              <a:t> ifadesini izlemek onu derinden etkiler. Korumak üzere onun yanına gider; artık ona âşıktır. Kız da ona âşıktır ve kız bu yüzden, adet olduğu üzere misafirin hatırını soramaz. </a:t>
            </a:r>
            <a:r>
              <a:rPr lang="tr-TR" sz="3200" dirty="0" err="1" smtClean="0">
                <a:latin typeface="Times New Roman" pitchFamily="18" charset="0"/>
                <a:cs typeface="Times New Roman" pitchFamily="18" charset="0"/>
              </a:rPr>
              <a:t>Şakuntala’nın</a:t>
            </a:r>
            <a:r>
              <a:rPr lang="tr-TR" sz="3200" dirty="0" smtClean="0">
                <a:latin typeface="Times New Roman" pitchFamily="18" charset="0"/>
                <a:cs typeface="Times New Roman" pitchFamily="18" charset="0"/>
              </a:rPr>
              <a:t> yerine arkadaşları hatır sorarlar ve </a:t>
            </a:r>
            <a:r>
              <a:rPr lang="tr-TR" sz="3200" dirty="0" err="1" smtClean="0">
                <a:latin typeface="Times New Roman" pitchFamily="18" charset="0"/>
                <a:cs typeface="Times New Roman" pitchFamily="18" charset="0"/>
              </a:rPr>
              <a:t>Şakuntala’yı</a:t>
            </a:r>
            <a:r>
              <a:rPr lang="tr-TR" sz="3200" dirty="0" smtClean="0">
                <a:latin typeface="Times New Roman" pitchFamily="18" charset="0"/>
                <a:cs typeface="Times New Roman" pitchFamily="18" charset="0"/>
              </a:rPr>
              <a:t> tanıştırırlar.</a:t>
            </a:r>
            <a:endParaRPr lang="tr-TR" sz="32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Krala, </a:t>
            </a:r>
            <a:r>
              <a:rPr lang="tr-TR" sz="3200" dirty="0" err="1" smtClean="0">
                <a:latin typeface="Times New Roman" pitchFamily="18" charset="0"/>
                <a:cs typeface="Times New Roman" pitchFamily="18" charset="0"/>
              </a:rPr>
              <a:t>Şakuntala’nın</a:t>
            </a:r>
            <a:r>
              <a:rPr lang="tr-TR" sz="3200" dirty="0" smtClean="0">
                <a:latin typeface="Times New Roman" pitchFamily="18" charset="0"/>
                <a:cs typeface="Times New Roman" pitchFamily="18" charset="0"/>
              </a:rPr>
              <a:t> çilecilerin üvey kızı olduğunu, babasının kral olduğunu, o nedenle kralla aynı soyluluk derecesine sahip olduğunu, annesinin peri olduğunu anlatır. Kral duyduklarından çok memnun olur. O sırada kralın avcıları yaklaşırlar. Kral barışçıl çilecileri rahatsız etmemeleri için onları oradan uzaklaştırır.</a:t>
            </a:r>
            <a:endParaRPr lang="tr-TR" sz="32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   II.PERDE  </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buNone/>
            </a:pPr>
            <a:r>
              <a:rPr lang="tr-TR" dirty="0" smtClean="0"/>
              <a:t>   </a:t>
            </a:r>
            <a:r>
              <a:rPr lang="tr-TR" sz="3200" dirty="0" smtClean="0">
                <a:latin typeface="Times New Roman" pitchFamily="18" charset="0"/>
                <a:cs typeface="Times New Roman" pitchFamily="18" charset="0"/>
              </a:rPr>
              <a:t>Kral bir kardeşi ile yani Brahmanla yeni sevgilisi hakkında konuşur. Nihayet beraberindekileri saraya geri yollamaya karar verir. Annesi, krala geri dönmesi için mektup yazar; fakat o, annesine kendi yerine bir arkadaşını yollar. Çileciler ona kendi aralarında kalmasını rica ederler. Çilecileri rahatsız eden kötü ruhlar vardır, eğer kral onlarla kalırsa hem kendilerini bu kötü yaratıklardan korumuş da olacaklar.</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  III.PERDE</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lgn="just">
              <a:buNone/>
            </a:pPr>
            <a:r>
              <a:rPr lang="tr-TR" dirty="0" smtClean="0"/>
              <a:t>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aşkından hastalanır ve ormanın bir yerinde istirahat eder. Arkadaşları ona ormanın içindeki doğal bir çardağın içinde bakarlar. Kral güzel kızı gizlice dinler ve sözlerinden kendisini sevdiğini anlar. Kral o sırada ona kendisini tanıtır. Kızın arkadaşları sevgilileri baş başa bırakırlar. Kral </a:t>
            </a:r>
            <a:r>
              <a:rPr lang="tr-TR" sz="3200" dirty="0" err="1" smtClean="0">
                <a:latin typeface="Times New Roman" pitchFamily="18" charset="0"/>
                <a:cs typeface="Times New Roman" pitchFamily="18" charset="0"/>
              </a:rPr>
              <a:t>Şakuntala’ya</a:t>
            </a:r>
            <a:r>
              <a:rPr lang="tr-TR" sz="3200" dirty="0" smtClean="0">
                <a:latin typeface="Times New Roman" pitchFamily="18" charset="0"/>
                <a:cs typeface="Times New Roman" pitchFamily="18" charset="0"/>
              </a:rPr>
              <a:t> evlenme teklif eder, fakat ondan ilk öpücüğü aldığı sırada ihtiyar bir kadın çileci gelir ve kral da saklanmaya mecbur olur.</a:t>
            </a:r>
            <a:endParaRPr lang="tr-TR" sz="32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Bu sırada ansızın </a:t>
            </a:r>
            <a:r>
              <a:rPr lang="tr-TR" sz="3200" dirty="0" err="1" smtClean="0">
                <a:latin typeface="Times New Roman" pitchFamily="18" charset="0"/>
                <a:cs typeface="Times New Roman" pitchFamily="18" charset="0"/>
              </a:rPr>
              <a:t>Durvasas</a:t>
            </a:r>
            <a:r>
              <a:rPr lang="tr-TR" sz="3200" dirty="0" smtClean="0">
                <a:latin typeface="Times New Roman" pitchFamily="18" charset="0"/>
                <a:cs typeface="Times New Roman" pitchFamily="18" charset="0"/>
              </a:rPr>
              <a:t> adında akıllı bir çileci çıkagelir. </a:t>
            </a:r>
            <a:r>
              <a:rPr lang="tr-TR" sz="3200" dirty="0" err="1" smtClean="0">
                <a:latin typeface="Times New Roman" pitchFamily="18" charset="0"/>
                <a:cs typeface="Times New Roman" pitchFamily="18" charset="0"/>
              </a:rPr>
              <a:t>Şakuntala</a:t>
            </a:r>
            <a:r>
              <a:rPr lang="tr-TR" sz="3200" dirty="0" smtClean="0">
                <a:latin typeface="Times New Roman" pitchFamily="18" charset="0"/>
                <a:cs typeface="Times New Roman" pitchFamily="18" charset="0"/>
              </a:rPr>
              <a:t> ona her zaman saygı göstermek zorundadır, fakat aşkından bilincini kaybettiği için onu hiç görmez. Bu yüzden </a:t>
            </a:r>
            <a:r>
              <a:rPr lang="tr-TR" sz="3200" dirty="0" err="1" smtClean="0">
                <a:latin typeface="Times New Roman" pitchFamily="18" charset="0"/>
                <a:cs typeface="Times New Roman" pitchFamily="18" charset="0"/>
              </a:rPr>
              <a:t>Durvasas</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Şakuntala’nın</a:t>
            </a:r>
            <a:r>
              <a:rPr lang="tr-TR" sz="3200" dirty="0" smtClean="0">
                <a:latin typeface="Times New Roman" pitchFamily="18" charset="0"/>
                <a:cs typeface="Times New Roman" pitchFamily="18" charset="0"/>
              </a:rPr>
              <a:t> çok sevdiği kocası kral tarafından hatırlanmaması için beddua eder ve beddua şartı şudur:</a:t>
            </a:r>
            <a:endParaRPr lang="tr-TR" sz="32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1189</Words>
  <Application>Microsoft Office PowerPoint</Application>
  <PresentationFormat>Ekran Gösterisi (4:3)</PresentationFormat>
  <Paragraphs>38</Paragraphs>
  <Slides>22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Calibri</vt:lpstr>
      <vt:lpstr>Constantia</vt:lpstr>
      <vt:lpstr>Times New Roman</vt:lpstr>
      <vt:lpstr>Wingdings 2</vt:lpstr>
      <vt:lpstr>Akış</vt:lpstr>
      <vt:lpstr>KALİDASA’NIN HAYATI VE ESERLERİ</vt:lpstr>
      <vt:lpstr>ŞAKUNTALA</vt:lpstr>
      <vt:lpstr>    I.PERDE</vt:lpstr>
      <vt:lpstr>PowerPoint Sunusu</vt:lpstr>
      <vt:lpstr>PowerPoint Sunusu</vt:lpstr>
      <vt:lpstr>PowerPoint Sunusu</vt:lpstr>
      <vt:lpstr>   II.PERDE  </vt:lpstr>
      <vt:lpstr>  III.PERDE</vt:lpstr>
      <vt:lpstr>PowerPoint Sunusu</vt:lpstr>
      <vt:lpstr>   IV.PERDE</vt:lpstr>
      <vt:lpstr>PowerPoint Sunusu</vt:lpstr>
      <vt:lpstr>V.PERDE</vt:lpstr>
      <vt:lpstr>PowerPoint Sunusu</vt:lpstr>
      <vt:lpstr>PowerPoint Sunusu</vt:lpstr>
      <vt:lpstr>VI.PERDE</vt:lpstr>
      <vt:lpstr>PowerPoint Sunusu</vt:lpstr>
      <vt:lpstr>PowerPoint Sunusu</vt:lpstr>
      <vt:lpstr>PowerPoint Sunusu</vt:lpstr>
      <vt:lpstr>VII.PERDE</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KALİDASA’NIN HAYATI VE ESERLERİ</dc:title>
  <dc:creator>Arş. Gör. Y.KAYALI</dc:creator>
  <cp:lastModifiedBy>Derya Hoca</cp:lastModifiedBy>
  <cp:revision>6</cp:revision>
  <dcterms:created xsi:type="dcterms:W3CDTF">2014-01-20T08:30:06Z</dcterms:created>
  <dcterms:modified xsi:type="dcterms:W3CDTF">2019-01-03T11:33:25Z</dcterms:modified>
</cp:coreProperties>
</file>