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3" r:id="rId5"/>
    <p:sldId id="1084" r:id="rId6"/>
    <p:sldId id="1085" r:id="rId7"/>
    <p:sldId id="1086" r:id="rId8"/>
    <p:sldId id="1087" r:id="rId9"/>
    <p:sldId id="1088" r:id="rId10"/>
    <p:sldId id="1089" r:id="rId11"/>
    <p:sldId id="1090"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a:prstGeom prst="rect">
            <a:avLst/>
          </a:prstGeom>
        </p:spPr>
        <p:txBody>
          <a:bodyPr/>
          <a:lstStyle/>
          <a:p>
            <a:r>
              <a:rPr kumimoji="0" lang="tr-TR"/>
              <a:t>Asıl başlık stili için tıklatın</a:t>
            </a:r>
            <a:endParaRPr kumimoji="0" lang="en-US"/>
          </a:p>
        </p:txBody>
      </p:sp>
      <p:sp>
        <p:nvSpPr>
          <p:cNvPr id="5" name="4 Veri Yer Tutucusu"/>
          <p:cNvSpPr>
            <a:spLocks noGrp="1"/>
          </p:cNvSpPr>
          <p:nvPr>
            <p:ph type="dt" sz="half" idx="10"/>
          </p:nvPr>
        </p:nvSpPr>
        <p:spPr>
          <a:xfrm rot="5400000">
            <a:off x="7589520" y="1081851"/>
            <a:ext cx="2011680" cy="384048"/>
          </a:xfrm>
          <a:prstGeom prst="rect">
            <a:avLst/>
          </a:prstGeom>
        </p:spPr>
        <p:txBody>
          <a:bodyPr/>
          <a:lstStyle/>
          <a:p>
            <a:fld id="{C9A1A75C-92C7-4FF4-B248-6EEC56EB91C8}" type="datetimeFigureOut">
              <a:rPr lang="tr-TR" smtClean="0"/>
              <a:pPr/>
              <a:t>28.02.2020</a:t>
            </a:fld>
            <a:endParaRPr lang="tr-TR"/>
          </a:p>
        </p:txBody>
      </p:sp>
      <p:sp>
        <p:nvSpPr>
          <p:cNvPr id="6" name="5 Altbilgi Yer Tutucusu"/>
          <p:cNvSpPr>
            <a:spLocks noGrp="1"/>
          </p:cNvSpPr>
          <p:nvPr>
            <p:ph type="ftr" sz="quarter" idx="11"/>
          </p:nvPr>
        </p:nvSpPr>
        <p:spPr>
          <a:xfrm rot="5400000">
            <a:off x="6990186" y="3737240"/>
            <a:ext cx="3200400" cy="365760"/>
          </a:xfrm>
          <a:prstGeom prst="rect">
            <a:avLst/>
          </a:prstGeom>
        </p:spPr>
        <p:txBody>
          <a:bodyPr/>
          <a:lstStyle/>
          <a:p>
            <a:endParaRPr lang="tr-TR"/>
          </a:p>
        </p:txBody>
      </p:sp>
      <p:sp>
        <p:nvSpPr>
          <p:cNvPr id="7" name="6 Slayt Numarası Yer Tutucusu"/>
          <p:cNvSpPr>
            <a:spLocks noGrp="1"/>
          </p:cNvSpPr>
          <p:nvPr>
            <p:ph type="sldNum" sz="quarter" idx="12"/>
          </p:nvPr>
        </p:nvSpPr>
        <p:spPr>
          <a:xfrm>
            <a:off x="8129016" y="5734050"/>
            <a:ext cx="609600" cy="521208"/>
          </a:xfrm>
          <a:prstGeom prst="rect">
            <a:avLst/>
          </a:prstGeom>
        </p:spPr>
        <p:txBody>
          <a:bodyPr/>
          <a:lstStyle/>
          <a:p>
            <a:fld id="{0B987533-71FA-4895-9919-35483C9674BD}" type="slidenum">
              <a:rPr lang="tr-TR" smtClean="0"/>
              <a:pPr/>
              <a:t>‹#›</a:t>
            </a:fld>
            <a:endParaRPr lang="tr-TR"/>
          </a:p>
        </p:txBody>
      </p:sp>
      <p:sp>
        <p:nvSpPr>
          <p:cNvPr id="9" name="8 İçerik Yer Tutucusu"/>
          <p:cNvSpPr>
            <a:spLocks noGrp="1"/>
          </p:cNvSpPr>
          <p:nvPr>
            <p:ph sz="quarter" idx="1"/>
          </p:nvPr>
        </p:nvSpPr>
        <p:spPr>
          <a:xfrm>
            <a:off x="457200" y="1600200"/>
            <a:ext cx="3657600" cy="4572000"/>
          </a:xfrm>
          <a:prstGeom prst="rect">
            <a:avLst/>
          </a:prstGeo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10 İçerik Yer Tutucusu"/>
          <p:cNvSpPr>
            <a:spLocks noGrp="1"/>
          </p:cNvSpPr>
          <p:nvPr>
            <p:ph sz="quarter" idx="2"/>
          </p:nvPr>
        </p:nvSpPr>
        <p:spPr>
          <a:xfrm>
            <a:off x="4270248" y="1600200"/>
            <a:ext cx="3657600" cy="4572000"/>
          </a:xfrm>
          <a:prstGeom prst="rect">
            <a:avLst/>
          </a:prstGeo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398259042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a:prstGeom prst="rect">
            <a:avLst/>
          </a:prstGeom>
        </p:spPr>
        <p:txBody>
          <a:bodyPr/>
          <a:lstStyle/>
          <a:p>
            <a:r>
              <a:rPr kumimoji="0" lang="tr-TR"/>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a:prstGeom prst="rect">
            <a:avLst/>
          </a:prstGeo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6 Veri Yer Tutucusu"/>
          <p:cNvSpPr>
            <a:spLocks noGrp="1"/>
          </p:cNvSpPr>
          <p:nvPr>
            <p:ph type="dt" sz="half" idx="14"/>
          </p:nvPr>
        </p:nvSpPr>
        <p:spPr>
          <a:xfrm rot="5400000">
            <a:off x="7589520" y="1081851"/>
            <a:ext cx="2011680" cy="384048"/>
          </a:xfrm>
          <a:prstGeom prst="rect">
            <a:avLst/>
          </a:prstGeom>
        </p:spPr>
        <p:txBody>
          <a:bodyPr rtlCol="0"/>
          <a:lstStyle/>
          <a:p>
            <a:fld id="{C9A1A75C-92C7-4FF4-B248-6EEC56EB91C8}" type="datetimeFigureOut">
              <a:rPr lang="tr-TR" smtClean="0"/>
              <a:pPr/>
              <a:t>28.02.2020</a:t>
            </a:fld>
            <a:endParaRPr lang="tr-TR"/>
          </a:p>
        </p:txBody>
      </p:sp>
      <p:sp>
        <p:nvSpPr>
          <p:cNvPr id="9" name="8 Slayt Numarası Yer Tutucusu"/>
          <p:cNvSpPr>
            <a:spLocks noGrp="1"/>
          </p:cNvSpPr>
          <p:nvPr>
            <p:ph type="sldNum" sz="quarter" idx="15"/>
          </p:nvPr>
        </p:nvSpPr>
        <p:spPr>
          <a:xfrm>
            <a:off x="8129016" y="5734050"/>
            <a:ext cx="609600" cy="521208"/>
          </a:xfrm>
          <a:prstGeom prst="rect">
            <a:avLst/>
          </a:prstGeom>
        </p:spPr>
        <p:txBody>
          <a:bodyPr rtlCol="0"/>
          <a:lstStyle/>
          <a:p>
            <a:fld id="{0B987533-71FA-4895-9919-35483C9674BD}" type="slidenum">
              <a:rPr lang="tr-TR" smtClean="0"/>
              <a:pPr/>
              <a:t>‹#›</a:t>
            </a:fld>
            <a:endParaRPr lang="tr-TR"/>
          </a:p>
        </p:txBody>
      </p:sp>
      <p:sp>
        <p:nvSpPr>
          <p:cNvPr id="10" name="9 Altbilgi Yer Tutucusu"/>
          <p:cNvSpPr>
            <a:spLocks noGrp="1"/>
          </p:cNvSpPr>
          <p:nvPr>
            <p:ph type="ftr" sz="quarter" idx="16"/>
          </p:nvPr>
        </p:nvSpPr>
        <p:spPr>
          <a:xfrm rot="5400000">
            <a:off x="6990186" y="3737240"/>
            <a:ext cx="3200400" cy="365760"/>
          </a:xfrm>
          <a:prstGeom prst="rect">
            <a:avLst/>
          </a:prstGeom>
        </p:spPr>
        <p:txBody>
          <a:bodyPr rtlCol="0"/>
          <a:lstStyle/>
          <a:p>
            <a:endParaRPr lang="tr-TR"/>
          </a:p>
        </p:txBody>
      </p:sp>
    </p:spTree>
    <p:extLst>
      <p:ext uri="{BB962C8B-B14F-4D97-AF65-F5344CB8AC3E}">
        <p14:creationId xmlns:p14="http://schemas.microsoft.com/office/powerpoint/2010/main" val="3558418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sz="quarter" idx="1"/>
          </p:nvPr>
        </p:nvSpPr>
        <p:spPr>
          <a:xfrm>
            <a:off x="216131" y="1246908"/>
            <a:ext cx="4438996" cy="5097907"/>
          </a:xfrm>
        </p:spPr>
        <p:txBody>
          <a:bodyPr>
            <a:normAutofit/>
          </a:bodyPr>
          <a:lstStyle/>
          <a:p>
            <a:pPr>
              <a:buNone/>
            </a:pPr>
            <a:r>
              <a:rPr lang="tr-TR" sz="2400" dirty="0">
                <a:latin typeface="Comic Sans MS" pitchFamily="66" charset="0"/>
              </a:rPr>
              <a:t>  </a:t>
            </a:r>
            <a:r>
              <a:rPr lang="tr-TR" sz="2400" dirty="0" smtClean="0">
                <a:latin typeface="Comic Sans MS" pitchFamily="66" charset="0"/>
              </a:rPr>
              <a:t> </a:t>
            </a:r>
            <a:endParaRPr lang="tr-TR" sz="2400" dirty="0">
              <a:latin typeface="Comic Sans MS" pitchFamily="66" charset="0"/>
            </a:endParaRPr>
          </a:p>
          <a:p>
            <a:pPr>
              <a:buFont typeface="Wingdings" pitchFamily="2" charset="2"/>
              <a:buChar char="Ø"/>
            </a:pPr>
            <a:r>
              <a:rPr lang="tr-TR" sz="2400" dirty="0">
                <a:latin typeface="Comic Sans MS" pitchFamily="66" charset="0"/>
              </a:rPr>
              <a:t> Dağınık parselleri  birleştirmek  amacı ile başlanan ve esas gayesi toprak düzenlemesi olan  </a:t>
            </a:r>
            <a:r>
              <a:rPr lang="tr-TR" sz="2400" dirty="0">
                <a:solidFill>
                  <a:schemeClr val="accent1">
                    <a:lumMod val="75000"/>
                  </a:schemeClr>
                </a:solidFill>
                <a:latin typeface="Comic Sans MS" pitchFamily="66" charset="0"/>
              </a:rPr>
              <a:t>arazi toplulaştırması</a:t>
            </a:r>
            <a:r>
              <a:rPr lang="tr-TR" sz="2400" dirty="0">
                <a:latin typeface="Comic Sans MS" pitchFamily="66" charset="0"/>
              </a:rPr>
              <a:t>, günümüzde bütünleşik bir kırsal alan planlamasına yönelik  kırsal gelişim aracı olmuştur.</a:t>
            </a:r>
            <a:endParaRPr lang="tr-TR" sz="2400" dirty="0"/>
          </a:p>
        </p:txBody>
      </p:sp>
      <p:pic>
        <p:nvPicPr>
          <p:cNvPr id="8" name="7 İçerik Yer Tutucusu" descr="arazi-toplulastirma.jpg"/>
          <p:cNvPicPr>
            <a:picLocks noGrp="1" noChangeAspect="1"/>
          </p:cNvPicPr>
          <p:nvPr>
            <p:ph sz="quarter" idx="2"/>
          </p:nvPr>
        </p:nvPicPr>
        <p:blipFill>
          <a:blip r:embed="rId2" cstate="print"/>
          <a:stretch>
            <a:fillRect/>
          </a:stretch>
        </p:blipFill>
        <p:spPr>
          <a:xfrm>
            <a:off x="4270374" y="1628800"/>
            <a:ext cx="4262065" cy="3384376"/>
          </a:xfrm>
        </p:spPr>
      </p:pic>
    </p:spTree>
    <p:extLst>
      <p:ext uri="{BB962C8B-B14F-4D97-AF65-F5344CB8AC3E}">
        <p14:creationId xmlns:p14="http://schemas.microsoft.com/office/powerpoint/2010/main" val="3889297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8676456" cy="6597352"/>
          </a:xfrm>
        </p:spPr>
        <p:txBody>
          <a:bodyPr>
            <a:normAutofit/>
          </a:bodyPr>
          <a:lstStyle/>
          <a:p>
            <a:pPr>
              <a:buNone/>
            </a:pPr>
            <a:endParaRPr lang="tr-TR" sz="2000" dirty="0">
              <a:latin typeface="Arial Rounded MT Bold" pitchFamily="34" charset="0"/>
            </a:endParaRPr>
          </a:p>
          <a:p>
            <a:pPr>
              <a:buNone/>
            </a:pPr>
            <a:r>
              <a:rPr lang="tr-TR" sz="1800" dirty="0" smtClean="0">
                <a:solidFill>
                  <a:srgbClr val="000099"/>
                </a:solidFill>
                <a:latin typeface="Arial Rounded MT Bold" pitchFamily="34" charset="0"/>
              </a:rPr>
              <a:t>   </a:t>
            </a:r>
            <a:r>
              <a:rPr lang="tr-TR" sz="2400" dirty="0" smtClean="0">
                <a:solidFill>
                  <a:srgbClr val="000099"/>
                </a:solidFill>
                <a:latin typeface="Arial Rounded MT Bold" pitchFamily="34" charset="0"/>
              </a:rPr>
              <a:t>Bu Doğrultuda Bugüne Değin Ülkemizde Yapılan Çalışmalar</a:t>
            </a:r>
            <a:r>
              <a:rPr lang="tr-TR" sz="2400" b="1" dirty="0" smtClean="0">
                <a:solidFill>
                  <a:srgbClr val="000099"/>
                </a:solidFill>
                <a:latin typeface="Arial Rounded MT Bold" pitchFamily="34" charset="0"/>
              </a:rPr>
              <a:t> </a:t>
            </a:r>
          </a:p>
          <a:p>
            <a:pPr>
              <a:buNone/>
            </a:pPr>
            <a:endParaRPr lang="tr-TR" b="1" dirty="0">
              <a:latin typeface="+mj-lt"/>
            </a:endParaRPr>
          </a:p>
          <a:p>
            <a:r>
              <a:rPr lang="tr-TR" sz="2000" dirty="0">
                <a:solidFill>
                  <a:schemeClr val="tx1">
                    <a:lumMod val="95000"/>
                    <a:lumOff val="5000"/>
                  </a:schemeClr>
                </a:solidFill>
                <a:latin typeface="+mj-lt"/>
              </a:rPr>
              <a:t>Ülkemizde arazi toplulaştırma çalışmalarına ilk olarak 1961 yılında Konya ili Çumra ilçesi </a:t>
            </a:r>
            <a:r>
              <a:rPr lang="tr-TR" sz="2000" dirty="0" err="1">
                <a:solidFill>
                  <a:schemeClr val="tx1">
                    <a:lumMod val="95000"/>
                    <a:lumOff val="5000"/>
                  </a:schemeClr>
                </a:solidFill>
                <a:latin typeface="+mj-lt"/>
              </a:rPr>
              <a:t>Karkın</a:t>
            </a:r>
            <a:r>
              <a:rPr lang="tr-TR" sz="2000" dirty="0">
                <a:solidFill>
                  <a:schemeClr val="tx1">
                    <a:lumMod val="95000"/>
                    <a:lumOff val="5000"/>
                  </a:schemeClr>
                </a:solidFill>
                <a:latin typeface="+mj-lt"/>
              </a:rPr>
              <a:t> Köyü’nde başlanmış 1962 yılına kadar  sürdürülmüş, yeterli mevzuatın ve yetişmiş teknik elemanların bulunamayışı gibi faktörler sonucunda çalışmalara bir süre ara verilmiş  ardından çalışmalara yeniden başlanmıştır.  DPT ile Birleşmiş Milletler Gıda ve Tarım Teşkilatı (FAO)’</a:t>
            </a:r>
            <a:r>
              <a:rPr lang="tr-TR" sz="2000" dirty="0" err="1">
                <a:solidFill>
                  <a:schemeClr val="tx1">
                    <a:lumMod val="95000"/>
                    <a:lumOff val="5000"/>
                  </a:schemeClr>
                </a:solidFill>
                <a:latin typeface="+mj-lt"/>
              </a:rPr>
              <a:t>nın</a:t>
            </a:r>
            <a:r>
              <a:rPr lang="tr-TR" sz="2000" dirty="0">
                <a:solidFill>
                  <a:schemeClr val="tx1">
                    <a:lumMod val="95000"/>
                    <a:lumOff val="5000"/>
                  </a:schemeClr>
                </a:solidFill>
                <a:latin typeface="+mj-lt"/>
              </a:rPr>
              <a:t> Antalya Bölgesinde müşterek yürüttükleri proje kapsamında “Arazi Toplulaştırma” çalışmaları yapılmıştır. 1967 yılında Manisa ve İzmir illerine bağlı Salihli, Turgutlu, Manisa ve Menemen ovalarında sulamanın geliştirilmesi ve tarımsal üretimin arttırılması amacıyla geniş ölçüde çalışmalara başlanmıştır. Daha sonra da çeşitli zamanlarda mevzuat ve yasa değişiklikleri yapılarak, toplulaştırma çalışmaları sürdürülmüştür</a:t>
            </a:r>
            <a:r>
              <a:rPr lang="tr-TR" sz="2000" dirty="0">
                <a:latin typeface="+mj-lt"/>
              </a:rPr>
              <a:t>. </a:t>
            </a:r>
          </a:p>
          <a:p>
            <a:pPr>
              <a:buNone/>
            </a:pPr>
            <a:endParaRPr lang="tr-TR" sz="2000" dirty="0">
              <a:latin typeface="Arial Rounded MT Bold" pitchFamily="34" charset="0"/>
            </a:endParaRPr>
          </a:p>
          <a:p>
            <a:endParaRPr lang="tr-TR" sz="2000" dirty="0">
              <a:latin typeface="Arial Rounded MT Bold" pitchFamily="34" charset="0"/>
            </a:endParaRPr>
          </a:p>
        </p:txBody>
      </p:sp>
    </p:spTree>
    <p:extLst>
      <p:ext uri="{BB962C8B-B14F-4D97-AF65-F5344CB8AC3E}">
        <p14:creationId xmlns:p14="http://schemas.microsoft.com/office/powerpoint/2010/main" val="744031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99506" y="1064028"/>
            <a:ext cx="8476950" cy="5793971"/>
          </a:xfrm>
        </p:spPr>
        <p:txBody>
          <a:bodyPr/>
          <a:lstStyle/>
          <a:p>
            <a:pPr>
              <a:buNone/>
            </a:pPr>
            <a:r>
              <a:rPr lang="tr-TR" sz="2400" dirty="0"/>
              <a:t> </a:t>
            </a:r>
            <a:r>
              <a:rPr lang="tr-TR" sz="2400" dirty="0" smtClean="0"/>
              <a:t>O </a:t>
            </a:r>
            <a:r>
              <a:rPr lang="tr-TR" sz="2400" dirty="0"/>
              <a:t>günden bugüne toplam 582.000 hektar da </a:t>
            </a:r>
            <a:r>
              <a:rPr lang="tr-TR" sz="2400" dirty="0" smtClean="0"/>
              <a:t>arazi  </a:t>
            </a:r>
            <a:r>
              <a:rPr lang="tr-TR" sz="2400" dirty="0"/>
              <a:t>toplulaştırması tamamlanmıştır. Bu miktar kesinlikle yeterli değildir. </a:t>
            </a:r>
          </a:p>
          <a:p>
            <a:pPr>
              <a:buNone/>
            </a:pPr>
            <a:r>
              <a:rPr lang="tr-TR" dirty="0"/>
              <a:t> </a:t>
            </a:r>
            <a:r>
              <a:rPr lang="tr-TR" b="1" dirty="0" smtClean="0">
                <a:solidFill>
                  <a:schemeClr val="accent1">
                    <a:lumMod val="75000"/>
                  </a:schemeClr>
                </a:solidFill>
              </a:rPr>
              <a:t>     </a:t>
            </a:r>
            <a:r>
              <a:rPr lang="tr-TR" sz="2000" b="1" dirty="0">
                <a:solidFill>
                  <a:schemeClr val="accent1">
                    <a:lumMod val="75000"/>
                  </a:schemeClr>
                </a:solidFill>
              </a:rPr>
              <a:t>1961-2002</a:t>
            </a:r>
            <a:r>
              <a:rPr lang="tr-TR" sz="2000" dirty="0">
                <a:solidFill>
                  <a:schemeClr val="accent1">
                    <a:lumMod val="75000"/>
                  </a:schemeClr>
                </a:solidFill>
              </a:rPr>
              <a:t> </a:t>
            </a:r>
            <a:r>
              <a:rPr lang="tr-TR" sz="2000" dirty="0"/>
              <a:t>Yılları arasında		</a:t>
            </a:r>
            <a:r>
              <a:rPr lang="tr-TR" sz="2000" b="1" dirty="0">
                <a:solidFill>
                  <a:schemeClr val="accent1">
                    <a:lumMod val="75000"/>
                  </a:schemeClr>
                </a:solidFill>
              </a:rPr>
              <a:t>450 423 </a:t>
            </a:r>
            <a:r>
              <a:rPr lang="tr-TR" sz="2000" dirty="0"/>
              <a:t>hektar</a:t>
            </a:r>
          </a:p>
          <a:p>
            <a:pPr>
              <a:buNone/>
            </a:pPr>
            <a:r>
              <a:rPr lang="tr-TR" sz="2000" dirty="0"/>
              <a:t> </a:t>
            </a:r>
            <a:r>
              <a:rPr lang="tr-TR" sz="2000" b="1" dirty="0">
                <a:solidFill>
                  <a:schemeClr val="accent1">
                    <a:lumMod val="75000"/>
                  </a:schemeClr>
                </a:solidFill>
              </a:rPr>
              <a:t>     2003-2007</a:t>
            </a:r>
            <a:r>
              <a:rPr lang="tr-TR" sz="2000" dirty="0">
                <a:solidFill>
                  <a:schemeClr val="accent1">
                    <a:lumMod val="75000"/>
                  </a:schemeClr>
                </a:solidFill>
              </a:rPr>
              <a:t> </a:t>
            </a:r>
            <a:r>
              <a:rPr lang="tr-TR" sz="2000" dirty="0"/>
              <a:t>Yılları arasında		</a:t>
            </a:r>
            <a:r>
              <a:rPr lang="tr-TR" sz="2000" b="1" u="sng" dirty="0">
                <a:solidFill>
                  <a:schemeClr val="accent1">
                    <a:lumMod val="75000"/>
                  </a:schemeClr>
                </a:solidFill>
              </a:rPr>
              <a:t>131 577 </a:t>
            </a:r>
            <a:r>
              <a:rPr lang="tr-TR" sz="2000" u="sng" dirty="0"/>
              <a:t>hektar</a:t>
            </a:r>
            <a:endParaRPr lang="tr-TR" sz="2000" dirty="0"/>
          </a:p>
          <a:p>
            <a:pPr>
              <a:buNone/>
            </a:pPr>
            <a:r>
              <a:rPr lang="tr-TR" sz="2000" dirty="0"/>
              <a:t>      </a:t>
            </a:r>
            <a:r>
              <a:rPr lang="tr-TR" sz="2000" dirty="0">
                <a:solidFill>
                  <a:schemeClr val="accent1">
                    <a:lumMod val="75000"/>
                  </a:schemeClr>
                </a:solidFill>
              </a:rPr>
              <a:t> </a:t>
            </a:r>
            <a:r>
              <a:rPr lang="tr-TR" sz="2000" b="1" dirty="0">
                <a:solidFill>
                  <a:schemeClr val="accent1">
                    <a:lumMod val="75000"/>
                  </a:schemeClr>
                </a:solidFill>
              </a:rPr>
              <a:t>TOPLAM</a:t>
            </a:r>
            <a:r>
              <a:rPr lang="tr-TR" sz="2000" dirty="0"/>
              <a:t>				</a:t>
            </a:r>
            <a:r>
              <a:rPr lang="tr-TR" sz="2000" b="1" dirty="0">
                <a:solidFill>
                  <a:schemeClr val="accent1">
                    <a:lumMod val="75000"/>
                  </a:schemeClr>
                </a:solidFill>
              </a:rPr>
              <a:t>582 000 </a:t>
            </a:r>
            <a:r>
              <a:rPr lang="tr-TR" sz="2000" dirty="0"/>
              <a:t>hektar</a:t>
            </a:r>
          </a:p>
          <a:p>
            <a:pPr algn="ctr">
              <a:buNone/>
            </a:pPr>
            <a:r>
              <a:rPr lang="tr-TR" dirty="0"/>
              <a:t>      2009 – 2013 yılları arasında</a:t>
            </a:r>
          </a:p>
          <a:p>
            <a:endParaRPr lang="tr-TR" dirty="0"/>
          </a:p>
        </p:txBody>
      </p:sp>
      <p:graphicFrame>
        <p:nvGraphicFramePr>
          <p:cNvPr id="2" name="Tablo 1">
            <a:extLst>
              <a:ext uri="{FF2B5EF4-FFF2-40B4-BE49-F238E27FC236}">
                <a16:creationId xmlns:a16="http://schemas.microsoft.com/office/drawing/2014/main" xmlns="" id="{869AE1EC-B631-484D-B109-22EDE6D72F12}"/>
              </a:ext>
            </a:extLst>
          </p:cNvPr>
          <p:cNvGraphicFramePr>
            <a:graphicFrameLocks noGrp="1"/>
          </p:cNvGraphicFramePr>
          <p:nvPr>
            <p:extLst>
              <p:ext uri="{D42A27DB-BD31-4B8C-83A1-F6EECF244321}">
                <p14:modId xmlns:p14="http://schemas.microsoft.com/office/powerpoint/2010/main" val="4027695851"/>
              </p:ext>
            </p:extLst>
          </p:nvPr>
        </p:nvGraphicFramePr>
        <p:xfrm>
          <a:off x="1762297" y="4006734"/>
          <a:ext cx="5385926" cy="2335728"/>
        </p:xfrm>
        <a:graphic>
          <a:graphicData uri="http://schemas.openxmlformats.org/drawingml/2006/table">
            <a:tbl>
              <a:tblPr firstRow="1" firstCol="1" bandRow="1">
                <a:tableStyleId>{5C22544A-7EE6-4342-B048-85BDC9FD1C3A}</a:tableStyleId>
              </a:tblPr>
              <a:tblGrid>
                <a:gridCol w="2692963">
                  <a:extLst>
                    <a:ext uri="{9D8B030D-6E8A-4147-A177-3AD203B41FA5}">
                      <a16:colId xmlns:a16="http://schemas.microsoft.com/office/drawing/2014/main" xmlns="" val="561063036"/>
                    </a:ext>
                  </a:extLst>
                </a:gridCol>
                <a:gridCol w="2692963">
                  <a:extLst>
                    <a:ext uri="{9D8B030D-6E8A-4147-A177-3AD203B41FA5}">
                      <a16:colId xmlns:a16="http://schemas.microsoft.com/office/drawing/2014/main" xmlns="" val="1435845609"/>
                    </a:ext>
                  </a:extLst>
                </a:gridCol>
              </a:tblGrid>
              <a:tr h="291966">
                <a:tc>
                  <a:txBody>
                    <a:bodyPr/>
                    <a:lstStyle/>
                    <a:p>
                      <a:pPr algn="just">
                        <a:spcAft>
                          <a:spcPts val="0"/>
                        </a:spcAft>
                      </a:pPr>
                      <a:r>
                        <a:rPr lang="en-US" sz="1400" spc="0" dirty="0">
                          <a:effectLst/>
                        </a:rPr>
                        <a:t>Number of Project</a:t>
                      </a:r>
                      <a:endParaRPr lang="tr-TR" sz="1600" spc="-15"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225</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232544615"/>
                  </a:ext>
                </a:extLst>
              </a:tr>
              <a:tr h="291966">
                <a:tc>
                  <a:txBody>
                    <a:bodyPr/>
                    <a:lstStyle/>
                    <a:p>
                      <a:pPr algn="just">
                        <a:spcAft>
                          <a:spcPts val="0"/>
                        </a:spcAft>
                      </a:pPr>
                      <a:r>
                        <a:rPr lang="en-US" sz="1400" spc="0">
                          <a:effectLst/>
                        </a:rPr>
                        <a:t>Number of village</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3205</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836599780"/>
                  </a:ext>
                </a:extLst>
              </a:tr>
              <a:tr h="291966">
                <a:tc>
                  <a:txBody>
                    <a:bodyPr/>
                    <a:lstStyle/>
                    <a:p>
                      <a:pPr algn="just">
                        <a:spcAft>
                          <a:spcPts val="0"/>
                        </a:spcAft>
                      </a:pPr>
                      <a:r>
                        <a:rPr lang="en-US" sz="1400" spc="0">
                          <a:effectLst/>
                        </a:rPr>
                        <a:t>Number of parcel</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2.257.245</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22515827"/>
                  </a:ext>
                </a:extLst>
              </a:tr>
              <a:tr h="291966">
                <a:tc>
                  <a:txBody>
                    <a:bodyPr/>
                    <a:lstStyle/>
                    <a:p>
                      <a:pPr algn="just">
                        <a:spcAft>
                          <a:spcPts val="0"/>
                        </a:spcAft>
                      </a:pPr>
                      <a:r>
                        <a:rPr lang="en-US" sz="1400" spc="0">
                          <a:effectLst/>
                        </a:rPr>
                        <a:t>Number of registered title deeds</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578296</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539263844"/>
                  </a:ext>
                </a:extLst>
              </a:tr>
              <a:tr h="291966">
                <a:tc>
                  <a:txBody>
                    <a:bodyPr/>
                    <a:lstStyle/>
                    <a:p>
                      <a:pPr algn="just">
                        <a:spcAft>
                          <a:spcPts val="0"/>
                        </a:spcAft>
                      </a:pPr>
                      <a:r>
                        <a:rPr lang="en-US" sz="1400" spc="0">
                          <a:effectLst/>
                        </a:rPr>
                        <a:t>Total Project area</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4440705 Ha</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901998225"/>
                  </a:ext>
                </a:extLst>
              </a:tr>
              <a:tr h="291966">
                <a:tc>
                  <a:txBody>
                    <a:bodyPr/>
                    <a:lstStyle/>
                    <a:p>
                      <a:pPr algn="just">
                        <a:spcAft>
                          <a:spcPts val="0"/>
                        </a:spcAft>
                      </a:pPr>
                      <a:r>
                        <a:rPr lang="en-US" sz="1400" spc="0">
                          <a:effectLst/>
                        </a:rPr>
                        <a:t>Constructed new roads (km)</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a:effectLst/>
                        </a:rPr>
                        <a:t>1067348</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3000907607"/>
                  </a:ext>
                </a:extLst>
              </a:tr>
              <a:tr h="583932">
                <a:tc>
                  <a:txBody>
                    <a:bodyPr/>
                    <a:lstStyle/>
                    <a:p>
                      <a:pPr algn="just">
                        <a:spcAft>
                          <a:spcPts val="0"/>
                        </a:spcAft>
                      </a:pPr>
                      <a:r>
                        <a:rPr lang="en-US" sz="1400" spc="0">
                          <a:effectLst/>
                        </a:rPr>
                        <a:t>Constructed irrigation and drainage canals (km)</a:t>
                      </a:r>
                      <a:endParaRPr lang="tr-TR" sz="1600" spc="-15">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algn="just">
                        <a:spcAft>
                          <a:spcPts val="0"/>
                        </a:spcAft>
                      </a:pPr>
                      <a:r>
                        <a:rPr lang="tr-TR" sz="1400" spc="0" dirty="0">
                          <a:effectLst/>
                        </a:rPr>
                        <a:t>144623</a:t>
                      </a:r>
                      <a:endParaRPr lang="tr-TR" sz="1600" spc="-15"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869927616"/>
                  </a:ext>
                </a:extLst>
              </a:tr>
            </a:tbl>
          </a:graphicData>
        </a:graphic>
      </p:graphicFrame>
    </p:spTree>
    <p:extLst>
      <p:ext uri="{BB962C8B-B14F-4D97-AF65-F5344CB8AC3E}">
        <p14:creationId xmlns:p14="http://schemas.microsoft.com/office/powerpoint/2010/main" val="38476096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5170586"/>
          </a:xfrm>
        </p:spPr>
        <p:txBody>
          <a:bodyPr/>
          <a:lstStyle/>
          <a:p>
            <a:endParaRPr lang="tr-TR" dirty="0"/>
          </a:p>
        </p:txBody>
      </p:sp>
      <p:pic>
        <p:nvPicPr>
          <p:cNvPr id="5" name="Picture 2"/>
          <p:cNvPicPr>
            <a:picLocks noGrp="1"/>
          </p:cNvPicPr>
          <p:nvPr>
            <p:ph sz="quarter" idx="1"/>
          </p:nvPr>
        </p:nvPicPr>
        <p:blipFill>
          <a:blip r:embed="rId2" cstate="print"/>
          <a:srcRect/>
          <a:stretch>
            <a:fillRect/>
          </a:stretch>
        </p:blipFill>
        <p:spPr bwMode="auto">
          <a:xfrm>
            <a:off x="0" y="0"/>
            <a:ext cx="9144000" cy="5733256"/>
          </a:xfrm>
          <a:prstGeom prst="rect">
            <a:avLst/>
          </a:prstGeom>
          <a:noFill/>
          <a:ln w="9525">
            <a:noFill/>
            <a:miter lim="800000"/>
            <a:headEnd/>
            <a:tailEnd/>
          </a:ln>
        </p:spPr>
      </p:pic>
      <p:sp>
        <p:nvSpPr>
          <p:cNvPr id="6" name="5 İçerik Yer Tutucusu"/>
          <p:cNvSpPr>
            <a:spLocks noGrp="1"/>
          </p:cNvSpPr>
          <p:nvPr>
            <p:ph sz="quarter" idx="1"/>
          </p:nvPr>
        </p:nvSpPr>
        <p:spPr>
          <a:xfrm>
            <a:off x="0" y="5517232"/>
            <a:ext cx="9144000" cy="1340768"/>
          </a:xfrm>
        </p:spPr>
        <p:txBody>
          <a:bodyPr>
            <a:normAutofit fontScale="92500" lnSpcReduction="10000"/>
          </a:bodyPr>
          <a:lstStyle/>
          <a:p>
            <a:pPr>
              <a:buNone/>
            </a:pPr>
            <a:r>
              <a:rPr lang="tr-TR" b="1" dirty="0">
                <a:latin typeface="Cambria" pitchFamily="18" charset="0"/>
              </a:rPr>
              <a:t> </a:t>
            </a:r>
            <a:endParaRPr lang="tr-TR" b="1" dirty="0">
              <a:solidFill>
                <a:schemeClr val="accent1">
                  <a:lumMod val="50000"/>
                </a:schemeClr>
              </a:solidFill>
              <a:latin typeface="Cambria" pitchFamily="18" charset="0"/>
            </a:endParaRPr>
          </a:p>
          <a:p>
            <a:pPr>
              <a:buNone/>
            </a:pPr>
            <a:r>
              <a:rPr lang="tr-TR" b="1" dirty="0">
                <a:solidFill>
                  <a:schemeClr val="accent1">
                    <a:lumMod val="50000"/>
                  </a:schemeClr>
                </a:solidFill>
                <a:latin typeface="Cambria" pitchFamily="18" charset="0"/>
              </a:rPr>
              <a:t>    Türkiye’de arazi toplulaştırması potansiyel alanların    </a:t>
            </a:r>
          </a:p>
          <a:p>
            <a:pPr>
              <a:buNone/>
            </a:pPr>
            <a:r>
              <a:rPr lang="tr-TR" b="1" dirty="0">
                <a:solidFill>
                  <a:schemeClr val="accent1">
                    <a:lumMod val="50000"/>
                  </a:schemeClr>
                </a:solidFill>
                <a:latin typeface="Cambria" pitchFamily="18" charset="0"/>
              </a:rPr>
              <a:t>             konumsal dağılımı yukarıda verilmiştir</a:t>
            </a:r>
            <a:r>
              <a:rPr lang="tr-TR" dirty="0">
                <a:solidFill>
                  <a:schemeClr val="accent1">
                    <a:lumMod val="50000"/>
                  </a:schemeClr>
                </a:solidFill>
                <a:latin typeface="Cambria" pitchFamily="18" charset="0"/>
              </a:rPr>
              <a:t>.</a:t>
            </a:r>
          </a:p>
          <a:p>
            <a:endParaRPr lang="tr-TR" dirty="0"/>
          </a:p>
        </p:txBody>
      </p:sp>
    </p:spTree>
    <p:extLst>
      <p:ext uri="{BB962C8B-B14F-4D97-AF65-F5344CB8AC3E}">
        <p14:creationId xmlns:p14="http://schemas.microsoft.com/office/powerpoint/2010/main" val="76881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374072" y="788712"/>
            <a:ext cx="8520545" cy="6069288"/>
          </a:xfrm>
        </p:spPr>
        <p:txBody>
          <a:bodyPr>
            <a:normAutofit/>
          </a:bodyPr>
          <a:lstStyle/>
          <a:p>
            <a:pPr>
              <a:buClr>
                <a:srgbClr val="000099"/>
              </a:buClr>
            </a:pPr>
            <a:endParaRPr lang="tr-TR" dirty="0"/>
          </a:p>
          <a:p>
            <a:pPr>
              <a:buClr>
                <a:srgbClr val="000099"/>
              </a:buClr>
              <a:buFont typeface="Courier New" pitchFamily="49" charset="0"/>
              <a:buChar char="o"/>
            </a:pPr>
            <a:r>
              <a:rPr lang="tr-TR" dirty="0"/>
              <a:t>  </a:t>
            </a:r>
            <a:r>
              <a:rPr lang="tr-TR" sz="2400" dirty="0"/>
              <a:t>Ekonomik sulanabilir arazi toplamı DSİ kaynaklarında 8,5 milyon hektar olarak verilmektedir. </a:t>
            </a:r>
            <a:endParaRPr lang="tr-TR" sz="2400" dirty="0" smtClean="0"/>
          </a:p>
          <a:p>
            <a:pPr>
              <a:buClr>
                <a:srgbClr val="000099"/>
              </a:buClr>
              <a:buFont typeface="Courier New" pitchFamily="49" charset="0"/>
              <a:buChar char="o"/>
            </a:pPr>
            <a:r>
              <a:rPr lang="tr-TR" sz="2400" dirty="0" smtClean="0"/>
              <a:t>Bu </a:t>
            </a:r>
            <a:r>
              <a:rPr lang="tr-TR" sz="2400" dirty="0"/>
              <a:t>miktar teknolojik gelişmelerle birlikte bir miktar artış gösterecektir, ancak bu konuda yapılmış bir çalışma olmadığından sulamaya açılacak alan 8,5 milyon hektar olarak alınmıştır. </a:t>
            </a:r>
            <a:endParaRPr lang="tr-TR" sz="2400" dirty="0" smtClean="0"/>
          </a:p>
          <a:p>
            <a:pPr>
              <a:buClr>
                <a:srgbClr val="000099"/>
              </a:buClr>
              <a:buFont typeface="Courier New" pitchFamily="49" charset="0"/>
              <a:buChar char="o"/>
            </a:pPr>
            <a:r>
              <a:rPr lang="tr-TR" sz="2400" dirty="0" smtClean="0"/>
              <a:t>Bu </a:t>
            </a:r>
            <a:r>
              <a:rPr lang="tr-TR" sz="2400" dirty="0"/>
              <a:t>güne kadar yaklaşık 5 milyon hektar arazi sulamaya açılmış, 3,5 milyon hektar araziye sulama hizmeti götürme çalışmalarına devam edilmektedir. Bu güne kadar yaklaşık 1,0 milyon hektar sulanan arazide arazi toplulaştırma uygulaması tamamlanmıştır. </a:t>
            </a:r>
          </a:p>
          <a:p>
            <a:pPr>
              <a:buNone/>
            </a:pPr>
            <a:endParaRPr lang="tr-TR" dirty="0"/>
          </a:p>
          <a:p>
            <a:pPr>
              <a:buNone/>
            </a:pPr>
            <a:endParaRPr lang="tr-TR" dirty="0"/>
          </a:p>
        </p:txBody>
      </p:sp>
    </p:spTree>
    <p:extLst>
      <p:ext uri="{BB962C8B-B14F-4D97-AF65-F5344CB8AC3E}">
        <p14:creationId xmlns:p14="http://schemas.microsoft.com/office/powerpoint/2010/main" val="2250328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4365104"/>
            <a:ext cx="9144000" cy="2492896"/>
          </a:xfrm>
        </p:spPr>
        <p:txBody>
          <a:bodyPr>
            <a:normAutofit/>
          </a:bodyPr>
          <a:lstStyle/>
          <a:p>
            <a:pPr>
              <a:buNone/>
            </a:pPr>
            <a:r>
              <a:rPr lang="tr-TR" sz="2000" dirty="0"/>
              <a:t>Buna göre, toplulaştırma hedefi öncelik sırasına göre aşağıdaki gibidir;</a:t>
            </a:r>
          </a:p>
          <a:p>
            <a:r>
              <a:rPr lang="tr-TR" sz="2000" dirty="0"/>
              <a:t>Sulamaya açılmış 4,0 milyon hektar arazinin toplulaştırılması,</a:t>
            </a:r>
          </a:p>
          <a:p>
            <a:r>
              <a:rPr lang="tr-TR" sz="2000" dirty="0"/>
              <a:t>Geriye kalan 5,5 milyon hektar kuru tarım arazilerinde arazi toplulaştırılması yapılması gerekmektedir.</a:t>
            </a:r>
          </a:p>
          <a:p>
            <a:endParaRPr lang="tr-TR" sz="2000" dirty="0"/>
          </a:p>
        </p:txBody>
      </p:sp>
      <p:pic>
        <p:nvPicPr>
          <p:cNvPr id="5" name="Picture 2"/>
          <p:cNvPicPr/>
          <p:nvPr/>
        </p:nvPicPr>
        <p:blipFill>
          <a:blip r:embed="rId2" cstate="print"/>
          <a:srcRect/>
          <a:stretch>
            <a:fillRect/>
          </a:stretch>
        </p:blipFill>
        <p:spPr bwMode="auto">
          <a:xfrm>
            <a:off x="0" y="0"/>
            <a:ext cx="9144000" cy="4293096"/>
          </a:xfrm>
          <a:prstGeom prst="rect">
            <a:avLst/>
          </a:prstGeom>
          <a:noFill/>
          <a:ln w="9525">
            <a:noFill/>
            <a:miter lim="800000"/>
            <a:headEnd/>
            <a:tailEnd/>
          </a:ln>
        </p:spPr>
      </p:pic>
    </p:spTree>
    <p:extLst>
      <p:ext uri="{BB962C8B-B14F-4D97-AF65-F5344CB8AC3E}">
        <p14:creationId xmlns:p14="http://schemas.microsoft.com/office/powerpoint/2010/main" val="18926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166255" y="1130530"/>
            <a:ext cx="8977745" cy="5519651"/>
          </a:xfrm>
        </p:spPr>
        <p:txBody>
          <a:bodyPr>
            <a:normAutofit/>
          </a:bodyPr>
          <a:lstStyle/>
          <a:p>
            <a:pPr>
              <a:lnSpc>
                <a:spcPct val="100000"/>
              </a:lnSpc>
              <a:spcBef>
                <a:spcPts val="0"/>
              </a:spcBef>
              <a:buNone/>
            </a:pPr>
            <a:r>
              <a:rPr lang="tr-TR" sz="1800" b="1" dirty="0">
                <a:solidFill>
                  <a:schemeClr val="accent1">
                    <a:lumMod val="75000"/>
                  </a:schemeClr>
                </a:solidFill>
              </a:rPr>
              <a:t>KAMU KAZANIMLARI </a:t>
            </a:r>
            <a:endParaRPr lang="tr-TR" sz="1800" b="1" dirty="0" smtClean="0">
              <a:solidFill>
                <a:schemeClr val="accent1">
                  <a:lumMod val="75000"/>
                </a:schemeClr>
              </a:solidFill>
            </a:endParaRPr>
          </a:p>
          <a:p>
            <a:pPr>
              <a:lnSpc>
                <a:spcPct val="100000"/>
              </a:lnSpc>
              <a:spcBef>
                <a:spcPts val="0"/>
              </a:spcBef>
              <a:buNone/>
            </a:pPr>
            <a:r>
              <a:rPr lang="tr-TR" sz="1800" dirty="0" smtClean="0"/>
              <a:t>Tarımsal </a:t>
            </a:r>
            <a:r>
              <a:rPr lang="tr-TR" sz="1800" dirty="0"/>
              <a:t>altyapı yatırım bedelinde % 35 tasarruf sağlanmaktadır. </a:t>
            </a:r>
          </a:p>
          <a:p>
            <a:pPr lvl="0">
              <a:lnSpc>
                <a:spcPct val="100000"/>
              </a:lnSpc>
              <a:spcBef>
                <a:spcPts val="0"/>
              </a:spcBef>
            </a:pPr>
            <a:r>
              <a:rPr lang="tr-TR" sz="1800" dirty="0"/>
              <a:t>Toplulaştırma ile sulama oranı en az %30-35 artmaktadır. </a:t>
            </a:r>
          </a:p>
          <a:p>
            <a:pPr>
              <a:lnSpc>
                <a:spcPct val="100000"/>
              </a:lnSpc>
              <a:spcBef>
                <a:spcPts val="0"/>
              </a:spcBef>
              <a:buNone/>
            </a:pPr>
            <a:r>
              <a:rPr lang="tr-TR" sz="1800" dirty="0"/>
              <a:t> </a:t>
            </a:r>
            <a:r>
              <a:rPr lang="tr-TR" sz="1800" b="1" dirty="0">
                <a:solidFill>
                  <a:schemeClr val="accent1">
                    <a:lumMod val="75000"/>
                  </a:schemeClr>
                </a:solidFill>
              </a:rPr>
              <a:t>SOSYAL KAZANIMLAR</a:t>
            </a:r>
            <a:endParaRPr lang="tr-TR" sz="1800" dirty="0">
              <a:solidFill>
                <a:schemeClr val="accent1">
                  <a:lumMod val="75000"/>
                </a:schemeClr>
              </a:solidFill>
            </a:endParaRPr>
          </a:p>
          <a:p>
            <a:pPr lvl="0">
              <a:lnSpc>
                <a:spcPct val="100000"/>
              </a:lnSpc>
              <a:spcBef>
                <a:spcPts val="0"/>
              </a:spcBef>
            </a:pPr>
            <a:r>
              <a:rPr lang="tr-TR" sz="1800" dirty="0"/>
              <a:t>Hisselilik, sulama ve ulaşımdan kaynaklanan sosyal huzursuzluklar önlenmekte, yargı yükü azaltılmaktadır.</a:t>
            </a:r>
          </a:p>
          <a:p>
            <a:pPr>
              <a:lnSpc>
                <a:spcPct val="100000"/>
              </a:lnSpc>
              <a:spcBef>
                <a:spcPts val="0"/>
              </a:spcBef>
              <a:buNone/>
            </a:pPr>
            <a:r>
              <a:rPr lang="tr-TR" sz="1800" dirty="0"/>
              <a:t> </a:t>
            </a:r>
            <a:r>
              <a:rPr lang="tr-TR" sz="1800" b="1" dirty="0">
                <a:solidFill>
                  <a:schemeClr val="accent1">
                    <a:lumMod val="75000"/>
                  </a:schemeClr>
                </a:solidFill>
              </a:rPr>
              <a:t>DEMOKRATİK KAZANIMLAR</a:t>
            </a:r>
            <a:endParaRPr lang="tr-TR" sz="1800" dirty="0">
              <a:solidFill>
                <a:schemeClr val="accent1">
                  <a:lumMod val="75000"/>
                </a:schemeClr>
              </a:solidFill>
            </a:endParaRPr>
          </a:p>
          <a:p>
            <a:pPr lvl="0">
              <a:lnSpc>
                <a:spcPct val="100000"/>
              </a:lnSpc>
              <a:spcBef>
                <a:spcPts val="0"/>
              </a:spcBef>
            </a:pPr>
            <a:r>
              <a:rPr lang="tr-TR" sz="1800" dirty="0"/>
              <a:t>Çiftçi mülklerinin değişimi esasına dayanan ve yerel halkın katılımı ile   gerçekleştirilen arazi toplulaştırma çalışmaları ile çiftçilerin;Birbirleri ve devlet kuruluşları ile isteğe bağlı ortak çalışma,</a:t>
            </a:r>
          </a:p>
          <a:p>
            <a:pPr lvl="0">
              <a:lnSpc>
                <a:spcPct val="100000"/>
              </a:lnSpc>
              <a:spcBef>
                <a:spcPts val="0"/>
              </a:spcBef>
            </a:pPr>
            <a:r>
              <a:rPr lang="tr-TR" sz="1800" dirty="0"/>
              <a:t>Geleneksel yapılanmadan uzaklaşma,</a:t>
            </a:r>
          </a:p>
          <a:p>
            <a:pPr lvl="0">
              <a:lnSpc>
                <a:spcPct val="100000"/>
              </a:lnSpc>
              <a:spcBef>
                <a:spcPts val="0"/>
              </a:spcBef>
            </a:pPr>
            <a:r>
              <a:rPr lang="tr-TR" sz="1800" dirty="0"/>
              <a:t>Planlama ve organizasyonlara katılma,   gibi gelişmeler sağlanmaktadır. </a:t>
            </a:r>
            <a:r>
              <a:rPr lang="tr-TR" sz="1800" b="1" dirty="0">
                <a:solidFill>
                  <a:schemeClr val="accent1">
                    <a:lumMod val="75000"/>
                  </a:schemeClr>
                </a:solidFill>
              </a:rPr>
              <a:t> </a:t>
            </a:r>
          </a:p>
          <a:p>
            <a:pPr>
              <a:lnSpc>
                <a:spcPct val="100000"/>
              </a:lnSpc>
              <a:spcBef>
                <a:spcPts val="0"/>
              </a:spcBef>
              <a:buNone/>
            </a:pPr>
            <a:r>
              <a:rPr lang="tr-TR" sz="1800" b="1" dirty="0">
                <a:solidFill>
                  <a:schemeClr val="accent1">
                    <a:lumMod val="75000"/>
                  </a:schemeClr>
                </a:solidFill>
              </a:rPr>
              <a:t>ÇEVRESEL KAZANIMLAR </a:t>
            </a:r>
            <a:endParaRPr lang="tr-TR" sz="1800" dirty="0">
              <a:solidFill>
                <a:schemeClr val="accent1">
                  <a:lumMod val="75000"/>
                </a:schemeClr>
              </a:solidFill>
            </a:endParaRPr>
          </a:p>
          <a:p>
            <a:pPr lvl="0">
              <a:lnSpc>
                <a:spcPct val="100000"/>
              </a:lnSpc>
              <a:spcBef>
                <a:spcPts val="0"/>
              </a:spcBef>
            </a:pPr>
            <a:r>
              <a:rPr lang="tr-TR" sz="1800" dirty="0"/>
              <a:t>Arazi düzenlemeleri sırasında doğa değeri yüksek alanlar için gerekli düzenlemeler yapılarak çevrenin korunması sağlanmaktadır. </a:t>
            </a:r>
          </a:p>
          <a:p>
            <a:pPr>
              <a:lnSpc>
                <a:spcPct val="100000"/>
              </a:lnSpc>
              <a:spcBef>
                <a:spcPts val="0"/>
              </a:spcBef>
            </a:pPr>
            <a:r>
              <a:rPr lang="tr-TR" sz="1800" dirty="0"/>
              <a:t>Tarımda kullanılan enerjinin azaltılmasından dolayı sera gazı salınımları azalmaktadır</a:t>
            </a:r>
          </a:p>
        </p:txBody>
      </p:sp>
    </p:spTree>
    <p:extLst>
      <p:ext uri="{BB962C8B-B14F-4D97-AF65-F5344CB8AC3E}">
        <p14:creationId xmlns:p14="http://schemas.microsoft.com/office/powerpoint/2010/main" val="1517541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0" y="0"/>
            <a:ext cx="9144000" cy="6858000"/>
          </a:xfrm>
        </p:spPr>
        <p:txBody>
          <a:bodyPr>
            <a:normAutofit/>
          </a:bodyPr>
          <a:lstStyle/>
          <a:p>
            <a:pPr>
              <a:buNone/>
            </a:pPr>
            <a:r>
              <a:rPr lang="tr-TR" b="1" dirty="0"/>
              <a:t> </a:t>
            </a:r>
            <a:endParaRPr lang="tr-TR" b="1" dirty="0">
              <a:solidFill>
                <a:schemeClr val="accent1">
                  <a:lumMod val="75000"/>
                </a:schemeClr>
              </a:solidFill>
            </a:endParaRPr>
          </a:p>
          <a:p>
            <a:pPr>
              <a:buNone/>
            </a:pPr>
            <a:r>
              <a:rPr lang="tr-TR" sz="2600" b="1" dirty="0" smtClean="0">
                <a:solidFill>
                  <a:srgbClr val="000099"/>
                </a:solidFill>
              </a:rPr>
              <a:t>Sağladığı Diğer Fayda ve Olumlu Etkileri Şu Şekilde Sıralayabiliriz :</a:t>
            </a:r>
          </a:p>
          <a:p>
            <a:pPr>
              <a:buNone/>
            </a:pPr>
            <a:endParaRPr lang="tr-TR" dirty="0" smtClean="0">
              <a:solidFill>
                <a:srgbClr val="002060"/>
              </a:solidFill>
            </a:endParaRPr>
          </a:p>
          <a:p>
            <a:pPr>
              <a:buClr>
                <a:srgbClr val="000099"/>
              </a:buClr>
              <a:buFont typeface="Courier New" panose="02070309020205020404" pitchFamily="49" charset="0"/>
              <a:buChar char="o"/>
            </a:pPr>
            <a:r>
              <a:rPr lang="tr-TR" sz="2400" dirty="0" smtClean="0"/>
              <a:t>- </a:t>
            </a:r>
            <a:r>
              <a:rPr lang="tr-TR" sz="2400" dirty="0"/>
              <a:t>Nüfus artışı, miras,alım-satım, kiracılık, ortakçılık gibi nedenlerle ortaya çıkan arazi parçalılığı ve dağınıklılığını ortadan kaldırarak işletmeleri rasyonel büyüklüğe getirmektedir. </a:t>
            </a:r>
          </a:p>
          <a:p>
            <a:pPr>
              <a:buClr>
                <a:srgbClr val="000099"/>
              </a:buClr>
              <a:buFont typeface="Courier New" panose="02070309020205020404" pitchFamily="49" charset="0"/>
              <a:buChar char="o"/>
            </a:pPr>
            <a:r>
              <a:rPr lang="tr-TR" sz="2400" dirty="0"/>
              <a:t>- Çok parçalı oluşun ortaya çıkardığı tarla sınırı, yol ve su arklarından doğan arazi kayıplarını azaltmaktadır. </a:t>
            </a:r>
          </a:p>
          <a:p>
            <a:pPr>
              <a:buClr>
                <a:srgbClr val="000099"/>
              </a:buClr>
              <a:buFont typeface="Courier New" panose="02070309020205020404" pitchFamily="49" charset="0"/>
              <a:buChar char="o"/>
            </a:pPr>
            <a:r>
              <a:rPr lang="tr-TR" sz="2400" dirty="0"/>
              <a:t>- Küçük parsellerde, ekim esnasında tarla sınırına fazla yaklaşılmama nedeniyle doğacak ürün kayıplarını azaltmaktadır. </a:t>
            </a:r>
          </a:p>
          <a:p>
            <a:pPr>
              <a:buClr>
                <a:srgbClr val="000099"/>
              </a:buClr>
              <a:buFont typeface="Courier New" panose="02070309020205020404" pitchFamily="49" charset="0"/>
              <a:buChar char="o"/>
            </a:pPr>
            <a:r>
              <a:rPr lang="tr-TR" sz="2400" dirty="0"/>
              <a:t>- Toplulaştırmadan sonra, parseller daha büyük ve şekilleri daha düzgün olacağından, makineli tarım daha kolay yapılmakta ve giderlerde önemli oranda azalmalar olmaktadır. </a:t>
            </a:r>
          </a:p>
        </p:txBody>
      </p:sp>
    </p:spTree>
    <p:extLst>
      <p:ext uri="{BB962C8B-B14F-4D97-AF65-F5344CB8AC3E}">
        <p14:creationId xmlns:p14="http://schemas.microsoft.com/office/powerpoint/2010/main" val="3872719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12550</TotalTime>
  <Words>350</Words>
  <Application>Microsoft Office PowerPoint</Application>
  <PresentationFormat>On-screen Show (4:3)</PresentationFormat>
  <Paragraphs>59</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825</cp:revision>
  <cp:lastPrinted>2016-10-24T07:53:35Z</cp:lastPrinted>
  <dcterms:created xsi:type="dcterms:W3CDTF">2016-09-18T09:35:24Z</dcterms:created>
  <dcterms:modified xsi:type="dcterms:W3CDTF">2020-02-28T13:02:42Z</dcterms:modified>
</cp:coreProperties>
</file>