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90B61-4E6E-44D8-B599-3267DFE81AD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024D2-4D24-489B-8724-C449528A468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hyperlink" Target="http://www.google.com.tr/imgres?imgurl=http://www.fairfaxradiology.com/images/nuclear-medicine.jpg&amp;imgrefurl=http://www.fairfaxradiology.com/services/exams/nuclear-medicine.php&amp;usg=__v-Eh7QlEb0obTPeOpwOR6LaIMMk=&amp;h=203&amp;w=203&amp;sz=11&amp;hl=tr&amp;start=28&amp;zoom=1&amp;tbnid=OfNER_680-pR4M:&amp;tbnh=105&amp;tbnw=105&amp;ei=ax5oUPV5xdmyBp3bgJgG&amp;prev=/search%3Fq%3Dnuclear%2Bmedicine%26start%3D20%26hl%3Dtr%26sa%3DN%26gbv%3D2%26tbm%3Disch&amp;itbs=1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www.google.com.tr/imgres?imgurl=http://img.webmd.com/dtmcms/live/webmd/consumer_assets/site_images/media/medical/hw/h9991214.jpg&amp;imgrefurl=http://www.webmd.com/a-to-z-guides/normal-kidney-nuclear-medicine-scan&amp;usg=__TjAxW9KVxPpjh1IlNM1-jEpcXQ8=&amp;h=300&amp;w=460&amp;sz=18&amp;hl=tr&amp;start=97&amp;zoom=1&amp;tbnid=Ba3VfbOYBSdnbM:&amp;tbnh=83&amp;tbnw=128&amp;ei=3B9oUKL1MYrIsgbkw4DQAQ&amp;prev=/search%3Fq%3Dnuclear%2Bmedicine%26start%3D80%26hl%3Dtr%26sa%3DN%26gbv%3D2%26tbm%3Disch&amp;itbs=1" TargetMode="External"/><Relationship Id="rId12" Type="http://schemas.openxmlformats.org/officeDocument/2006/relationships/image" Target="../media/image6.jpeg"/><Relationship Id="rId2" Type="http://schemas.openxmlformats.org/officeDocument/2006/relationships/hyperlink" Target="http://www.google.com.tr/imgres?imgurl=http://iacmusic.com/uploads2/NuclearMedicine_-_hm_i_xx.jpg&amp;imgrefurl=http://iacmusic.com/station.aspx%3Fstationid%3D6970&amp;usg=__k6H_adqLvM7UHX4_PF3Byjwg3sU=&amp;h=576&amp;w=507&amp;sz=36&amp;hl=tr&amp;start=35&amp;zoom=1&amp;tbnid=qqSNr5iQVoLoGM:&amp;tbnh=134&amp;tbnw=118&amp;ei=ax5oUPV5xdmyBp3bgJgG&amp;prev=/search%3Fq%3Dnuclear%2Bmedicine%26start%3D20%26hl%3Dtr%26sa%3DN%26gbv%3D2%26tbm%3Disch&amp;itbs=1" TargetMode="External"/><Relationship Id="rId16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hyperlink" Target="http://www.google.com.tr/imgres?imgurl=http://news.christianacare.org/wp-content/uploads/2011/01/nuclear-medicine-1.jpg&amp;imgrefurl=http://news.christianacare.org/2011/01/enhancements-to-nuclear-medicine-suite-add-new-capabilities-and-enhance-patient-comfort&amp;usg=__Hmufc5hhL2QiAibCksCXUr6Qat4=&amp;h=443&amp;w=500&amp;sz=83&amp;hl=tr&amp;start=59&amp;zoom=1&amp;tbnid=DtHa8u0e-zrDBM:&amp;tbnh=115&amp;tbnw=130&amp;ei=eR9oUMr0CsnftAbr8oCIDA&amp;prev=/search%3Fq%3Dnuclear%2Bmedicine%26start%3D40%26hl%3Dtr%26sa%3DN%26gbv%3D2%26tbm%3Disch&amp;itbs=1" TargetMode="External"/><Relationship Id="rId5" Type="http://schemas.openxmlformats.org/officeDocument/2006/relationships/hyperlink" Target="http://www.google.com.tr/imgres?imgurl=http://urgftp.com/images/graphic_nuclear_medicine.jpg&amp;imgrefurl=http://urgftp.com/nuclear.html&amp;usg=__4cBRXKrsKV--a5luVeH5PCSkeTw=&amp;h=328&amp;w=289&amp;sz=20&amp;hl=tr&amp;start=72&amp;zoom=1&amp;tbnid=itH9yqN9ZSywSM:&amp;tbnh=118&amp;tbnw=104&amp;ei=lh9oUKyZF8qUswbD3YD4Cw&amp;prev=/search%3Fq%3Dnuclear%2Bmedicine%26start%3D60%26hl%3Dtr%26sa%3DN%26gbv%3D2%26tbm%3Disch&amp;itbs=1" TargetMode="External"/><Relationship Id="rId15" Type="http://schemas.openxmlformats.org/officeDocument/2006/relationships/hyperlink" Target="http://www.google.com.tr/imgres?imgurl=http://www.egonomik.com/wp-content/uploads/2010/03/nukleer-tip-doktoru.jpg&amp;imgrefurl=http://www.egonomik.com/2010/03/mecburi-hizmeti-bitmek-uzere-olan-nukleer-tip-uzmani-ariyoruz/&amp;usg=__tBDrCyiZ5OFo9UGZ52n0QPVmqQg=&amp;h=460&amp;w=692&amp;sz=173&amp;hl=tr&amp;start=12&amp;zoom=1&amp;tbnid=G8AH1Y_enM8OBM:&amp;tbnh=92&amp;tbnw=139&amp;ei=1iFoUObLCYXOswbyuoDoDQ&amp;prev=/search%3Fq%3Dn%25C3%25BCkleer%2Bt%25C4%25B1p%26hl%3Dtr%26gbv%3D2%26tbm%3Disch&amp;itbs=1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hyperlink" Target="http://www.google.com.tr/imgres?imgurl=http://www.ygoy.com/wp-content/uploads/2011/03/606px-Nl_petct-300x296.jpg&amp;imgrefurl=http://ygoy.com/2011/03/19/what-is-nuclear-medicine/&amp;usg=__OpKheTXp1AeEGte7t_ZA4qTX-Bg=&amp;h=296&amp;w=300&amp;sz=32&amp;hl=tr&amp;start=70&amp;zoom=1&amp;tbnid=FUlUry-ySTUmYM:&amp;tbnh=114&amp;tbnw=116&amp;ei=lh9oUKyZF8qUswbD3YD4Cw&amp;prev=/search%3Fq%3Dnuclear%2Bmedicine%26start%3D60%26hl%3Dtr%26sa%3DN%26gbv%3D2%26tbm%3Disch&amp;itbs=1" TargetMode="External"/><Relationship Id="rId1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.tr/imgres?imgurl=http://upload.wikimedia.org/wikipedia/en/7/79/Nuclear_Medicine.png&amp;imgrefurl=http://en.wikipedia.org/wiki/File:Nuclear_Medicine.png&amp;usg=__B73bCROCIbLzPsGLHk89_-QXh_w=&amp;h=377&amp;w=377&amp;sz=108&amp;hl=tr&amp;start=27&amp;zoom=1&amp;tbnid=f69zH_skn05p2M:&amp;tbnh=122&amp;tbnw=122&amp;ei=ax5oUPV5xdmyBp3bgJgG&amp;prev=/search%3Fq%3Dnuclear%2Bmedicine%26start%3D20%26hl%3Dtr%26sa%3DN%26gbv%3D2%26tbm%3Disch&amp;itbs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2997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Nükleer Tıp </a:t>
            </a:r>
            <a:endParaRPr lang="tr-TR" dirty="0"/>
          </a:p>
        </p:txBody>
      </p:sp>
      <p:sp>
        <p:nvSpPr>
          <p:cNvPr id="14338" name="2 Alt Başlık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tr-TR" smtClean="0"/>
              <a:t>Dr. Çiğdem Soydal</a:t>
            </a:r>
          </a:p>
          <a:p>
            <a:pPr eaLnBrk="1" hangingPunct="1"/>
            <a:r>
              <a:rPr lang="tr-TR" smtClean="0"/>
              <a:t>A.Ü.T.F Nükleer Tıp Anabilim Dalı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5"/>
          <p:cNvSpPr txBox="1">
            <a:spLocks noChangeArrowheads="1"/>
          </p:cNvSpPr>
          <p:nvPr/>
        </p:nvSpPr>
        <p:spPr bwMode="auto">
          <a:xfrm>
            <a:off x="1835150" y="2924175"/>
            <a:ext cx="6019800" cy="2043113"/>
          </a:xfrm>
          <a:prstGeom prst="rect">
            <a:avLst/>
          </a:prstGeom>
          <a:gradFill rotWithShape="1">
            <a:gsLst>
              <a:gs pos="0">
                <a:srgbClr val="475667"/>
              </a:gs>
              <a:gs pos="100000">
                <a:srgbClr val="9ABAD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/>
              <a:t>Doz Kalibratörü </a:t>
            </a:r>
          </a:p>
          <a:p>
            <a:pPr eaLnBrk="1" hangingPunct="1"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/>
              <a:t>Kalem Dozimetre</a:t>
            </a:r>
            <a:endParaRPr lang="tr-TR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/>
              <a:t>Monitoring amaçlı</a:t>
            </a:r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8313" y="476250"/>
            <a:ext cx="7642225" cy="1216025"/>
          </a:xfrm>
        </p:spPr>
        <p:txBody>
          <a:bodyPr/>
          <a:lstStyle/>
          <a:p>
            <a:pPr>
              <a:defRPr/>
            </a:pP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NÜKLEER TIPTA KULLANIM ALANLARI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55875" y="4437063"/>
            <a:ext cx="4319588" cy="1143000"/>
          </a:xfrm>
        </p:spPr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latin typeface="Comic Sans MS" pitchFamily="66" charset="0"/>
              </a:rPr>
              <a:t>DOZ KALİBRATÖRÜ</a:t>
            </a:r>
          </a:p>
        </p:txBody>
      </p:sp>
      <p:pic>
        <p:nvPicPr>
          <p:cNvPr id="24578" name="Picture 6" descr="atomlab 100 dose calibra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1700213"/>
            <a:ext cx="287972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4" name="AutoShape 6"/>
          <p:cNvSpPr>
            <a:spLocks noChangeArrowheads="1"/>
          </p:cNvSpPr>
          <p:nvPr/>
        </p:nvSpPr>
        <p:spPr bwMode="auto">
          <a:xfrm>
            <a:off x="468313" y="620713"/>
            <a:ext cx="7772400" cy="1143000"/>
          </a:xfrm>
          <a:custGeom>
            <a:avLst/>
            <a:gdLst/>
            <a:ahLst/>
            <a:cxnLst/>
            <a:rect l="0" t="0" r="0" b="0"/>
            <a:pathLst/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tr-TR" sz="4400" dirty="0">
              <a:solidFill>
                <a:srgbClr val="FF99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06853" name="Rectangle 5"/>
          <p:cNvSpPr>
            <a:spLocks noChangeArrowheads="1"/>
          </p:cNvSpPr>
          <p:nvPr/>
        </p:nvSpPr>
        <p:spPr bwMode="auto">
          <a:xfrm>
            <a:off x="1835150" y="2852738"/>
            <a:ext cx="5715000" cy="1846262"/>
          </a:xfrm>
          <a:prstGeom prst="rect">
            <a:avLst/>
          </a:prstGeom>
          <a:gradFill rotWithShape="1">
            <a:gsLst>
              <a:gs pos="0">
                <a:srgbClr val="475667"/>
              </a:gs>
              <a:gs pos="100000">
                <a:srgbClr val="9ABADE"/>
              </a:gs>
            </a:gsLst>
            <a:lin ang="5400000" scaled="1"/>
          </a:gradFill>
          <a:ln>
            <a:noFill/>
          </a:ln>
          <a:effectLst>
            <a:outerShdw blurRad="63500" dist="38099" dir="2700000" algn="ctr" rotWithShape="0">
              <a:srgbClr val="969696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>
                <a:solidFill>
                  <a:srgbClr val="262626"/>
                </a:solidFill>
              </a:rPr>
              <a:t>Doğruluğu yüksek </a:t>
            </a:r>
            <a:endParaRPr lang="tr-TR" sz="3200">
              <a:solidFill>
                <a:srgbClr val="262626"/>
              </a:solidFill>
            </a:endParaRPr>
          </a:p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>
                <a:solidFill>
                  <a:srgbClr val="262626"/>
                </a:solidFill>
              </a:rPr>
              <a:t>Kararlı </a:t>
            </a:r>
            <a:endParaRPr lang="tr-TR" sz="3200">
              <a:solidFill>
                <a:srgbClr val="262626"/>
              </a:solidFill>
            </a:endParaRPr>
          </a:p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>
                <a:solidFill>
                  <a:srgbClr val="262626"/>
                </a:solidFill>
              </a:rPr>
              <a:t>Hassasiyeti düşük </a:t>
            </a:r>
          </a:p>
          <a:p>
            <a:pPr eaLnBrk="1" hangingPunct="1">
              <a:buClr>
                <a:srgbClr val="0099CC"/>
              </a:buClr>
              <a:buFont typeface="Wingdings" pitchFamily="2" charset="2"/>
              <a:buNone/>
            </a:pPr>
            <a:endParaRPr lang="tr-TR">
              <a:solidFill>
                <a:schemeClr val="tx2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68313" y="47625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İYON ODALI DEDEKTÖRLER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371600"/>
          </a:xfrm>
        </p:spPr>
        <p:txBody>
          <a:bodyPr/>
          <a:lstStyle/>
          <a:p>
            <a:pPr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ORANTILI SAYAÇLAR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7848600" cy="4876800"/>
          </a:xfrm>
        </p:spPr>
        <p:txBody>
          <a:bodyPr/>
          <a:lstStyle/>
          <a:p>
            <a:pPr>
              <a:buClr>
                <a:srgbClr val="FF99CC"/>
              </a:buClr>
              <a:buSzPct val="90000"/>
              <a:buFont typeface="Wingdings" pitchFamily="2" charset="2"/>
              <a:buChar char="Ø"/>
            </a:pPr>
            <a:endParaRPr lang="tr-TR" smtClean="0"/>
          </a:p>
          <a:p>
            <a:pPr>
              <a:buClr>
                <a:srgbClr val="FF99CC"/>
              </a:buClr>
              <a:buSzPct val="90000"/>
              <a:buFont typeface="Wingdings" pitchFamily="2" charset="2"/>
              <a:buChar char="Ø"/>
            </a:pPr>
            <a:r>
              <a:rPr lang="tr-TR" sz="2000" smtClean="0"/>
              <a:t>Daha yüksek gerilimde (1000 volt) çalışır.</a:t>
            </a:r>
          </a:p>
          <a:p>
            <a:pPr>
              <a:buClr>
                <a:srgbClr val="FF99CC"/>
              </a:buClr>
              <a:buSzPct val="90000"/>
              <a:buFont typeface="Wingdings" pitchFamily="2" charset="2"/>
              <a:buChar char="Ø"/>
            </a:pPr>
            <a:endParaRPr lang="tr-TR" sz="2000" smtClean="0"/>
          </a:p>
          <a:p>
            <a:pPr>
              <a:buClr>
                <a:srgbClr val="FF99CC"/>
              </a:buClr>
              <a:buSzPct val="90000"/>
              <a:buFont typeface="Wingdings" pitchFamily="2" charset="2"/>
              <a:buChar char="Ø"/>
            </a:pPr>
            <a:r>
              <a:rPr lang="tr-TR" sz="2000" smtClean="0"/>
              <a:t>Yüksek gerilimle anod etrafındaki elektrik alan, iyonlaşma ve oluşan elektronlar çoğalır.</a:t>
            </a:r>
          </a:p>
          <a:p>
            <a:pPr>
              <a:buClr>
                <a:srgbClr val="FF99CC"/>
              </a:buClr>
              <a:buSzPct val="90000"/>
              <a:buFont typeface="Wingdings" pitchFamily="2" charset="2"/>
              <a:buChar char="Ø"/>
            </a:pPr>
            <a:endParaRPr lang="tr-TR" sz="2000" smtClean="0"/>
          </a:p>
          <a:p>
            <a:pPr>
              <a:buClr>
                <a:srgbClr val="FF99CC"/>
              </a:buClr>
              <a:buSzPct val="90000"/>
              <a:buFont typeface="Wingdings" pitchFamily="2" charset="2"/>
              <a:buChar char="Ø"/>
            </a:pPr>
            <a:r>
              <a:rPr lang="tr-TR" sz="2000" smtClean="0"/>
              <a:t>Puls modunda çalışır.</a:t>
            </a:r>
          </a:p>
          <a:p>
            <a:pPr>
              <a:buClr>
                <a:srgbClr val="FF99CC"/>
              </a:buClr>
              <a:buSzPct val="90000"/>
              <a:buFont typeface="Wingdings" pitchFamily="2" charset="2"/>
              <a:buChar char="Ø"/>
            </a:pPr>
            <a:endParaRPr lang="tr-TR" sz="2000" smtClean="0"/>
          </a:p>
          <a:p>
            <a:pPr>
              <a:buClr>
                <a:srgbClr val="FF99CC"/>
              </a:buClr>
              <a:buSzPct val="90000"/>
              <a:buFont typeface="Wingdings" pitchFamily="2" charset="2"/>
              <a:buChar char="Ø"/>
            </a:pPr>
            <a:r>
              <a:rPr lang="tr-TR" sz="2000" smtClean="0"/>
              <a:t>Dedektörde gözlenen puls yüksekliği gelen radyasyonun orijinal olarak yaratacağı iyon sayısı ile orantılıdır.</a:t>
            </a:r>
          </a:p>
          <a:p>
            <a:pPr>
              <a:buClr>
                <a:srgbClr val="FF99CC"/>
              </a:buClr>
              <a:buSzPct val="90000"/>
              <a:buFont typeface="Wingdings" pitchFamily="2" charset="2"/>
              <a:buChar char="Ø"/>
            </a:pPr>
            <a:endParaRPr lang="tr-TR" sz="2000" smtClean="0"/>
          </a:p>
          <a:p>
            <a:pPr>
              <a:buClr>
                <a:srgbClr val="FF99CC"/>
              </a:buClr>
              <a:buSzPct val="90000"/>
              <a:buFont typeface="Wingdings" pitchFamily="2" charset="2"/>
              <a:buChar char="Ø"/>
            </a:pPr>
            <a:r>
              <a:rPr lang="tr-TR" sz="2000" smtClean="0"/>
              <a:t>Bu bölgeye orantılı sayaç denir. Bu orana da gaz çoğaltma faktörü denir. (birkaç bin kadardır.)</a:t>
            </a:r>
          </a:p>
          <a:p>
            <a:pPr>
              <a:buClr>
                <a:srgbClr val="FF99CC"/>
              </a:buClr>
              <a:buSzPct val="90000"/>
              <a:buFont typeface="Wingdings" pitchFamily="2" charset="2"/>
              <a:buChar char="Ø"/>
            </a:pPr>
            <a:endParaRPr lang="tr-TR" sz="280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09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109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5"/>
          <p:cNvSpPr txBox="1">
            <a:spLocks noChangeArrowheads="1"/>
          </p:cNvSpPr>
          <p:nvPr/>
        </p:nvSpPr>
        <p:spPr bwMode="auto">
          <a:xfrm>
            <a:off x="1835150" y="2924175"/>
            <a:ext cx="4824413" cy="584200"/>
          </a:xfrm>
          <a:prstGeom prst="rect">
            <a:avLst/>
          </a:prstGeom>
          <a:gradFill rotWithShape="1">
            <a:gsLst>
              <a:gs pos="0">
                <a:srgbClr val="475667"/>
              </a:gs>
              <a:gs pos="100000">
                <a:srgbClr val="9ABAD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/>
              <a:t>Monitoring </a:t>
            </a:r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8313" y="476250"/>
            <a:ext cx="7642225" cy="1216025"/>
          </a:xfrm>
        </p:spPr>
        <p:txBody>
          <a:bodyPr/>
          <a:lstStyle/>
          <a:p>
            <a:pPr>
              <a:defRPr/>
            </a:pP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NÜKLEER TIPTA KULLANIM ALANI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6" name="AutoShape 6"/>
          <p:cNvSpPr>
            <a:spLocks noChangeArrowheads="1"/>
          </p:cNvSpPr>
          <p:nvPr/>
        </p:nvSpPr>
        <p:spPr bwMode="auto">
          <a:xfrm>
            <a:off x="611188" y="404813"/>
            <a:ext cx="7772400" cy="1143000"/>
          </a:xfrm>
          <a:custGeom>
            <a:avLst/>
            <a:gdLst/>
            <a:ahLst/>
            <a:cxnLst/>
            <a:rect l="0" t="0" r="0" b="0"/>
            <a:pathLst/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tr-TR" sz="4400" b="1">
                <a:solidFill>
                  <a:srgbClr val="FF99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</a:p>
          <a:p>
            <a:pPr eaLnBrk="1" hangingPunct="1"/>
            <a:r>
              <a:rPr lang="tr-TR" sz="3600">
                <a:solidFill>
                  <a:srgbClr val="E75C01"/>
                </a:solidFill>
                <a:latin typeface="Comic Sans MS" pitchFamily="66" charset="0"/>
              </a:rPr>
              <a:t>ORANTILI SAYAÇLAR</a:t>
            </a:r>
            <a:endParaRPr lang="sv-SE" sz="3600">
              <a:solidFill>
                <a:srgbClr val="E75C01"/>
              </a:solidFill>
              <a:latin typeface="Comic Sans MS" pitchFamily="66" charset="0"/>
            </a:endParaRPr>
          </a:p>
        </p:txBody>
      </p:sp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755650" y="2636838"/>
            <a:ext cx="7391400" cy="2554287"/>
          </a:xfrm>
          <a:prstGeom prst="rect">
            <a:avLst/>
          </a:prstGeom>
          <a:gradFill rotWithShape="1">
            <a:gsLst>
              <a:gs pos="0">
                <a:srgbClr val="475667"/>
              </a:gs>
              <a:gs pos="100000">
                <a:srgbClr val="9ABAD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/>
              <a:t>Düşük enerjili foton ve yüklü   </a:t>
            </a:r>
          </a:p>
          <a:p>
            <a:pPr eaLnBrk="1" hangingPunct="1">
              <a:buClr>
                <a:srgbClr val="0099CC"/>
              </a:buClr>
              <a:buFont typeface="Wingdings" pitchFamily="2" charset="2"/>
              <a:buNone/>
            </a:pPr>
            <a:r>
              <a:rPr lang="tr-TR" sz="3200" b="1"/>
              <a:t>   parçacıklar için kullanılır.</a:t>
            </a:r>
          </a:p>
          <a:p>
            <a:pPr eaLnBrk="1" hangingPunct="1">
              <a:buClr>
                <a:srgbClr val="0099CC"/>
              </a:buClr>
              <a:buFont typeface="Wingdings" pitchFamily="2" charset="2"/>
              <a:buNone/>
            </a:pPr>
            <a:endParaRPr lang="sv-SE" sz="3200"/>
          </a:p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/>
              <a:t>İyon odasından daha yüksek </a:t>
            </a:r>
          </a:p>
          <a:p>
            <a:pPr eaLnBrk="1" hangingPunct="1">
              <a:buClr>
                <a:srgbClr val="0099CC"/>
              </a:buClr>
              <a:buFont typeface="Wingdings" pitchFamily="2" charset="2"/>
              <a:buNone/>
            </a:pPr>
            <a:r>
              <a:rPr lang="tr-TR" sz="3200" b="1"/>
              <a:t>   hassasiyete sahiptir.</a:t>
            </a:r>
            <a:r>
              <a:rPr lang="sv-SE" sz="3200" b="1"/>
              <a:t> </a:t>
            </a:r>
            <a:endParaRPr lang="tr-TR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507412" cy="868363"/>
          </a:xfrm>
        </p:spPr>
        <p:txBody>
          <a:bodyPr/>
          <a:lstStyle/>
          <a:p>
            <a:r>
              <a:rPr lang="tr-TR" sz="3200" cap="none" smtClean="0">
                <a:solidFill>
                  <a:srgbClr val="E75C01"/>
                </a:solidFill>
                <a:latin typeface="Comic Sans MS" pitchFamily="66" charset="0"/>
              </a:rPr>
              <a:t>GEİGER-MÜLLER (G-M) DEDEKTÖRÜ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Char char="Ø"/>
            </a:pPr>
            <a:r>
              <a:rPr lang="tr-TR" sz="2000" smtClean="0"/>
              <a:t>Daha yüksek gerilimde (3000 volt) çalışır.</a:t>
            </a:r>
          </a:p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Char char="Ø"/>
            </a:pPr>
            <a:endParaRPr lang="tr-TR" sz="2000" smtClean="0"/>
          </a:p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Char char="Ø"/>
            </a:pPr>
            <a:r>
              <a:rPr lang="tr-TR" sz="2000" smtClean="0"/>
              <a:t>Yüksek gerilimle anod etrafındaki elektrik alan, iyonlaşma ve oluşan elektronlar çok fazla sayıda artar.</a:t>
            </a:r>
          </a:p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Char char="Ø"/>
            </a:pPr>
            <a:endParaRPr lang="tr-TR" sz="2000" smtClean="0"/>
          </a:p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Char char="Ø"/>
            </a:pPr>
            <a:r>
              <a:rPr lang="tr-TR" sz="2000" smtClean="0"/>
              <a:t>Puls modunda çalışır.</a:t>
            </a:r>
          </a:p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Char char="Ø"/>
            </a:pPr>
            <a:endParaRPr lang="tr-TR" sz="2000" smtClean="0"/>
          </a:p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Char char="Ø"/>
            </a:pPr>
            <a:r>
              <a:rPr lang="tr-TR" sz="2000" smtClean="0"/>
              <a:t>Dedektörde gözlenen puls yüksekliği; gelen radyasyonun orijinal olarak yaratacağı iyon sayısı ile artık orantılı değildir.</a:t>
            </a:r>
          </a:p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Char char="Ø"/>
            </a:pPr>
            <a:endParaRPr lang="tr-TR" sz="2000" smtClean="0"/>
          </a:p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Char char="Ø"/>
            </a:pPr>
            <a:r>
              <a:rPr lang="tr-TR" sz="2000" smtClean="0"/>
              <a:t>Pozitif iyonlar dedektör içinde elektrik alanını azalttığı için  dedektör belirli bir süre radyasyon dedekte edemez. </a:t>
            </a:r>
          </a:p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None/>
            </a:pPr>
            <a:r>
              <a:rPr lang="tr-TR" sz="2000" smtClean="0"/>
              <a:t>    Bu süreye ölü zaman denir. 50-300 µsn dir</a:t>
            </a:r>
          </a:p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None/>
            </a:pPr>
            <a:endParaRPr lang="tr-TR" smtClean="0">
              <a:solidFill>
                <a:srgbClr val="FFFF99"/>
              </a:solidFill>
            </a:endParaRPr>
          </a:p>
          <a:p>
            <a:pPr>
              <a:lnSpc>
                <a:spcPct val="90000"/>
              </a:lnSpc>
              <a:buClr>
                <a:srgbClr val="FF99CC"/>
              </a:buClr>
              <a:buSzPct val="90000"/>
              <a:buFont typeface="Wingdings" pitchFamily="2" charset="2"/>
              <a:buChar char="Ø"/>
            </a:pPr>
            <a:endParaRPr lang="tr-TR" smtClean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cap="none" smtClean="0">
                <a:solidFill>
                  <a:srgbClr val="E75C01"/>
                </a:solidFill>
                <a:latin typeface="Comic Sans MS" pitchFamily="66" charset="0"/>
              </a:rPr>
              <a:t>GEİGER-MÜLLER (G-M) DEDEKTÖRÜ</a:t>
            </a:r>
            <a:endParaRPr lang="tr-TR" cap="none" smtClean="0"/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412875"/>
            <a:ext cx="7669213" cy="4114800"/>
          </a:xfrm>
        </p:spPr>
        <p:txBody>
          <a:bodyPr/>
          <a:lstStyle/>
          <a:p>
            <a:pPr>
              <a:buSzPct val="80000"/>
              <a:buFont typeface="Wingdings" pitchFamily="2" charset="2"/>
              <a:buChar char="Ø"/>
            </a:pPr>
            <a:endParaRPr lang="tr-TR" smtClean="0"/>
          </a:p>
          <a:p>
            <a:pPr>
              <a:buSzPct val="80000"/>
              <a:buFont typeface="Wingdings" pitchFamily="2" charset="2"/>
              <a:buChar char="Ø"/>
            </a:pPr>
            <a:r>
              <a:rPr lang="tr-TR" smtClean="0"/>
              <a:t>G-M dedektörü tek çeşit gazla dolu olduğu zaman (argon gibi) çok fazla iyonizasyondan dolayı dedektörün sürekli deşarjda kalmasına sebep olurlar. </a:t>
            </a:r>
          </a:p>
          <a:p>
            <a:pPr>
              <a:buSzPct val="80000"/>
              <a:buFont typeface="Wingdings" pitchFamily="2" charset="2"/>
              <a:buChar char="Ø"/>
            </a:pPr>
            <a:endParaRPr lang="tr-TR" smtClean="0"/>
          </a:p>
          <a:p>
            <a:pPr>
              <a:buSzPct val="80000"/>
              <a:buFont typeface="Wingdings" pitchFamily="2" charset="2"/>
              <a:buChar char="Ø"/>
            </a:pPr>
            <a:r>
              <a:rPr lang="tr-TR" smtClean="0"/>
              <a:t>Bunu önlemek için organik (etil alkol) veya inorganik (Cl,Br gibi) “söndürme gazları” katılır.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5" descr="geig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420938"/>
            <a:ext cx="3733800" cy="287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2 Başlık"/>
          <p:cNvSpPr>
            <a:spLocks noGrp="1"/>
          </p:cNvSpPr>
          <p:nvPr>
            <p:ph type="title"/>
          </p:nvPr>
        </p:nvSpPr>
        <p:spPr>
          <a:xfrm>
            <a:off x="611188" y="549275"/>
            <a:ext cx="7467600" cy="1143000"/>
          </a:xfrm>
        </p:spPr>
        <p:txBody>
          <a:bodyPr/>
          <a:lstStyle/>
          <a:p>
            <a:r>
              <a:rPr lang="tr-TR" sz="2800" cap="none" smtClean="0">
                <a:solidFill>
                  <a:srgbClr val="E75C01"/>
                </a:solidFill>
                <a:latin typeface="Comic Sans MS" pitchFamily="66" charset="0"/>
              </a:rPr>
              <a:t>GEİGER-MÜLLER (G-M) DEDEKTÖRÜ</a:t>
            </a:r>
            <a:endParaRPr lang="tr-TR" cap="none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newcoun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1268413"/>
            <a:ext cx="27940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Başlık"/>
          <p:cNvSpPr>
            <a:spLocks noGrp="1"/>
          </p:cNvSpPr>
          <p:nvPr>
            <p:ph type="title"/>
          </p:nvPr>
        </p:nvSpPr>
        <p:spPr>
          <a:xfrm>
            <a:off x="827088" y="5157788"/>
            <a:ext cx="7467600" cy="927100"/>
          </a:xfrm>
        </p:spPr>
        <p:txBody>
          <a:bodyPr/>
          <a:lstStyle/>
          <a:p>
            <a:r>
              <a:rPr lang="tr-TR" sz="2800" cap="none" smtClean="0">
                <a:solidFill>
                  <a:srgbClr val="E75C01"/>
                </a:solidFill>
                <a:latin typeface="Comic Sans MS" pitchFamily="66" charset="0"/>
              </a:rPr>
              <a:t>      GEİGER-MÜLLER (G-M) SAYACI</a:t>
            </a:r>
            <a:endParaRPr lang="tr-TR" cap="none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http://t1.gstatic.com/images?q=tbn:ANd9GcThr54ylRFElaD8s-gY0O2dlMvpjHS0m37oz8c4flI4AXpDe_Hh0u4fsK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620713"/>
            <a:ext cx="11239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6" descr="http://www.poole.nhs.uk/images/our_services/nuclear_medicine/lung_sca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163" y="0"/>
            <a:ext cx="2827337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8" descr="http://t1.gstatic.com/images?q=tbn:ANd9GcQ-9lYfICPsRW1NyN30Yihs-mLLBbMU4lYIr2FbnxBBYqXjIR24SV_GgSQ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16688" y="4724400"/>
            <a:ext cx="223202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http://t1.gstatic.com/images?q=tbn:ANd9GcR4gqW7kribuOEeIiSiHbXLAON_c4MXUmo1k21c9x0DuEh1w0pG5OaJGIXI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43438" y="4724400"/>
            <a:ext cx="187325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6" descr="http://t0.gstatic.com/images?q=tbn:ANd9GcTLPCkjQZSGl2RTa82MT3VehGi5NAaWZLGRBnUU5aikVtoO3kC_YJffgg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51050" y="4437063"/>
            <a:ext cx="23050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8" descr="http://t2.gstatic.com/images?q=tbn:ANd9GcTsX0LSZgAh2EJH4mw-fmQG1mo-6XQu_RXsKREzc1xk-PZdLEQMn5_7_Xjd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116013" y="2060575"/>
            <a:ext cx="22320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20" descr="http://t0.gstatic.com/images?q=tbn:ANd9GcQ8XNXgSfbNubKIZhDdI2MS1tz6w4W1NLX3tO8nQgwI38s3eESaTcmd0qw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219700" y="2492375"/>
            <a:ext cx="280828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2" descr="http://t3.gstatic.com/images?q=tbn:ANd9GcRXIVzSrXC9ev_1lFfw0GF7aAqEarpHOKypPhuSa2bx-Qmtqtw5DtWAUOFP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68313" y="260350"/>
            <a:ext cx="19431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1042988" y="2781300"/>
            <a:ext cx="6625356" cy="107721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sv-SE"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</a:t>
            </a:r>
            <a:r>
              <a:rPr lang="tr-TR"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zimetre  </a:t>
            </a:r>
            <a:r>
              <a:rPr lang="sv-SE"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tr-TR"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kalibre  edilirse)</a:t>
            </a:r>
            <a:r>
              <a:rPr lang="sv-SE" sz="32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Monitoring (kontaminasyon)</a:t>
            </a:r>
            <a:endParaRPr lang="tr-TR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611188" y="549275"/>
            <a:ext cx="7632700" cy="1143000"/>
          </a:xfrm>
        </p:spPr>
        <p:txBody>
          <a:bodyPr/>
          <a:lstStyle/>
          <a:p>
            <a:r>
              <a:rPr lang="tr-TR" sz="3200" cap="none" smtClean="0">
                <a:solidFill>
                  <a:srgbClr val="E75C01"/>
                </a:solidFill>
                <a:latin typeface="Comic Sans MS" pitchFamily="66" charset="0"/>
              </a:rPr>
              <a:t>NÜKLEER TIPTA KULLANIM ALANLARI</a:t>
            </a:r>
            <a:endParaRPr lang="tr-TR" sz="3200" cap="none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6"/>
          <p:cNvSpPr txBox="1">
            <a:spLocks noChangeArrowheads="1"/>
          </p:cNvSpPr>
          <p:nvPr/>
        </p:nvSpPr>
        <p:spPr bwMode="auto">
          <a:xfrm>
            <a:off x="1692275" y="2852738"/>
            <a:ext cx="5105400" cy="1300162"/>
          </a:xfrm>
          <a:prstGeom prst="rect">
            <a:avLst/>
          </a:prstGeom>
          <a:gradFill rotWithShape="1">
            <a:gsLst>
              <a:gs pos="0">
                <a:srgbClr val="475667"/>
              </a:gs>
              <a:gs pos="100000">
                <a:srgbClr val="9ABAD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600"/>
              <a:t>Yüksek Hassasiyet</a:t>
            </a:r>
            <a:r>
              <a:rPr lang="sv-SE" sz="3600"/>
              <a:t> </a:t>
            </a:r>
            <a:endParaRPr lang="tr-TR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600"/>
              <a:t>Düşük doğruluk</a:t>
            </a:r>
            <a:endParaRPr lang="sv-SE"/>
          </a:p>
        </p:txBody>
      </p:sp>
      <p:sp>
        <p:nvSpPr>
          <p:cNvPr id="219140" name="AutoShape 4"/>
          <p:cNvSpPr>
            <a:spLocks noChangeArrowheads="1"/>
          </p:cNvSpPr>
          <p:nvPr/>
        </p:nvSpPr>
        <p:spPr bwMode="auto">
          <a:xfrm>
            <a:off x="468313" y="620713"/>
            <a:ext cx="7772400" cy="1143000"/>
          </a:xfrm>
          <a:custGeom>
            <a:avLst/>
            <a:gdLst/>
            <a:ahLst/>
            <a:cxnLst/>
            <a:rect l="0" t="0" r="0" b="0"/>
            <a:pathLst/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tr-TR" sz="4400">
                <a:solidFill>
                  <a:srgbClr val="FF99CC"/>
                </a:solidFill>
              </a:rPr>
              <a:t>         </a:t>
            </a:r>
            <a:r>
              <a:rPr lang="sv-SE" sz="3200">
                <a:solidFill>
                  <a:srgbClr val="E75C01"/>
                </a:solidFill>
                <a:latin typeface="Comic Sans MS" pitchFamily="66" charset="0"/>
              </a:rPr>
              <a:t>G</a:t>
            </a:r>
            <a:r>
              <a:rPr lang="tr-TR" sz="3200">
                <a:solidFill>
                  <a:srgbClr val="E75C01"/>
                </a:solidFill>
                <a:latin typeface="Comic Sans MS" pitchFamily="66" charset="0"/>
              </a:rPr>
              <a:t>-</a:t>
            </a:r>
            <a:r>
              <a:rPr lang="sv-SE" sz="3200">
                <a:solidFill>
                  <a:srgbClr val="E75C01"/>
                </a:solidFill>
                <a:latin typeface="Comic Sans MS" pitchFamily="66" charset="0"/>
              </a:rPr>
              <a:t>M</a:t>
            </a:r>
            <a:r>
              <a:rPr lang="tr-TR" sz="3200">
                <a:solidFill>
                  <a:srgbClr val="E75C01"/>
                </a:solidFill>
                <a:latin typeface="Comic Sans MS" pitchFamily="66" charset="0"/>
              </a:rPr>
              <a:t> DEDEKTÖRLER</a:t>
            </a:r>
            <a:endParaRPr lang="sv-SE" sz="3200">
              <a:solidFill>
                <a:srgbClr val="E75C0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YARI İLETKEN DEDEKTÖRLER</a:t>
            </a:r>
          </a:p>
        </p:txBody>
      </p:sp>
      <p:sp>
        <p:nvSpPr>
          <p:cNvPr id="3584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024687" cy="4873625"/>
          </a:xfrm>
        </p:spPr>
        <p:txBody>
          <a:bodyPr/>
          <a:lstStyle/>
          <a:p>
            <a:r>
              <a:rPr lang="tr-TR" smtClean="0"/>
              <a:t> </a:t>
            </a:r>
            <a:r>
              <a:rPr lang="tr-TR" sz="3600" smtClean="0"/>
              <a:t>Ge veya slikon</a:t>
            </a:r>
          </a:p>
          <a:p>
            <a:pPr>
              <a:buFont typeface="Courier New" pitchFamily="49" charset="0"/>
              <a:buChar char="o"/>
            </a:pPr>
            <a:r>
              <a:rPr lang="tr-TR" sz="3600" smtClean="0"/>
              <a:t> HgI </a:t>
            </a:r>
          </a:p>
          <a:p>
            <a:pPr>
              <a:buFont typeface="Courier New" pitchFamily="49" charset="0"/>
              <a:buChar char="o"/>
            </a:pPr>
            <a:r>
              <a:rPr lang="tr-TR" sz="3600" smtClean="0"/>
              <a:t> CdTe</a:t>
            </a:r>
          </a:p>
          <a:p>
            <a:pPr>
              <a:buFont typeface="Courier New" pitchFamily="49" charset="0"/>
              <a:buChar char="o"/>
            </a:pPr>
            <a:r>
              <a:rPr lang="tr-TR" sz="3600" smtClean="0"/>
              <a:t> CdZnTe</a:t>
            </a:r>
          </a:p>
          <a:p>
            <a:pPr>
              <a:buFont typeface="Wingdings" pitchFamily="2" charset="2"/>
              <a:buNone/>
            </a:pPr>
            <a:endParaRPr lang="tr-TR" sz="3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53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553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908050"/>
            <a:ext cx="7704137" cy="4619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800" smtClean="0">
                <a:solidFill>
                  <a:srgbClr val="E75C01"/>
                </a:solidFill>
              </a:rPr>
              <a:t>Avantajları;</a:t>
            </a:r>
          </a:p>
          <a:p>
            <a:pPr>
              <a:buFont typeface="Wingdings" pitchFamily="2" charset="2"/>
              <a:buChar char="Ø"/>
            </a:pPr>
            <a:r>
              <a:rPr lang="tr-TR" sz="2800" smtClean="0"/>
              <a:t>Radyasyon dedeksiyon verimliliği yüksek</a:t>
            </a:r>
          </a:p>
          <a:p>
            <a:pPr>
              <a:buFont typeface="Wingdings" pitchFamily="2" charset="2"/>
              <a:buChar char="Ø"/>
            </a:pPr>
            <a:r>
              <a:rPr lang="tr-TR" sz="2800" smtClean="0"/>
              <a:t>Çok iyi enerji rezolüsyonu</a:t>
            </a:r>
          </a:p>
          <a:p>
            <a:pPr>
              <a:buFont typeface="Wingdings" pitchFamily="2" charset="2"/>
              <a:buChar char="Ø"/>
            </a:pPr>
            <a:r>
              <a:rPr lang="tr-TR" sz="2800" smtClean="0"/>
              <a:t>Çok iyi uzaysal rezolüsyon</a:t>
            </a:r>
          </a:p>
          <a:p>
            <a:pPr>
              <a:buFont typeface="Wingdings" pitchFamily="2" charset="2"/>
              <a:buNone/>
            </a:pPr>
            <a:endParaRPr lang="tr-TR" sz="2800" smtClean="0">
              <a:solidFill>
                <a:srgbClr val="E75C0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tr-TR" sz="2800" smtClean="0">
                <a:solidFill>
                  <a:srgbClr val="E75C01"/>
                </a:solidFill>
              </a:rPr>
              <a:t>Dezavantajları;</a:t>
            </a:r>
          </a:p>
          <a:p>
            <a:pPr>
              <a:buClr>
                <a:srgbClr val="FF3300"/>
              </a:buClr>
              <a:buSzPct val="80000"/>
              <a:buFontTx/>
              <a:buChar char="•"/>
            </a:pPr>
            <a:r>
              <a:rPr lang="tr-TR" sz="2800" smtClean="0"/>
              <a:t>oda ısısında kullanılamamaları</a:t>
            </a:r>
          </a:p>
          <a:p>
            <a:pPr>
              <a:buClr>
                <a:srgbClr val="FF3300"/>
              </a:buClr>
              <a:buSzPct val="80000"/>
              <a:buFontTx/>
              <a:buChar char="•"/>
            </a:pPr>
            <a:r>
              <a:rPr lang="tr-TR" sz="2800" smtClean="0"/>
              <a:t>kristal yapısının saf olarak oluşturulamaması</a:t>
            </a:r>
          </a:p>
          <a:p>
            <a:pPr>
              <a:buClr>
                <a:srgbClr val="FF3300"/>
              </a:buClr>
              <a:buSzPct val="80000"/>
              <a:buFontTx/>
              <a:buChar char="•"/>
            </a:pPr>
            <a:r>
              <a:rPr lang="tr-TR" sz="2800" smtClean="0"/>
              <a:t>maliyetin yüksek olması</a:t>
            </a:r>
          </a:p>
          <a:p>
            <a:pPr>
              <a:buFont typeface="Wingdings" pitchFamily="2" charset="2"/>
              <a:buNone/>
            </a:pPr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5"/>
          <p:cNvSpPr>
            <a:spLocks noChangeArrowheads="1"/>
          </p:cNvSpPr>
          <p:nvPr/>
        </p:nvSpPr>
        <p:spPr bwMode="auto">
          <a:xfrm>
            <a:off x="1476375" y="2636838"/>
            <a:ext cx="6173788" cy="2286000"/>
          </a:xfrm>
          <a:prstGeom prst="rect">
            <a:avLst/>
          </a:prstGeom>
          <a:gradFill rotWithShape="1">
            <a:gsLst>
              <a:gs pos="0">
                <a:srgbClr val="475667"/>
              </a:gs>
              <a:gs pos="100000">
                <a:srgbClr val="9ABAD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/>
              <a:t>Nüklidlerin belirlenmesinde</a:t>
            </a:r>
          </a:p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/>
              <a:t>Cerrahi gama prob</a:t>
            </a:r>
            <a:r>
              <a:rPr lang="sv-SE" sz="3200" b="1"/>
              <a:t> </a:t>
            </a:r>
            <a:endParaRPr lang="tr-TR" sz="3200"/>
          </a:p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 b="1"/>
              <a:t>Radyonüklid saflık kontrolu        </a:t>
            </a:r>
          </a:p>
          <a:p>
            <a:pPr lvl="1" eaLnBrk="1" hangingPunct="1">
              <a:spcBef>
                <a:spcPct val="50000"/>
              </a:spcBef>
              <a:buClr>
                <a:srgbClr val="0099CC"/>
              </a:buClr>
              <a:buFont typeface="Wingdings" pitchFamily="2" charset="2"/>
              <a:buNone/>
            </a:pPr>
            <a:r>
              <a:rPr lang="tr-TR" sz="3200">
                <a:latin typeface="Tahoma" pitchFamily="34" charset="0"/>
              </a:rPr>
              <a:t>   </a:t>
            </a:r>
            <a:endParaRPr lang="sv-SE" sz="3200">
              <a:latin typeface="Tahoma" pitchFamily="34" charset="0"/>
            </a:endParaRPr>
          </a:p>
        </p:txBody>
      </p:sp>
      <p:sp>
        <p:nvSpPr>
          <p:cNvPr id="4" name="3 Başlık"/>
          <p:cNvSpPr txBox="1">
            <a:spLocks/>
          </p:cNvSpPr>
          <p:nvPr/>
        </p:nvSpPr>
        <p:spPr>
          <a:xfrm>
            <a:off x="684213" y="836613"/>
            <a:ext cx="76327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tr-TR" sz="3200">
                <a:solidFill>
                  <a:srgbClr val="E75C01"/>
                </a:solidFill>
                <a:latin typeface="Comic Sans MS" pitchFamily="66" charset="0"/>
              </a:rPr>
              <a:t>NÜKLEER TIPTA KULLANIM ALANLARI</a:t>
            </a:r>
            <a:endParaRPr lang="tr-TR" sz="3200">
              <a:solidFill>
                <a:schemeClr val="tx2"/>
              </a:solidFill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0"/>
            <a:ext cx="7467600" cy="1143000"/>
          </a:xfrm>
        </p:spPr>
        <p:txBody>
          <a:bodyPr/>
          <a:lstStyle/>
          <a:p>
            <a:pPr eaLnBrk="1" hangingPunct="1"/>
            <a:r>
              <a:rPr lang="tr-TR" sz="3600" cap="none" smtClean="0">
                <a:solidFill>
                  <a:srgbClr val="C00000"/>
                </a:solidFill>
              </a:rPr>
              <a:t>Nükleer Tıp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975"/>
            <a:ext cx="8218488" cy="52562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1700" smtClean="0"/>
              <a:t>Nükleer Fizik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Maddenin Temel Yapısı ve Atom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Radyoaktivite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Radyoaktif Parçalanma Prensibleri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Radyasyonun Madde ile Etkileşimi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Radyoaktivite Birimleri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Radyasyon Birimleri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tr-TR" sz="1500" smtClean="0"/>
          </a:p>
          <a:p>
            <a:pPr eaLnBrk="1" hangingPunct="1">
              <a:lnSpc>
                <a:spcPct val="80000"/>
              </a:lnSpc>
            </a:pPr>
            <a:r>
              <a:rPr lang="tr-TR" sz="1700" b="1" smtClean="0">
                <a:solidFill>
                  <a:srgbClr val="E75C01"/>
                </a:solidFill>
              </a:rPr>
              <a:t>Nükleer Tıp Görüntüleme Yöntemleri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Radyasyonun Deteksiyonu ve Radyasyon Detektörleri</a:t>
            </a:r>
            <a:r>
              <a:rPr lang="tr-TR" sz="15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Gama Kameralar – SPECT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SPECT/BT – PET/BT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tr-TR" sz="1500" smtClean="0"/>
          </a:p>
          <a:p>
            <a:pPr eaLnBrk="1" hangingPunct="1">
              <a:lnSpc>
                <a:spcPct val="80000"/>
              </a:lnSpc>
            </a:pPr>
            <a:r>
              <a:rPr lang="tr-TR" sz="1700" smtClean="0"/>
              <a:t>Radyofarmasötikler ve Radyonüklidler</a:t>
            </a:r>
          </a:p>
          <a:p>
            <a:pPr eaLnBrk="1" hangingPunct="1">
              <a:lnSpc>
                <a:spcPct val="80000"/>
              </a:lnSpc>
            </a:pPr>
            <a:endParaRPr lang="tr-TR" sz="1700" smtClean="0"/>
          </a:p>
          <a:p>
            <a:pPr eaLnBrk="1" hangingPunct="1">
              <a:lnSpc>
                <a:spcPct val="80000"/>
              </a:lnSpc>
            </a:pPr>
            <a:r>
              <a:rPr lang="tr-TR" sz="1700" smtClean="0"/>
              <a:t>Radyasyondan Korunma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Temel Kavramlar ve Kurallar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tr-TR" sz="1500" smtClean="0"/>
          </a:p>
          <a:p>
            <a:pPr eaLnBrk="1" hangingPunct="1">
              <a:lnSpc>
                <a:spcPct val="80000"/>
              </a:lnSpc>
            </a:pPr>
            <a:r>
              <a:rPr lang="tr-TR" sz="1700" smtClean="0"/>
              <a:t>Radyasyonun Biyolojik Etkileri</a:t>
            </a:r>
          </a:p>
          <a:p>
            <a:pPr eaLnBrk="1" hangingPunct="1">
              <a:lnSpc>
                <a:spcPct val="80000"/>
              </a:lnSpc>
            </a:pPr>
            <a:endParaRPr lang="tr-TR" sz="1700" smtClean="0"/>
          </a:p>
          <a:p>
            <a:pPr eaLnBrk="1" hangingPunct="1">
              <a:lnSpc>
                <a:spcPct val="80000"/>
              </a:lnSpc>
            </a:pPr>
            <a:r>
              <a:rPr lang="tr-TR" sz="1700" smtClean="0"/>
              <a:t>Klinik Nükleer Tıp Uygulamaları</a:t>
            </a:r>
          </a:p>
        </p:txBody>
      </p:sp>
      <p:pic>
        <p:nvPicPr>
          <p:cNvPr id="16387" name="Picture 6" descr="http://t3.gstatic.com/images?q=tbn:ANd9GcTcx2OWNI_W0c0szucyM7qVnFS0_nEoPEW_v3WhWN91gNT_Yx6FetoRbT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549275"/>
            <a:ext cx="1595438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755650" y="47625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latin typeface="Comic Sans MS" pitchFamily="66" charset="0"/>
              </a:rPr>
              <a:t/>
            </a:r>
            <a:br>
              <a:rPr lang="tr-TR" cap="none" smtClean="0">
                <a:solidFill>
                  <a:srgbClr val="E75C01"/>
                </a:solidFill>
                <a:latin typeface="Comic Sans MS" pitchFamily="66" charset="0"/>
              </a:rPr>
            </a:br>
            <a:r>
              <a:rPr lang="tr-TR" cap="none" smtClean="0">
                <a:solidFill>
                  <a:srgbClr val="E75C01"/>
                </a:solidFill>
                <a:latin typeface="Comic Sans MS" pitchFamily="66" charset="0"/>
              </a:rPr>
              <a:t>   RADYASYONUN DETEKSİYONU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84213" y="1984375"/>
            <a:ext cx="7240587" cy="4037013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tr-TR" smtClean="0"/>
              <a:t>  </a:t>
            </a:r>
          </a:p>
          <a:p>
            <a:pPr algn="just">
              <a:buFont typeface="Wingdings" pitchFamily="2" charset="2"/>
              <a:buNone/>
            </a:pPr>
            <a:r>
              <a:rPr lang="tr-TR" smtClean="0"/>
              <a:t>		Radyasyon etkisinin veya şiddetinin sayısal veya görüntüsel olarak değerlendirlmesi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00200" y="2514600"/>
            <a:ext cx="5867400" cy="369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solidFill>
                  <a:srgbClr val="E75C01"/>
                </a:solidFill>
                <a:cs typeface="Arial" pitchFamily="34" charset="0"/>
              </a:rPr>
              <a:t>Radyoaktif  ışınlar direkt olarak detekte edilemez.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619250" y="4005263"/>
            <a:ext cx="5943600" cy="9239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solidFill>
                  <a:srgbClr val="E75C01"/>
                </a:solidFill>
                <a:cs typeface="Arial" pitchFamily="34" charset="0"/>
              </a:rPr>
              <a:t>Madde ile etkileşimleri sonucu, bu madde de meydana gelen değişiklikler yardımıyla detekte edilirler.</a:t>
            </a:r>
            <a:r>
              <a:rPr lang="tr-TR">
                <a:solidFill>
                  <a:srgbClr val="E75C01"/>
                </a:solidFill>
                <a:cs typeface="Arial" pitchFamily="34" charset="0"/>
              </a:rPr>
              <a:t> </a:t>
            </a:r>
          </a:p>
        </p:txBody>
      </p:sp>
      <p:pic>
        <p:nvPicPr>
          <p:cNvPr id="18435" name="Picture 5" descr="Physics of Nuclear Imag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09600"/>
            <a:ext cx="938213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Line 6">
            <a:hlinkClick r:id="rId3" action="ppaction://hlinksldjump"/>
          </p:cNvPr>
          <p:cNvSpPr>
            <a:spLocks noChangeShapeType="1"/>
          </p:cNvSpPr>
          <p:nvPr/>
        </p:nvSpPr>
        <p:spPr bwMode="auto">
          <a:xfrm rot="10800000" flipV="1">
            <a:off x="4284663" y="3141663"/>
            <a:ext cx="1587" cy="6096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42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80400" cy="41052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tr-TR" sz="1800" smtClean="0"/>
              <a:t>Radyasyon, cihazın dedektör kısmında algılanır.</a:t>
            </a:r>
          </a:p>
          <a:p>
            <a:pPr>
              <a:spcAft>
                <a:spcPts val="600"/>
              </a:spcAft>
            </a:pPr>
            <a:r>
              <a:rPr lang="tr-TR" sz="1800" smtClean="0"/>
              <a:t>Dedektör materyali ile etkileşerek elektrik akımı veya gerilim pulsu 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tr-TR" sz="1800" smtClean="0"/>
              <a:t>    oluşur.</a:t>
            </a:r>
          </a:p>
          <a:p>
            <a:pPr>
              <a:spcAft>
                <a:spcPts val="600"/>
              </a:spcAft>
            </a:pPr>
            <a:r>
              <a:rPr lang="tr-TR" sz="1800" smtClean="0"/>
              <a:t>Bu sinyaller sayaç kısmında işlenerek göstergeye ulaşır.</a:t>
            </a:r>
          </a:p>
          <a:p>
            <a:pPr>
              <a:spcAft>
                <a:spcPts val="600"/>
              </a:spcAft>
            </a:pPr>
            <a:r>
              <a:rPr lang="tr-TR" sz="1800" smtClean="0"/>
              <a:t>Dedektör materyali radyasyonun türüne göre değişir.</a:t>
            </a:r>
            <a:r>
              <a:rPr lang="tr-TR" sz="1800" smtClean="0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smtClean="0"/>
              <a:t>                                                                         radyasyon şiddetine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smtClean="0">
              <a:solidFill>
                <a:srgbClr val="FFFF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smtClean="0"/>
              <a:t>   Elektrometrede gözlenen akım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smtClean="0">
                <a:solidFill>
                  <a:srgbClr val="FFFF66"/>
                </a:solidFill>
              </a:rPr>
              <a:t>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smtClean="0">
              <a:solidFill>
                <a:srgbClr val="FFFF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smtClean="0"/>
              <a:t>                                                                         yüksek gerilime</a:t>
            </a:r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258888" y="765175"/>
            <a:ext cx="1225550" cy="5032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EAA2DE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tr-TR" sz="2000">
                <a:solidFill>
                  <a:srgbClr val="000000"/>
                </a:solidFill>
                <a:latin typeface="Tahoma" pitchFamily="34" charset="0"/>
              </a:rPr>
              <a:t>Dedektör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2700338" y="1557338"/>
            <a:ext cx="20161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rgbClr val="EAA2DE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tr-TR" sz="2000">
                <a:solidFill>
                  <a:srgbClr val="000000"/>
                </a:solidFill>
                <a:latin typeface="Tahoma" pitchFamily="34" charset="0"/>
              </a:rPr>
              <a:t>Y.Gerilim K.</a:t>
            </a: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4859338" y="765175"/>
            <a:ext cx="11525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EAA2DE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tr-TR" sz="2000">
                <a:solidFill>
                  <a:srgbClr val="000000"/>
                </a:solidFill>
                <a:latin typeface="Tahoma" pitchFamily="34" charset="0"/>
              </a:rPr>
              <a:t>Sayaç</a:t>
            </a: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6877050" y="692150"/>
            <a:ext cx="18716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EAA2DE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tr-TR" sz="2000">
                <a:solidFill>
                  <a:srgbClr val="000000"/>
                </a:solidFill>
                <a:latin typeface="Tahoma" pitchFamily="34" charset="0"/>
              </a:rPr>
              <a:t>Gösterge</a:t>
            </a:r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2484438" y="908050"/>
            <a:ext cx="237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9463" name="Line 11"/>
          <p:cNvSpPr>
            <a:spLocks noChangeShapeType="1"/>
          </p:cNvSpPr>
          <p:nvPr/>
        </p:nvSpPr>
        <p:spPr bwMode="auto">
          <a:xfrm>
            <a:off x="6011863" y="90805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9464" name="Line 12"/>
          <p:cNvSpPr>
            <a:spLocks noChangeShapeType="1"/>
          </p:cNvSpPr>
          <p:nvPr/>
        </p:nvSpPr>
        <p:spPr bwMode="auto">
          <a:xfrm>
            <a:off x="3563938" y="908050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9466" name="Line 13"/>
          <p:cNvSpPr>
            <a:spLocks noChangeShapeType="1"/>
          </p:cNvSpPr>
          <p:nvPr/>
        </p:nvSpPr>
        <p:spPr bwMode="auto">
          <a:xfrm>
            <a:off x="395288" y="476250"/>
            <a:ext cx="576262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5000" dir="5400000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67" name="Line 14"/>
          <p:cNvSpPr>
            <a:spLocks noChangeShapeType="1"/>
          </p:cNvSpPr>
          <p:nvPr/>
        </p:nvSpPr>
        <p:spPr bwMode="auto">
          <a:xfrm>
            <a:off x="250825" y="981075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5000" dir="5400000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68" name="Line 15"/>
          <p:cNvSpPr>
            <a:spLocks noChangeShapeType="1"/>
          </p:cNvSpPr>
          <p:nvPr/>
        </p:nvSpPr>
        <p:spPr bwMode="auto">
          <a:xfrm flipV="1">
            <a:off x="395288" y="1125538"/>
            <a:ext cx="576262" cy="287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5000" dir="5400000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69" name="Line 16"/>
          <p:cNvSpPr>
            <a:spLocks noChangeShapeType="1"/>
          </p:cNvSpPr>
          <p:nvPr/>
        </p:nvSpPr>
        <p:spPr bwMode="auto">
          <a:xfrm>
            <a:off x="684213" y="260350"/>
            <a:ext cx="35877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5000" dir="5400000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WordArt 17"/>
          <p:cNvSpPr>
            <a:spLocks noChangeArrowheads="1" noChangeShapeType="1" noTextEdit="1"/>
          </p:cNvSpPr>
          <p:nvPr/>
        </p:nvSpPr>
        <p:spPr bwMode="auto">
          <a:xfrm>
            <a:off x="3348038" y="260350"/>
            <a:ext cx="14097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600" kern="10">
                <a:ln w="9525" cap="rnd">
                  <a:solidFill>
                    <a:srgbClr val="EAA2DE"/>
                  </a:solidFill>
                  <a:prstDash val="sysDot"/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elektrometre</a:t>
            </a:r>
          </a:p>
          <a:p>
            <a:pPr algn="ctr"/>
            <a:r>
              <a:rPr lang="tr-TR" sz="1600" kern="10">
                <a:ln w="9525" cap="rnd">
                  <a:solidFill>
                    <a:srgbClr val="EAA2DE"/>
                  </a:solidFill>
                  <a:prstDash val="sysDot"/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puls sayacı</a:t>
            </a:r>
          </a:p>
        </p:txBody>
      </p:sp>
      <p:sp>
        <p:nvSpPr>
          <p:cNvPr id="19470" name="WordArt 18"/>
          <p:cNvSpPr>
            <a:spLocks noChangeArrowheads="1" noChangeShapeType="1" noTextEdit="1"/>
          </p:cNvSpPr>
          <p:nvPr/>
        </p:nvSpPr>
        <p:spPr bwMode="auto">
          <a:xfrm>
            <a:off x="7380288" y="1557338"/>
            <a:ext cx="885825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 cap="rnd">
                  <a:solidFill>
                    <a:srgbClr val="EAA2DE"/>
                  </a:solidFill>
                  <a:prstDash val="sysDot"/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anolog</a:t>
            </a:r>
          </a:p>
          <a:p>
            <a:pPr algn="ctr"/>
            <a:r>
              <a:rPr lang="tr-TR" kern="10">
                <a:ln w="9525" cap="rnd">
                  <a:solidFill>
                    <a:srgbClr val="EAA2DE"/>
                  </a:solidFill>
                  <a:prstDash val="sysDot"/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sayısal</a:t>
            </a:r>
          </a:p>
        </p:txBody>
      </p:sp>
      <p:sp>
        <p:nvSpPr>
          <p:cNvPr id="19472" name="Line 19"/>
          <p:cNvSpPr>
            <a:spLocks noChangeShapeType="1"/>
          </p:cNvSpPr>
          <p:nvPr/>
        </p:nvSpPr>
        <p:spPr bwMode="auto">
          <a:xfrm flipV="1">
            <a:off x="4356100" y="4941888"/>
            <a:ext cx="1008063" cy="5762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>
            <a:outerShdw blurRad="63500" dist="25000" dir="5400000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73" name="Line 20"/>
          <p:cNvSpPr>
            <a:spLocks noChangeShapeType="1"/>
          </p:cNvSpPr>
          <p:nvPr/>
        </p:nvSpPr>
        <p:spPr bwMode="auto">
          <a:xfrm>
            <a:off x="4356100" y="5589588"/>
            <a:ext cx="1008063" cy="57467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>
            <a:outerShdw blurRad="63500" dist="25000" dir="5400000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latin typeface="Comic Sans MS" pitchFamily="66" charset="0"/>
              </a:rPr>
              <a:t>RADYASYON DEDEKTÖRLERİ</a:t>
            </a:r>
          </a:p>
        </p:txBody>
      </p:sp>
      <p:sp>
        <p:nvSpPr>
          <p:cNvPr id="20482" name="9 İçerik Yer Tutucusu"/>
          <p:cNvSpPr>
            <a:spLocks noGrp="1"/>
          </p:cNvSpPr>
          <p:nvPr>
            <p:ph sz="quarter" idx="1"/>
          </p:nvPr>
        </p:nvSpPr>
        <p:spPr>
          <a:xfrm>
            <a:off x="684213" y="1773238"/>
            <a:ext cx="7467600" cy="4873625"/>
          </a:xfrm>
        </p:spPr>
        <p:txBody>
          <a:bodyPr>
            <a:normAutofit fontScale="92500" lnSpcReduction="10000"/>
          </a:bodyPr>
          <a:lstStyle/>
          <a:p>
            <a:r>
              <a:rPr lang="tr-TR" smtClean="0"/>
              <a:t>Gaz dolu dedektörler</a:t>
            </a:r>
          </a:p>
          <a:p>
            <a:pPr lvl="1"/>
            <a:r>
              <a:rPr lang="tr-TR" smtClean="0"/>
              <a:t>İyon odalı dedektörler</a:t>
            </a:r>
          </a:p>
          <a:p>
            <a:pPr lvl="1"/>
            <a:r>
              <a:rPr lang="tr-TR" smtClean="0"/>
              <a:t>Orantılı sayaçlar</a:t>
            </a:r>
          </a:p>
          <a:p>
            <a:pPr lvl="1"/>
            <a:r>
              <a:rPr lang="tr-TR" smtClean="0"/>
              <a:t>Geiger-Müller (GM)</a:t>
            </a:r>
          </a:p>
          <a:p>
            <a:endParaRPr lang="tr-TR" smtClean="0"/>
          </a:p>
          <a:p>
            <a:r>
              <a:rPr lang="tr-TR" smtClean="0"/>
              <a:t>Yarı iletken dedektörler</a:t>
            </a:r>
          </a:p>
          <a:p>
            <a:endParaRPr lang="tr-TR" smtClean="0"/>
          </a:p>
          <a:p>
            <a:r>
              <a:rPr lang="tr-TR" smtClean="0"/>
              <a:t>Sintilasyon dedektörleri</a:t>
            </a:r>
          </a:p>
          <a:p>
            <a:pPr lvl="1"/>
            <a:r>
              <a:rPr lang="tr-TR" smtClean="0"/>
              <a:t>Sıvı </a:t>
            </a:r>
          </a:p>
          <a:p>
            <a:pPr lvl="1"/>
            <a:r>
              <a:rPr lang="tr-TR" smtClean="0"/>
              <a:t>Katı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323850" y="1268413"/>
            <a:ext cx="856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rgbClr val="E18DC5"/>
              </a:buClr>
              <a:buFont typeface="Arial" pitchFamily="34" charset="0"/>
              <a:buChar char="•"/>
            </a:pPr>
            <a:r>
              <a:rPr lang="tr-TR" sz="2400"/>
              <a:t>  </a:t>
            </a:r>
          </a:p>
        </p:txBody>
      </p:sp>
      <p:sp>
        <p:nvSpPr>
          <p:cNvPr id="4597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İYON 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ODALI DEDEKTÖRLER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1507" name="3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E18DC5"/>
              </a:buClr>
            </a:pPr>
            <a:r>
              <a:rPr lang="tr-TR" sz="2000" smtClean="0"/>
              <a:t>Kullanılan gaz genellikle Argon’dur.</a:t>
            </a:r>
          </a:p>
          <a:p>
            <a:pPr>
              <a:spcBef>
                <a:spcPct val="0"/>
              </a:spcBef>
              <a:buClr>
                <a:srgbClr val="E18DC5"/>
              </a:buClr>
              <a:buFont typeface="Wingdings" pitchFamily="2" charset="2"/>
              <a:buNone/>
            </a:pPr>
            <a:endParaRPr lang="tr-TR" sz="2000" smtClean="0"/>
          </a:p>
          <a:p>
            <a:pPr>
              <a:spcBef>
                <a:spcPct val="0"/>
              </a:spcBef>
              <a:buClr>
                <a:srgbClr val="E18DC5"/>
              </a:buClr>
            </a:pPr>
            <a:r>
              <a:rPr lang="tr-TR" sz="2000" smtClean="0"/>
              <a:t>Radyasyon,  gaz ortam içinde iyonizasyon oluşturur. (negatif yüklü bir elektron ile pozitif yüklü atomdan oluşan iyon çifti meydana gelir.)</a:t>
            </a:r>
          </a:p>
          <a:p>
            <a:pPr>
              <a:spcBef>
                <a:spcPct val="0"/>
              </a:spcBef>
              <a:buClr>
                <a:srgbClr val="E18DC5"/>
              </a:buClr>
            </a:pPr>
            <a:endParaRPr lang="tr-TR" sz="2000" smtClean="0"/>
          </a:p>
          <a:p>
            <a:pPr>
              <a:spcBef>
                <a:spcPct val="0"/>
              </a:spcBef>
              <a:buClr>
                <a:srgbClr val="E18DC5"/>
              </a:buClr>
            </a:pPr>
            <a:r>
              <a:rPr lang="tr-TR" sz="2000" smtClean="0"/>
              <a:t>Pozitif yüklü anod ile negatif yüklü katod ve iki elektrod arasındaki yüksek gerilimden dolayı </a:t>
            </a:r>
            <a:r>
              <a:rPr lang="tr-TR" sz="2000" smtClean="0">
                <a:solidFill>
                  <a:srgbClr val="E75C01"/>
                </a:solidFill>
              </a:rPr>
              <a:t>(60-300 volt)</a:t>
            </a:r>
            <a:r>
              <a:rPr lang="tr-TR" sz="2000" smtClean="0">
                <a:solidFill>
                  <a:srgbClr val="FFFF66"/>
                </a:solidFill>
              </a:rPr>
              <a:t> </a:t>
            </a:r>
            <a:r>
              <a:rPr lang="tr-TR" sz="2000" smtClean="0"/>
              <a:t>negatif yüklü elektronlar anoda, pozitif yüklü atom ise katoda hareket eder ve bundan dolayı bir akım oluşur.</a:t>
            </a:r>
          </a:p>
          <a:p>
            <a:pPr>
              <a:spcBef>
                <a:spcPct val="0"/>
              </a:spcBef>
              <a:buClr>
                <a:srgbClr val="E18DC5"/>
              </a:buClr>
            </a:pPr>
            <a:endParaRPr lang="tr-TR" sz="2000" smtClean="0"/>
          </a:p>
          <a:p>
            <a:pPr>
              <a:spcBef>
                <a:spcPct val="0"/>
              </a:spcBef>
              <a:buClr>
                <a:srgbClr val="E18DC5"/>
              </a:buClr>
            </a:pPr>
            <a:r>
              <a:rPr lang="tr-TR" sz="2000" smtClean="0"/>
              <a:t>Bu akım </a:t>
            </a:r>
            <a:r>
              <a:rPr lang="tr-TR" sz="2000" smtClean="0">
                <a:solidFill>
                  <a:srgbClr val="E75C01"/>
                </a:solidFill>
              </a:rPr>
              <a:t>elektrometre</a:t>
            </a:r>
            <a:r>
              <a:rPr lang="tr-TR" sz="2000" smtClean="0"/>
              <a:t> ile ölçülür.</a:t>
            </a:r>
          </a:p>
          <a:p>
            <a:pPr>
              <a:spcBef>
                <a:spcPct val="0"/>
              </a:spcBef>
              <a:buClr>
                <a:srgbClr val="E18DC5"/>
              </a:buClr>
            </a:pPr>
            <a:endParaRPr lang="tr-TR" sz="2000" smtClean="0"/>
          </a:p>
          <a:p>
            <a:pPr>
              <a:spcBef>
                <a:spcPct val="0"/>
              </a:spcBef>
              <a:buClr>
                <a:srgbClr val="E18DC5"/>
              </a:buClr>
            </a:pPr>
            <a:r>
              <a:rPr lang="tr-TR" sz="2000" smtClean="0"/>
              <a:t>İyon odalı dedektörler akım modunda çalışır)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597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597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98" name="AutoShape 30"/>
          <p:cNvSpPr>
            <a:spLocks noChangeArrowheads="1"/>
          </p:cNvSpPr>
          <p:nvPr/>
        </p:nvSpPr>
        <p:spPr bwMode="auto">
          <a:xfrm>
            <a:off x="685800" y="1092200"/>
            <a:ext cx="7772400" cy="1143000"/>
          </a:xfrm>
          <a:custGeom>
            <a:avLst/>
            <a:gdLst/>
            <a:ahLst/>
            <a:cxnLst/>
            <a:rect l="0" t="0" r="0" b="0"/>
            <a:pathLst/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tr-TR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tr-TR" sz="4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2530" name="Rectangle 29"/>
          <p:cNvSpPr>
            <a:spLocks noChangeArrowheads="1"/>
          </p:cNvSpPr>
          <p:nvPr/>
        </p:nvSpPr>
        <p:spPr bwMode="auto">
          <a:xfrm>
            <a:off x="1371600" y="3454400"/>
            <a:ext cx="1981200" cy="152400"/>
          </a:xfrm>
          <a:prstGeom prst="rect">
            <a:avLst/>
          </a:prstGeom>
          <a:solidFill>
            <a:srgbClr val="6666B4"/>
          </a:solidFill>
          <a:ln w="12700">
            <a:solidFill>
              <a:srgbClr val="0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tr-TR"/>
          </a:p>
        </p:txBody>
      </p:sp>
      <p:sp>
        <p:nvSpPr>
          <p:cNvPr id="22531" name="Rectangle 28"/>
          <p:cNvSpPr>
            <a:spLocks noChangeArrowheads="1"/>
          </p:cNvSpPr>
          <p:nvPr/>
        </p:nvSpPr>
        <p:spPr bwMode="auto">
          <a:xfrm>
            <a:off x="1371600" y="4597400"/>
            <a:ext cx="1981200" cy="152400"/>
          </a:xfrm>
          <a:prstGeom prst="rect">
            <a:avLst/>
          </a:prstGeom>
          <a:solidFill>
            <a:srgbClr val="6666B4"/>
          </a:solidFill>
          <a:ln w="12700">
            <a:solidFill>
              <a:srgbClr val="0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tr-TR"/>
          </a:p>
        </p:txBody>
      </p:sp>
      <p:sp>
        <p:nvSpPr>
          <p:cNvPr id="22532" name="Line 27"/>
          <p:cNvSpPr>
            <a:spLocks noChangeShapeType="1"/>
          </p:cNvSpPr>
          <p:nvPr/>
        </p:nvSpPr>
        <p:spPr bwMode="auto">
          <a:xfrm>
            <a:off x="3352800" y="3530600"/>
            <a:ext cx="4038600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22533" name="Line 26"/>
          <p:cNvSpPr>
            <a:spLocks noChangeShapeType="1"/>
          </p:cNvSpPr>
          <p:nvPr/>
        </p:nvSpPr>
        <p:spPr bwMode="auto">
          <a:xfrm>
            <a:off x="3352800" y="4673600"/>
            <a:ext cx="4038600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22534" name="Rectangle 25"/>
          <p:cNvSpPr>
            <a:spLocks noChangeArrowheads="1"/>
          </p:cNvSpPr>
          <p:nvPr/>
        </p:nvSpPr>
        <p:spPr bwMode="auto">
          <a:xfrm>
            <a:off x="6948488" y="3933825"/>
            <a:ext cx="838200" cy="457200"/>
          </a:xfrm>
          <a:prstGeom prst="rect">
            <a:avLst/>
          </a:prstGeom>
          <a:solidFill>
            <a:srgbClr val="6666B4"/>
          </a:solidFill>
          <a:ln w="12700">
            <a:solidFill>
              <a:srgbClr val="0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sv-SE" sz="2400">
                <a:solidFill>
                  <a:srgbClr val="FF99CC"/>
                </a:solidFill>
              </a:rPr>
              <a:t>HV</a:t>
            </a:r>
            <a:r>
              <a:rPr lang="tr-TR" sz="2400">
                <a:solidFill>
                  <a:srgbClr val="FF99CC"/>
                </a:solidFill>
              </a:rPr>
              <a:t> </a:t>
            </a:r>
            <a:endParaRPr lang="tr-TR">
              <a:solidFill>
                <a:srgbClr val="FF99CC"/>
              </a:solidFill>
            </a:endParaRPr>
          </a:p>
        </p:txBody>
      </p:sp>
      <p:sp>
        <p:nvSpPr>
          <p:cNvPr id="22535" name="Line 24"/>
          <p:cNvSpPr>
            <a:spLocks noChangeShapeType="1"/>
          </p:cNvSpPr>
          <p:nvPr/>
        </p:nvSpPr>
        <p:spPr bwMode="auto">
          <a:xfrm>
            <a:off x="7391400" y="3530600"/>
            <a:ext cx="0" cy="3810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22536" name="Line 23"/>
          <p:cNvSpPr>
            <a:spLocks noChangeShapeType="1"/>
          </p:cNvSpPr>
          <p:nvPr/>
        </p:nvSpPr>
        <p:spPr bwMode="auto">
          <a:xfrm>
            <a:off x="7391400" y="4368800"/>
            <a:ext cx="0" cy="3048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22537" name="Text Box 22"/>
          <p:cNvSpPr txBox="1">
            <a:spLocks noChangeArrowheads="1"/>
          </p:cNvSpPr>
          <p:nvPr/>
        </p:nvSpPr>
        <p:spPr bwMode="auto">
          <a:xfrm>
            <a:off x="1692275" y="2924175"/>
            <a:ext cx="13144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sv-SE" sz="240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 ANOD</a:t>
            </a:r>
            <a:endParaRPr lang="tr-TR"/>
          </a:p>
        </p:txBody>
      </p:sp>
      <p:sp>
        <p:nvSpPr>
          <p:cNvPr id="22538" name="Text Box 21"/>
          <p:cNvSpPr txBox="1">
            <a:spLocks noChangeArrowheads="1"/>
          </p:cNvSpPr>
          <p:nvPr/>
        </p:nvSpPr>
        <p:spPr bwMode="auto">
          <a:xfrm>
            <a:off x="1835150" y="4797425"/>
            <a:ext cx="14303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sv-SE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 KATOD</a:t>
            </a:r>
            <a:endParaRPr lang="tr-TR"/>
          </a:p>
        </p:txBody>
      </p:sp>
      <p:sp>
        <p:nvSpPr>
          <p:cNvPr id="135187" name="Oval 19"/>
          <p:cNvSpPr>
            <a:spLocks noChangeArrowheads="1"/>
          </p:cNvSpPr>
          <p:nvPr/>
        </p:nvSpPr>
        <p:spPr bwMode="auto">
          <a:xfrm>
            <a:off x="1524000" y="3911600"/>
            <a:ext cx="152400" cy="152400"/>
          </a:xfrm>
          <a:prstGeom prst="ellipse">
            <a:avLst/>
          </a:prstGeom>
          <a:solidFill>
            <a:srgbClr val="CCECFF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tr-TR"/>
          </a:p>
        </p:txBody>
      </p:sp>
      <p:sp>
        <p:nvSpPr>
          <p:cNvPr id="135186" name="Oval 18"/>
          <p:cNvSpPr>
            <a:spLocks noChangeArrowheads="1"/>
          </p:cNvSpPr>
          <p:nvPr/>
        </p:nvSpPr>
        <p:spPr bwMode="auto">
          <a:xfrm>
            <a:off x="2667000" y="4216400"/>
            <a:ext cx="152400" cy="152400"/>
          </a:xfrm>
          <a:prstGeom prst="ellipse">
            <a:avLst/>
          </a:prstGeom>
          <a:solidFill>
            <a:srgbClr val="CCECFF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tr-TR"/>
          </a:p>
        </p:txBody>
      </p:sp>
      <p:sp>
        <p:nvSpPr>
          <p:cNvPr id="135185" name="Oval 17"/>
          <p:cNvSpPr>
            <a:spLocks noChangeArrowheads="1"/>
          </p:cNvSpPr>
          <p:nvPr/>
        </p:nvSpPr>
        <p:spPr bwMode="auto">
          <a:xfrm>
            <a:off x="1905000" y="4292600"/>
            <a:ext cx="152400" cy="152400"/>
          </a:xfrm>
          <a:prstGeom prst="ellipse">
            <a:avLst/>
          </a:prstGeom>
          <a:solidFill>
            <a:srgbClr val="6666B4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tr-TR"/>
          </a:p>
        </p:txBody>
      </p:sp>
      <p:sp>
        <p:nvSpPr>
          <p:cNvPr id="135184" name="Oval 16"/>
          <p:cNvSpPr>
            <a:spLocks noChangeArrowheads="1"/>
          </p:cNvSpPr>
          <p:nvPr/>
        </p:nvSpPr>
        <p:spPr bwMode="auto">
          <a:xfrm>
            <a:off x="2362200" y="3911600"/>
            <a:ext cx="152400" cy="152400"/>
          </a:xfrm>
          <a:prstGeom prst="ellipse">
            <a:avLst/>
          </a:prstGeom>
          <a:solidFill>
            <a:srgbClr val="6666B4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tr-TR"/>
          </a:p>
        </p:txBody>
      </p:sp>
      <p:sp>
        <p:nvSpPr>
          <p:cNvPr id="135183" name="Line 15"/>
          <p:cNvSpPr>
            <a:spLocks noChangeShapeType="1"/>
          </p:cNvSpPr>
          <p:nvPr/>
        </p:nvSpPr>
        <p:spPr bwMode="auto">
          <a:xfrm>
            <a:off x="1981200" y="4445000"/>
            <a:ext cx="0" cy="1524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135182" name="Line 14"/>
          <p:cNvSpPr>
            <a:spLocks noChangeShapeType="1"/>
          </p:cNvSpPr>
          <p:nvPr/>
        </p:nvSpPr>
        <p:spPr bwMode="auto">
          <a:xfrm>
            <a:off x="2438400" y="4064000"/>
            <a:ext cx="0" cy="5334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135181" name="Line 13"/>
          <p:cNvSpPr>
            <a:spLocks noChangeShapeType="1"/>
          </p:cNvSpPr>
          <p:nvPr/>
        </p:nvSpPr>
        <p:spPr bwMode="auto">
          <a:xfrm flipV="1">
            <a:off x="2743200" y="3606800"/>
            <a:ext cx="0" cy="6096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135180" name="Line 12"/>
          <p:cNvSpPr>
            <a:spLocks noChangeShapeType="1"/>
          </p:cNvSpPr>
          <p:nvPr/>
        </p:nvSpPr>
        <p:spPr bwMode="auto">
          <a:xfrm flipV="1">
            <a:off x="1600200" y="3606800"/>
            <a:ext cx="0" cy="3048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22547" name="Oval 11"/>
          <p:cNvSpPr>
            <a:spLocks noChangeArrowheads="1"/>
          </p:cNvSpPr>
          <p:nvPr/>
        </p:nvSpPr>
        <p:spPr bwMode="auto">
          <a:xfrm>
            <a:off x="468313" y="5661025"/>
            <a:ext cx="152400" cy="152400"/>
          </a:xfrm>
          <a:prstGeom prst="ellipse">
            <a:avLst/>
          </a:prstGeom>
          <a:solidFill>
            <a:srgbClr val="CCECFF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tr-TR"/>
          </a:p>
        </p:txBody>
      </p:sp>
      <p:sp>
        <p:nvSpPr>
          <p:cNvPr id="22548" name="Oval 10"/>
          <p:cNvSpPr>
            <a:spLocks noChangeArrowheads="1"/>
          </p:cNvSpPr>
          <p:nvPr/>
        </p:nvSpPr>
        <p:spPr bwMode="auto">
          <a:xfrm>
            <a:off x="468313" y="5949950"/>
            <a:ext cx="152400" cy="152400"/>
          </a:xfrm>
          <a:prstGeom prst="ellipse">
            <a:avLst/>
          </a:prstGeom>
          <a:solidFill>
            <a:srgbClr val="6666B4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tr-TR"/>
          </a:p>
        </p:txBody>
      </p:sp>
      <p:sp>
        <p:nvSpPr>
          <p:cNvPr id="22549" name="Text Box 9"/>
          <p:cNvSpPr txBox="1">
            <a:spLocks noChangeArrowheads="1"/>
          </p:cNvSpPr>
          <p:nvPr/>
        </p:nvSpPr>
        <p:spPr bwMode="auto">
          <a:xfrm>
            <a:off x="827088" y="5445125"/>
            <a:ext cx="18796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sv-SE" sz="2400"/>
              <a:t>Negat</a:t>
            </a:r>
            <a:r>
              <a:rPr lang="tr-TR" sz="2400"/>
              <a:t>if</a:t>
            </a:r>
            <a:r>
              <a:rPr lang="sv-SE" sz="2400"/>
              <a:t> i</a:t>
            </a:r>
            <a:r>
              <a:rPr lang="tr-TR" sz="2400"/>
              <a:t>y</a:t>
            </a:r>
            <a:r>
              <a:rPr lang="sv-SE" sz="2400"/>
              <a:t>on </a:t>
            </a:r>
            <a:endParaRPr lang="tr-TR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v-SE" sz="2400"/>
              <a:t>Po</a:t>
            </a:r>
            <a:r>
              <a:rPr lang="tr-TR" sz="2400"/>
              <a:t>z</a:t>
            </a:r>
            <a:r>
              <a:rPr lang="sv-SE" sz="2400"/>
              <a:t>iti</a:t>
            </a:r>
            <a:r>
              <a:rPr lang="tr-TR" sz="2400"/>
              <a:t>f</a:t>
            </a:r>
            <a:r>
              <a:rPr lang="sv-SE" sz="2400"/>
              <a:t> i</a:t>
            </a:r>
            <a:r>
              <a:rPr lang="tr-TR" sz="2400"/>
              <a:t>y</a:t>
            </a:r>
            <a:r>
              <a:rPr lang="sv-SE" sz="2400"/>
              <a:t>on</a:t>
            </a:r>
            <a:r>
              <a:rPr lang="tr-TR" sz="2400"/>
              <a:t> </a:t>
            </a:r>
          </a:p>
        </p:txBody>
      </p:sp>
      <p:sp>
        <p:nvSpPr>
          <p:cNvPr id="135176" name="Line 8"/>
          <p:cNvSpPr>
            <a:spLocks noChangeShapeType="1"/>
          </p:cNvSpPr>
          <p:nvPr/>
        </p:nvSpPr>
        <p:spPr bwMode="auto">
          <a:xfrm>
            <a:off x="3352800" y="3530600"/>
            <a:ext cx="1447800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35175" name="Rectangle 7"/>
          <p:cNvSpPr>
            <a:spLocks noChangeArrowheads="1"/>
          </p:cNvSpPr>
          <p:nvPr/>
        </p:nvSpPr>
        <p:spPr bwMode="auto">
          <a:xfrm>
            <a:off x="4876800" y="3225800"/>
            <a:ext cx="1676400" cy="609600"/>
          </a:xfrm>
          <a:prstGeom prst="rect">
            <a:avLst/>
          </a:prstGeom>
          <a:solidFill>
            <a:srgbClr val="6666B4"/>
          </a:solidFill>
          <a:ln w="12700">
            <a:solidFill>
              <a:srgbClr val="0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endParaRPr lang="tr-TR" sz="2000">
              <a:solidFill>
                <a:srgbClr val="FF99CC"/>
              </a:solidFill>
              <a:latin typeface="Tahoma" pitchFamily="34" charset="0"/>
            </a:endParaRPr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5029200" y="3302000"/>
            <a:ext cx="1371600" cy="228600"/>
          </a:xfrm>
          <a:prstGeom prst="rect">
            <a:avLst/>
          </a:prstGeom>
          <a:solidFill>
            <a:srgbClr val="CCECFF"/>
          </a:solidFill>
          <a:ln w="12700">
            <a:solidFill>
              <a:srgbClr val="0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sv-SE" sz="1600">
                <a:solidFill>
                  <a:srgbClr val="FF99CC"/>
                </a:solidFill>
                <a:latin typeface="Times New Roman" pitchFamily="18" charset="0"/>
                <a:cs typeface="Times New Roman" pitchFamily="18" charset="0"/>
              </a:rPr>
              <a:t>1234</a:t>
            </a:r>
            <a:r>
              <a:rPr lang="tr-TR" sz="1600">
                <a:latin typeface="Times New Roman" pitchFamily="18" charset="0"/>
                <a:cs typeface="Times New Roman" pitchFamily="18" charset="0"/>
              </a:rPr>
              <a:t> </a:t>
            </a:r>
            <a:endParaRPr lang="tr-TR"/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4691063" y="2720975"/>
            <a:ext cx="19970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sv-SE" sz="2400"/>
              <a:t>Ele</a:t>
            </a:r>
            <a:r>
              <a:rPr lang="tr-TR" sz="2400"/>
              <a:t>k</a:t>
            </a:r>
            <a:r>
              <a:rPr lang="sv-SE" sz="2400"/>
              <a:t>trometr</a:t>
            </a:r>
            <a:r>
              <a:rPr lang="tr-TR" sz="2400"/>
              <a:t>e </a:t>
            </a: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2916238" y="5516563"/>
            <a:ext cx="4768850" cy="76993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tr-TR" sz="2200">
                <a:solidFill>
                  <a:srgbClr val="3668C4"/>
                </a:solidFill>
                <a:cs typeface="Arial" pitchFamily="34" charset="0"/>
              </a:rPr>
              <a:t>Elektrometrede ölçülen akım</a:t>
            </a:r>
          </a:p>
          <a:p>
            <a:pPr eaLnBrk="1" hangingPunct="1"/>
            <a:r>
              <a:rPr lang="tr-TR" sz="2200">
                <a:solidFill>
                  <a:srgbClr val="3668C4"/>
                </a:solidFill>
                <a:cs typeface="Arial" pitchFamily="34" charset="0"/>
              </a:rPr>
              <a:t>gelen radyasyonun şiddetiyle orantılı</a:t>
            </a:r>
            <a:endParaRPr lang="sv-SE" sz="2200">
              <a:solidFill>
                <a:srgbClr val="3668C4"/>
              </a:solidFill>
              <a:cs typeface="Arial" pitchFamily="34" charset="0"/>
            </a:endParaRPr>
          </a:p>
        </p:txBody>
      </p:sp>
      <p:sp>
        <p:nvSpPr>
          <p:cNvPr id="22555" name="Line 33"/>
          <p:cNvSpPr>
            <a:spLocks noChangeShapeType="1"/>
          </p:cNvSpPr>
          <p:nvPr/>
        </p:nvSpPr>
        <p:spPr bwMode="auto">
          <a:xfrm>
            <a:off x="755650" y="3644900"/>
            <a:ext cx="576263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2556" name="Line 34"/>
          <p:cNvSpPr>
            <a:spLocks noChangeShapeType="1"/>
          </p:cNvSpPr>
          <p:nvPr/>
        </p:nvSpPr>
        <p:spPr bwMode="auto">
          <a:xfrm flipV="1">
            <a:off x="684213" y="4076700"/>
            <a:ext cx="57467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2557" name="Line 35"/>
          <p:cNvSpPr>
            <a:spLocks noChangeShapeType="1"/>
          </p:cNvSpPr>
          <p:nvPr/>
        </p:nvSpPr>
        <p:spPr bwMode="auto">
          <a:xfrm flipV="1">
            <a:off x="755650" y="4365625"/>
            <a:ext cx="57626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smtClean="0">
                <a:solidFill>
                  <a:srgbClr val="E75C01"/>
                </a:solidFill>
                <a:latin typeface="Comic Sans MS" pitchFamily="66" charset="0"/>
              </a:rPr>
              <a:t>İYON ODALI DEDEKTÖR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7" grpId="0" animBg="1"/>
      <p:bldP spid="135186" grpId="0" animBg="1"/>
      <p:bldP spid="135185" grpId="0" animBg="1"/>
      <p:bldP spid="135184" grpId="0" animBg="1"/>
      <p:bldP spid="135183" grpId="0" animBg="1"/>
      <p:bldP spid="135182" grpId="0" animBg="1"/>
      <p:bldP spid="135181" grpId="0" animBg="1"/>
      <p:bldP spid="135180" grpId="0" animBg="1"/>
      <p:bldP spid="135176" grpId="0" animBg="1"/>
      <p:bldP spid="135175" grpId="0" animBg="1"/>
      <p:bldP spid="135174" grpId="0" animBg="1" autoUpdateAnimBg="0"/>
      <p:bldP spid="135173" grpId="0" autoUpdateAnimBg="0"/>
      <p:bldP spid="135172" grpId="0" animBg="1" autoUpdateAnimBg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599</Words>
  <Application>Microsoft Office PowerPoint</Application>
  <PresentationFormat>Ekran Gösterisi (4:3)</PresentationFormat>
  <Paragraphs>155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Nükleer Tıp </vt:lpstr>
      <vt:lpstr>Slayt 2</vt:lpstr>
      <vt:lpstr>Nükleer Tıp</vt:lpstr>
      <vt:lpstr>    RADYASYONUN DETEKSİYONU</vt:lpstr>
      <vt:lpstr> </vt:lpstr>
      <vt:lpstr>Slayt 6</vt:lpstr>
      <vt:lpstr>RADYASYON DEDEKTÖRLERİ</vt:lpstr>
      <vt:lpstr>İYON ODALI DEDEKTÖRLER</vt:lpstr>
      <vt:lpstr>İYON ODALI DEDEKTÖR</vt:lpstr>
      <vt:lpstr>NÜKLEER TIPTA KULLANIM ALANLARI</vt:lpstr>
      <vt:lpstr>DOZ KALİBRATÖRÜ</vt:lpstr>
      <vt:lpstr>İYON ODALI DEDEKTÖRLER</vt:lpstr>
      <vt:lpstr>ORANTILI SAYAÇLAR</vt:lpstr>
      <vt:lpstr>NÜKLEER TIPTA KULLANIM ALANI</vt:lpstr>
      <vt:lpstr>Slayt 15</vt:lpstr>
      <vt:lpstr>GEİGER-MÜLLER (G-M) DEDEKTÖRÜ</vt:lpstr>
      <vt:lpstr>GEİGER-MÜLLER (G-M) DEDEKTÖRÜ</vt:lpstr>
      <vt:lpstr>GEİGER-MÜLLER (G-M) DEDEKTÖRÜ</vt:lpstr>
      <vt:lpstr>      GEİGER-MÜLLER (G-M) SAYACI</vt:lpstr>
      <vt:lpstr>NÜKLEER TIPTA KULLANIM ALANLARI</vt:lpstr>
      <vt:lpstr>Slayt 21</vt:lpstr>
      <vt:lpstr>YARI İLETKEN DEDEKTÖRLER</vt:lpstr>
      <vt:lpstr>Slayt 23</vt:lpstr>
      <vt:lpstr>Slayt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Nükleer Tıp </dc:title>
  <dc:creator>KALPMERKZ1677</dc:creator>
  <cp:lastModifiedBy>KALPMERKZ1677</cp:lastModifiedBy>
  <cp:revision>1</cp:revision>
  <dcterms:created xsi:type="dcterms:W3CDTF">2017-07-03T12:44:50Z</dcterms:created>
  <dcterms:modified xsi:type="dcterms:W3CDTF">2017-07-03T12:45:06Z</dcterms:modified>
</cp:coreProperties>
</file>