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 id="26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Yoksulluk ve yoksunluk</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814426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a:t>Subjektif</a:t>
            </a:r>
            <a:r>
              <a:rPr lang="tr-TR" dirty="0"/>
              <a:t> </a:t>
            </a:r>
            <a:r>
              <a:rPr lang="tr-TR" dirty="0" smtClean="0"/>
              <a:t>Yoksulluk</a:t>
            </a:r>
            <a:endParaRPr lang="tr-TR" dirty="0"/>
          </a:p>
        </p:txBody>
      </p:sp>
      <p:sp>
        <p:nvSpPr>
          <p:cNvPr id="3" name="2 İçerik Yer Tutucusu"/>
          <p:cNvSpPr>
            <a:spLocks noGrp="1"/>
          </p:cNvSpPr>
          <p:nvPr>
            <p:ph sz="quarter" idx="1"/>
          </p:nvPr>
        </p:nvSpPr>
        <p:spPr/>
        <p:txBody>
          <a:bodyPr>
            <a:normAutofit/>
          </a:bodyPr>
          <a:lstStyle/>
          <a:p>
            <a:pPr marL="0" indent="0" algn="just">
              <a:buNone/>
            </a:pPr>
            <a:r>
              <a:rPr lang="tr-TR" dirty="0" err="1" smtClean="0"/>
              <a:t>Subjektif</a:t>
            </a:r>
            <a:r>
              <a:rPr lang="tr-TR" dirty="0" smtClean="0"/>
              <a:t> </a:t>
            </a:r>
            <a:r>
              <a:rPr lang="tr-TR" dirty="0"/>
              <a:t>yoksulluk kişilerin veya </a:t>
            </a:r>
            <a:r>
              <a:rPr lang="tr-TR" dirty="0" err="1"/>
              <a:t>hanehalkının</a:t>
            </a:r>
            <a:r>
              <a:rPr lang="tr-TR" dirty="0"/>
              <a:t> kendileri için uygun görecekleri bir tatmin düzeyini sağlamaya yetecek gelire sahip olmamalarıdır</a:t>
            </a:r>
            <a:r>
              <a:rPr lang="tr-TR" dirty="0" smtClean="0"/>
              <a:t>.</a:t>
            </a:r>
          </a:p>
          <a:p>
            <a:pPr marL="0" indent="0" algn="just">
              <a:buNone/>
            </a:pPr>
            <a:endParaRPr lang="tr-TR" dirty="0"/>
          </a:p>
          <a:p>
            <a:r>
              <a:rPr lang="tr-TR" b="1" dirty="0"/>
              <a:t>1. Kaynak </a:t>
            </a:r>
            <a:r>
              <a:rPr lang="tr-TR" b="1" dirty="0" smtClean="0"/>
              <a:t>yoksunluğu</a:t>
            </a:r>
            <a:endParaRPr lang="tr-TR" dirty="0"/>
          </a:p>
          <a:p>
            <a:r>
              <a:rPr lang="tr-TR" b="1" dirty="0" smtClean="0"/>
              <a:t>2</a:t>
            </a:r>
            <a:r>
              <a:rPr lang="tr-TR" b="1" dirty="0"/>
              <a:t>. Fırsat yoksunluğu</a:t>
            </a:r>
            <a:r>
              <a:rPr lang="tr-TR" dirty="0"/>
              <a:t>; </a:t>
            </a:r>
            <a:endParaRPr lang="tr-TR" b="1" dirty="0" smtClean="0"/>
          </a:p>
          <a:p>
            <a:r>
              <a:rPr lang="tr-TR" b="1" dirty="0" smtClean="0"/>
              <a:t>3</a:t>
            </a:r>
            <a:r>
              <a:rPr lang="tr-TR" b="1" dirty="0"/>
              <a:t>. Ekonomik hareket yoksunluğu</a:t>
            </a:r>
            <a:r>
              <a:rPr lang="tr-TR"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Birey </a:t>
            </a:r>
            <a:r>
              <a:rPr lang="tr-TR" dirty="0"/>
              <a:t>aile ve toplum düzeyindeki yoksulluk nedenleri ve yoksunluk </a:t>
            </a:r>
            <a:r>
              <a:rPr lang="tr-TR" dirty="0" smtClean="0"/>
              <a:t>görünümleri</a:t>
            </a:r>
            <a:endParaRPr lang="tr-TR" dirty="0"/>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1106736055"/>
              </p:ext>
            </p:extLst>
          </p:nvPr>
        </p:nvGraphicFramePr>
        <p:xfrm>
          <a:off x="-1" y="1142999"/>
          <a:ext cx="9144002" cy="5814062"/>
        </p:xfrm>
        <a:graphic>
          <a:graphicData uri="http://schemas.openxmlformats.org/drawingml/2006/table">
            <a:tbl>
              <a:tblPr firstRow="1" firstCol="1" lastRow="1" lastCol="1" bandRow="1" bandCol="1">
                <a:tableStyleId>{5C22544A-7EE6-4342-B048-85BDC9FD1C3A}</a:tableStyleId>
              </a:tblPr>
              <a:tblGrid>
                <a:gridCol w="1399966"/>
                <a:gridCol w="3872018"/>
                <a:gridCol w="3872018"/>
              </a:tblGrid>
              <a:tr h="468654">
                <a:tc>
                  <a:txBody>
                    <a:bodyPr/>
                    <a:lstStyle/>
                    <a:p>
                      <a:pPr algn="just">
                        <a:lnSpc>
                          <a:spcPct val="150000"/>
                        </a:lnSpc>
                        <a:spcAft>
                          <a:spcPts val="0"/>
                        </a:spcAft>
                      </a:pPr>
                      <a:r>
                        <a:rPr lang="tr-TR" sz="1200" dirty="0">
                          <a:effectLst/>
                        </a:rPr>
                        <a:t>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200">
                          <a:effectLst/>
                        </a:rPr>
                        <a:t>YOKSUNLUK </a:t>
                      </a:r>
                    </a:p>
                    <a:p>
                      <a:pPr algn="just">
                        <a:lnSpc>
                          <a:spcPct val="115000"/>
                        </a:lnSpc>
                        <a:spcAft>
                          <a:spcPts val="0"/>
                        </a:spcAft>
                      </a:pPr>
                      <a:r>
                        <a:rPr lang="tr-TR" sz="1200">
                          <a:effectLst/>
                        </a:rPr>
                        <a:t>TÜRLERİ</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200">
                          <a:effectLst/>
                        </a:rPr>
                        <a:t>YOKSUNLUĞUN GÖRÜNÜMLERİ</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52500">
                <a:tc rowSpan="2">
                  <a:txBody>
                    <a:bodyPr/>
                    <a:lstStyle/>
                    <a:p>
                      <a:pPr algn="just">
                        <a:lnSpc>
                          <a:spcPct val="150000"/>
                        </a:lnSpc>
                        <a:spcAft>
                          <a:spcPts val="0"/>
                        </a:spcAft>
                      </a:pPr>
                      <a:r>
                        <a:rPr lang="tr-TR" sz="1200">
                          <a:effectLst/>
                        </a:rPr>
                        <a:t>BİREY</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200">
                          <a:effectLst/>
                        </a:rPr>
                        <a:t>İşgücü</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-İşsizlik</a:t>
                      </a:r>
                    </a:p>
                    <a:p>
                      <a:pPr>
                        <a:lnSpc>
                          <a:spcPct val="115000"/>
                        </a:lnSpc>
                        <a:spcAft>
                          <a:spcPts val="0"/>
                        </a:spcAft>
                      </a:pPr>
                      <a:r>
                        <a:rPr lang="tr-TR" sz="1200">
                          <a:effectLst/>
                        </a:rPr>
                        <a:t>-İstihdam yetersizliği</a:t>
                      </a:r>
                    </a:p>
                    <a:p>
                      <a:pPr>
                        <a:lnSpc>
                          <a:spcPct val="115000"/>
                        </a:lnSpc>
                        <a:spcAft>
                          <a:spcPts val="0"/>
                        </a:spcAft>
                      </a:pPr>
                      <a:r>
                        <a:rPr lang="tr-TR" sz="1200">
                          <a:effectLst/>
                        </a:rPr>
                        <a:t>-Geçici ve düşük gelirli işlerde çalışma</a:t>
                      </a:r>
                    </a:p>
                    <a:p>
                      <a:pPr>
                        <a:lnSpc>
                          <a:spcPct val="115000"/>
                        </a:lnSpc>
                        <a:spcAft>
                          <a:spcPts val="0"/>
                        </a:spcAft>
                      </a:pPr>
                      <a:r>
                        <a:rPr lang="tr-TR" sz="1200">
                          <a:effectLst/>
                        </a:rPr>
                        <a:t>-Engelli olma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52500">
                <a:tc vMerge="1">
                  <a:txBody>
                    <a:bodyPr/>
                    <a:lstStyle/>
                    <a:p>
                      <a:endParaRPr lang="tr-TR"/>
                    </a:p>
                  </a:txBody>
                  <a:tcPr/>
                </a:tc>
                <a:tc>
                  <a:txBody>
                    <a:bodyPr/>
                    <a:lstStyle/>
                    <a:p>
                      <a:pPr algn="just">
                        <a:lnSpc>
                          <a:spcPct val="115000"/>
                        </a:lnSpc>
                        <a:spcAft>
                          <a:spcPts val="0"/>
                        </a:spcAft>
                      </a:pPr>
                      <a:r>
                        <a:rPr lang="tr-TR" sz="1200">
                          <a:effectLst/>
                        </a:rPr>
                        <a:t>İnsan kapitali</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-Sosyal ve ekonomik koşulların kalitesinde azalma</a:t>
                      </a:r>
                    </a:p>
                    <a:p>
                      <a:pPr>
                        <a:lnSpc>
                          <a:spcPct val="115000"/>
                        </a:lnSpc>
                        <a:spcAft>
                          <a:spcPts val="0"/>
                        </a:spcAft>
                      </a:pPr>
                      <a:r>
                        <a:rPr lang="tr-TR" sz="1200">
                          <a:effectLst/>
                        </a:rPr>
                        <a:t>-Okula devamın azalması ve okuldan ayrılma oranında artma</a:t>
                      </a:r>
                    </a:p>
                    <a:p>
                      <a:pPr>
                        <a:lnSpc>
                          <a:spcPct val="115000"/>
                        </a:lnSpc>
                        <a:spcAft>
                          <a:spcPts val="0"/>
                        </a:spcAft>
                      </a:pPr>
                      <a:r>
                        <a:rPr lang="tr-TR" sz="1200">
                          <a:effectLst/>
                        </a:rPr>
                        <a:t>-Sağlık hizmetlerinden yararlanma olanağının azalması</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10577">
                <a:tc rowSpan="2">
                  <a:txBody>
                    <a:bodyPr/>
                    <a:lstStyle/>
                    <a:p>
                      <a:pPr algn="just">
                        <a:lnSpc>
                          <a:spcPct val="115000"/>
                        </a:lnSpc>
                        <a:spcAft>
                          <a:spcPts val="0"/>
                        </a:spcAft>
                      </a:pPr>
                      <a:r>
                        <a:rPr lang="tr-TR" sz="1200">
                          <a:effectLst/>
                        </a:rPr>
                        <a:t>HANEHALKI</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200">
                          <a:effectLst/>
                        </a:rPr>
                        <a:t>Barınma</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-Konutsuz kalma tedirginliğindeki artış</a:t>
                      </a:r>
                    </a:p>
                    <a:p>
                      <a:pPr>
                        <a:lnSpc>
                          <a:spcPct val="115000"/>
                        </a:lnSpc>
                        <a:spcAft>
                          <a:spcPts val="0"/>
                        </a:spcAft>
                      </a:pPr>
                      <a:r>
                        <a:rPr lang="tr-TR" sz="1200">
                          <a:effectLst/>
                        </a:rPr>
                        <a:t>-Barınma koşullarının kötüleşmesi</a:t>
                      </a:r>
                    </a:p>
                    <a:p>
                      <a:pPr>
                        <a:lnSpc>
                          <a:spcPct val="115000"/>
                        </a:lnSpc>
                        <a:spcAft>
                          <a:spcPts val="0"/>
                        </a:spcAft>
                      </a:pPr>
                      <a:r>
                        <a:rPr lang="tr-TR" sz="1200">
                          <a:effectLst/>
                        </a:rPr>
                        <a:t>-Barınma yoğunluğunun artması</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20194">
                <a:tc vMerge="1">
                  <a:txBody>
                    <a:bodyPr/>
                    <a:lstStyle/>
                    <a:p>
                      <a:endParaRPr lang="tr-TR"/>
                    </a:p>
                  </a:txBody>
                  <a:tcPr/>
                </a:tc>
                <a:tc>
                  <a:txBody>
                    <a:bodyPr/>
                    <a:lstStyle/>
                    <a:p>
                      <a:pPr algn="just">
                        <a:lnSpc>
                          <a:spcPct val="115000"/>
                        </a:lnSpc>
                        <a:spcAft>
                          <a:spcPts val="0"/>
                        </a:spcAft>
                      </a:pPr>
                      <a:r>
                        <a:rPr lang="tr-TR" sz="1200">
                          <a:effectLst/>
                        </a:rPr>
                        <a:t>Aile ilişkileri</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-Boşanmaların ve ailedeki parçalanmaların artması</a:t>
                      </a:r>
                    </a:p>
                    <a:p>
                      <a:pPr>
                        <a:lnSpc>
                          <a:spcPct val="115000"/>
                        </a:lnSpc>
                        <a:spcAft>
                          <a:spcPts val="0"/>
                        </a:spcAft>
                      </a:pPr>
                      <a:r>
                        <a:rPr lang="tr-TR" sz="1200">
                          <a:effectLst/>
                        </a:rPr>
                        <a:t>-Ailede gelir getiren bireylerin sayısının artması</a:t>
                      </a:r>
                    </a:p>
                    <a:p>
                      <a:pPr>
                        <a:lnSpc>
                          <a:spcPct val="115000"/>
                        </a:lnSpc>
                        <a:spcAft>
                          <a:spcPts val="0"/>
                        </a:spcAft>
                      </a:pPr>
                      <a:r>
                        <a:rPr lang="tr-TR" sz="1200">
                          <a:effectLst/>
                        </a:rPr>
                        <a:t>-Kadınların rolleri nedeniyle toplumsal katılımlarının az olması</a:t>
                      </a:r>
                    </a:p>
                    <a:p>
                      <a:pPr>
                        <a:lnSpc>
                          <a:spcPct val="115000"/>
                        </a:lnSpc>
                        <a:spcAft>
                          <a:spcPts val="0"/>
                        </a:spcAft>
                      </a:pPr>
                      <a:r>
                        <a:rPr lang="tr-TR" sz="1200">
                          <a:effectLst/>
                        </a:rPr>
                        <a:t>-Yaşlı bakımının yetersizliği</a:t>
                      </a:r>
                    </a:p>
                    <a:p>
                      <a:pPr>
                        <a:lnSpc>
                          <a:spcPct val="115000"/>
                        </a:lnSpc>
                        <a:spcAft>
                          <a:spcPts val="0"/>
                        </a:spcAft>
                      </a:pPr>
                      <a:r>
                        <a:rPr lang="tr-TR" sz="1200">
                          <a:effectLst/>
                        </a:rPr>
                        <a:t>-Aile içi şiddetin artması</a:t>
                      </a:r>
                    </a:p>
                    <a:p>
                      <a:pPr>
                        <a:lnSpc>
                          <a:spcPct val="115000"/>
                        </a:lnSpc>
                        <a:spcAft>
                          <a:spcPts val="0"/>
                        </a:spcAft>
                      </a:pPr>
                      <a:r>
                        <a:rPr lang="tr-TR" sz="1200">
                          <a:effectLst/>
                        </a:rPr>
                        <a:t>-Büyüme çağındaki kız çocukların daha küçük çocukların bakımını üstlenmeleri</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10577">
                <a:tc>
                  <a:txBody>
                    <a:bodyPr/>
                    <a:lstStyle/>
                    <a:p>
                      <a:pPr algn="just">
                        <a:lnSpc>
                          <a:spcPct val="115000"/>
                        </a:lnSpc>
                        <a:spcAft>
                          <a:spcPts val="0"/>
                        </a:spcAft>
                      </a:pPr>
                      <a:r>
                        <a:rPr lang="tr-TR" sz="1200">
                          <a:effectLst/>
                        </a:rPr>
                        <a:t>TOPLUM</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200">
                          <a:effectLst/>
                        </a:rPr>
                        <a:t>Sosyal kapital</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200" dirty="0">
                          <a:effectLst/>
                        </a:rPr>
                        <a:t>-Kamuya açık alanlarda emniyetin azalması</a:t>
                      </a:r>
                    </a:p>
                    <a:p>
                      <a:pPr algn="just">
                        <a:lnSpc>
                          <a:spcPct val="115000"/>
                        </a:lnSpc>
                        <a:spcAft>
                          <a:spcPts val="0"/>
                        </a:spcAft>
                      </a:pPr>
                      <a:r>
                        <a:rPr lang="tr-TR" sz="1200" dirty="0">
                          <a:effectLst/>
                        </a:rPr>
                        <a:t>-Hane halkları arasında karşılıklı ilişkilerin bozulması</a:t>
                      </a:r>
                    </a:p>
                    <a:p>
                      <a:pPr algn="just">
                        <a:lnSpc>
                          <a:spcPct val="115000"/>
                        </a:lnSpc>
                        <a:spcAft>
                          <a:spcPts val="0"/>
                        </a:spcAft>
                      </a:pPr>
                      <a:r>
                        <a:rPr lang="tr-TR" sz="1200" dirty="0">
                          <a:effectLst/>
                        </a:rPr>
                        <a:t>-Toplumsal organizasyonların yetersizliği </a:t>
                      </a:r>
                      <a:endParaRPr lang="tr-T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lgn="just">
              <a:buNone/>
            </a:pPr>
            <a:r>
              <a:rPr lang="tr-TR" dirty="0"/>
              <a:t>Development Index) üç esas kritere bağlı olarak geliştirmiştir. Bu kriterler; </a:t>
            </a:r>
          </a:p>
          <a:p>
            <a:pPr marL="0" indent="0" algn="just">
              <a:buNone/>
            </a:pPr>
            <a:r>
              <a:rPr lang="tr-TR" dirty="0" smtClean="0"/>
              <a:t> </a:t>
            </a:r>
          </a:p>
          <a:p>
            <a:pPr algn="just"/>
            <a:r>
              <a:rPr lang="tr-TR" dirty="0" smtClean="0"/>
              <a:t>(</a:t>
            </a:r>
            <a:r>
              <a:rPr lang="tr-TR" dirty="0"/>
              <a:t>i) ortalama yaşam beklentisi, </a:t>
            </a:r>
            <a:endParaRPr lang="tr-TR" dirty="0" smtClean="0"/>
          </a:p>
          <a:p>
            <a:pPr algn="just"/>
            <a:r>
              <a:rPr lang="tr-TR" dirty="0" smtClean="0"/>
              <a:t>(</a:t>
            </a:r>
            <a:r>
              <a:rPr lang="tr-TR" dirty="0"/>
              <a:t>ii) eğitim (kadın ve erkek okuma yazma oranı, kadın ve erkek okullaşma oranı), </a:t>
            </a:r>
            <a:endParaRPr lang="tr-TR" dirty="0" smtClean="0"/>
          </a:p>
          <a:p>
            <a:pPr algn="just"/>
            <a:r>
              <a:rPr lang="tr-TR" dirty="0" smtClean="0"/>
              <a:t>(</a:t>
            </a:r>
            <a:r>
              <a:rPr lang="tr-TR" dirty="0"/>
              <a:t>iii) ortalama gelir düzeyi (kazanılan gelir içerisinde kadın ve erkeğin payı) </a:t>
            </a:r>
            <a:endParaRPr lang="tr-TR" dirty="0" smtClean="0"/>
          </a:p>
          <a:p>
            <a:pPr marL="0" indent="0" algn="just">
              <a:buNone/>
            </a:pPr>
            <a:r>
              <a:rPr lang="tr-TR" dirty="0" smtClean="0"/>
              <a:t>olarak </a:t>
            </a:r>
            <a:r>
              <a:rPr lang="tr-TR" dirty="0"/>
              <a:t>belirlenmiştir.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Bu indeksin amacı yoksulluk başta olmak üzere insani gelişme yönünden kadın ve erkek arasındaki eşitsizlikleri ortaya koymaktır. </a:t>
            </a:r>
            <a:endParaRPr lang="tr-TR" dirty="0" smtClean="0"/>
          </a:p>
          <a:p>
            <a:pPr algn="just"/>
            <a:endParaRPr lang="tr-TR" dirty="0"/>
          </a:p>
          <a:p>
            <a:pPr algn="just"/>
            <a:r>
              <a:rPr lang="tr-TR" dirty="0" smtClean="0"/>
              <a:t>Bu </a:t>
            </a:r>
            <a:r>
              <a:rPr lang="tr-TR" dirty="0"/>
              <a:t>indekse göre toplam 143 ülke arasında kadın erkek eşitliği açısından ilk sırada Kadana, Norveç, Avustralya, ABD, İzlanda, İsviçre ve Belçika gibi ülkeler yer almaktadır.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lstStyle/>
          <a:p>
            <a:pPr algn="just"/>
            <a:r>
              <a:rPr lang="tr-TR" dirty="0"/>
              <a:t>Bu ülkelerde kadın ve erkek arasında insani gelişme yönünden eşitsizlik göreceli olarak diğer ülkelere oranla çok daha az durumdadır. </a:t>
            </a:r>
          </a:p>
          <a:p>
            <a:pPr algn="just"/>
            <a:endParaRPr lang="tr-TR" dirty="0" smtClean="0"/>
          </a:p>
          <a:p>
            <a:pPr algn="just"/>
            <a:r>
              <a:rPr lang="tr-TR" dirty="0" smtClean="0"/>
              <a:t>Cinsiyet </a:t>
            </a:r>
            <a:r>
              <a:rPr lang="tr-TR" dirty="0"/>
              <a:t>eşitsizliğinin en yüksek olduğu ülkeler ise Nijer, Burkina Faso, Etiyopya olarak sıralanmaktadır. Türkiye 143 ülke arasında bu sıralamada 68. olarak yer almaktadır.  </a:t>
            </a:r>
          </a:p>
          <a:p>
            <a:pPr algn="just"/>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normAutofit/>
          </a:bodyPr>
          <a:lstStyle/>
          <a:p>
            <a:pPr algn="just"/>
            <a:r>
              <a:rPr lang="tr-TR" sz="2800" dirty="0"/>
              <a:t>Diğer yandan ailede çocuklar ve yaşlılar da yoksulluk açısından dezavantajlı diğer grupları oluşturmaktadır. Çocukların yetişkinlere göre yoksullukla karşılaşma riski daha yüksektir. Yoksulluk içinde yetişen çocukların temel haklardan yoksun oldukları, sağlık ve eğitim hizmetlerinden yeterince yararlanamadıkları, yoksul olmaları nedeni ile çocuk işçi olarak çalıştıkları bilinen bir gerçektir. </a:t>
            </a:r>
            <a:endParaRPr lang="tr-TR" sz="2800" dirty="0"/>
          </a:p>
        </p:txBody>
      </p:sp>
    </p:spTree>
    <p:extLst>
      <p:ext uri="{BB962C8B-B14F-4D97-AF65-F5344CB8AC3E}">
        <p14:creationId xmlns:p14="http://schemas.microsoft.com/office/powerpoint/2010/main" val="2635454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Çocuğun çalışması birçok sorunu beraberinde getirmektedir. Uzun çalışma saatleri, çocukların gelişimine zarar verdiği gibi fiziksel, duygusal ve cinsel istismar riskini artırmakta, eğitim yaşamlarının sonlanmasına neden olmaktadır.</a:t>
            </a:r>
          </a:p>
          <a:p>
            <a:pPr algn="just"/>
            <a:r>
              <a:rPr lang="tr-TR" dirty="0"/>
              <a:t>Ayrıca günümüzde yaşlıların nüfus içindeki oranlarının artması ve yaşlı nüfusun sosyal güvenceye sahip olmaması, sosyal yardımların düşük ya da yetersiz olması, yaşlılıkta görülen kronik hastalıkların sıklığı, sağlık hizmetlerinin maliyeti ve yaşlı ayırımcılığı yaşlı bireylerin yoksulluğunu pekiştirmektedir. </a:t>
            </a:r>
            <a:endParaRPr lang="tr-TR" dirty="0"/>
          </a:p>
        </p:txBody>
      </p:sp>
    </p:spTree>
    <p:extLst>
      <p:ext uri="{BB962C8B-B14F-4D97-AF65-F5344CB8AC3E}">
        <p14:creationId xmlns:p14="http://schemas.microsoft.com/office/powerpoint/2010/main" val="2960793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Gerçekte yoksulluğun sonuçları çocuklar, kadınlar ve yaşlılar gibi grupları doğrudan etkilemesine karşın, ailelerde yoksulluk nesilden </a:t>
            </a:r>
            <a:r>
              <a:rPr lang="tr-TR" sz="3200" dirty="0" err="1"/>
              <a:t>nesile</a:t>
            </a:r>
            <a:r>
              <a:rPr lang="tr-TR" sz="3200" dirty="0"/>
              <a:t> aktarılan bir döngü ile </a:t>
            </a:r>
            <a:r>
              <a:rPr lang="tr-TR" sz="3200" dirty="0" smtClean="0"/>
              <a:t>süregelmektedir.</a:t>
            </a:r>
          </a:p>
          <a:p>
            <a:pPr algn="just"/>
            <a:r>
              <a:rPr lang="tr-TR" sz="3200" dirty="0" smtClean="0"/>
              <a:t>Böylece </a:t>
            </a:r>
            <a:r>
              <a:rPr lang="tr-TR" sz="3200" dirty="0"/>
              <a:t>yoksulluk aileler için bir kültür anlayışına dönüşmekte ve nedenleri aşılması güç bir olgu haline gelmektedir.</a:t>
            </a:r>
          </a:p>
          <a:p>
            <a:pPr algn="just"/>
            <a:endParaRPr lang="tr-TR" sz="3200" dirty="0"/>
          </a:p>
        </p:txBody>
      </p:sp>
    </p:spTree>
    <p:extLst>
      <p:ext uri="{BB962C8B-B14F-4D97-AF65-F5344CB8AC3E}">
        <p14:creationId xmlns:p14="http://schemas.microsoft.com/office/powerpoint/2010/main" val="24715002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15</TotalTime>
  <Words>583</Words>
  <Application>Microsoft Office PowerPoint</Application>
  <PresentationFormat>Ekran Gösterisi (4:3)</PresentationFormat>
  <Paragraphs>66</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Bookman Old Style</vt:lpstr>
      <vt:lpstr>Calibri</vt:lpstr>
      <vt:lpstr>Gill Sans MT</vt:lpstr>
      <vt:lpstr>Times New Roman</vt:lpstr>
      <vt:lpstr>Wingdings</vt:lpstr>
      <vt:lpstr>Wingdings 3</vt:lpstr>
      <vt:lpstr>Kaynak</vt:lpstr>
      <vt:lpstr>Ankara Üniversitesi  Sağlık Bilimleri Fakültesi Sosyal Hizmet Bölümü</vt:lpstr>
      <vt:lpstr>Subjektif Yoksulluk</vt:lpstr>
      <vt:lpstr>Birey aile ve toplum düzeyindeki yoksulluk nedenleri ve yoksunluk görünümleri</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11</cp:revision>
  <dcterms:created xsi:type="dcterms:W3CDTF">2017-04-26T08:36:58Z</dcterms:created>
  <dcterms:modified xsi:type="dcterms:W3CDTF">2020-05-02T10:56:01Z</dcterms:modified>
</cp:coreProperties>
</file>