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73" r:id="rId15"/>
    <p:sldId id="270" r:id="rId16"/>
    <p:sldId id="271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B5E061-91C8-4EA4-8CC6-3ECA041F5B14}" type="doc">
      <dgm:prSet loTypeId="urn:microsoft.com/office/officeart/2005/8/layout/matrix3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170B5939-6AC2-4127-AD08-898CC442D4F7}">
      <dgm:prSet phldrT="[Metin]"/>
      <dgm:spPr/>
      <dgm:t>
        <a:bodyPr/>
        <a:lstStyle/>
        <a:p>
          <a:r>
            <a:rPr lang="tr-TR" dirty="0" smtClean="0"/>
            <a:t>Bitki </a:t>
          </a:r>
          <a:r>
            <a:rPr lang="tr-TR" dirty="0" err="1" smtClean="0"/>
            <a:t>Biyoiklimi</a:t>
          </a:r>
          <a:endParaRPr lang="tr-TR" dirty="0"/>
        </a:p>
      </dgm:t>
    </dgm:pt>
    <dgm:pt modelId="{0BDF6839-41F4-4AF1-A36B-72661A049B88}" type="parTrans" cxnId="{D5EEB085-2647-4BE4-8C4A-E79F9C4C64CB}">
      <dgm:prSet/>
      <dgm:spPr/>
      <dgm:t>
        <a:bodyPr/>
        <a:lstStyle/>
        <a:p>
          <a:endParaRPr lang="tr-TR"/>
        </a:p>
      </dgm:t>
    </dgm:pt>
    <dgm:pt modelId="{7C9EB06A-62AE-41E7-A350-18624D215839}" type="sibTrans" cxnId="{D5EEB085-2647-4BE4-8C4A-E79F9C4C64CB}">
      <dgm:prSet/>
      <dgm:spPr/>
      <dgm:t>
        <a:bodyPr/>
        <a:lstStyle/>
        <a:p>
          <a:endParaRPr lang="tr-TR"/>
        </a:p>
      </dgm:t>
    </dgm:pt>
    <dgm:pt modelId="{A2F86F5F-4365-4A57-8598-2D33BAE17A30}">
      <dgm:prSet phldrT="[Metin]"/>
      <dgm:spPr/>
      <dgm:t>
        <a:bodyPr/>
        <a:lstStyle/>
        <a:p>
          <a:r>
            <a:rPr lang="tr-TR" dirty="0" err="1" smtClean="0"/>
            <a:t>Mikroiklim</a:t>
          </a:r>
          <a:r>
            <a:rPr lang="tr-TR" dirty="0" smtClean="0"/>
            <a:t> </a:t>
          </a:r>
          <a:endParaRPr lang="tr-TR" dirty="0"/>
        </a:p>
      </dgm:t>
    </dgm:pt>
    <dgm:pt modelId="{0E01B890-F46E-4709-9A85-1E991F18FF48}" type="parTrans" cxnId="{D4D95F75-C91E-457D-B3CA-8DBFF5D2150A}">
      <dgm:prSet/>
      <dgm:spPr/>
      <dgm:t>
        <a:bodyPr/>
        <a:lstStyle/>
        <a:p>
          <a:endParaRPr lang="tr-TR"/>
        </a:p>
      </dgm:t>
    </dgm:pt>
    <dgm:pt modelId="{29AEC14C-E71C-49A3-A1E6-3C4E5218F43A}" type="sibTrans" cxnId="{D4D95F75-C91E-457D-B3CA-8DBFF5D2150A}">
      <dgm:prSet/>
      <dgm:spPr/>
      <dgm:t>
        <a:bodyPr/>
        <a:lstStyle/>
        <a:p>
          <a:endParaRPr lang="tr-TR"/>
        </a:p>
      </dgm:t>
    </dgm:pt>
    <dgm:pt modelId="{E855E796-C840-4D70-8F4D-DE7F5942669C}">
      <dgm:prSet phldrT="[Metin]"/>
      <dgm:spPr/>
      <dgm:t>
        <a:bodyPr/>
        <a:lstStyle/>
        <a:p>
          <a:r>
            <a:rPr lang="tr-TR" dirty="0" smtClean="0"/>
            <a:t>Hayvan ve İnsan </a:t>
          </a:r>
          <a:r>
            <a:rPr lang="tr-TR" dirty="0" err="1" smtClean="0"/>
            <a:t>Biyoiklimi</a:t>
          </a:r>
          <a:endParaRPr lang="tr-TR" dirty="0"/>
        </a:p>
      </dgm:t>
    </dgm:pt>
    <dgm:pt modelId="{6C1F4732-CD6D-4D65-BED1-D490A63BB644}" type="parTrans" cxnId="{94C07B10-7C46-413E-AA41-697F81B86412}">
      <dgm:prSet/>
      <dgm:spPr/>
      <dgm:t>
        <a:bodyPr/>
        <a:lstStyle/>
        <a:p>
          <a:endParaRPr lang="tr-TR"/>
        </a:p>
      </dgm:t>
    </dgm:pt>
    <dgm:pt modelId="{893171C8-3D9C-4A85-A2D8-3500F5AEE23C}" type="sibTrans" cxnId="{94C07B10-7C46-413E-AA41-697F81B86412}">
      <dgm:prSet/>
      <dgm:spPr/>
      <dgm:t>
        <a:bodyPr/>
        <a:lstStyle/>
        <a:p>
          <a:endParaRPr lang="tr-TR"/>
        </a:p>
      </dgm:t>
    </dgm:pt>
    <dgm:pt modelId="{87C2C8E9-9E71-4F07-8CF1-9151C2A3C2A6}">
      <dgm:prSet phldrT="[Metin]"/>
      <dgm:spPr/>
      <dgm:t>
        <a:bodyPr/>
        <a:lstStyle/>
        <a:p>
          <a:r>
            <a:rPr lang="tr-TR" dirty="0" smtClean="0"/>
            <a:t>Tarım </a:t>
          </a:r>
          <a:r>
            <a:rPr lang="tr-TR" dirty="0" err="1" smtClean="0"/>
            <a:t>Biyoiklimi</a:t>
          </a:r>
          <a:endParaRPr lang="tr-TR" dirty="0"/>
        </a:p>
      </dgm:t>
    </dgm:pt>
    <dgm:pt modelId="{082FD8DA-4C8D-4259-8F61-3B505A27E42D}" type="parTrans" cxnId="{475EC5D5-FB9A-4163-BECD-243F617226FD}">
      <dgm:prSet/>
      <dgm:spPr/>
      <dgm:t>
        <a:bodyPr/>
        <a:lstStyle/>
        <a:p>
          <a:endParaRPr lang="tr-TR"/>
        </a:p>
      </dgm:t>
    </dgm:pt>
    <dgm:pt modelId="{092B4E52-FA93-4418-8C62-D1B197DA0A02}" type="sibTrans" cxnId="{475EC5D5-FB9A-4163-BECD-243F617226FD}">
      <dgm:prSet/>
      <dgm:spPr/>
      <dgm:t>
        <a:bodyPr/>
        <a:lstStyle/>
        <a:p>
          <a:endParaRPr lang="tr-TR"/>
        </a:p>
      </dgm:t>
    </dgm:pt>
    <dgm:pt modelId="{C8A995BC-9F20-4963-81EE-FF5D746B1E0B}" type="pres">
      <dgm:prSet presAssocID="{84B5E061-91C8-4EA4-8CC6-3ECA041F5B1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B9F6A72-3D79-40E2-A401-5823D49790F5}" type="pres">
      <dgm:prSet presAssocID="{84B5E061-91C8-4EA4-8CC6-3ECA041F5B14}" presName="diamond" presStyleLbl="bgShp" presStyleIdx="0" presStyleCnt="1" custLinFactNeighborX="-509" custLinFactNeighborY="-632"/>
      <dgm:spPr/>
    </dgm:pt>
    <dgm:pt modelId="{CDE243D9-895D-4539-ABDB-F4B1E4DC610E}" type="pres">
      <dgm:prSet presAssocID="{84B5E061-91C8-4EA4-8CC6-3ECA041F5B14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047AE0-3D6E-4584-A76C-53D041A452D1}" type="pres">
      <dgm:prSet presAssocID="{84B5E061-91C8-4EA4-8CC6-3ECA041F5B14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D8E9EC-5F8B-42DE-9D94-FF7CC8BAE220}" type="pres">
      <dgm:prSet presAssocID="{84B5E061-91C8-4EA4-8CC6-3ECA041F5B14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E16FD3-5A54-409B-A056-E7DC8F919804}" type="pres">
      <dgm:prSet presAssocID="{84B5E061-91C8-4EA4-8CC6-3ECA041F5B14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4A7AAB5-CB1F-4669-8DA8-295FA1CE831E}" type="presOf" srcId="{87C2C8E9-9E71-4F07-8CF1-9151C2A3C2A6}" destId="{B1E16FD3-5A54-409B-A056-E7DC8F919804}" srcOrd="0" destOrd="0" presId="urn:microsoft.com/office/officeart/2005/8/layout/matrix3"/>
    <dgm:cxn modelId="{475EC5D5-FB9A-4163-BECD-243F617226FD}" srcId="{84B5E061-91C8-4EA4-8CC6-3ECA041F5B14}" destId="{87C2C8E9-9E71-4F07-8CF1-9151C2A3C2A6}" srcOrd="3" destOrd="0" parTransId="{082FD8DA-4C8D-4259-8F61-3B505A27E42D}" sibTransId="{092B4E52-FA93-4418-8C62-D1B197DA0A02}"/>
    <dgm:cxn modelId="{946DD42F-1941-4E43-AD96-8470CC678AAD}" type="presOf" srcId="{E855E796-C840-4D70-8F4D-DE7F5942669C}" destId="{39D8E9EC-5F8B-42DE-9D94-FF7CC8BAE220}" srcOrd="0" destOrd="0" presId="urn:microsoft.com/office/officeart/2005/8/layout/matrix3"/>
    <dgm:cxn modelId="{4B23BB1A-BC13-427A-8D64-15E8621F8EA7}" type="presOf" srcId="{A2F86F5F-4365-4A57-8598-2D33BAE17A30}" destId="{1D047AE0-3D6E-4584-A76C-53D041A452D1}" srcOrd="0" destOrd="0" presId="urn:microsoft.com/office/officeart/2005/8/layout/matrix3"/>
    <dgm:cxn modelId="{D4D95F75-C91E-457D-B3CA-8DBFF5D2150A}" srcId="{84B5E061-91C8-4EA4-8CC6-3ECA041F5B14}" destId="{A2F86F5F-4365-4A57-8598-2D33BAE17A30}" srcOrd="1" destOrd="0" parTransId="{0E01B890-F46E-4709-9A85-1E991F18FF48}" sibTransId="{29AEC14C-E71C-49A3-A1E6-3C4E5218F43A}"/>
    <dgm:cxn modelId="{615FC3CD-9F6F-429A-9215-D247ABC5C6B3}" type="presOf" srcId="{84B5E061-91C8-4EA4-8CC6-3ECA041F5B14}" destId="{C8A995BC-9F20-4963-81EE-FF5D746B1E0B}" srcOrd="0" destOrd="0" presId="urn:microsoft.com/office/officeart/2005/8/layout/matrix3"/>
    <dgm:cxn modelId="{94C07B10-7C46-413E-AA41-697F81B86412}" srcId="{84B5E061-91C8-4EA4-8CC6-3ECA041F5B14}" destId="{E855E796-C840-4D70-8F4D-DE7F5942669C}" srcOrd="2" destOrd="0" parTransId="{6C1F4732-CD6D-4D65-BED1-D490A63BB644}" sibTransId="{893171C8-3D9C-4A85-A2D8-3500F5AEE23C}"/>
    <dgm:cxn modelId="{A040E8B0-95E8-4E15-BA80-DFAD5082C782}" type="presOf" srcId="{170B5939-6AC2-4127-AD08-898CC442D4F7}" destId="{CDE243D9-895D-4539-ABDB-F4B1E4DC610E}" srcOrd="0" destOrd="0" presId="urn:microsoft.com/office/officeart/2005/8/layout/matrix3"/>
    <dgm:cxn modelId="{D5EEB085-2647-4BE4-8C4A-E79F9C4C64CB}" srcId="{84B5E061-91C8-4EA4-8CC6-3ECA041F5B14}" destId="{170B5939-6AC2-4127-AD08-898CC442D4F7}" srcOrd="0" destOrd="0" parTransId="{0BDF6839-41F4-4AF1-A36B-72661A049B88}" sibTransId="{7C9EB06A-62AE-41E7-A350-18624D215839}"/>
    <dgm:cxn modelId="{B96058FA-C70D-42A5-8988-ACDF345C9766}" type="presParOf" srcId="{C8A995BC-9F20-4963-81EE-FF5D746B1E0B}" destId="{BB9F6A72-3D79-40E2-A401-5823D49790F5}" srcOrd="0" destOrd="0" presId="urn:microsoft.com/office/officeart/2005/8/layout/matrix3"/>
    <dgm:cxn modelId="{1C1C1608-0539-4CA1-A4E2-914E9394A3E5}" type="presParOf" srcId="{C8A995BC-9F20-4963-81EE-FF5D746B1E0B}" destId="{CDE243D9-895D-4539-ABDB-F4B1E4DC610E}" srcOrd="1" destOrd="0" presId="urn:microsoft.com/office/officeart/2005/8/layout/matrix3"/>
    <dgm:cxn modelId="{ED9296D3-4DD5-496F-8FEE-C6E391290840}" type="presParOf" srcId="{C8A995BC-9F20-4963-81EE-FF5D746B1E0B}" destId="{1D047AE0-3D6E-4584-A76C-53D041A452D1}" srcOrd="2" destOrd="0" presId="urn:microsoft.com/office/officeart/2005/8/layout/matrix3"/>
    <dgm:cxn modelId="{D9192019-8864-4C7D-8BB1-969F03B6AD21}" type="presParOf" srcId="{C8A995BC-9F20-4963-81EE-FF5D746B1E0B}" destId="{39D8E9EC-5F8B-42DE-9D94-FF7CC8BAE220}" srcOrd="3" destOrd="0" presId="urn:microsoft.com/office/officeart/2005/8/layout/matrix3"/>
    <dgm:cxn modelId="{2CE64219-5752-4FD8-B2BE-D65C0A8370E4}" type="presParOf" srcId="{C8A995BC-9F20-4963-81EE-FF5D746B1E0B}" destId="{B1E16FD3-5A54-409B-A056-E7DC8F91980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9F6A72-3D79-40E2-A401-5823D49790F5}">
      <dsp:nvSpPr>
        <dsp:cNvPr id="0" name=""/>
        <dsp:cNvSpPr/>
      </dsp:nvSpPr>
      <dsp:spPr>
        <a:xfrm>
          <a:off x="1828781" y="0"/>
          <a:ext cx="4525963" cy="4525963"/>
        </a:xfrm>
        <a:prstGeom prst="diamond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E243D9-895D-4539-ABDB-F4B1E4DC610E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Bitki </a:t>
          </a:r>
          <a:r>
            <a:rPr lang="tr-TR" sz="2500" kern="1200" dirty="0" err="1" smtClean="0"/>
            <a:t>Biyoiklimi</a:t>
          </a:r>
          <a:endParaRPr lang="tr-TR" sz="2500" kern="1200" dirty="0"/>
        </a:p>
      </dsp:txBody>
      <dsp:txXfrm>
        <a:off x="2281784" y="429966"/>
        <a:ext cx="1765125" cy="1765125"/>
      </dsp:txXfrm>
    </dsp:sp>
    <dsp:sp modelId="{1D047AE0-3D6E-4584-A76C-53D041A452D1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/>
            <a:t>Mikroiklim</a:t>
          </a:r>
          <a:r>
            <a:rPr lang="tr-TR" sz="2500" kern="1200" dirty="0" smtClean="0"/>
            <a:t> </a:t>
          </a:r>
          <a:endParaRPr lang="tr-TR" sz="2500" kern="1200" dirty="0"/>
        </a:p>
      </dsp:txBody>
      <dsp:txXfrm>
        <a:off x="4182689" y="429966"/>
        <a:ext cx="1765125" cy="1765125"/>
      </dsp:txXfrm>
    </dsp:sp>
    <dsp:sp modelId="{39D8E9EC-5F8B-42DE-9D94-FF7CC8BAE220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Hayvan ve İnsan </a:t>
          </a:r>
          <a:r>
            <a:rPr lang="tr-TR" sz="2500" kern="1200" dirty="0" err="1" smtClean="0"/>
            <a:t>Biyoiklimi</a:t>
          </a:r>
          <a:endParaRPr lang="tr-TR" sz="2500" kern="1200" dirty="0"/>
        </a:p>
      </dsp:txBody>
      <dsp:txXfrm>
        <a:off x="2281784" y="2330870"/>
        <a:ext cx="1765125" cy="1765125"/>
      </dsp:txXfrm>
    </dsp:sp>
    <dsp:sp modelId="{B1E16FD3-5A54-409B-A056-E7DC8F919804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Tarım </a:t>
          </a:r>
          <a:r>
            <a:rPr lang="tr-TR" sz="2500" kern="1200" dirty="0" err="1" smtClean="0"/>
            <a:t>Biyoiklimi</a:t>
          </a:r>
          <a:endParaRPr lang="tr-TR" sz="2500" kern="1200" dirty="0"/>
        </a:p>
      </dsp:txBody>
      <dsp:txXfrm>
        <a:off x="4182689" y="2330870"/>
        <a:ext cx="1765125" cy="1765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E164C-C5DE-4784-8C1E-4AEBA931EBAC}" type="datetimeFigureOut">
              <a:rPr lang="tr-TR" smtClean="0"/>
              <a:pPr/>
              <a:t>01.06.2011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11532-9D79-4540-B9BB-C0E1DCB290D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285992"/>
            <a:ext cx="7772400" cy="1314458"/>
          </a:xfrm>
        </p:spPr>
        <p:txBody>
          <a:bodyPr>
            <a:normAutofit/>
          </a:bodyPr>
          <a:lstStyle/>
          <a:p>
            <a:r>
              <a:rPr lang="tr-TR" sz="6000" b="1" i="1" dirty="0" smtClean="0">
                <a:solidFill>
                  <a:srgbClr val="FFFF00"/>
                </a:solidFill>
              </a:rPr>
              <a:t>1. Bölüm </a:t>
            </a:r>
            <a:r>
              <a:rPr lang="tr-TR" sz="6000" b="1" dirty="0" smtClean="0">
                <a:solidFill>
                  <a:srgbClr val="FFFF00"/>
                </a:solidFill>
              </a:rPr>
              <a:t>BİYOİKLİM</a:t>
            </a:r>
            <a:endParaRPr lang="tr-TR" sz="6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tr-TR" sz="2800" b="1" u="sng" dirty="0" smtClean="0">
                <a:solidFill>
                  <a:srgbClr val="FFFF00"/>
                </a:solidFill>
              </a:rPr>
              <a:t>3- Hayvan ve İnsan </a:t>
            </a:r>
            <a:r>
              <a:rPr lang="tr-TR" sz="2800" b="1" u="sng" dirty="0" err="1" smtClean="0">
                <a:solidFill>
                  <a:srgbClr val="FFFF00"/>
                </a:solidFill>
              </a:rPr>
              <a:t>Biyoiklimi</a:t>
            </a:r>
            <a:endParaRPr lang="tr-TR" sz="2800" b="1" u="sng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2" y="714358"/>
            <a:ext cx="8186767" cy="5411807"/>
          </a:xfrm>
        </p:spPr>
        <p:txBody>
          <a:bodyPr>
            <a:noAutofit/>
          </a:bodyPr>
          <a:lstStyle/>
          <a:p>
            <a:pPr algn="just"/>
            <a:r>
              <a:rPr lang="tr-TR" sz="2400" dirty="0" smtClean="0"/>
              <a:t>Jeolojik çağlarda iklimin değişmesi bir çok hayvan neslinin kaybolmasına neden olmuştur.</a:t>
            </a:r>
          </a:p>
          <a:p>
            <a:pPr algn="just"/>
            <a:r>
              <a:rPr lang="tr-TR" sz="2400" dirty="0" smtClean="0"/>
              <a:t>İklimin periyodik olarak değişmesi her yıl kuşların göçüne neden olmaktadır.</a:t>
            </a:r>
          </a:p>
          <a:p>
            <a:pPr algn="just">
              <a:buNone/>
            </a:pPr>
            <a:endParaRPr lang="tr-TR" sz="2400" dirty="0" smtClean="0"/>
          </a:p>
          <a:p>
            <a:pPr algn="just"/>
            <a:r>
              <a:rPr lang="tr-TR" sz="2400" dirty="0" smtClean="0"/>
              <a:t>İnsan </a:t>
            </a:r>
            <a:r>
              <a:rPr lang="tr-TR" sz="2400" dirty="0" err="1" smtClean="0"/>
              <a:t>biyoiklimi</a:t>
            </a:r>
            <a:r>
              <a:rPr lang="tr-TR" sz="2400" dirty="0" smtClean="0"/>
              <a:t> </a:t>
            </a:r>
            <a:r>
              <a:rPr lang="tr-TR" sz="2400" u="sng" dirty="0" err="1" smtClean="0"/>
              <a:t>psikoklimatoloji</a:t>
            </a:r>
            <a:r>
              <a:rPr lang="tr-TR" sz="2400" dirty="0" smtClean="0"/>
              <a:t>, </a:t>
            </a:r>
            <a:r>
              <a:rPr lang="tr-TR" sz="2400" u="sng" dirty="0" err="1" smtClean="0"/>
              <a:t>klimapatoloji</a:t>
            </a:r>
            <a:r>
              <a:rPr lang="tr-TR" sz="2400" dirty="0" smtClean="0"/>
              <a:t>, </a:t>
            </a:r>
            <a:r>
              <a:rPr lang="tr-TR" sz="2400" u="sng" dirty="0" err="1" smtClean="0"/>
              <a:t>klimaterapi</a:t>
            </a:r>
            <a:r>
              <a:rPr lang="tr-TR" sz="2400" dirty="0" smtClean="0"/>
              <a:t> ve </a:t>
            </a:r>
            <a:r>
              <a:rPr lang="tr-TR" sz="2400" u="sng" dirty="0" smtClean="0"/>
              <a:t>sağlık konularını </a:t>
            </a:r>
            <a:r>
              <a:rPr lang="tr-TR" sz="2400" dirty="0" smtClean="0"/>
              <a:t>içermektedir.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b="1" i="1" dirty="0" err="1" smtClean="0">
                <a:solidFill>
                  <a:srgbClr val="FFFF00"/>
                </a:solidFill>
              </a:rPr>
              <a:t>Psikoklimatoloji</a:t>
            </a:r>
            <a:r>
              <a:rPr lang="tr-TR" sz="2400" dirty="0" smtClean="0"/>
              <a:t>: iklimin insan fizyolojisi üzerine etkilerini araştırır.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b="1" i="1" dirty="0" err="1" smtClean="0">
                <a:solidFill>
                  <a:srgbClr val="FFFF00"/>
                </a:solidFill>
              </a:rPr>
              <a:t>Klimapatoloji</a:t>
            </a:r>
            <a:r>
              <a:rPr lang="tr-TR" sz="2400" dirty="0" smtClean="0"/>
              <a:t>: bazı iklim koşullarıyla hastalık belirtilerini araştırır.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b="1" i="1" dirty="0" err="1" smtClean="0">
                <a:solidFill>
                  <a:srgbClr val="FFFF00"/>
                </a:solidFill>
              </a:rPr>
              <a:t>Klimaterapi</a:t>
            </a:r>
            <a:r>
              <a:rPr lang="tr-TR" sz="2400" dirty="0" smtClean="0"/>
              <a:t>: seçilmiş belli bir yerde devamlı olarak bir hastanın psikolojik ve fizyolojik sağlığına tekrar kavuşabilmesi için uygun koşulları araştırır.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42854"/>
            <a:ext cx="8229600" cy="571504"/>
          </a:xfrm>
        </p:spPr>
        <p:txBody>
          <a:bodyPr>
            <a:noAutofit/>
          </a:bodyPr>
          <a:lstStyle/>
          <a:p>
            <a:r>
              <a:rPr lang="tr-TR" sz="2400" b="1" u="sng" dirty="0" smtClean="0">
                <a:solidFill>
                  <a:srgbClr val="FFFF00"/>
                </a:solidFill>
              </a:rPr>
              <a:t>4- </a:t>
            </a:r>
            <a:r>
              <a:rPr lang="tr-TR" sz="2400" b="1" u="sng" dirty="0">
                <a:solidFill>
                  <a:srgbClr val="FFFF00"/>
                </a:solidFill>
              </a:rPr>
              <a:t>T</a:t>
            </a:r>
            <a:r>
              <a:rPr lang="tr-TR" sz="2400" b="1" u="sng" dirty="0" smtClean="0">
                <a:solidFill>
                  <a:srgbClr val="FFFF00"/>
                </a:solidFill>
              </a:rPr>
              <a:t>arım İklimi </a:t>
            </a:r>
            <a:endParaRPr lang="tr-TR" sz="2400" b="1" u="sng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1" y="785795"/>
            <a:ext cx="8043891" cy="5340369"/>
          </a:xfrm>
        </p:spPr>
        <p:txBody>
          <a:bodyPr>
            <a:noAutofit/>
          </a:bodyPr>
          <a:lstStyle/>
          <a:p>
            <a:pPr algn="just"/>
            <a:r>
              <a:rPr lang="tr-TR" sz="2400" dirty="0" smtClean="0"/>
              <a:t>Bütün ekonomik ve tarım faaliyetleri iklimin iyi veya kötü oluşuna bağlıdır. İklim tarımın değişik alanlarında etkili olmaktadır. Bu alanlar: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tr-TR" sz="2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İklim fiziki çevreye dolayısıyla toprağa etki eder. Toprağın oluşumunda ve gelişmesinde ve erozyon olaylarında iklim görev yapar.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tr-TR" sz="2400" b="1" i="1" dirty="0" smtClean="0">
                <a:solidFill>
                  <a:srgbClr val="92D050"/>
                </a:solidFill>
              </a:rPr>
              <a:t>Kültür biçimleri (plantasyon, sürme, ekim, aşılama, budama, sulama, drenaj, hasat vb.) geçici olarak iklime bağlı olarak yapılır.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tr-TR" sz="2400" b="1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İklim elemanları bitki büyümesini ve gelişmesini etkiler.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tr-TR" sz="2400" b="1" i="1" dirty="0" smtClean="0">
                <a:solidFill>
                  <a:srgbClr val="FFFF00"/>
                </a:solidFill>
              </a:rPr>
              <a:t>Tarım ürünlerinin değiştirilmesi, saklanması, seraların yapımı ve ihracat iklime bağlı olarak gerçekleşir.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tr-TR" sz="2400" b="1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Hayvan </a:t>
            </a:r>
            <a:r>
              <a:rPr lang="tr-TR" sz="2400" b="1" i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yetiştirlmesi</a:t>
            </a:r>
            <a:r>
              <a:rPr lang="tr-TR" sz="2400" b="1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ve çeşitli hayvan ırklarının coğrafi dağılışı iklime göre yapılır.</a:t>
            </a:r>
            <a:endParaRPr lang="tr-TR" sz="2400" b="1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tr-TR" sz="2200" b="1" u="sng" dirty="0" smtClean="0">
                <a:solidFill>
                  <a:srgbClr val="FFFF00"/>
                </a:solidFill>
              </a:rPr>
              <a:t>Tarım iklimi </a:t>
            </a:r>
            <a:r>
              <a:rPr lang="tr-TR" sz="2200" b="1" u="sng" dirty="0" err="1" smtClean="0">
                <a:solidFill>
                  <a:srgbClr val="FFFF00"/>
                </a:solidFill>
              </a:rPr>
              <a:t>çalışmalrının</a:t>
            </a:r>
            <a:r>
              <a:rPr lang="tr-TR" sz="2200" b="1" u="sng" dirty="0" smtClean="0">
                <a:solidFill>
                  <a:srgbClr val="FFFF00"/>
                </a:solidFill>
              </a:rPr>
              <a:t> çoğu, aşağıda gösterildiği gibi bazı meteorolojik koşulların gerçekleşme tarihlerini veya periyotlarını bilmeye dayanır:</a:t>
            </a:r>
            <a:endParaRPr lang="tr-TR" sz="2200" b="1" u="sng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300"/>
            <a:ext cx="8115328" cy="4768865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Sonbaharda ilk donlu günlerin başlangıç tarihi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İlkbaharda son donlu günlerin bitiş tarihi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Hangi tarihten itibaren sıcaklığın sıfırın altına düştüğü ya da maksimum sıcaklıkların en yüksek olduğu zamanlar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Donlu veya donlu olmayan günlerin ortalama veya minimal sayısı ve </a:t>
            </a:r>
            <a:r>
              <a:rPr lang="tr-TR" sz="2000" dirty="0" err="1" smtClean="0"/>
              <a:t>bınları</a:t>
            </a:r>
            <a:r>
              <a:rPr lang="tr-TR" sz="2000" dirty="0" smtClean="0"/>
              <a:t> gösteren haritaların çizimi ya da </a:t>
            </a:r>
            <a:r>
              <a:rPr lang="tr-TR" sz="2000" dirty="0" err="1" smtClean="0"/>
              <a:t>vejetatif</a:t>
            </a:r>
            <a:r>
              <a:rPr lang="tr-TR" sz="2000" dirty="0" smtClean="0"/>
              <a:t> devrenin süresini gösteren haritaların yapımı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Tarıma etki yapan sınırlayıcı fiziki veya diğer faktörlerin önemi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Kurak ve yağışlı gün sürelerinin istatistik olarak araştırılması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Basit bazı fiziki faktörlerin etki şekli, örneğin </a:t>
            </a:r>
            <a:r>
              <a:rPr lang="tr-TR" sz="2000" dirty="0" err="1" smtClean="0"/>
              <a:t>evapotransptasyon</a:t>
            </a:r>
            <a:r>
              <a:rPr lang="tr-TR" sz="2000" dirty="0" smtClean="0"/>
              <a:t> gibi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Tarım ekonomi için çok önemli olan kuraklığın tayininde iklim elemanlarının bileşimini kullanmak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İklim ve meteoroloji arasındaki ilişkilerin araştırılması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000" dirty="0" smtClean="0"/>
              <a:t>Maksimal sağanak, yağış şiddeti ve bıraktığı su miktarı ve debisi.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28596" y="1357298"/>
            <a:ext cx="3008313" cy="3000396"/>
          </a:xfrm>
        </p:spPr>
        <p:txBody>
          <a:bodyPr>
            <a:noAutofit/>
          </a:bodyPr>
          <a:lstStyle/>
          <a:p>
            <a:r>
              <a:rPr lang="tr-TR" sz="4800" dirty="0" smtClean="0">
                <a:solidFill>
                  <a:srgbClr val="FFFF00"/>
                </a:solidFill>
              </a:rPr>
              <a:t>Atmosferin Dikey Yapısı</a:t>
            </a:r>
            <a:endParaRPr lang="tr-TR" sz="4800" dirty="0">
              <a:solidFill>
                <a:srgbClr val="FFFF00"/>
              </a:solidFill>
            </a:endParaRPr>
          </a:p>
        </p:txBody>
      </p:sp>
      <p:pic>
        <p:nvPicPr>
          <p:cNvPr id="4" name="3 İçerik Yer Tutucusu" descr="clip_image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57620" y="142853"/>
            <a:ext cx="5094321" cy="65722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tr-TR" sz="2800" b="1" u="sng" dirty="0" smtClean="0">
                <a:solidFill>
                  <a:srgbClr val="FFFF00"/>
                </a:solidFill>
              </a:rPr>
              <a:t>Atmosferin Genel Yapısı ve Radyasyon Olayları</a:t>
            </a:r>
            <a:endParaRPr lang="tr-TR" sz="2800" b="1" u="sng" dirty="0">
              <a:solidFill>
                <a:srgbClr val="FFFF00"/>
              </a:solidFill>
            </a:endParaRPr>
          </a:p>
        </p:txBody>
      </p:sp>
      <p:pic>
        <p:nvPicPr>
          <p:cNvPr id="7" name="6 İçerik Yer Tutucusu" descr="clip_image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214422"/>
            <a:ext cx="8072494" cy="4429156"/>
          </a:xfrm>
        </p:spPr>
      </p:pic>
      <p:sp>
        <p:nvSpPr>
          <p:cNvPr id="8" name="7 Metin kutusu"/>
          <p:cNvSpPr txBox="1"/>
          <p:nvPr/>
        </p:nvSpPr>
        <p:spPr>
          <a:xfrm>
            <a:off x="857224" y="5715016"/>
            <a:ext cx="671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Güneş atmosferinin yapısı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tr-TR" sz="3200" b="1" u="sng" dirty="0" smtClean="0">
                <a:solidFill>
                  <a:srgbClr val="FFFF00"/>
                </a:solidFill>
              </a:rPr>
              <a:t>Troposferin Karışımı</a:t>
            </a:r>
            <a:endParaRPr lang="tr-TR" sz="3200" b="1" u="sng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857232"/>
            <a:ext cx="8043890" cy="4911743"/>
          </a:xfrm>
        </p:spPr>
        <p:txBody>
          <a:bodyPr>
            <a:noAutofit/>
          </a:bodyPr>
          <a:lstStyle/>
          <a:p>
            <a:pPr algn="just"/>
            <a:r>
              <a:rPr lang="tr-TR" sz="2400" dirty="0" smtClean="0"/>
              <a:t>Troposfer hayatın devamını sağlayan bir tabakadır. Burada devamlı olarak yatay ve dikey hava hareketlerinin meydana geldiği bir gaz karışımı mevcuttur.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b="1" dirty="0" smtClean="0">
                <a:solidFill>
                  <a:srgbClr val="FFFF00"/>
                </a:solidFill>
              </a:rPr>
              <a:t>Troposferi meydana getiren gazlar 3 grupta toplanabilir: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 smtClean="0"/>
              <a:t>Devamlı bulunan ve oranı değişmeyen </a:t>
            </a:r>
            <a:r>
              <a:rPr lang="tr-TR" sz="2400" b="1" dirty="0" smtClean="0">
                <a:solidFill>
                  <a:srgbClr val="92D050"/>
                </a:solidFill>
              </a:rPr>
              <a:t>azot</a:t>
            </a:r>
            <a:r>
              <a:rPr lang="tr-TR" sz="2400" dirty="0" smtClean="0"/>
              <a:t> (%79), </a:t>
            </a:r>
            <a:r>
              <a:rPr lang="tr-TR" sz="2400" b="1" dirty="0" smtClean="0">
                <a:solidFill>
                  <a:srgbClr val="92D050"/>
                </a:solidFill>
              </a:rPr>
              <a:t>oksijen</a:t>
            </a:r>
            <a:r>
              <a:rPr lang="tr-TR" sz="2400" dirty="0" smtClean="0"/>
              <a:t> (%21) ve </a:t>
            </a:r>
            <a:r>
              <a:rPr lang="tr-TR" sz="2400" b="1" dirty="0" smtClean="0">
                <a:solidFill>
                  <a:srgbClr val="92D050"/>
                </a:solidFill>
              </a:rPr>
              <a:t>asal gazlar </a:t>
            </a:r>
            <a:r>
              <a:rPr lang="tr-TR" sz="2400" dirty="0" smtClean="0"/>
              <a:t>(%0,96)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 smtClean="0"/>
              <a:t>Devamlı bulunan fakat miktarları azalıp çoğalan, </a:t>
            </a:r>
            <a:r>
              <a:rPr lang="tr-TR" sz="2400" b="1" dirty="0" smtClean="0">
                <a:solidFill>
                  <a:srgbClr val="92D050"/>
                </a:solidFill>
              </a:rPr>
              <a:t>CO</a:t>
            </a:r>
            <a:r>
              <a:rPr lang="tr-TR" sz="2400" b="1" baseline="-25000" dirty="0" smtClean="0">
                <a:solidFill>
                  <a:srgbClr val="92D050"/>
                </a:solidFill>
              </a:rPr>
              <a:t>2</a:t>
            </a:r>
            <a:r>
              <a:rPr lang="tr-TR" sz="2400" dirty="0" smtClean="0"/>
              <a:t> (%0,003) ve </a:t>
            </a:r>
            <a:r>
              <a:rPr lang="tr-TR" sz="2400" b="1" dirty="0" smtClean="0">
                <a:solidFill>
                  <a:srgbClr val="92D050"/>
                </a:solidFill>
              </a:rPr>
              <a:t>su buharı </a:t>
            </a:r>
            <a:r>
              <a:rPr lang="tr-TR" sz="2400" dirty="0" smtClean="0"/>
              <a:t>(%1-3)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 smtClean="0"/>
              <a:t>Her zaman bulunmayan </a:t>
            </a:r>
            <a:r>
              <a:rPr lang="tr-TR" sz="2400" b="1" dirty="0" smtClean="0">
                <a:solidFill>
                  <a:srgbClr val="92D050"/>
                </a:solidFill>
              </a:rPr>
              <a:t>ozon gazı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Ayrıca çok az miktarda </a:t>
            </a:r>
            <a:r>
              <a:rPr lang="tr-TR" sz="2400" b="1" dirty="0" smtClean="0">
                <a:solidFill>
                  <a:srgbClr val="92D050"/>
                </a:solidFill>
              </a:rPr>
              <a:t>amonyak</a:t>
            </a:r>
            <a:r>
              <a:rPr lang="tr-TR" sz="2400" dirty="0" smtClean="0"/>
              <a:t>, </a:t>
            </a:r>
            <a:r>
              <a:rPr lang="tr-TR" sz="2400" b="1" dirty="0" smtClean="0">
                <a:solidFill>
                  <a:srgbClr val="92D050"/>
                </a:solidFill>
              </a:rPr>
              <a:t>iyot</a:t>
            </a:r>
            <a:r>
              <a:rPr lang="tr-TR" sz="2400" dirty="0" smtClean="0"/>
              <a:t>, </a:t>
            </a:r>
            <a:r>
              <a:rPr lang="tr-TR" sz="2400" b="1" dirty="0" smtClean="0">
                <a:solidFill>
                  <a:srgbClr val="92D050"/>
                </a:solidFill>
              </a:rPr>
              <a:t>kükürt dioksit </a:t>
            </a:r>
            <a:r>
              <a:rPr lang="tr-TR" sz="2400" dirty="0" smtClean="0"/>
              <a:t>ile </a:t>
            </a:r>
            <a:r>
              <a:rPr lang="tr-TR" sz="2400" b="1" dirty="0" smtClean="0">
                <a:solidFill>
                  <a:srgbClr val="92D050"/>
                </a:solidFill>
              </a:rPr>
              <a:t>N</a:t>
            </a:r>
            <a:r>
              <a:rPr lang="tr-TR" sz="2400" b="1" baseline="-25000" dirty="0" smtClean="0">
                <a:solidFill>
                  <a:srgbClr val="92D050"/>
                </a:solidFill>
              </a:rPr>
              <a:t>2</a:t>
            </a:r>
            <a:r>
              <a:rPr lang="tr-TR" sz="2400" b="1" dirty="0" smtClean="0">
                <a:solidFill>
                  <a:srgbClr val="92D050"/>
                </a:solidFill>
              </a:rPr>
              <a:t>O NO</a:t>
            </a:r>
            <a:r>
              <a:rPr lang="tr-TR" sz="2400" b="1" baseline="-25000" dirty="0" smtClean="0">
                <a:solidFill>
                  <a:srgbClr val="92D050"/>
                </a:solidFill>
              </a:rPr>
              <a:t>2</a:t>
            </a:r>
            <a:r>
              <a:rPr lang="tr-TR" sz="2400" dirty="0" smtClean="0"/>
              <a:t> ve </a:t>
            </a:r>
            <a:r>
              <a:rPr lang="tr-TR" sz="2400" b="1" dirty="0" smtClean="0">
                <a:solidFill>
                  <a:srgbClr val="92D050"/>
                </a:solidFill>
              </a:rPr>
              <a:t>NO</a:t>
            </a:r>
            <a:r>
              <a:rPr lang="tr-TR" sz="2400" dirty="0" smtClean="0"/>
              <a:t> bulunur.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tr-TR" sz="3200" b="1" dirty="0" smtClean="0">
                <a:solidFill>
                  <a:srgbClr val="FFFF00"/>
                </a:solidFill>
              </a:rPr>
              <a:t>Radyasyon Olayları</a:t>
            </a:r>
            <a:endParaRPr lang="tr-TR" sz="3200" b="1" dirty="0">
              <a:solidFill>
                <a:srgbClr val="FFFF00"/>
              </a:solidFill>
            </a:endParaRPr>
          </a:p>
        </p:txBody>
      </p:sp>
      <p:pic>
        <p:nvPicPr>
          <p:cNvPr id="6" name="5 İçerik Yer Tutucusu" descr="clip_image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857232"/>
            <a:ext cx="8715436" cy="4857784"/>
          </a:xfrm>
        </p:spPr>
      </p:pic>
      <p:sp>
        <p:nvSpPr>
          <p:cNvPr id="7" name="6 Metin kutusu"/>
          <p:cNvSpPr txBox="1"/>
          <p:nvPr/>
        </p:nvSpPr>
        <p:spPr>
          <a:xfrm>
            <a:off x="714348" y="5929330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Şekil 2. Elektromanyetik Radyasyonların Spektrumu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FFFF00"/>
                </a:solidFill>
              </a:rPr>
              <a:t>Sıcaklık ve Isı</a:t>
            </a:r>
            <a:endParaRPr lang="tr-TR" sz="2800" b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043890" cy="5126057"/>
          </a:xfrm>
        </p:spPr>
        <p:txBody>
          <a:bodyPr>
            <a:noAutofit/>
          </a:bodyPr>
          <a:lstStyle/>
          <a:p>
            <a:pPr algn="just"/>
            <a:r>
              <a:rPr lang="tr-TR" sz="2400" dirty="0" smtClean="0"/>
              <a:t>Sıcaklık derece ile ısı ise kalori veya </a:t>
            </a:r>
            <a:r>
              <a:rPr lang="tr-TR" sz="2400" dirty="0" err="1" smtClean="0"/>
              <a:t>jül</a:t>
            </a:r>
            <a:r>
              <a:rPr lang="tr-TR" sz="2400" dirty="0" smtClean="0"/>
              <a:t> ile ölçülür.</a:t>
            </a:r>
          </a:p>
          <a:p>
            <a:pPr algn="just"/>
            <a:r>
              <a:rPr lang="tr-TR" sz="2400" dirty="0" smtClean="0"/>
              <a:t>Isı: bir cismin içine </a:t>
            </a:r>
            <a:r>
              <a:rPr lang="tr-TR" sz="2400" dirty="0" err="1" smtClean="0"/>
              <a:t>dışardan</a:t>
            </a:r>
            <a:r>
              <a:rPr lang="tr-TR" sz="2400" dirty="0" smtClean="0"/>
              <a:t> verilen veya o cisimden alınan enerjidir. Yani bir cismin kütlesi içinde sahip olduğu enerji toplamına </a:t>
            </a:r>
            <a:r>
              <a:rPr lang="tr-TR" sz="2400" b="1" u="sng" dirty="0" smtClean="0">
                <a:solidFill>
                  <a:srgbClr val="FFFF00"/>
                </a:solidFill>
              </a:rPr>
              <a:t>ısı</a:t>
            </a:r>
            <a:r>
              <a:rPr lang="tr-TR" sz="2400" b="1" dirty="0" smtClean="0">
                <a:solidFill>
                  <a:srgbClr val="FFFF00"/>
                </a:solidFill>
              </a:rPr>
              <a:t> </a:t>
            </a:r>
            <a:r>
              <a:rPr lang="tr-TR" sz="2400" dirty="0" smtClean="0"/>
              <a:t>denir.</a:t>
            </a:r>
          </a:p>
          <a:p>
            <a:pPr algn="just"/>
            <a:r>
              <a:rPr lang="tr-TR" sz="2400" dirty="0" smtClean="0"/>
              <a:t>Cisimlerdeki molekül hareketini veya titreşimini sağlayan ısı enerjisidir ve doğrudan ölçülemez.</a:t>
            </a:r>
          </a:p>
          <a:p>
            <a:pPr algn="just">
              <a:buNone/>
            </a:pPr>
            <a:endParaRPr lang="tr-TR" sz="2400" dirty="0" smtClean="0"/>
          </a:p>
          <a:p>
            <a:pPr algn="just"/>
            <a:r>
              <a:rPr lang="tr-TR" sz="2400" dirty="0" smtClean="0"/>
              <a:t>Bir moleküldeki ısı veya enerji artışı bu moleküllerin kinetik enerjisini yani titreşimlerini artırır. Bu artan molekül titreşimleri ise elektromanyetik dalgalar halinde çevreye etki yapar ki bu etkiye </a:t>
            </a:r>
            <a:r>
              <a:rPr lang="tr-TR" sz="2400" b="1" u="sng" dirty="0" smtClean="0">
                <a:solidFill>
                  <a:srgbClr val="FFFF00"/>
                </a:solidFill>
              </a:rPr>
              <a:t>sıcaklık</a:t>
            </a:r>
            <a:r>
              <a:rPr lang="tr-TR" sz="2400" dirty="0" smtClean="0"/>
              <a:t> denir. Sıcaklık cismin içindeki moleküllerin ortalama enerjisidir.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642942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FFFF00"/>
                </a:solidFill>
              </a:rPr>
              <a:t>Yeryüzünün Sıcaklık Kaynakları</a:t>
            </a:r>
            <a:endParaRPr lang="tr-TR" sz="2800" b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17112" y="1285860"/>
            <a:ext cx="8115328" cy="4840305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Yeryüzü ve atmosfer sıcaklığının başlıca kaynağı </a:t>
            </a:r>
            <a:r>
              <a:rPr lang="tr-TR" sz="2800" b="1" dirty="0" smtClean="0">
                <a:solidFill>
                  <a:schemeClr val="accent6">
                    <a:lumMod val="75000"/>
                  </a:schemeClr>
                </a:solidFill>
              </a:rPr>
              <a:t>güneş</a:t>
            </a:r>
            <a:r>
              <a:rPr lang="tr-TR" sz="2800" dirty="0" smtClean="0"/>
              <a:t>tir. Buna göre yıldızlardan, yansıma şeklinde ay’dan ve yerin derinliklerinden bir miktar ısı enerjisi yeryüzüne gelirse de bunun miktarı son derece azdır.</a:t>
            </a:r>
          </a:p>
          <a:p>
            <a:pPr algn="just">
              <a:buNone/>
            </a:pPr>
            <a:endParaRPr lang="tr-TR" sz="2800" dirty="0" smtClean="0"/>
          </a:p>
          <a:p>
            <a:pPr algn="just"/>
            <a:r>
              <a:rPr lang="tr-TR" sz="2800" dirty="0" smtClean="0"/>
              <a:t>Eğer güneş olmasaydı yeryüzünün sıcaklığı </a:t>
            </a:r>
          </a:p>
          <a:p>
            <a:pPr algn="just">
              <a:buNone/>
            </a:pPr>
            <a:r>
              <a:rPr lang="tr-TR" sz="2800" dirty="0" smtClean="0"/>
              <a:t>    </a:t>
            </a:r>
            <a:r>
              <a:rPr lang="tr-TR" sz="2800" b="1" dirty="0" smtClean="0">
                <a:solidFill>
                  <a:schemeClr val="accent6">
                    <a:lumMod val="75000"/>
                  </a:schemeClr>
                </a:solidFill>
              </a:rPr>
              <a:t>-273 </a:t>
            </a:r>
            <a:r>
              <a:rPr lang="tr-TR" sz="2800" b="1" baseline="30000" dirty="0" smtClean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tr-TR" sz="2800" b="1" dirty="0" smtClean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tr-TR" sz="2800" dirty="0" smtClean="0"/>
              <a:t>’ a çok yakın olurdu. Demek ki yeryüzünü ısıtan ve ısınmasını sağlayan sadece güneştir. Diğer unsurların fazla bir önemi yoktur ve güneşten gelen çok büyük enerji yanında çok zayıf kalır.</a:t>
            </a:r>
            <a:endParaRPr lang="tr-TR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tr-TR" sz="2400" b="1" u="sng" dirty="0" smtClean="0">
                <a:solidFill>
                  <a:srgbClr val="FFFF00"/>
                </a:solidFill>
              </a:rPr>
              <a:t>Bir yerin sıcaklık nedenlerini inceleyen faktörleri şöyle özetleyebiliriz</a:t>
            </a:r>
            <a:r>
              <a:rPr lang="tr-TR" sz="2400" b="1" dirty="0" smtClean="0">
                <a:solidFill>
                  <a:srgbClr val="FFFF00"/>
                </a:solidFill>
              </a:rPr>
              <a:t>:</a:t>
            </a:r>
            <a:endParaRPr lang="tr-TR" sz="2400" b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043890" cy="4983181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lphaLcPeriod"/>
            </a:pPr>
            <a:r>
              <a:rPr lang="tr-TR" sz="2300" dirty="0" smtClean="0"/>
              <a:t>Yükseklik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tr-TR" sz="2300" dirty="0" smtClean="0"/>
              <a:t>Güneş radyasyonunun şiddeti ve süresi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tr-TR" sz="2300" dirty="0" smtClean="0"/>
              <a:t>Güneş enerjisinin atmosferden geçerken uğradığı kayıp derecesi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tr-TR" sz="2300" dirty="0" smtClean="0"/>
              <a:t>Yerin durumu (</a:t>
            </a:r>
            <a:r>
              <a:rPr lang="tr-TR" sz="2300" dirty="0" err="1" smtClean="0"/>
              <a:t>albedo</a:t>
            </a:r>
            <a:r>
              <a:rPr lang="tr-TR" sz="2300" dirty="0" smtClean="0"/>
              <a:t>, kara ve denizlerin dağılışı, eğim, kapalılık, bitki örtüsü, nemlilik derecesi, toprak özellikleri)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tr-TR" sz="2300" dirty="0" smtClean="0"/>
              <a:t>Doğrudan ve dolaylı gelen radyasyon arasındaki ilişki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tr-TR" sz="2300" dirty="0" smtClean="0"/>
              <a:t>Buharlaşma, yoğunlaşma, donma ve erime gibi olayların meydana gelişi sırasında </a:t>
            </a:r>
            <a:r>
              <a:rPr lang="tr-TR" sz="2300" dirty="0" err="1" smtClean="0"/>
              <a:t>sarfedilen</a:t>
            </a:r>
            <a:r>
              <a:rPr lang="tr-TR" sz="2300" dirty="0" smtClean="0"/>
              <a:t> veya serbest kalan enerji miktarı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tr-TR" sz="2300" dirty="0" err="1" smtClean="0"/>
              <a:t>Adventif</a:t>
            </a:r>
            <a:r>
              <a:rPr lang="tr-TR" sz="2300" dirty="0" smtClean="0"/>
              <a:t> hava hareketleri ve deniz akıntıları ile enerji iletiminin yönü ve şiddeti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tr-TR" sz="2300" dirty="0" smtClean="0"/>
              <a:t>Konveksiyon ve türbülansla enerjinin dikey yönde taşınması.</a:t>
            </a:r>
          </a:p>
          <a:p>
            <a:pPr marL="514350" indent="-514350" algn="just">
              <a:buFont typeface="+mj-lt"/>
              <a:buAutoNum type="alphaLcPeriod"/>
            </a:pPr>
            <a:endParaRPr lang="tr-TR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1" y="1357300"/>
            <a:ext cx="8043891" cy="4768865"/>
          </a:xfrm>
        </p:spPr>
        <p:txBody>
          <a:bodyPr/>
          <a:lstStyle/>
          <a:p>
            <a:pPr algn="just"/>
            <a:r>
              <a:rPr lang="tr-TR" dirty="0" err="1" smtClean="0"/>
              <a:t>Biyoiklim</a:t>
            </a:r>
            <a:r>
              <a:rPr lang="tr-TR" dirty="0" smtClean="0"/>
              <a:t> denilince </a:t>
            </a:r>
            <a:r>
              <a:rPr lang="tr-TR" b="1" i="1" dirty="0" smtClean="0">
                <a:solidFill>
                  <a:srgbClr val="FFFF00"/>
                </a:solidFill>
              </a:rPr>
              <a:t>iklim olaylarıyla </a:t>
            </a:r>
            <a:r>
              <a:rPr lang="tr-TR" b="1" i="1" dirty="0" smtClean="0">
                <a:solidFill>
                  <a:srgbClr val="92D050"/>
                </a:solidFill>
              </a:rPr>
              <a:t>biyolojik olaylar</a:t>
            </a:r>
            <a:r>
              <a:rPr lang="tr-TR" dirty="0" smtClean="0"/>
              <a:t> arasındaki ilişki anlaşılır.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err="1" smtClean="0"/>
              <a:t>Biyoiklim</a:t>
            </a:r>
            <a:r>
              <a:rPr lang="tr-TR" dirty="0" smtClean="0"/>
              <a:t> biyosferdeki çok sayıdaki ekosistemlerde gelişen bütün canlıları ilgilendirir. </a:t>
            </a:r>
            <a:r>
              <a:rPr lang="tr-TR" dirty="0" err="1" smtClean="0"/>
              <a:t>Biyoiklimin</a:t>
            </a:r>
            <a:r>
              <a:rPr lang="tr-TR" dirty="0" smtClean="0"/>
              <a:t> ekoloji ile özellikle de insan ekolojisi ile sıkı bir ilişkisi vardır.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i="1" u="sng" dirty="0" err="1" smtClean="0">
                <a:solidFill>
                  <a:srgbClr val="FFFF00"/>
                </a:solidFill>
              </a:rPr>
              <a:t>Biyoiklim</a:t>
            </a:r>
            <a:r>
              <a:rPr lang="tr-TR" sz="3200" b="1" i="1" u="sng" dirty="0" smtClean="0">
                <a:solidFill>
                  <a:srgbClr val="FFFF00"/>
                </a:solidFill>
              </a:rPr>
              <a:t> canlının tabiatına göre çeşitli kısımlara ayrılabilir:</a:t>
            </a:r>
            <a:endParaRPr lang="tr-TR" sz="3200" b="1" i="1" u="sng" dirty="0">
              <a:solidFill>
                <a:srgbClr val="FFFF0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i="1" u="sng" dirty="0" smtClean="0">
                <a:solidFill>
                  <a:srgbClr val="FFFF00"/>
                </a:solidFill>
              </a:rPr>
              <a:t>1- Bitki </a:t>
            </a:r>
            <a:r>
              <a:rPr lang="tr-TR" sz="3200" b="1" i="1" u="sng" dirty="0" err="1" smtClean="0">
                <a:solidFill>
                  <a:srgbClr val="FFFF00"/>
                </a:solidFill>
              </a:rPr>
              <a:t>Biyoiklimi</a:t>
            </a:r>
            <a:endParaRPr lang="tr-TR" sz="3200" b="1" i="1" u="sng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2" y="1600202"/>
            <a:ext cx="7972452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tr-TR" sz="3000" dirty="0" smtClean="0"/>
              <a:t>Her bitki çeşitli iklim elemanlarının veya faktörlerinin ekstrem değerleri arasında hayatını devam ettirebilir. Bu sınırların dışında bitkilerin gelişmesi olanaksızdır.</a:t>
            </a:r>
          </a:p>
          <a:p>
            <a:pPr algn="just">
              <a:buFont typeface="Wingdings" pitchFamily="2" charset="2"/>
              <a:buChar char="ü"/>
            </a:pPr>
            <a:endParaRPr lang="tr-TR" sz="3000" dirty="0" smtClean="0"/>
          </a:p>
          <a:p>
            <a:pPr algn="just">
              <a:buFont typeface="Wingdings" pitchFamily="2" charset="2"/>
              <a:buChar char="ü"/>
            </a:pPr>
            <a:r>
              <a:rPr lang="tr-TR" sz="3000" b="1" i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Her iklim </a:t>
            </a:r>
            <a:r>
              <a:rPr lang="tr-TR" sz="3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belirli bitki topluluğunu karakterize eder ve bunun sonucunda dünya üzerinde </a:t>
            </a:r>
            <a:r>
              <a:rPr lang="tr-TR" sz="3000" b="1" i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bitkilerin dağılışı </a:t>
            </a:r>
            <a:r>
              <a:rPr lang="tr-TR" sz="3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gerçekleşir.</a:t>
            </a:r>
            <a:endParaRPr lang="tr-TR" sz="3000" b="1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115328" cy="564360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dirty="0" smtClean="0"/>
              <a:t>    Örneğin :</a:t>
            </a:r>
            <a:r>
              <a:rPr lang="tr-TR" sz="2400" b="1" i="1" dirty="0" err="1" smtClean="0">
                <a:solidFill>
                  <a:srgbClr val="FFFF00"/>
                </a:solidFill>
              </a:rPr>
              <a:t>Oseyanik</a:t>
            </a:r>
            <a:r>
              <a:rPr lang="tr-TR" sz="2400" b="1" i="1" dirty="0" smtClean="0">
                <a:solidFill>
                  <a:srgbClr val="FFFF00"/>
                </a:solidFill>
              </a:rPr>
              <a:t> iklim</a:t>
            </a:r>
            <a:r>
              <a:rPr lang="tr-TR" sz="2400" dirty="0" smtClean="0"/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tr-TR" sz="2400" dirty="0" smtClean="0"/>
              <a:t>Yıllık sıcaklık farkı (M-m) 16 </a:t>
            </a:r>
            <a:r>
              <a:rPr lang="tr-TR" sz="2400" baseline="30000" dirty="0" smtClean="0"/>
              <a:t>0</a:t>
            </a:r>
            <a:r>
              <a:rPr lang="tr-TR" sz="2400" dirty="0" smtClean="0"/>
              <a:t>C’ </a:t>
            </a:r>
            <a:r>
              <a:rPr lang="tr-TR" sz="2400" dirty="0" err="1" smtClean="0"/>
              <a:t>nin</a:t>
            </a:r>
            <a:r>
              <a:rPr lang="tr-TR" sz="2400" dirty="0" smtClean="0"/>
              <a:t> altında, Kışı ılık, Maksimum yağışı sonbahar ve kış olan, Yazı orta derecede sıcak geçen, Minimum yağışı ilkbahar olan ve yaz kuraklığı bulunmayan (PE</a:t>
            </a:r>
            <a:r>
              <a:rPr lang="tr-TR" sz="2400" dirty="0" smtClean="0">
                <a:latin typeface="Arial"/>
                <a:cs typeface="Arial"/>
              </a:rPr>
              <a:t>&gt;200 mm</a:t>
            </a:r>
            <a:r>
              <a:rPr lang="tr-TR" sz="2400" dirty="0" smtClean="0"/>
              <a:t>) faktörlerle karakterize edilir.</a:t>
            </a:r>
          </a:p>
          <a:p>
            <a:pPr algn="just">
              <a:buNone/>
            </a:pPr>
            <a:endParaRPr lang="tr-TR" sz="2400" dirty="0" smtClean="0"/>
          </a:p>
          <a:p>
            <a:pPr algn="just">
              <a:buFont typeface="Wingdings" pitchFamily="2" charset="2"/>
              <a:buChar char="§"/>
            </a:pPr>
            <a:r>
              <a:rPr lang="tr-TR" sz="2400" dirty="0" smtClean="0"/>
              <a:t>Böyle bir iklim yapraklı orman formasyonlarını özellikle de </a:t>
            </a:r>
            <a:r>
              <a:rPr lang="tr-TR" sz="2400" b="1" dirty="0" smtClean="0">
                <a:solidFill>
                  <a:srgbClr val="FFFF00"/>
                </a:solidFill>
              </a:rPr>
              <a:t>Kayın</a:t>
            </a:r>
            <a:r>
              <a:rPr lang="tr-TR" sz="2400" dirty="0" smtClean="0"/>
              <a:t>’ </a:t>
            </a:r>
            <a:r>
              <a:rPr lang="tr-TR" sz="2400" dirty="0" err="1" smtClean="0"/>
              <a:t>ın</a:t>
            </a:r>
            <a:r>
              <a:rPr lang="tr-TR" sz="2400" dirty="0" smtClean="0"/>
              <a:t> (</a:t>
            </a:r>
            <a:r>
              <a:rPr lang="tr-TR" sz="2400" b="1" i="1" dirty="0" err="1" smtClean="0">
                <a:solidFill>
                  <a:srgbClr val="FFFF00"/>
                </a:solidFill>
              </a:rPr>
              <a:t>Fagus</a:t>
            </a:r>
            <a:r>
              <a:rPr lang="tr-TR" sz="2400" b="1" i="1" dirty="0" smtClean="0">
                <a:solidFill>
                  <a:srgbClr val="FFFF00"/>
                </a:solidFill>
              </a:rPr>
              <a:t> </a:t>
            </a:r>
            <a:r>
              <a:rPr lang="tr-TR" sz="2400" b="1" i="1" dirty="0" err="1" smtClean="0">
                <a:solidFill>
                  <a:srgbClr val="FFFF00"/>
                </a:solidFill>
              </a:rPr>
              <a:t>orientalis</a:t>
            </a:r>
            <a:r>
              <a:rPr lang="tr-TR" sz="2400" dirty="0" smtClean="0"/>
              <a:t>) gelişmesine uygun olduğu için botanikçiler tarafından ‘</a:t>
            </a:r>
            <a:r>
              <a:rPr lang="tr-TR" sz="2400" b="1" dirty="0" smtClean="0">
                <a:solidFill>
                  <a:srgbClr val="FFFF00"/>
                </a:solidFill>
              </a:rPr>
              <a:t>Kayın İklimi</a:t>
            </a:r>
            <a:r>
              <a:rPr lang="tr-TR" sz="2400" dirty="0" smtClean="0"/>
              <a:t>’ olarak nitelendirilir. Ayrıca </a:t>
            </a:r>
            <a:r>
              <a:rPr lang="tr-TR" sz="2400" b="1" dirty="0" smtClean="0">
                <a:solidFill>
                  <a:srgbClr val="FFC000"/>
                </a:solidFill>
              </a:rPr>
              <a:t>Zeytin</a:t>
            </a:r>
            <a:r>
              <a:rPr lang="tr-TR" sz="2400" dirty="0" smtClean="0"/>
              <a:t> (</a:t>
            </a:r>
            <a:r>
              <a:rPr lang="tr-TR" sz="2400" b="1" i="1" dirty="0" err="1" smtClean="0">
                <a:solidFill>
                  <a:srgbClr val="FFC000"/>
                </a:solidFill>
              </a:rPr>
              <a:t>Olea</a:t>
            </a:r>
            <a:r>
              <a:rPr lang="tr-TR" sz="2400" b="1" i="1" dirty="0" smtClean="0">
                <a:solidFill>
                  <a:srgbClr val="FFC000"/>
                </a:solidFill>
              </a:rPr>
              <a:t> </a:t>
            </a:r>
            <a:r>
              <a:rPr lang="tr-TR" sz="2400" b="1" i="1" dirty="0" err="1" smtClean="0">
                <a:solidFill>
                  <a:srgbClr val="FFC000"/>
                </a:solidFill>
              </a:rPr>
              <a:t>europaea</a:t>
            </a:r>
            <a:r>
              <a:rPr lang="tr-TR" sz="2400" b="1" i="1" dirty="0" smtClean="0">
                <a:solidFill>
                  <a:srgbClr val="FFC000"/>
                </a:solidFill>
              </a:rPr>
              <a:t> var. </a:t>
            </a:r>
            <a:r>
              <a:rPr lang="tr-TR" sz="2400" b="1" i="1" dirty="0" err="1" smtClean="0">
                <a:solidFill>
                  <a:srgbClr val="FFC000"/>
                </a:solidFill>
              </a:rPr>
              <a:t>oleaster</a:t>
            </a:r>
            <a:r>
              <a:rPr lang="tr-TR" sz="2400" dirty="0" smtClean="0"/>
              <a:t>) ya da </a:t>
            </a:r>
            <a:r>
              <a:rPr lang="tr-TR" sz="2400" b="1" dirty="0" smtClean="0">
                <a:solidFill>
                  <a:srgbClr val="92D050"/>
                </a:solidFill>
              </a:rPr>
              <a:t>Keçi Boynuzu</a:t>
            </a:r>
            <a:r>
              <a:rPr lang="tr-TR" sz="2400" dirty="0" smtClean="0"/>
              <a:t> (</a:t>
            </a:r>
            <a:r>
              <a:rPr lang="tr-TR" sz="2400" b="1" i="1" dirty="0" err="1" smtClean="0">
                <a:solidFill>
                  <a:srgbClr val="92D050"/>
                </a:solidFill>
              </a:rPr>
              <a:t>Ceratonia</a:t>
            </a:r>
            <a:r>
              <a:rPr lang="tr-TR" sz="2400" b="1" i="1" dirty="0" smtClean="0">
                <a:solidFill>
                  <a:srgbClr val="92D050"/>
                </a:solidFill>
              </a:rPr>
              <a:t> </a:t>
            </a:r>
            <a:r>
              <a:rPr lang="tr-TR" sz="2400" b="1" i="1" dirty="0" err="1" smtClean="0">
                <a:solidFill>
                  <a:srgbClr val="92D050"/>
                </a:solidFill>
              </a:rPr>
              <a:t>Siliqua</a:t>
            </a:r>
            <a:r>
              <a:rPr lang="tr-TR" sz="2400" dirty="0" smtClean="0"/>
              <a:t>) kurak devresi, maksimum yaz sıcaklığı ile (T</a:t>
            </a:r>
            <a:r>
              <a:rPr lang="tr-TR" sz="2400" dirty="0" smtClean="0">
                <a:latin typeface="Arial"/>
                <a:cs typeface="Arial"/>
              </a:rPr>
              <a:t>&gt;25</a:t>
            </a:r>
            <a:r>
              <a:rPr lang="tr-TR" sz="2400" baseline="30000" dirty="0" smtClean="0"/>
              <a:t> 0</a:t>
            </a:r>
            <a:r>
              <a:rPr lang="tr-TR" sz="2400" dirty="0" smtClean="0"/>
              <a:t>C) uyuşan sıcak (m </a:t>
            </a:r>
            <a:r>
              <a:rPr lang="tr-TR" sz="2400" dirty="0" smtClean="0">
                <a:latin typeface="Arial"/>
                <a:cs typeface="Arial"/>
              </a:rPr>
              <a:t>&gt;7</a:t>
            </a:r>
            <a:r>
              <a:rPr lang="tr-TR" sz="2400" baseline="30000" dirty="0" smtClean="0"/>
              <a:t>0</a:t>
            </a:r>
            <a:r>
              <a:rPr lang="tr-TR" sz="2400" dirty="0" smtClean="0"/>
              <a:t>C) Akdeniz ikliminde gelişir.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1" y="1714490"/>
            <a:ext cx="8043891" cy="4411675"/>
          </a:xfrm>
        </p:spPr>
        <p:txBody>
          <a:bodyPr>
            <a:normAutofit/>
          </a:bodyPr>
          <a:lstStyle/>
          <a:p>
            <a:pPr algn="just"/>
            <a:r>
              <a:rPr lang="tr-TR" sz="2800" b="1" i="1" dirty="0" smtClean="0">
                <a:solidFill>
                  <a:srgbClr val="FFFF00"/>
                </a:solidFill>
              </a:rPr>
              <a:t>Meteorologların</a:t>
            </a:r>
            <a:r>
              <a:rPr lang="tr-TR" sz="2800" dirty="0" smtClean="0"/>
              <a:t> iklim sınıflandırmaları </a:t>
            </a:r>
            <a:r>
              <a:rPr lang="tr-TR" sz="2800" dirty="0" smtClean="0">
                <a:latin typeface="Arial"/>
                <a:cs typeface="Arial"/>
              </a:rPr>
              <a:t>→</a:t>
            </a:r>
            <a:r>
              <a:rPr lang="tr-TR" sz="2800" dirty="0" smtClean="0"/>
              <a:t>daha çok fiziksel başka bir deyişle </a:t>
            </a:r>
            <a:r>
              <a:rPr lang="tr-TR" sz="2800" b="1" i="1" dirty="0" smtClean="0">
                <a:solidFill>
                  <a:srgbClr val="FFFF00"/>
                </a:solidFill>
              </a:rPr>
              <a:t>iklimin dinamik özellikleri</a:t>
            </a:r>
            <a:r>
              <a:rPr lang="tr-TR" sz="2800" dirty="0" smtClean="0"/>
              <a:t>ne bağlıdır.</a:t>
            </a:r>
          </a:p>
          <a:p>
            <a:pPr algn="just">
              <a:buNone/>
            </a:pPr>
            <a:endParaRPr lang="tr-TR" sz="2800" dirty="0" smtClean="0"/>
          </a:p>
          <a:p>
            <a:pPr algn="just"/>
            <a:r>
              <a:rPr lang="tr-TR" sz="2800" b="1" i="1" dirty="0" smtClean="0">
                <a:solidFill>
                  <a:srgbClr val="FFFF00"/>
                </a:solidFill>
              </a:rPr>
              <a:t>Biyolog ve </a:t>
            </a:r>
            <a:r>
              <a:rPr lang="tr-TR" sz="2800" b="1" i="1" dirty="0" err="1" smtClean="0">
                <a:solidFill>
                  <a:srgbClr val="FFFF00"/>
                </a:solidFill>
              </a:rPr>
              <a:t>biyocoğrafyacılar</a:t>
            </a:r>
            <a:r>
              <a:rPr lang="tr-TR" sz="2800" b="1" i="1" dirty="0" smtClean="0">
                <a:solidFill>
                  <a:srgbClr val="FFFF00"/>
                </a:solidFill>
              </a:rPr>
              <a:t> </a:t>
            </a:r>
            <a:r>
              <a:rPr lang="tr-TR" sz="2800" dirty="0" smtClean="0"/>
              <a:t>ise </a:t>
            </a:r>
            <a:r>
              <a:rPr lang="tr-TR" sz="2800" dirty="0" smtClean="0">
                <a:latin typeface="Arial"/>
                <a:cs typeface="Arial"/>
              </a:rPr>
              <a:t>→ </a:t>
            </a:r>
            <a:r>
              <a:rPr lang="tr-TR" sz="2800" dirty="0" smtClean="0"/>
              <a:t>iklimin yağış ve sıcaklık gibi, </a:t>
            </a:r>
            <a:r>
              <a:rPr lang="tr-TR" sz="2800" b="1" i="1" dirty="0" smtClean="0">
                <a:solidFill>
                  <a:srgbClr val="FFFF00"/>
                </a:solidFill>
              </a:rPr>
              <a:t>statik</a:t>
            </a:r>
            <a:r>
              <a:rPr lang="tr-TR" sz="2800" dirty="0" smtClean="0"/>
              <a:t> </a:t>
            </a:r>
            <a:r>
              <a:rPr lang="tr-TR" sz="2800" b="1" i="1" dirty="0" smtClean="0">
                <a:solidFill>
                  <a:srgbClr val="FFFF00"/>
                </a:solidFill>
              </a:rPr>
              <a:t>özellikleri</a:t>
            </a:r>
            <a:r>
              <a:rPr lang="tr-TR" sz="2800" dirty="0" smtClean="0"/>
              <a:t>yle ilgilenirler.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tr-TR" sz="2400" b="1" i="1" dirty="0" smtClean="0">
                <a:solidFill>
                  <a:srgbClr val="FFFF00"/>
                </a:solidFill>
              </a:rPr>
              <a:t>Bitki </a:t>
            </a:r>
            <a:r>
              <a:rPr lang="tr-TR" sz="2400" b="1" i="1" dirty="0" err="1" smtClean="0">
                <a:solidFill>
                  <a:srgbClr val="FFFF00"/>
                </a:solidFill>
              </a:rPr>
              <a:t>biyoiklimcilerinin</a:t>
            </a:r>
            <a:r>
              <a:rPr lang="tr-TR" sz="2400" b="1" i="1" dirty="0" smtClean="0">
                <a:solidFill>
                  <a:srgbClr val="FFFF00"/>
                </a:solidFill>
              </a:rPr>
              <a:t> iklim sınıflandırmalarında </a:t>
            </a:r>
            <a:r>
              <a:rPr lang="tr-TR" sz="2400" b="1" i="1" dirty="0" err="1" smtClean="0">
                <a:solidFill>
                  <a:srgbClr val="FFFF00"/>
                </a:solidFill>
              </a:rPr>
              <a:t>gözönünde</a:t>
            </a:r>
            <a:r>
              <a:rPr lang="tr-TR" sz="2400" b="1" i="1" dirty="0" smtClean="0">
                <a:solidFill>
                  <a:srgbClr val="FFFF00"/>
                </a:solidFill>
              </a:rPr>
              <a:t> bulundurdukları faktörler şunlardır:</a:t>
            </a:r>
            <a:endParaRPr lang="tr-TR" sz="2400" b="1" i="1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2" y="1428737"/>
            <a:ext cx="7972452" cy="4697427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lphaUcPeriod"/>
            </a:pPr>
            <a:r>
              <a:rPr lang="tr-TR" sz="2800" b="1" i="1" dirty="0" err="1" smtClean="0">
                <a:solidFill>
                  <a:srgbClr val="92D050"/>
                </a:solidFill>
              </a:rPr>
              <a:t>Fotoperyodizm</a:t>
            </a:r>
            <a:endParaRPr lang="tr-TR" sz="2800" b="1" i="1" dirty="0" smtClean="0">
              <a:solidFill>
                <a:srgbClr val="92D050"/>
              </a:solidFill>
            </a:endParaRPr>
          </a:p>
          <a:p>
            <a:pPr marL="514350" indent="-514350" algn="just">
              <a:buNone/>
            </a:pPr>
            <a:endParaRPr lang="tr-TR" sz="2800" dirty="0" smtClean="0"/>
          </a:p>
          <a:p>
            <a:pPr marL="514350" indent="-514350" algn="just">
              <a:buFont typeface="Wingdings" pitchFamily="2" charset="2"/>
              <a:buChar char="ü"/>
            </a:pPr>
            <a:r>
              <a:rPr lang="tr-TR" sz="2800" dirty="0" err="1" smtClean="0"/>
              <a:t>Fotoperyodizmi</a:t>
            </a:r>
            <a:r>
              <a:rPr lang="tr-TR" sz="2800" dirty="0" smtClean="0"/>
              <a:t> sadece günlük olan yerler: ekvator bölgeleri</a:t>
            </a:r>
          </a:p>
          <a:p>
            <a:pPr marL="514350" indent="-514350" algn="just">
              <a:buFont typeface="Wingdings" pitchFamily="2" charset="2"/>
              <a:buChar char="ü"/>
            </a:pPr>
            <a:r>
              <a:rPr lang="tr-TR" sz="2800" dirty="0" err="1" smtClean="0"/>
              <a:t>Fotoperyodizmi</a:t>
            </a:r>
            <a:r>
              <a:rPr lang="tr-TR" sz="2800" dirty="0" smtClean="0"/>
              <a:t> günlük ve mevsimlik olan yerler: tropikal dışı bölgeler</a:t>
            </a:r>
          </a:p>
          <a:p>
            <a:pPr marL="514350" indent="-514350" algn="just">
              <a:buFont typeface="Wingdings" pitchFamily="2" charset="2"/>
              <a:buChar char="ü"/>
            </a:pPr>
            <a:r>
              <a:rPr lang="tr-TR" sz="2800" dirty="0" err="1" smtClean="0"/>
              <a:t>Fotoperyodizmi</a:t>
            </a:r>
            <a:r>
              <a:rPr lang="tr-TR" sz="2800" dirty="0" smtClean="0"/>
              <a:t> sadece mevsimlik olan yerler: yüksek enlem dereceleri ve kutup bölgeleri</a:t>
            </a:r>
          </a:p>
          <a:p>
            <a:pPr marL="514350" indent="-514350" algn="just">
              <a:buNone/>
            </a:pPr>
            <a:endParaRPr lang="tr-TR" sz="2800" dirty="0" smtClean="0"/>
          </a:p>
          <a:p>
            <a:pPr marL="514350" indent="-514350" algn="just">
              <a:buFont typeface="+mj-lt"/>
              <a:buAutoNum type="alphaUcPeriod" startAt="2"/>
            </a:pPr>
            <a:r>
              <a:rPr lang="tr-TR" sz="2800" b="1" i="1" dirty="0" smtClean="0">
                <a:solidFill>
                  <a:srgbClr val="92D050"/>
                </a:solidFill>
              </a:rPr>
              <a:t>Yıllık Yağış Miktarı</a:t>
            </a:r>
          </a:p>
          <a:p>
            <a:pPr marL="514350" indent="-514350" algn="just">
              <a:buFont typeface="+mj-lt"/>
              <a:buAutoNum type="alphaUcPeriod" startAt="2"/>
            </a:pPr>
            <a:r>
              <a:rPr lang="tr-TR" sz="2800" b="1" i="1" dirty="0" smtClean="0">
                <a:solidFill>
                  <a:srgbClr val="92D050"/>
                </a:solidFill>
              </a:rPr>
              <a:t>Sıcaklık Ritmi veya Rejimi</a:t>
            </a:r>
          </a:p>
          <a:p>
            <a:pPr marL="514350" indent="-514350" algn="just">
              <a:buFont typeface="+mj-lt"/>
              <a:buAutoNum type="alphaUcPeriod" startAt="2"/>
            </a:pPr>
            <a:r>
              <a:rPr lang="tr-TR" sz="2800" b="1" i="1" dirty="0" smtClean="0">
                <a:solidFill>
                  <a:srgbClr val="92D050"/>
                </a:solidFill>
              </a:rPr>
              <a:t>En Sıcak Ayın </a:t>
            </a:r>
            <a:r>
              <a:rPr lang="tr-TR" sz="2800" b="1" i="1" dirty="0" err="1" smtClean="0">
                <a:solidFill>
                  <a:srgbClr val="92D050"/>
                </a:solidFill>
              </a:rPr>
              <a:t>Max</a:t>
            </a:r>
            <a:r>
              <a:rPr lang="tr-TR" sz="2800" b="1" i="1" dirty="0" smtClean="0">
                <a:solidFill>
                  <a:srgbClr val="92D050"/>
                </a:solidFill>
              </a:rPr>
              <a:t>. Sıcaklık Ortalaması ile En Soğuk Ayın </a:t>
            </a:r>
            <a:r>
              <a:rPr lang="tr-TR" sz="2800" b="1" i="1" dirty="0" err="1" smtClean="0">
                <a:solidFill>
                  <a:srgbClr val="92D050"/>
                </a:solidFill>
              </a:rPr>
              <a:t>Min</a:t>
            </a:r>
            <a:r>
              <a:rPr lang="tr-TR" sz="2800" b="1" i="1" dirty="0" smtClean="0">
                <a:solidFill>
                  <a:srgbClr val="92D050"/>
                </a:solidFill>
              </a:rPr>
              <a:t>. Sıcaklık Ortalaması Arasındaki Fark yani (M-m)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tr-TR" sz="2800" b="1" i="1" u="sng" dirty="0" smtClean="0">
                <a:solidFill>
                  <a:srgbClr val="FFFF00"/>
                </a:solidFill>
              </a:rPr>
              <a:t>2- </a:t>
            </a:r>
            <a:r>
              <a:rPr lang="tr-TR" sz="2800" b="1" i="1" u="sng" dirty="0" err="1" smtClean="0">
                <a:solidFill>
                  <a:srgbClr val="FFFF00"/>
                </a:solidFill>
              </a:rPr>
              <a:t>Mikroiklim</a:t>
            </a:r>
            <a:endParaRPr lang="tr-TR" sz="2800" b="1" i="1" u="sng" dirty="0">
              <a:solidFill>
                <a:srgbClr val="FFFF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3"/>
            <a:ext cx="8229600" cy="4911741"/>
          </a:xfrm>
        </p:spPr>
        <p:txBody>
          <a:bodyPr>
            <a:normAutofit/>
          </a:bodyPr>
          <a:lstStyle/>
          <a:p>
            <a:r>
              <a:rPr lang="tr-TR" sz="2800" dirty="0" err="1" smtClean="0"/>
              <a:t>Mikroiklim</a:t>
            </a:r>
            <a:r>
              <a:rPr lang="tr-TR" sz="2800" dirty="0" smtClean="0"/>
              <a:t> yerel iklimle karıştırılmamalıdır. 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Font typeface="Wingdings" pitchFamily="2" charset="2"/>
              <a:buChar char="ü"/>
            </a:pPr>
            <a:r>
              <a:rPr lang="tr-TR" sz="2800" b="1" i="1" dirty="0" smtClean="0">
                <a:solidFill>
                  <a:srgbClr val="92D050"/>
                </a:solidFill>
              </a:rPr>
              <a:t>Yerel iklim</a:t>
            </a:r>
            <a:r>
              <a:rPr lang="tr-TR" sz="2800" dirty="0" smtClean="0"/>
              <a:t>, belirli bir gözlem istasyonunun verilerine göre sayısal olarak değerlendirilir. </a:t>
            </a:r>
          </a:p>
          <a:p>
            <a:pPr>
              <a:buFont typeface="Wingdings" pitchFamily="2" charset="2"/>
              <a:buChar char="ü"/>
            </a:pPr>
            <a:r>
              <a:rPr lang="tr-TR" sz="2800" b="1" i="1" dirty="0" err="1" smtClean="0">
                <a:solidFill>
                  <a:srgbClr val="92D050"/>
                </a:solidFill>
              </a:rPr>
              <a:t>Mikroiklim</a:t>
            </a:r>
            <a:r>
              <a:rPr lang="tr-TR" sz="2800" dirty="0" smtClean="0"/>
              <a:t> ise belirli bir çevrenin iklimidir</a:t>
            </a:r>
            <a:r>
              <a:rPr lang="tr-TR" sz="2800" dirty="0" smtClean="0"/>
              <a:t>.</a:t>
            </a:r>
          </a:p>
          <a:p>
            <a:pPr>
              <a:buNone/>
            </a:pPr>
            <a:endParaRPr lang="tr-TR" sz="2800" dirty="0" smtClean="0"/>
          </a:p>
          <a:p>
            <a:r>
              <a:rPr lang="tr-TR" sz="2800" dirty="0" err="1" smtClean="0"/>
              <a:t>Mikroiklim</a:t>
            </a:r>
            <a:r>
              <a:rPr lang="tr-TR" sz="2800" dirty="0" smtClean="0"/>
              <a:t> denilince toprak seviyesinde ya da bir bitki formasyonunun örneğin çayır, maki ve ormanın ya da bir caddenin, yamacın veya şehrin iklimi anlaşılır.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8"/>
            <a:ext cx="8115328" cy="5411807"/>
          </a:xfrm>
        </p:spPr>
        <p:txBody>
          <a:bodyPr>
            <a:noAutofit/>
          </a:bodyPr>
          <a:lstStyle/>
          <a:p>
            <a:pPr algn="just"/>
            <a:r>
              <a:rPr lang="tr-TR" sz="2400" b="1" dirty="0" smtClean="0">
                <a:solidFill>
                  <a:srgbClr val="FFFF00"/>
                </a:solidFill>
              </a:rPr>
              <a:t>Bir orman içi ile çevresindeki bir çayır ya da çalı formasyonunun oluşturduğu topluluklar arasında nemlilik ve sıcaklık farkları bulunur. </a:t>
            </a:r>
            <a:r>
              <a:rPr lang="tr-TR" sz="2400" dirty="0" smtClean="0"/>
              <a:t>Örneğin: İç </a:t>
            </a:r>
            <a:r>
              <a:rPr lang="tr-TR" sz="2400" dirty="0" err="1" smtClean="0"/>
              <a:t>anadolu</a:t>
            </a:r>
            <a:r>
              <a:rPr lang="tr-TR" sz="2400" dirty="0" smtClean="0"/>
              <a:t>’ da Tüylü Meşe (</a:t>
            </a:r>
            <a:r>
              <a:rPr lang="tr-TR" sz="2400" b="1" i="1" dirty="0" err="1" smtClean="0">
                <a:solidFill>
                  <a:schemeClr val="accent6">
                    <a:lumMod val="75000"/>
                  </a:schemeClr>
                </a:solidFill>
              </a:rPr>
              <a:t>Quercus</a:t>
            </a:r>
            <a:r>
              <a:rPr lang="tr-TR" sz="24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b="1" i="1" dirty="0" err="1" smtClean="0">
                <a:solidFill>
                  <a:schemeClr val="accent6">
                    <a:lumMod val="75000"/>
                  </a:schemeClr>
                </a:solidFill>
              </a:rPr>
              <a:t>pubescens</a:t>
            </a:r>
            <a:r>
              <a:rPr lang="tr-TR" sz="2400" dirty="0" smtClean="0"/>
              <a:t>) topluluğunun altı, çevresindeki step vejetasyonundan 1-3 </a:t>
            </a:r>
            <a:r>
              <a:rPr lang="tr-TR" sz="2400" baseline="30000" dirty="0" smtClean="0"/>
              <a:t>O</a:t>
            </a:r>
            <a:r>
              <a:rPr lang="tr-TR" sz="2400" dirty="0" smtClean="0"/>
              <a:t>C daha serin ve aynı zamanda daha nemlidir.</a:t>
            </a:r>
          </a:p>
          <a:p>
            <a:pPr algn="just">
              <a:buNone/>
            </a:pPr>
            <a:endParaRPr lang="tr-TR" sz="2400" dirty="0" smtClean="0"/>
          </a:p>
          <a:p>
            <a:pPr algn="just"/>
            <a:r>
              <a:rPr lang="tr-TR" sz="2400" dirty="0" smtClean="0"/>
              <a:t>Birçok vadi ve yamaçları farklı güneşlenme nedeniyle farklı iklimsel özellikler gösterirler. Güney yamaçlar daha sıcak ve kurak, kuzey yamaçlar daha serin ve nemlidir. Hatay </a:t>
            </a:r>
            <a:r>
              <a:rPr lang="tr-TR" sz="2400" dirty="0" err="1" smtClean="0"/>
              <a:t>İskenderunda</a:t>
            </a:r>
            <a:r>
              <a:rPr lang="tr-TR" sz="2400" dirty="0" smtClean="0"/>
              <a:t> </a:t>
            </a:r>
            <a:r>
              <a:rPr lang="tr-TR" sz="2400" dirty="0" err="1" smtClean="0"/>
              <a:t>Kastelli</a:t>
            </a:r>
            <a:r>
              <a:rPr lang="tr-TR" sz="2400" dirty="0" smtClean="0"/>
              <a:t> yöresinde güney yamaçlar Saçlı Meşe (</a:t>
            </a:r>
            <a:r>
              <a:rPr lang="tr-TR" sz="2400" b="1" i="1" dirty="0" err="1" smtClean="0">
                <a:solidFill>
                  <a:schemeClr val="accent6">
                    <a:lumMod val="75000"/>
                  </a:schemeClr>
                </a:solidFill>
              </a:rPr>
              <a:t>Quercus</a:t>
            </a:r>
            <a:r>
              <a:rPr lang="tr-TR" sz="24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b="1" i="1" dirty="0" err="1" smtClean="0">
                <a:solidFill>
                  <a:schemeClr val="accent6">
                    <a:lumMod val="75000"/>
                  </a:schemeClr>
                </a:solidFill>
              </a:rPr>
              <a:t>cerris</a:t>
            </a:r>
            <a:r>
              <a:rPr lang="tr-TR" sz="2400" b="1" i="1" dirty="0" smtClean="0">
                <a:solidFill>
                  <a:schemeClr val="accent6">
                    <a:lumMod val="75000"/>
                  </a:schemeClr>
                </a:solidFill>
              </a:rPr>
              <a:t> var. </a:t>
            </a:r>
            <a:r>
              <a:rPr lang="tr-TR" sz="2400" b="1" i="1" dirty="0" err="1" smtClean="0">
                <a:solidFill>
                  <a:schemeClr val="accent6">
                    <a:lumMod val="75000"/>
                  </a:schemeClr>
                </a:solidFill>
              </a:rPr>
              <a:t>cerris</a:t>
            </a:r>
            <a:r>
              <a:rPr lang="tr-TR" sz="2400" dirty="0" smtClean="0"/>
              <a:t>) türü, kuzey yamaçlar ise Kayın (</a:t>
            </a:r>
            <a:r>
              <a:rPr lang="tr-TR" sz="2400" b="1" i="1" dirty="0" err="1" smtClean="0">
                <a:solidFill>
                  <a:schemeClr val="accent6">
                    <a:lumMod val="75000"/>
                  </a:schemeClr>
                </a:solidFill>
              </a:rPr>
              <a:t>Fagus</a:t>
            </a:r>
            <a:r>
              <a:rPr lang="tr-TR" sz="24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b="1" i="1" dirty="0" err="1" smtClean="0">
                <a:solidFill>
                  <a:schemeClr val="accent6">
                    <a:lumMod val="75000"/>
                  </a:schemeClr>
                </a:solidFill>
              </a:rPr>
              <a:t>orientalis</a:t>
            </a:r>
            <a:r>
              <a:rPr lang="tr-TR" sz="2400" dirty="0" smtClean="0"/>
              <a:t>) türü ile örtülüdür.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1139</Words>
  <Application>Microsoft Office PowerPoint</Application>
  <PresentationFormat>Ekran Gösterisi (4:3)</PresentationFormat>
  <Paragraphs>100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1. Bölüm BİYOİKLİM</vt:lpstr>
      <vt:lpstr>Slayt 2</vt:lpstr>
      <vt:lpstr>Biyoiklim canlının tabiatına göre çeşitli kısımlara ayrılabilir:</vt:lpstr>
      <vt:lpstr>1- Bitki Biyoiklimi</vt:lpstr>
      <vt:lpstr>Slayt 5</vt:lpstr>
      <vt:lpstr>Slayt 6</vt:lpstr>
      <vt:lpstr>Bitki biyoiklimcilerinin iklim sınıflandırmalarında gözönünde bulundurdukları faktörler şunlardır:</vt:lpstr>
      <vt:lpstr>2- Mikroiklim</vt:lpstr>
      <vt:lpstr>Slayt 9</vt:lpstr>
      <vt:lpstr>3- Hayvan ve İnsan Biyoiklimi</vt:lpstr>
      <vt:lpstr>4- Tarım İklimi </vt:lpstr>
      <vt:lpstr>Tarım iklimi çalışmalrının çoğu, aşağıda gösterildiği gibi bazı meteorolojik koşulların gerçekleşme tarihlerini veya periyotlarını bilmeye dayanır:</vt:lpstr>
      <vt:lpstr>Atmosferin Dikey Yapısı</vt:lpstr>
      <vt:lpstr>Atmosferin Genel Yapısı ve Radyasyon Olayları</vt:lpstr>
      <vt:lpstr>Troposferin Karışımı</vt:lpstr>
      <vt:lpstr>Radyasyon Olayları</vt:lpstr>
      <vt:lpstr>Sıcaklık ve Isı</vt:lpstr>
      <vt:lpstr>Yeryüzünün Sıcaklık Kaynakları</vt:lpstr>
      <vt:lpstr>Bir yerin sıcaklık nedenlerini inceleyen faktörleri şöyle özetleyebiliriz:</vt:lpstr>
    </vt:vector>
  </TitlesOfParts>
  <Company>BİYOLOJİ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BİYOİKLİM</dc:title>
  <dc:creator>EBRU ÖZDENİZ</dc:creator>
  <cp:lastModifiedBy>HP</cp:lastModifiedBy>
  <cp:revision>14</cp:revision>
  <dcterms:created xsi:type="dcterms:W3CDTF">2011-05-12T08:11:56Z</dcterms:created>
  <dcterms:modified xsi:type="dcterms:W3CDTF">2011-06-01T12:07:10Z</dcterms:modified>
</cp:coreProperties>
</file>