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5" r:id="rId5"/>
    <p:sldId id="1086" r:id="rId6"/>
    <p:sldId id="1087" r:id="rId7"/>
    <p:sldId id="1088" r:id="rId8"/>
    <p:sldId id="1089" r:id="rId9"/>
    <p:sldId id="1090" r:id="rId10"/>
    <p:sldId id="1091" r:id="rId11"/>
    <p:sldId id="1092"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322</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ARAZİ TOPLULAŞTIRMASI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(1-2)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0" y="241656"/>
            <a:ext cx="8517837" cy="293915"/>
          </a:xfrm>
          <a:prstGeom prst="rect">
            <a:avLst/>
          </a:prstGeom>
        </p:spPr>
        <p:txBody>
          <a:bodyPr/>
          <a:lstStyle/>
          <a:p>
            <a:r>
              <a:rPr lang="tr-TR" sz="2400" b="1" dirty="0" smtClean="0">
                <a:solidFill>
                  <a:srgbClr val="000099"/>
                </a:solidFill>
              </a:rPr>
              <a:t>Tarım Reformu Genel Müdürlüğü Tarım Arazilerini Değerlendirme Dairesi Başkanlığı Toprak Sınıflaması Teknik Talimatı</a:t>
            </a:r>
            <a:endParaRPr lang="tr-TR" sz="2400" dirty="0">
              <a:solidFill>
                <a:srgbClr val="000099"/>
              </a:solidFill>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b="1" dirty="0"/>
              <a:t>Amaç </a:t>
            </a:r>
          </a:p>
          <a:p>
            <a:pPr marL="0" indent="0" algn="just">
              <a:lnSpc>
                <a:spcPct val="100000"/>
              </a:lnSpc>
              <a:spcBef>
                <a:spcPts val="450"/>
              </a:spcBef>
              <a:buClr>
                <a:srgbClr val="160093"/>
              </a:buClr>
              <a:buFont typeface="Courier New" panose="02070309020205020404" pitchFamily="49" charset="0"/>
              <a:buChar char="o"/>
              <a:defRPr/>
            </a:pPr>
            <a:r>
              <a:rPr lang="tr-TR" sz="1800" dirty="0"/>
              <a:t>Madde-1: Bu talimatın amacı, 3083 Sayılı Sulama Alanlarında Arazi Düzenlenmesine Dair Tarım Reformu Kanunu ve Uygulama Yönetmeliği uyarınca; Tarım Reformu Uygulama Alanlarında Toprak Sınıflaması yapılması, yenilenmesi ve itirazların değerlendirilmesinin usul ve esaslarını düzenlemektir. </a:t>
            </a:r>
          </a:p>
          <a:p>
            <a:pPr marL="0" indent="0" algn="just">
              <a:lnSpc>
                <a:spcPct val="100000"/>
              </a:lnSpc>
              <a:spcBef>
                <a:spcPts val="450"/>
              </a:spcBef>
              <a:buClr>
                <a:srgbClr val="160093"/>
              </a:buClr>
              <a:buFont typeface="Courier New" panose="02070309020205020404" pitchFamily="49" charset="0"/>
              <a:buChar char="o"/>
              <a:defRPr/>
            </a:pPr>
            <a:r>
              <a:rPr lang="tr-TR" sz="1800" b="1" dirty="0"/>
              <a:t>Kapsam </a:t>
            </a:r>
          </a:p>
          <a:p>
            <a:pPr marL="0" indent="0" algn="just">
              <a:lnSpc>
                <a:spcPct val="100000"/>
              </a:lnSpc>
              <a:spcBef>
                <a:spcPts val="450"/>
              </a:spcBef>
              <a:buClr>
                <a:srgbClr val="160093"/>
              </a:buClr>
              <a:buFont typeface="Courier New" panose="02070309020205020404" pitchFamily="49" charset="0"/>
              <a:buChar char="o"/>
              <a:defRPr/>
            </a:pPr>
            <a:r>
              <a:rPr lang="tr-TR" sz="1800" dirty="0"/>
              <a:t>	</a:t>
            </a:r>
            <a:r>
              <a:rPr lang="tr-TR" sz="1800" b="1" dirty="0"/>
              <a:t>Madde-2: </a:t>
            </a:r>
            <a:r>
              <a:rPr lang="tr-TR" sz="1800" dirty="0"/>
              <a:t>Bu talimat hükümleri, Uygulama Alanlarında, 3083 sayılı kanunun 4. Maddesi ile uygulayıcı kuruluşun tasarrufuna geçen arazi, özel mülkiyete konu olan arazi, mera arazisi ve tescil harici araziyi kapsamaktadır.</a:t>
            </a:r>
          </a:p>
          <a:p>
            <a:pPr marL="0" indent="0" algn="just">
              <a:lnSpc>
                <a:spcPct val="100000"/>
              </a:lnSpc>
              <a:spcBef>
                <a:spcPts val="450"/>
              </a:spcBef>
              <a:buClr>
                <a:srgbClr val="160093"/>
              </a:buClr>
              <a:buFont typeface="Courier New" panose="02070309020205020404" pitchFamily="49" charset="0"/>
              <a:buChar char="o"/>
              <a:defRPr/>
            </a:pPr>
            <a:r>
              <a:rPr lang="tr-TR" sz="1800" dirty="0"/>
              <a:t>	          Uygulama Alanlarında bulunan imar planı içerisindeki alanlar, sınırları belirlenmiş köy yerleşim alanları, orman alanları, sit alanları, askeri alanlar vd. kamu hizmetlerinde kullanılmak üzere tahsis edilmiş araziler bu talimatın kapsamı dışındadır</a:t>
            </a:r>
            <a:endParaRPr lang="tr-TR" sz="1800" dirty="0"/>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0" y="241656"/>
            <a:ext cx="8517837" cy="293915"/>
          </a:xfrm>
          <a:prstGeom prst="rect">
            <a:avLst/>
          </a:prstGeom>
        </p:spPr>
        <p:txBody>
          <a:bodyPr/>
          <a:lstStyle/>
          <a:p>
            <a:r>
              <a:rPr lang="tr-TR" sz="2400" b="1" dirty="0" smtClean="0">
                <a:solidFill>
                  <a:srgbClr val="000099"/>
                </a:solidFill>
              </a:rPr>
              <a:t>Tarım Reformu Genel Müdürlüğü Tarım Arazilerini Değerlendirme Dairesi Başkanlığı Toprak Sınıflaması Teknik Talimatı</a:t>
            </a:r>
            <a:endParaRPr lang="tr-TR" sz="2400" dirty="0">
              <a:solidFill>
                <a:srgbClr val="000099"/>
              </a:solidFill>
            </a:endParaRPr>
          </a:p>
        </p:txBody>
      </p:sp>
      <p:sp>
        <p:nvSpPr>
          <p:cNvPr id="8" name="İçerik Yer Tutucusu 2"/>
          <p:cNvSpPr>
            <a:spLocks noGrp="1"/>
          </p:cNvSpPr>
          <p:nvPr>
            <p:ph idx="1"/>
          </p:nvPr>
        </p:nvSpPr>
        <p:spPr>
          <a:xfrm>
            <a:off x="166255" y="1147156"/>
            <a:ext cx="9127374" cy="4538749"/>
          </a:xfrm>
        </p:spPr>
        <p:txBody>
          <a:bodyPr anchor="t">
            <a:noAutofit/>
          </a:bodyPr>
          <a:lstStyle/>
          <a:p>
            <a:pPr marL="0" indent="0" algn="just">
              <a:lnSpc>
                <a:spcPct val="100000"/>
              </a:lnSpc>
              <a:spcBef>
                <a:spcPts val="450"/>
              </a:spcBef>
              <a:buClr>
                <a:srgbClr val="160093"/>
              </a:buClr>
              <a:buNone/>
              <a:defRPr/>
            </a:pPr>
            <a:r>
              <a:rPr lang="tr-TR" sz="1600" b="1" dirty="0"/>
              <a:t>Yasal Dayanak</a:t>
            </a:r>
          </a:p>
          <a:p>
            <a:pPr marL="0" indent="0" algn="just">
              <a:lnSpc>
                <a:spcPct val="100000"/>
              </a:lnSpc>
              <a:spcBef>
                <a:spcPts val="450"/>
              </a:spcBef>
              <a:buClr>
                <a:srgbClr val="160093"/>
              </a:buClr>
              <a:buNone/>
              <a:defRPr/>
            </a:pPr>
            <a:r>
              <a:rPr lang="tr-TR" sz="1600" b="1" dirty="0"/>
              <a:t>Madde-3: </a:t>
            </a:r>
            <a:r>
              <a:rPr lang="tr-TR" sz="1600" dirty="0"/>
              <a:t>Bu talimatın yasal dayanağı; 3083 Sayılı Kanunun 2. maddesini (g) bendi, Uygulama Yönetmeliğinin 4. 51. ve 71’inci maddeleridir.</a:t>
            </a:r>
          </a:p>
          <a:p>
            <a:pPr marL="0" indent="0" algn="just">
              <a:lnSpc>
                <a:spcPct val="100000"/>
              </a:lnSpc>
              <a:spcBef>
                <a:spcPts val="450"/>
              </a:spcBef>
              <a:buClr>
                <a:srgbClr val="160093"/>
              </a:buClr>
              <a:buNone/>
              <a:defRPr/>
            </a:pPr>
            <a:r>
              <a:rPr lang="tr-TR" sz="1600" b="1" dirty="0"/>
              <a:t>Tanımlar </a:t>
            </a:r>
          </a:p>
          <a:p>
            <a:pPr marL="0" indent="0" algn="just">
              <a:lnSpc>
                <a:spcPct val="100000"/>
              </a:lnSpc>
              <a:spcBef>
                <a:spcPts val="450"/>
              </a:spcBef>
              <a:buClr>
                <a:srgbClr val="160093"/>
              </a:buClr>
              <a:buNone/>
              <a:defRPr/>
            </a:pPr>
            <a:r>
              <a:rPr lang="tr-TR" sz="1600" b="1" dirty="0" smtClean="0"/>
              <a:t>Madde-4</a:t>
            </a:r>
            <a:r>
              <a:rPr lang="tr-TR" sz="1600" b="1" dirty="0"/>
              <a:t>: </a:t>
            </a:r>
            <a:r>
              <a:rPr lang="tr-TR" sz="1600" dirty="0"/>
              <a:t>Bu talimatta geçen ;</a:t>
            </a:r>
          </a:p>
          <a:p>
            <a:pPr marL="0" indent="0" algn="just">
              <a:lnSpc>
                <a:spcPct val="100000"/>
              </a:lnSpc>
              <a:spcBef>
                <a:spcPts val="450"/>
              </a:spcBef>
              <a:buClr>
                <a:srgbClr val="160093"/>
              </a:buClr>
              <a:buNone/>
              <a:defRPr/>
            </a:pPr>
            <a:r>
              <a:rPr lang="tr-TR" sz="1600" b="1" dirty="0"/>
              <a:t>4.1-</a:t>
            </a:r>
            <a:r>
              <a:rPr lang="tr-TR" sz="1600" dirty="0"/>
              <a:t>Kanun: 1 Aralık 1984 tarih ve 18592 Sayılı Resmi Gazetede yayınlanarak yürürlüğe giren 3083 Sayılı “ Sulama Alanlarında Arazi Düzenlenmesine Dair Tarım Reformu Kanunu”nu, </a:t>
            </a:r>
          </a:p>
          <a:p>
            <a:pPr marL="0" indent="0" algn="just">
              <a:lnSpc>
                <a:spcPct val="100000"/>
              </a:lnSpc>
              <a:spcBef>
                <a:spcPts val="450"/>
              </a:spcBef>
              <a:buClr>
                <a:srgbClr val="160093"/>
              </a:buClr>
              <a:buNone/>
              <a:defRPr/>
            </a:pPr>
            <a:r>
              <a:rPr lang="tr-TR" sz="1600" b="1" dirty="0"/>
              <a:t>4.2- </a:t>
            </a:r>
            <a:r>
              <a:rPr lang="tr-TR" sz="1600" dirty="0"/>
              <a:t>Yönetmelik: 29.06.1985 tarih ve 18796 Sayılı Resmi Gazetede yayınlanarak yürürlüğe giren, 3083 Sayılı “Sulama Alanlarında Arazi Düzenlenmesine Dair Tarım Reformu Kanunu Uygulama Yönetmeliği”ni,</a:t>
            </a:r>
          </a:p>
          <a:p>
            <a:pPr marL="0" indent="0" algn="just">
              <a:lnSpc>
                <a:spcPct val="100000"/>
              </a:lnSpc>
              <a:spcBef>
                <a:spcPts val="450"/>
              </a:spcBef>
              <a:buClr>
                <a:srgbClr val="160093"/>
              </a:buClr>
              <a:buNone/>
              <a:defRPr/>
            </a:pPr>
            <a:r>
              <a:rPr lang="tr-TR" sz="1600" b="1" dirty="0"/>
              <a:t>4.3-</a:t>
            </a:r>
            <a:r>
              <a:rPr lang="tr-TR" sz="1600" dirty="0"/>
              <a:t>Bakanlık: Gıda, Tarım ve Hayvancılık Bakanlığı</a:t>
            </a:r>
          </a:p>
          <a:p>
            <a:pPr marL="0" indent="0" algn="just">
              <a:lnSpc>
                <a:spcPct val="100000"/>
              </a:lnSpc>
              <a:spcBef>
                <a:spcPts val="450"/>
              </a:spcBef>
              <a:buClr>
                <a:srgbClr val="160093"/>
              </a:buClr>
              <a:buNone/>
              <a:defRPr/>
            </a:pPr>
            <a:r>
              <a:rPr lang="tr-TR" sz="1600" b="1" dirty="0"/>
              <a:t>4.4- </a:t>
            </a:r>
            <a:r>
              <a:rPr lang="tr-TR" sz="1600" dirty="0"/>
              <a:t>Genel Müdürlük: Tarım Reformu Genel Müdürlüğünü,</a:t>
            </a:r>
          </a:p>
          <a:p>
            <a:pPr marL="0" indent="0" algn="just">
              <a:lnSpc>
                <a:spcPct val="100000"/>
              </a:lnSpc>
              <a:spcBef>
                <a:spcPts val="450"/>
              </a:spcBef>
              <a:buClr>
                <a:srgbClr val="160093"/>
              </a:buClr>
              <a:buNone/>
              <a:defRPr/>
            </a:pPr>
            <a:r>
              <a:rPr lang="tr-TR" sz="1600" b="1" dirty="0"/>
              <a:t>4.5-</a:t>
            </a:r>
            <a:r>
              <a:rPr lang="tr-TR" sz="1600" dirty="0"/>
              <a:t>İl Müdürlüğü: İl, Gıda,Tarım ve Hayvancılık  Müdürlüklerini,</a:t>
            </a:r>
          </a:p>
          <a:p>
            <a:pPr marL="0" indent="0" algn="just">
              <a:lnSpc>
                <a:spcPct val="100000"/>
              </a:lnSpc>
              <a:spcBef>
                <a:spcPts val="450"/>
              </a:spcBef>
              <a:buClr>
                <a:srgbClr val="160093"/>
              </a:buClr>
              <a:buNone/>
              <a:defRPr/>
            </a:pPr>
            <a:r>
              <a:rPr lang="tr-TR" sz="1600" b="1" dirty="0"/>
              <a:t>4.6-</a:t>
            </a:r>
            <a:r>
              <a:rPr lang="tr-TR" sz="1600" dirty="0"/>
              <a:t> Uygulama Alanı: Kanun’un hükümleri uyarınca Bakanlar Kurulu Kararıyla sınırları belirlenmiş ve Resmi Gazetede ilan edilmiş Tarım Reformu Uygulama Alanlarını, </a:t>
            </a:r>
          </a:p>
        </p:txBody>
      </p:sp>
    </p:spTree>
    <p:extLst>
      <p:ext uri="{BB962C8B-B14F-4D97-AF65-F5344CB8AC3E}">
        <p14:creationId xmlns:p14="http://schemas.microsoft.com/office/powerpoint/2010/main" val="1105628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0" y="241656"/>
            <a:ext cx="8517837" cy="293915"/>
          </a:xfrm>
          <a:prstGeom prst="rect">
            <a:avLst/>
          </a:prstGeom>
        </p:spPr>
        <p:txBody>
          <a:bodyPr/>
          <a:lstStyle/>
          <a:p>
            <a:r>
              <a:rPr lang="tr-TR" sz="2400" b="1" dirty="0" smtClean="0">
                <a:solidFill>
                  <a:srgbClr val="000099"/>
                </a:solidFill>
              </a:rPr>
              <a:t>Tarım Reformu Genel Müdürlüğü Tarım Arazilerini Değerlendirme Dairesi Başkanlığı Toprak Sınıflaması Teknik Talimatı</a:t>
            </a:r>
            <a:endParaRPr lang="tr-TR" sz="2400" dirty="0">
              <a:solidFill>
                <a:srgbClr val="000099"/>
              </a:solidFill>
            </a:endParaRPr>
          </a:p>
        </p:txBody>
      </p:sp>
      <p:sp>
        <p:nvSpPr>
          <p:cNvPr id="8" name="İçerik Yer Tutucusu 2"/>
          <p:cNvSpPr>
            <a:spLocks noGrp="1"/>
          </p:cNvSpPr>
          <p:nvPr>
            <p:ph idx="1"/>
          </p:nvPr>
        </p:nvSpPr>
        <p:spPr>
          <a:xfrm>
            <a:off x="182880" y="1376138"/>
            <a:ext cx="8164134" cy="4309767"/>
          </a:xfrm>
        </p:spPr>
        <p:txBody>
          <a:bodyPr anchor="t">
            <a:noAutofit/>
          </a:bodyPr>
          <a:lstStyle/>
          <a:p>
            <a:pPr marL="0" indent="0" algn="just">
              <a:lnSpc>
                <a:spcPct val="100000"/>
              </a:lnSpc>
              <a:spcBef>
                <a:spcPts val="450"/>
              </a:spcBef>
              <a:buClr>
                <a:srgbClr val="160093"/>
              </a:buClr>
              <a:buNone/>
              <a:defRPr/>
            </a:pPr>
            <a:r>
              <a:rPr lang="tr-TR" sz="1800" b="1" dirty="0"/>
              <a:t>4.7-</a:t>
            </a:r>
            <a:r>
              <a:rPr lang="tr-TR" sz="1800" dirty="0"/>
              <a:t> Tarım Arazisi: Orman sınırları dışında kalan, zirai üretim yapılan, çayır, mera, yaylak ve kışlak olarak kullanılan, kullanılma şekillerinden birine tahsis edilen veya ekonomik olarak imar, ihya ve ıslah edilerek üretime açılabilecek araziyi,</a:t>
            </a:r>
          </a:p>
          <a:p>
            <a:pPr marL="0" indent="0" algn="just">
              <a:lnSpc>
                <a:spcPct val="100000"/>
              </a:lnSpc>
              <a:spcBef>
                <a:spcPts val="450"/>
              </a:spcBef>
              <a:buClr>
                <a:srgbClr val="160093"/>
              </a:buClr>
              <a:buNone/>
              <a:defRPr/>
            </a:pPr>
            <a:r>
              <a:rPr lang="tr-TR" sz="1800" b="1" dirty="0"/>
              <a:t>4.8-</a:t>
            </a:r>
            <a:r>
              <a:rPr lang="tr-TR" sz="1800" dirty="0"/>
              <a:t> Tarım Toprakları: Arazi Kullanım Kabiliyet (AKK) Sınıfına göre I., II., III. ve IV. sınıf olarak belirlenen toprakları,</a:t>
            </a:r>
          </a:p>
          <a:p>
            <a:pPr marL="0" indent="0" algn="just">
              <a:lnSpc>
                <a:spcPct val="100000"/>
              </a:lnSpc>
              <a:spcBef>
                <a:spcPts val="450"/>
              </a:spcBef>
              <a:buClr>
                <a:srgbClr val="160093"/>
              </a:buClr>
              <a:buNone/>
              <a:defRPr/>
            </a:pPr>
            <a:r>
              <a:rPr lang="tr-TR" sz="1800" b="1" dirty="0"/>
              <a:t>4.9- </a:t>
            </a:r>
            <a:r>
              <a:rPr lang="tr-TR" sz="1800" dirty="0"/>
              <a:t>Sulu Tarım Arazisi: S sembolüyle gösterilmekte olup, Devletçe sulanan arazide sulu tarım yapılma şeklini, </a:t>
            </a:r>
          </a:p>
          <a:p>
            <a:pPr marL="0" indent="0" algn="just">
              <a:lnSpc>
                <a:spcPct val="100000"/>
              </a:lnSpc>
              <a:spcBef>
                <a:spcPts val="450"/>
              </a:spcBef>
              <a:buClr>
                <a:srgbClr val="160093"/>
              </a:buClr>
              <a:buNone/>
              <a:defRPr/>
            </a:pPr>
            <a:r>
              <a:rPr lang="tr-TR" sz="1800" b="1" dirty="0"/>
              <a:t>4.10-</a:t>
            </a:r>
            <a:r>
              <a:rPr lang="tr-TR" sz="1800" dirty="0"/>
              <a:t> Kuru Tarım Arazisi: K sembolüyle gösterilmekte olup, arazinin kuru tarım yapılma şeklini,</a:t>
            </a:r>
          </a:p>
          <a:p>
            <a:pPr marL="0" indent="0" algn="just">
              <a:lnSpc>
                <a:spcPct val="100000"/>
              </a:lnSpc>
              <a:spcBef>
                <a:spcPts val="450"/>
              </a:spcBef>
              <a:buClr>
                <a:srgbClr val="160093"/>
              </a:buClr>
              <a:buNone/>
              <a:defRPr/>
            </a:pPr>
            <a:r>
              <a:rPr lang="tr-TR" sz="1800" b="1" dirty="0"/>
              <a:t>4.11- </a:t>
            </a:r>
            <a:r>
              <a:rPr lang="tr-TR" sz="1800" dirty="0"/>
              <a:t> Bağ: Ba sembolüyle gösterilmekte olup, dekarında en az 110 omca olacak şekilde kültüre tabii tutulmuş yerleri, </a:t>
            </a:r>
          </a:p>
          <a:p>
            <a:pPr marL="0" indent="0" algn="just">
              <a:lnSpc>
                <a:spcPct val="100000"/>
              </a:lnSpc>
              <a:spcBef>
                <a:spcPts val="450"/>
              </a:spcBef>
              <a:buClr>
                <a:srgbClr val="160093"/>
              </a:buClr>
              <a:buNone/>
              <a:defRPr/>
            </a:pPr>
            <a:r>
              <a:rPr lang="tr-TR" sz="1800" b="1" dirty="0" smtClean="0"/>
              <a:t>4.12- </a:t>
            </a:r>
            <a:r>
              <a:rPr lang="tr-TR" sz="1800" dirty="0"/>
              <a:t>Bahçe: B sembolüyle gösterilmekte olup, dekarında en az aşağıda cinsi ve sayısı yazılı ağaç, fidan veya kök bulunan yerleri (20.05.1984 tarih ve 18406 sayılı R.G’ de yayınlanmıştır), </a:t>
            </a:r>
            <a:endParaRPr lang="tr-TR" sz="1800" dirty="0"/>
          </a:p>
        </p:txBody>
      </p:sp>
    </p:spTree>
    <p:extLst>
      <p:ext uri="{BB962C8B-B14F-4D97-AF65-F5344CB8AC3E}">
        <p14:creationId xmlns:p14="http://schemas.microsoft.com/office/powerpoint/2010/main" val="3486676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0" y="241656"/>
            <a:ext cx="8517837" cy="293915"/>
          </a:xfrm>
          <a:prstGeom prst="rect">
            <a:avLst/>
          </a:prstGeom>
        </p:spPr>
        <p:txBody>
          <a:bodyPr/>
          <a:lstStyle/>
          <a:p>
            <a:r>
              <a:rPr lang="tr-TR" sz="2400" b="1" dirty="0" smtClean="0">
                <a:solidFill>
                  <a:srgbClr val="000099"/>
                </a:solidFill>
              </a:rPr>
              <a:t>Tarım Reformu Genel Müdürlüğü Tarım Arazilerini Değerlendirme Dairesi Başkanlığı Toprak Sınıflaması Teknik Talimatı</a:t>
            </a:r>
            <a:endParaRPr lang="tr-TR" sz="2400" dirty="0">
              <a:solidFill>
                <a:srgbClr val="000099"/>
              </a:solidFill>
            </a:endParaRPr>
          </a:p>
        </p:txBody>
      </p:sp>
      <p:sp>
        <p:nvSpPr>
          <p:cNvPr id="8" name="İçerik Yer Tutucusu 2"/>
          <p:cNvSpPr>
            <a:spLocks noGrp="1"/>
          </p:cNvSpPr>
          <p:nvPr>
            <p:ph idx="1"/>
          </p:nvPr>
        </p:nvSpPr>
        <p:spPr>
          <a:xfrm>
            <a:off x="182880" y="1376138"/>
            <a:ext cx="8164134" cy="4309767"/>
          </a:xfrm>
        </p:spPr>
        <p:txBody>
          <a:bodyPr anchor="t">
            <a:noAutofit/>
          </a:bodyPr>
          <a:lstStyle/>
          <a:p>
            <a:pPr marL="0" indent="0" algn="just">
              <a:lnSpc>
                <a:spcPct val="100000"/>
              </a:lnSpc>
              <a:spcBef>
                <a:spcPts val="450"/>
              </a:spcBef>
              <a:buClr>
                <a:srgbClr val="160093"/>
              </a:buClr>
              <a:buNone/>
              <a:defRPr/>
            </a:pPr>
            <a:r>
              <a:rPr lang="tr-TR" sz="1050" dirty="0" smtClean="0"/>
              <a:t>                    Cinsi</a:t>
            </a:r>
            <a:r>
              <a:rPr lang="tr-TR" sz="1050" dirty="0"/>
              <a:t>			Sayısı</a:t>
            </a:r>
          </a:p>
          <a:p>
            <a:pPr marL="0" indent="0" algn="just">
              <a:lnSpc>
                <a:spcPct val="100000"/>
              </a:lnSpc>
              <a:spcBef>
                <a:spcPts val="450"/>
              </a:spcBef>
              <a:buClr>
                <a:srgbClr val="160093"/>
              </a:buClr>
              <a:buNone/>
              <a:defRPr/>
            </a:pPr>
            <a:r>
              <a:rPr lang="tr-TR" sz="1050" dirty="0"/>
              <a:t>  	Zeytin			</a:t>
            </a:r>
            <a:r>
              <a:rPr lang="tr-TR" sz="1050" dirty="0" smtClean="0"/>
              <a:t>8 </a:t>
            </a:r>
            <a:r>
              <a:rPr lang="tr-TR" sz="1050" dirty="0"/>
              <a:t>Ağaç</a:t>
            </a:r>
          </a:p>
          <a:p>
            <a:pPr marL="0" indent="0" algn="just">
              <a:lnSpc>
                <a:spcPct val="100000"/>
              </a:lnSpc>
              <a:spcBef>
                <a:spcPts val="450"/>
              </a:spcBef>
              <a:buClr>
                <a:srgbClr val="160093"/>
              </a:buClr>
              <a:buNone/>
              <a:defRPr/>
            </a:pPr>
            <a:r>
              <a:rPr lang="tr-TR" sz="1050" dirty="0"/>
              <a:t>	Antep Fıstığı                                 	8 Ağaç</a:t>
            </a:r>
          </a:p>
          <a:p>
            <a:pPr marL="0" indent="0" algn="just">
              <a:lnSpc>
                <a:spcPct val="100000"/>
              </a:lnSpc>
              <a:spcBef>
                <a:spcPts val="450"/>
              </a:spcBef>
              <a:buClr>
                <a:srgbClr val="160093"/>
              </a:buClr>
              <a:buNone/>
              <a:defRPr/>
            </a:pPr>
            <a:r>
              <a:rPr lang="tr-TR" sz="1050" dirty="0"/>
              <a:t>         	Kestane                                         	5 Ağaç</a:t>
            </a:r>
          </a:p>
          <a:p>
            <a:pPr marL="0" indent="0" algn="just">
              <a:lnSpc>
                <a:spcPct val="100000"/>
              </a:lnSpc>
              <a:spcBef>
                <a:spcPts val="450"/>
              </a:spcBef>
              <a:buClr>
                <a:srgbClr val="160093"/>
              </a:buClr>
              <a:buNone/>
              <a:defRPr/>
            </a:pPr>
            <a:r>
              <a:rPr lang="tr-TR" sz="1050" dirty="0"/>
              <a:t>	Harnup			</a:t>
            </a:r>
            <a:r>
              <a:rPr lang="tr-TR" sz="1050" dirty="0" smtClean="0"/>
              <a:t>10 </a:t>
            </a:r>
            <a:r>
              <a:rPr lang="tr-TR" sz="1050" dirty="0"/>
              <a:t>Ağaç</a:t>
            </a:r>
          </a:p>
          <a:p>
            <a:pPr marL="0" indent="0" algn="just">
              <a:lnSpc>
                <a:spcPct val="100000"/>
              </a:lnSpc>
              <a:spcBef>
                <a:spcPts val="450"/>
              </a:spcBef>
              <a:buClr>
                <a:srgbClr val="160093"/>
              </a:buClr>
              <a:buNone/>
              <a:defRPr/>
            </a:pPr>
            <a:r>
              <a:rPr lang="tr-TR" sz="1050" dirty="0"/>
              <a:t>	İncir			</a:t>
            </a:r>
            <a:r>
              <a:rPr lang="tr-TR" sz="1050" dirty="0" smtClean="0"/>
              <a:t> </a:t>
            </a:r>
            <a:r>
              <a:rPr lang="tr-TR" sz="1050" dirty="0"/>
              <a:t>6 Ağaç</a:t>
            </a:r>
          </a:p>
          <a:p>
            <a:pPr marL="0" indent="0" algn="just">
              <a:lnSpc>
                <a:spcPct val="100000"/>
              </a:lnSpc>
              <a:spcBef>
                <a:spcPts val="450"/>
              </a:spcBef>
              <a:buClr>
                <a:srgbClr val="160093"/>
              </a:buClr>
              <a:buNone/>
              <a:defRPr/>
            </a:pPr>
            <a:r>
              <a:rPr lang="tr-TR" sz="1050" dirty="0"/>
              <a:t>	Armut			</a:t>
            </a:r>
            <a:r>
              <a:rPr lang="tr-TR" sz="1050" dirty="0" smtClean="0"/>
              <a:t>10 </a:t>
            </a:r>
            <a:r>
              <a:rPr lang="tr-TR" sz="1050" dirty="0"/>
              <a:t>Ağaç</a:t>
            </a:r>
          </a:p>
          <a:p>
            <a:pPr marL="0" indent="0" algn="just">
              <a:lnSpc>
                <a:spcPct val="100000"/>
              </a:lnSpc>
              <a:spcBef>
                <a:spcPts val="450"/>
              </a:spcBef>
              <a:buClr>
                <a:srgbClr val="160093"/>
              </a:buClr>
              <a:buNone/>
              <a:defRPr/>
            </a:pPr>
            <a:r>
              <a:rPr lang="tr-TR" sz="1050" dirty="0"/>
              <a:t>	Elma			</a:t>
            </a:r>
            <a:r>
              <a:rPr lang="tr-TR" sz="1050" dirty="0" smtClean="0"/>
              <a:t> </a:t>
            </a:r>
            <a:r>
              <a:rPr lang="tr-TR" sz="1050" dirty="0"/>
              <a:t>10 Ağaç</a:t>
            </a:r>
          </a:p>
          <a:p>
            <a:pPr marL="0" indent="0" algn="just">
              <a:lnSpc>
                <a:spcPct val="100000"/>
              </a:lnSpc>
              <a:spcBef>
                <a:spcPts val="450"/>
              </a:spcBef>
              <a:buClr>
                <a:srgbClr val="160093"/>
              </a:buClr>
              <a:buNone/>
              <a:defRPr/>
            </a:pPr>
            <a:r>
              <a:rPr lang="tr-TR" sz="1050" dirty="0"/>
              <a:t>	Trabzon Hurması                             	10 Ağaç</a:t>
            </a:r>
          </a:p>
          <a:p>
            <a:pPr marL="0" indent="0" algn="just">
              <a:lnSpc>
                <a:spcPct val="100000"/>
              </a:lnSpc>
              <a:spcBef>
                <a:spcPts val="450"/>
              </a:spcBef>
              <a:buClr>
                <a:srgbClr val="160093"/>
              </a:buClr>
              <a:buNone/>
              <a:defRPr/>
            </a:pPr>
            <a:r>
              <a:rPr lang="tr-TR" sz="1050" dirty="0"/>
              <a:t>	Badem                                           	15 Ağaç</a:t>
            </a:r>
          </a:p>
          <a:p>
            <a:pPr marL="0" indent="0" algn="just">
              <a:lnSpc>
                <a:spcPct val="100000"/>
              </a:lnSpc>
              <a:spcBef>
                <a:spcPts val="450"/>
              </a:spcBef>
              <a:buClr>
                <a:srgbClr val="160093"/>
              </a:buClr>
              <a:buNone/>
              <a:defRPr/>
            </a:pPr>
            <a:r>
              <a:rPr lang="tr-TR" sz="1050" dirty="0"/>
              <a:t>	Kiraz                                              	15 Ağaç</a:t>
            </a:r>
          </a:p>
          <a:p>
            <a:pPr marL="0" indent="0" algn="just">
              <a:lnSpc>
                <a:spcPct val="100000"/>
              </a:lnSpc>
              <a:spcBef>
                <a:spcPts val="450"/>
              </a:spcBef>
              <a:buClr>
                <a:srgbClr val="160093"/>
              </a:buClr>
              <a:buNone/>
              <a:defRPr/>
            </a:pPr>
            <a:r>
              <a:rPr lang="tr-TR" sz="1050" dirty="0"/>
              <a:t>	Ayva, Nar                                       	20 Ağaç</a:t>
            </a:r>
          </a:p>
          <a:p>
            <a:pPr marL="0" indent="0" algn="just">
              <a:lnSpc>
                <a:spcPct val="100000"/>
              </a:lnSpc>
              <a:spcBef>
                <a:spcPts val="450"/>
              </a:spcBef>
              <a:buClr>
                <a:srgbClr val="160093"/>
              </a:buClr>
              <a:buNone/>
              <a:defRPr/>
            </a:pPr>
            <a:r>
              <a:rPr lang="tr-TR" sz="1050" dirty="0"/>
              <a:t>	Erik, Kayısı, Zerdali                         	15 Ağaç</a:t>
            </a:r>
          </a:p>
          <a:p>
            <a:pPr marL="0" indent="0" algn="just">
              <a:lnSpc>
                <a:spcPct val="100000"/>
              </a:lnSpc>
              <a:spcBef>
                <a:spcPts val="450"/>
              </a:spcBef>
              <a:buClr>
                <a:srgbClr val="160093"/>
              </a:buClr>
              <a:buNone/>
              <a:defRPr/>
            </a:pPr>
            <a:r>
              <a:rPr lang="tr-TR" sz="1050" dirty="0"/>
              <a:t>	Muşmula, Malta Eriği                       	25 Ağaç</a:t>
            </a:r>
          </a:p>
          <a:p>
            <a:pPr marL="0" indent="0" algn="just">
              <a:lnSpc>
                <a:spcPct val="100000"/>
              </a:lnSpc>
              <a:spcBef>
                <a:spcPts val="450"/>
              </a:spcBef>
              <a:buClr>
                <a:srgbClr val="160093"/>
              </a:buClr>
              <a:buNone/>
              <a:defRPr/>
            </a:pPr>
            <a:r>
              <a:rPr lang="tr-TR" sz="1050" dirty="0"/>
              <a:t>	Şeftali, Vişne                                   	20 Ağaç</a:t>
            </a:r>
          </a:p>
          <a:p>
            <a:pPr marL="0" indent="0" algn="just">
              <a:lnSpc>
                <a:spcPct val="100000"/>
              </a:lnSpc>
              <a:spcBef>
                <a:spcPts val="450"/>
              </a:spcBef>
              <a:buClr>
                <a:srgbClr val="160093"/>
              </a:buClr>
              <a:buNone/>
              <a:defRPr/>
            </a:pPr>
            <a:r>
              <a:rPr lang="tr-TR" sz="1050" dirty="0"/>
              <a:t>	Muz                                                	30 Ağaç</a:t>
            </a:r>
          </a:p>
          <a:p>
            <a:pPr marL="0" indent="0" algn="just">
              <a:lnSpc>
                <a:spcPct val="100000"/>
              </a:lnSpc>
              <a:spcBef>
                <a:spcPts val="450"/>
              </a:spcBef>
              <a:buClr>
                <a:srgbClr val="160093"/>
              </a:buClr>
              <a:buNone/>
              <a:defRPr/>
            </a:pPr>
            <a:r>
              <a:rPr lang="tr-TR" sz="1050" dirty="0"/>
              <a:t>	Ceviz, Dut                                      	  5 Ağaç</a:t>
            </a:r>
          </a:p>
          <a:p>
            <a:pPr marL="0" indent="0" algn="just">
              <a:lnSpc>
                <a:spcPct val="100000"/>
              </a:lnSpc>
              <a:spcBef>
                <a:spcPts val="450"/>
              </a:spcBef>
              <a:buClr>
                <a:srgbClr val="160093"/>
              </a:buClr>
              <a:buNone/>
              <a:defRPr/>
            </a:pPr>
            <a:r>
              <a:rPr lang="tr-TR" sz="1050" dirty="0"/>
              <a:t>	Üvez, Hunnap, Kızılcık                      	15 Ağaç</a:t>
            </a:r>
          </a:p>
          <a:p>
            <a:pPr marL="0" indent="0" algn="just">
              <a:lnSpc>
                <a:spcPct val="100000"/>
              </a:lnSpc>
              <a:spcBef>
                <a:spcPts val="450"/>
              </a:spcBef>
              <a:buClr>
                <a:srgbClr val="160093"/>
              </a:buClr>
              <a:buNone/>
              <a:defRPr/>
            </a:pPr>
            <a:r>
              <a:rPr lang="tr-TR" sz="1050" dirty="0"/>
              <a:t>	Limon, Portakal, Greyfurt, Turunç    	   15 </a:t>
            </a:r>
            <a:r>
              <a:rPr lang="tr-TR" sz="1050" dirty="0" smtClean="0"/>
              <a:t>Ağaç</a:t>
            </a:r>
            <a:endParaRPr lang="tr-TR" sz="1050" dirty="0"/>
          </a:p>
        </p:txBody>
      </p:sp>
    </p:spTree>
    <p:extLst>
      <p:ext uri="{BB962C8B-B14F-4D97-AF65-F5344CB8AC3E}">
        <p14:creationId xmlns:p14="http://schemas.microsoft.com/office/powerpoint/2010/main" val="855897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0" y="241656"/>
            <a:ext cx="8517837" cy="293915"/>
          </a:xfrm>
          <a:prstGeom prst="rect">
            <a:avLst/>
          </a:prstGeom>
        </p:spPr>
        <p:txBody>
          <a:bodyPr/>
          <a:lstStyle/>
          <a:p>
            <a:r>
              <a:rPr lang="tr-TR" sz="2400" b="1" dirty="0" smtClean="0">
                <a:solidFill>
                  <a:srgbClr val="000099"/>
                </a:solidFill>
              </a:rPr>
              <a:t>Tarım Reformu Genel Müdürlüğü Tarım Arazilerini Değerlendirme Dairesi Başkanlığı Toprak Sınıflaması Teknik Talimatı</a:t>
            </a:r>
            <a:endParaRPr lang="tr-TR" sz="2400" dirty="0">
              <a:solidFill>
                <a:srgbClr val="000099"/>
              </a:solidFill>
            </a:endParaRPr>
          </a:p>
        </p:txBody>
      </p:sp>
      <p:sp>
        <p:nvSpPr>
          <p:cNvPr id="8" name="İçerik Yer Tutucusu 2"/>
          <p:cNvSpPr>
            <a:spLocks noGrp="1"/>
          </p:cNvSpPr>
          <p:nvPr>
            <p:ph idx="1"/>
          </p:nvPr>
        </p:nvSpPr>
        <p:spPr>
          <a:xfrm>
            <a:off x="176850" y="1176633"/>
            <a:ext cx="8734393" cy="4309767"/>
          </a:xfrm>
        </p:spPr>
        <p:txBody>
          <a:bodyPr anchor="t">
            <a:noAutofit/>
          </a:bodyPr>
          <a:lstStyle/>
          <a:p>
            <a:pPr algn="just">
              <a:lnSpc>
                <a:spcPct val="100000"/>
              </a:lnSpc>
              <a:spcBef>
                <a:spcPts val="450"/>
              </a:spcBef>
              <a:buClr>
                <a:srgbClr val="160093"/>
              </a:buClr>
              <a:defRPr/>
            </a:pPr>
            <a:r>
              <a:rPr lang="tr-TR" sz="1800" b="1" dirty="0"/>
              <a:t>4.13- Yerleşim Yeri: </a:t>
            </a:r>
            <a:r>
              <a:rPr lang="tr-TR" sz="1800" dirty="0"/>
              <a:t>Y sembolüyle gösterilmekte olup, konut, konaklama, turizm, sanayi, askeri ve benzeri amaçlarla planlanarak yapılaşmış veya eskiden beri bu amaçla kullanılan planı bulunmayan kasaba, belde ve köy yerleşim yerini, </a:t>
            </a:r>
            <a:endParaRPr lang="tr-TR" sz="1800" dirty="0" smtClean="0"/>
          </a:p>
          <a:p>
            <a:r>
              <a:rPr lang="tr-TR" sz="1800" b="1" dirty="0"/>
              <a:t>4.14- Mera: </a:t>
            </a:r>
            <a:r>
              <a:rPr lang="tr-TR" sz="1800" dirty="0"/>
              <a:t>M sembolüyle gösterilmekte olup, başlıca hayvan yemi olarak tabii mera bitkileri yetiştirilebilen ve otlatmaya uygun olan arazileri,</a:t>
            </a:r>
          </a:p>
          <a:p>
            <a:r>
              <a:rPr lang="tr-TR" sz="1800" b="1" dirty="0" smtClean="0"/>
              <a:t>4.15- </a:t>
            </a:r>
            <a:r>
              <a:rPr lang="tr-TR" sz="1800" b="1" dirty="0"/>
              <a:t>Çayır: </a:t>
            </a:r>
            <a:r>
              <a:rPr lang="tr-TR" sz="1800" dirty="0"/>
              <a:t>Ç sembolüyle gösterilmekte olup, çayır ve saz vejetasyonu altında oluşmuş, humusça zengin koyu kahverengi veya siyah 30–60 cm. aşağıda grimsi pas lekeli bir tabakaya ulaşan bir profile sahip toprakları,</a:t>
            </a:r>
          </a:p>
          <a:p>
            <a:r>
              <a:rPr lang="tr-TR" sz="1800" b="1" dirty="0" smtClean="0"/>
              <a:t>4.16-Arazi </a:t>
            </a:r>
            <a:r>
              <a:rPr lang="tr-TR" sz="1800" b="1" dirty="0"/>
              <a:t>Sınıflaması: </a:t>
            </a:r>
            <a:r>
              <a:rPr lang="tr-TR" sz="1800" dirty="0"/>
              <a:t>Arazilerin çeşitli amaçlarla kullanılmaya uygunluk derecelerini saptamak için yapılan sınıflamayı,</a:t>
            </a:r>
          </a:p>
          <a:p>
            <a:r>
              <a:rPr lang="tr-TR" sz="1800" b="1" dirty="0" smtClean="0"/>
              <a:t>4.17- </a:t>
            </a:r>
            <a:r>
              <a:rPr lang="tr-TR" sz="1800" b="1" dirty="0"/>
              <a:t>Planlama Toprak Etütleri (PTE): </a:t>
            </a:r>
            <a:r>
              <a:rPr lang="tr-TR" sz="1800" dirty="0"/>
              <a:t>Toprak koruma çalışmaları ile çiftlik ve havza planlamaları için yapılan bir etüt tipini,</a:t>
            </a:r>
          </a:p>
          <a:p>
            <a:r>
              <a:rPr lang="tr-TR" sz="1800" b="1" dirty="0" smtClean="0"/>
              <a:t>4.18-Arazi </a:t>
            </a:r>
            <a:r>
              <a:rPr lang="tr-TR" sz="1800" b="1" dirty="0"/>
              <a:t>Kullanım Kabiliyet Sınıflaması (AKK): </a:t>
            </a:r>
            <a:r>
              <a:rPr lang="tr-TR" sz="1800" dirty="0"/>
              <a:t>Arazilerin iklim, toprak, topografya ve drenaj şartlarında sürülerek ekim ve dikime, sürüm yapmadan mera ve ormana uygunluk derecesine göre yapılan sınıflandırmayı,</a:t>
            </a:r>
          </a:p>
          <a:p>
            <a:pPr marL="0" indent="0" algn="just">
              <a:lnSpc>
                <a:spcPct val="100000"/>
              </a:lnSpc>
              <a:spcBef>
                <a:spcPts val="450"/>
              </a:spcBef>
              <a:buClr>
                <a:srgbClr val="160093"/>
              </a:buClr>
              <a:buNone/>
              <a:defRPr/>
            </a:pPr>
            <a:endParaRPr lang="tr-TR" sz="1800" dirty="0"/>
          </a:p>
        </p:txBody>
      </p:sp>
    </p:spTree>
    <p:extLst>
      <p:ext uri="{BB962C8B-B14F-4D97-AF65-F5344CB8AC3E}">
        <p14:creationId xmlns:p14="http://schemas.microsoft.com/office/powerpoint/2010/main" val="1545919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0" y="241656"/>
            <a:ext cx="8517837" cy="293915"/>
          </a:xfrm>
          <a:prstGeom prst="rect">
            <a:avLst/>
          </a:prstGeom>
        </p:spPr>
        <p:txBody>
          <a:bodyPr/>
          <a:lstStyle/>
          <a:p>
            <a:r>
              <a:rPr lang="tr-TR" sz="2400" b="1" dirty="0" smtClean="0">
                <a:solidFill>
                  <a:srgbClr val="000099"/>
                </a:solidFill>
              </a:rPr>
              <a:t>Tarım Reformu Genel Müdürlüğü Tarım Arazilerini Değerlendirme Dairesi Başkanlığı Toprak Sınıflaması Teknik Talimatı</a:t>
            </a:r>
            <a:endParaRPr lang="tr-TR" sz="2400" dirty="0">
              <a:solidFill>
                <a:srgbClr val="000099"/>
              </a:solidFill>
            </a:endParaRPr>
          </a:p>
        </p:txBody>
      </p:sp>
      <p:sp>
        <p:nvSpPr>
          <p:cNvPr id="8" name="İçerik Yer Tutucusu 2"/>
          <p:cNvSpPr>
            <a:spLocks noGrp="1"/>
          </p:cNvSpPr>
          <p:nvPr>
            <p:ph idx="1"/>
          </p:nvPr>
        </p:nvSpPr>
        <p:spPr>
          <a:xfrm>
            <a:off x="176850" y="1176633"/>
            <a:ext cx="8734393" cy="4309767"/>
          </a:xfrm>
        </p:spPr>
        <p:txBody>
          <a:bodyPr anchor="t">
            <a:noAutofit/>
          </a:bodyPr>
          <a:lstStyle/>
          <a:p>
            <a:pPr algn="just">
              <a:lnSpc>
                <a:spcPct val="100000"/>
              </a:lnSpc>
              <a:spcBef>
                <a:spcPts val="450"/>
              </a:spcBef>
              <a:buClr>
                <a:srgbClr val="160093"/>
              </a:buClr>
              <a:defRPr/>
            </a:pPr>
            <a:r>
              <a:rPr lang="tr-TR" sz="1800" b="1" dirty="0" smtClean="0"/>
              <a:t>4.19- </a:t>
            </a:r>
            <a:r>
              <a:rPr lang="tr-TR" sz="1800" dirty="0" smtClean="0"/>
              <a:t>Arazi </a:t>
            </a:r>
            <a:r>
              <a:rPr lang="tr-TR" sz="1800" dirty="0"/>
              <a:t>İndeksi: Arazilerin toprak özelliklerine göre, verimlilik kapasiteleri ile potansiyel yararlanma imkânlarının derecelendirilmesini,</a:t>
            </a:r>
          </a:p>
          <a:p>
            <a:pPr algn="just">
              <a:lnSpc>
                <a:spcPct val="100000"/>
              </a:lnSpc>
              <a:spcBef>
                <a:spcPts val="450"/>
              </a:spcBef>
              <a:buClr>
                <a:srgbClr val="160093"/>
              </a:buClr>
              <a:defRPr/>
            </a:pPr>
            <a:r>
              <a:rPr lang="tr-TR" sz="1800" b="1" dirty="0" smtClean="0"/>
              <a:t>4.20- </a:t>
            </a:r>
            <a:r>
              <a:rPr lang="tr-TR" sz="1800" dirty="0"/>
              <a:t>Toprak Etütçü: Ziraat Fakültelerinin Toprak İlmi Bölümünden mezun olan Mühendisi,</a:t>
            </a:r>
          </a:p>
          <a:p>
            <a:pPr algn="just">
              <a:lnSpc>
                <a:spcPct val="100000"/>
              </a:lnSpc>
              <a:spcBef>
                <a:spcPts val="450"/>
              </a:spcBef>
              <a:buClr>
                <a:srgbClr val="160093"/>
              </a:buClr>
              <a:defRPr/>
            </a:pPr>
            <a:r>
              <a:rPr lang="tr-TR" sz="1800" b="1" dirty="0" smtClean="0"/>
              <a:t>4.21- </a:t>
            </a:r>
            <a:r>
              <a:rPr lang="tr-TR" sz="1800" dirty="0"/>
              <a:t>Toprak Haritası: Arazi sınıflaması yapıldıktan sonra üzerine sınıflamanın işlendiği 1/10 000 ölçekli ve daha büyük ölçekli haritayı,</a:t>
            </a:r>
          </a:p>
          <a:p>
            <a:pPr algn="just">
              <a:lnSpc>
                <a:spcPct val="100000"/>
              </a:lnSpc>
              <a:spcBef>
                <a:spcPts val="450"/>
              </a:spcBef>
              <a:buClr>
                <a:srgbClr val="160093"/>
              </a:buClr>
              <a:defRPr/>
            </a:pPr>
            <a:r>
              <a:rPr lang="tr-TR" sz="1800" b="1" dirty="0" smtClean="0"/>
              <a:t>4.22- </a:t>
            </a:r>
            <a:r>
              <a:rPr lang="tr-TR" sz="1800" dirty="0"/>
              <a:t>Toprak Etüt Malzemesi: Arazi sınıflaması yapmak için araziye çıkacak toprak etütçünün yanında bulundurması gerekli, Amerikan küreği, Hollanda tipi burgu, kovan burgu, lastik tokmak, krizi metre veya el nivosu, renk skalası, arazi çantası, %10'luk HCL asit, profil tanımlama kartı, sonda tanımlama kartı, piset, cetvel, silgi, kalemtıraş, kurşun kalem, kırmızı kalem, numune etiketi, numune torbası, pusula, metre, pafta, el GPS aleti, numune torbası ipinden oluşan malzemeyi,</a:t>
            </a:r>
          </a:p>
        </p:txBody>
      </p:sp>
    </p:spTree>
    <p:extLst>
      <p:ext uri="{BB962C8B-B14F-4D97-AF65-F5344CB8AC3E}">
        <p14:creationId xmlns:p14="http://schemas.microsoft.com/office/powerpoint/2010/main" val="645599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0" y="241656"/>
            <a:ext cx="8517837" cy="293915"/>
          </a:xfrm>
          <a:prstGeom prst="rect">
            <a:avLst/>
          </a:prstGeom>
        </p:spPr>
        <p:txBody>
          <a:bodyPr/>
          <a:lstStyle/>
          <a:p>
            <a:r>
              <a:rPr lang="tr-TR" sz="2400" b="1" dirty="0" smtClean="0">
                <a:solidFill>
                  <a:srgbClr val="000099"/>
                </a:solidFill>
              </a:rPr>
              <a:t>Tarım Reformu Genel Müdürlüğü Tarım Arazilerini Değerlendirme Dairesi Başkanlığı Toprak Sınıflaması Teknik Talimatı</a:t>
            </a:r>
            <a:endParaRPr lang="tr-TR" sz="2400" dirty="0">
              <a:solidFill>
                <a:srgbClr val="000099"/>
              </a:solidFill>
            </a:endParaRPr>
          </a:p>
        </p:txBody>
      </p:sp>
      <p:sp>
        <p:nvSpPr>
          <p:cNvPr id="8" name="İçerik Yer Tutucusu 2"/>
          <p:cNvSpPr>
            <a:spLocks noGrp="1"/>
          </p:cNvSpPr>
          <p:nvPr>
            <p:ph idx="1"/>
          </p:nvPr>
        </p:nvSpPr>
        <p:spPr>
          <a:xfrm>
            <a:off x="176850" y="1176633"/>
            <a:ext cx="8734393" cy="4309767"/>
          </a:xfrm>
        </p:spPr>
        <p:txBody>
          <a:bodyPr anchor="t">
            <a:noAutofit/>
          </a:bodyPr>
          <a:lstStyle/>
          <a:p>
            <a:pPr algn="just">
              <a:lnSpc>
                <a:spcPct val="100000"/>
              </a:lnSpc>
              <a:spcBef>
                <a:spcPts val="450"/>
              </a:spcBef>
              <a:buClr>
                <a:srgbClr val="160093"/>
              </a:buClr>
              <a:defRPr/>
            </a:pPr>
            <a:r>
              <a:rPr lang="tr-TR" sz="1800" b="1" dirty="0"/>
              <a:t>4.23- </a:t>
            </a:r>
            <a:r>
              <a:rPr lang="tr-TR" sz="1800" dirty="0"/>
              <a:t>Toprak Analizleri: Belirli bir toprak numunesinin laboratuarlarda, fiziksel ve kimyasal yollarla analiz edilerek içerisindeki mikro ve makro besin maddeleri miktarları ile toprak numunesinin temsil ettiği arazinin kullanım kabiliyetine etki eden faktörlerin bulunması için yapılan analizi,	</a:t>
            </a:r>
          </a:p>
          <a:p>
            <a:pPr algn="just">
              <a:lnSpc>
                <a:spcPct val="100000"/>
              </a:lnSpc>
              <a:spcBef>
                <a:spcPts val="450"/>
              </a:spcBef>
              <a:buClr>
                <a:srgbClr val="160093"/>
              </a:buClr>
              <a:defRPr/>
            </a:pPr>
            <a:r>
              <a:rPr lang="tr-TR" sz="1800" b="1" dirty="0" smtClean="0"/>
              <a:t>4.24-</a:t>
            </a:r>
            <a:r>
              <a:rPr lang="tr-TR" sz="1800" dirty="0" smtClean="0"/>
              <a:t> </a:t>
            </a:r>
            <a:r>
              <a:rPr lang="tr-TR" sz="1800" dirty="0"/>
              <a:t>Sonda: Arazinin sınıfını belirlemek için arazide açılan çeşitli derinliklerdeki çukuru </a:t>
            </a:r>
          </a:p>
          <a:p>
            <a:pPr algn="just">
              <a:lnSpc>
                <a:spcPct val="100000"/>
              </a:lnSpc>
              <a:spcBef>
                <a:spcPts val="450"/>
              </a:spcBef>
              <a:buClr>
                <a:srgbClr val="160093"/>
              </a:buClr>
              <a:defRPr/>
            </a:pPr>
            <a:r>
              <a:rPr lang="tr-TR" sz="1800" b="1" dirty="0" smtClean="0"/>
              <a:t>4.25-</a:t>
            </a:r>
            <a:r>
              <a:rPr lang="tr-TR" sz="1800" dirty="0" smtClean="0"/>
              <a:t> </a:t>
            </a:r>
            <a:r>
              <a:rPr lang="tr-TR" sz="1800" dirty="0"/>
              <a:t>Profil, Horizon: Toprak içindeki düşey bir enine kesit tipik olarak tabakalı bir yapı gösterir. Bu kesit profili, bireysel katları da horizonu, </a:t>
            </a:r>
          </a:p>
          <a:p>
            <a:pPr algn="just">
              <a:lnSpc>
                <a:spcPct val="100000"/>
              </a:lnSpc>
              <a:spcBef>
                <a:spcPts val="450"/>
              </a:spcBef>
              <a:buClr>
                <a:srgbClr val="160093"/>
              </a:buClr>
              <a:defRPr/>
            </a:pPr>
            <a:r>
              <a:rPr lang="tr-TR" sz="1800" b="1" dirty="0" smtClean="0"/>
              <a:t>4.26- </a:t>
            </a:r>
            <a:r>
              <a:rPr lang="tr-TR" sz="1800" dirty="0"/>
              <a:t>Numune Torbası: 25*35 cm ebatlarında, içine alınan toprak örneğinin konulduğu amerikan bezinden yapılmış torbayı</a:t>
            </a:r>
          </a:p>
        </p:txBody>
      </p:sp>
    </p:spTree>
    <p:extLst>
      <p:ext uri="{BB962C8B-B14F-4D97-AF65-F5344CB8AC3E}">
        <p14:creationId xmlns:p14="http://schemas.microsoft.com/office/powerpoint/2010/main" val="3628097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0" y="241656"/>
            <a:ext cx="8517837" cy="293915"/>
          </a:xfrm>
          <a:prstGeom prst="rect">
            <a:avLst/>
          </a:prstGeom>
        </p:spPr>
        <p:txBody>
          <a:bodyPr/>
          <a:lstStyle/>
          <a:p>
            <a:r>
              <a:rPr lang="tr-TR" sz="2400" b="1" dirty="0" smtClean="0">
                <a:solidFill>
                  <a:srgbClr val="000099"/>
                </a:solidFill>
              </a:rPr>
              <a:t>Tarım Reformu Genel Müdürlüğü Tarım Arazilerini Değerlendirme Dairesi Başkanlığı Toprak Sınıflaması Teknik Talimatı</a:t>
            </a:r>
            <a:endParaRPr lang="tr-TR" sz="2400" dirty="0">
              <a:solidFill>
                <a:srgbClr val="000099"/>
              </a:solidFill>
            </a:endParaRPr>
          </a:p>
        </p:txBody>
      </p:sp>
      <p:sp>
        <p:nvSpPr>
          <p:cNvPr id="8" name="İçerik Yer Tutucusu 2"/>
          <p:cNvSpPr>
            <a:spLocks noGrp="1"/>
          </p:cNvSpPr>
          <p:nvPr>
            <p:ph idx="1"/>
          </p:nvPr>
        </p:nvSpPr>
        <p:spPr>
          <a:xfrm>
            <a:off x="176850" y="1176633"/>
            <a:ext cx="8734393" cy="4309767"/>
          </a:xfrm>
        </p:spPr>
        <p:txBody>
          <a:bodyPr anchor="t">
            <a:noAutofit/>
          </a:bodyPr>
          <a:lstStyle/>
          <a:p>
            <a:pPr algn="just">
              <a:lnSpc>
                <a:spcPct val="100000"/>
              </a:lnSpc>
              <a:spcBef>
                <a:spcPts val="450"/>
              </a:spcBef>
              <a:buClr>
                <a:srgbClr val="160093"/>
              </a:buClr>
              <a:defRPr/>
            </a:pPr>
            <a:r>
              <a:rPr lang="tr-TR" sz="1600" b="1" dirty="0"/>
              <a:t>4.27</a:t>
            </a:r>
            <a:r>
              <a:rPr lang="tr-TR" sz="1600" dirty="0"/>
              <a:t>- Toprak Etüt Raporu: Arazide sınıflama, derecelendirme veya planlama gibi her türlü arazi değerlendirmesi için yapılan arazi ve toprak etütleri sonrası hazırlanan rapor, harita, profil tanımlama kartları, analiz tabloları gibi belgeleri de içeren raporu,</a:t>
            </a:r>
          </a:p>
          <a:p>
            <a:pPr algn="just">
              <a:lnSpc>
                <a:spcPct val="100000"/>
              </a:lnSpc>
              <a:spcBef>
                <a:spcPts val="450"/>
              </a:spcBef>
              <a:buClr>
                <a:srgbClr val="160093"/>
              </a:buClr>
              <a:defRPr/>
            </a:pPr>
            <a:r>
              <a:rPr lang="tr-TR" sz="1600" b="1" dirty="0" smtClean="0"/>
              <a:t>4.28</a:t>
            </a:r>
            <a:r>
              <a:rPr lang="tr-TR" sz="1600" dirty="0" smtClean="0"/>
              <a:t>- </a:t>
            </a:r>
            <a:r>
              <a:rPr lang="tr-TR" sz="1600" dirty="0"/>
              <a:t>Kontrol Mühendisi: Genel Müdürlükçe görevlendirilen, bu Teknik Talimat hükümlerine göre Genel Müdürlük dışından ihale yoluyla yaptırılan sınıflamaları, Teknik Talimatta belirtilen usullere uygunluğunu arazide ve büroda denetleyen Toprak Etütçü Ziraat Mühendisini,  </a:t>
            </a:r>
          </a:p>
          <a:p>
            <a:pPr algn="just">
              <a:lnSpc>
                <a:spcPct val="100000"/>
              </a:lnSpc>
              <a:spcBef>
                <a:spcPts val="450"/>
              </a:spcBef>
              <a:buClr>
                <a:srgbClr val="160093"/>
              </a:buClr>
              <a:defRPr/>
            </a:pPr>
            <a:r>
              <a:rPr lang="tr-TR" sz="1600" b="1" dirty="0" smtClean="0"/>
              <a:t>4.29-</a:t>
            </a:r>
            <a:r>
              <a:rPr lang="tr-TR" sz="1600" dirty="0" smtClean="0"/>
              <a:t> </a:t>
            </a:r>
            <a:r>
              <a:rPr lang="tr-TR" sz="1600" dirty="0"/>
              <a:t>Sulanan Tarım Arazisi: Sy sembolüyle gösterilmekte olup, çiftçinin kendi imkânları ile sulama yaptığı arazide tarım yapılma şeklini,</a:t>
            </a:r>
          </a:p>
          <a:p>
            <a:pPr algn="just">
              <a:lnSpc>
                <a:spcPct val="100000"/>
              </a:lnSpc>
              <a:spcBef>
                <a:spcPts val="450"/>
              </a:spcBef>
              <a:buClr>
                <a:srgbClr val="160093"/>
              </a:buClr>
              <a:defRPr/>
            </a:pPr>
            <a:r>
              <a:rPr lang="tr-TR" sz="1600" b="1" dirty="0" smtClean="0"/>
              <a:t>4.30-</a:t>
            </a:r>
            <a:r>
              <a:rPr lang="tr-TR" sz="1600" dirty="0" smtClean="0"/>
              <a:t> </a:t>
            </a:r>
            <a:r>
              <a:rPr lang="tr-TR" sz="1600" dirty="0"/>
              <a:t>Sulu Tarıma Uygunluk Sınıflaması (SAT): Yağışı normal mahsul alınmasına yeterli gelmeyen bölgelerde sulama suyu temini imkânlarını araştırmak ve toprakların fiziksel, kimyasal, morfolojik özelliklerini inceleyerek arazilerin ekonomik olarak sulu tarıma uygunluk derecelerini çeşitli kademelerde yorumlayan bir sınıflandırma şeklini,  </a:t>
            </a:r>
          </a:p>
          <a:p>
            <a:pPr algn="just">
              <a:lnSpc>
                <a:spcPct val="100000"/>
              </a:lnSpc>
              <a:spcBef>
                <a:spcPts val="450"/>
              </a:spcBef>
              <a:buClr>
                <a:srgbClr val="160093"/>
              </a:buClr>
              <a:defRPr/>
            </a:pPr>
            <a:r>
              <a:rPr lang="tr-TR" sz="1600" b="1" dirty="0" smtClean="0"/>
              <a:t>4.31</a:t>
            </a:r>
            <a:r>
              <a:rPr lang="tr-TR" sz="1600" dirty="0" smtClean="0"/>
              <a:t>- </a:t>
            </a:r>
            <a:r>
              <a:rPr lang="tr-TR" sz="1600" dirty="0"/>
              <a:t>Toprak Sınıflaması Kriterleri: Mülga Toprak-Su Genel Müdürlüğünce yayınlanan TE-Standart–1’ deki kriterlerden revize edilmiştir.</a:t>
            </a:r>
          </a:p>
          <a:p>
            <a:pPr algn="just">
              <a:lnSpc>
                <a:spcPct val="100000"/>
              </a:lnSpc>
              <a:spcBef>
                <a:spcPts val="450"/>
              </a:spcBef>
              <a:buClr>
                <a:srgbClr val="160093"/>
              </a:buClr>
              <a:defRPr/>
            </a:pPr>
            <a:r>
              <a:rPr lang="tr-TR" sz="1600" b="1" dirty="0" smtClean="0"/>
              <a:t>4.32-</a:t>
            </a:r>
            <a:r>
              <a:rPr lang="tr-TR" sz="1600" dirty="0" smtClean="0"/>
              <a:t> </a:t>
            </a:r>
            <a:r>
              <a:rPr lang="tr-TR" sz="1600" dirty="0"/>
              <a:t>Poligon: Haritada sınıf veya indeks değerleri belirlenen alanı ifade eder.</a:t>
            </a:r>
          </a:p>
        </p:txBody>
      </p:sp>
    </p:spTree>
    <p:extLst>
      <p:ext uri="{BB962C8B-B14F-4D97-AF65-F5344CB8AC3E}">
        <p14:creationId xmlns:p14="http://schemas.microsoft.com/office/powerpoint/2010/main" val="12361147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12528</TotalTime>
  <Words>983</Words>
  <Application>Microsoft Office PowerPoint</Application>
  <PresentationFormat>On-screen Show (4:3)</PresentationFormat>
  <Paragraphs>81</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ekonomi</vt:lpstr>
      <vt:lpstr>1_Rics</vt:lpstr>
      <vt:lpstr>h.t.</vt:lpstr>
      <vt:lpstr>PowerPoint Presentation</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824</cp:revision>
  <cp:lastPrinted>2016-10-24T07:53:35Z</cp:lastPrinted>
  <dcterms:created xsi:type="dcterms:W3CDTF">2016-09-18T09:35:24Z</dcterms:created>
  <dcterms:modified xsi:type="dcterms:W3CDTF">2020-02-28T13:41:08Z</dcterms:modified>
</cp:coreProperties>
</file>