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1082" r:id="rId4"/>
    <p:sldId id="1084" r:id="rId5"/>
    <p:sldId id="1085" r:id="rId6"/>
    <p:sldId id="1086" r:id="rId7"/>
    <p:sldId id="1087" r:id="rId8"/>
    <p:sldId id="1088" r:id="rId9"/>
    <p:sldId id="1089" r:id="rId10"/>
    <p:sldId id="1090"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3/9/2020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3/9/2020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3/9/2020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3/9/2020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3/9/2020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3/9/2020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3/9/2020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3/9/2020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3/9/2020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3/9/2020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3/9/2020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3/9/2020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3/9/2020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3/9/2020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3/9/2020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3/9/2020</a:t>
            </a:fld>
            <a:endParaRPr lang="en-US"/>
          </a:p>
        </p:txBody>
      </p:sp>
      <p:sp>
        <p:nvSpPr>
          <p:cNvPr id="4" name="Holder 4"/>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121680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3/9/2020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3/9/2020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3/9/2020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3/9/2020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3/9/2020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3/9/2020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3/9/2020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3/9/2020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8"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303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İmar Hukuku</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20456" y="514869"/>
            <a:ext cx="9537539" cy="504625"/>
          </a:xfrm>
          <a:prstGeom prst="rect">
            <a:avLst/>
          </a:prstGeom>
        </p:spPr>
        <p:txBody>
          <a:bodyPr vert="horz" wrap="square" lIns="0" tIns="12065" rIns="0" bIns="0" rtlCol="0">
            <a:spAutoFit/>
          </a:bodyPr>
          <a:lstStyle/>
          <a:p>
            <a:pPr marL="2415540">
              <a:lnSpc>
                <a:spcPct val="100000"/>
              </a:lnSpc>
              <a:spcBef>
                <a:spcPts val="95"/>
              </a:spcBef>
            </a:pPr>
            <a:r>
              <a:rPr lang="tr-TR" sz="3200" b="1" spc="-400" dirty="0" smtClean="0">
                <a:latin typeface="Arial"/>
                <a:cs typeface="Arial"/>
              </a:rPr>
              <a:t>İmar Planlarının Onaylanması ve Bağlayıcılığı</a:t>
            </a:r>
            <a:endParaRPr lang="tr-TR" sz="3200" dirty="0">
              <a:latin typeface="Arial"/>
              <a:cs typeface="Arial"/>
            </a:endParaRPr>
          </a:p>
        </p:txBody>
      </p:sp>
      <p:sp>
        <p:nvSpPr>
          <p:cNvPr id="3" name="Dikdörtgen 2"/>
          <p:cNvSpPr/>
          <p:nvPr/>
        </p:nvSpPr>
        <p:spPr>
          <a:xfrm>
            <a:off x="497711" y="1446039"/>
            <a:ext cx="8055980" cy="4093428"/>
          </a:xfrm>
          <a:prstGeom prst="rect">
            <a:avLst/>
          </a:prstGeom>
        </p:spPr>
        <p:txBody>
          <a:bodyPr wrap="square">
            <a:spAutoFit/>
          </a:bodyPr>
          <a:lstStyle/>
          <a:p>
            <a:pPr marL="285750" lvl="0" indent="-285750">
              <a:buFont typeface="Arial" panose="020B0604020202020204" pitchFamily="34" charset="0"/>
              <a:buChar char="•"/>
            </a:pPr>
            <a:r>
              <a:rPr lang="tr-TR" sz="2000" dirty="0" smtClean="0"/>
              <a:t>İmar planları belediye meclislerinde onaylanır. 1985 yılında 3194 sayılı İmar Yasası yürürlüğe girinceye değin belediye meclislerince kabul edilen planlar, Çevre ve Şehircilik Bakanlığınca onaylanmadıkça yürürlük şansı kazanamazlardı.</a:t>
            </a:r>
          </a:p>
          <a:p>
            <a:pPr marL="285750" lvl="0" indent="-285750">
              <a:buFont typeface="Arial" panose="020B0604020202020204" pitchFamily="34" charset="0"/>
              <a:buChar char="•"/>
            </a:pPr>
            <a:endParaRPr lang="tr-TR" sz="2000" dirty="0"/>
          </a:p>
          <a:p>
            <a:pPr marL="285750" lvl="0" indent="-285750">
              <a:buFont typeface="Arial" panose="020B0604020202020204" pitchFamily="34" charset="0"/>
              <a:buChar char="•"/>
            </a:pPr>
            <a:r>
              <a:rPr lang="tr-TR" sz="2000" dirty="0" smtClean="0"/>
              <a:t>Türkiye’de ulusal parklarla ilgili gelişme planları, turizm alanları ve bölgeleri için hazırlanan planlar, koruma planları gibi özel yasalarına göre hazırlanan planlar da Çevre ve Şehircilik Bakanlığının onayına bağlıdır.</a:t>
            </a:r>
          </a:p>
          <a:p>
            <a:pPr marL="285750" lvl="0" indent="-285750">
              <a:buFont typeface="Arial" panose="020B0604020202020204" pitchFamily="34" charset="0"/>
              <a:buChar char="•"/>
            </a:pPr>
            <a:endParaRPr lang="tr-TR" sz="2000" dirty="0"/>
          </a:p>
          <a:p>
            <a:pPr marL="285750" lvl="0" indent="-285750">
              <a:buFont typeface="Arial" panose="020B0604020202020204" pitchFamily="34" charset="0"/>
              <a:buChar char="•"/>
            </a:pPr>
            <a:r>
              <a:rPr lang="tr-TR" sz="2000" dirty="0" smtClean="0"/>
              <a:t>Kapsamının ve sınırlarının yönetsel vesayet kavramı çerçevesinde kalabilmesi için merkezi yönetimin imar planlarının onaylanmasına ilişkin yetkilerinin yerel özerkliği ortadan kaldıracak boyutlara ulaşmaması gerekir.</a:t>
            </a:r>
          </a:p>
        </p:txBody>
      </p:sp>
    </p:spTree>
    <p:extLst>
      <p:ext uri="{BB962C8B-B14F-4D97-AF65-F5344CB8AC3E}">
        <p14:creationId xmlns:p14="http://schemas.microsoft.com/office/powerpoint/2010/main" val="234907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5"/>
          </p:nvPr>
        </p:nvSpPr>
        <p:spPr/>
        <p:txBody>
          <a:bodyPr/>
          <a:lstStyle/>
          <a:p>
            <a:endParaRPr lang="tr-TR"/>
          </a:p>
        </p:txBody>
      </p:sp>
      <p:sp>
        <p:nvSpPr>
          <p:cNvPr id="3" name="Dikdörtgen 2"/>
          <p:cNvSpPr/>
          <p:nvPr/>
        </p:nvSpPr>
        <p:spPr>
          <a:xfrm>
            <a:off x="393539" y="1469985"/>
            <a:ext cx="8310623" cy="4693593"/>
          </a:xfrm>
          <a:prstGeom prst="rect">
            <a:avLst/>
          </a:prstGeom>
        </p:spPr>
        <p:txBody>
          <a:bodyPr wrap="square">
            <a:spAutoFit/>
          </a:bodyPr>
          <a:lstStyle/>
          <a:p>
            <a:pPr marL="285750" lvl="0" indent="-285750">
              <a:lnSpc>
                <a:spcPct val="115000"/>
              </a:lnSpc>
              <a:spcAft>
                <a:spcPts val="0"/>
              </a:spcAft>
              <a:buFont typeface="Arial" panose="020B0604020202020204" pitchFamily="34" charset="0"/>
              <a:buChar char="•"/>
            </a:pPr>
            <a:r>
              <a:rPr lang="tr-TR" sz="2000" dirty="0" smtClean="0">
                <a:effectLst/>
                <a:latin typeface="Calibri" panose="020F0502020204030204" pitchFamily="34" charset="0"/>
                <a:ea typeface="Calibri" panose="020F0502020204030204" pitchFamily="34" charset="0"/>
                <a:cs typeface="Times New Roman" panose="02020603050405020304" pitchFamily="18" charset="0"/>
              </a:rPr>
              <a:t>Kesinlik kazanan imar planları, hem yerinden yönetim kuruluşları, hem merkezi yönetim hem de yurttaşlar ve </a:t>
            </a:r>
            <a:r>
              <a:rPr lang="tr-TR" sz="2000" dirty="0" err="1" smtClean="0">
                <a:effectLst/>
                <a:latin typeface="Calibri" panose="020F0502020204030204" pitchFamily="34" charset="0"/>
                <a:ea typeface="Calibri" panose="020F0502020204030204" pitchFamily="34" charset="0"/>
                <a:cs typeface="Times New Roman" panose="02020603050405020304" pitchFamily="18" charset="0"/>
              </a:rPr>
              <a:t>kenttaşlar</a:t>
            </a:r>
            <a:r>
              <a:rPr lang="tr-TR" sz="2000" dirty="0" smtClean="0">
                <a:effectLst/>
                <a:latin typeface="Calibri" panose="020F0502020204030204" pitchFamily="34" charset="0"/>
                <a:ea typeface="Calibri" panose="020F0502020204030204" pitchFamily="34" charset="0"/>
                <a:cs typeface="Times New Roman" panose="02020603050405020304" pitchFamily="18" charset="0"/>
              </a:rPr>
              <a:t> açısından tüzel sonuçlar doğurur.</a:t>
            </a:r>
            <a:endParaRPr lang="tr-TR" sz="2000" dirty="0" smtClean="0">
              <a:latin typeface="Calibri" panose="020F0502020204030204" pitchFamily="34" charset="0"/>
              <a:ea typeface="Calibri" panose="020F0502020204030204" pitchFamily="34" charset="0"/>
              <a:cs typeface="Times New Roman" panose="02020603050405020304" pitchFamily="18" charset="0"/>
            </a:endParaRPr>
          </a:p>
          <a:p>
            <a:pPr marL="285750" lvl="0" indent="-285750">
              <a:lnSpc>
                <a:spcPct val="115000"/>
              </a:lnSpc>
              <a:spcAft>
                <a:spcPts val="0"/>
              </a:spcAft>
              <a:buFont typeface="Arial" panose="020B0604020202020204" pitchFamily="34" charset="0"/>
              <a:buChar char="•"/>
            </a:pP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285750" lvl="0" indent="-285750">
              <a:lnSpc>
                <a:spcPct val="115000"/>
              </a:lnSpc>
              <a:spcAft>
                <a:spcPts val="0"/>
              </a:spcAft>
              <a:buFont typeface="Arial" panose="020B0604020202020204" pitchFamily="34" charset="0"/>
              <a:buChar char="•"/>
            </a:pPr>
            <a:r>
              <a:rPr lang="tr-TR" sz="2000" dirty="0" smtClean="0">
                <a:latin typeface="Calibri" panose="020F0502020204030204" pitchFamily="34" charset="0"/>
                <a:ea typeface="Calibri" panose="020F0502020204030204" pitchFamily="34" charset="0"/>
                <a:cs typeface="Times New Roman" panose="02020603050405020304" pitchFamily="18" charset="0"/>
              </a:rPr>
              <a:t>Yönetsel kuruluşlar ve bireyler için yarattığı yükümlülükler ve haklarına konan sınırlamalar tüzel sonuçların </a:t>
            </a:r>
            <a:r>
              <a:rPr lang="tr-TR" sz="2000" dirty="0" err="1" smtClean="0">
                <a:latin typeface="Calibri" panose="020F0502020204030204" pitchFamily="34" charset="0"/>
                <a:ea typeface="Calibri" panose="020F0502020204030204" pitchFamily="34" charset="0"/>
                <a:cs typeface="Times New Roman" panose="02020603050405020304" pitchFamily="18" charset="0"/>
              </a:rPr>
              <a:t>başlıcalarıdır</a:t>
            </a:r>
            <a:r>
              <a:rPr lang="tr-TR" sz="2000" dirty="0" smtClean="0">
                <a:latin typeface="Calibri" panose="020F0502020204030204" pitchFamily="34" charset="0"/>
                <a:ea typeface="Calibri" panose="020F0502020204030204" pitchFamily="34" charset="0"/>
                <a:cs typeface="Times New Roman" panose="02020603050405020304" pitchFamily="18" charset="0"/>
              </a:rPr>
              <a:t>. </a:t>
            </a:r>
          </a:p>
          <a:p>
            <a:pPr marL="285750" lvl="0" indent="-285750">
              <a:lnSpc>
                <a:spcPct val="115000"/>
              </a:lnSpc>
              <a:spcAft>
                <a:spcPts val="0"/>
              </a:spcAft>
              <a:buFont typeface="Arial" panose="020B0604020202020204" pitchFamily="34" charset="0"/>
              <a:buChar char="•"/>
            </a:pP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285750" lvl="0" indent="-285750">
              <a:lnSpc>
                <a:spcPct val="115000"/>
              </a:lnSpc>
              <a:spcAft>
                <a:spcPts val="0"/>
              </a:spcAft>
              <a:buFont typeface="Arial" panose="020B0604020202020204" pitchFamily="34" charset="0"/>
              <a:buChar char="•"/>
            </a:pPr>
            <a:r>
              <a:rPr lang="tr-TR" sz="2000" dirty="0" smtClean="0">
                <a:latin typeface="Calibri" panose="020F0502020204030204" pitchFamily="34" charset="0"/>
                <a:ea typeface="Calibri" panose="020F0502020204030204" pitchFamily="34" charset="0"/>
                <a:cs typeface="Times New Roman" panose="02020603050405020304" pitchFamily="18" charset="0"/>
              </a:rPr>
              <a:t>İmar planının bağlayıcılığı, planların zorunluluk ve esneklik adını verdiğimiz ilkeleriyle yakından ilgilidir.</a:t>
            </a:r>
          </a:p>
          <a:p>
            <a:pPr marL="285750" lvl="0" indent="-285750">
              <a:lnSpc>
                <a:spcPct val="115000"/>
              </a:lnSpc>
              <a:spcAft>
                <a:spcPts val="0"/>
              </a:spcAft>
              <a:buFont typeface="Arial" panose="020B0604020202020204" pitchFamily="34" charset="0"/>
              <a:buChar char="•"/>
            </a:pP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285750" lvl="0" indent="-285750">
              <a:lnSpc>
                <a:spcPct val="115000"/>
              </a:lnSpc>
              <a:spcAft>
                <a:spcPts val="0"/>
              </a:spcAft>
              <a:buFont typeface="Arial" panose="020B0604020202020204" pitchFamily="34" charset="0"/>
              <a:buChar char="•"/>
            </a:pPr>
            <a:r>
              <a:rPr lang="tr-TR" sz="2000" dirty="0" smtClean="0">
                <a:latin typeface="Calibri" panose="020F0502020204030204" pitchFamily="34" charset="0"/>
                <a:ea typeface="Calibri" panose="020F0502020204030204" pitchFamily="34" charset="0"/>
                <a:cs typeface="Times New Roman" panose="02020603050405020304" pitchFamily="18" charset="0"/>
              </a:rPr>
              <a:t>Belediyelerin bütün organları kesinleşen kent planlarını günlük eylemlerinde bir dayanak, kural ve ölçü olarak kullanmak zorundadırlar.</a:t>
            </a:r>
          </a:p>
          <a:p>
            <a:pPr marL="285750" lvl="0" indent="-285750">
              <a:lnSpc>
                <a:spcPct val="115000"/>
              </a:lnSpc>
              <a:spcAft>
                <a:spcPts val="0"/>
              </a:spcAft>
              <a:buFont typeface="Arial" panose="020B0604020202020204" pitchFamily="34" charset="0"/>
              <a:buChar char="•"/>
            </a:pPr>
            <a:endParaRPr lang="tr-TR" sz="2000" dirty="0" smtClean="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88644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5"/>
          </p:nvPr>
        </p:nvSpPr>
        <p:spPr/>
        <p:txBody>
          <a:bodyPr/>
          <a:lstStyle/>
          <a:p>
            <a:endParaRPr lang="tr-TR"/>
          </a:p>
        </p:txBody>
      </p:sp>
      <p:sp>
        <p:nvSpPr>
          <p:cNvPr id="4" name="Dikdörtgen 3"/>
          <p:cNvSpPr/>
          <p:nvPr/>
        </p:nvSpPr>
        <p:spPr>
          <a:xfrm>
            <a:off x="659757" y="1770927"/>
            <a:ext cx="8032830" cy="3596369"/>
          </a:xfrm>
          <a:prstGeom prst="rect">
            <a:avLst/>
          </a:prstGeom>
        </p:spPr>
        <p:txBody>
          <a:bodyPr wrap="square">
            <a:spAutoFit/>
          </a:bodyPr>
          <a:lstStyle/>
          <a:p>
            <a:pPr lvl="0">
              <a:lnSpc>
                <a:spcPct val="115000"/>
              </a:lnSpc>
              <a:spcAft>
                <a:spcPts val="0"/>
              </a:spcAft>
            </a:pPr>
            <a:r>
              <a:rPr lang="tr-TR" dirty="0" smtClean="0">
                <a:effectLst/>
                <a:latin typeface="Calibri" panose="020F0502020204030204" pitchFamily="34" charset="0"/>
                <a:ea typeface="Calibri" panose="020F0502020204030204" pitchFamily="34" charset="0"/>
                <a:cs typeface="Times New Roman" panose="02020603050405020304" pitchFamily="18" charset="0"/>
              </a:rPr>
              <a:t>Plana aykırı karar almaları, eylem ve işlemlerde bulunmaları söz konusu olamaz. Belediyeler planın uygulanması için gerekli olan imar izlenceleriyle imar yönetmeliklerini plan ilkelerinin ışığı altında hazırlamak zorundadırlar.</a:t>
            </a:r>
          </a:p>
          <a:p>
            <a:pPr lvl="0">
              <a:lnSpc>
                <a:spcPct val="115000"/>
              </a:lnSpc>
              <a:spcAft>
                <a:spcPts val="0"/>
              </a:spcAft>
            </a:pPr>
            <a:endParaRPr lang="tr-TR"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tr-TR" dirty="0" smtClean="0">
                <a:effectLst/>
                <a:latin typeface="Calibri" panose="020F0502020204030204" pitchFamily="34" charset="0"/>
                <a:ea typeface="Calibri" panose="020F0502020204030204" pitchFamily="34" charset="0"/>
                <a:cs typeface="Times New Roman" panose="02020603050405020304" pitchFamily="18" charset="0"/>
              </a:rPr>
              <a:t>Her türlü imar etkinliğinin plandaki ilkeler uyarınca gerçekleşmesini sağlamak görevi belediyelerindir.</a:t>
            </a:r>
          </a:p>
          <a:p>
            <a:pPr lvl="0">
              <a:lnSpc>
                <a:spcPct val="115000"/>
              </a:lnSpc>
              <a:spcAft>
                <a:spcPts val="0"/>
              </a:spcAft>
            </a:pPr>
            <a:endParaRPr lang="tr-TR"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tr-TR" dirty="0" smtClean="0">
                <a:effectLst/>
                <a:latin typeface="Calibri" panose="020F0502020204030204" pitchFamily="34" charset="0"/>
                <a:ea typeface="Calibri" panose="020F0502020204030204" pitchFamily="34" charset="0"/>
                <a:cs typeface="Times New Roman" panose="02020603050405020304" pitchFamily="18" charset="0"/>
              </a:rPr>
              <a:t>İmar planı, merkezi yönetim ve onun taşra örgütü için bağlayıcıdır. Tüm bu örgütler bir yandan plan ilkelerine uymak, öte yandan da plan uygulamasına ilişkin görevlerinin yerine getirilmesinde belediyelerle işbirliği ve eşgüdüm sağlamak zorundadırlar.</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90608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5"/>
          </p:nvPr>
        </p:nvSpPr>
        <p:spPr/>
        <p:txBody>
          <a:bodyPr/>
          <a:lstStyle/>
          <a:p>
            <a:endParaRPr lang="tr-TR"/>
          </a:p>
        </p:txBody>
      </p:sp>
      <p:sp>
        <p:nvSpPr>
          <p:cNvPr id="4" name="Dikdörtgen 3"/>
          <p:cNvSpPr/>
          <p:nvPr/>
        </p:nvSpPr>
        <p:spPr>
          <a:xfrm>
            <a:off x="578734" y="1655180"/>
            <a:ext cx="8287474" cy="4233467"/>
          </a:xfrm>
          <a:prstGeom prst="rect">
            <a:avLst/>
          </a:prstGeom>
        </p:spPr>
        <p:txBody>
          <a:bodyPr wrap="square">
            <a:spAutoFit/>
          </a:bodyPr>
          <a:lstStyle/>
          <a:p>
            <a:pPr marL="285750" lvl="0" indent="-285750">
              <a:lnSpc>
                <a:spcPct val="115000"/>
              </a:lnSpc>
              <a:spcAft>
                <a:spcPts val="0"/>
              </a:spcAft>
              <a:buFont typeface="Arial" panose="020B0604020202020204" pitchFamily="34" charset="0"/>
              <a:buChar char="•"/>
            </a:pPr>
            <a:r>
              <a:rPr lang="tr-TR" dirty="0" smtClean="0">
                <a:effectLst/>
                <a:latin typeface="Calibri" panose="020F0502020204030204" pitchFamily="34" charset="0"/>
                <a:ea typeface="Calibri" panose="020F0502020204030204" pitchFamily="34" charset="0"/>
                <a:cs typeface="Times New Roman" panose="02020603050405020304" pitchFamily="18" charset="0"/>
              </a:rPr>
              <a:t>3194 sayılı İmar </a:t>
            </a:r>
            <a:r>
              <a:rPr lang="tr-TR" dirty="0">
                <a:latin typeface="Calibri" panose="020F0502020204030204" pitchFamily="34" charset="0"/>
                <a:ea typeface="Calibri" panose="020F0502020204030204" pitchFamily="34" charset="0"/>
                <a:cs typeface="Times New Roman" panose="02020603050405020304" pitchFamily="18" charset="0"/>
              </a:rPr>
              <a:t>Y</a:t>
            </a:r>
            <a:r>
              <a:rPr lang="tr-TR" dirty="0" smtClean="0">
                <a:effectLst/>
                <a:latin typeface="Calibri" panose="020F0502020204030204" pitchFamily="34" charset="0"/>
                <a:ea typeface="Calibri" panose="020F0502020204030204" pitchFamily="34" charset="0"/>
                <a:cs typeface="Times New Roman" panose="02020603050405020304" pitchFamily="18" charset="0"/>
              </a:rPr>
              <a:t>asası’nın 11. maddesine göre, imar planlarında meydan, yol, park, yeşil alan, otopark, toplu taşıma istasyonu ve terminal gibi genel hizmetlere ayrılan yerlere rastlayan Hazine, il özel yönetimi ve Vakıflar Genel Müdürlüğü’ne ait taşınmaz mallar, belediyelerin başvurusu üzerine Hazine ve Maliye Bakanlığı’nın onayıyla kendilerine terk edilir.</a:t>
            </a:r>
            <a:endParaRPr lang="tr-TR" dirty="0" smtClean="0">
              <a:latin typeface="Calibri" panose="020F0502020204030204" pitchFamily="34" charset="0"/>
              <a:ea typeface="Calibri" panose="020F0502020204030204" pitchFamily="34" charset="0"/>
              <a:cs typeface="Times New Roman" panose="02020603050405020304" pitchFamily="18" charset="0"/>
            </a:endParaRPr>
          </a:p>
          <a:p>
            <a:pPr marL="285750" lvl="0" indent="-285750">
              <a:lnSpc>
                <a:spcPct val="115000"/>
              </a:lnSpc>
              <a:spcAft>
                <a:spcPts val="0"/>
              </a:spcAft>
              <a:buFont typeface="Arial" panose="020B0604020202020204" pitchFamily="34" charset="0"/>
              <a:buChar char="•"/>
            </a:pPr>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pPr marL="285750" lvl="0" indent="-285750">
              <a:lnSpc>
                <a:spcPct val="115000"/>
              </a:lnSpc>
              <a:spcAft>
                <a:spcPts val="0"/>
              </a:spcAft>
              <a:buFont typeface="Arial" panose="020B0604020202020204" pitchFamily="34" charset="0"/>
              <a:buChar char="•"/>
            </a:pPr>
            <a:r>
              <a:rPr lang="tr-TR" dirty="0" smtClean="0">
                <a:latin typeface="Calibri" panose="020F0502020204030204" pitchFamily="34" charset="0"/>
                <a:ea typeface="Calibri" panose="020F0502020204030204" pitchFamily="34" charset="0"/>
                <a:cs typeface="Times New Roman" panose="02020603050405020304" pitchFamily="18" charset="0"/>
              </a:rPr>
              <a:t>Her yurttaş ve </a:t>
            </a:r>
            <a:r>
              <a:rPr lang="tr-TR" dirty="0" err="1" smtClean="0">
                <a:latin typeface="Calibri" panose="020F0502020204030204" pitchFamily="34" charset="0"/>
                <a:ea typeface="Calibri" panose="020F0502020204030204" pitchFamily="34" charset="0"/>
                <a:cs typeface="Times New Roman" panose="02020603050405020304" pitchFamily="18" charset="0"/>
              </a:rPr>
              <a:t>kenttaş</a:t>
            </a:r>
            <a:r>
              <a:rPr lang="tr-TR" dirty="0" smtClean="0">
                <a:latin typeface="Calibri" panose="020F0502020204030204" pitchFamily="34" charset="0"/>
                <a:ea typeface="Calibri" panose="020F0502020204030204" pitchFamily="34" charset="0"/>
                <a:cs typeface="Times New Roman" panose="02020603050405020304" pitchFamily="18" charset="0"/>
              </a:rPr>
              <a:t>, girişeceği imar ve yapı yapma etkinliklerinde imar planı kararlarına uymak, ilgili kamu yönetimlerinden izin almak, yapısını aldığı izin belgesine ve eklerine uygun olarak tamamlamak zorundadır.</a:t>
            </a:r>
          </a:p>
          <a:p>
            <a:pPr marL="285750" lvl="0" indent="-285750">
              <a:lnSpc>
                <a:spcPct val="115000"/>
              </a:lnSpc>
              <a:spcAft>
                <a:spcPts val="0"/>
              </a:spcAft>
              <a:buFont typeface="Arial" panose="020B0604020202020204" pitchFamily="34" charset="0"/>
              <a:buChar char="•"/>
            </a:pPr>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pPr marL="285750" lvl="0" indent="-285750">
              <a:lnSpc>
                <a:spcPct val="115000"/>
              </a:lnSpc>
              <a:spcAft>
                <a:spcPts val="0"/>
              </a:spcAft>
              <a:buFont typeface="Arial" panose="020B0604020202020204" pitchFamily="34" charset="0"/>
              <a:buChar char="•"/>
            </a:pPr>
            <a:r>
              <a:rPr lang="tr-TR" dirty="0" smtClean="0">
                <a:latin typeface="Calibri" panose="020F0502020204030204" pitchFamily="34" charset="0"/>
                <a:ea typeface="Calibri" panose="020F0502020204030204" pitchFamily="34" charset="0"/>
                <a:cs typeface="Times New Roman" panose="02020603050405020304" pitchFamily="18" charset="0"/>
              </a:rPr>
              <a:t>İmar planları, yurttaşın mülkiyet hakkını toplum yararına aykırı olarak kullanmasını önleyecek, bunu kentin sağlıklı ve düzenli gelişmesini sağlamak bakımından güvence altına alacak birer belge niteliği de taşırlar.</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3083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5"/>
          </p:nvPr>
        </p:nvSpPr>
        <p:spPr/>
        <p:txBody>
          <a:bodyPr/>
          <a:lstStyle/>
          <a:p>
            <a:endParaRPr lang="tr-TR"/>
          </a:p>
        </p:txBody>
      </p:sp>
      <p:sp>
        <p:nvSpPr>
          <p:cNvPr id="3" name="Dikdörtgen 2"/>
          <p:cNvSpPr/>
          <p:nvPr/>
        </p:nvSpPr>
        <p:spPr>
          <a:xfrm>
            <a:off x="439838" y="1481560"/>
            <a:ext cx="8518967" cy="4552015"/>
          </a:xfrm>
          <a:prstGeom prst="rect">
            <a:avLst/>
          </a:prstGeom>
        </p:spPr>
        <p:txBody>
          <a:bodyPr wrap="square">
            <a:spAutoFit/>
          </a:bodyPr>
          <a:lstStyle/>
          <a:p>
            <a:pPr lvl="0" algn="ctr">
              <a:lnSpc>
                <a:spcPct val="115000"/>
              </a:lnSpc>
              <a:spcAft>
                <a:spcPts val="0"/>
              </a:spcAft>
            </a:pPr>
            <a:r>
              <a:rPr lang="tr-TR" b="1" dirty="0" smtClean="0">
                <a:effectLst/>
                <a:latin typeface="Calibri" panose="020F0502020204030204" pitchFamily="34" charset="0"/>
                <a:ea typeface="Calibri" panose="020F0502020204030204" pitchFamily="34" charset="0"/>
                <a:cs typeface="Times New Roman" panose="02020603050405020304" pitchFamily="18" charset="0"/>
              </a:rPr>
              <a:t>İmar Planlarında Değişiklik Yapılması</a:t>
            </a:r>
          </a:p>
          <a:p>
            <a:pPr marL="285750" lvl="0" indent="-285750">
              <a:lnSpc>
                <a:spcPct val="115000"/>
              </a:lnSpc>
              <a:spcAft>
                <a:spcPts val="0"/>
              </a:spcAft>
              <a:buFont typeface="Arial" panose="020B0604020202020204" pitchFamily="34" charset="0"/>
              <a:buChar char="•"/>
            </a:pPr>
            <a:endParaRPr lang="tr-TR" dirty="0">
              <a:latin typeface="Calibri" panose="020F0502020204030204" pitchFamily="34" charset="0"/>
              <a:ea typeface="Calibri" panose="020F0502020204030204" pitchFamily="34" charset="0"/>
              <a:cs typeface="Times New Roman" panose="02020603050405020304" pitchFamily="18" charset="0"/>
            </a:endParaRPr>
          </a:p>
          <a:p>
            <a:pPr marL="285750" lvl="0" indent="-285750">
              <a:lnSpc>
                <a:spcPct val="115000"/>
              </a:lnSpc>
              <a:spcAft>
                <a:spcPts val="0"/>
              </a:spcAft>
              <a:buFont typeface="Arial" panose="020B0604020202020204" pitchFamily="34" charset="0"/>
              <a:buChar char="•"/>
            </a:pPr>
            <a:r>
              <a:rPr lang="tr-TR" dirty="0" smtClean="0">
                <a:effectLst/>
                <a:latin typeface="Calibri" panose="020F0502020204030204" pitchFamily="34" charset="0"/>
                <a:ea typeface="Calibri" panose="020F0502020204030204" pitchFamily="34" charset="0"/>
                <a:cs typeface="Times New Roman" panose="02020603050405020304" pitchFamily="18" charset="0"/>
              </a:rPr>
              <a:t>İmar planlarının kağıt üzerinde bırakılmasının ve sağlıksız ve çarpık kentleşmenin ardındaki başlıca nedeni imar planı değişikliklerinin sıklığı ve çoğu kez nesnel kurallara bağlı olmaktan uzak kalışıdır.</a:t>
            </a:r>
          </a:p>
          <a:p>
            <a:pPr marL="285750" lvl="0" indent="-285750">
              <a:lnSpc>
                <a:spcPct val="115000"/>
              </a:lnSpc>
              <a:spcAft>
                <a:spcPts val="0"/>
              </a:spcAft>
              <a:buFont typeface="Arial" panose="020B0604020202020204" pitchFamily="34" charset="0"/>
              <a:buChar char="•"/>
            </a:pPr>
            <a:endParaRPr lang="tr-TR" dirty="0">
              <a:latin typeface="Calibri" panose="020F0502020204030204" pitchFamily="34" charset="0"/>
              <a:ea typeface="Calibri" panose="020F0502020204030204" pitchFamily="34" charset="0"/>
              <a:cs typeface="Times New Roman" panose="02020603050405020304" pitchFamily="18" charset="0"/>
            </a:endParaRPr>
          </a:p>
          <a:p>
            <a:pPr marL="285750" lvl="0" indent="-285750">
              <a:lnSpc>
                <a:spcPct val="115000"/>
              </a:lnSpc>
              <a:spcAft>
                <a:spcPts val="0"/>
              </a:spcAft>
              <a:buFont typeface="Arial" panose="020B0604020202020204" pitchFamily="34" charset="0"/>
              <a:buChar char="•"/>
            </a:pPr>
            <a:r>
              <a:rPr lang="tr-TR" dirty="0" smtClean="0">
                <a:effectLst/>
                <a:latin typeface="Calibri" panose="020F0502020204030204" pitchFamily="34" charset="0"/>
                <a:ea typeface="Calibri" panose="020F0502020204030204" pitchFamily="34" charset="0"/>
                <a:cs typeface="Times New Roman" panose="02020603050405020304" pitchFamily="18" charset="0"/>
              </a:rPr>
              <a:t>3194 sayılı İmar Yasası, imar plan değişikliklerin de planların yapılışındaki yöntemlere uygun olarak yapılacağını öngörmüştür. Bunun anlamı, belediye meclislerinin imar planı değişikliklerini üyelerinin salt çoğunluğuyla yapma yetkisine sahip olmamalarıdır.</a:t>
            </a:r>
          </a:p>
          <a:p>
            <a:pPr marL="285750" lvl="0" indent="-285750">
              <a:lnSpc>
                <a:spcPct val="115000"/>
              </a:lnSpc>
              <a:spcAft>
                <a:spcPts val="0"/>
              </a:spcAft>
              <a:buFont typeface="Arial" panose="020B0604020202020204" pitchFamily="34" charset="0"/>
              <a:buChar char="•"/>
            </a:pPr>
            <a:endParaRPr lang="tr-TR" dirty="0">
              <a:latin typeface="Calibri" panose="020F0502020204030204" pitchFamily="34" charset="0"/>
              <a:ea typeface="Calibri" panose="020F0502020204030204" pitchFamily="34" charset="0"/>
              <a:cs typeface="Times New Roman" panose="02020603050405020304" pitchFamily="18" charset="0"/>
            </a:endParaRPr>
          </a:p>
          <a:p>
            <a:pPr marL="285750" lvl="0" indent="-285750">
              <a:lnSpc>
                <a:spcPct val="115000"/>
              </a:lnSpc>
              <a:spcAft>
                <a:spcPts val="0"/>
              </a:spcAft>
              <a:buFont typeface="Arial" panose="020B0604020202020204" pitchFamily="34" charset="0"/>
              <a:buChar char="•"/>
            </a:pPr>
            <a:r>
              <a:rPr lang="tr-TR" dirty="0" smtClean="0">
                <a:latin typeface="Calibri" panose="020F0502020204030204" pitchFamily="34" charset="0"/>
                <a:ea typeface="Calibri" panose="020F0502020204030204" pitchFamily="34" charset="0"/>
                <a:cs typeface="Times New Roman" panose="02020603050405020304" pitchFamily="18" charset="0"/>
              </a:rPr>
              <a:t>Bununla birlikte, bir kamu hizmetinin görülmesi amacıyla imar planlarında resmi yapılar ve kuruluşlar için değişiklik yapılması gerektiğinde Bakanlık valilik kanalıyla bunu belediyeye bildirir.</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285750" lvl="0" indent="-285750">
              <a:lnSpc>
                <a:spcPct val="115000"/>
              </a:lnSpc>
              <a:spcAft>
                <a:spcPts val="0"/>
              </a:spcAft>
              <a:buFont typeface="Arial" panose="020B0604020202020204" pitchFamily="34" charset="0"/>
              <a:buChar char="•"/>
            </a:pPr>
            <a:endParaRPr lang="tr-T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29945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5"/>
          </p:nvPr>
        </p:nvSpPr>
        <p:spPr/>
        <p:txBody>
          <a:bodyPr/>
          <a:lstStyle/>
          <a:p>
            <a:endParaRPr lang="tr-TR"/>
          </a:p>
        </p:txBody>
      </p:sp>
      <p:sp>
        <p:nvSpPr>
          <p:cNvPr id="3" name="Dikdörtgen 2"/>
          <p:cNvSpPr/>
          <p:nvPr/>
        </p:nvSpPr>
        <p:spPr>
          <a:xfrm>
            <a:off x="381966" y="1713053"/>
            <a:ext cx="8171726" cy="3893374"/>
          </a:xfrm>
          <a:prstGeom prst="rect">
            <a:avLst/>
          </a:prstGeom>
        </p:spPr>
        <p:txBody>
          <a:bodyPr wrap="square">
            <a:spAutoFit/>
          </a:bodyPr>
          <a:lstStyle/>
          <a:p>
            <a:pPr marL="285750" indent="-285750">
              <a:buFont typeface="Arial" panose="020B0604020202020204" pitchFamily="34" charset="0"/>
              <a:buChar char="•"/>
            </a:pPr>
            <a:r>
              <a:rPr lang="tr-TR" sz="1900" dirty="0" smtClean="0"/>
              <a:t>Belediye bu konuda bir karar almadığı takdirde Bakanlık belediyenin kararına gerek kalmaksızın uygun görüp onaylayacağı plan değişikliğini yürürlüğe sokar. Bu tür plan değişikliklerine belediyeler uymak zorundadır.</a:t>
            </a:r>
          </a:p>
          <a:p>
            <a:pPr marL="285750" indent="-285750">
              <a:buFont typeface="Arial" panose="020B0604020202020204" pitchFamily="34" charset="0"/>
              <a:buChar char="•"/>
            </a:pPr>
            <a:endParaRPr lang="tr-TR" sz="1900" dirty="0"/>
          </a:p>
          <a:p>
            <a:pPr marL="285750" indent="-285750">
              <a:buFont typeface="Arial" panose="020B0604020202020204" pitchFamily="34" charset="0"/>
              <a:buChar char="•"/>
            </a:pPr>
            <a:r>
              <a:rPr lang="tr-TR" sz="1900" dirty="0" smtClean="0"/>
              <a:t>Plan değişikliği yapılırken imar planındaki toplumsal ve teknik altyapıyla ilgili dairelerin görüşleri alınacak ve ayrıca söz konusu altyapının yer alacağı alanlara eşdeğerde olan alanların ayrılması sağlanacaktır.</a:t>
            </a:r>
          </a:p>
          <a:p>
            <a:pPr marL="285750" indent="-285750">
              <a:buFont typeface="Arial" panose="020B0604020202020204" pitchFamily="34" charset="0"/>
              <a:buChar char="•"/>
            </a:pPr>
            <a:endParaRPr lang="tr-TR" sz="1900" dirty="0"/>
          </a:p>
          <a:p>
            <a:pPr marL="285750" indent="-285750">
              <a:buFont typeface="Arial" panose="020B0604020202020204" pitchFamily="34" charset="0"/>
              <a:buChar char="•"/>
            </a:pPr>
            <a:r>
              <a:rPr lang="tr-TR" sz="1900" dirty="0" smtClean="0"/>
              <a:t>Plan değişikliğiyle yapım katsayısı, yapıların katsayıları veya yer bölümlere (parsellere) ayrıma koşulları değiştiriliyor ve bu değişikliklerden sonra nüfus yoğunluğu artıyorsa ancak bu artışa yanıt verecek toplumsal ve teknik altyapı gereksinmesinin karşılanması durumunda böyle bir plan değişikliği yapılabilecektir.</a:t>
            </a:r>
          </a:p>
        </p:txBody>
      </p:sp>
    </p:spTree>
    <p:extLst>
      <p:ext uri="{BB962C8B-B14F-4D97-AF65-F5344CB8AC3E}">
        <p14:creationId xmlns:p14="http://schemas.microsoft.com/office/powerpoint/2010/main" val="2550828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5"/>
          </p:nvPr>
        </p:nvSpPr>
        <p:spPr/>
        <p:txBody>
          <a:bodyPr/>
          <a:lstStyle/>
          <a:p>
            <a:endParaRPr lang="tr-TR"/>
          </a:p>
        </p:txBody>
      </p:sp>
      <p:sp>
        <p:nvSpPr>
          <p:cNvPr id="3" name="Dikdörtgen 2"/>
          <p:cNvSpPr/>
          <p:nvPr/>
        </p:nvSpPr>
        <p:spPr>
          <a:xfrm>
            <a:off x="474563" y="1701478"/>
            <a:ext cx="8194876" cy="3893374"/>
          </a:xfrm>
          <a:prstGeom prst="rect">
            <a:avLst/>
          </a:prstGeom>
        </p:spPr>
        <p:txBody>
          <a:bodyPr wrap="square">
            <a:spAutoFit/>
          </a:bodyPr>
          <a:lstStyle/>
          <a:p>
            <a:pPr marL="285750" indent="-285750">
              <a:buFont typeface="Arial" panose="020B0604020202020204" pitchFamily="34" charset="0"/>
              <a:buChar char="•"/>
            </a:pPr>
            <a:r>
              <a:rPr lang="tr-TR" sz="1900" dirty="0" smtClean="0"/>
              <a:t>Plan değişikliğiyle çıkmaz sokak oluşturulmasında da Yönetmelik engeldir. </a:t>
            </a:r>
          </a:p>
          <a:p>
            <a:pPr marL="285750" indent="-285750">
              <a:buFont typeface="Arial" panose="020B0604020202020204" pitchFamily="34" charset="0"/>
              <a:buChar char="•"/>
            </a:pPr>
            <a:endParaRPr lang="tr-TR" sz="1900" dirty="0"/>
          </a:p>
          <a:p>
            <a:pPr marL="285750" indent="-285750">
              <a:buFont typeface="Arial" panose="020B0604020202020204" pitchFamily="34" charset="0"/>
              <a:buChar char="•"/>
            </a:pPr>
            <a:r>
              <a:rPr lang="tr-TR" sz="1900" dirty="0" smtClean="0"/>
              <a:t>Karayolunun kent içinden geçişinde değişiklik öngören plan değişiklikleri yapılmadan önce T.C. Karayollarının görüşünün alınması zorunludur. </a:t>
            </a:r>
          </a:p>
          <a:p>
            <a:pPr marL="285750" indent="-285750">
              <a:buFont typeface="Arial" panose="020B0604020202020204" pitchFamily="34" charset="0"/>
              <a:buChar char="•"/>
            </a:pPr>
            <a:endParaRPr lang="tr-TR" sz="1900" dirty="0"/>
          </a:p>
          <a:p>
            <a:pPr marL="285750" indent="-285750">
              <a:buFont typeface="Arial" panose="020B0604020202020204" pitchFamily="34" charset="0"/>
              <a:buChar char="•"/>
            </a:pPr>
            <a:r>
              <a:rPr lang="tr-TR" sz="1900" dirty="0" smtClean="0"/>
              <a:t>İmar planı değişiklikleri ana plan kararlarını bozmayacaktır. Böyle bir gereksinmenin ortaya çıkması durumunda plan değişikliği yerine yeni bir planın hazırlanması yeğlenecektir.</a:t>
            </a:r>
          </a:p>
          <a:p>
            <a:pPr marL="285750" indent="-285750">
              <a:buFont typeface="Arial" panose="020B0604020202020204" pitchFamily="34" charset="0"/>
              <a:buChar char="•"/>
            </a:pPr>
            <a:endParaRPr lang="tr-TR" sz="1900" dirty="0"/>
          </a:p>
          <a:p>
            <a:pPr marL="285750" indent="-285750">
              <a:buFont typeface="Arial" panose="020B0604020202020204" pitchFamily="34" charset="0"/>
              <a:buChar char="•"/>
            </a:pPr>
            <a:r>
              <a:rPr lang="tr-TR" sz="1900" dirty="0" smtClean="0"/>
              <a:t>Etkili bir denetim dizgesinin yokluğunda, rant yaratma ve paylaştırma güdüleriyle pek çok belediye meclisi kısa süre önce kabul edilmiş ve onaylanarak kesinleşmiş planları tanınmayacak duruma getiren radikal plan değişiklikleri yapabilmektedir.</a:t>
            </a:r>
          </a:p>
        </p:txBody>
      </p:sp>
    </p:spTree>
    <p:extLst>
      <p:ext uri="{BB962C8B-B14F-4D97-AF65-F5344CB8AC3E}">
        <p14:creationId xmlns:p14="http://schemas.microsoft.com/office/powerpoint/2010/main" val="2787741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12554</TotalTime>
  <Words>636</Words>
  <Application>Microsoft Office PowerPoint</Application>
  <PresentationFormat>Ekran Gösterisi (4:3)</PresentationFormat>
  <Paragraphs>46</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8</vt:i4>
      </vt:variant>
    </vt:vector>
  </HeadingPairs>
  <TitlesOfParts>
    <vt:vector size="15" baseType="lpstr">
      <vt:lpstr>ＭＳ Ｐゴシック</vt:lpstr>
      <vt:lpstr>Arial</vt:lpstr>
      <vt:lpstr>Calibri</vt:lpstr>
      <vt:lpstr>Times New Roman</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UBF</cp:lastModifiedBy>
  <cp:revision>825</cp:revision>
  <cp:lastPrinted>2016-10-24T07:53:35Z</cp:lastPrinted>
  <dcterms:created xsi:type="dcterms:W3CDTF">2016-09-18T09:35:24Z</dcterms:created>
  <dcterms:modified xsi:type="dcterms:W3CDTF">2020-03-09T09:27:30Z</dcterms:modified>
</cp:coreProperties>
</file>